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45"/>
  </p:notesMasterIdLst>
  <p:sldIdLst>
    <p:sldId id="256" r:id="rId2"/>
    <p:sldId id="588" r:id="rId3"/>
    <p:sldId id="586" r:id="rId4"/>
    <p:sldId id="558" r:id="rId5"/>
    <p:sldId id="587" r:id="rId6"/>
    <p:sldId id="418" r:id="rId7"/>
    <p:sldId id="617" r:id="rId8"/>
    <p:sldId id="570" r:id="rId9"/>
    <p:sldId id="571" r:id="rId10"/>
    <p:sldId id="572" r:id="rId11"/>
    <p:sldId id="573" r:id="rId12"/>
    <p:sldId id="412" r:id="rId13"/>
    <p:sldId id="574" r:id="rId14"/>
    <p:sldId id="590" r:id="rId15"/>
    <p:sldId id="591" r:id="rId16"/>
    <p:sldId id="592" r:id="rId17"/>
    <p:sldId id="618" r:id="rId18"/>
    <p:sldId id="593" r:id="rId19"/>
    <p:sldId id="594" r:id="rId20"/>
    <p:sldId id="595" r:id="rId21"/>
    <p:sldId id="596" r:id="rId22"/>
    <p:sldId id="597" r:id="rId23"/>
    <p:sldId id="598" r:id="rId24"/>
    <p:sldId id="599" r:id="rId25"/>
    <p:sldId id="600" r:id="rId26"/>
    <p:sldId id="601" r:id="rId27"/>
    <p:sldId id="602" r:id="rId28"/>
    <p:sldId id="603" r:id="rId29"/>
    <p:sldId id="604" r:id="rId30"/>
    <p:sldId id="605" r:id="rId31"/>
    <p:sldId id="606" r:id="rId32"/>
    <p:sldId id="607" r:id="rId33"/>
    <p:sldId id="608" r:id="rId34"/>
    <p:sldId id="609" r:id="rId35"/>
    <p:sldId id="610" r:id="rId36"/>
    <p:sldId id="611" r:id="rId37"/>
    <p:sldId id="612" r:id="rId38"/>
    <p:sldId id="613" r:id="rId39"/>
    <p:sldId id="614" r:id="rId40"/>
    <p:sldId id="615" r:id="rId41"/>
    <p:sldId id="576" r:id="rId42"/>
    <p:sldId id="577" r:id="rId43"/>
    <p:sldId id="458" r:id="rId44"/>
  </p:sldIdLst>
  <p:sldSz cx="9144000" cy="5143500" type="screen16x9"/>
  <p:notesSz cx="6799263" cy="9929813"/>
  <p:embeddedFontLst>
    <p:embeddedFont>
      <p:font typeface="Noto Sans Symbols" panose="02020500000000000000" charset="-120"/>
      <p:regular r:id="rId46"/>
      <p:bold r:id="rId47"/>
    </p:embeddedFont>
    <p:embeddedFont>
      <p:font typeface="Cambria Math" panose="02040503050406030204" pitchFamily="18" charset="0"/>
      <p:regular r:id="rId48"/>
    </p:embeddedFont>
    <p:embeddedFont>
      <p:font typeface="Noto Sans" panose="02020500000000000000" charset="0"/>
      <p:regular r:id="rId49"/>
      <p:bold r:id="rId50"/>
      <p:italic r:id="rId51"/>
      <p:boldItalic r:id="rId52"/>
    </p:embeddedFont>
    <p:embeddedFont>
      <p:font typeface="Times" panose="02020603050405020304" pitchFamily="18" charset="0"/>
      <p:regular r:id="rId53"/>
      <p:bold r:id="rId54"/>
      <p:italic r:id="rId55"/>
      <p:boldItalic r:id="rId56"/>
    </p:embeddedFont>
    <p:embeddedFont>
      <p:font typeface="標楷體" panose="03000509000000000000" pitchFamily="65" charset="-120"/>
      <p:regular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55" roundtripDataSignature="AMtx7mipJ845UBb/dHZ8mrwbmaeRitU/W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9F48E6E-D8EE-483B-AC2C-A8D49A92FC24}">
  <a:tblStyle styleId="{D9F48E6E-D8EE-483B-AC2C-A8D49A92FC24}"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9ECEE86F-C701-482D-989B-510028EB8866}"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7888BBD2-8146-4601-B17F-C20E77424696}" styleName="Table_2">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FEFFF"/>
          </a:solidFill>
        </a:fill>
      </a:tcStyle>
    </a:wholeTbl>
    <a:band1H>
      <a:tcTxStyle b="off" i="off"/>
      <a:tcStyle>
        <a:tcBdr/>
        <a:fill>
          <a:solidFill>
            <a:srgbClr val="DDDDFF"/>
          </a:solidFill>
        </a:fill>
      </a:tcStyle>
    </a:band1H>
    <a:band2H>
      <a:tcTxStyle b="off" i="off"/>
      <a:tcStyle>
        <a:tcBdr/>
      </a:tcStyle>
    </a:band2H>
    <a:band1V>
      <a:tcTxStyle b="off" i="off"/>
      <a:tcStyle>
        <a:tcBdr/>
        <a:fill>
          <a:solidFill>
            <a:srgbClr val="DDDDFF"/>
          </a:solidFill>
        </a:fill>
      </a:tcStyle>
    </a:band1V>
    <a:band2V>
      <a:tcTxStyle b="off" i="off"/>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284E427A-3D55-4303-BF80-6455036E1DE7}" styleName="佈景主題樣式 1 - 輔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59722" autoAdjust="0"/>
  </p:normalViewPr>
  <p:slideViewPr>
    <p:cSldViewPr snapToGrid="0">
      <p:cViewPr>
        <p:scale>
          <a:sx n="88" d="100"/>
          <a:sy n="88" d="100"/>
        </p:scale>
        <p:origin x="151" y="3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159"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8.fntdata"/><Relationship Id="rId157"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font" Target="fonts/font6.fntdata"/><Relationship Id="rId155" Type="http://customschemas.google.com/relationships/presentationmetadata" Target="meta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158"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7.fntdata"/><Relationship Id="rId15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927" y="4716661"/>
            <a:ext cx="5439410" cy="4468416"/>
          </a:xfrm>
          <a:prstGeom prst="rect">
            <a:avLst/>
          </a:prstGeom>
          <a:noFill/>
          <a:ln>
            <a:noFill/>
          </a:ln>
        </p:spPr>
        <p:txBody>
          <a:bodyPr spcFirstLastPara="1" wrap="square" lIns="91419" tIns="91419" rIns="91419" bIns="91419"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nobelprize.org/prizes/physics/2024/press-release/"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6" name="Google Shape;176;p1:notes"/>
          <p:cNvSpPr txBox="1">
            <a:spLocks noGrp="1"/>
          </p:cNvSpPr>
          <p:nvPr>
            <p:ph type="body" idx="1"/>
          </p:nvPr>
        </p:nvSpPr>
        <p:spPr>
          <a:xfrm>
            <a:off x="679927" y="4716661"/>
            <a:ext cx="5439410" cy="4468416"/>
          </a:xfrm>
          <a:prstGeom prst="rect">
            <a:avLst/>
          </a:prstGeom>
          <a:noFill/>
          <a:ln>
            <a:noFill/>
          </a:ln>
        </p:spPr>
        <p:txBody>
          <a:bodyPr spcFirstLastPara="1" wrap="square" lIns="91419" tIns="91419" rIns="91419" bIns="91419" anchor="t" anchorCtr="0">
            <a:noAutofit/>
          </a:bodyPr>
          <a:lstStyle/>
          <a:p>
            <a:pPr marL="0" indent="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a8481dc845_3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1a8481dc845_3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r>
              <a:rPr lang="en-US" altLang="zh-TW" sz="1100" b="0" i="0" u="none" strike="noStrike" cap="none" dirty="0">
                <a:solidFill>
                  <a:srgbClr val="000000"/>
                </a:solidFill>
                <a:effectLst/>
                <a:latin typeface="Arial"/>
                <a:ea typeface="Arial"/>
                <a:cs typeface="Arial"/>
                <a:sym typeface="Arial"/>
              </a:rPr>
              <a:t>[1] Cabello, </a:t>
            </a:r>
            <a:r>
              <a:rPr lang="en-US" altLang="zh-TW" sz="1100" b="0" i="0" u="none" strike="noStrike" cap="none" dirty="0" err="1">
                <a:solidFill>
                  <a:srgbClr val="000000"/>
                </a:solidFill>
                <a:effectLst/>
                <a:latin typeface="Arial"/>
                <a:ea typeface="Arial"/>
                <a:cs typeface="Arial"/>
                <a:sym typeface="Arial"/>
              </a:rPr>
              <a:t>Adán</a:t>
            </a:r>
            <a:r>
              <a:rPr lang="en-US" altLang="zh-TW" sz="1100" b="0" i="0" u="none" strike="noStrike" cap="none" dirty="0">
                <a:solidFill>
                  <a:srgbClr val="000000"/>
                </a:solidFill>
                <a:effectLst/>
                <a:latin typeface="Arial"/>
                <a:ea typeface="Arial"/>
                <a:cs typeface="Arial"/>
                <a:sym typeface="Arial"/>
              </a:rPr>
              <a:t> (February 5, 2002). "Bell's theorem with and without inequalities for the three-qubit Greenberger-Horne-</a:t>
            </a:r>
            <a:r>
              <a:rPr lang="en-US" altLang="zh-TW" sz="1100" b="0" i="0" u="none" strike="noStrike" cap="none" dirty="0" err="1">
                <a:solidFill>
                  <a:srgbClr val="000000"/>
                </a:solidFill>
                <a:effectLst/>
                <a:latin typeface="Arial"/>
                <a:ea typeface="Arial"/>
                <a:cs typeface="Arial"/>
                <a:sym typeface="Arial"/>
              </a:rPr>
              <a:t>Zeilinger</a:t>
            </a:r>
            <a:r>
              <a:rPr lang="en-US" altLang="zh-TW" sz="1100" b="0" i="0" u="none" strike="noStrike" cap="none" dirty="0">
                <a:solidFill>
                  <a:srgbClr val="000000"/>
                </a:solidFill>
                <a:effectLst/>
                <a:latin typeface="Arial"/>
                <a:ea typeface="Arial"/>
                <a:cs typeface="Arial"/>
                <a:sym typeface="Arial"/>
              </a:rPr>
              <a:t> and W states". Physical Review A. 65 (3): 032108. </a:t>
            </a:r>
            <a:r>
              <a:rPr lang="en-US" altLang="zh-TW" sz="1100" b="0" i="0" u="none" strike="noStrike" cap="none" dirty="0" err="1">
                <a:solidFill>
                  <a:srgbClr val="000000"/>
                </a:solidFill>
                <a:effectLst/>
                <a:latin typeface="Arial"/>
                <a:ea typeface="Arial"/>
                <a:cs typeface="Arial"/>
                <a:sym typeface="Arial"/>
              </a:rPr>
              <a:t>arXiv:quant-ph</a:t>
            </a:r>
            <a:r>
              <a:rPr lang="en-US" altLang="zh-TW" sz="1100" b="0" i="0" u="none" strike="noStrike" cap="none" dirty="0">
                <a:solidFill>
                  <a:srgbClr val="000000"/>
                </a:solidFill>
                <a:effectLst/>
                <a:latin typeface="Arial"/>
                <a:ea typeface="Arial"/>
                <a:cs typeface="Arial"/>
                <a:sym typeface="Arial"/>
              </a:rPr>
              <a:t>/0107146. doi:10.1103/PhysRevA.65.032108. ISSN 1050-2947.</a:t>
            </a:r>
            <a:endParaRPr lang="en-US" altLang="zh-TW" b="0" dirty="0">
              <a:effectLst/>
            </a:endParaRPr>
          </a:p>
          <a:p>
            <a:pPr rtl="0"/>
            <a:br>
              <a:rPr lang="en-US" altLang="zh-TW" b="0" dirty="0">
                <a:effectLst/>
              </a:rPr>
            </a:br>
            <a:r>
              <a:rPr lang="en-US" altLang="zh-TW" sz="1100" b="0" i="0" u="none" strike="noStrike" cap="none" dirty="0">
                <a:solidFill>
                  <a:srgbClr val="000000"/>
                </a:solidFill>
                <a:effectLst/>
                <a:latin typeface="Arial"/>
                <a:ea typeface="Arial"/>
                <a:cs typeface="Arial"/>
                <a:sym typeface="Arial"/>
              </a:rPr>
              <a:t>[2] W. </a:t>
            </a:r>
            <a:r>
              <a:rPr lang="en-US" altLang="zh-TW" sz="1100" b="0" i="0" u="none" strike="noStrike" cap="none" dirty="0" err="1">
                <a:solidFill>
                  <a:srgbClr val="000000"/>
                </a:solidFill>
                <a:effectLst/>
                <a:latin typeface="Arial"/>
                <a:ea typeface="Arial"/>
                <a:cs typeface="Arial"/>
                <a:sym typeface="Arial"/>
              </a:rPr>
              <a:t>Dür</a:t>
            </a:r>
            <a:r>
              <a:rPr lang="en-US" altLang="zh-TW" sz="1100" b="0" i="0" u="none" strike="noStrike" cap="none" dirty="0">
                <a:solidFill>
                  <a:srgbClr val="000000"/>
                </a:solidFill>
                <a:effectLst/>
                <a:latin typeface="Arial"/>
                <a:ea typeface="Arial"/>
                <a:cs typeface="Arial"/>
                <a:sym typeface="Arial"/>
              </a:rPr>
              <a:t>; G. Vidal &amp; J. I. </a:t>
            </a:r>
            <a:r>
              <a:rPr lang="en-US" altLang="zh-TW" sz="1100" b="0" i="0" u="none" strike="noStrike" cap="none" dirty="0" err="1">
                <a:solidFill>
                  <a:srgbClr val="000000"/>
                </a:solidFill>
                <a:effectLst/>
                <a:latin typeface="Arial"/>
                <a:ea typeface="Arial"/>
                <a:cs typeface="Arial"/>
                <a:sym typeface="Arial"/>
              </a:rPr>
              <a:t>Cirac</a:t>
            </a:r>
            <a:r>
              <a:rPr lang="en-US" altLang="zh-TW" sz="1100" b="0" i="0" u="none" strike="noStrike" cap="none" dirty="0">
                <a:solidFill>
                  <a:srgbClr val="000000"/>
                </a:solidFill>
                <a:effectLst/>
                <a:latin typeface="Arial"/>
                <a:ea typeface="Arial"/>
                <a:cs typeface="Arial"/>
                <a:sym typeface="Arial"/>
              </a:rPr>
              <a:t> (2000). "Three qubits can be entangled in two inequivalent ways". Phys. Rev. A. 62 (6): 062314. </a:t>
            </a:r>
            <a:r>
              <a:rPr lang="en-US" altLang="zh-TW" sz="1100" b="0" i="0" u="none" strike="noStrike" cap="none" dirty="0" err="1">
                <a:solidFill>
                  <a:srgbClr val="000000"/>
                </a:solidFill>
                <a:effectLst/>
                <a:latin typeface="Arial"/>
                <a:ea typeface="Arial"/>
                <a:cs typeface="Arial"/>
                <a:sym typeface="Arial"/>
              </a:rPr>
              <a:t>arXiv:quant-ph</a:t>
            </a:r>
            <a:r>
              <a:rPr lang="en-US" altLang="zh-TW" sz="1100" b="0" i="0" u="none" strike="noStrike" cap="none" dirty="0">
                <a:solidFill>
                  <a:srgbClr val="000000"/>
                </a:solidFill>
                <a:effectLst/>
                <a:latin typeface="Arial"/>
                <a:ea typeface="Arial"/>
                <a:cs typeface="Arial"/>
                <a:sym typeface="Arial"/>
              </a:rPr>
              <a:t>/0005115. Bibcode:2000PhRvA..62f2314D. doi:10.1103/PhysRevA.62.062314. S2CID 16636159.</a:t>
            </a:r>
            <a:endParaRPr lang="en-US" altLang="zh-TW" b="0" dirty="0">
              <a:effectLst/>
            </a:endParaRPr>
          </a:p>
          <a:p>
            <a:br>
              <a:rPr lang="en-US" altLang="zh-TW" dirty="0"/>
            </a:br>
            <a:endParaRPr dirty="0"/>
          </a:p>
        </p:txBody>
      </p:sp>
    </p:spTree>
    <p:extLst>
      <p:ext uri="{BB962C8B-B14F-4D97-AF65-F5344CB8AC3E}">
        <p14:creationId xmlns:p14="http://schemas.microsoft.com/office/powerpoint/2010/main" val="2905324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a8481dc845_4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1a8481dc845_4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altLang="zh-TW" dirty="0">
                <a:latin typeface="Arial" panose="020B0604020202020204" pitchFamily="34" charset="0"/>
              </a:rPr>
              <a:t>1] Cabello, </a:t>
            </a:r>
            <a:r>
              <a:rPr lang="en-US" altLang="zh-TW" dirty="0" err="1">
                <a:latin typeface="Arial" panose="020B0604020202020204" pitchFamily="34" charset="0"/>
              </a:rPr>
              <a:t>Adán</a:t>
            </a:r>
            <a:r>
              <a:rPr lang="en-US" altLang="zh-TW" dirty="0">
                <a:latin typeface="Arial" panose="020B0604020202020204" pitchFamily="34" charset="0"/>
              </a:rPr>
              <a:t> (February 5, 2002). "Bell's theorem with and without inequalities for the three-qubit Greenberger-Horne-</a:t>
            </a:r>
            <a:r>
              <a:rPr lang="en-US" altLang="zh-TW" dirty="0" err="1">
                <a:latin typeface="Arial" panose="020B0604020202020204" pitchFamily="34" charset="0"/>
              </a:rPr>
              <a:t>Zeilinger</a:t>
            </a:r>
            <a:r>
              <a:rPr lang="en-US" altLang="zh-TW" dirty="0">
                <a:latin typeface="Arial" panose="020B0604020202020204" pitchFamily="34" charset="0"/>
              </a:rPr>
              <a:t> and W states". Physical Review A. 65 (3): 032108. </a:t>
            </a:r>
            <a:r>
              <a:rPr lang="en-US" altLang="zh-TW" dirty="0" err="1">
                <a:latin typeface="Arial" panose="020B0604020202020204" pitchFamily="34" charset="0"/>
              </a:rPr>
              <a:t>arXiv:quant-ph</a:t>
            </a:r>
            <a:r>
              <a:rPr lang="en-US" altLang="zh-TW" dirty="0">
                <a:latin typeface="Arial" panose="020B0604020202020204" pitchFamily="34" charset="0"/>
              </a:rPr>
              <a:t>/0107146. doi:10.1103/PhysRevA.65.032108. ISSN 1050-2947.</a:t>
            </a:r>
            <a:endParaRPr lang="en-US" altLang="zh-TW" dirty="0"/>
          </a:p>
          <a:p>
            <a:br>
              <a:rPr lang="en-US" altLang="zh-TW" dirty="0"/>
            </a:br>
            <a:r>
              <a:rPr lang="en-US" altLang="zh-TW" dirty="0">
                <a:latin typeface="Arial" panose="020B0604020202020204" pitchFamily="34" charset="0"/>
              </a:rPr>
              <a:t>[2] W. </a:t>
            </a:r>
            <a:r>
              <a:rPr lang="en-US" altLang="zh-TW" dirty="0" err="1">
                <a:latin typeface="Arial" panose="020B0604020202020204" pitchFamily="34" charset="0"/>
              </a:rPr>
              <a:t>Dür</a:t>
            </a:r>
            <a:r>
              <a:rPr lang="en-US" altLang="zh-TW" dirty="0">
                <a:latin typeface="Arial" panose="020B0604020202020204" pitchFamily="34" charset="0"/>
              </a:rPr>
              <a:t>; G. Vidal &amp; J. I. </a:t>
            </a:r>
            <a:r>
              <a:rPr lang="en-US" altLang="zh-TW" dirty="0" err="1">
                <a:latin typeface="Arial" panose="020B0604020202020204" pitchFamily="34" charset="0"/>
              </a:rPr>
              <a:t>Cirac</a:t>
            </a:r>
            <a:r>
              <a:rPr lang="en-US" altLang="zh-TW" dirty="0">
                <a:latin typeface="Arial" panose="020B0604020202020204" pitchFamily="34" charset="0"/>
              </a:rPr>
              <a:t> (2000). "Three qubits can be entangled in two inequivalent ways". Phys. Rev. A. 62 (6): 062314. </a:t>
            </a:r>
            <a:r>
              <a:rPr lang="en-US" altLang="zh-TW" dirty="0" err="1">
                <a:latin typeface="Arial" panose="020B0604020202020204" pitchFamily="34" charset="0"/>
              </a:rPr>
              <a:t>arXiv:quant-ph</a:t>
            </a:r>
            <a:r>
              <a:rPr lang="en-US" altLang="zh-TW" dirty="0">
                <a:latin typeface="Arial" panose="020B0604020202020204" pitchFamily="34" charset="0"/>
              </a:rPr>
              <a:t>/0005115. Bibcode:2000PhRvA..62f2314D. doi:10.1103/PhysRevA.62.062314. S2CID 16636159.</a:t>
            </a:r>
            <a:endParaRPr lang="en-US" altLang="zh-TW" dirty="0"/>
          </a:p>
          <a:p>
            <a:br>
              <a:rPr lang="en-US" altLang="zh-TW" dirty="0"/>
            </a:br>
            <a:endParaRPr lang="zh-TW" alt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458262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1a8481dc845_2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1a8481dc845_2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28389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780876D5-4517-458B-B50A-63F03AF32F47}"/>
              </a:ext>
            </a:extLst>
          </p:cNvPr>
          <p:cNvSpPr>
            <a:spLocks noGrp="1"/>
          </p:cNvSpPr>
          <p:nvPr>
            <p:ph type="body" idx="1"/>
          </p:nvPr>
        </p:nvSpPr>
        <p:spPr/>
        <p:txBody>
          <a:bodyPr/>
          <a:lstStyle/>
          <a:p>
            <a:r>
              <a:rPr lang="zh-TW" altLang="en-US" b="1" dirty="0"/>
              <a:t>自發參量下轉換（</a:t>
            </a:r>
            <a:r>
              <a:rPr lang="en-US" altLang="zh-TW" b="1" dirty="0"/>
              <a:t>Spontaneous Parametric Down-Conversion, </a:t>
            </a:r>
            <a:r>
              <a:rPr lang="en-US" altLang="zh-TW" b="1" dirty="0" err="1"/>
              <a:t>SPDC</a:t>
            </a:r>
            <a:r>
              <a:rPr lang="zh-TW" altLang="en-US" b="1" dirty="0"/>
              <a:t>）</a:t>
            </a:r>
            <a:r>
              <a:rPr lang="en-US" altLang="zh-TW" dirty="0"/>
              <a:t> </a:t>
            </a:r>
            <a:r>
              <a:rPr lang="zh-TW" altLang="en-US" dirty="0"/>
              <a:t>是一種非線性光學（</a:t>
            </a:r>
            <a:r>
              <a:rPr lang="en-US" altLang="zh-TW" dirty="0"/>
              <a:t>Nonlinear Optics</a:t>
            </a:r>
            <a:r>
              <a:rPr lang="zh-TW" altLang="en-US" dirty="0"/>
              <a:t>）過程，其中高能量的泵浦光子（</a:t>
            </a:r>
            <a:r>
              <a:rPr lang="en-US" altLang="zh-TW" dirty="0"/>
              <a:t>Pump Photon</a:t>
            </a:r>
            <a:r>
              <a:rPr lang="zh-TW" altLang="en-US" dirty="0"/>
              <a:t>）通過非線性雙折射晶體（</a:t>
            </a:r>
            <a:r>
              <a:rPr lang="en-US" altLang="zh-TW" dirty="0"/>
              <a:t>Nonlinear Birefringent Crystal</a:t>
            </a:r>
            <a:r>
              <a:rPr lang="zh-TW" altLang="en-US" dirty="0"/>
              <a:t>，例如 </a:t>
            </a:r>
            <a:r>
              <a:rPr lang="en-US" altLang="zh-TW" dirty="0" err="1"/>
              <a:t>BBO</a:t>
            </a:r>
            <a:r>
              <a:rPr lang="zh-TW" altLang="en-US" dirty="0"/>
              <a:t>）時，會自發地分裂成兩個較低能量的光子，分別稱為訊號光子（</a:t>
            </a:r>
            <a:r>
              <a:rPr lang="en-US" altLang="zh-TW" dirty="0"/>
              <a:t>Signal Photon</a:t>
            </a:r>
            <a:r>
              <a:rPr lang="zh-TW" altLang="en-US" dirty="0"/>
              <a:t>）與閒置光子（</a:t>
            </a:r>
            <a:r>
              <a:rPr lang="en-US" altLang="zh-TW" dirty="0"/>
              <a:t>Idler Photon</a:t>
            </a:r>
            <a:r>
              <a:rPr lang="zh-TW" altLang="en-US" dirty="0"/>
              <a:t>）。晶體的雙折射特性（</a:t>
            </a:r>
            <a:r>
              <a:rPr lang="en-US" altLang="zh-TW" dirty="0"/>
              <a:t>Birefringence</a:t>
            </a:r>
            <a:r>
              <a:rPr lang="zh-TW" altLang="en-US" dirty="0"/>
              <a:t>）可用來實現相位匹配（</a:t>
            </a:r>
            <a:r>
              <a:rPr lang="en-US" altLang="zh-TW" dirty="0"/>
              <a:t>Phase Matching</a:t>
            </a:r>
            <a:r>
              <a:rPr lang="zh-TW" altLang="en-US" dirty="0"/>
              <a:t>），以同時滿足能量守恆與動量守恆。透過適當的晶體設計，</a:t>
            </a:r>
            <a:r>
              <a:rPr lang="en-US" altLang="zh-TW" dirty="0" err="1"/>
              <a:t>SPDC</a:t>
            </a:r>
            <a:r>
              <a:rPr lang="en-US" altLang="zh-TW" dirty="0"/>
              <a:t> </a:t>
            </a:r>
            <a:r>
              <a:rPr lang="zh-TW" altLang="en-US" dirty="0"/>
              <a:t>能夠產生高品質的糾纏光子對（</a:t>
            </a:r>
            <a:r>
              <a:rPr lang="en-US" altLang="zh-TW" dirty="0"/>
              <a:t>Entangled Photon Pairs</a:t>
            </a:r>
            <a:r>
              <a:rPr lang="zh-TW" altLang="en-US" dirty="0"/>
              <a:t>），因此被廣泛應用於貝爾不等式（</a:t>
            </a:r>
            <a:r>
              <a:rPr lang="en-US" altLang="zh-TW" dirty="0"/>
              <a:t>Bell Inequality</a:t>
            </a:r>
            <a:r>
              <a:rPr lang="zh-TW" altLang="en-US" dirty="0"/>
              <a:t>）實驗、量子通訊（</a:t>
            </a:r>
            <a:r>
              <a:rPr lang="en-US" altLang="zh-TW" dirty="0"/>
              <a:t>Quantum Communication</a:t>
            </a:r>
            <a:r>
              <a:rPr lang="zh-TW" altLang="en-US" dirty="0"/>
              <a:t>）與量子資訊處理（</a:t>
            </a:r>
            <a:r>
              <a:rPr lang="en-US" altLang="zh-TW" dirty="0"/>
              <a:t>Quantum Information Processing</a:t>
            </a:r>
            <a:r>
              <a:rPr lang="zh-TW" altLang="en-US" dirty="0"/>
              <a:t>）等領域。</a:t>
            </a:r>
            <a:endParaRPr lang="en-US" altLang="zh-TW" dirty="0"/>
          </a:p>
          <a:p>
            <a:r>
              <a:rPr lang="en-US" altLang="zh-TW" b="1" dirty="0"/>
              <a:t>English</a:t>
            </a:r>
          </a:p>
          <a:p>
            <a:r>
              <a:rPr lang="en-US" altLang="zh-TW" b="1" dirty="0"/>
              <a:t>Spontaneous Parametric Down-Conversion (</a:t>
            </a:r>
            <a:r>
              <a:rPr lang="en-US" altLang="zh-TW" b="1" dirty="0" err="1"/>
              <a:t>SPDC</a:t>
            </a:r>
            <a:r>
              <a:rPr lang="en-US" altLang="zh-TW" b="1" dirty="0"/>
              <a:t>)</a:t>
            </a:r>
            <a:r>
              <a:rPr lang="en-US" altLang="zh-TW" dirty="0"/>
              <a:t> is a nonlinear optical process in which a high-energy pump photon passing through a nonlinear birefringent crystal, such as </a:t>
            </a:r>
            <a:r>
              <a:rPr lang="en-US" altLang="zh-TW" dirty="0" err="1"/>
              <a:t>BBO</a:t>
            </a:r>
            <a:r>
              <a:rPr lang="en-US" altLang="zh-TW" dirty="0"/>
              <a:t>, spontaneously splits into two lower-energy photons called the signal and idler photons. The crystal's birefringence enables phase matching, ensuring conservation of both energy and momentum during the conversion process. By carefully designing the crystal configuration, </a:t>
            </a:r>
            <a:r>
              <a:rPr lang="en-US" altLang="zh-TW" dirty="0" err="1"/>
              <a:t>SPDC</a:t>
            </a:r>
            <a:r>
              <a:rPr lang="en-US" altLang="zh-TW" dirty="0"/>
              <a:t> can generate entangled photon pairs, making it one of the most widely used techniques in Bell inequality experiments, quantum communication, and quantum information processing.</a:t>
            </a:r>
          </a:p>
          <a:p>
            <a:endParaRPr lang="en-US" altLang="zh-TW" dirty="0"/>
          </a:p>
          <a:p>
            <a:endParaRPr lang="en-US" altLang="zh-TW" dirty="0"/>
          </a:p>
          <a:p>
            <a:endParaRPr lang="zh-TW" altLang="en-US" dirty="0"/>
          </a:p>
        </p:txBody>
      </p:sp>
    </p:spTree>
    <p:extLst>
      <p:ext uri="{BB962C8B-B14F-4D97-AF65-F5344CB8AC3E}">
        <p14:creationId xmlns:p14="http://schemas.microsoft.com/office/powerpoint/2010/main" val="2867042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02166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184fec40d5d_0_4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0" name="Google Shape;300;g184fec40d5d_0_4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err="1"/>
              <a:t>量子中繼器使用糾纏交換示意圖</a:t>
            </a:r>
            <a:endParaRPr dirty="0"/>
          </a:p>
          <a:p>
            <a:pPr marL="0" lvl="0" indent="0" algn="l" rtl="0">
              <a:lnSpc>
                <a:spcPct val="100000"/>
              </a:lnSpc>
              <a:spcBef>
                <a:spcPts val="0"/>
              </a:spcBef>
              <a:spcAft>
                <a:spcPts val="0"/>
              </a:spcAft>
              <a:buSzPts val="1100"/>
              <a:buNone/>
            </a:pPr>
            <a:endParaRPr dirty="0"/>
          </a:p>
          <a:p>
            <a:pPr marL="0" marR="0" lvl="0" indent="0" algn="l" rtl="0">
              <a:lnSpc>
                <a:spcPct val="100000"/>
              </a:lnSpc>
              <a:spcBef>
                <a:spcPts val="0"/>
              </a:spcBef>
              <a:spcAft>
                <a:spcPts val="0"/>
              </a:spcAft>
              <a:buClr>
                <a:srgbClr val="000000"/>
              </a:buClr>
              <a:buSzPts val="1100"/>
              <a:buFont typeface="Arial"/>
              <a:buNone/>
            </a:pPr>
            <a:r>
              <a:rPr lang="en-US" sz="1100" dirty="0" err="1"/>
              <a:t>節點</a:t>
            </a:r>
            <a:r>
              <a:rPr lang="en-US" sz="1100" dirty="0"/>
              <a:t> Sue </a:t>
            </a:r>
            <a:r>
              <a:rPr lang="en-US" sz="1100" dirty="0" err="1"/>
              <a:t>先產生兩對處於糾纏態的量子位元，其中一</a:t>
            </a:r>
            <a:r>
              <a:rPr lang="en-US" sz="1100" dirty="0"/>
              <a:t> </a:t>
            </a:r>
            <a:r>
              <a:rPr lang="en-US" sz="1100" dirty="0" err="1"/>
              <a:t>個量子位元與</a:t>
            </a:r>
            <a:r>
              <a:rPr lang="en-US" sz="1100" dirty="0"/>
              <a:t> Alice </a:t>
            </a:r>
            <a:r>
              <a:rPr lang="en-US" sz="1100" dirty="0" err="1"/>
              <a:t>的量子位元糾纏，而另一個量子位</a:t>
            </a:r>
            <a:r>
              <a:rPr lang="en-US" sz="1100" dirty="0"/>
              <a:t> </a:t>
            </a:r>
            <a:r>
              <a:rPr lang="en-US" sz="1100" dirty="0" err="1"/>
              <a:t>元與</a:t>
            </a:r>
            <a:r>
              <a:rPr lang="en-US" sz="1100" dirty="0"/>
              <a:t> Bob </a:t>
            </a:r>
            <a:r>
              <a:rPr lang="en-US" sz="1100" dirty="0" err="1"/>
              <a:t>的量子位元糾纏。此時</a:t>
            </a:r>
            <a:r>
              <a:rPr lang="en-US" sz="1100" dirty="0"/>
              <a:t> Sue </a:t>
            </a:r>
            <a:r>
              <a:rPr lang="en-US" sz="1100" dirty="0" err="1"/>
              <a:t>再針對本身擁有的兩個量子位元進行量子狀態交換，則會形成兩對量子位元糾纏，分別為</a:t>
            </a:r>
            <a:r>
              <a:rPr lang="en-US" sz="1100" dirty="0"/>
              <a:t> Sue </a:t>
            </a:r>
            <a:r>
              <a:rPr lang="en-US" sz="1100" dirty="0" err="1"/>
              <a:t>本身的兩個量子位元產生糾纏，並</a:t>
            </a:r>
            <a:r>
              <a:rPr lang="en-US" sz="1100" dirty="0"/>
              <a:t> 且 Alice 與 Bob </a:t>
            </a:r>
            <a:r>
              <a:rPr lang="en-US" sz="1100" dirty="0" err="1"/>
              <a:t>的量子位元產生糾纏，形成糾纏交換</a:t>
            </a:r>
            <a:r>
              <a:rPr lang="en-US" sz="1100" dirty="0"/>
              <a:t>。 </a:t>
            </a:r>
            <a:r>
              <a:rPr lang="en-US" sz="1100" dirty="0" err="1"/>
              <a:t>儘管</a:t>
            </a:r>
            <a:r>
              <a:rPr lang="en-US" sz="1100" dirty="0"/>
              <a:t> Alice 與 Bob </a:t>
            </a:r>
            <a:r>
              <a:rPr lang="en-US" sz="1100" dirty="0" err="1"/>
              <a:t>原來並沒有直接的量子通道連線，而</a:t>
            </a:r>
            <a:r>
              <a:rPr lang="en-US" sz="1100" dirty="0"/>
              <a:t> </a:t>
            </a:r>
            <a:r>
              <a:rPr lang="en-US" sz="1100" dirty="0" err="1"/>
              <a:t>且其量子位元也沒有任何關聯，但是</a:t>
            </a:r>
            <a:r>
              <a:rPr lang="en-US" sz="1100" dirty="0"/>
              <a:t> Alice 與 Bob </a:t>
            </a:r>
            <a:r>
              <a:rPr lang="en-US" sz="1100" dirty="0" err="1"/>
              <a:t>的量子位元還是可以形成量子糾纏</a:t>
            </a:r>
            <a:r>
              <a:rPr lang="en-US" sz="1100" dirty="0"/>
              <a:t>。</a:t>
            </a:r>
            <a:endParaRPr dirty="0"/>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0159277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184fec40d5d_0_4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0" name="Google Shape;300;g184fec40d5d_0_4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err="1"/>
              <a:t>量子中繼器使用糾纏交換示意圖</a:t>
            </a:r>
            <a:endParaRPr dirty="0"/>
          </a:p>
          <a:p>
            <a:pPr marL="0" lvl="0" indent="0" algn="l" rtl="0">
              <a:lnSpc>
                <a:spcPct val="100000"/>
              </a:lnSpc>
              <a:spcBef>
                <a:spcPts val="0"/>
              </a:spcBef>
              <a:spcAft>
                <a:spcPts val="0"/>
              </a:spcAft>
              <a:buSzPts val="1100"/>
              <a:buNone/>
            </a:pPr>
            <a:endParaRPr dirty="0"/>
          </a:p>
          <a:p>
            <a:pPr marL="0" marR="0" lvl="0" indent="0" algn="l" rtl="0">
              <a:lnSpc>
                <a:spcPct val="100000"/>
              </a:lnSpc>
              <a:spcBef>
                <a:spcPts val="0"/>
              </a:spcBef>
              <a:spcAft>
                <a:spcPts val="0"/>
              </a:spcAft>
              <a:buClr>
                <a:srgbClr val="000000"/>
              </a:buClr>
              <a:buSzPts val="1100"/>
              <a:buFont typeface="Arial"/>
              <a:buNone/>
            </a:pPr>
            <a:r>
              <a:rPr lang="en-US" sz="1100" dirty="0" err="1"/>
              <a:t>節點</a:t>
            </a:r>
            <a:r>
              <a:rPr lang="en-US" sz="1100" dirty="0"/>
              <a:t> Sue </a:t>
            </a:r>
            <a:r>
              <a:rPr lang="en-US" sz="1100" dirty="0" err="1"/>
              <a:t>先產生兩對處於糾纏態的量子位元，其中一</a:t>
            </a:r>
            <a:r>
              <a:rPr lang="en-US" sz="1100" dirty="0"/>
              <a:t> </a:t>
            </a:r>
            <a:r>
              <a:rPr lang="en-US" sz="1100" dirty="0" err="1"/>
              <a:t>個量子位元與</a:t>
            </a:r>
            <a:r>
              <a:rPr lang="en-US" sz="1100" dirty="0"/>
              <a:t> Alice </a:t>
            </a:r>
            <a:r>
              <a:rPr lang="en-US" sz="1100" dirty="0" err="1"/>
              <a:t>的量子位元糾纏，而另一個量子位</a:t>
            </a:r>
            <a:r>
              <a:rPr lang="en-US" sz="1100" dirty="0"/>
              <a:t> </a:t>
            </a:r>
            <a:r>
              <a:rPr lang="en-US" sz="1100" dirty="0" err="1"/>
              <a:t>元與</a:t>
            </a:r>
            <a:r>
              <a:rPr lang="en-US" sz="1100" dirty="0"/>
              <a:t> Bob </a:t>
            </a:r>
            <a:r>
              <a:rPr lang="en-US" sz="1100" dirty="0" err="1"/>
              <a:t>的量子位元糾纏。此時</a:t>
            </a:r>
            <a:r>
              <a:rPr lang="en-US" sz="1100" dirty="0"/>
              <a:t> Sue </a:t>
            </a:r>
            <a:r>
              <a:rPr lang="en-US" sz="1100" dirty="0" err="1"/>
              <a:t>再針對本身擁有的兩個量子位元進行量子狀態交換，則會形成兩對量子位元糾纏，分別為</a:t>
            </a:r>
            <a:r>
              <a:rPr lang="en-US" sz="1100" dirty="0"/>
              <a:t> Sue </a:t>
            </a:r>
            <a:r>
              <a:rPr lang="en-US" sz="1100" dirty="0" err="1"/>
              <a:t>本身的兩個量子位元產生糾纏，並</a:t>
            </a:r>
            <a:r>
              <a:rPr lang="en-US" sz="1100" dirty="0"/>
              <a:t> 且 Alice 與 Bob </a:t>
            </a:r>
            <a:r>
              <a:rPr lang="en-US" sz="1100" dirty="0" err="1"/>
              <a:t>的量子位元產生糾纏，形成糾纏交換</a:t>
            </a:r>
            <a:r>
              <a:rPr lang="en-US" sz="1100" dirty="0"/>
              <a:t>。 </a:t>
            </a:r>
            <a:r>
              <a:rPr lang="en-US" sz="1100" dirty="0" err="1"/>
              <a:t>儘管</a:t>
            </a:r>
            <a:r>
              <a:rPr lang="en-US" sz="1100" dirty="0"/>
              <a:t> Alice 與 Bob </a:t>
            </a:r>
            <a:r>
              <a:rPr lang="en-US" sz="1100" dirty="0" err="1"/>
              <a:t>原來並沒有直接的量子通道連線，而</a:t>
            </a:r>
            <a:r>
              <a:rPr lang="en-US" sz="1100" dirty="0"/>
              <a:t> </a:t>
            </a:r>
            <a:r>
              <a:rPr lang="en-US" sz="1100" dirty="0" err="1"/>
              <a:t>且其量子位元也沒有任何關聯，但是</a:t>
            </a:r>
            <a:r>
              <a:rPr lang="en-US" sz="1100" dirty="0"/>
              <a:t> Alice 與 Bob </a:t>
            </a:r>
            <a:r>
              <a:rPr lang="en-US" sz="1100" dirty="0" err="1"/>
              <a:t>的量子位元還是可以形成量子糾纏</a:t>
            </a:r>
            <a:r>
              <a:rPr lang="en-US" sz="1100" dirty="0"/>
              <a:t>。</a:t>
            </a:r>
            <a:endParaRPr dirty="0"/>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41524243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7b29bd6734_1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g17b29bd6734_10_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zh-TW" altLang="en-US" sz="1100" dirty="0"/>
              <a:t>目前網際網路的資訊安全，受到量子電腦計算能力的威脅。而現今網際網路大量的使用光纖來建立通信通道來傳 送位元資料。因為光子可以用來表示量子位元，因此我們恰好可以藉由光纖連線來建立量子通道</a:t>
            </a:r>
            <a:r>
              <a:rPr lang="en-US" altLang="zh-TW" sz="1100" dirty="0"/>
              <a:t>(quantum channel)</a:t>
            </a:r>
            <a:r>
              <a:rPr lang="zh-TW" altLang="en-US" sz="1100" dirty="0"/>
              <a:t>以傳送量子位元疊加態，並進一步建構量子網際網路</a:t>
            </a:r>
            <a:r>
              <a:rPr lang="en-US" altLang="zh-TW" sz="1100" dirty="0"/>
              <a:t>(quantum Internet or quantum internet)</a:t>
            </a:r>
            <a:r>
              <a:rPr lang="zh-TW" altLang="en-US" sz="1100" dirty="0"/>
              <a:t>，解除這個威脅。</a:t>
            </a:r>
            <a:endParaRPr lang="zh-TW" altLang="en-US" dirty="0"/>
          </a:p>
          <a:p>
            <a:pPr marL="0" marR="0" lvl="0" indent="0" algn="l" rtl="0">
              <a:lnSpc>
                <a:spcPct val="100000"/>
              </a:lnSpc>
              <a:spcBef>
                <a:spcPts val="0"/>
              </a:spcBef>
              <a:spcAft>
                <a:spcPts val="0"/>
              </a:spcAft>
              <a:buSzPts val="1100"/>
              <a:buNone/>
            </a:pPr>
            <a:r>
              <a:rPr lang="en-US" altLang="zh-TW" dirty="0"/>
              <a:t>This figure illustrates a satellite-assisted quantum internet architecture. Ground stations (GS) communicate with a quantum communication satellite that distributes quantum states and quantum keys over long distances. The satellite overcomes the distance limitations of optical fibers by transmitting entangled photons through free space. A real-world example is China's </a:t>
            </a:r>
            <a:r>
              <a:rPr lang="en-US" altLang="zh-TW" dirty="0" err="1"/>
              <a:t>Micius</a:t>
            </a:r>
            <a:r>
              <a:rPr lang="en-US" altLang="zh-TW" dirty="0"/>
              <a:t> satellite, launched in 2016, which successfully demonstrated satellite-based quantum key distribution, Bell inequality tests, and long-distance entanglement distribution over more than 1,200 km. Such technologies are considered key building blocks for the future quantum internet and global quantum communication networks.</a:t>
            </a:r>
          </a:p>
          <a:p>
            <a:pPr marL="0" marR="0" lvl="0" indent="0" algn="l" rtl="0">
              <a:lnSpc>
                <a:spcPct val="100000"/>
              </a:lnSpc>
              <a:spcBef>
                <a:spcPts val="0"/>
              </a:spcBef>
              <a:spcAft>
                <a:spcPts val="0"/>
              </a:spcAft>
              <a:buSzPts val="1100"/>
              <a:buNone/>
            </a:pPr>
            <a:endParaRPr lang="en-US" altLang="zh-TW" dirty="0"/>
          </a:p>
          <a:p>
            <a:r>
              <a:rPr lang="zh-TW" altLang="en-US" b="1" dirty="0"/>
              <a:t>第一段：量子網際網路的基本架構</a:t>
            </a:r>
          </a:p>
          <a:p>
            <a:r>
              <a:rPr lang="zh-TW" altLang="en-US" dirty="0"/>
              <a:t>此圖展示了一個以**量子通訊衛星（</a:t>
            </a:r>
            <a:r>
              <a:rPr lang="en-US" altLang="zh-TW" dirty="0"/>
              <a:t>Quantum Communication Satellite</a:t>
            </a:r>
            <a:r>
              <a:rPr lang="zh-TW" altLang="en-US" dirty="0"/>
              <a:t>）**為核心的全球量子網際網路（</a:t>
            </a:r>
            <a:r>
              <a:rPr lang="en-US" altLang="zh-TW" dirty="0"/>
              <a:t>Quantum Internet</a:t>
            </a:r>
            <a:r>
              <a:rPr lang="zh-TW" altLang="en-US" dirty="0"/>
              <a:t>）概念架構。圖中的 </a:t>
            </a:r>
            <a:r>
              <a:rPr lang="en-US" altLang="zh-TW" dirty="0"/>
              <a:t>GS-1</a:t>
            </a:r>
            <a:r>
              <a:rPr lang="zh-TW" altLang="en-US" dirty="0"/>
              <a:t>、</a:t>
            </a:r>
            <a:r>
              <a:rPr lang="en-US" altLang="zh-TW" dirty="0"/>
              <a:t>GS-2 </a:t>
            </a:r>
            <a:r>
              <a:rPr lang="zh-TW" altLang="en-US" dirty="0"/>
              <a:t>與 </a:t>
            </a:r>
            <a:r>
              <a:rPr lang="en-US" altLang="zh-TW" dirty="0"/>
              <a:t>GS-3 </a:t>
            </a:r>
            <a:r>
              <a:rPr lang="zh-TW" altLang="en-US" dirty="0"/>
              <a:t>為地面站（</a:t>
            </a:r>
            <a:r>
              <a:rPr lang="en-US" altLang="zh-TW" dirty="0"/>
              <a:t>Ground Stations</a:t>
            </a:r>
            <a:r>
              <a:rPr lang="zh-TW" altLang="en-US" dirty="0"/>
              <a:t>），負責與衛星建立量子通訊鏈路，接收或發送量子態（</a:t>
            </a:r>
            <a:r>
              <a:rPr lang="en-US" altLang="zh-TW" dirty="0"/>
              <a:t>Quantum States</a:t>
            </a:r>
            <a:r>
              <a:rPr lang="zh-TW" altLang="en-US" dirty="0"/>
              <a:t>）。與現今網際網路主要傳輸資料不同，量子網際網路的核心任務是傳輸量子資訊與建立量子金鑰（</a:t>
            </a:r>
            <a:r>
              <a:rPr lang="en-US" altLang="zh-TW" dirty="0"/>
              <a:t>Quantum Keys</a:t>
            </a:r>
            <a:r>
              <a:rPr lang="zh-TW" altLang="en-US" dirty="0"/>
              <a:t>），進而為後續的資料通訊提供高度安全的加密能力。地球上的黑色節點則代表政府機構、資料中心、金融機構或研究中心等終端節點（</a:t>
            </a:r>
            <a:r>
              <a:rPr lang="en-US" altLang="zh-TW" dirty="0"/>
              <a:t>End Nodes</a:t>
            </a:r>
            <a:r>
              <a:rPr lang="zh-TW" altLang="en-US" dirty="0"/>
              <a:t>），它們可透過量子網路形成全球性的安全通訊架構。</a:t>
            </a:r>
          </a:p>
          <a:p>
            <a:r>
              <a:rPr lang="zh-TW" altLang="en-US" b="1" dirty="0"/>
              <a:t>第二段：為何需要量子通訊衛星</a:t>
            </a:r>
          </a:p>
          <a:p>
            <a:r>
              <a:rPr lang="zh-TW" altLang="en-US" dirty="0"/>
              <a:t>傳統光纖雖然能夠傳輸量子訊號，但量子態會隨著距離增加而快速衰減。例如標準光纖的損耗約為每公里 </a:t>
            </a:r>
            <a:r>
              <a:rPr lang="en-US" altLang="zh-TW" dirty="0"/>
              <a:t>0.2 dB</a:t>
            </a:r>
            <a:r>
              <a:rPr lang="zh-TW" altLang="en-US" dirty="0"/>
              <a:t>，當距離達數百公里以上時，訊號幾乎無法有效接收。此外，由於量子力學中的</a:t>
            </a:r>
            <a:r>
              <a:rPr lang="zh-TW" altLang="en-US" b="1" dirty="0"/>
              <a:t>不可複製定理（</a:t>
            </a:r>
            <a:r>
              <a:rPr lang="en-US" altLang="zh-TW" b="1" dirty="0"/>
              <a:t>No-Cloning Theorem</a:t>
            </a:r>
            <a:r>
              <a:rPr lang="zh-TW" altLang="en-US" b="1" dirty="0"/>
              <a:t>）</a:t>
            </a:r>
            <a:r>
              <a:rPr lang="zh-TW" altLang="en-US" dirty="0"/>
              <a:t>，量子訊號無法像傳統網路訊號一樣透過中繼器進行放大與複製。因此，利用衛星在大氣層外的近真空環境中傳輸光子，可以大幅降低傳輸損耗。圖中所示的上行鏈路（</a:t>
            </a:r>
            <a:r>
              <a:rPr lang="en-US" altLang="zh-TW" dirty="0"/>
              <a:t>Uplink</a:t>
            </a:r>
            <a:r>
              <a:rPr lang="zh-TW" altLang="en-US" dirty="0"/>
              <a:t>）與下行鏈路（</a:t>
            </a:r>
            <a:r>
              <a:rPr lang="en-US" altLang="zh-TW" dirty="0"/>
              <a:t>Downlink</a:t>
            </a:r>
            <a:r>
              <a:rPr lang="zh-TW" altLang="en-US" dirty="0"/>
              <a:t>）便是利用衛星作為中介，在不同地面站之間建立長距離甚至跨洲際的量子通訊連結。</a:t>
            </a:r>
          </a:p>
          <a:p>
            <a:r>
              <a:rPr lang="zh-TW" altLang="en-US" b="1" dirty="0"/>
              <a:t>第三段：墨子號衛星的成功實例</a:t>
            </a:r>
          </a:p>
          <a:p>
            <a:r>
              <a:rPr lang="zh-TW" altLang="en-US" dirty="0"/>
              <a:t>這種架構最著名的實現便是中國於 </a:t>
            </a:r>
            <a:r>
              <a:rPr lang="en-US" altLang="zh-TW" dirty="0"/>
              <a:t>2016 </a:t>
            </a:r>
            <a:r>
              <a:rPr lang="zh-TW" altLang="en-US" dirty="0"/>
              <a:t>年發射的量子科學實驗衛星──</a:t>
            </a:r>
            <a:r>
              <a:rPr lang="en-US" altLang="zh-TW" dirty="0" err="1"/>
              <a:t>Micius</a:t>
            </a:r>
            <a:r>
              <a:rPr lang="zh-TW" altLang="en-US" dirty="0"/>
              <a:t>（墨子號）。墨子號由 潘建偉 團隊主導研發，是全球第一顆專門用於量子通訊實驗的衛星。衛星搭載高亮度糾纏光子源，可產生糾纏光子對並分別傳送至不同地面站。</a:t>
            </a:r>
            <a:r>
              <a:rPr lang="en-US" altLang="zh-TW" dirty="0"/>
              <a:t>2017 </a:t>
            </a:r>
            <a:r>
              <a:rPr lang="zh-TW" altLang="en-US" dirty="0"/>
              <a:t>年，墨子號成功完成距離超過 </a:t>
            </a:r>
            <a:r>
              <a:rPr lang="en-US" altLang="zh-TW" dirty="0"/>
              <a:t>1200 </a:t>
            </a:r>
            <a:r>
              <a:rPr lang="zh-TW" altLang="en-US" dirty="0"/>
              <a:t>公里的衛星糾纏分發（</a:t>
            </a:r>
            <a:r>
              <a:rPr lang="en-US" altLang="zh-TW" dirty="0"/>
              <a:t>Entanglement Distribution</a:t>
            </a:r>
            <a:r>
              <a:rPr lang="zh-TW" altLang="en-US" dirty="0"/>
              <a:t>），創下當時世界紀錄；同時也完成了衛星量子金鑰分配（</a:t>
            </a:r>
            <a:r>
              <a:rPr lang="en-US" altLang="zh-TW" dirty="0"/>
              <a:t>Satellite </a:t>
            </a:r>
            <a:r>
              <a:rPr lang="en-US" altLang="zh-TW" dirty="0" err="1"/>
              <a:t>QKD</a:t>
            </a:r>
            <a:r>
              <a:rPr lang="zh-TW" altLang="en-US" dirty="0"/>
              <a:t>）與遠距離 </a:t>
            </a:r>
            <a:r>
              <a:rPr lang="en-US" altLang="zh-TW" dirty="0"/>
              <a:t>Bell </a:t>
            </a:r>
            <a:r>
              <a:rPr lang="zh-TW" altLang="en-US" dirty="0"/>
              <a:t>不等式實驗，證明量子糾纏能夠在遠距離條件下穩定存在。這些成果被視為量子通訊技術發展的重要里程碑。</a:t>
            </a:r>
          </a:p>
          <a:p>
            <a:r>
              <a:rPr lang="zh-TW" altLang="en-US" b="1" dirty="0"/>
              <a:t>第四段：從量子通訊到未來量子網際網路</a:t>
            </a:r>
          </a:p>
          <a:p>
            <a:r>
              <a:rPr lang="zh-TW" altLang="en-US" dirty="0"/>
              <a:t>墨子號最具代表性的成果之一，是協助完成北京與維也納之間約 </a:t>
            </a:r>
            <a:r>
              <a:rPr lang="en-US" altLang="zh-TW" dirty="0"/>
              <a:t>7600 </a:t>
            </a:r>
            <a:r>
              <a:rPr lang="zh-TW" altLang="en-US" dirty="0"/>
              <a:t>公里的洲際量子加密視訊會議，這是人類首次利用衛星量子金鑰分配技術實現跨洲安全通訊。更重要的是，墨子號證明了透過衛星建立全球量子網路的可行性，為未來量子網際網路奠定基礎。未來當量子中繼器（</a:t>
            </a:r>
            <a:r>
              <a:rPr lang="en-US" altLang="zh-TW" dirty="0"/>
              <a:t>Quantum Repeater</a:t>
            </a:r>
            <a:r>
              <a:rPr lang="zh-TW" altLang="en-US" dirty="0"/>
              <a:t>）、量子記憶體（</a:t>
            </a:r>
            <a:r>
              <a:rPr lang="en-US" altLang="zh-TW" dirty="0"/>
              <a:t>Quantum Memory</a:t>
            </a:r>
            <a:r>
              <a:rPr lang="zh-TW" altLang="en-US" dirty="0"/>
              <a:t>）與量子電腦（</a:t>
            </a:r>
            <a:r>
              <a:rPr lang="en-US" altLang="zh-TW" dirty="0"/>
              <a:t>Quantum Computer</a:t>
            </a:r>
            <a:r>
              <a:rPr lang="zh-TW" altLang="en-US" dirty="0"/>
              <a:t>）逐漸成熟後，類似圖中的架構將不僅能分發量子金鑰，還能傳輸量子位元（</a:t>
            </a:r>
            <a:r>
              <a:rPr lang="en-US" altLang="zh-TW" dirty="0"/>
              <a:t>Qubits</a:t>
            </a:r>
            <a:r>
              <a:rPr lang="zh-TW" altLang="en-US" dirty="0"/>
              <a:t>）、共享糾纏資源（</a:t>
            </a:r>
            <a:r>
              <a:rPr lang="en-US" altLang="zh-TW" dirty="0"/>
              <a:t>Entanglement Resources</a:t>
            </a:r>
            <a:r>
              <a:rPr lang="zh-TW" altLang="en-US" dirty="0"/>
              <a:t>），甚至支援分散式量子計算（</a:t>
            </a:r>
            <a:r>
              <a:rPr lang="en-US" altLang="zh-TW" dirty="0"/>
              <a:t>Distributed Quantum Computing</a:t>
            </a:r>
            <a:r>
              <a:rPr lang="zh-TW" altLang="en-US" dirty="0"/>
              <a:t>）。屆時，世界各地的量子電腦將有機會像今日的伺服器一樣透過量子網路互相連接，形成真正的全球量子網際網路。</a:t>
            </a:r>
          </a:p>
          <a:p>
            <a:pPr marL="0" marR="0" lvl="0" indent="0" algn="l" rtl="0">
              <a:lnSpc>
                <a:spcPct val="100000"/>
              </a:lnSpc>
              <a:spcBef>
                <a:spcPts val="0"/>
              </a:spcBef>
              <a:spcAft>
                <a:spcPts val="0"/>
              </a:spcAft>
              <a:buSzPts val="1100"/>
              <a:buNone/>
            </a:pPr>
            <a:endParaRPr lang="en-US" altLang="zh-TW" dirty="0"/>
          </a:p>
          <a:p>
            <a:pPr marL="0" marR="0" lvl="0" indent="0" algn="l" rtl="0">
              <a:lnSpc>
                <a:spcPct val="100000"/>
              </a:lnSpc>
              <a:spcBef>
                <a:spcPts val="0"/>
              </a:spcBef>
              <a:spcAft>
                <a:spcPts val="0"/>
              </a:spcAft>
              <a:buSzPts val="1100"/>
              <a:buNone/>
            </a:pPr>
            <a:endParaRPr lang="en-US" altLang="zh-TW" sz="1100" b="0" i="0" strike="noStrike" cap="none" dirty="0">
              <a:latin typeface="Arial"/>
              <a:ea typeface="Arial"/>
              <a:cs typeface="Arial"/>
              <a:sym typeface="Arial"/>
            </a:endParaRPr>
          </a:p>
          <a:p>
            <a:pPr marL="0" marR="0" lvl="0" indent="0" algn="l" rtl="0">
              <a:lnSpc>
                <a:spcPct val="100000"/>
              </a:lnSpc>
              <a:spcBef>
                <a:spcPts val="0"/>
              </a:spcBef>
              <a:spcAft>
                <a:spcPts val="0"/>
              </a:spcAft>
              <a:buSzPts val="1100"/>
              <a:buNone/>
            </a:pPr>
            <a:endParaRPr sz="1100" b="0" i="0" strike="noStrike" cap="none" dirty="0">
              <a:latin typeface="Arial"/>
              <a:ea typeface="Arial"/>
              <a:cs typeface="Arial"/>
              <a:sym typeface="Arial"/>
            </a:endParaRPr>
          </a:p>
        </p:txBody>
      </p:sp>
    </p:spTree>
    <p:extLst>
      <p:ext uri="{BB962C8B-B14F-4D97-AF65-F5344CB8AC3E}">
        <p14:creationId xmlns:p14="http://schemas.microsoft.com/office/powerpoint/2010/main" val="2053554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2400" dirty="0"/>
              <a:t>The 2024 Nobel Prize in Physics was jointly awarded to </a:t>
            </a:r>
            <a:r>
              <a:rPr lang="en-US" altLang="zh-TW" sz="2400" b="1" i="0" u="none" strike="noStrike" cap="none" dirty="0">
                <a:solidFill>
                  <a:srgbClr val="000000"/>
                </a:solidFill>
                <a:effectLst/>
                <a:latin typeface="Arial"/>
                <a:ea typeface="Arial"/>
                <a:cs typeface="Arial"/>
                <a:sym typeface="Arial"/>
              </a:rPr>
              <a:t>John J. Hopfield</a:t>
            </a:r>
            <a:r>
              <a:rPr lang="en-US" altLang="zh-TW" sz="2400" dirty="0"/>
              <a:t> (Princeton University) and </a:t>
            </a:r>
            <a:r>
              <a:rPr lang="en-US" altLang="zh-TW" sz="2400" b="1" i="0" u="none" strike="noStrike" cap="none" dirty="0">
                <a:solidFill>
                  <a:srgbClr val="000000"/>
                </a:solidFill>
                <a:effectLst/>
                <a:latin typeface="Arial"/>
                <a:ea typeface="Arial"/>
                <a:cs typeface="Arial"/>
                <a:sym typeface="Arial"/>
              </a:rPr>
              <a:t>Geoffrey E. Hinton</a:t>
            </a:r>
            <a:r>
              <a:rPr lang="en-US" altLang="zh-TW" sz="2400" dirty="0"/>
              <a:t> (University of Toronto) "for foundational disc</a:t>
            </a:r>
            <a:r>
              <a:rPr lang="en-US" altLang="zh-TW" sz="9600" dirty="0"/>
              <a:t>o</a:t>
            </a:r>
            <a:r>
              <a:rPr lang="en-US" altLang="zh-TW" sz="2400" dirty="0"/>
              <a:t>veries and inventions that enable machine learning with artificial neural networks". [</a:t>
            </a:r>
            <a:r>
              <a:rPr lang="en-US" altLang="zh-TW" sz="2400" dirty="0">
                <a:hlinkClick r:id="rId3"/>
              </a:rPr>
              <a:t>1</a:t>
            </a:r>
            <a:r>
              <a:rPr lang="en-US" altLang="zh-TW" sz="2400" dirty="0"/>
              <a:t>]</a:t>
            </a:r>
            <a:endParaRPr lang="zh-TW" altLang="en-US" sz="1400" dirty="0"/>
          </a:p>
        </p:txBody>
      </p:sp>
    </p:spTree>
    <p:extLst>
      <p:ext uri="{BB962C8B-B14F-4D97-AF65-F5344CB8AC3E}">
        <p14:creationId xmlns:p14="http://schemas.microsoft.com/office/powerpoint/2010/main" val="23183647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1a8481dc845_3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1a8481dc845_3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62467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a8481dc845_3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1a8481dc845_3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182542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d1be511281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 name="Google Shape;106;g1d1be511281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zh-TW" sz="1200">
                <a:solidFill>
                  <a:srgbClr val="161616"/>
                </a:solidFill>
                <a:highlight>
                  <a:srgbClr val="FFFFFF"/>
                </a:highlight>
              </a:rPr>
              <a:t>ibmq_quito</a:t>
            </a:r>
            <a:endParaRPr/>
          </a:p>
        </p:txBody>
      </p:sp>
    </p:spTree>
    <p:extLst>
      <p:ext uri="{BB962C8B-B14F-4D97-AF65-F5344CB8AC3E}">
        <p14:creationId xmlns:p14="http://schemas.microsoft.com/office/powerpoint/2010/main" val="3814086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d1be511281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 name="Google Shape;106;g1d1be511281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zh-TW" sz="1200">
                <a:solidFill>
                  <a:srgbClr val="161616"/>
                </a:solidFill>
                <a:highlight>
                  <a:srgbClr val="FFFFFF"/>
                </a:highlight>
              </a:rPr>
              <a:t>ibmq_quito</a:t>
            </a:r>
            <a:endParaRPr/>
          </a:p>
        </p:txBody>
      </p:sp>
    </p:spTree>
    <p:extLst>
      <p:ext uri="{BB962C8B-B14F-4D97-AF65-F5344CB8AC3E}">
        <p14:creationId xmlns:p14="http://schemas.microsoft.com/office/powerpoint/2010/main" val="4612092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1c02178ce09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g1c02178ce09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zh-TW" sz="1200" dirty="0">
                <a:solidFill>
                  <a:srgbClr val="161616"/>
                </a:solidFill>
                <a:highlight>
                  <a:srgbClr val="FFFFFF"/>
                </a:highlight>
              </a:rPr>
              <a:t>ibmq_quito</a:t>
            </a:r>
            <a:endParaRPr dirty="0"/>
          </a:p>
        </p:txBody>
      </p:sp>
    </p:spTree>
    <p:extLst>
      <p:ext uri="{BB962C8B-B14F-4D97-AF65-F5344CB8AC3E}">
        <p14:creationId xmlns:p14="http://schemas.microsoft.com/office/powerpoint/2010/main" val="13377155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d1be511281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 name="Google Shape;99;g1d1be511281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zh-TW" sz="1200">
                <a:solidFill>
                  <a:srgbClr val="161616"/>
                </a:solidFill>
                <a:highlight>
                  <a:srgbClr val="FFFFFF"/>
                </a:highlight>
              </a:rPr>
              <a:t>ibmq_quito</a:t>
            </a:r>
            <a:endParaRPr/>
          </a:p>
        </p:txBody>
      </p:sp>
    </p:spTree>
    <p:extLst>
      <p:ext uri="{BB962C8B-B14F-4D97-AF65-F5344CB8AC3E}">
        <p14:creationId xmlns:p14="http://schemas.microsoft.com/office/powerpoint/2010/main" val="17838422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d1be511281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 name="Google Shape;99;g1d1be511281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zh-TW" sz="1200">
                <a:solidFill>
                  <a:srgbClr val="161616"/>
                </a:solidFill>
                <a:highlight>
                  <a:srgbClr val="FFFFFF"/>
                </a:highlight>
              </a:rPr>
              <a:t>ibmq_quito</a:t>
            </a:r>
            <a:endParaRPr/>
          </a:p>
        </p:txBody>
      </p:sp>
    </p:spTree>
    <p:extLst>
      <p:ext uri="{BB962C8B-B14F-4D97-AF65-F5344CB8AC3E}">
        <p14:creationId xmlns:p14="http://schemas.microsoft.com/office/powerpoint/2010/main" val="30846541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d1be511281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 name="Google Shape;106;g1d1be511281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zh-TW" sz="1200">
                <a:solidFill>
                  <a:srgbClr val="161616"/>
                </a:solidFill>
                <a:highlight>
                  <a:srgbClr val="FFFFFF"/>
                </a:highlight>
              </a:rPr>
              <a:t>ibmq_quito</a:t>
            </a:r>
            <a:endParaRPr/>
          </a:p>
        </p:txBody>
      </p:sp>
    </p:spTree>
    <p:extLst>
      <p:ext uri="{BB962C8B-B14F-4D97-AF65-F5344CB8AC3E}">
        <p14:creationId xmlns:p14="http://schemas.microsoft.com/office/powerpoint/2010/main" val="29083613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d1be511281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 name="Google Shape;106;g1d1be511281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zh-TW" sz="1200">
                <a:solidFill>
                  <a:srgbClr val="161616"/>
                </a:solidFill>
                <a:highlight>
                  <a:srgbClr val="FFFFFF"/>
                </a:highlight>
              </a:rPr>
              <a:t>ibmq_quito</a:t>
            </a:r>
            <a:endParaRPr/>
          </a:p>
        </p:txBody>
      </p:sp>
    </p:spTree>
    <p:extLst>
      <p:ext uri="{BB962C8B-B14F-4D97-AF65-F5344CB8AC3E}">
        <p14:creationId xmlns:p14="http://schemas.microsoft.com/office/powerpoint/2010/main" val="4507589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d1be511281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 name="Google Shape;106;g1d1be511281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zh-TW" sz="1200">
                <a:solidFill>
                  <a:srgbClr val="161616"/>
                </a:solidFill>
                <a:highlight>
                  <a:srgbClr val="FFFFFF"/>
                </a:highlight>
              </a:rPr>
              <a:t>ibmq_quito</a:t>
            </a:r>
            <a:endParaRPr/>
          </a:p>
        </p:txBody>
      </p:sp>
    </p:spTree>
    <p:extLst>
      <p:ext uri="{BB962C8B-B14F-4D97-AF65-F5344CB8AC3E}">
        <p14:creationId xmlns:p14="http://schemas.microsoft.com/office/powerpoint/2010/main" val="2205489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a8481dc845_3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1a8481dc845_3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zh-TW" altLang="en-US" sz="1100" dirty="0">
                <a:solidFill>
                  <a:schemeClr val="dk1"/>
                </a:solidFill>
              </a:rPr>
              <a:t>「在有關量子糾纏的實驗，確立貝爾不等式的違背驗證以及開拓量子資訊科學」</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6915105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d1be511281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 name="Google Shape;106;g1d1be511281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zh-TW" sz="1200">
                <a:solidFill>
                  <a:srgbClr val="161616"/>
                </a:solidFill>
                <a:highlight>
                  <a:srgbClr val="FFFFFF"/>
                </a:highlight>
              </a:rPr>
              <a:t>ibmq_quito</a:t>
            </a:r>
            <a:endParaRPr/>
          </a:p>
        </p:txBody>
      </p:sp>
    </p:spTree>
    <p:extLst>
      <p:ext uri="{BB962C8B-B14F-4D97-AF65-F5344CB8AC3E}">
        <p14:creationId xmlns:p14="http://schemas.microsoft.com/office/powerpoint/2010/main" val="32693337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d1be511281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 name="Google Shape;106;g1d1be511281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zh-TW" sz="1200">
                <a:solidFill>
                  <a:srgbClr val="161616"/>
                </a:solidFill>
                <a:highlight>
                  <a:srgbClr val="FFFFFF"/>
                </a:highlight>
              </a:rPr>
              <a:t>ibmq_quito</a:t>
            </a:r>
            <a:endParaRPr/>
          </a:p>
        </p:txBody>
      </p:sp>
    </p:spTree>
    <p:extLst>
      <p:ext uri="{BB962C8B-B14F-4D97-AF65-F5344CB8AC3E}">
        <p14:creationId xmlns:p14="http://schemas.microsoft.com/office/powerpoint/2010/main" val="2993141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1c02178ce09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g1c02178ce09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zh-TW" sz="1200">
                <a:solidFill>
                  <a:srgbClr val="161616"/>
                </a:solidFill>
                <a:highlight>
                  <a:srgbClr val="FFFFFF"/>
                </a:highlight>
              </a:rPr>
              <a:t>ibmq_quito</a:t>
            </a:r>
            <a:endParaRPr/>
          </a:p>
        </p:txBody>
      </p:sp>
    </p:spTree>
    <p:extLst>
      <p:ext uri="{BB962C8B-B14F-4D97-AF65-F5344CB8AC3E}">
        <p14:creationId xmlns:p14="http://schemas.microsoft.com/office/powerpoint/2010/main" val="9849725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d1be511281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 name="Google Shape;99;g1d1be511281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zh-TW" sz="1200">
                <a:solidFill>
                  <a:srgbClr val="161616"/>
                </a:solidFill>
                <a:highlight>
                  <a:srgbClr val="FFFFFF"/>
                </a:highlight>
              </a:rPr>
              <a:t>ibmq_quito</a:t>
            </a:r>
            <a:endParaRPr/>
          </a:p>
        </p:txBody>
      </p:sp>
    </p:spTree>
    <p:extLst>
      <p:ext uri="{BB962C8B-B14F-4D97-AF65-F5344CB8AC3E}">
        <p14:creationId xmlns:p14="http://schemas.microsoft.com/office/powerpoint/2010/main" val="1126608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9"/>
        <p:cNvGrpSpPr/>
        <p:nvPr/>
      </p:nvGrpSpPr>
      <p:grpSpPr>
        <a:xfrm>
          <a:off x="0" y="0"/>
          <a:ext cx="0" cy="0"/>
          <a:chOff x="0" y="0"/>
          <a:chExt cx="0" cy="0"/>
        </a:xfrm>
      </p:grpSpPr>
      <p:sp>
        <p:nvSpPr>
          <p:cNvPr id="1190" name="Google Shape;1190;g10b70956f60_16_7: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1" name="Google Shape;1191;g10b70956f60_16_7:notes"/>
          <p:cNvSpPr txBox="1">
            <a:spLocks noGrp="1"/>
          </p:cNvSpPr>
          <p:nvPr>
            <p:ph type="body" idx="1"/>
          </p:nvPr>
        </p:nvSpPr>
        <p:spPr>
          <a:xfrm>
            <a:off x="679927" y="4716661"/>
            <a:ext cx="5439410" cy="4468416"/>
          </a:xfrm>
          <a:prstGeom prst="rect">
            <a:avLst/>
          </a:prstGeom>
        </p:spPr>
        <p:txBody>
          <a:bodyPr spcFirstLastPara="1" wrap="square" lIns="91419" tIns="91419" rIns="91419" bIns="91419" anchor="t" anchorCtr="0">
            <a:noAutofit/>
          </a:bodyPr>
          <a:lstStyle/>
          <a:p>
            <a:pPr marL="0" indent="0">
              <a:buNone/>
            </a:pPr>
            <a:endParaRPr/>
          </a:p>
        </p:txBody>
      </p:sp>
    </p:spTree>
    <p:extLst>
      <p:ext uri="{BB962C8B-B14F-4D97-AF65-F5344CB8AC3E}">
        <p14:creationId xmlns:p14="http://schemas.microsoft.com/office/powerpoint/2010/main" val="2102172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a8481dc845_2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1a8481dc845_2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ChatGPT</a:t>
            </a:r>
            <a:r>
              <a:rPr lang="en-US" dirty="0"/>
              <a:t>:</a:t>
            </a:r>
            <a:r>
              <a:rPr lang="zh-TW" altLang="en-US" dirty="0"/>
              <a:t>愛因斯坦與波爾的「世紀爭辯」是 </a:t>
            </a:r>
            <a:r>
              <a:rPr lang="en-US" altLang="zh-TW" dirty="0"/>
              <a:t>20 </a:t>
            </a:r>
            <a:r>
              <a:rPr lang="zh-TW" altLang="en-US" dirty="0"/>
              <a:t>世紀物理學中最著名的科學論戰之一，圍繞的是量子力學的基礎問題，特別是關於「不確定性原理」和量子力學詮釋的爭論。這場爭辯不僅涉及科學方法，也牽涉到對現實世界本質的哲學理解。</a:t>
            </a:r>
          </a:p>
          <a:p>
            <a:pPr marL="0" lvl="0" indent="0" algn="l" rtl="0">
              <a:spcBef>
                <a:spcPts val="0"/>
              </a:spcBef>
              <a:spcAft>
                <a:spcPts val="0"/>
              </a:spcAft>
              <a:buNone/>
            </a:pPr>
            <a:endParaRPr lang="zh-TW" altLang="en-US" dirty="0"/>
          </a:p>
          <a:p>
            <a:pPr marL="0" lvl="0" indent="0" algn="l" rtl="0">
              <a:spcBef>
                <a:spcPts val="0"/>
              </a:spcBef>
              <a:spcAft>
                <a:spcPts val="0"/>
              </a:spcAft>
              <a:buNone/>
            </a:pPr>
            <a:r>
              <a:rPr lang="en-US" altLang="zh-TW" dirty="0"/>
              <a:t>### </a:t>
            </a:r>
            <a:r>
              <a:rPr lang="zh-TW" altLang="en-US" dirty="0"/>
              <a:t>背景：</a:t>
            </a:r>
          </a:p>
          <a:p>
            <a:pPr marL="0" lvl="0" indent="0" algn="l" rtl="0">
              <a:spcBef>
                <a:spcPts val="0"/>
              </a:spcBef>
              <a:spcAft>
                <a:spcPts val="0"/>
              </a:spcAft>
              <a:buNone/>
            </a:pPr>
            <a:r>
              <a:rPr lang="zh-TW" altLang="en-US" dirty="0"/>
              <a:t>量子力學在 </a:t>
            </a:r>
            <a:r>
              <a:rPr lang="en-US" altLang="zh-TW" dirty="0"/>
              <a:t>1920 </a:t>
            </a:r>
            <a:r>
              <a:rPr lang="zh-TW" altLang="en-US" dirty="0"/>
              <a:t>年代發展起來，帶來了一套全新而革命性的物理理論，該理論描述了微觀世界中的原子和亞原子粒子的行為。尼爾斯</a:t>
            </a:r>
            <a:r>
              <a:rPr lang="en-US" altLang="zh-TW" dirty="0"/>
              <a:t>·</a:t>
            </a:r>
            <a:r>
              <a:rPr lang="zh-TW" altLang="en-US" dirty="0"/>
              <a:t>波爾（</a:t>
            </a:r>
            <a:r>
              <a:rPr lang="en-US" altLang="zh-TW" dirty="0"/>
              <a:t>Niels Bohr</a:t>
            </a:r>
            <a:r>
              <a:rPr lang="zh-TW" altLang="en-US" dirty="0"/>
              <a:t>）和其他物理學家主張「哥本哈根詮釋」，認為量子現象的結果是「概率性的」，即粒子的狀態在觀測之前是「不確定的」。波爾依據海森堡的不確定性原理，認為我們無法同時精確測量粒子的「位置」和「動量」，世界在某種程度上是不確定且隨機的。</a:t>
            </a:r>
          </a:p>
          <a:p>
            <a:pPr marL="0" lvl="0" indent="0" algn="l" rtl="0">
              <a:spcBef>
                <a:spcPts val="0"/>
              </a:spcBef>
              <a:spcAft>
                <a:spcPts val="0"/>
              </a:spcAft>
              <a:buNone/>
            </a:pPr>
            <a:endParaRPr lang="zh-TW" altLang="en-US" dirty="0"/>
          </a:p>
          <a:p>
            <a:pPr marL="0" lvl="0" indent="0" algn="l" rtl="0">
              <a:spcBef>
                <a:spcPts val="0"/>
              </a:spcBef>
              <a:spcAft>
                <a:spcPts val="0"/>
              </a:spcAft>
              <a:buNone/>
            </a:pPr>
            <a:r>
              <a:rPr lang="en-US" altLang="zh-TW" dirty="0"/>
              <a:t>### </a:t>
            </a:r>
            <a:r>
              <a:rPr lang="zh-TW" altLang="en-US" dirty="0"/>
              <a:t>愛因斯坦的反對：</a:t>
            </a:r>
          </a:p>
          <a:p>
            <a:pPr marL="0" lvl="0" indent="0" algn="l" rtl="0">
              <a:spcBef>
                <a:spcPts val="0"/>
              </a:spcBef>
              <a:spcAft>
                <a:spcPts val="0"/>
              </a:spcAft>
              <a:buNone/>
            </a:pPr>
            <a:r>
              <a:rPr lang="zh-TW" altLang="en-US" dirty="0"/>
              <a:t>愛因斯坦對量子力學的隨機性和不確定性持懷疑態度。他認為物理世界應該是確定的，所有現象都應該有一個明確的因果關係。他最著名的反對是那句話：「上帝不擲骰子」（</a:t>
            </a:r>
            <a:r>
              <a:rPr lang="en-US" altLang="zh-TW" dirty="0"/>
              <a:t>God does not play dice</a:t>
            </a:r>
            <a:r>
              <a:rPr lang="zh-TW" altLang="en-US" dirty="0"/>
              <a:t>），表達了他對量子力學隨機性的強烈異議。</a:t>
            </a:r>
          </a:p>
          <a:p>
            <a:pPr marL="0" lvl="0" indent="0" algn="l" rtl="0">
              <a:spcBef>
                <a:spcPts val="0"/>
              </a:spcBef>
              <a:spcAft>
                <a:spcPts val="0"/>
              </a:spcAft>
              <a:buNone/>
            </a:pPr>
            <a:endParaRPr lang="zh-TW" altLang="en-US" dirty="0"/>
          </a:p>
          <a:p>
            <a:pPr marL="0" lvl="0" indent="0" algn="l" rtl="0">
              <a:spcBef>
                <a:spcPts val="0"/>
              </a:spcBef>
              <a:spcAft>
                <a:spcPts val="0"/>
              </a:spcAft>
              <a:buNone/>
            </a:pPr>
            <a:r>
              <a:rPr lang="en-US" altLang="zh-TW" dirty="0"/>
              <a:t>### </a:t>
            </a:r>
            <a:r>
              <a:rPr lang="zh-TW" altLang="en-US" dirty="0"/>
              <a:t>爭辯的焦點：</a:t>
            </a:r>
          </a:p>
          <a:p>
            <a:pPr marL="0" lvl="0" indent="0" algn="l" rtl="0">
              <a:spcBef>
                <a:spcPts val="0"/>
              </a:spcBef>
              <a:spcAft>
                <a:spcPts val="0"/>
              </a:spcAft>
              <a:buNone/>
            </a:pPr>
            <a:r>
              <a:rPr lang="en-US" altLang="zh-TW" dirty="0"/>
              <a:t>1. **</a:t>
            </a:r>
            <a:r>
              <a:rPr lang="zh-TW" altLang="en-US" dirty="0"/>
              <a:t>不確定性原理**：波爾認為這是物理現實的本質特徵，而愛因斯坦則認為不確定性只是我們對物理系統了解不足的反映，背後應該存在著「隱變量」（</a:t>
            </a:r>
            <a:r>
              <a:rPr lang="en-US" altLang="zh-TW" dirty="0"/>
              <a:t>hidden variables</a:t>
            </a:r>
            <a:r>
              <a:rPr lang="zh-TW" altLang="en-US" dirty="0"/>
              <a:t>），即尚未發現的決定論理論來解釋這些現象。</a:t>
            </a:r>
          </a:p>
          <a:p>
            <a:pPr marL="0" lvl="0" indent="0" algn="l" rtl="0">
              <a:spcBef>
                <a:spcPts val="0"/>
              </a:spcBef>
              <a:spcAft>
                <a:spcPts val="0"/>
              </a:spcAft>
              <a:buNone/>
            </a:pPr>
            <a:r>
              <a:rPr lang="zh-TW" altLang="en-US" dirty="0"/>
              <a:t>   </a:t>
            </a:r>
          </a:p>
          <a:p>
            <a:pPr marL="0" lvl="0" indent="0" algn="l" rtl="0">
              <a:spcBef>
                <a:spcPts val="0"/>
              </a:spcBef>
              <a:spcAft>
                <a:spcPts val="0"/>
              </a:spcAft>
              <a:buNone/>
            </a:pPr>
            <a:r>
              <a:rPr lang="en-US" altLang="zh-TW" dirty="0"/>
              <a:t>2. **EPR</a:t>
            </a:r>
            <a:r>
              <a:rPr lang="zh-TW" altLang="en-US" dirty="0"/>
              <a:t>悖論**：愛因斯坦和他的同事於 </a:t>
            </a:r>
            <a:r>
              <a:rPr lang="en-US" altLang="zh-TW" dirty="0"/>
              <a:t>1935 </a:t>
            </a:r>
            <a:r>
              <a:rPr lang="zh-TW" altLang="en-US" dirty="0"/>
              <a:t>年提出了「</a:t>
            </a:r>
            <a:r>
              <a:rPr lang="en-US" altLang="zh-TW" dirty="0"/>
              <a:t>EPR</a:t>
            </a:r>
            <a:r>
              <a:rPr lang="zh-TW" altLang="en-US" dirty="0"/>
              <a:t>悖論」（愛因斯坦</a:t>
            </a:r>
            <a:r>
              <a:rPr lang="en-US" altLang="zh-TW" dirty="0"/>
              <a:t>-</a:t>
            </a:r>
            <a:r>
              <a:rPr lang="zh-TW" altLang="en-US" dirty="0"/>
              <a:t>波多爾斯基</a:t>
            </a:r>
            <a:r>
              <a:rPr lang="en-US" altLang="zh-TW" dirty="0"/>
              <a:t>-</a:t>
            </a:r>
            <a:r>
              <a:rPr lang="zh-TW" altLang="en-US" dirty="0"/>
              <a:t>羅森悖論），試圖證明量子力學是不完整的。他們認為量子糾纏現象，即兩個相距甚遠的粒子仍然能夠瞬時影響對方的狀態，是違反了相對論中關於訊息不能超光速傳播的原則。因此，量子力學應該只是部分描述了物理現實，並需要更完善的理論。</a:t>
            </a:r>
          </a:p>
          <a:p>
            <a:pPr marL="0" lvl="0" indent="0" algn="l" rtl="0">
              <a:spcBef>
                <a:spcPts val="0"/>
              </a:spcBef>
              <a:spcAft>
                <a:spcPts val="0"/>
              </a:spcAft>
              <a:buNone/>
            </a:pPr>
            <a:endParaRPr lang="zh-TW" altLang="en-US" dirty="0"/>
          </a:p>
          <a:p>
            <a:pPr marL="0" lvl="0" indent="0" algn="l" rtl="0">
              <a:spcBef>
                <a:spcPts val="0"/>
              </a:spcBef>
              <a:spcAft>
                <a:spcPts val="0"/>
              </a:spcAft>
              <a:buNone/>
            </a:pPr>
            <a:r>
              <a:rPr lang="en-US" altLang="zh-TW" dirty="0"/>
              <a:t>3. **</a:t>
            </a:r>
            <a:r>
              <a:rPr lang="zh-TW" altLang="en-US" dirty="0"/>
              <a:t>波爾的回應**：波爾反駁說，愛因斯坦所指的「隱變量」並不存在，並強調量子系統在測量之前並沒有確定的物理狀態，而是處於「疊加態」。波爾認為，</a:t>
            </a:r>
            <a:r>
              <a:rPr lang="en-US" altLang="zh-TW" dirty="0"/>
              <a:t>EPR</a:t>
            </a:r>
            <a:r>
              <a:rPr lang="zh-TW" altLang="en-US" dirty="0"/>
              <a:t>悖論並沒有違反量子力學的預測，而是揭示了量子力學與傳統物理學對現實的不同理解。</a:t>
            </a:r>
          </a:p>
          <a:p>
            <a:pPr marL="0" lvl="0" indent="0" algn="l" rtl="0">
              <a:spcBef>
                <a:spcPts val="0"/>
              </a:spcBef>
              <a:spcAft>
                <a:spcPts val="0"/>
              </a:spcAft>
              <a:buNone/>
            </a:pPr>
            <a:endParaRPr lang="zh-TW" altLang="en-US" dirty="0"/>
          </a:p>
          <a:p>
            <a:pPr marL="0" lvl="0" indent="0" algn="l" rtl="0">
              <a:spcBef>
                <a:spcPts val="0"/>
              </a:spcBef>
              <a:spcAft>
                <a:spcPts val="0"/>
              </a:spcAft>
              <a:buNone/>
            </a:pPr>
            <a:r>
              <a:rPr lang="en-US" altLang="zh-TW" dirty="0"/>
              <a:t>### </a:t>
            </a:r>
            <a:r>
              <a:rPr lang="zh-TW" altLang="en-US" dirty="0"/>
              <a:t>爭辯的歷程：</a:t>
            </a:r>
          </a:p>
          <a:p>
            <a:pPr marL="0" lvl="0" indent="0" algn="l" rtl="0">
              <a:spcBef>
                <a:spcPts val="0"/>
              </a:spcBef>
              <a:spcAft>
                <a:spcPts val="0"/>
              </a:spcAft>
              <a:buNone/>
            </a:pPr>
            <a:r>
              <a:rPr lang="zh-TW" altLang="en-US" dirty="0"/>
              <a:t>這場爭辯在 </a:t>
            </a:r>
            <a:r>
              <a:rPr lang="en-US" altLang="zh-TW" dirty="0"/>
              <a:t>1927 </a:t>
            </a:r>
            <a:r>
              <a:rPr lang="zh-TW" altLang="en-US" dirty="0"/>
              <a:t>年和 </a:t>
            </a:r>
            <a:r>
              <a:rPr lang="en-US" altLang="zh-TW" dirty="0"/>
              <a:t>1930 </a:t>
            </a:r>
            <a:r>
              <a:rPr lang="zh-TW" altLang="en-US" dirty="0"/>
              <a:t>年的索爾維會議（</a:t>
            </a:r>
            <a:r>
              <a:rPr lang="en-US" altLang="zh-TW" dirty="0"/>
              <a:t>Solvay Conferences</a:t>
            </a:r>
            <a:r>
              <a:rPr lang="zh-TW" altLang="en-US" dirty="0"/>
              <a:t>）中達到高潮。在會議上，愛因斯坦設計了許多思想實驗來挑戰波爾的觀點，而波爾則逐一反駁，展現了深厚的理論功底。儘管爭辯激烈，兩位物理學家依然互相尊重。</a:t>
            </a:r>
          </a:p>
          <a:p>
            <a:pPr marL="0" lvl="0" indent="0" algn="l" rtl="0">
              <a:spcBef>
                <a:spcPts val="0"/>
              </a:spcBef>
              <a:spcAft>
                <a:spcPts val="0"/>
              </a:spcAft>
              <a:buNone/>
            </a:pPr>
            <a:endParaRPr lang="zh-TW" altLang="en-US" dirty="0"/>
          </a:p>
          <a:p>
            <a:pPr marL="0" lvl="0" indent="0" algn="l" rtl="0">
              <a:spcBef>
                <a:spcPts val="0"/>
              </a:spcBef>
              <a:spcAft>
                <a:spcPts val="0"/>
              </a:spcAft>
              <a:buNone/>
            </a:pPr>
            <a:r>
              <a:rPr lang="en-US" altLang="zh-TW" dirty="0"/>
              <a:t>### </a:t>
            </a:r>
            <a:r>
              <a:rPr lang="zh-TW" altLang="en-US" dirty="0"/>
              <a:t>最終結果：</a:t>
            </a:r>
          </a:p>
          <a:p>
            <a:pPr marL="0" lvl="0" indent="0" algn="l" rtl="0">
              <a:spcBef>
                <a:spcPts val="0"/>
              </a:spcBef>
              <a:spcAft>
                <a:spcPts val="0"/>
              </a:spcAft>
              <a:buNone/>
            </a:pPr>
            <a:r>
              <a:rPr lang="zh-TW" altLang="en-US" dirty="0"/>
              <a:t>雖然愛因斯坦在量子力學的基礎詮釋上沒能說服波爾和大多數物理學家，但他的懷疑促進了後來對量子理論的深入研究。</a:t>
            </a:r>
            <a:r>
              <a:rPr lang="en-US" altLang="zh-TW" dirty="0"/>
              <a:t>1960 </a:t>
            </a:r>
            <a:r>
              <a:rPr lang="zh-TW" altLang="en-US" dirty="0"/>
              <a:t>年代，貝爾不等式（</a:t>
            </a:r>
            <a:r>
              <a:rPr lang="en-US" altLang="zh-TW" dirty="0"/>
              <a:t>Bell's theorem</a:t>
            </a:r>
            <a:r>
              <a:rPr lang="zh-TW" altLang="en-US" dirty="0"/>
              <a:t>）和實驗檢驗證實了量子糾纏現象的真實性，進一步支持了波爾的哥本哈根詮釋。</a:t>
            </a:r>
          </a:p>
          <a:p>
            <a:pPr marL="0" lvl="0" indent="0" algn="l" rtl="0">
              <a:spcBef>
                <a:spcPts val="0"/>
              </a:spcBef>
              <a:spcAft>
                <a:spcPts val="0"/>
              </a:spcAft>
              <a:buNone/>
            </a:pPr>
            <a:endParaRPr lang="zh-TW" altLang="en-US" dirty="0"/>
          </a:p>
          <a:p>
            <a:pPr marL="0" lvl="0" indent="0" algn="l" rtl="0">
              <a:spcBef>
                <a:spcPts val="0"/>
              </a:spcBef>
              <a:spcAft>
                <a:spcPts val="0"/>
              </a:spcAft>
              <a:buNone/>
            </a:pPr>
            <a:r>
              <a:rPr lang="zh-TW" altLang="en-US" dirty="0"/>
              <a:t>總的來說，愛因斯坦與波爾的世紀爭辯並非簡單的對錯之爭，而是反映了物理學家對自然界本質的深刻思考與探索，並且對量子物理學的發展起到了重要的推動作用。</a:t>
            </a:r>
            <a:endParaRPr lang="en-US" altLang="zh-TW" dirty="0"/>
          </a:p>
          <a:p>
            <a:pPr marL="0" lvl="0" indent="0" algn="l" rtl="0">
              <a:spcBef>
                <a:spcPts val="0"/>
              </a:spcBef>
              <a:spcAft>
                <a:spcPts val="0"/>
              </a:spcAft>
              <a:buNone/>
            </a:pPr>
            <a:endParaRPr lang="en-US" altLang="zh-TW" dirty="0"/>
          </a:p>
          <a:p>
            <a:pPr marL="0" lvl="0" indent="0" algn="l" rtl="0">
              <a:spcBef>
                <a:spcPts val="0"/>
              </a:spcBef>
              <a:spcAft>
                <a:spcPts val="0"/>
              </a:spcAft>
              <a:buNone/>
            </a:pPr>
            <a:r>
              <a:rPr lang="en-US" dirty="0"/>
              <a:t>The "century debate" between Albert Einstein and Niels Bohr is one of the most famous scientific debates in 20th-century physics. It centered around the fundamental interpretation of quantum mechanics, especially concerning the **uncertainty principle** and the nature of reality at the quantum level. This debate highlighted not only scientific but also deep philosophical differences about the nature of the universe.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 Background:</a:t>
            </a:r>
          </a:p>
          <a:p>
            <a:pPr marL="0" lvl="0" indent="0" algn="l" rtl="0">
              <a:spcBef>
                <a:spcPts val="0"/>
              </a:spcBef>
              <a:spcAft>
                <a:spcPts val="0"/>
              </a:spcAft>
              <a:buNone/>
            </a:pPr>
            <a:r>
              <a:rPr lang="en-US" dirty="0"/>
              <a:t>Quantum mechanics emerged in the 1920s, introducing a revolutionary framework for understanding the behavior of atoms and subatomic particles. Niels Bohr, along with other physicists, advocated for the **Copenhagen interpretation**, which posited that quantum phenomena are inherently probabilistic. According to Bohr, quantum particles exist in a state of superposition until they are observed, at which point their state becomes definite. He based this on **Heisenberg's uncertainty principle**, which states that it is impossible to simultaneously know both the precise position and momentum of a particle.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 Einstein’s Opposition:</a:t>
            </a:r>
          </a:p>
          <a:p>
            <a:pPr marL="0" lvl="0" indent="0" algn="l" rtl="0">
              <a:spcBef>
                <a:spcPts val="0"/>
              </a:spcBef>
              <a:spcAft>
                <a:spcPts val="0"/>
              </a:spcAft>
              <a:buNone/>
            </a:pPr>
            <a:r>
              <a:rPr lang="en-US" dirty="0"/>
              <a:t>Einstein was deeply skeptical of the randomness and indeterminacy implied by quantum mechanics. He believed that physical reality should be governed by deterministic laws, where every effect has a clear cause. His famous quote, **"God does not play dice"**, reflected his discomfort with the idea that chance could play a fundamental role in the universe.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 Key Points of the Debate:</a:t>
            </a:r>
          </a:p>
          <a:p>
            <a:pPr marL="0" lvl="0" indent="0" algn="l" rtl="0">
              <a:spcBef>
                <a:spcPts val="0"/>
              </a:spcBef>
              <a:spcAft>
                <a:spcPts val="0"/>
              </a:spcAft>
              <a:buNone/>
            </a:pPr>
            <a:r>
              <a:rPr lang="en-US" dirty="0"/>
              <a:t>1. **Uncertainty Principle**: Bohr argued that uncertainty is an intrinsic feature of nature. Einstein, on the other hand, saw it as a sign of our incomplete understanding, believing there must be "hidden variables" that could account for the apparent randomness in quantum systems.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2. **EPR Paradox**: In 1935, Einstein, along with Boris </a:t>
            </a:r>
            <a:r>
              <a:rPr lang="en-US" dirty="0" err="1"/>
              <a:t>Podolsky</a:t>
            </a:r>
            <a:r>
              <a:rPr lang="en-US" dirty="0"/>
              <a:t> and Nathan Rosen, introduced the **EPR paradox** (Einstein-</a:t>
            </a:r>
            <a:r>
              <a:rPr lang="en-US" dirty="0" err="1"/>
              <a:t>Podolsky</a:t>
            </a:r>
            <a:r>
              <a:rPr lang="en-US" dirty="0"/>
              <a:t>-Rosen paradox), which sought to demonstrate that quantum mechanics was incomplete. They described a situation involving **quantum entanglement**, where two particles remain connected such that the state of one immediately affects the other, regardless of the distance between them. Einstein argued that this "spooky action at a distance" violated the principle of locality, suggesting that there must be a more complete theory than quantum mechanics.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3. **Bohr’s Response**: Bohr strongly defended quantum mechanics, countering that Einstein's criticisms misunderstood the nature of quantum phenomena. He argued that the quantum world cannot be described using classical physics concepts like causality or locality. According to Bohr, entangled particles do not violate any laws because quantum mechanics fundamentally redefines our understanding of reality.</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 The Course of the Debate:</a:t>
            </a:r>
          </a:p>
          <a:p>
            <a:pPr marL="0" lvl="0" indent="0" algn="l" rtl="0">
              <a:spcBef>
                <a:spcPts val="0"/>
              </a:spcBef>
              <a:spcAft>
                <a:spcPts val="0"/>
              </a:spcAft>
              <a:buNone/>
            </a:pPr>
            <a:r>
              <a:rPr lang="en-US" dirty="0"/>
              <a:t>The debate reached its peak at the **Solvay Conferences** in 1927 and 1930, where Einstein presented various thought experiments to challenge Bohr’s views, and Bohr skillfully rebutted each of them. The debates were intense but respectful, with both scientists maintaining a high regard for each other.</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 Outcome:</a:t>
            </a:r>
          </a:p>
          <a:p>
            <a:pPr marL="0" lvl="0" indent="0" algn="l" rtl="0">
              <a:spcBef>
                <a:spcPts val="0"/>
              </a:spcBef>
              <a:spcAft>
                <a:spcPts val="0"/>
              </a:spcAft>
              <a:buNone/>
            </a:pPr>
            <a:r>
              <a:rPr lang="en-US" dirty="0"/>
              <a:t>While Einstein was unable to convince Bohr or the majority of the physics community, his critiques spurred deeper investigations into the foundations of quantum mechanics. In the 1960s, **Bell’s theorem** and subsequent experiments confirmed the reality of quantum entanglement, supporting the Copenhagen interpretation and showing that no local hidden variable theory could explain quantum phenomena.</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 Conclusion:</a:t>
            </a:r>
          </a:p>
          <a:p>
            <a:pPr marL="0" lvl="0" indent="0" algn="l" rtl="0">
              <a:spcBef>
                <a:spcPts val="0"/>
              </a:spcBef>
              <a:spcAft>
                <a:spcPts val="0"/>
              </a:spcAft>
              <a:buNone/>
            </a:pPr>
            <a:r>
              <a:rPr lang="en-US" dirty="0"/>
              <a:t>The Einstein-Bohr debate wasn’t about one being definitively right or wrong; rather, it was a profound exploration of the nature of reality. The dialogue between these two great physicists helped shape the development of quantum mechanics, pushing the boundaries of our understanding of the universe.</a:t>
            </a:r>
            <a:endParaRPr dirty="0"/>
          </a:p>
        </p:txBody>
      </p:sp>
    </p:spTree>
    <p:extLst>
      <p:ext uri="{BB962C8B-B14F-4D97-AF65-F5344CB8AC3E}">
        <p14:creationId xmlns:p14="http://schemas.microsoft.com/office/powerpoint/2010/main" val="4054101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a8481dc845_2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a8481dc845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87755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58750" indent="0">
              <a:buNone/>
            </a:pPr>
            <a:r>
              <a:rPr lang="en-US" altLang="zh-TW" dirty="0"/>
              <a:t>pip install </a:t>
            </a:r>
            <a:r>
              <a:rPr lang="en-US" altLang="zh-TW" dirty="0" err="1"/>
              <a:t>qiskit</a:t>
            </a:r>
            <a:r>
              <a:rPr lang="en-US" altLang="zh-TW" dirty="0"/>
              <a:t>-</a:t>
            </a:r>
            <a:r>
              <a:rPr lang="en-US" altLang="zh-TW" dirty="0" err="1"/>
              <a:t>ibm</a:t>
            </a:r>
            <a:r>
              <a:rPr lang="en-US" altLang="zh-TW" dirty="0"/>
              <a:t>-runtime </a:t>
            </a:r>
            <a:r>
              <a:rPr lang="zh-TW" altLang="en-US" dirty="0"/>
              <a:t>是安裝 </a:t>
            </a:r>
            <a:r>
              <a:rPr lang="en-US" altLang="zh-TW" b="1" dirty="0"/>
              <a:t>IBM Quantum Runtime </a:t>
            </a:r>
            <a:r>
              <a:rPr lang="zh-TW" altLang="en-US" b="1" dirty="0"/>
              <a:t>服務的 </a:t>
            </a:r>
            <a:r>
              <a:rPr lang="en-US" altLang="zh-TW" b="1" dirty="0"/>
              <a:t>Python </a:t>
            </a:r>
            <a:r>
              <a:rPr lang="zh-TW" altLang="en-US" b="1" dirty="0"/>
              <a:t>套件</a:t>
            </a:r>
            <a:r>
              <a:rPr lang="zh-TW" altLang="en-US" dirty="0"/>
              <a:t>。</a:t>
            </a:r>
          </a:p>
          <a:p>
            <a:r>
              <a:rPr lang="zh-TW" altLang="en-US" dirty="0"/>
              <a:t>它主要讓你在 </a:t>
            </a:r>
            <a:r>
              <a:rPr lang="en-US" altLang="zh-TW" dirty="0"/>
              <a:t>Python / </a:t>
            </a:r>
            <a:r>
              <a:rPr lang="en-US" altLang="zh-TW" dirty="0" err="1"/>
              <a:t>Qiskit</a:t>
            </a:r>
            <a:r>
              <a:rPr lang="en-US" altLang="zh-TW" dirty="0"/>
              <a:t> </a:t>
            </a:r>
            <a:r>
              <a:rPr lang="zh-TW" altLang="en-US" dirty="0"/>
              <a:t>中連接 </a:t>
            </a:r>
            <a:r>
              <a:rPr lang="en-US" altLang="zh-TW" dirty="0"/>
              <a:t>IBM Quantum </a:t>
            </a:r>
            <a:r>
              <a:rPr lang="zh-TW" altLang="en-US" dirty="0"/>
              <a:t>雲端量子電腦，使用 </a:t>
            </a:r>
            <a:r>
              <a:rPr lang="en-US" altLang="zh-TW" dirty="0"/>
              <a:t>IBM </a:t>
            </a:r>
            <a:r>
              <a:rPr lang="zh-TW" altLang="en-US" dirty="0"/>
              <a:t>提供的 </a:t>
            </a:r>
            <a:r>
              <a:rPr lang="en-US" altLang="zh-TW" dirty="0"/>
              <a:t>Runtime primitives</a:t>
            </a:r>
            <a:r>
              <a:rPr lang="zh-TW" altLang="en-US" dirty="0"/>
              <a:t>，例如 </a:t>
            </a:r>
            <a:r>
              <a:rPr lang="en-US" altLang="zh-TW" dirty="0"/>
              <a:t>Sampler </a:t>
            </a:r>
            <a:r>
              <a:rPr lang="zh-TW" altLang="en-US" dirty="0"/>
              <a:t>與 </a:t>
            </a:r>
            <a:r>
              <a:rPr lang="en-US" altLang="zh-TW" dirty="0"/>
              <a:t>Estimator</a:t>
            </a:r>
            <a:r>
              <a:rPr lang="zh-TW" altLang="en-US" dirty="0"/>
              <a:t>，並支援錯誤抑制（</a:t>
            </a:r>
            <a:r>
              <a:rPr lang="en-US" altLang="zh-TW" dirty="0"/>
              <a:t>error suppression</a:t>
            </a:r>
            <a:r>
              <a:rPr lang="zh-TW" altLang="en-US" dirty="0"/>
              <a:t>）、錯誤緩解（</a:t>
            </a:r>
            <a:r>
              <a:rPr lang="en-US" altLang="zh-TW" dirty="0"/>
              <a:t>error mitigation</a:t>
            </a:r>
            <a:r>
              <a:rPr lang="zh-TW" altLang="en-US" dirty="0"/>
              <a:t>）等近硬體執行功能。</a:t>
            </a:r>
          </a:p>
          <a:p>
            <a:r>
              <a:rPr lang="zh-TW" altLang="en-US" dirty="0"/>
              <a:t>簡單說：</a:t>
            </a:r>
          </a:p>
          <a:p>
            <a:pPr rtl="0"/>
            <a:r>
              <a:rPr lang="en-US" altLang="zh-TW" dirty="0"/>
              <a:t>pip install </a:t>
            </a:r>
            <a:r>
              <a:rPr lang="en-US" altLang="zh-TW" dirty="0" err="1"/>
              <a:t>qiskit</a:t>
            </a:r>
            <a:r>
              <a:rPr lang="en-US" altLang="zh-TW" dirty="0"/>
              <a:t>-</a:t>
            </a:r>
            <a:r>
              <a:rPr lang="en-US" altLang="zh-TW" dirty="0" err="1"/>
              <a:t>ibm</a:t>
            </a:r>
            <a:r>
              <a:rPr lang="en-US" altLang="zh-TW" dirty="0"/>
              <a:t>-runtime</a:t>
            </a:r>
          </a:p>
          <a:p>
            <a:r>
              <a:rPr lang="zh-TW" altLang="en-US" dirty="0"/>
              <a:t>會安裝：</a:t>
            </a:r>
          </a:p>
          <a:p>
            <a:r>
              <a:rPr lang="en-US" altLang="zh-TW" dirty="0" err="1"/>
              <a:t>qiskit_ibm_runtime</a:t>
            </a:r>
            <a:r>
              <a:rPr lang="en-US" altLang="zh-TW" dirty="0"/>
              <a:t> </a:t>
            </a:r>
            <a:r>
              <a:rPr lang="zh-TW" altLang="en-US" dirty="0"/>
              <a:t>套件</a:t>
            </a:r>
            <a:br>
              <a:rPr lang="zh-TW" altLang="en-US" dirty="0"/>
            </a:br>
            <a:r>
              <a:rPr lang="zh-TW" altLang="en-US" dirty="0"/>
              <a:t>也就是你之後可以寫： </a:t>
            </a:r>
          </a:p>
          <a:p>
            <a:pPr rtl="0"/>
            <a:r>
              <a:rPr lang="en-US" altLang="zh-TW" dirty="0"/>
              <a:t>from </a:t>
            </a:r>
            <a:r>
              <a:rPr lang="en-US" altLang="zh-TW" dirty="0" err="1"/>
              <a:t>qiskit_ibm_runtime</a:t>
            </a:r>
            <a:r>
              <a:rPr lang="en-US" altLang="zh-TW" dirty="0"/>
              <a:t> import </a:t>
            </a:r>
            <a:r>
              <a:rPr lang="en-US" altLang="zh-TW" dirty="0" err="1"/>
              <a:t>QiskitRuntimeService</a:t>
            </a:r>
            <a:endParaRPr lang="en-US" altLang="zh-TW" dirty="0"/>
          </a:p>
          <a:p>
            <a:r>
              <a:rPr lang="zh-TW" altLang="en-US" dirty="0"/>
              <a:t>連接 </a:t>
            </a:r>
            <a:r>
              <a:rPr lang="en-US" altLang="zh-TW" dirty="0"/>
              <a:t>IBM Quantum </a:t>
            </a:r>
            <a:r>
              <a:rPr lang="zh-TW" altLang="en-US" dirty="0"/>
              <a:t>帳號的工具</a:t>
            </a:r>
            <a:br>
              <a:rPr lang="zh-TW" altLang="en-US" dirty="0"/>
            </a:br>
            <a:r>
              <a:rPr lang="zh-TW" altLang="en-US" dirty="0"/>
              <a:t>例如儲存 </a:t>
            </a:r>
            <a:r>
              <a:rPr lang="en-US" altLang="zh-TW" dirty="0"/>
              <a:t>token</a:t>
            </a:r>
            <a:r>
              <a:rPr lang="zh-TW" altLang="en-US" dirty="0"/>
              <a:t>、選擇 </a:t>
            </a:r>
            <a:r>
              <a:rPr lang="en-US" altLang="zh-TW" dirty="0"/>
              <a:t>backend</a:t>
            </a:r>
            <a:r>
              <a:rPr lang="zh-TW" altLang="en-US" dirty="0"/>
              <a:t>、提交 </a:t>
            </a:r>
            <a:r>
              <a:rPr lang="en-US" altLang="zh-TW" dirty="0"/>
              <a:t>job</a:t>
            </a:r>
            <a:r>
              <a:rPr lang="zh-TW" altLang="en-US" dirty="0"/>
              <a:t>。 </a:t>
            </a:r>
          </a:p>
          <a:p>
            <a:r>
              <a:rPr lang="en-US" altLang="zh-TW" dirty="0"/>
              <a:t>IBM Runtime primitives</a:t>
            </a:r>
            <a:br>
              <a:rPr lang="en-US" altLang="zh-TW" dirty="0"/>
            </a:br>
            <a:r>
              <a:rPr lang="zh-TW" altLang="en-US" dirty="0"/>
              <a:t>例如： </a:t>
            </a:r>
          </a:p>
          <a:p>
            <a:pPr rtl="0"/>
            <a:r>
              <a:rPr lang="en-US" altLang="zh-TW" dirty="0"/>
              <a:t>from </a:t>
            </a:r>
            <a:r>
              <a:rPr lang="en-US" altLang="zh-TW" dirty="0" err="1"/>
              <a:t>qiskit_ibm_runtime</a:t>
            </a:r>
            <a:r>
              <a:rPr lang="en-US" altLang="zh-TW" dirty="0"/>
              <a:t> import </a:t>
            </a:r>
            <a:r>
              <a:rPr lang="en-US" altLang="zh-TW" dirty="0" err="1"/>
              <a:t>SamplerV2</a:t>
            </a:r>
            <a:r>
              <a:rPr lang="en-US" altLang="zh-TW" dirty="0"/>
              <a:t>, </a:t>
            </a:r>
            <a:r>
              <a:rPr lang="en-US" altLang="zh-TW" dirty="0" err="1"/>
              <a:t>EstimatorV2</a:t>
            </a:r>
            <a:endParaRPr lang="en-US" altLang="zh-TW" dirty="0"/>
          </a:p>
          <a:p>
            <a:r>
              <a:rPr lang="zh-TW" altLang="en-US" dirty="0"/>
              <a:t>與 </a:t>
            </a:r>
            <a:r>
              <a:rPr lang="en-US" altLang="zh-TW" dirty="0"/>
              <a:t>IBM Quantum </a:t>
            </a:r>
            <a:r>
              <a:rPr lang="zh-TW" altLang="en-US" dirty="0"/>
              <a:t>硬體互動的執行環境</a:t>
            </a:r>
            <a:br>
              <a:rPr lang="zh-TW" altLang="en-US" dirty="0"/>
            </a:br>
            <a:r>
              <a:rPr lang="zh-TW" altLang="en-US" dirty="0"/>
              <a:t>可把 </a:t>
            </a:r>
            <a:r>
              <a:rPr lang="en-US" altLang="zh-TW" dirty="0" err="1"/>
              <a:t>Qiskit</a:t>
            </a:r>
            <a:r>
              <a:rPr lang="en-US" altLang="zh-TW" dirty="0"/>
              <a:t> </a:t>
            </a:r>
            <a:r>
              <a:rPr lang="zh-TW" altLang="en-US" dirty="0"/>
              <a:t>電路送到 </a:t>
            </a:r>
            <a:r>
              <a:rPr lang="en-US" altLang="zh-TW" dirty="0"/>
              <a:t>IBM </a:t>
            </a:r>
            <a:r>
              <a:rPr lang="zh-TW" altLang="en-US" dirty="0"/>
              <a:t>的真實量子電腦或雲端 </a:t>
            </a:r>
            <a:r>
              <a:rPr lang="en-US" altLang="zh-TW" dirty="0"/>
              <a:t>runtime </a:t>
            </a:r>
            <a:r>
              <a:rPr lang="zh-TW" altLang="en-US" dirty="0"/>
              <a:t>環境執行。 </a:t>
            </a:r>
          </a:p>
          <a:p>
            <a:r>
              <a:rPr lang="zh-TW" altLang="en-US" dirty="0"/>
              <a:t>它</a:t>
            </a:r>
            <a:r>
              <a:rPr lang="zh-TW" altLang="en-US" b="1" dirty="0"/>
              <a:t>不是 </a:t>
            </a:r>
            <a:r>
              <a:rPr lang="en-US" altLang="zh-TW" b="1" dirty="0" err="1"/>
              <a:t>Qiskit</a:t>
            </a:r>
            <a:r>
              <a:rPr lang="en-US" altLang="zh-TW" b="1" dirty="0"/>
              <a:t> </a:t>
            </a:r>
            <a:r>
              <a:rPr lang="zh-TW" altLang="en-US" b="1" dirty="0"/>
              <a:t>本體</a:t>
            </a:r>
            <a:r>
              <a:rPr lang="zh-TW" altLang="en-US" dirty="0"/>
              <a:t>。</a:t>
            </a:r>
            <a:br>
              <a:rPr lang="zh-TW" altLang="en-US" dirty="0"/>
            </a:br>
            <a:r>
              <a:rPr lang="en-US" altLang="zh-TW" dirty="0" err="1"/>
              <a:t>qiskit</a:t>
            </a:r>
            <a:r>
              <a:rPr lang="en-US" altLang="zh-TW" dirty="0"/>
              <a:t> </a:t>
            </a:r>
            <a:r>
              <a:rPr lang="zh-TW" altLang="en-US" dirty="0"/>
              <a:t>是核心 </a:t>
            </a:r>
            <a:r>
              <a:rPr lang="en-US" altLang="zh-TW" dirty="0"/>
              <a:t>SDK</a:t>
            </a:r>
            <a:r>
              <a:rPr lang="zh-TW" altLang="en-US" dirty="0"/>
              <a:t>，用來建立量子線路、</a:t>
            </a:r>
            <a:r>
              <a:rPr lang="en-US" altLang="zh-TW" dirty="0" err="1"/>
              <a:t>transpile</a:t>
            </a:r>
            <a:r>
              <a:rPr lang="zh-TW" altLang="en-US" dirty="0"/>
              <a:t>、模擬與處理量子資訊；</a:t>
            </a:r>
            <a:r>
              <a:rPr lang="en-US" altLang="zh-TW" dirty="0" err="1"/>
              <a:t>qiskit</a:t>
            </a:r>
            <a:r>
              <a:rPr lang="en-US" altLang="zh-TW" dirty="0"/>
              <a:t>-</a:t>
            </a:r>
            <a:r>
              <a:rPr lang="en-US" altLang="zh-TW" dirty="0" err="1"/>
              <a:t>ibm</a:t>
            </a:r>
            <a:r>
              <a:rPr lang="en-US" altLang="zh-TW" dirty="0"/>
              <a:t>-runtime </a:t>
            </a:r>
            <a:r>
              <a:rPr lang="zh-TW" altLang="en-US" dirty="0"/>
              <a:t>是用來連 </a:t>
            </a:r>
            <a:r>
              <a:rPr lang="en-US" altLang="zh-TW" dirty="0"/>
              <a:t>IBM Quantum </a:t>
            </a:r>
            <a:r>
              <a:rPr lang="zh-TW" altLang="en-US" dirty="0"/>
              <a:t>雲端服務的延伸套件。</a:t>
            </a:r>
            <a:r>
              <a:rPr lang="en-US" altLang="zh-TW" dirty="0" err="1"/>
              <a:t>Qiskit</a:t>
            </a:r>
            <a:r>
              <a:rPr lang="en-US" altLang="zh-TW" dirty="0"/>
              <a:t> </a:t>
            </a:r>
            <a:r>
              <a:rPr lang="zh-TW" altLang="en-US" dirty="0"/>
              <a:t>核心套件目前仍是用：</a:t>
            </a:r>
          </a:p>
          <a:p>
            <a:pPr rtl="0"/>
            <a:r>
              <a:rPr lang="en-US" altLang="zh-TW" dirty="0"/>
              <a:t>pip install </a:t>
            </a:r>
            <a:r>
              <a:rPr lang="en-US" altLang="zh-TW" dirty="0" err="1"/>
              <a:t>qiskit</a:t>
            </a:r>
            <a:endParaRPr lang="en-US" altLang="zh-TW" dirty="0"/>
          </a:p>
          <a:p>
            <a:r>
              <a:rPr lang="zh-TW" altLang="en-US" dirty="0"/>
              <a:t>通常建議兩個都裝：</a:t>
            </a:r>
          </a:p>
          <a:p>
            <a:pPr rtl="0"/>
            <a:r>
              <a:rPr lang="en-US" altLang="zh-TW" dirty="0"/>
              <a:t>pip install </a:t>
            </a:r>
            <a:r>
              <a:rPr lang="en-US" altLang="zh-TW" dirty="0" err="1"/>
              <a:t>qiskit</a:t>
            </a:r>
            <a:r>
              <a:rPr lang="en-US" altLang="zh-TW" dirty="0"/>
              <a:t> </a:t>
            </a:r>
            <a:r>
              <a:rPr lang="en-US" altLang="zh-TW" dirty="0" err="1"/>
              <a:t>qiskit</a:t>
            </a:r>
            <a:r>
              <a:rPr lang="en-US" altLang="zh-TW" dirty="0"/>
              <a:t>-</a:t>
            </a:r>
            <a:r>
              <a:rPr lang="en-US" altLang="zh-TW" dirty="0" err="1"/>
              <a:t>ibm</a:t>
            </a:r>
            <a:r>
              <a:rPr lang="en-US" altLang="zh-TW" dirty="0"/>
              <a:t>-runtime</a:t>
            </a:r>
          </a:p>
          <a:p>
            <a:r>
              <a:rPr lang="zh-TW" altLang="en-US" dirty="0"/>
              <a:t>若只是在本機用 </a:t>
            </a:r>
            <a:r>
              <a:rPr lang="en-US" altLang="zh-TW" dirty="0"/>
              <a:t>simulator </a:t>
            </a:r>
            <a:r>
              <a:rPr lang="zh-TW" altLang="en-US" dirty="0"/>
              <a:t>練習 </a:t>
            </a:r>
            <a:r>
              <a:rPr lang="en-US" altLang="zh-TW" dirty="0"/>
              <a:t>Bell state</a:t>
            </a:r>
            <a:r>
              <a:rPr lang="zh-TW" altLang="en-US" dirty="0"/>
              <a:t>、</a:t>
            </a:r>
            <a:r>
              <a:rPr lang="en-US" altLang="zh-TW" dirty="0"/>
              <a:t>Grover</a:t>
            </a:r>
            <a:r>
              <a:rPr lang="zh-TW" altLang="en-US" dirty="0"/>
              <a:t>、</a:t>
            </a:r>
            <a:r>
              <a:rPr lang="en-US" altLang="zh-TW" dirty="0" err="1"/>
              <a:t>QAOA</a:t>
            </a:r>
            <a:r>
              <a:rPr lang="zh-TW" altLang="en-US" dirty="0"/>
              <a:t>，不一定需要 </a:t>
            </a:r>
            <a:r>
              <a:rPr lang="en-US" altLang="zh-TW" dirty="0" err="1"/>
              <a:t>qiskit</a:t>
            </a:r>
            <a:r>
              <a:rPr lang="en-US" altLang="zh-TW" dirty="0"/>
              <a:t>-</a:t>
            </a:r>
            <a:r>
              <a:rPr lang="en-US" altLang="zh-TW" dirty="0" err="1"/>
              <a:t>ibm</a:t>
            </a:r>
            <a:r>
              <a:rPr lang="en-US" altLang="zh-TW" dirty="0"/>
              <a:t>-runtime</a:t>
            </a:r>
            <a:r>
              <a:rPr lang="zh-TW" altLang="en-US" dirty="0"/>
              <a:t>。</a:t>
            </a:r>
            <a:br>
              <a:rPr lang="zh-TW" altLang="en-US" dirty="0"/>
            </a:br>
            <a:r>
              <a:rPr lang="zh-TW" altLang="en-US" dirty="0"/>
              <a:t>若要連 </a:t>
            </a:r>
            <a:r>
              <a:rPr lang="en-US" altLang="zh-TW" dirty="0"/>
              <a:t>IBM </a:t>
            </a:r>
            <a:r>
              <a:rPr lang="zh-TW" altLang="en-US" dirty="0"/>
              <a:t>真實量子電腦，就需要它。</a:t>
            </a:r>
            <a:endParaRPr lang="en-US" altLang="zh-TW" dirty="0"/>
          </a:p>
          <a:p>
            <a:endParaRPr lang="en-US" altLang="zh-TW" dirty="0"/>
          </a:p>
          <a:p>
            <a:pPr marL="158750" indent="0">
              <a:buNone/>
            </a:pPr>
            <a:r>
              <a:rPr lang="en-US" altLang="zh-TW" dirty="0"/>
              <a:t>pip install </a:t>
            </a:r>
            <a:r>
              <a:rPr lang="en-US" altLang="zh-TW" dirty="0" err="1"/>
              <a:t>pylatexenc</a:t>
            </a:r>
            <a:r>
              <a:rPr lang="en-US" altLang="zh-TW" dirty="0"/>
              <a:t> </a:t>
            </a:r>
            <a:r>
              <a:rPr lang="zh-TW" altLang="en-US" dirty="0"/>
              <a:t>會安裝 </a:t>
            </a:r>
            <a:r>
              <a:rPr lang="en-US" altLang="zh-TW" b="1" dirty="0" err="1"/>
              <a:t>PyLaTeXEnc</a:t>
            </a:r>
            <a:r>
              <a:rPr lang="en-US" altLang="zh-TW" dirty="0"/>
              <a:t> </a:t>
            </a:r>
            <a:r>
              <a:rPr lang="zh-TW" altLang="en-US" dirty="0"/>
              <a:t>套件。</a:t>
            </a:r>
          </a:p>
          <a:p>
            <a:r>
              <a:rPr lang="zh-TW" altLang="en-US" dirty="0"/>
              <a:t>這是一個專門處理 </a:t>
            </a:r>
            <a:r>
              <a:rPr lang="en-US" altLang="zh-TW" b="1" dirty="0"/>
              <a:t>LaTeX </a:t>
            </a:r>
            <a:r>
              <a:rPr lang="zh-TW" altLang="en-US" b="1" dirty="0"/>
              <a:t>文字解析（</a:t>
            </a:r>
            <a:r>
              <a:rPr lang="en-US" altLang="zh-TW" b="1" dirty="0"/>
              <a:t>parsing</a:t>
            </a:r>
            <a:r>
              <a:rPr lang="zh-TW" altLang="en-US" b="1" dirty="0"/>
              <a:t>）與編碼（</a:t>
            </a:r>
            <a:r>
              <a:rPr lang="en-US" altLang="zh-TW" b="1" dirty="0"/>
              <a:t>encoding</a:t>
            </a:r>
            <a:r>
              <a:rPr lang="zh-TW" altLang="en-US" b="1" dirty="0"/>
              <a:t>）</a:t>
            </a:r>
            <a:r>
              <a:rPr lang="en-US" altLang="zh-TW" dirty="0"/>
              <a:t> </a:t>
            </a:r>
            <a:r>
              <a:rPr lang="zh-TW" altLang="en-US" dirty="0"/>
              <a:t>的 </a:t>
            </a:r>
            <a:r>
              <a:rPr lang="en-US" altLang="zh-TW" dirty="0"/>
              <a:t>Python </a:t>
            </a:r>
            <a:r>
              <a:rPr lang="zh-TW" altLang="en-US" dirty="0"/>
              <a:t>函式庫，常被 </a:t>
            </a:r>
            <a:r>
              <a:rPr lang="en-US" altLang="zh-TW" dirty="0" err="1"/>
              <a:t>Qiskit</a:t>
            </a:r>
            <a:r>
              <a:rPr lang="zh-TW" altLang="en-US" dirty="0"/>
              <a:t>、</a:t>
            </a:r>
            <a:r>
              <a:rPr lang="en-US" altLang="zh-TW" dirty="0" err="1"/>
              <a:t>QuTiP</a:t>
            </a:r>
            <a:r>
              <a:rPr lang="zh-TW" altLang="en-US" dirty="0"/>
              <a:t>、</a:t>
            </a:r>
            <a:r>
              <a:rPr lang="en-US" altLang="zh-TW" dirty="0" err="1"/>
              <a:t>SymPy</a:t>
            </a:r>
            <a:r>
              <a:rPr lang="en-US" altLang="zh-TW" dirty="0"/>
              <a:t> </a:t>
            </a:r>
            <a:r>
              <a:rPr lang="zh-TW" altLang="en-US" dirty="0"/>
              <a:t>等科學計算套件間接使用。</a:t>
            </a:r>
          </a:p>
          <a:p>
            <a:r>
              <a:rPr lang="en-US" altLang="zh-TW" dirty="0" err="1"/>
              <a:t>Qiskit</a:t>
            </a:r>
            <a:r>
              <a:rPr lang="en-US" altLang="zh-TW" dirty="0"/>
              <a:t> </a:t>
            </a:r>
            <a:r>
              <a:rPr lang="zh-TW" altLang="en-US" dirty="0"/>
              <a:t>需要把這些 </a:t>
            </a:r>
            <a:r>
              <a:rPr lang="en-US" altLang="zh-TW" dirty="0"/>
              <a:t>LaTeX </a:t>
            </a:r>
            <a:r>
              <a:rPr lang="zh-TW" altLang="en-US" dirty="0"/>
              <a:t>轉成 </a:t>
            </a:r>
            <a:r>
              <a:rPr lang="en-US" altLang="zh-TW" dirty="0"/>
              <a:t>Matplotlib </a:t>
            </a:r>
            <a:r>
              <a:rPr lang="zh-TW" altLang="en-US" dirty="0"/>
              <a:t>可顯示的格式。</a:t>
            </a:r>
            <a:endParaRPr lang="en-US" altLang="zh-TW" dirty="0"/>
          </a:p>
          <a:p>
            <a:endParaRPr lang="en-US" altLang="zh-TW" dirty="0"/>
          </a:p>
          <a:p>
            <a:endParaRPr lang="zh-TW" altLang="en-US" dirty="0"/>
          </a:p>
          <a:p>
            <a:endParaRPr lang="zh-TW" altLang="en-US" dirty="0"/>
          </a:p>
        </p:txBody>
      </p:sp>
    </p:spTree>
    <p:extLst>
      <p:ext uri="{BB962C8B-B14F-4D97-AF65-F5344CB8AC3E}">
        <p14:creationId xmlns:p14="http://schemas.microsoft.com/office/powerpoint/2010/main" val="2137483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58750" indent="0">
              <a:buNone/>
            </a:pPr>
            <a:r>
              <a:rPr lang="en-US" altLang="zh-TW" dirty="0"/>
              <a:t>pip install </a:t>
            </a:r>
            <a:r>
              <a:rPr lang="en-US" altLang="zh-TW" dirty="0" err="1"/>
              <a:t>qiskit</a:t>
            </a:r>
            <a:r>
              <a:rPr lang="en-US" altLang="zh-TW" dirty="0"/>
              <a:t>-</a:t>
            </a:r>
            <a:r>
              <a:rPr lang="en-US" altLang="zh-TW" dirty="0" err="1"/>
              <a:t>ibm</a:t>
            </a:r>
            <a:r>
              <a:rPr lang="en-US" altLang="zh-TW" dirty="0"/>
              <a:t>-runtime </a:t>
            </a:r>
            <a:r>
              <a:rPr lang="zh-TW" altLang="en-US" dirty="0"/>
              <a:t>是安裝 </a:t>
            </a:r>
            <a:r>
              <a:rPr lang="en-US" altLang="zh-TW" b="1" dirty="0"/>
              <a:t>IBM Quantum Runtime </a:t>
            </a:r>
            <a:r>
              <a:rPr lang="zh-TW" altLang="en-US" b="1" dirty="0"/>
              <a:t>服務的 </a:t>
            </a:r>
            <a:r>
              <a:rPr lang="en-US" altLang="zh-TW" b="1" dirty="0"/>
              <a:t>Python </a:t>
            </a:r>
            <a:r>
              <a:rPr lang="zh-TW" altLang="en-US" b="1" dirty="0"/>
              <a:t>套件</a:t>
            </a:r>
            <a:r>
              <a:rPr lang="zh-TW" altLang="en-US" dirty="0"/>
              <a:t>。</a:t>
            </a:r>
          </a:p>
          <a:p>
            <a:r>
              <a:rPr lang="zh-TW" altLang="en-US" dirty="0"/>
              <a:t>它主要讓你在 </a:t>
            </a:r>
            <a:r>
              <a:rPr lang="en-US" altLang="zh-TW" dirty="0"/>
              <a:t>Python / </a:t>
            </a:r>
            <a:r>
              <a:rPr lang="en-US" altLang="zh-TW" dirty="0" err="1"/>
              <a:t>Qiskit</a:t>
            </a:r>
            <a:r>
              <a:rPr lang="en-US" altLang="zh-TW" dirty="0"/>
              <a:t> </a:t>
            </a:r>
            <a:r>
              <a:rPr lang="zh-TW" altLang="en-US" dirty="0"/>
              <a:t>中連接 </a:t>
            </a:r>
            <a:r>
              <a:rPr lang="en-US" altLang="zh-TW" dirty="0"/>
              <a:t>IBM Quantum </a:t>
            </a:r>
            <a:r>
              <a:rPr lang="zh-TW" altLang="en-US" dirty="0"/>
              <a:t>雲端量子電腦，使用 </a:t>
            </a:r>
            <a:r>
              <a:rPr lang="en-US" altLang="zh-TW" dirty="0"/>
              <a:t>IBM </a:t>
            </a:r>
            <a:r>
              <a:rPr lang="zh-TW" altLang="en-US" dirty="0"/>
              <a:t>提供的 </a:t>
            </a:r>
            <a:r>
              <a:rPr lang="en-US" altLang="zh-TW" dirty="0"/>
              <a:t>Runtime primitives</a:t>
            </a:r>
            <a:r>
              <a:rPr lang="zh-TW" altLang="en-US" dirty="0"/>
              <a:t>，例如 </a:t>
            </a:r>
            <a:r>
              <a:rPr lang="en-US" altLang="zh-TW" dirty="0"/>
              <a:t>Sampler </a:t>
            </a:r>
            <a:r>
              <a:rPr lang="zh-TW" altLang="en-US" dirty="0"/>
              <a:t>與 </a:t>
            </a:r>
            <a:r>
              <a:rPr lang="en-US" altLang="zh-TW" dirty="0"/>
              <a:t>Estimator</a:t>
            </a:r>
            <a:r>
              <a:rPr lang="zh-TW" altLang="en-US" dirty="0"/>
              <a:t>，並支援錯誤抑制（</a:t>
            </a:r>
            <a:r>
              <a:rPr lang="en-US" altLang="zh-TW" dirty="0"/>
              <a:t>error suppression</a:t>
            </a:r>
            <a:r>
              <a:rPr lang="zh-TW" altLang="en-US" dirty="0"/>
              <a:t>）、錯誤緩解（</a:t>
            </a:r>
            <a:r>
              <a:rPr lang="en-US" altLang="zh-TW" dirty="0"/>
              <a:t>error mitigation</a:t>
            </a:r>
            <a:r>
              <a:rPr lang="zh-TW" altLang="en-US" dirty="0"/>
              <a:t>）等近硬體執行功能。</a:t>
            </a:r>
          </a:p>
          <a:p>
            <a:r>
              <a:rPr lang="zh-TW" altLang="en-US" dirty="0"/>
              <a:t>簡單說：</a:t>
            </a:r>
          </a:p>
          <a:p>
            <a:pPr rtl="0"/>
            <a:r>
              <a:rPr lang="en-US" altLang="zh-TW" dirty="0"/>
              <a:t>pip install </a:t>
            </a:r>
            <a:r>
              <a:rPr lang="en-US" altLang="zh-TW" dirty="0" err="1"/>
              <a:t>qiskit</a:t>
            </a:r>
            <a:r>
              <a:rPr lang="en-US" altLang="zh-TW" dirty="0"/>
              <a:t>-</a:t>
            </a:r>
            <a:r>
              <a:rPr lang="en-US" altLang="zh-TW" dirty="0" err="1"/>
              <a:t>ibm</a:t>
            </a:r>
            <a:r>
              <a:rPr lang="en-US" altLang="zh-TW" dirty="0"/>
              <a:t>-runtime</a:t>
            </a:r>
          </a:p>
          <a:p>
            <a:r>
              <a:rPr lang="zh-TW" altLang="en-US" dirty="0"/>
              <a:t>會安裝：</a:t>
            </a:r>
          </a:p>
          <a:p>
            <a:r>
              <a:rPr lang="en-US" altLang="zh-TW" dirty="0" err="1"/>
              <a:t>qiskit_ibm_runtime</a:t>
            </a:r>
            <a:r>
              <a:rPr lang="en-US" altLang="zh-TW" dirty="0"/>
              <a:t> </a:t>
            </a:r>
            <a:r>
              <a:rPr lang="zh-TW" altLang="en-US" dirty="0"/>
              <a:t>套件</a:t>
            </a:r>
            <a:br>
              <a:rPr lang="zh-TW" altLang="en-US" dirty="0"/>
            </a:br>
            <a:r>
              <a:rPr lang="zh-TW" altLang="en-US" dirty="0"/>
              <a:t>也就是你之後可以寫： </a:t>
            </a:r>
          </a:p>
          <a:p>
            <a:pPr rtl="0"/>
            <a:r>
              <a:rPr lang="en-US" altLang="zh-TW" dirty="0"/>
              <a:t>from </a:t>
            </a:r>
            <a:r>
              <a:rPr lang="en-US" altLang="zh-TW" dirty="0" err="1"/>
              <a:t>qiskit_ibm_runtime</a:t>
            </a:r>
            <a:r>
              <a:rPr lang="en-US" altLang="zh-TW" dirty="0"/>
              <a:t> import </a:t>
            </a:r>
            <a:r>
              <a:rPr lang="en-US" altLang="zh-TW" dirty="0" err="1"/>
              <a:t>QiskitRuntimeService</a:t>
            </a:r>
            <a:endParaRPr lang="en-US" altLang="zh-TW" dirty="0"/>
          </a:p>
          <a:p>
            <a:r>
              <a:rPr lang="zh-TW" altLang="en-US" dirty="0"/>
              <a:t>連接 </a:t>
            </a:r>
            <a:r>
              <a:rPr lang="en-US" altLang="zh-TW" dirty="0"/>
              <a:t>IBM Quantum </a:t>
            </a:r>
            <a:r>
              <a:rPr lang="zh-TW" altLang="en-US" dirty="0"/>
              <a:t>帳號的工具</a:t>
            </a:r>
            <a:br>
              <a:rPr lang="zh-TW" altLang="en-US" dirty="0"/>
            </a:br>
            <a:r>
              <a:rPr lang="zh-TW" altLang="en-US" dirty="0"/>
              <a:t>例如儲存 </a:t>
            </a:r>
            <a:r>
              <a:rPr lang="en-US" altLang="zh-TW" dirty="0"/>
              <a:t>token</a:t>
            </a:r>
            <a:r>
              <a:rPr lang="zh-TW" altLang="en-US" dirty="0"/>
              <a:t>、選擇 </a:t>
            </a:r>
            <a:r>
              <a:rPr lang="en-US" altLang="zh-TW" dirty="0"/>
              <a:t>backend</a:t>
            </a:r>
            <a:r>
              <a:rPr lang="zh-TW" altLang="en-US" dirty="0"/>
              <a:t>、提交 </a:t>
            </a:r>
            <a:r>
              <a:rPr lang="en-US" altLang="zh-TW" dirty="0"/>
              <a:t>job</a:t>
            </a:r>
            <a:r>
              <a:rPr lang="zh-TW" altLang="en-US" dirty="0"/>
              <a:t>。 </a:t>
            </a:r>
          </a:p>
          <a:p>
            <a:r>
              <a:rPr lang="en-US" altLang="zh-TW" dirty="0"/>
              <a:t>IBM Runtime primitives</a:t>
            </a:r>
            <a:br>
              <a:rPr lang="en-US" altLang="zh-TW" dirty="0"/>
            </a:br>
            <a:r>
              <a:rPr lang="zh-TW" altLang="en-US" dirty="0"/>
              <a:t>例如： </a:t>
            </a:r>
          </a:p>
          <a:p>
            <a:pPr rtl="0"/>
            <a:r>
              <a:rPr lang="en-US" altLang="zh-TW" dirty="0"/>
              <a:t>from </a:t>
            </a:r>
            <a:r>
              <a:rPr lang="en-US" altLang="zh-TW" dirty="0" err="1"/>
              <a:t>qiskit_ibm_runtime</a:t>
            </a:r>
            <a:r>
              <a:rPr lang="en-US" altLang="zh-TW" dirty="0"/>
              <a:t> import </a:t>
            </a:r>
            <a:r>
              <a:rPr lang="en-US" altLang="zh-TW" dirty="0" err="1"/>
              <a:t>SamplerV2</a:t>
            </a:r>
            <a:r>
              <a:rPr lang="en-US" altLang="zh-TW" dirty="0"/>
              <a:t>, </a:t>
            </a:r>
            <a:r>
              <a:rPr lang="en-US" altLang="zh-TW" dirty="0" err="1"/>
              <a:t>EstimatorV2</a:t>
            </a:r>
            <a:endParaRPr lang="en-US" altLang="zh-TW" dirty="0"/>
          </a:p>
          <a:p>
            <a:r>
              <a:rPr lang="zh-TW" altLang="en-US" dirty="0"/>
              <a:t>與 </a:t>
            </a:r>
            <a:r>
              <a:rPr lang="en-US" altLang="zh-TW" dirty="0"/>
              <a:t>IBM Quantum </a:t>
            </a:r>
            <a:r>
              <a:rPr lang="zh-TW" altLang="en-US" dirty="0"/>
              <a:t>硬體互動的執行環境</a:t>
            </a:r>
            <a:br>
              <a:rPr lang="zh-TW" altLang="en-US" dirty="0"/>
            </a:br>
            <a:r>
              <a:rPr lang="zh-TW" altLang="en-US" dirty="0"/>
              <a:t>可把 </a:t>
            </a:r>
            <a:r>
              <a:rPr lang="en-US" altLang="zh-TW" dirty="0" err="1"/>
              <a:t>Qiskit</a:t>
            </a:r>
            <a:r>
              <a:rPr lang="en-US" altLang="zh-TW" dirty="0"/>
              <a:t> </a:t>
            </a:r>
            <a:r>
              <a:rPr lang="zh-TW" altLang="en-US" dirty="0"/>
              <a:t>電路送到 </a:t>
            </a:r>
            <a:r>
              <a:rPr lang="en-US" altLang="zh-TW" dirty="0"/>
              <a:t>IBM </a:t>
            </a:r>
            <a:r>
              <a:rPr lang="zh-TW" altLang="en-US" dirty="0"/>
              <a:t>的真實量子電腦或雲端 </a:t>
            </a:r>
            <a:r>
              <a:rPr lang="en-US" altLang="zh-TW" dirty="0"/>
              <a:t>runtime </a:t>
            </a:r>
            <a:r>
              <a:rPr lang="zh-TW" altLang="en-US" dirty="0"/>
              <a:t>環境執行。 </a:t>
            </a:r>
          </a:p>
          <a:p>
            <a:r>
              <a:rPr lang="zh-TW" altLang="en-US" dirty="0"/>
              <a:t>它</a:t>
            </a:r>
            <a:r>
              <a:rPr lang="zh-TW" altLang="en-US" b="1" dirty="0"/>
              <a:t>不是 </a:t>
            </a:r>
            <a:r>
              <a:rPr lang="en-US" altLang="zh-TW" b="1" dirty="0" err="1"/>
              <a:t>Qiskit</a:t>
            </a:r>
            <a:r>
              <a:rPr lang="en-US" altLang="zh-TW" b="1" dirty="0"/>
              <a:t> </a:t>
            </a:r>
            <a:r>
              <a:rPr lang="zh-TW" altLang="en-US" b="1" dirty="0"/>
              <a:t>本體</a:t>
            </a:r>
            <a:r>
              <a:rPr lang="zh-TW" altLang="en-US" dirty="0"/>
              <a:t>。</a:t>
            </a:r>
            <a:br>
              <a:rPr lang="zh-TW" altLang="en-US" dirty="0"/>
            </a:br>
            <a:r>
              <a:rPr lang="en-US" altLang="zh-TW" dirty="0" err="1"/>
              <a:t>qiskit</a:t>
            </a:r>
            <a:r>
              <a:rPr lang="en-US" altLang="zh-TW" dirty="0"/>
              <a:t> </a:t>
            </a:r>
            <a:r>
              <a:rPr lang="zh-TW" altLang="en-US" dirty="0"/>
              <a:t>是核心 </a:t>
            </a:r>
            <a:r>
              <a:rPr lang="en-US" altLang="zh-TW" dirty="0"/>
              <a:t>SDK</a:t>
            </a:r>
            <a:r>
              <a:rPr lang="zh-TW" altLang="en-US" dirty="0"/>
              <a:t>，用來建立量子線路、</a:t>
            </a:r>
            <a:r>
              <a:rPr lang="en-US" altLang="zh-TW" dirty="0" err="1"/>
              <a:t>transpile</a:t>
            </a:r>
            <a:r>
              <a:rPr lang="zh-TW" altLang="en-US" dirty="0"/>
              <a:t>、模擬與處理量子資訊；</a:t>
            </a:r>
            <a:r>
              <a:rPr lang="en-US" altLang="zh-TW" dirty="0" err="1"/>
              <a:t>qiskit</a:t>
            </a:r>
            <a:r>
              <a:rPr lang="en-US" altLang="zh-TW" dirty="0"/>
              <a:t>-</a:t>
            </a:r>
            <a:r>
              <a:rPr lang="en-US" altLang="zh-TW" dirty="0" err="1"/>
              <a:t>ibm</a:t>
            </a:r>
            <a:r>
              <a:rPr lang="en-US" altLang="zh-TW" dirty="0"/>
              <a:t>-runtime </a:t>
            </a:r>
            <a:r>
              <a:rPr lang="zh-TW" altLang="en-US" dirty="0"/>
              <a:t>是用來連 </a:t>
            </a:r>
            <a:r>
              <a:rPr lang="en-US" altLang="zh-TW" dirty="0"/>
              <a:t>IBM Quantum </a:t>
            </a:r>
            <a:r>
              <a:rPr lang="zh-TW" altLang="en-US" dirty="0"/>
              <a:t>雲端服務的延伸套件。</a:t>
            </a:r>
            <a:r>
              <a:rPr lang="en-US" altLang="zh-TW" dirty="0" err="1"/>
              <a:t>Qiskit</a:t>
            </a:r>
            <a:r>
              <a:rPr lang="en-US" altLang="zh-TW" dirty="0"/>
              <a:t> </a:t>
            </a:r>
            <a:r>
              <a:rPr lang="zh-TW" altLang="en-US" dirty="0"/>
              <a:t>核心套件目前仍是用：</a:t>
            </a:r>
          </a:p>
          <a:p>
            <a:pPr rtl="0"/>
            <a:r>
              <a:rPr lang="en-US" altLang="zh-TW" dirty="0"/>
              <a:t>pip install </a:t>
            </a:r>
            <a:r>
              <a:rPr lang="en-US" altLang="zh-TW" dirty="0" err="1"/>
              <a:t>qiskit</a:t>
            </a:r>
            <a:endParaRPr lang="en-US" altLang="zh-TW" dirty="0"/>
          </a:p>
          <a:p>
            <a:r>
              <a:rPr lang="zh-TW" altLang="en-US" dirty="0"/>
              <a:t>通常建議兩個都裝：</a:t>
            </a:r>
          </a:p>
          <a:p>
            <a:pPr rtl="0"/>
            <a:r>
              <a:rPr lang="en-US" altLang="zh-TW" dirty="0"/>
              <a:t>pip install </a:t>
            </a:r>
            <a:r>
              <a:rPr lang="en-US" altLang="zh-TW" dirty="0" err="1"/>
              <a:t>qiskit</a:t>
            </a:r>
            <a:r>
              <a:rPr lang="en-US" altLang="zh-TW" dirty="0"/>
              <a:t> </a:t>
            </a:r>
            <a:r>
              <a:rPr lang="en-US" altLang="zh-TW" dirty="0" err="1"/>
              <a:t>qiskit</a:t>
            </a:r>
            <a:r>
              <a:rPr lang="en-US" altLang="zh-TW" dirty="0"/>
              <a:t>-</a:t>
            </a:r>
            <a:r>
              <a:rPr lang="en-US" altLang="zh-TW" dirty="0" err="1"/>
              <a:t>ibm</a:t>
            </a:r>
            <a:r>
              <a:rPr lang="en-US" altLang="zh-TW" dirty="0"/>
              <a:t>-runtime</a:t>
            </a:r>
          </a:p>
          <a:p>
            <a:r>
              <a:rPr lang="zh-TW" altLang="en-US" dirty="0"/>
              <a:t>若只是在本機用 </a:t>
            </a:r>
            <a:r>
              <a:rPr lang="en-US" altLang="zh-TW" dirty="0"/>
              <a:t>simulator </a:t>
            </a:r>
            <a:r>
              <a:rPr lang="zh-TW" altLang="en-US" dirty="0"/>
              <a:t>練習 </a:t>
            </a:r>
            <a:r>
              <a:rPr lang="en-US" altLang="zh-TW" dirty="0"/>
              <a:t>Bell state</a:t>
            </a:r>
            <a:r>
              <a:rPr lang="zh-TW" altLang="en-US" dirty="0"/>
              <a:t>、</a:t>
            </a:r>
            <a:r>
              <a:rPr lang="en-US" altLang="zh-TW" dirty="0"/>
              <a:t>Grover</a:t>
            </a:r>
            <a:r>
              <a:rPr lang="zh-TW" altLang="en-US" dirty="0"/>
              <a:t>、</a:t>
            </a:r>
            <a:r>
              <a:rPr lang="en-US" altLang="zh-TW" dirty="0" err="1"/>
              <a:t>QAOA</a:t>
            </a:r>
            <a:r>
              <a:rPr lang="zh-TW" altLang="en-US" dirty="0"/>
              <a:t>，不一定需要 </a:t>
            </a:r>
            <a:r>
              <a:rPr lang="en-US" altLang="zh-TW" dirty="0" err="1"/>
              <a:t>qiskit</a:t>
            </a:r>
            <a:r>
              <a:rPr lang="en-US" altLang="zh-TW" dirty="0"/>
              <a:t>-</a:t>
            </a:r>
            <a:r>
              <a:rPr lang="en-US" altLang="zh-TW" dirty="0" err="1"/>
              <a:t>ibm</a:t>
            </a:r>
            <a:r>
              <a:rPr lang="en-US" altLang="zh-TW" dirty="0"/>
              <a:t>-runtime</a:t>
            </a:r>
            <a:r>
              <a:rPr lang="zh-TW" altLang="en-US" dirty="0"/>
              <a:t>。</a:t>
            </a:r>
            <a:br>
              <a:rPr lang="zh-TW" altLang="en-US" dirty="0"/>
            </a:br>
            <a:r>
              <a:rPr lang="zh-TW" altLang="en-US" dirty="0"/>
              <a:t>若要連 </a:t>
            </a:r>
            <a:r>
              <a:rPr lang="en-US" altLang="zh-TW" dirty="0"/>
              <a:t>IBM </a:t>
            </a:r>
            <a:r>
              <a:rPr lang="zh-TW" altLang="en-US" dirty="0"/>
              <a:t>真實量子電腦，就需要它。</a:t>
            </a:r>
            <a:endParaRPr lang="en-US" altLang="zh-TW" dirty="0"/>
          </a:p>
          <a:p>
            <a:endParaRPr lang="en-US" altLang="zh-TW" dirty="0"/>
          </a:p>
          <a:p>
            <a:pPr marL="158750" indent="0">
              <a:buNone/>
            </a:pPr>
            <a:r>
              <a:rPr lang="en-US" altLang="zh-TW" dirty="0"/>
              <a:t>pip install </a:t>
            </a:r>
            <a:r>
              <a:rPr lang="en-US" altLang="zh-TW" dirty="0" err="1"/>
              <a:t>pylatexenc</a:t>
            </a:r>
            <a:r>
              <a:rPr lang="en-US" altLang="zh-TW" dirty="0"/>
              <a:t> </a:t>
            </a:r>
            <a:r>
              <a:rPr lang="zh-TW" altLang="en-US" dirty="0"/>
              <a:t>會安裝 </a:t>
            </a:r>
            <a:r>
              <a:rPr lang="en-US" altLang="zh-TW" b="1" dirty="0" err="1"/>
              <a:t>PyLaTeXEnc</a:t>
            </a:r>
            <a:r>
              <a:rPr lang="en-US" altLang="zh-TW" dirty="0"/>
              <a:t> </a:t>
            </a:r>
            <a:r>
              <a:rPr lang="zh-TW" altLang="en-US" dirty="0"/>
              <a:t>套件。</a:t>
            </a:r>
          </a:p>
          <a:p>
            <a:r>
              <a:rPr lang="zh-TW" altLang="en-US" dirty="0"/>
              <a:t>這是一個專門處理 </a:t>
            </a:r>
            <a:r>
              <a:rPr lang="en-US" altLang="zh-TW" b="1" dirty="0"/>
              <a:t>LaTeX </a:t>
            </a:r>
            <a:r>
              <a:rPr lang="zh-TW" altLang="en-US" b="1" dirty="0"/>
              <a:t>文字解析（</a:t>
            </a:r>
            <a:r>
              <a:rPr lang="en-US" altLang="zh-TW" b="1" dirty="0"/>
              <a:t>parsing</a:t>
            </a:r>
            <a:r>
              <a:rPr lang="zh-TW" altLang="en-US" b="1" dirty="0"/>
              <a:t>）與編碼（</a:t>
            </a:r>
            <a:r>
              <a:rPr lang="en-US" altLang="zh-TW" b="1" dirty="0"/>
              <a:t>encoding</a:t>
            </a:r>
            <a:r>
              <a:rPr lang="zh-TW" altLang="en-US" b="1" dirty="0"/>
              <a:t>）</a:t>
            </a:r>
            <a:r>
              <a:rPr lang="en-US" altLang="zh-TW" dirty="0"/>
              <a:t> </a:t>
            </a:r>
            <a:r>
              <a:rPr lang="zh-TW" altLang="en-US" dirty="0"/>
              <a:t>的 </a:t>
            </a:r>
            <a:r>
              <a:rPr lang="en-US" altLang="zh-TW" dirty="0"/>
              <a:t>Python </a:t>
            </a:r>
            <a:r>
              <a:rPr lang="zh-TW" altLang="en-US" dirty="0"/>
              <a:t>函式庫，常被 </a:t>
            </a:r>
            <a:r>
              <a:rPr lang="en-US" altLang="zh-TW" dirty="0" err="1"/>
              <a:t>Qiskit</a:t>
            </a:r>
            <a:r>
              <a:rPr lang="zh-TW" altLang="en-US" dirty="0"/>
              <a:t>、</a:t>
            </a:r>
            <a:r>
              <a:rPr lang="en-US" altLang="zh-TW" dirty="0" err="1"/>
              <a:t>QuTiP</a:t>
            </a:r>
            <a:r>
              <a:rPr lang="zh-TW" altLang="en-US" dirty="0"/>
              <a:t>、</a:t>
            </a:r>
            <a:r>
              <a:rPr lang="en-US" altLang="zh-TW" dirty="0" err="1"/>
              <a:t>SymPy</a:t>
            </a:r>
            <a:r>
              <a:rPr lang="en-US" altLang="zh-TW" dirty="0"/>
              <a:t> </a:t>
            </a:r>
            <a:r>
              <a:rPr lang="zh-TW" altLang="en-US" dirty="0"/>
              <a:t>等科學計算套件間接使用。</a:t>
            </a:r>
          </a:p>
          <a:p>
            <a:r>
              <a:rPr lang="en-US" altLang="zh-TW" dirty="0" err="1"/>
              <a:t>Qiskit</a:t>
            </a:r>
            <a:r>
              <a:rPr lang="en-US" altLang="zh-TW" dirty="0"/>
              <a:t> </a:t>
            </a:r>
            <a:r>
              <a:rPr lang="zh-TW" altLang="en-US" dirty="0"/>
              <a:t>需要把這些 </a:t>
            </a:r>
            <a:r>
              <a:rPr lang="en-US" altLang="zh-TW" dirty="0"/>
              <a:t>LaTeX </a:t>
            </a:r>
            <a:r>
              <a:rPr lang="zh-TW" altLang="en-US" dirty="0"/>
              <a:t>轉成 </a:t>
            </a:r>
            <a:r>
              <a:rPr lang="en-US" altLang="zh-TW" dirty="0"/>
              <a:t>Matplotlib </a:t>
            </a:r>
            <a:r>
              <a:rPr lang="zh-TW" altLang="en-US" dirty="0"/>
              <a:t>可顯示的格式。</a:t>
            </a:r>
            <a:endParaRPr lang="en-US" altLang="zh-TW" dirty="0"/>
          </a:p>
          <a:p>
            <a:endParaRPr lang="en-US" altLang="zh-TW" dirty="0"/>
          </a:p>
          <a:p>
            <a:endParaRPr lang="zh-TW" altLang="en-US" dirty="0"/>
          </a:p>
          <a:p>
            <a:endParaRPr lang="zh-TW" altLang="en-US" dirty="0"/>
          </a:p>
        </p:txBody>
      </p:sp>
    </p:spTree>
    <p:extLst>
      <p:ext uri="{BB962C8B-B14F-4D97-AF65-F5344CB8AC3E}">
        <p14:creationId xmlns:p14="http://schemas.microsoft.com/office/powerpoint/2010/main" val="3718748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a8481dc845_3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1a8481dc845_3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zh-TW" altLang="en-US" sz="1100" dirty="0">
                <a:solidFill>
                  <a:schemeClr val="dk1"/>
                </a:solidFill>
              </a:rPr>
              <a:t>「在有關量子糾纏的實驗，確立貝爾不等式的違背驗證以及開拓量子資訊科學」</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9719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a8481dc845_2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a8481dc845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69196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標題投影片" type="title">
  <p:cSld name="TITLE">
    <p:spTree>
      <p:nvGrpSpPr>
        <p:cNvPr id="1" name="Shape 20"/>
        <p:cNvGrpSpPr/>
        <p:nvPr/>
      </p:nvGrpSpPr>
      <p:grpSpPr>
        <a:xfrm>
          <a:off x="0" y="0"/>
          <a:ext cx="0" cy="0"/>
          <a:chOff x="0" y="0"/>
          <a:chExt cx="0" cy="0"/>
        </a:xfrm>
      </p:grpSpPr>
      <p:grpSp>
        <p:nvGrpSpPr>
          <p:cNvPr id="21" name="Google Shape;21;g100e299d3cb_5_16"/>
          <p:cNvGrpSpPr/>
          <p:nvPr/>
        </p:nvGrpSpPr>
        <p:grpSpPr>
          <a:xfrm>
            <a:off x="0" y="0"/>
            <a:ext cx="9336088" cy="5000625"/>
            <a:chOff x="0" y="0"/>
            <a:chExt cx="5881" cy="4200"/>
          </a:xfrm>
        </p:grpSpPr>
        <p:sp>
          <p:nvSpPr>
            <p:cNvPr id="22" name="Google Shape;22;g100e299d3cb_5_16"/>
            <p:cNvSpPr/>
            <p:nvPr/>
          </p:nvSpPr>
          <p:spPr>
            <a:xfrm>
              <a:off x="0" y="0"/>
              <a:ext cx="2100" cy="4200"/>
            </a:xfrm>
            <a:prstGeom prst="rect">
              <a:avLst/>
            </a:prstGeom>
            <a:gradFill>
              <a:gsLst>
                <a:gs pos="0">
                  <a:schemeClr val="folHlink"/>
                </a:gs>
                <a:gs pos="100000">
                  <a:schemeClr val="lt1"/>
                </a:gs>
              </a:gsLst>
              <a:lin ang="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Times New Roman"/>
                <a:ea typeface="Times New Roman"/>
                <a:cs typeface="Times New Roman"/>
                <a:sym typeface="Times New Roman"/>
              </a:endParaRPr>
            </a:p>
          </p:txBody>
        </p:sp>
        <p:sp>
          <p:nvSpPr>
            <p:cNvPr id="23" name="Google Shape;23;g100e299d3cb_5_16"/>
            <p:cNvSpPr/>
            <p:nvPr/>
          </p:nvSpPr>
          <p:spPr>
            <a:xfrm>
              <a:off x="1081" y="1065"/>
              <a:ext cx="4800" cy="1500"/>
            </a:xfrm>
            <a:prstGeom prst="rect">
              <a:avLst/>
            </a:pr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Times New Roman"/>
                <a:ea typeface="Times New Roman"/>
                <a:cs typeface="Times New Roman"/>
                <a:sym typeface="Times New Roman"/>
              </a:endParaRPr>
            </a:p>
          </p:txBody>
        </p:sp>
        <p:grpSp>
          <p:nvGrpSpPr>
            <p:cNvPr id="24" name="Google Shape;24;g100e299d3cb_5_16"/>
            <p:cNvGrpSpPr/>
            <p:nvPr/>
          </p:nvGrpSpPr>
          <p:grpSpPr>
            <a:xfrm>
              <a:off x="0" y="672"/>
              <a:ext cx="1737" cy="1885"/>
              <a:chOff x="0" y="672"/>
              <a:chExt cx="1737" cy="1885"/>
            </a:xfrm>
          </p:grpSpPr>
          <p:sp>
            <p:nvSpPr>
              <p:cNvPr id="25" name="Google Shape;25;g100e299d3cb_5_16"/>
              <p:cNvSpPr/>
              <p:nvPr/>
            </p:nvSpPr>
            <p:spPr>
              <a:xfrm>
                <a:off x="361" y="2257"/>
                <a:ext cx="300" cy="300"/>
              </a:xfrm>
              <a:prstGeom prst="rect">
                <a:avLst/>
              </a:pr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Times New Roman"/>
                  <a:ea typeface="Times New Roman"/>
                  <a:cs typeface="Times New Roman"/>
                  <a:sym typeface="Times New Roman"/>
                </a:endParaRPr>
              </a:p>
            </p:txBody>
          </p:sp>
          <p:sp>
            <p:nvSpPr>
              <p:cNvPr id="26" name="Google Shape;26;g100e299d3cb_5_16"/>
              <p:cNvSpPr/>
              <p:nvPr/>
            </p:nvSpPr>
            <p:spPr>
              <a:xfrm>
                <a:off x="1081" y="1065"/>
                <a:ext cx="300" cy="300"/>
              </a:xfrm>
              <a:prstGeom prst="rect">
                <a:avLst/>
              </a:prstGeom>
              <a:solidFill>
                <a:schemeClr val="folHlink"/>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Times New Roman"/>
                  <a:ea typeface="Times New Roman"/>
                  <a:cs typeface="Times New Roman"/>
                  <a:sym typeface="Times New Roman"/>
                </a:endParaRPr>
              </a:p>
            </p:txBody>
          </p:sp>
          <p:sp>
            <p:nvSpPr>
              <p:cNvPr id="27" name="Google Shape;27;g100e299d3cb_5_16"/>
              <p:cNvSpPr/>
              <p:nvPr/>
            </p:nvSpPr>
            <p:spPr>
              <a:xfrm>
                <a:off x="1437" y="672"/>
                <a:ext cx="300" cy="300"/>
              </a:xfrm>
              <a:prstGeom prst="rect">
                <a:avLst/>
              </a:prstGeom>
              <a:solidFill>
                <a:schemeClr val="folHlink"/>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Times New Roman"/>
                  <a:ea typeface="Times New Roman"/>
                  <a:cs typeface="Times New Roman"/>
                  <a:sym typeface="Times New Roman"/>
                </a:endParaRPr>
              </a:p>
            </p:txBody>
          </p:sp>
          <p:sp>
            <p:nvSpPr>
              <p:cNvPr id="28" name="Google Shape;28;g100e299d3cb_5_16"/>
              <p:cNvSpPr/>
              <p:nvPr/>
            </p:nvSpPr>
            <p:spPr>
              <a:xfrm>
                <a:off x="719" y="2257"/>
                <a:ext cx="300" cy="300"/>
              </a:xfrm>
              <a:prstGeom prst="rect">
                <a:avLst/>
              </a:pr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Times New Roman"/>
                  <a:ea typeface="Times New Roman"/>
                  <a:cs typeface="Times New Roman"/>
                  <a:sym typeface="Times New Roman"/>
                </a:endParaRPr>
              </a:p>
            </p:txBody>
          </p:sp>
          <p:sp>
            <p:nvSpPr>
              <p:cNvPr id="29" name="Google Shape;29;g100e299d3cb_5_16"/>
              <p:cNvSpPr/>
              <p:nvPr/>
            </p:nvSpPr>
            <p:spPr>
              <a:xfrm>
                <a:off x="1437" y="1065"/>
                <a:ext cx="300" cy="300"/>
              </a:xfrm>
              <a:prstGeom prst="rect">
                <a:avLst/>
              </a:pr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Times New Roman"/>
                  <a:ea typeface="Times New Roman"/>
                  <a:cs typeface="Times New Roman"/>
                  <a:sym typeface="Times New Roman"/>
                </a:endParaRPr>
              </a:p>
            </p:txBody>
          </p:sp>
          <p:sp>
            <p:nvSpPr>
              <p:cNvPr id="30" name="Google Shape;30;g100e299d3cb_5_16"/>
              <p:cNvSpPr/>
              <p:nvPr/>
            </p:nvSpPr>
            <p:spPr>
              <a:xfrm>
                <a:off x="719" y="1464"/>
                <a:ext cx="300" cy="300"/>
              </a:xfrm>
              <a:prstGeom prst="rect">
                <a:avLst/>
              </a:prstGeom>
              <a:solidFill>
                <a:schemeClr val="folHlink"/>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Times New Roman"/>
                  <a:ea typeface="Times New Roman"/>
                  <a:cs typeface="Times New Roman"/>
                  <a:sym typeface="Times New Roman"/>
                </a:endParaRPr>
              </a:p>
            </p:txBody>
          </p:sp>
          <p:sp>
            <p:nvSpPr>
              <p:cNvPr id="31" name="Google Shape;31;g100e299d3cb_5_16"/>
              <p:cNvSpPr/>
              <p:nvPr/>
            </p:nvSpPr>
            <p:spPr>
              <a:xfrm>
                <a:off x="0" y="1464"/>
                <a:ext cx="300" cy="300"/>
              </a:xfrm>
              <a:prstGeom prst="rect">
                <a:avLst/>
              </a:pr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Times New Roman"/>
                  <a:ea typeface="Times New Roman"/>
                  <a:cs typeface="Times New Roman"/>
                  <a:sym typeface="Times New Roman"/>
                </a:endParaRPr>
              </a:p>
            </p:txBody>
          </p:sp>
          <p:sp>
            <p:nvSpPr>
              <p:cNvPr id="32" name="Google Shape;32;g100e299d3cb_5_16"/>
              <p:cNvSpPr/>
              <p:nvPr/>
            </p:nvSpPr>
            <p:spPr>
              <a:xfrm>
                <a:off x="1081" y="1464"/>
                <a:ext cx="300" cy="300"/>
              </a:xfrm>
              <a:prstGeom prst="rect">
                <a:avLst/>
              </a:pr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Times New Roman"/>
                  <a:ea typeface="Times New Roman"/>
                  <a:cs typeface="Times New Roman"/>
                  <a:sym typeface="Times New Roman"/>
                </a:endParaRPr>
              </a:p>
            </p:txBody>
          </p:sp>
          <p:sp>
            <p:nvSpPr>
              <p:cNvPr id="33" name="Google Shape;33;g100e299d3cb_5_16"/>
              <p:cNvSpPr/>
              <p:nvPr/>
            </p:nvSpPr>
            <p:spPr>
              <a:xfrm>
                <a:off x="361" y="1857"/>
                <a:ext cx="300" cy="300"/>
              </a:xfrm>
              <a:prstGeom prst="rect">
                <a:avLst/>
              </a:prstGeom>
              <a:solidFill>
                <a:schemeClr val="folHlink"/>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Times New Roman"/>
                  <a:ea typeface="Times New Roman"/>
                  <a:cs typeface="Times New Roman"/>
                  <a:sym typeface="Times New Roman"/>
                </a:endParaRPr>
              </a:p>
            </p:txBody>
          </p:sp>
          <p:sp>
            <p:nvSpPr>
              <p:cNvPr id="34" name="Google Shape;34;g100e299d3cb_5_16"/>
              <p:cNvSpPr/>
              <p:nvPr/>
            </p:nvSpPr>
            <p:spPr>
              <a:xfrm>
                <a:off x="719" y="1857"/>
                <a:ext cx="300" cy="300"/>
              </a:xfrm>
              <a:prstGeom prst="rect">
                <a:avLst/>
              </a:pr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Times New Roman"/>
                  <a:ea typeface="Times New Roman"/>
                  <a:cs typeface="Times New Roman"/>
                  <a:sym typeface="Times New Roman"/>
                </a:endParaRPr>
              </a:p>
            </p:txBody>
          </p:sp>
        </p:grpSp>
      </p:grpSp>
      <p:sp>
        <p:nvSpPr>
          <p:cNvPr id="35" name="Google Shape;35;g100e299d3cb_5_16"/>
          <p:cNvSpPr txBox="1">
            <a:spLocks noGrp="1"/>
          </p:cNvSpPr>
          <p:nvPr>
            <p:ph type="dt" idx="10"/>
          </p:nvPr>
        </p:nvSpPr>
        <p:spPr>
          <a:xfrm>
            <a:off x="457200" y="4686300"/>
            <a:ext cx="2133600" cy="342900"/>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Clr>
                <a:schemeClr val="dk1"/>
              </a:buClr>
              <a:buSzPts val="1100"/>
              <a:buFont typeface="Arial"/>
              <a:buNone/>
              <a:defRPr/>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a:endParaRPr/>
          </a:p>
        </p:txBody>
      </p:sp>
      <p:sp>
        <p:nvSpPr>
          <p:cNvPr id="36" name="Google Shape;36;g100e299d3cb_5_16"/>
          <p:cNvSpPr txBox="1">
            <a:spLocks noGrp="1"/>
          </p:cNvSpPr>
          <p:nvPr>
            <p:ph type="ftr" idx="11"/>
          </p:nvPr>
        </p:nvSpPr>
        <p:spPr>
          <a:xfrm>
            <a:off x="3124200" y="4686300"/>
            <a:ext cx="2895600" cy="342900"/>
          </a:xfrm>
          <a:prstGeom prst="rect">
            <a:avLst/>
          </a:prstGeom>
          <a:noFill/>
          <a:ln>
            <a:noFill/>
          </a:ln>
        </p:spPr>
        <p:txBody>
          <a:bodyPr spcFirstLastPara="1" wrap="square" lIns="68575" tIns="34275" rIns="68575" bIns="34275" anchor="b" anchorCtr="0">
            <a:noAutofit/>
          </a:bodyPr>
          <a:lstStyle>
            <a:lvl1pPr lvl="0" algn="ctr">
              <a:lnSpc>
                <a:spcPct val="100000"/>
              </a:lnSpc>
              <a:spcBef>
                <a:spcPts val="0"/>
              </a:spcBef>
              <a:spcAft>
                <a:spcPts val="0"/>
              </a:spcAft>
              <a:buClr>
                <a:schemeClr val="dk1"/>
              </a:buClr>
              <a:buSzPts val="1100"/>
              <a:buFont typeface="Arial"/>
              <a:buNone/>
              <a:defRPr b="0" i="0">
                <a:solidFill>
                  <a:schemeClr val="dk1"/>
                </a:solidFill>
              </a:defRPr>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a:endParaRPr/>
          </a:p>
        </p:txBody>
      </p:sp>
      <p:sp>
        <p:nvSpPr>
          <p:cNvPr id="37" name="Google Shape;37;g100e299d3cb_5_16"/>
          <p:cNvSpPr txBox="1">
            <a:spLocks noGrp="1"/>
          </p:cNvSpPr>
          <p:nvPr>
            <p:ph type="sldNum" idx="12"/>
          </p:nvPr>
        </p:nvSpPr>
        <p:spPr>
          <a:xfrm>
            <a:off x="7010400" y="4686300"/>
            <a:ext cx="2133600" cy="342900"/>
          </a:xfrm>
          <a:prstGeom prst="rect">
            <a:avLst/>
          </a:prstGeom>
          <a:noFill/>
          <a:ln>
            <a:noFill/>
          </a:ln>
        </p:spPr>
        <p:txBody>
          <a:bodyPr spcFirstLastPara="1" wrap="square" lIns="68575" tIns="34275" rIns="68575" bIns="34275" anchor="b"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TW"/>
              <a:t>‹#›</a:t>
            </a:fld>
            <a:endParaRPr/>
          </a:p>
        </p:txBody>
      </p:sp>
      <p:sp>
        <p:nvSpPr>
          <p:cNvPr id="38" name="Google Shape;38;g100e299d3cb_5_16"/>
          <p:cNvSpPr txBox="1">
            <a:spLocks noGrp="1"/>
          </p:cNvSpPr>
          <p:nvPr>
            <p:ph type="ctrTitle"/>
          </p:nvPr>
        </p:nvSpPr>
        <p:spPr>
          <a:xfrm>
            <a:off x="2971800" y="1371600"/>
            <a:ext cx="6019800" cy="1657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sz="3800">
                <a:solidFill>
                  <a:srgbClr val="FFFFFF"/>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9" name="Google Shape;39;g100e299d3cb_5_16"/>
          <p:cNvSpPr txBox="1">
            <a:spLocks noGrp="1"/>
          </p:cNvSpPr>
          <p:nvPr>
            <p:ph type="subTitle" idx="1"/>
          </p:nvPr>
        </p:nvSpPr>
        <p:spPr>
          <a:xfrm>
            <a:off x="2971800" y="3200400"/>
            <a:ext cx="6019800" cy="1314600"/>
          </a:xfrm>
          <a:prstGeom prst="rect">
            <a:avLst/>
          </a:prstGeom>
          <a:noFill/>
          <a:ln>
            <a:noFill/>
          </a:ln>
        </p:spPr>
        <p:txBody>
          <a:bodyPr spcFirstLastPara="1" wrap="square" lIns="68575" tIns="34275" rIns="68575" bIns="34275" anchor="t" anchorCtr="0">
            <a:noAutofit/>
          </a:bodyPr>
          <a:lstStyle>
            <a:lvl1pPr lvl="0" algn="l">
              <a:lnSpc>
                <a:spcPct val="100000"/>
              </a:lnSpc>
              <a:spcBef>
                <a:spcPts val="500"/>
              </a:spcBef>
              <a:spcAft>
                <a:spcPts val="0"/>
              </a:spcAft>
              <a:buSzPts val="1900"/>
              <a:buFont typeface="Noto Sans Symbols"/>
              <a:buNone/>
              <a:defRPr sz="2600"/>
            </a:lvl1pPr>
            <a:lvl2pPr lvl="1" algn="l">
              <a:lnSpc>
                <a:spcPct val="100000"/>
              </a:lnSpc>
              <a:spcBef>
                <a:spcPts val="300"/>
              </a:spcBef>
              <a:spcAft>
                <a:spcPts val="0"/>
              </a:spcAft>
              <a:buSzPts val="1100"/>
              <a:buChar char="◻"/>
              <a:defRPr/>
            </a:lvl2pPr>
            <a:lvl3pPr lvl="2" algn="l">
              <a:lnSpc>
                <a:spcPct val="100000"/>
              </a:lnSpc>
              <a:spcBef>
                <a:spcPts val="300"/>
              </a:spcBef>
              <a:spcAft>
                <a:spcPts val="0"/>
              </a:spcAft>
              <a:buSzPts val="900"/>
              <a:buChar char="■"/>
              <a:defRPr/>
            </a:lvl3pPr>
            <a:lvl4pPr lvl="3" algn="l">
              <a:lnSpc>
                <a:spcPct val="100000"/>
              </a:lnSpc>
              <a:spcBef>
                <a:spcPts val="300"/>
              </a:spcBef>
              <a:spcAft>
                <a:spcPts val="0"/>
              </a:spcAft>
              <a:buSzPts val="900"/>
              <a:buChar char="◻"/>
              <a:defRPr/>
            </a:lvl4pPr>
            <a:lvl5pPr lvl="4" algn="l">
              <a:lnSpc>
                <a:spcPct val="100000"/>
              </a:lnSpc>
              <a:spcBef>
                <a:spcPts val="300"/>
              </a:spcBef>
              <a:spcAft>
                <a:spcPts val="0"/>
              </a:spcAft>
              <a:buSzPts val="1400"/>
              <a:buChar char="▪"/>
              <a:defRPr/>
            </a:lvl5pPr>
            <a:lvl6pPr lvl="5" algn="l">
              <a:lnSpc>
                <a:spcPct val="100000"/>
              </a:lnSpc>
              <a:spcBef>
                <a:spcPts val="300"/>
              </a:spcBef>
              <a:spcAft>
                <a:spcPts val="0"/>
              </a:spcAft>
              <a:buSzPts val="1400"/>
              <a:buChar char="▪"/>
              <a:defRPr/>
            </a:lvl6pPr>
            <a:lvl7pPr lvl="6" algn="l">
              <a:lnSpc>
                <a:spcPct val="100000"/>
              </a:lnSpc>
              <a:spcBef>
                <a:spcPts val="300"/>
              </a:spcBef>
              <a:spcAft>
                <a:spcPts val="0"/>
              </a:spcAft>
              <a:buSzPts val="1400"/>
              <a:buChar char="▪"/>
              <a:defRPr/>
            </a:lvl7pPr>
            <a:lvl8pPr lvl="7" algn="l">
              <a:lnSpc>
                <a:spcPct val="100000"/>
              </a:lnSpc>
              <a:spcBef>
                <a:spcPts val="300"/>
              </a:spcBef>
              <a:spcAft>
                <a:spcPts val="0"/>
              </a:spcAft>
              <a:buSzPts val="1400"/>
              <a:buChar char="▪"/>
              <a:defRPr/>
            </a:lvl8pPr>
            <a:lvl9pPr lvl="8" algn="l">
              <a:lnSpc>
                <a:spcPct val="100000"/>
              </a:lnSpc>
              <a:spcBef>
                <a:spcPts val="300"/>
              </a:spcBef>
              <a:spcAft>
                <a:spcPts val="0"/>
              </a:spcAft>
              <a:buSzPts val="14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只有標題" type="titleOnly">
  <p:cSld name="TITLE_ONLY">
    <p:spTree>
      <p:nvGrpSpPr>
        <p:cNvPr id="1" name="Shape 40"/>
        <p:cNvGrpSpPr/>
        <p:nvPr/>
      </p:nvGrpSpPr>
      <p:grpSpPr>
        <a:xfrm>
          <a:off x="0" y="0"/>
          <a:ext cx="0" cy="0"/>
          <a:chOff x="0" y="0"/>
          <a:chExt cx="0" cy="0"/>
        </a:xfrm>
      </p:grpSpPr>
      <p:sp>
        <p:nvSpPr>
          <p:cNvPr id="41" name="Google Shape;41;g100e299d3cb_5_62"/>
          <p:cNvSpPr txBox="1">
            <a:spLocks noGrp="1"/>
          </p:cNvSpPr>
          <p:nvPr>
            <p:ph type="title"/>
          </p:nvPr>
        </p:nvSpPr>
        <p:spPr>
          <a:xfrm>
            <a:off x="457200" y="342900"/>
            <a:ext cx="8229600" cy="10287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2" name="Google Shape;42;g100e299d3cb_5_62"/>
          <p:cNvSpPr txBox="1">
            <a:spLocks noGrp="1"/>
          </p:cNvSpPr>
          <p:nvPr>
            <p:ph type="ftr" idx="11"/>
          </p:nvPr>
        </p:nvSpPr>
        <p:spPr>
          <a:xfrm>
            <a:off x="2555882" y="4839891"/>
            <a:ext cx="4983000" cy="180900"/>
          </a:xfrm>
          <a:prstGeom prst="rect">
            <a:avLst/>
          </a:prstGeom>
          <a:noFill/>
          <a:ln>
            <a:noFill/>
          </a:ln>
        </p:spPr>
        <p:txBody>
          <a:bodyPr spcFirstLastPara="1" wrap="square" lIns="68575" tIns="34275" rIns="68575" bIns="34275" anchor="b" anchorCtr="0">
            <a:noAutofit/>
          </a:bodyPr>
          <a:lstStyle>
            <a:lvl1pPr lvl="0" algn="r">
              <a:lnSpc>
                <a:spcPct val="100000"/>
              </a:lnSpc>
              <a:spcBef>
                <a:spcPts val="0"/>
              </a:spcBef>
              <a:spcAft>
                <a:spcPts val="0"/>
              </a:spcAft>
              <a:buClr>
                <a:srgbClr val="A50021"/>
              </a:buClr>
              <a:buSzPts val="1100"/>
              <a:buFont typeface="Arial"/>
              <a:buNone/>
              <a:defRPr/>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a:endParaRPr/>
          </a:p>
        </p:txBody>
      </p:sp>
      <p:sp>
        <p:nvSpPr>
          <p:cNvPr id="43" name="Google Shape;43;g100e299d3cb_5_62"/>
          <p:cNvSpPr txBox="1">
            <a:spLocks noGrp="1"/>
          </p:cNvSpPr>
          <p:nvPr>
            <p:ph type="sldNum" idx="12"/>
          </p:nvPr>
        </p:nvSpPr>
        <p:spPr>
          <a:xfrm>
            <a:off x="7010400" y="4856560"/>
            <a:ext cx="2133600" cy="180900"/>
          </a:xfrm>
          <a:prstGeom prst="rect">
            <a:avLst/>
          </a:prstGeom>
          <a:noFill/>
          <a:ln>
            <a:noFill/>
          </a:ln>
        </p:spPr>
        <p:txBody>
          <a:bodyPr spcFirstLastPara="1" wrap="square" lIns="68575" tIns="34275" rIns="68575" bIns="34275" anchor="b"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TW"/>
              <a:t>‹#›</a:t>
            </a:fld>
            <a:endParaRPr/>
          </a:p>
        </p:txBody>
      </p:sp>
      <p:sp>
        <p:nvSpPr>
          <p:cNvPr id="44" name="Google Shape;44;g100e299d3cb_5_62"/>
          <p:cNvSpPr txBox="1">
            <a:spLocks noGrp="1"/>
          </p:cNvSpPr>
          <p:nvPr>
            <p:ph type="dt" idx="10"/>
          </p:nvPr>
        </p:nvSpPr>
        <p:spPr>
          <a:xfrm>
            <a:off x="468313" y="4677966"/>
            <a:ext cx="2133600" cy="357000"/>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Clr>
                <a:schemeClr val="dk1"/>
              </a:buClr>
              <a:buSzPts val="1100"/>
              <a:buFont typeface="Arial"/>
              <a:buNone/>
              <a:defRPr/>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含標題的內容" type="objTx">
  <p:cSld name="OBJECT_WITH_CAPTION_TEXT">
    <p:spTree>
      <p:nvGrpSpPr>
        <p:cNvPr id="1" name="Shape 62"/>
        <p:cNvGrpSpPr/>
        <p:nvPr/>
      </p:nvGrpSpPr>
      <p:grpSpPr>
        <a:xfrm>
          <a:off x="0" y="0"/>
          <a:ext cx="0" cy="0"/>
          <a:chOff x="0" y="0"/>
          <a:chExt cx="0" cy="0"/>
        </a:xfrm>
      </p:grpSpPr>
      <p:sp>
        <p:nvSpPr>
          <p:cNvPr id="63" name="Google Shape;63;g100e299d3cb_5_36"/>
          <p:cNvSpPr txBox="1">
            <a:spLocks noGrp="1"/>
          </p:cNvSpPr>
          <p:nvPr>
            <p:ph type="title"/>
          </p:nvPr>
        </p:nvSpPr>
        <p:spPr>
          <a:xfrm>
            <a:off x="457202" y="204788"/>
            <a:ext cx="3008400" cy="871500"/>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SzPts val="1100"/>
              <a:buNone/>
              <a:defRPr sz="1500" b="1"/>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4" name="Google Shape;64;g100e299d3cb_5_36"/>
          <p:cNvSpPr txBox="1">
            <a:spLocks noGrp="1"/>
          </p:cNvSpPr>
          <p:nvPr>
            <p:ph type="body" idx="1"/>
          </p:nvPr>
        </p:nvSpPr>
        <p:spPr>
          <a:xfrm>
            <a:off x="3575050" y="204797"/>
            <a:ext cx="5111700" cy="4389900"/>
          </a:xfrm>
          <a:prstGeom prst="rect">
            <a:avLst/>
          </a:prstGeom>
          <a:noFill/>
          <a:ln>
            <a:noFill/>
          </a:ln>
        </p:spPr>
        <p:txBody>
          <a:bodyPr spcFirstLastPara="1" wrap="square" lIns="68575" tIns="34275" rIns="68575" bIns="34275" anchor="t" anchorCtr="0">
            <a:noAutofit/>
          </a:bodyPr>
          <a:lstStyle>
            <a:lvl1pPr marL="457200" lvl="0" indent="-342900" algn="l">
              <a:lnSpc>
                <a:spcPct val="100000"/>
              </a:lnSpc>
              <a:spcBef>
                <a:spcPts val="500"/>
              </a:spcBef>
              <a:spcAft>
                <a:spcPts val="0"/>
              </a:spcAft>
              <a:buSzPts val="1800"/>
              <a:buChar char="■"/>
              <a:defRPr sz="2400"/>
            </a:lvl1pPr>
            <a:lvl2pPr marL="914400" lvl="1" indent="-336550" algn="l">
              <a:lnSpc>
                <a:spcPct val="100000"/>
              </a:lnSpc>
              <a:spcBef>
                <a:spcPts val="400"/>
              </a:spcBef>
              <a:spcAft>
                <a:spcPts val="0"/>
              </a:spcAft>
              <a:buSzPts val="1700"/>
              <a:buChar char="◻"/>
              <a:defRPr sz="2100"/>
            </a:lvl2pPr>
            <a:lvl3pPr marL="1371600" lvl="2" indent="-304800" algn="l">
              <a:lnSpc>
                <a:spcPct val="100000"/>
              </a:lnSpc>
              <a:spcBef>
                <a:spcPts val="400"/>
              </a:spcBef>
              <a:spcAft>
                <a:spcPts val="0"/>
              </a:spcAft>
              <a:buSzPts val="1200"/>
              <a:buChar char="■"/>
              <a:defRPr sz="1800"/>
            </a:lvl3pPr>
            <a:lvl4pPr marL="1828800" lvl="3" indent="-298450" algn="l">
              <a:lnSpc>
                <a:spcPct val="100000"/>
              </a:lnSpc>
              <a:spcBef>
                <a:spcPts val="300"/>
              </a:spcBef>
              <a:spcAft>
                <a:spcPts val="0"/>
              </a:spcAft>
              <a:buSzPts val="1100"/>
              <a:buChar char="◻"/>
              <a:defRPr sz="1500"/>
            </a:lvl4pPr>
            <a:lvl5pPr marL="2286000" lvl="4" indent="-323850" algn="l">
              <a:lnSpc>
                <a:spcPct val="100000"/>
              </a:lnSpc>
              <a:spcBef>
                <a:spcPts val="300"/>
              </a:spcBef>
              <a:spcAft>
                <a:spcPts val="0"/>
              </a:spcAft>
              <a:buSzPts val="1500"/>
              <a:buChar char="▪"/>
              <a:defRPr sz="1500"/>
            </a:lvl5pPr>
            <a:lvl6pPr marL="2743200" lvl="5" indent="-323850" algn="l">
              <a:lnSpc>
                <a:spcPct val="100000"/>
              </a:lnSpc>
              <a:spcBef>
                <a:spcPts val="300"/>
              </a:spcBef>
              <a:spcAft>
                <a:spcPts val="0"/>
              </a:spcAft>
              <a:buSzPts val="1500"/>
              <a:buChar char="▪"/>
              <a:defRPr sz="1500"/>
            </a:lvl6pPr>
            <a:lvl7pPr marL="3200400" lvl="6" indent="-323850" algn="l">
              <a:lnSpc>
                <a:spcPct val="100000"/>
              </a:lnSpc>
              <a:spcBef>
                <a:spcPts val="300"/>
              </a:spcBef>
              <a:spcAft>
                <a:spcPts val="0"/>
              </a:spcAft>
              <a:buSzPts val="1500"/>
              <a:buChar char="▪"/>
              <a:defRPr sz="1500"/>
            </a:lvl7pPr>
            <a:lvl8pPr marL="3657600" lvl="7" indent="-323850" algn="l">
              <a:lnSpc>
                <a:spcPct val="100000"/>
              </a:lnSpc>
              <a:spcBef>
                <a:spcPts val="300"/>
              </a:spcBef>
              <a:spcAft>
                <a:spcPts val="0"/>
              </a:spcAft>
              <a:buSzPts val="1500"/>
              <a:buChar char="▪"/>
              <a:defRPr sz="1500"/>
            </a:lvl8pPr>
            <a:lvl9pPr marL="4114800" lvl="8" indent="-323850" algn="l">
              <a:lnSpc>
                <a:spcPct val="100000"/>
              </a:lnSpc>
              <a:spcBef>
                <a:spcPts val="300"/>
              </a:spcBef>
              <a:spcAft>
                <a:spcPts val="0"/>
              </a:spcAft>
              <a:buSzPts val="1500"/>
              <a:buChar char="▪"/>
              <a:defRPr sz="1500"/>
            </a:lvl9pPr>
          </a:lstStyle>
          <a:p>
            <a:endParaRPr/>
          </a:p>
        </p:txBody>
      </p:sp>
      <p:sp>
        <p:nvSpPr>
          <p:cNvPr id="65" name="Google Shape;65;g100e299d3cb_5_36"/>
          <p:cNvSpPr txBox="1">
            <a:spLocks noGrp="1"/>
          </p:cNvSpPr>
          <p:nvPr>
            <p:ph type="body" idx="2"/>
          </p:nvPr>
        </p:nvSpPr>
        <p:spPr>
          <a:xfrm>
            <a:off x="457202" y="1076327"/>
            <a:ext cx="3008400" cy="35184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200"/>
              </a:spcBef>
              <a:spcAft>
                <a:spcPts val="0"/>
              </a:spcAft>
              <a:buSzPts val="800"/>
              <a:buNone/>
              <a:defRPr sz="1100"/>
            </a:lvl1pPr>
            <a:lvl2pPr marL="914400" lvl="1" indent="-228600" algn="l">
              <a:lnSpc>
                <a:spcPct val="100000"/>
              </a:lnSpc>
              <a:spcBef>
                <a:spcPts val="200"/>
              </a:spcBef>
              <a:spcAft>
                <a:spcPts val="0"/>
              </a:spcAft>
              <a:buSzPts val="700"/>
              <a:buNone/>
              <a:defRPr sz="900"/>
            </a:lvl2pPr>
            <a:lvl3pPr marL="1371600" lvl="2" indent="-228600" algn="l">
              <a:lnSpc>
                <a:spcPct val="100000"/>
              </a:lnSpc>
              <a:spcBef>
                <a:spcPts val="200"/>
              </a:spcBef>
              <a:spcAft>
                <a:spcPts val="0"/>
              </a:spcAft>
              <a:buSzPts val="500"/>
              <a:buNone/>
              <a:defRPr sz="800"/>
            </a:lvl3pPr>
            <a:lvl4pPr marL="1828800" lvl="3" indent="-228600" algn="l">
              <a:lnSpc>
                <a:spcPct val="100000"/>
              </a:lnSpc>
              <a:spcBef>
                <a:spcPts val="100"/>
              </a:spcBef>
              <a:spcAft>
                <a:spcPts val="0"/>
              </a:spcAft>
              <a:buSzPts val="500"/>
              <a:buNone/>
              <a:defRPr sz="700"/>
            </a:lvl4pPr>
            <a:lvl5pPr marL="2286000" lvl="4" indent="-228600" algn="l">
              <a:lnSpc>
                <a:spcPct val="100000"/>
              </a:lnSpc>
              <a:spcBef>
                <a:spcPts val="100"/>
              </a:spcBef>
              <a:spcAft>
                <a:spcPts val="0"/>
              </a:spcAft>
              <a:buSzPts val="700"/>
              <a:buNone/>
              <a:defRPr sz="700"/>
            </a:lvl5pPr>
            <a:lvl6pPr marL="2743200" lvl="5" indent="-228600" algn="l">
              <a:lnSpc>
                <a:spcPct val="100000"/>
              </a:lnSpc>
              <a:spcBef>
                <a:spcPts val="100"/>
              </a:spcBef>
              <a:spcAft>
                <a:spcPts val="0"/>
              </a:spcAft>
              <a:buSzPts val="700"/>
              <a:buNone/>
              <a:defRPr sz="700"/>
            </a:lvl6pPr>
            <a:lvl7pPr marL="3200400" lvl="6" indent="-228600" algn="l">
              <a:lnSpc>
                <a:spcPct val="100000"/>
              </a:lnSpc>
              <a:spcBef>
                <a:spcPts val="100"/>
              </a:spcBef>
              <a:spcAft>
                <a:spcPts val="0"/>
              </a:spcAft>
              <a:buSzPts val="700"/>
              <a:buNone/>
              <a:defRPr sz="700"/>
            </a:lvl7pPr>
            <a:lvl8pPr marL="3657600" lvl="7" indent="-228600" algn="l">
              <a:lnSpc>
                <a:spcPct val="100000"/>
              </a:lnSpc>
              <a:spcBef>
                <a:spcPts val="100"/>
              </a:spcBef>
              <a:spcAft>
                <a:spcPts val="0"/>
              </a:spcAft>
              <a:buSzPts val="700"/>
              <a:buNone/>
              <a:defRPr sz="700"/>
            </a:lvl8pPr>
            <a:lvl9pPr marL="4114800" lvl="8" indent="-228600" algn="l">
              <a:lnSpc>
                <a:spcPct val="100000"/>
              </a:lnSpc>
              <a:spcBef>
                <a:spcPts val="100"/>
              </a:spcBef>
              <a:spcAft>
                <a:spcPts val="0"/>
              </a:spcAft>
              <a:buSzPts val="700"/>
              <a:buNone/>
              <a:defRPr sz="700"/>
            </a:lvl9pPr>
          </a:lstStyle>
          <a:p>
            <a:endParaRPr/>
          </a:p>
        </p:txBody>
      </p:sp>
      <p:sp>
        <p:nvSpPr>
          <p:cNvPr id="66" name="Google Shape;66;g100e299d3cb_5_36"/>
          <p:cNvSpPr txBox="1">
            <a:spLocks noGrp="1"/>
          </p:cNvSpPr>
          <p:nvPr>
            <p:ph type="ftr" idx="11"/>
          </p:nvPr>
        </p:nvSpPr>
        <p:spPr>
          <a:xfrm>
            <a:off x="2555882" y="4839891"/>
            <a:ext cx="4983300" cy="180900"/>
          </a:xfrm>
          <a:prstGeom prst="rect">
            <a:avLst/>
          </a:prstGeom>
          <a:noFill/>
          <a:ln>
            <a:noFill/>
          </a:ln>
        </p:spPr>
        <p:txBody>
          <a:bodyPr spcFirstLastPara="1" wrap="square" lIns="68575" tIns="34275" rIns="68575" bIns="34275" anchor="b" anchorCtr="0">
            <a:noAutofit/>
          </a:bodyPr>
          <a:lstStyle>
            <a:lvl1pPr lvl="0" algn="r">
              <a:lnSpc>
                <a:spcPct val="100000"/>
              </a:lnSpc>
              <a:spcBef>
                <a:spcPts val="0"/>
              </a:spcBef>
              <a:spcAft>
                <a:spcPts val="0"/>
              </a:spcAft>
              <a:buClr>
                <a:srgbClr val="A50021"/>
              </a:buClr>
              <a:buSzPts val="1100"/>
              <a:buFont typeface="Arial"/>
              <a:buNone/>
              <a:defRPr/>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a:endParaRPr/>
          </a:p>
        </p:txBody>
      </p:sp>
      <p:sp>
        <p:nvSpPr>
          <p:cNvPr id="67" name="Google Shape;67;g100e299d3cb_5_36"/>
          <p:cNvSpPr txBox="1">
            <a:spLocks noGrp="1"/>
          </p:cNvSpPr>
          <p:nvPr>
            <p:ph type="sldNum" idx="12"/>
          </p:nvPr>
        </p:nvSpPr>
        <p:spPr>
          <a:xfrm>
            <a:off x="7010400" y="4873789"/>
            <a:ext cx="2133600" cy="180900"/>
          </a:xfrm>
          <a:prstGeom prst="rect">
            <a:avLst/>
          </a:prstGeom>
          <a:noFill/>
          <a:ln>
            <a:noFill/>
          </a:ln>
        </p:spPr>
        <p:txBody>
          <a:bodyPr spcFirstLastPara="1" wrap="square" lIns="68575" tIns="34275" rIns="68575" bIns="34275" anchor="b"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TW"/>
              <a:t>‹#›</a:t>
            </a:fld>
            <a:endParaRPr/>
          </a:p>
        </p:txBody>
      </p:sp>
      <p:sp>
        <p:nvSpPr>
          <p:cNvPr id="68" name="Google Shape;68;g100e299d3cb_5_36"/>
          <p:cNvSpPr txBox="1">
            <a:spLocks noGrp="1"/>
          </p:cNvSpPr>
          <p:nvPr>
            <p:ph type="dt" idx="10"/>
          </p:nvPr>
        </p:nvSpPr>
        <p:spPr>
          <a:xfrm>
            <a:off x="468313" y="4677966"/>
            <a:ext cx="2133600" cy="357300"/>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Clr>
                <a:schemeClr val="dk1"/>
              </a:buClr>
              <a:buSzPts val="1100"/>
              <a:buFont typeface="Arial"/>
              <a:buNone/>
              <a:defRPr/>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含標題的圖片" type="picTx">
  <p:cSld name="PICTURE_WITH_CAPTION_TEXT">
    <p:spTree>
      <p:nvGrpSpPr>
        <p:cNvPr id="1" name="Shape 69"/>
        <p:cNvGrpSpPr/>
        <p:nvPr/>
      </p:nvGrpSpPr>
      <p:grpSpPr>
        <a:xfrm>
          <a:off x="0" y="0"/>
          <a:ext cx="0" cy="0"/>
          <a:chOff x="0" y="0"/>
          <a:chExt cx="0" cy="0"/>
        </a:xfrm>
      </p:grpSpPr>
      <p:sp>
        <p:nvSpPr>
          <p:cNvPr id="70" name="Google Shape;70;g100e299d3cb_5_43"/>
          <p:cNvSpPr txBox="1">
            <a:spLocks noGrp="1"/>
          </p:cNvSpPr>
          <p:nvPr>
            <p:ph type="title"/>
          </p:nvPr>
        </p:nvSpPr>
        <p:spPr>
          <a:xfrm>
            <a:off x="1792288" y="3600450"/>
            <a:ext cx="5486400" cy="425100"/>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SzPts val="1100"/>
              <a:buNone/>
              <a:defRPr sz="1500" b="1"/>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1" name="Google Shape;71;g100e299d3cb_5_43"/>
          <p:cNvSpPr>
            <a:spLocks noGrp="1"/>
          </p:cNvSpPr>
          <p:nvPr>
            <p:ph type="pic" idx="2"/>
          </p:nvPr>
        </p:nvSpPr>
        <p:spPr>
          <a:xfrm>
            <a:off x="1792288" y="459581"/>
            <a:ext cx="5486400" cy="3086100"/>
          </a:xfrm>
          <a:prstGeom prst="rect">
            <a:avLst/>
          </a:prstGeom>
          <a:noFill/>
          <a:ln>
            <a:noFill/>
          </a:ln>
        </p:spPr>
      </p:sp>
      <p:sp>
        <p:nvSpPr>
          <p:cNvPr id="72" name="Google Shape;72;g100e299d3cb_5_43"/>
          <p:cNvSpPr txBox="1">
            <a:spLocks noGrp="1"/>
          </p:cNvSpPr>
          <p:nvPr>
            <p:ph type="body" idx="1"/>
          </p:nvPr>
        </p:nvSpPr>
        <p:spPr>
          <a:xfrm>
            <a:off x="1792288" y="4025503"/>
            <a:ext cx="5486400" cy="6036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200"/>
              </a:spcBef>
              <a:spcAft>
                <a:spcPts val="0"/>
              </a:spcAft>
              <a:buSzPts val="800"/>
              <a:buNone/>
              <a:defRPr sz="1100"/>
            </a:lvl1pPr>
            <a:lvl2pPr marL="914400" lvl="1" indent="-228600" algn="l">
              <a:lnSpc>
                <a:spcPct val="100000"/>
              </a:lnSpc>
              <a:spcBef>
                <a:spcPts val="200"/>
              </a:spcBef>
              <a:spcAft>
                <a:spcPts val="0"/>
              </a:spcAft>
              <a:buSzPts val="700"/>
              <a:buNone/>
              <a:defRPr sz="900"/>
            </a:lvl2pPr>
            <a:lvl3pPr marL="1371600" lvl="2" indent="-228600" algn="l">
              <a:lnSpc>
                <a:spcPct val="100000"/>
              </a:lnSpc>
              <a:spcBef>
                <a:spcPts val="200"/>
              </a:spcBef>
              <a:spcAft>
                <a:spcPts val="0"/>
              </a:spcAft>
              <a:buSzPts val="500"/>
              <a:buNone/>
              <a:defRPr sz="800"/>
            </a:lvl3pPr>
            <a:lvl4pPr marL="1828800" lvl="3" indent="-228600" algn="l">
              <a:lnSpc>
                <a:spcPct val="100000"/>
              </a:lnSpc>
              <a:spcBef>
                <a:spcPts val="100"/>
              </a:spcBef>
              <a:spcAft>
                <a:spcPts val="0"/>
              </a:spcAft>
              <a:buSzPts val="500"/>
              <a:buNone/>
              <a:defRPr sz="700"/>
            </a:lvl4pPr>
            <a:lvl5pPr marL="2286000" lvl="4" indent="-228600" algn="l">
              <a:lnSpc>
                <a:spcPct val="100000"/>
              </a:lnSpc>
              <a:spcBef>
                <a:spcPts val="100"/>
              </a:spcBef>
              <a:spcAft>
                <a:spcPts val="0"/>
              </a:spcAft>
              <a:buSzPts val="700"/>
              <a:buNone/>
              <a:defRPr sz="700"/>
            </a:lvl5pPr>
            <a:lvl6pPr marL="2743200" lvl="5" indent="-228600" algn="l">
              <a:lnSpc>
                <a:spcPct val="100000"/>
              </a:lnSpc>
              <a:spcBef>
                <a:spcPts val="100"/>
              </a:spcBef>
              <a:spcAft>
                <a:spcPts val="0"/>
              </a:spcAft>
              <a:buSzPts val="700"/>
              <a:buNone/>
              <a:defRPr sz="700"/>
            </a:lvl6pPr>
            <a:lvl7pPr marL="3200400" lvl="6" indent="-228600" algn="l">
              <a:lnSpc>
                <a:spcPct val="100000"/>
              </a:lnSpc>
              <a:spcBef>
                <a:spcPts val="100"/>
              </a:spcBef>
              <a:spcAft>
                <a:spcPts val="0"/>
              </a:spcAft>
              <a:buSzPts val="700"/>
              <a:buNone/>
              <a:defRPr sz="700"/>
            </a:lvl7pPr>
            <a:lvl8pPr marL="3657600" lvl="7" indent="-228600" algn="l">
              <a:lnSpc>
                <a:spcPct val="100000"/>
              </a:lnSpc>
              <a:spcBef>
                <a:spcPts val="100"/>
              </a:spcBef>
              <a:spcAft>
                <a:spcPts val="0"/>
              </a:spcAft>
              <a:buSzPts val="700"/>
              <a:buNone/>
              <a:defRPr sz="700"/>
            </a:lvl8pPr>
            <a:lvl9pPr marL="4114800" lvl="8" indent="-228600" algn="l">
              <a:lnSpc>
                <a:spcPct val="100000"/>
              </a:lnSpc>
              <a:spcBef>
                <a:spcPts val="100"/>
              </a:spcBef>
              <a:spcAft>
                <a:spcPts val="0"/>
              </a:spcAft>
              <a:buSzPts val="700"/>
              <a:buNone/>
              <a:defRPr sz="700"/>
            </a:lvl9pPr>
          </a:lstStyle>
          <a:p>
            <a:endParaRPr/>
          </a:p>
        </p:txBody>
      </p:sp>
      <p:sp>
        <p:nvSpPr>
          <p:cNvPr id="73" name="Google Shape;73;g100e299d3cb_5_43"/>
          <p:cNvSpPr txBox="1">
            <a:spLocks noGrp="1"/>
          </p:cNvSpPr>
          <p:nvPr>
            <p:ph type="ftr" idx="11"/>
          </p:nvPr>
        </p:nvSpPr>
        <p:spPr>
          <a:xfrm>
            <a:off x="2555882" y="4839891"/>
            <a:ext cx="4983300" cy="180900"/>
          </a:xfrm>
          <a:prstGeom prst="rect">
            <a:avLst/>
          </a:prstGeom>
          <a:noFill/>
          <a:ln>
            <a:noFill/>
          </a:ln>
        </p:spPr>
        <p:txBody>
          <a:bodyPr spcFirstLastPara="1" wrap="square" lIns="68575" tIns="34275" rIns="68575" bIns="34275" anchor="b" anchorCtr="0">
            <a:noAutofit/>
          </a:bodyPr>
          <a:lstStyle>
            <a:lvl1pPr lvl="0" algn="r">
              <a:lnSpc>
                <a:spcPct val="100000"/>
              </a:lnSpc>
              <a:spcBef>
                <a:spcPts val="0"/>
              </a:spcBef>
              <a:spcAft>
                <a:spcPts val="0"/>
              </a:spcAft>
              <a:buClr>
                <a:srgbClr val="A50021"/>
              </a:buClr>
              <a:buSzPts val="1100"/>
              <a:buFont typeface="Arial"/>
              <a:buNone/>
              <a:defRPr/>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a:endParaRPr/>
          </a:p>
        </p:txBody>
      </p:sp>
      <p:sp>
        <p:nvSpPr>
          <p:cNvPr id="74" name="Google Shape;74;g100e299d3cb_5_43"/>
          <p:cNvSpPr txBox="1">
            <a:spLocks noGrp="1"/>
          </p:cNvSpPr>
          <p:nvPr>
            <p:ph type="sldNum" idx="12"/>
          </p:nvPr>
        </p:nvSpPr>
        <p:spPr>
          <a:xfrm>
            <a:off x="7010400" y="4860342"/>
            <a:ext cx="2133600" cy="180900"/>
          </a:xfrm>
          <a:prstGeom prst="rect">
            <a:avLst/>
          </a:prstGeom>
          <a:noFill/>
          <a:ln>
            <a:noFill/>
          </a:ln>
        </p:spPr>
        <p:txBody>
          <a:bodyPr spcFirstLastPara="1" wrap="square" lIns="68575" tIns="34275" rIns="68575" bIns="34275" anchor="b"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TW"/>
              <a:t>‹#›</a:t>
            </a:fld>
            <a:endParaRPr/>
          </a:p>
        </p:txBody>
      </p:sp>
      <p:sp>
        <p:nvSpPr>
          <p:cNvPr id="75" name="Google Shape;75;g100e299d3cb_5_43"/>
          <p:cNvSpPr txBox="1">
            <a:spLocks noGrp="1"/>
          </p:cNvSpPr>
          <p:nvPr>
            <p:ph type="dt" idx="10"/>
          </p:nvPr>
        </p:nvSpPr>
        <p:spPr>
          <a:xfrm>
            <a:off x="468313" y="4677966"/>
            <a:ext cx="2133600" cy="357300"/>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Clr>
                <a:schemeClr val="dk1"/>
              </a:buClr>
              <a:buSzPts val="1100"/>
              <a:buFont typeface="Arial"/>
              <a:buNone/>
              <a:defRPr/>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標題及直排文字" type="vertTx">
  <p:cSld name="VERTICAL_TEXT">
    <p:spTree>
      <p:nvGrpSpPr>
        <p:cNvPr id="1" name="Shape 76"/>
        <p:cNvGrpSpPr/>
        <p:nvPr/>
      </p:nvGrpSpPr>
      <p:grpSpPr>
        <a:xfrm>
          <a:off x="0" y="0"/>
          <a:ext cx="0" cy="0"/>
          <a:chOff x="0" y="0"/>
          <a:chExt cx="0" cy="0"/>
        </a:xfrm>
      </p:grpSpPr>
      <p:sp>
        <p:nvSpPr>
          <p:cNvPr id="77" name="Google Shape;77;g100e299d3cb_5_50"/>
          <p:cNvSpPr txBox="1">
            <a:spLocks noGrp="1"/>
          </p:cNvSpPr>
          <p:nvPr>
            <p:ph type="title"/>
          </p:nvPr>
        </p:nvSpPr>
        <p:spPr>
          <a:xfrm>
            <a:off x="457200" y="342900"/>
            <a:ext cx="8229600" cy="10287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8" name="Google Shape;78;g100e299d3cb_5_50"/>
          <p:cNvSpPr txBox="1">
            <a:spLocks noGrp="1"/>
          </p:cNvSpPr>
          <p:nvPr>
            <p:ph type="body" idx="1"/>
          </p:nvPr>
        </p:nvSpPr>
        <p:spPr>
          <a:xfrm rot="5400000">
            <a:off x="3043664" y="-1191838"/>
            <a:ext cx="3078900" cy="8229600"/>
          </a:xfrm>
          <a:prstGeom prst="rect">
            <a:avLst/>
          </a:prstGeom>
          <a:noFill/>
          <a:ln>
            <a:noFill/>
          </a:ln>
        </p:spPr>
        <p:txBody>
          <a:bodyPr spcFirstLastPara="1" wrap="square" lIns="68575" tIns="34275" rIns="68575" bIns="34275" anchor="t" anchorCtr="0">
            <a:noAutofit/>
          </a:bodyPr>
          <a:lstStyle>
            <a:lvl1pPr marL="457200" lvl="0" indent="-292100" algn="l">
              <a:lnSpc>
                <a:spcPct val="100000"/>
              </a:lnSpc>
              <a:spcBef>
                <a:spcPts val="300"/>
              </a:spcBef>
              <a:spcAft>
                <a:spcPts val="0"/>
              </a:spcAft>
              <a:buSzPts val="1000"/>
              <a:buChar char="■"/>
              <a:defRPr/>
            </a:lvl1pPr>
            <a:lvl2pPr marL="914400" lvl="1" indent="-298450" algn="l">
              <a:lnSpc>
                <a:spcPct val="100000"/>
              </a:lnSpc>
              <a:spcBef>
                <a:spcPts val="300"/>
              </a:spcBef>
              <a:spcAft>
                <a:spcPts val="0"/>
              </a:spcAft>
              <a:buSzPts val="1100"/>
              <a:buChar char="◻"/>
              <a:defRPr/>
            </a:lvl2pPr>
            <a:lvl3pPr marL="1371600" lvl="2" indent="-285750" algn="l">
              <a:lnSpc>
                <a:spcPct val="100000"/>
              </a:lnSpc>
              <a:spcBef>
                <a:spcPts val="300"/>
              </a:spcBef>
              <a:spcAft>
                <a:spcPts val="0"/>
              </a:spcAft>
              <a:buSzPts val="900"/>
              <a:buChar char="■"/>
              <a:defRPr/>
            </a:lvl3pPr>
            <a:lvl4pPr marL="1828800" lvl="3" indent="-285750" algn="l">
              <a:lnSpc>
                <a:spcPct val="100000"/>
              </a:lnSpc>
              <a:spcBef>
                <a:spcPts val="300"/>
              </a:spcBef>
              <a:spcAft>
                <a:spcPts val="0"/>
              </a:spcAft>
              <a:buSzPts val="900"/>
              <a:buChar char="◻"/>
              <a:defRPr/>
            </a:lvl4pPr>
            <a:lvl5pPr marL="2286000" lvl="4" indent="-317500" algn="l">
              <a:lnSpc>
                <a:spcPct val="100000"/>
              </a:lnSpc>
              <a:spcBef>
                <a:spcPts val="300"/>
              </a:spcBef>
              <a:spcAft>
                <a:spcPts val="0"/>
              </a:spcAft>
              <a:buSzPts val="1400"/>
              <a:buChar char="▪"/>
              <a:defRPr/>
            </a:lvl5pPr>
            <a:lvl6pPr marL="2743200" lvl="5" indent="-317500" algn="l">
              <a:lnSpc>
                <a:spcPct val="100000"/>
              </a:lnSpc>
              <a:spcBef>
                <a:spcPts val="300"/>
              </a:spcBef>
              <a:spcAft>
                <a:spcPts val="0"/>
              </a:spcAft>
              <a:buSzPts val="1400"/>
              <a:buChar char="▪"/>
              <a:defRPr/>
            </a:lvl6pPr>
            <a:lvl7pPr marL="3200400" lvl="6" indent="-317500" algn="l">
              <a:lnSpc>
                <a:spcPct val="100000"/>
              </a:lnSpc>
              <a:spcBef>
                <a:spcPts val="300"/>
              </a:spcBef>
              <a:spcAft>
                <a:spcPts val="0"/>
              </a:spcAft>
              <a:buSzPts val="1400"/>
              <a:buChar char="▪"/>
              <a:defRPr/>
            </a:lvl7pPr>
            <a:lvl8pPr marL="3657600" lvl="7" indent="-317500" algn="l">
              <a:lnSpc>
                <a:spcPct val="100000"/>
              </a:lnSpc>
              <a:spcBef>
                <a:spcPts val="300"/>
              </a:spcBef>
              <a:spcAft>
                <a:spcPts val="0"/>
              </a:spcAft>
              <a:buSzPts val="1400"/>
              <a:buChar char="▪"/>
              <a:defRPr/>
            </a:lvl8pPr>
            <a:lvl9pPr marL="4114800" lvl="8" indent="-317500" algn="l">
              <a:lnSpc>
                <a:spcPct val="100000"/>
              </a:lnSpc>
              <a:spcBef>
                <a:spcPts val="300"/>
              </a:spcBef>
              <a:spcAft>
                <a:spcPts val="0"/>
              </a:spcAft>
              <a:buSzPts val="1400"/>
              <a:buChar char="▪"/>
              <a:defRPr/>
            </a:lvl9pPr>
          </a:lstStyle>
          <a:p>
            <a:endParaRPr/>
          </a:p>
        </p:txBody>
      </p:sp>
      <p:sp>
        <p:nvSpPr>
          <p:cNvPr id="79" name="Google Shape;79;g100e299d3cb_5_50"/>
          <p:cNvSpPr txBox="1">
            <a:spLocks noGrp="1"/>
          </p:cNvSpPr>
          <p:nvPr>
            <p:ph type="ftr" idx="11"/>
          </p:nvPr>
        </p:nvSpPr>
        <p:spPr>
          <a:xfrm>
            <a:off x="2555882" y="4839891"/>
            <a:ext cx="4983300" cy="180900"/>
          </a:xfrm>
          <a:prstGeom prst="rect">
            <a:avLst/>
          </a:prstGeom>
          <a:noFill/>
          <a:ln>
            <a:noFill/>
          </a:ln>
        </p:spPr>
        <p:txBody>
          <a:bodyPr spcFirstLastPara="1" wrap="square" lIns="68575" tIns="34275" rIns="68575" bIns="34275" anchor="b" anchorCtr="0">
            <a:noAutofit/>
          </a:bodyPr>
          <a:lstStyle>
            <a:lvl1pPr lvl="0" algn="r">
              <a:lnSpc>
                <a:spcPct val="100000"/>
              </a:lnSpc>
              <a:spcBef>
                <a:spcPts val="0"/>
              </a:spcBef>
              <a:spcAft>
                <a:spcPts val="0"/>
              </a:spcAft>
              <a:buClr>
                <a:srgbClr val="A50021"/>
              </a:buClr>
              <a:buSzPts val="1100"/>
              <a:buFont typeface="Arial"/>
              <a:buNone/>
              <a:defRPr/>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a:endParaRPr/>
          </a:p>
        </p:txBody>
      </p:sp>
      <p:sp>
        <p:nvSpPr>
          <p:cNvPr id="80" name="Google Shape;80;g100e299d3cb_5_50"/>
          <p:cNvSpPr txBox="1">
            <a:spLocks noGrp="1"/>
          </p:cNvSpPr>
          <p:nvPr>
            <p:ph type="sldNum" idx="12"/>
          </p:nvPr>
        </p:nvSpPr>
        <p:spPr>
          <a:xfrm>
            <a:off x="7010400" y="4856560"/>
            <a:ext cx="2133600" cy="180900"/>
          </a:xfrm>
          <a:prstGeom prst="rect">
            <a:avLst/>
          </a:prstGeom>
          <a:noFill/>
          <a:ln>
            <a:noFill/>
          </a:ln>
        </p:spPr>
        <p:txBody>
          <a:bodyPr spcFirstLastPara="1" wrap="square" lIns="68575" tIns="34275" rIns="68575" bIns="34275" anchor="b"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TW"/>
              <a:t>‹#›</a:t>
            </a:fld>
            <a:endParaRPr/>
          </a:p>
        </p:txBody>
      </p:sp>
      <p:sp>
        <p:nvSpPr>
          <p:cNvPr id="81" name="Google Shape;81;g100e299d3cb_5_50"/>
          <p:cNvSpPr txBox="1">
            <a:spLocks noGrp="1"/>
          </p:cNvSpPr>
          <p:nvPr>
            <p:ph type="dt" idx="10"/>
          </p:nvPr>
        </p:nvSpPr>
        <p:spPr>
          <a:xfrm>
            <a:off x="468313" y="4677966"/>
            <a:ext cx="2133600" cy="357300"/>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Clr>
                <a:schemeClr val="dk1"/>
              </a:buClr>
              <a:buSzPts val="1100"/>
              <a:buFont typeface="Arial"/>
              <a:buNone/>
              <a:defRPr/>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直排標題及文字" type="vertTitleAndTx">
  <p:cSld name="VERTICAL_TITLE_AND_VERTICAL_TEXT">
    <p:spTree>
      <p:nvGrpSpPr>
        <p:cNvPr id="1" name="Shape 82"/>
        <p:cNvGrpSpPr/>
        <p:nvPr/>
      </p:nvGrpSpPr>
      <p:grpSpPr>
        <a:xfrm>
          <a:off x="0" y="0"/>
          <a:ext cx="0" cy="0"/>
          <a:chOff x="0" y="0"/>
          <a:chExt cx="0" cy="0"/>
        </a:xfrm>
      </p:grpSpPr>
      <p:sp>
        <p:nvSpPr>
          <p:cNvPr id="83" name="Google Shape;83;g100e299d3cb_5_56"/>
          <p:cNvSpPr txBox="1">
            <a:spLocks noGrp="1"/>
          </p:cNvSpPr>
          <p:nvPr>
            <p:ph type="title"/>
          </p:nvPr>
        </p:nvSpPr>
        <p:spPr>
          <a:xfrm rot="5400000">
            <a:off x="5608663" y="1373250"/>
            <a:ext cx="4119600" cy="2058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4" name="Google Shape;84;g100e299d3cb_5_56"/>
          <p:cNvSpPr txBox="1">
            <a:spLocks noGrp="1"/>
          </p:cNvSpPr>
          <p:nvPr>
            <p:ph type="body" idx="1"/>
          </p:nvPr>
        </p:nvSpPr>
        <p:spPr>
          <a:xfrm rot="5400000">
            <a:off x="1412027" y="-611999"/>
            <a:ext cx="4119600" cy="6029400"/>
          </a:xfrm>
          <a:prstGeom prst="rect">
            <a:avLst/>
          </a:prstGeom>
          <a:noFill/>
          <a:ln>
            <a:noFill/>
          </a:ln>
        </p:spPr>
        <p:txBody>
          <a:bodyPr spcFirstLastPara="1" wrap="square" lIns="68575" tIns="34275" rIns="68575" bIns="34275" anchor="t" anchorCtr="0">
            <a:noAutofit/>
          </a:bodyPr>
          <a:lstStyle>
            <a:lvl1pPr marL="457200" lvl="0" indent="-292100" algn="l">
              <a:lnSpc>
                <a:spcPct val="100000"/>
              </a:lnSpc>
              <a:spcBef>
                <a:spcPts val="300"/>
              </a:spcBef>
              <a:spcAft>
                <a:spcPts val="0"/>
              </a:spcAft>
              <a:buSzPts val="1000"/>
              <a:buChar char="■"/>
              <a:defRPr/>
            </a:lvl1pPr>
            <a:lvl2pPr marL="914400" lvl="1" indent="-298450" algn="l">
              <a:lnSpc>
                <a:spcPct val="100000"/>
              </a:lnSpc>
              <a:spcBef>
                <a:spcPts val="300"/>
              </a:spcBef>
              <a:spcAft>
                <a:spcPts val="0"/>
              </a:spcAft>
              <a:buSzPts val="1100"/>
              <a:buChar char="◻"/>
              <a:defRPr/>
            </a:lvl2pPr>
            <a:lvl3pPr marL="1371600" lvl="2" indent="-285750" algn="l">
              <a:lnSpc>
                <a:spcPct val="100000"/>
              </a:lnSpc>
              <a:spcBef>
                <a:spcPts val="300"/>
              </a:spcBef>
              <a:spcAft>
                <a:spcPts val="0"/>
              </a:spcAft>
              <a:buSzPts val="900"/>
              <a:buChar char="■"/>
              <a:defRPr/>
            </a:lvl3pPr>
            <a:lvl4pPr marL="1828800" lvl="3" indent="-285750" algn="l">
              <a:lnSpc>
                <a:spcPct val="100000"/>
              </a:lnSpc>
              <a:spcBef>
                <a:spcPts val="300"/>
              </a:spcBef>
              <a:spcAft>
                <a:spcPts val="0"/>
              </a:spcAft>
              <a:buSzPts val="900"/>
              <a:buChar char="◻"/>
              <a:defRPr/>
            </a:lvl4pPr>
            <a:lvl5pPr marL="2286000" lvl="4" indent="-317500" algn="l">
              <a:lnSpc>
                <a:spcPct val="100000"/>
              </a:lnSpc>
              <a:spcBef>
                <a:spcPts val="300"/>
              </a:spcBef>
              <a:spcAft>
                <a:spcPts val="0"/>
              </a:spcAft>
              <a:buSzPts val="1400"/>
              <a:buChar char="▪"/>
              <a:defRPr/>
            </a:lvl5pPr>
            <a:lvl6pPr marL="2743200" lvl="5" indent="-317500" algn="l">
              <a:lnSpc>
                <a:spcPct val="100000"/>
              </a:lnSpc>
              <a:spcBef>
                <a:spcPts val="300"/>
              </a:spcBef>
              <a:spcAft>
                <a:spcPts val="0"/>
              </a:spcAft>
              <a:buSzPts val="1400"/>
              <a:buChar char="▪"/>
              <a:defRPr/>
            </a:lvl6pPr>
            <a:lvl7pPr marL="3200400" lvl="6" indent="-317500" algn="l">
              <a:lnSpc>
                <a:spcPct val="100000"/>
              </a:lnSpc>
              <a:spcBef>
                <a:spcPts val="300"/>
              </a:spcBef>
              <a:spcAft>
                <a:spcPts val="0"/>
              </a:spcAft>
              <a:buSzPts val="1400"/>
              <a:buChar char="▪"/>
              <a:defRPr/>
            </a:lvl7pPr>
            <a:lvl8pPr marL="3657600" lvl="7" indent="-317500" algn="l">
              <a:lnSpc>
                <a:spcPct val="100000"/>
              </a:lnSpc>
              <a:spcBef>
                <a:spcPts val="300"/>
              </a:spcBef>
              <a:spcAft>
                <a:spcPts val="0"/>
              </a:spcAft>
              <a:buSzPts val="1400"/>
              <a:buChar char="▪"/>
              <a:defRPr/>
            </a:lvl8pPr>
            <a:lvl9pPr marL="4114800" lvl="8" indent="-317500" algn="l">
              <a:lnSpc>
                <a:spcPct val="100000"/>
              </a:lnSpc>
              <a:spcBef>
                <a:spcPts val="300"/>
              </a:spcBef>
              <a:spcAft>
                <a:spcPts val="0"/>
              </a:spcAft>
              <a:buSzPts val="1400"/>
              <a:buChar char="▪"/>
              <a:defRPr/>
            </a:lvl9pPr>
          </a:lstStyle>
          <a:p>
            <a:endParaRPr/>
          </a:p>
        </p:txBody>
      </p:sp>
      <p:sp>
        <p:nvSpPr>
          <p:cNvPr id="85" name="Google Shape;85;g100e299d3cb_5_56"/>
          <p:cNvSpPr txBox="1">
            <a:spLocks noGrp="1"/>
          </p:cNvSpPr>
          <p:nvPr>
            <p:ph type="ftr" idx="11"/>
          </p:nvPr>
        </p:nvSpPr>
        <p:spPr>
          <a:xfrm>
            <a:off x="2555882" y="4839891"/>
            <a:ext cx="4983300" cy="180900"/>
          </a:xfrm>
          <a:prstGeom prst="rect">
            <a:avLst/>
          </a:prstGeom>
          <a:noFill/>
          <a:ln>
            <a:noFill/>
          </a:ln>
        </p:spPr>
        <p:txBody>
          <a:bodyPr spcFirstLastPara="1" wrap="square" lIns="68575" tIns="34275" rIns="68575" bIns="34275" anchor="b" anchorCtr="0">
            <a:noAutofit/>
          </a:bodyPr>
          <a:lstStyle>
            <a:lvl1pPr lvl="0" algn="r">
              <a:lnSpc>
                <a:spcPct val="100000"/>
              </a:lnSpc>
              <a:spcBef>
                <a:spcPts val="0"/>
              </a:spcBef>
              <a:spcAft>
                <a:spcPts val="0"/>
              </a:spcAft>
              <a:buClr>
                <a:srgbClr val="A50021"/>
              </a:buClr>
              <a:buSzPts val="1100"/>
              <a:buFont typeface="Arial"/>
              <a:buNone/>
              <a:defRPr/>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a:endParaRPr/>
          </a:p>
        </p:txBody>
      </p:sp>
      <p:sp>
        <p:nvSpPr>
          <p:cNvPr id="86" name="Google Shape;86;g100e299d3cb_5_56"/>
          <p:cNvSpPr txBox="1">
            <a:spLocks noGrp="1"/>
          </p:cNvSpPr>
          <p:nvPr>
            <p:ph type="sldNum" idx="12"/>
          </p:nvPr>
        </p:nvSpPr>
        <p:spPr>
          <a:xfrm>
            <a:off x="7010400" y="4860342"/>
            <a:ext cx="2133600" cy="180900"/>
          </a:xfrm>
          <a:prstGeom prst="rect">
            <a:avLst/>
          </a:prstGeom>
          <a:noFill/>
          <a:ln>
            <a:noFill/>
          </a:ln>
        </p:spPr>
        <p:txBody>
          <a:bodyPr spcFirstLastPara="1" wrap="square" lIns="68575" tIns="34275" rIns="68575" bIns="34275" anchor="b"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TW"/>
              <a:t>‹#›</a:t>
            </a:fld>
            <a:endParaRPr/>
          </a:p>
        </p:txBody>
      </p:sp>
      <p:sp>
        <p:nvSpPr>
          <p:cNvPr id="87" name="Google Shape;87;g100e299d3cb_5_56"/>
          <p:cNvSpPr txBox="1">
            <a:spLocks noGrp="1"/>
          </p:cNvSpPr>
          <p:nvPr>
            <p:ph type="dt" idx="10"/>
          </p:nvPr>
        </p:nvSpPr>
        <p:spPr>
          <a:xfrm>
            <a:off x="468313" y="4677966"/>
            <a:ext cx="2133600" cy="357300"/>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Clr>
                <a:schemeClr val="dk1"/>
              </a:buClr>
              <a:buSzPts val="1100"/>
              <a:buFont typeface="Arial"/>
              <a:buNone/>
              <a:defRPr/>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342900"/>
            <a:ext cx="8229600" cy="581645"/>
          </a:xfrm>
        </p:spPr>
        <p:txBody>
          <a:bodyPr/>
          <a:lstStyle/>
          <a:p>
            <a:r>
              <a:rPr lang="zh-TW" altLang="en-US" dirty="0"/>
              <a:t>按一下以編輯母片標題樣式</a:t>
            </a:r>
          </a:p>
        </p:txBody>
      </p:sp>
      <p:sp>
        <p:nvSpPr>
          <p:cNvPr id="3" name="內容版面配置區 2"/>
          <p:cNvSpPr>
            <a:spLocks noGrp="1"/>
          </p:cNvSpPr>
          <p:nvPr>
            <p:ph idx="1"/>
          </p:nvPr>
        </p:nvSpPr>
        <p:spPr/>
        <p:txBody>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投影片編號版面配置區 3"/>
          <p:cNvSpPr>
            <a:spLocks noGrp="1"/>
          </p:cNvSpPr>
          <p:nvPr>
            <p:ph type="sldNum" sz="quarter" idx="10"/>
          </p:nvPr>
        </p:nvSpPr>
        <p:spPr>
          <a:xfrm>
            <a:off x="7010400" y="4921379"/>
            <a:ext cx="2133600" cy="180900"/>
          </a:xfrm>
        </p:spPr>
        <p:txBody>
          <a:bodyPr/>
          <a:lstStyle>
            <a:lvl1pPr>
              <a:defRPr/>
            </a:lvl1pPr>
          </a:lstStyle>
          <a:p>
            <a:fld id="{7A97B5DE-3CB1-4C6F-ACB5-6BC122C5FF78}" type="slidenum">
              <a:rPr lang="en-US" altLang="zh-TW"/>
              <a:pPr/>
              <a:t>‹#›</a:t>
            </a:fld>
            <a:endParaRPr lang="en-US" altLang="zh-TW"/>
          </a:p>
        </p:txBody>
      </p:sp>
    </p:spTree>
    <p:extLst>
      <p:ext uri="{BB962C8B-B14F-4D97-AF65-F5344CB8AC3E}">
        <p14:creationId xmlns:p14="http://schemas.microsoft.com/office/powerpoint/2010/main" val="2961970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只有標題" userDrawn="1">
  <p:cSld name="1_只有標題">
    <p:spTree>
      <p:nvGrpSpPr>
        <p:cNvPr id="1" name="Shape 41"/>
        <p:cNvGrpSpPr/>
        <p:nvPr/>
      </p:nvGrpSpPr>
      <p:grpSpPr>
        <a:xfrm>
          <a:off x="0" y="0"/>
          <a:ext cx="0" cy="0"/>
          <a:chOff x="0" y="0"/>
          <a:chExt cx="0" cy="0"/>
        </a:xfrm>
      </p:grpSpPr>
      <p:sp>
        <p:nvSpPr>
          <p:cNvPr id="42" name="Google Shape;42;p12"/>
          <p:cNvSpPr txBox="1">
            <a:spLocks noGrp="1"/>
          </p:cNvSpPr>
          <p:nvPr>
            <p:ph type="title"/>
          </p:nvPr>
        </p:nvSpPr>
        <p:spPr>
          <a:xfrm>
            <a:off x="457200" y="342900"/>
            <a:ext cx="8229600" cy="10287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3" name="Google Shape;43;p12"/>
          <p:cNvSpPr txBox="1">
            <a:spLocks noGrp="1"/>
          </p:cNvSpPr>
          <p:nvPr>
            <p:ph type="ftr" idx="11"/>
          </p:nvPr>
        </p:nvSpPr>
        <p:spPr>
          <a:xfrm>
            <a:off x="2555882" y="4839891"/>
            <a:ext cx="4983300" cy="180900"/>
          </a:xfrm>
          <a:prstGeom prst="rect">
            <a:avLst/>
          </a:prstGeom>
          <a:noFill/>
          <a:ln>
            <a:noFill/>
          </a:ln>
        </p:spPr>
        <p:txBody>
          <a:bodyPr spcFirstLastPara="1" wrap="square" lIns="68575" tIns="34275" rIns="68575" bIns="34275" anchor="b" anchorCtr="0">
            <a:noAutofit/>
          </a:bodyPr>
          <a:lstStyle>
            <a:lvl1pPr lvl="0" algn="r">
              <a:lnSpc>
                <a:spcPct val="100000"/>
              </a:lnSpc>
              <a:spcBef>
                <a:spcPts val="0"/>
              </a:spcBef>
              <a:spcAft>
                <a:spcPts val="0"/>
              </a:spcAft>
              <a:buClr>
                <a:srgbClr val="A50021"/>
              </a:buClr>
              <a:buSzPts val="1100"/>
              <a:buFont typeface="Arial"/>
              <a:buNone/>
              <a:defRPr/>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a:endParaRPr/>
          </a:p>
        </p:txBody>
      </p:sp>
      <p:sp>
        <p:nvSpPr>
          <p:cNvPr id="44" name="Google Shape;44;p12"/>
          <p:cNvSpPr txBox="1">
            <a:spLocks noGrp="1"/>
          </p:cNvSpPr>
          <p:nvPr>
            <p:ph type="sldNum" idx="12"/>
          </p:nvPr>
        </p:nvSpPr>
        <p:spPr>
          <a:xfrm>
            <a:off x="7010400" y="4856560"/>
            <a:ext cx="2133600" cy="180900"/>
          </a:xfrm>
          <a:prstGeom prst="rect">
            <a:avLst/>
          </a:prstGeom>
          <a:noFill/>
          <a:ln>
            <a:noFill/>
          </a:ln>
        </p:spPr>
        <p:txBody>
          <a:bodyPr spcFirstLastPara="1" wrap="square" lIns="68575" tIns="34275" rIns="68575" bIns="34275" anchor="b"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5" name="Google Shape;45;p12"/>
          <p:cNvSpPr txBox="1">
            <a:spLocks noGrp="1"/>
          </p:cNvSpPr>
          <p:nvPr>
            <p:ph type="dt" idx="10"/>
          </p:nvPr>
        </p:nvSpPr>
        <p:spPr>
          <a:xfrm>
            <a:off x="468313" y="4677966"/>
            <a:ext cx="2133600" cy="357300"/>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Clr>
                <a:schemeClr val="dk1"/>
              </a:buClr>
              <a:buSzPts val="1100"/>
              <a:buFont typeface="Arial"/>
              <a:buNone/>
              <a:defRPr/>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a:endParaRPr/>
          </a:p>
        </p:txBody>
      </p:sp>
      <p:sp>
        <p:nvSpPr>
          <p:cNvPr id="6" name="矩形 5">
            <a:extLst>
              <a:ext uri="{FF2B5EF4-FFF2-40B4-BE49-F238E27FC236}">
                <a16:creationId xmlns:a16="http://schemas.microsoft.com/office/drawing/2014/main" id="{87B94116-0026-481B-85BD-671CDEF5B34A}"/>
              </a:ext>
            </a:extLst>
          </p:cNvPr>
          <p:cNvSpPr/>
          <p:nvPr userDrawn="1"/>
        </p:nvSpPr>
        <p:spPr>
          <a:xfrm>
            <a:off x="7769955" y="4537769"/>
            <a:ext cx="1149111" cy="5163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n>
                <a:noFill/>
              </a:ln>
            </a:endParaRPr>
          </a:p>
        </p:txBody>
      </p:sp>
      <p:sp>
        <p:nvSpPr>
          <p:cNvPr id="8" name="Google Shape;48;p37">
            <a:extLst>
              <a:ext uri="{FF2B5EF4-FFF2-40B4-BE49-F238E27FC236}">
                <a16:creationId xmlns:a16="http://schemas.microsoft.com/office/drawing/2014/main" id="{D339B59C-F375-4FAF-A9A9-BF772E9C9045}"/>
              </a:ext>
            </a:extLst>
          </p:cNvPr>
          <p:cNvSpPr txBox="1">
            <a:spLocks noGrp="1"/>
          </p:cNvSpPr>
          <p:nvPr>
            <p:ph type="body" idx="1" hasCustomPrompt="1"/>
          </p:nvPr>
        </p:nvSpPr>
        <p:spPr>
          <a:xfrm>
            <a:off x="468313" y="1383512"/>
            <a:ext cx="8229600" cy="3078900"/>
          </a:xfrm>
          <a:prstGeom prst="rect">
            <a:avLst/>
          </a:prstGeom>
          <a:noFill/>
          <a:ln>
            <a:noFill/>
          </a:ln>
        </p:spPr>
        <p:txBody>
          <a:bodyPr spcFirstLastPara="1" wrap="square" lIns="68575" tIns="34275" rIns="68575" bIns="34275" anchor="t" anchorCtr="0">
            <a:noAutofit/>
          </a:bodyPr>
          <a:lstStyle>
            <a:lvl1pPr marL="457200" lvl="0" indent="-342900" algn="l">
              <a:lnSpc>
                <a:spcPct val="100000"/>
              </a:lnSpc>
              <a:spcBef>
                <a:spcPts val="500"/>
              </a:spcBef>
              <a:spcAft>
                <a:spcPts val="0"/>
              </a:spcAft>
              <a:buSzPts val="1800"/>
              <a:buChar char="■"/>
              <a:defRPr/>
            </a:lvl1pPr>
            <a:lvl2pPr marL="719138" lvl="1" indent="-336550" algn="l">
              <a:lnSpc>
                <a:spcPct val="100000"/>
              </a:lnSpc>
              <a:spcBef>
                <a:spcPts val="400"/>
              </a:spcBef>
              <a:spcAft>
                <a:spcPts val="0"/>
              </a:spcAft>
              <a:buSzPts val="1700"/>
              <a:buChar char="◻"/>
              <a:defRPr/>
            </a:lvl2pPr>
            <a:lvl3pPr marL="1371600" lvl="2" indent="-304800" algn="l">
              <a:lnSpc>
                <a:spcPct val="100000"/>
              </a:lnSpc>
              <a:spcBef>
                <a:spcPts val="400"/>
              </a:spcBef>
              <a:spcAft>
                <a:spcPts val="0"/>
              </a:spcAft>
              <a:buSzPts val="1200"/>
              <a:buChar char="■"/>
              <a:defRPr/>
            </a:lvl3pPr>
            <a:lvl4pPr marL="1828800" lvl="3" indent="-298450" algn="l">
              <a:lnSpc>
                <a:spcPct val="100000"/>
              </a:lnSpc>
              <a:spcBef>
                <a:spcPts val="300"/>
              </a:spcBef>
              <a:spcAft>
                <a:spcPts val="0"/>
              </a:spcAft>
              <a:buSzPts val="1100"/>
              <a:buChar char="◻"/>
              <a:defRPr/>
            </a:lvl4pPr>
            <a:lvl5pPr marL="2286000" lvl="4" indent="-323850" algn="l">
              <a:lnSpc>
                <a:spcPct val="100000"/>
              </a:lnSpc>
              <a:spcBef>
                <a:spcPts val="300"/>
              </a:spcBef>
              <a:spcAft>
                <a:spcPts val="0"/>
              </a:spcAft>
              <a:buSzPts val="1500"/>
              <a:buChar char="▪"/>
              <a:defRPr/>
            </a:lvl5pPr>
            <a:lvl6pPr marL="2743200" lvl="5" indent="-323850" algn="l">
              <a:lnSpc>
                <a:spcPct val="100000"/>
              </a:lnSpc>
              <a:spcBef>
                <a:spcPts val="300"/>
              </a:spcBef>
              <a:spcAft>
                <a:spcPts val="0"/>
              </a:spcAft>
              <a:buSzPts val="1500"/>
              <a:buChar char="▪"/>
              <a:defRPr/>
            </a:lvl6pPr>
            <a:lvl7pPr marL="3200400" lvl="6" indent="-323850" algn="l">
              <a:lnSpc>
                <a:spcPct val="100000"/>
              </a:lnSpc>
              <a:spcBef>
                <a:spcPts val="300"/>
              </a:spcBef>
              <a:spcAft>
                <a:spcPts val="0"/>
              </a:spcAft>
              <a:buSzPts val="1500"/>
              <a:buChar char="▪"/>
              <a:defRPr/>
            </a:lvl7pPr>
            <a:lvl8pPr marL="3657600" lvl="7" indent="-323850" algn="l">
              <a:lnSpc>
                <a:spcPct val="100000"/>
              </a:lnSpc>
              <a:spcBef>
                <a:spcPts val="300"/>
              </a:spcBef>
              <a:spcAft>
                <a:spcPts val="0"/>
              </a:spcAft>
              <a:buSzPts val="1500"/>
              <a:buChar char="▪"/>
              <a:defRPr/>
            </a:lvl8pPr>
            <a:lvl9pPr marL="4114800" lvl="8" indent="-323850" algn="l">
              <a:lnSpc>
                <a:spcPct val="100000"/>
              </a:lnSpc>
              <a:spcBef>
                <a:spcPts val="300"/>
              </a:spcBef>
              <a:spcAft>
                <a:spcPts val="0"/>
              </a:spcAft>
              <a:buSzPts val="1500"/>
              <a:buChar char="▪"/>
              <a:defRPr/>
            </a:lvl9pPr>
          </a:lstStyle>
          <a:p>
            <a:r>
              <a:rPr lang="en-US" altLang="zh-TW" dirty="0"/>
              <a:t> </a:t>
            </a:r>
          </a:p>
          <a:p>
            <a:pPr lvl="1"/>
            <a:r>
              <a:rPr lang="en-US" altLang="zh-TW" dirty="0"/>
              <a:t> </a:t>
            </a:r>
            <a:endParaRPr dirty="0"/>
          </a:p>
        </p:txBody>
      </p:sp>
    </p:spTree>
    <p:extLst>
      <p:ext uri="{BB962C8B-B14F-4D97-AF65-F5344CB8AC3E}">
        <p14:creationId xmlns:p14="http://schemas.microsoft.com/office/powerpoint/2010/main" val="1790007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g100e299d3cb_5_0"/>
          <p:cNvSpPr txBox="1">
            <a:spLocks noGrp="1"/>
          </p:cNvSpPr>
          <p:nvPr>
            <p:ph type="ftr" idx="11"/>
          </p:nvPr>
        </p:nvSpPr>
        <p:spPr>
          <a:xfrm>
            <a:off x="2555882" y="4839891"/>
            <a:ext cx="4983300" cy="180900"/>
          </a:xfrm>
          <a:prstGeom prst="rect">
            <a:avLst/>
          </a:prstGeom>
          <a:noFill/>
          <a:ln>
            <a:noFill/>
          </a:ln>
        </p:spPr>
        <p:txBody>
          <a:bodyPr spcFirstLastPara="1" wrap="square" lIns="68575" tIns="34275" rIns="68575" bIns="34275" anchor="b" anchorCtr="0">
            <a:noAutofit/>
          </a:bodyPr>
          <a:lstStyle>
            <a:lvl1pPr marR="0" lvl="0" algn="r" rtl="0">
              <a:lnSpc>
                <a:spcPct val="100000"/>
              </a:lnSpc>
              <a:spcBef>
                <a:spcPts val="0"/>
              </a:spcBef>
              <a:spcAft>
                <a:spcPts val="0"/>
              </a:spcAft>
              <a:buClr>
                <a:srgbClr val="A50021"/>
              </a:buClr>
              <a:buSzPts val="1100"/>
              <a:buFont typeface="Arial"/>
              <a:buNone/>
              <a:defRPr sz="900" b="1" i="1" u="none" strike="noStrike" cap="none">
                <a:solidFill>
                  <a:srgbClr val="A5002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7" name="Google Shape;7;g100e299d3cb_5_0"/>
          <p:cNvSpPr txBox="1">
            <a:spLocks noGrp="1"/>
          </p:cNvSpPr>
          <p:nvPr>
            <p:ph type="sldNum" idx="12"/>
          </p:nvPr>
        </p:nvSpPr>
        <p:spPr>
          <a:xfrm>
            <a:off x="5292725" y="4569619"/>
            <a:ext cx="2133600" cy="180900"/>
          </a:xfrm>
          <a:prstGeom prst="rect">
            <a:avLst/>
          </a:prstGeom>
          <a:noFill/>
          <a:ln>
            <a:noFill/>
          </a:ln>
        </p:spPr>
        <p:txBody>
          <a:bodyPr spcFirstLastPara="1" wrap="square" lIns="68575" tIns="34275" rIns="68575" bIns="34275" anchor="b"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TW"/>
              <a:t>‹#›</a:t>
            </a:fld>
            <a:endParaRPr/>
          </a:p>
        </p:txBody>
      </p:sp>
      <p:sp>
        <p:nvSpPr>
          <p:cNvPr id="8" name="Google Shape;8;g100e299d3cb_5_0"/>
          <p:cNvSpPr/>
          <p:nvPr/>
        </p:nvSpPr>
        <p:spPr>
          <a:xfrm>
            <a:off x="0" y="0"/>
            <a:ext cx="285900" cy="399900"/>
          </a:xfrm>
          <a:prstGeom prst="rect">
            <a:avLst/>
          </a:prstGeom>
          <a:gradFill>
            <a:gsLst>
              <a:gs pos="0">
                <a:schemeClr val="folHlink"/>
              </a:gs>
              <a:gs pos="100000">
                <a:schemeClr val="lt1"/>
              </a:gs>
            </a:gsLst>
            <a:lin ang="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Times New Roman"/>
              <a:ea typeface="Times New Roman"/>
              <a:cs typeface="Times New Roman"/>
              <a:sym typeface="Times New Roman"/>
            </a:endParaRPr>
          </a:p>
        </p:txBody>
      </p:sp>
      <p:sp>
        <p:nvSpPr>
          <p:cNvPr id="9" name="Google Shape;9;g100e299d3cb_5_0"/>
          <p:cNvSpPr/>
          <p:nvPr/>
        </p:nvSpPr>
        <p:spPr>
          <a:xfrm>
            <a:off x="412750" y="101213"/>
            <a:ext cx="8731200" cy="206100"/>
          </a:xfrm>
          <a:prstGeom prst="rect">
            <a:avLst/>
          </a:prstGeom>
          <a:gradFill>
            <a:gsLst>
              <a:gs pos="0">
                <a:schemeClr val="lt2"/>
              </a:gs>
              <a:gs pos="100000">
                <a:schemeClr val="lt1"/>
              </a:gs>
            </a:gsLst>
            <a:lin ang="0" scaled="0"/>
          </a:gra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Times New Roman"/>
              <a:ea typeface="Times New Roman"/>
              <a:cs typeface="Times New Roman"/>
              <a:sym typeface="Times New Roman"/>
            </a:endParaRPr>
          </a:p>
        </p:txBody>
      </p:sp>
      <p:sp>
        <p:nvSpPr>
          <p:cNvPr id="10" name="Google Shape;10;g100e299d3cb_5_0"/>
          <p:cNvSpPr/>
          <p:nvPr/>
        </p:nvSpPr>
        <p:spPr>
          <a:xfrm>
            <a:off x="409582" y="101213"/>
            <a:ext cx="138000" cy="105900"/>
          </a:xfrm>
          <a:prstGeom prst="rect">
            <a:avLst/>
          </a:prstGeom>
          <a:solidFill>
            <a:schemeClr val="folHlink"/>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666699"/>
              </a:solidFill>
              <a:latin typeface="Arial"/>
              <a:ea typeface="Arial"/>
              <a:cs typeface="Arial"/>
              <a:sym typeface="Arial"/>
            </a:endParaRPr>
          </a:p>
        </p:txBody>
      </p:sp>
      <p:sp>
        <p:nvSpPr>
          <p:cNvPr id="11" name="Google Shape;11;g100e299d3cb_5_0"/>
          <p:cNvSpPr/>
          <p:nvPr/>
        </p:nvSpPr>
        <p:spPr>
          <a:xfrm>
            <a:off x="547690" y="10"/>
            <a:ext cx="139800" cy="103500"/>
          </a:xfrm>
          <a:prstGeom prst="rect">
            <a:avLst/>
          </a:prstGeom>
          <a:solidFill>
            <a:schemeClr val="folHlink"/>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666699"/>
              </a:solidFill>
              <a:latin typeface="Arial"/>
              <a:ea typeface="Arial"/>
              <a:cs typeface="Arial"/>
              <a:sym typeface="Arial"/>
            </a:endParaRPr>
          </a:p>
        </p:txBody>
      </p:sp>
      <p:sp>
        <p:nvSpPr>
          <p:cNvPr id="12" name="Google Shape;12;g100e299d3cb_5_0"/>
          <p:cNvSpPr/>
          <p:nvPr/>
        </p:nvSpPr>
        <p:spPr>
          <a:xfrm>
            <a:off x="547690" y="101213"/>
            <a:ext cx="139800" cy="105900"/>
          </a:xfrm>
          <a:prstGeom prst="rect">
            <a:avLst/>
          </a:pr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9999CC"/>
              </a:solidFill>
              <a:latin typeface="Arial"/>
              <a:ea typeface="Arial"/>
              <a:cs typeface="Arial"/>
              <a:sym typeface="Arial"/>
            </a:endParaRPr>
          </a:p>
        </p:txBody>
      </p:sp>
      <p:sp>
        <p:nvSpPr>
          <p:cNvPr id="13" name="Google Shape;13;g100e299d3cb_5_0"/>
          <p:cNvSpPr/>
          <p:nvPr/>
        </p:nvSpPr>
        <p:spPr>
          <a:xfrm>
            <a:off x="274645" y="205978"/>
            <a:ext cx="136500" cy="103500"/>
          </a:xfrm>
          <a:prstGeom prst="rect">
            <a:avLst/>
          </a:prstGeom>
          <a:solidFill>
            <a:schemeClr val="folHlink"/>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666699"/>
              </a:solidFill>
              <a:latin typeface="Arial"/>
              <a:ea typeface="Arial"/>
              <a:cs typeface="Arial"/>
              <a:sym typeface="Arial"/>
            </a:endParaRPr>
          </a:p>
        </p:txBody>
      </p:sp>
      <p:sp>
        <p:nvSpPr>
          <p:cNvPr id="14" name="Google Shape;14;g100e299d3cb_5_0"/>
          <p:cNvSpPr/>
          <p:nvPr/>
        </p:nvSpPr>
        <p:spPr>
          <a:xfrm>
            <a:off x="131770" y="102404"/>
            <a:ext cx="141300" cy="103500"/>
          </a:xfrm>
          <a:prstGeom prst="rect">
            <a:avLst/>
          </a:pr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Times New Roman"/>
              <a:ea typeface="Times New Roman"/>
              <a:cs typeface="Times New Roman"/>
              <a:sym typeface="Times New Roman"/>
            </a:endParaRPr>
          </a:p>
        </p:txBody>
      </p:sp>
      <p:sp>
        <p:nvSpPr>
          <p:cNvPr id="15" name="Google Shape;15;g100e299d3cb_5_0"/>
          <p:cNvSpPr/>
          <p:nvPr/>
        </p:nvSpPr>
        <p:spPr>
          <a:xfrm>
            <a:off x="409582" y="203597"/>
            <a:ext cx="138000" cy="103500"/>
          </a:xfrm>
          <a:prstGeom prst="rect">
            <a:avLst/>
          </a:pr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9999CC"/>
              </a:solidFill>
              <a:latin typeface="Arial"/>
              <a:ea typeface="Arial"/>
              <a:cs typeface="Arial"/>
              <a:sym typeface="Arial"/>
            </a:endParaRPr>
          </a:p>
        </p:txBody>
      </p:sp>
      <p:sp>
        <p:nvSpPr>
          <p:cNvPr id="16" name="Google Shape;16;g100e299d3cb_5_0"/>
          <p:cNvSpPr/>
          <p:nvPr/>
        </p:nvSpPr>
        <p:spPr>
          <a:xfrm>
            <a:off x="274645" y="307184"/>
            <a:ext cx="136500" cy="102300"/>
          </a:xfrm>
          <a:prstGeom prst="rect">
            <a:avLst/>
          </a:pr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9999CC"/>
              </a:solidFill>
              <a:latin typeface="Arial"/>
              <a:ea typeface="Arial"/>
              <a:cs typeface="Arial"/>
              <a:sym typeface="Arial"/>
            </a:endParaRPr>
          </a:p>
        </p:txBody>
      </p:sp>
      <p:sp>
        <p:nvSpPr>
          <p:cNvPr id="17" name="Google Shape;17;g100e299d3cb_5_0"/>
          <p:cNvSpPr txBox="1">
            <a:spLocks noGrp="1"/>
          </p:cNvSpPr>
          <p:nvPr>
            <p:ph type="title"/>
          </p:nvPr>
        </p:nvSpPr>
        <p:spPr>
          <a:xfrm>
            <a:off x="457200" y="342900"/>
            <a:ext cx="8229600" cy="10287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9pPr>
          </a:lstStyle>
          <a:p>
            <a:endParaRPr/>
          </a:p>
        </p:txBody>
      </p:sp>
      <p:sp>
        <p:nvSpPr>
          <p:cNvPr id="18" name="Google Shape;18;g100e299d3cb_5_0"/>
          <p:cNvSpPr txBox="1">
            <a:spLocks noGrp="1"/>
          </p:cNvSpPr>
          <p:nvPr>
            <p:ph type="body" idx="1"/>
          </p:nvPr>
        </p:nvSpPr>
        <p:spPr>
          <a:xfrm>
            <a:off x="468313" y="1383512"/>
            <a:ext cx="8229600" cy="30789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100000"/>
              </a:lnSpc>
              <a:spcBef>
                <a:spcPts val="500"/>
              </a:spcBef>
              <a:spcAft>
                <a:spcPts val="0"/>
              </a:spcAft>
              <a:buClr>
                <a:schemeClr val="lt2"/>
              </a:buClr>
              <a:buSzPts val="1800"/>
              <a:buFont typeface="Noto Sans Symbols"/>
              <a:buChar char="■"/>
              <a:defRPr sz="2400" b="0" i="0" u="none" strike="noStrike" cap="none">
                <a:solidFill>
                  <a:schemeClr val="dk1"/>
                </a:solidFill>
                <a:latin typeface="Arial"/>
                <a:ea typeface="Arial"/>
                <a:cs typeface="Arial"/>
                <a:sym typeface="Arial"/>
              </a:defRPr>
            </a:lvl1pPr>
            <a:lvl2pPr marL="914400" marR="0" lvl="1" indent="-336550" algn="l" rtl="0">
              <a:lnSpc>
                <a:spcPct val="100000"/>
              </a:lnSpc>
              <a:spcBef>
                <a:spcPts val="400"/>
              </a:spcBef>
              <a:spcAft>
                <a:spcPts val="0"/>
              </a:spcAft>
              <a:buClr>
                <a:schemeClr val="accent2"/>
              </a:buClr>
              <a:buSzPts val="1700"/>
              <a:buFont typeface="Noto Sans Symbols"/>
              <a:buChar char="◻"/>
              <a:defRPr sz="2100" b="0" i="0" u="none" strike="noStrike" cap="none">
                <a:solidFill>
                  <a:schemeClr val="dk1"/>
                </a:solidFill>
                <a:latin typeface="Arial"/>
                <a:ea typeface="Arial"/>
                <a:cs typeface="Arial"/>
                <a:sym typeface="Arial"/>
              </a:defRPr>
            </a:lvl2pPr>
            <a:lvl3pPr marL="1371600" marR="0" lvl="2" indent="-304800" algn="l" rtl="0">
              <a:lnSpc>
                <a:spcPct val="100000"/>
              </a:lnSpc>
              <a:spcBef>
                <a:spcPts val="400"/>
              </a:spcBef>
              <a:spcAft>
                <a:spcPts val="0"/>
              </a:spcAft>
              <a:buClr>
                <a:schemeClr val="lt2"/>
              </a:buClr>
              <a:buSzPts val="1200"/>
              <a:buFont typeface="Noto Sans Symbols"/>
              <a:buChar char="■"/>
              <a:defRPr sz="1800" b="0" i="0" u="none" strike="noStrike" cap="none">
                <a:solidFill>
                  <a:schemeClr val="dk1"/>
                </a:solidFill>
                <a:latin typeface="Arial"/>
                <a:ea typeface="Arial"/>
                <a:cs typeface="Arial"/>
                <a:sym typeface="Arial"/>
              </a:defRPr>
            </a:lvl3pPr>
            <a:lvl4pPr marL="1828800" marR="0" lvl="3" indent="-298450" algn="l" rtl="0">
              <a:lnSpc>
                <a:spcPct val="100000"/>
              </a:lnSpc>
              <a:spcBef>
                <a:spcPts val="300"/>
              </a:spcBef>
              <a:spcAft>
                <a:spcPts val="0"/>
              </a:spcAft>
              <a:buClr>
                <a:schemeClr val="accent2"/>
              </a:buClr>
              <a:buSzPts val="1100"/>
              <a:buFont typeface="Noto Sans Symbols"/>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lt2"/>
              </a:buClr>
              <a:buSzPts val="1500"/>
              <a:buFont typeface="Noto Sans Symbols"/>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lt2"/>
              </a:buClr>
              <a:buSzPts val="1500"/>
              <a:buFont typeface="Noto Sans Symbols"/>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lt2"/>
              </a:buClr>
              <a:buSzPts val="1500"/>
              <a:buFont typeface="Noto Sans Symbols"/>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lt2"/>
              </a:buClr>
              <a:buSzPts val="1500"/>
              <a:buFont typeface="Noto Sans Symbols"/>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lt2"/>
              </a:buClr>
              <a:buSzPts val="1500"/>
              <a:buFont typeface="Noto Sans Symbols"/>
              <a:buChar char="▪"/>
              <a:defRPr sz="1500" b="0" i="0" u="none" strike="noStrike" cap="none">
                <a:solidFill>
                  <a:schemeClr val="dk1"/>
                </a:solidFill>
                <a:latin typeface="Arial"/>
                <a:ea typeface="Arial"/>
                <a:cs typeface="Arial"/>
                <a:sym typeface="Arial"/>
              </a:defRPr>
            </a:lvl9pPr>
          </a:lstStyle>
          <a:p>
            <a:endParaRPr/>
          </a:p>
        </p:txBody>
      </p:sp>
      <p:sp>
        <p:nvSpPr>
          <p:cNvPr id="19" name="Google Shape;19;g100e299d3cb_5_0"/>
          <p:cNvSpPr txBox="1">
            <a:spLocks noGrp="1"/>
          </p:cNvSpPr>
          <p:nvPr>
            <p:ph type="dt" idx="10"/>
          </p:nvPr>
        </p:nvSpPr>
        <p:spPr>
          <a:xfrm>
            <a:off x="468313" y="4677966"/>
            <a:ext cx="2133600" cy="357300"/>
          </a:xfrm>
          <a:prstGeom prst="rect">
            <a:avLst/>
          </a:prstGeom>
          <a:noFill/>
          <a:ln>
            <a:noFill/>
          </a:ln>
        </p:spPr>
        <p:txBody>
          <a:bodyPr spcFirstLastPara="1" wrap="square" lIns="68575" tIns="34275" rIns="68575" bIns="34275" anchor="b" anchorCtr="0">
            <a:noAutofit/>
          </a:bodyPr>
          <a:lstStyle>
            <a:lvl1pPr marR="0" lvl="0" algn="l" rtl="0">
              <a:lnSpc>
                <a:spcPct val="100000"/>
              </a:lnSpc>
              <a:spcBef>
                <a:spcPts val="0"/>
              </a:spcBef>
              <a:spcAft>
                <a:spcPts val="0"/>
              </a:spcAft>
              <a:buClr>
                <a:schemeClr val="dk1"/>
              </a:buClr>
              <a:buSzPts val="1100"/>
              <a:buFont typeface="Arial"/>
              <a:buNone/>
              <a:defRPr sz="9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 id="2147483656" r:id="rId5"/>
    <p:sldLayoutId id="2147483657" r:id="rId6"/>
    <p:sldLayoutId id="2147483659" r:id="rId7"/>
    <p:sldLayoutId id="2147483660"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25.png"/><Relationship Id="rId5" Type="http://schemas.openxmlformats.org/officeDocument/2006/relationships/image" Target="../media/image76.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510.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pn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pn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3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3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67.png"/><Relationship Id="rId4" Type="http://schemas.openxmlformats.org/officeDocument/2006/relationships/image" Target="../media/image66.png"/></Relationships>
</file>

<file path=ppt/slides/_rels/slide3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69.png"/></Relationships>
</file>

<file path=ppt/slides/_rels/slide3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71.png"/></Relationships>
</file>

<file path=ppt/slides/_rels/slide3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74.png"/></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7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78.png"/></Relationships>
</file>

<file path=ppt/slides/_rels/slide4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16.jp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
          <p:cNvSpPr txBox="1">
            <a:spLocks noGrp="1"/>
          </p:cNvSpPr>
          <p:nvPr>
            <p:ph type="ctrTitle"/>
          </p:nvPr>
        </p:nvSpPr>
        <p:spPr>
          <a:xfrm>
            <a:off x="1828291" y="2038169"/>
            <a:ext cx="7315710" cy="1266439"/>
          </a:xfrm>
          <a:prstGeom prst="rect">
            <a:avLst/>
          </a:prstGeom>
          <a:noFill/>
          <a:ln>
            <a:noFill/>
          </a:ln>
        </p:spPr>
        <p:txBody>
          <a:bodyPr spcFirstLastPara="1" wrap="square" lIns="68575" tIns="34275" rIns="68575" bIns="34275" anchor="b" anchorCtr="0">
            <a:noAutofit/>
          </a:bodyPr>
          <a:lstStyle/>
          <a:p>
            <a:pPr lvl="0" algn="ctr">
              <a:lnSpc>
                <a:spcPct val="90000"/>
              </a:lnSpc>
              <a:buSzPts val="891"/>
            </a:pPr>
            <a:br>
              <a:rPr lang="en-US" altLang="zh-TW" sz="3200" dirty="0">
                <a:latin typeface="標楷體" panose="03000509000000000000" pitchFamily="65" charset="-120"/>
                <a:ea typeface="標楷體" panose="03000509000000000000" pitchFamily="65" charset="-120"/>
              </a:rPr>
            </a:br>
            <a:br>
              <a:rPr lang="en-US" altLang="zh-TW" sz="3200" dirty="0">
                <a:latin typeface="標楷體" panose="03000509000000000000" pitchFamily="65" charset="-120"/>
                <a:ea typeface="標楷體" panose="03000509000000000000" pitchFamily="65" charset="-120"/>
              </a:rPr>
            </a:br>
            <a:r>
              <a:rPr lang="en-US" altLang="zh-TW" sz="3200" dirty="0">
                <a:latin typeface="標楷體" panose="03000509000000000000" pitchFamily="65" charset="-120"/>
                <a:ea typeface="標楷體" panose="03000509000000000000" pitchFamily="65" charset="-120"/>
              </a:rPr>
              <a:t>Quantum Entanglement</a:t>
            </a:r>
            <a:br>
              <a:rPr lang="en-US" altLang="zh-TW" sz="4000" dirty="0">
                <a:latin typeface="標楷體" panose="03000509000000000000" pitchFamily="65" charset="-120"/>
                <a:ea typeface="標楷體" panose="03000509000000000000" pitchFamily="65" charset="-120"/>
              </a:rPr>
            </a:br>
            <a:endParaRPr sz="4000" dirty="0">
              <a:solidFill>
                <a:schemeClr val="lt1"/>
              </a:solidFill>
              <a:latin typeface="標楷體" panose="03000509000000000000" pitchFamily="65" charset="-120"/>
              <a:ea typeface="標楷體" panose="03000509000000000000" pitchFamily="65" charset="-120"/>
            </a:endParaRPr>
          </a:p>
        </p:txBody>
      </p:sp>
      <p:sp>
        <p:nvSpPr>
          <p:cNvPr id="179" name="Google Shape;179;p1"/>
          <p:cNvSpPr txBox="1">
            <a:spLocks noGrp="1"/>
          </p:cNvSpPr>
          <p:nvPr>
            <p:ph type="subTitle" idx="1"/>
          </p:nvPr>
        </p:nvSpPr>
        <p:spPr>
          <a:xfrm>
            <a:off x="1828291" y="3304608"/>
            <a:ext cx="7146710" cy="1239379"/>
          </a:xfrm>
          <a:prstGeom prst="rect">
            <a:avLst/>
          </a:prstGeom>
          <a:noFill/>
          <a:ln>
            <a:noFill/>
          </a:ln>
        </p:spPr>
        <p:txBody>
          <a:bodyPr spcFirstLastPara="1" wrap="square" lIns="68575" tIns="34275" rIns="68575" bIns="34275" anchor="t" anchorCtr="0">
            <a:normAutofit fontScale="92500" lnSpcReduction="10000"/>
          </a:bodyPr>
          <a:lstStyle/>
          <a:p>
            <a:pPr marL="0" lvl="0" indent="0" algn="ctr">
              <a:spcBef>
                <a:spcPts val="800"/>
              </a:spcBef>
              <a:buSzPts val="2400"/>
            </a:pPr>
            <a:r>
              <a:rPr lang="en-US" altLang="zh-TW" sz="2000" dirty="0"/>
              <a:t>Department of Computer Science and Information Engineering</a:t>
            </a:r>
          </a:p>
          <a:p>
            <a:pPr marL="0" lvl="0" indent="0" algn="ctr">
              <a:spcBef>
                <a:spcPts val="800"/>
              </a:spcBef>
              <a:buSzPts val="2400"/>
            </a:pPr>
            <a:r>
              <a:rPr lang="en-US" altLang="zh-TW" sz="2000" dirty="0"/>
              <a:t>National Central University, Taoyuan, Taiwan</a:t>
            </a:r>
          </a:p>
          <a:p>
            <a:pPr marL="0" lvl="0" indent="0" algn="ctr">
              <a:spcBef>
                <a:spcPts val="800"/>
              </a:spcBef>
              <a:buSzPts val="2400"/>
            </a:pPr>
            <a:r>
              <a:rPr lang="en-US" altLang="zh-TW" sz="2000" u="sng" dirty="0" err="1"/>
              <a:t>Jehn-Ruey</a:t>
            </a:r>
            <a:r>
              <a:rPr lang="en-US" altLang="zh-TW" sz="2000" u="sng" dirty="0"/>
              <a:t> Jiang (</a:t>
            </a:r>
            <a:r>
              <a:rPr lang="zh-TW" sz="2000" u="sng" dirty="0"/>
              <a:t>江振瑞</a:t>
            </a:r>
            <a:r>
              <a:rPr lang="en-US" altLang="zh-TW" sz="2000" u="sng" dirty="0"/>
              <a:t>)</a:t>
            </a:r>
            <a:endParaRPr sz="2000" u="sng" dirty="0"/>
          </a:p>
        </p:txBody>
      </p:sp>
      <p:pic>
        <p:nvPicPr>
          <p:cNvPr id="8" name="圖片 7">
            <a:extLst>
              <a:ext uri="{FF2B5EF4-FFF2-40B4-BE49-F238E27FC236}">
                <a16:creationId xmlns:a16="http://schemas.microsoft.com/office/drawing/2014/main" id="{282B61EE-66DC-4262-BA78-0D26CF05795B}"/>
              </a:ext>
            </a:extLst>
          </p:cNvPr>
          <p:cNvPicPr/>
          <p:nvPr/>
        </p:nvPicPr>
        <p:blipFill rotWithShape="1">
          <a:blip r:embed="rId3"/>
          <a:srcRect l="28940" t="21127" r="39070" b="5327"/>
          <a:stretch/>
        </p:blipFill>
        <p:spPr bwMode="auto">
          <a:xfrm>
            <a:off x="7358481" y="4078711"/>
            <a:ext cx="1684020" cy="1089025"/>
          </a:xfrm>
          <a:prstGeom prst="rect">
            <a:avLst/>
          </a:prstGeom>
          <a:ln>
            <a:noFill/>
          </a:ln>
          <a:extLst>
            <a:ext uri="{53640926-AAD7-44D8-BBD7-CCE9431645EC}">
              <a14:shadowObscured xmlns:a14="http://schemas.microsoft.com/office/drawing/2010/main"/>
            </a:ext>
          </a:extLst>
        </p:spPr>
      </p:pic>
      <p:pic>
        <p:nvPicPr>
          <p:cNvPr id="5" name="Picture 2" descr="江振瑞">
            <a:extLst>
              <a:ext uri="{FF2B5EF4-FFF2-40B4-BE49-F238E27FC236}">
                <a16:creationId xmlns:a16="http://schemas.microsoft.com/office/drawing/2014/main" id="{35F89E1C-E7AD-48A8-BC0D-6EBEC5D3940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569" t="12255" r="12529" b="20087"/>
          <a:stretch/>
        </p:blipFill>
        <p:spPr bwMode="auto">
          <a:xfrm>
            <a:off x="119255" y="3160452"/>
            <a:ext cx="1564267" cy="18925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1a8481dc845_3_78"/>
          <p:cNvSpPr txBox="1">
            <a:spLocks noGrp="1"/>
          </p:cNvSpPr>
          <p:nvPr>
            <p:ph type="title"/>
          </p:nvPr>
        </p:nvSpPr>
        <p:spPr>
          <a:xfrm>
            <a:off x="457200" y="342900"/>
            <a:ext cx="8229600" cy="1028700"/>
          </a:xfrm>
          <a:prstGeom prst="rect">
            <a:avLst/>
          </a:prstGeom>
        </p:spPr>
        <p:txBody>
          <a:bodyPr spcFirstLastPara="1" wrap="square" lIns="68575" tIns="34275" rIns="68575" bIns="34275" anchor="ctr" anchorCtr="0">
            <a:noAutofit/>
          </a:bodyPr>
          <a:lstStyle/>
          <a:p>
            <a:pPr marL="0" lvl="0" indent="0" algn="l" rtl="0">
              <a:lnSpc>
                <a:spcPct val="125000"/>
              </a:lnSpc>
              <a:spcBef>
                <a:spcPts val="1800"/>
              </a:spcBef>
              <a:spcAft>
                <a:spcPts val="1800"/>
              </a:spcAft>
              <a:buNone/>
            </a:pPr>
            <a:r>
              <a:rPr lang="en-US" dirty="0">
                <a:solidFill>
                  <a:srgbClr val="161616"/>
                </a:solidFill>
                <a:highlight>
                  <a:srgbClr val="FFFFFF"/>
                </a:highlight>
              </a:rPr>
              <a:t>Multi-partite Entanglement:  W states</a:t>
            </a:r>
            <a:endParaRPr dirty="0"/>
          </a:p>
        </p:txBody>
      </p:sp>
      <p:sp>
        <p:nvSpPr>
          <p:cNvPr id="134" name="Google Shape;134;g1a8481dc845_3_78"/>
          <p:cNvSpPr txBox="1">
            <a:spLocks noGrp="1"/>
          </p:cNvSpPr>
          <p:nvPr>
            <p:ph type="sldNum" idx="12"/>
          </p:nvPr>
        </p:nvSpPr>
        <p:spPr>
          <a:xfrm>
            <a:off x="7010400" y="4856560"/>
            <a:ext cx="2133600" cy="180900"/>
          </a:xfrm>
          <a:prstGeom prst="rect">
            <a:avLst/>
          </a:prstGeom>
        </p:spPr>
        <p:txBody>
          <a:bodyPr spcFirstLastPara="1" wrap="square" lIns="68575" tIns="34275" rIns="68575" bIns="34275" anchor="b"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t>10</a:t>
            </a:fld>
            <a:endParaRPr/>
          </a:p>
        </p:txBody>
      </p:sp>
      <p:sp>
        <p:nvSpPr>
          <p:cNvPr id="135" name="Google Shape;135;g1a8481dc845_3_78"/>
          <p:cNvSpPr txBox="1"/>
          <p:nvPr/>
        </p:nvSpPr>
        <p:spPr>
          <a:xfrm>
            <a:off x="468325" y="1383500"/>
            <a:ext cx="8279400" cy="1028700"/>
          </a:xfrm>
          <a:prstGeom prst="rect">
            <a:avLst/>
          </a:prstGeom>
          <a:noFill/>
          <a:ln>
            <a:noFill/>
          </a:ln>
        </p:spPr>
        <p:txBody>
          <a:bodyPr spcFirstLastPara="1" wrap="square" lIns="68575" tIns="34275" rIns="68575" bIns="34275" anchor="t" anchorCtr="0">
            <a:noAutofit/>
          </a:bodyPr>
          <a:lstStyle/>
          <a:p>
            <a:pPr marL="457200" lvl="0" indent="-330200">
              <a:lnSpc>
                <a:spcPct val="115000"/>
              </a:lnSpc>
              <a:buClr>
                <a:srgbClr val="00007D"/>
              </a:buClr>
              <a:buSzPts val="1600"/>
              <a:buFont typeface="Noto Sans"/>
              <a:buChar char="■"/>
            </a:pPr>
            <a:r>
              <a:rPr lang="en-US" altLang="zh-TW" sz="1600" dirty="0">
                <a:solidFill>
                  <a:schemeClr val="dk1"/>
                </a:solidFill>
              </a:rPr>
              <a:t>The </a:t>
            </a:r>
            <a:r>
              <a:rPr lang="en-US" sz="1600" dirty="0">
                <a:solidFill>
                  <a:schemeClr val="dk1"/>
                </a:solidFill>
              </a:rPr>
              <a:t>W state is named after Wolfgang </a:t>
            </a:r>
            <a:r>
              <a:rPr lang="en-US" sz="1600" dirty="0" err="1">
                <a:solidFill>
                  <a:schemeClr val="dk1"/>
                </a:solidFill>
              </a:rPr>
              <a:t>Dür</a:t>
            </a:r>
            <a:r>
              <a:rPr lang="en-US" sz="1600" dirty="0">
                <a:solidFill>
                  <a:schemeClr val="dk1"/>
                </a:solidFill>
              </a:rPr>
              <a:t>, who first reported the state together with </a:t>
            </a:r>
            <a:r>
              <a:rPr lang="en-US" sz="1600" dirty="0" err="1">
                <a:solidFill>
                  <a:schemeClr val="dk1"/>
                </a:solidFill>
              </a:rPr>
              <a:t>Guifré</a:t>
            </a:r>
            <a:r>
              <a:rPr lang="en-US" sz="1600" dirty="0">
                <a:solidFill>
                  <a:schemeClr val="dk1"/>
                </a:solidFill>
              </a:rPr>
              <a:t> Vidal, and Ignacio </a:t>
            </a:r>
            <a:r>
              <a:rPr lang="en-US" sz="1600" dirty="0" err="1">
                <a:solidFill>
                  <a:schemeClr val="dk1"/>
                </a:solidFill>
              </a:rPr>
              <a:t>Cirac</a:t>
            </a:r>
            <a:r>
              <a:rPr lang="en-US" sz="1600" dirty="0">
                <a:solidFill>
                  <a:schemeClr val="dk1"/>
                </a:solidFill>
              </a:rPr>
              <a:t> in 2000.</a:t>
            </a:r>
            <a:endParaRPr sz="1600" dirty="0">
              <a:solidFill>
                <a:schemeClr val="dk1"/>
              </a:solidFill>
            </a:endParaRPr>
          </a:p>
        </p:txBody>
      </p:sp>
      <p:sp>
        <p:nvSpPr>
          <p:cNvPr id="142" name="Google Shape;142;g1a8481dc845_3_78"/>
          <p:cNvSpPr txBox="1"/>
          <p:nvPr/>
        </p:nvSpPr>
        <p:spPr>
          <a:xfrm>
            <a:off x="3863700" y="4560932"/>
            <a:ext cx="1416600" cy="354000"/>
          </a:xfrm>
          <a:prstGeom prst="rect">
            <a:avLst/>
          </a:prstGeom>
          <a:noFill/>
          <a:ln>
            <a:noFill/>
          </a:ln>
        </p:spPr>
        <p:txBody>
          <a:bodyPr spcFirstLastPara="1" wrap="square" lIns="91425" tIns="91425" rIns="91425" bIns="91425" anchor="t" anchorCtr="0">
            <a:spAutoFit/>
          </a:bodyPr>
          <a:lstStyle/>
          <a:p>
            <a:pPr lvl="0"/>
            <a:r>
              <a:rPr lang="en-US" sz="1100" b="1" dirty="0">
                <a:solidFill>
                  <a:schemeClr val="dk1"/>
                </a:solidFill>
              </a:rPr>
              <a:t>Wolfgang </a:t>
            </a:r>
            <a:r>
              <a:rPr lang="en-US" sz="1100" b="1" dirty="0" err="1">
                <a:solidFill>
                  <a:schemeClr val="dk1"/>
                </a:solidFill>
              </a:rPr>
              <a:t>Dür</a:t>
            </a:r>
            <a:endParaRPr sz="1300" dirty="0"/>
          </a:p>
        </p:txBody>
      </p:sp>
      <p:pic>
        <p:nvPicPr>
          <p:cNvPr id="2050" name="Picture 2" descr="https://lh3.googleusercontent.com/A0fReYfG6b7MPTtJxfYzdCjdTaJhEsnTXwKWHzrJ-jFp76T6-CDyaGjTDhWhGo9Kd2s6xAiR9urT4EfX38AvML0NSJRZSDD0Ac96efT4fOtJ-HVEXVn1f5CVWVeaTNdSZpTG0nbzdtfvVkggB1NyPv5I9HOgV5GTU2mx6TEC1ZvRnlRc-0CIRaF6VHjVww">
            <a:extLst>
              <a:ext uri="{FF2B5EF4-FFF2-40B4-BE49-F238E27FC236}">
                <a16:creationId xmlns:a16="http://schemas.microsoft.com/office/drawing/2014/main" id="{A59F4030-A83C-43A5-8393-993AC71FC2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7069" y="2210364"/>
            <a:ext cx="2313162" cy="2313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9653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1a8481dc845_4_18"/>
          <p:cNvSpPr txBox="1">
            <a:spLocks noGrp="1"/>
          </p:cNvSpPr>
          <p:nvPr>
            <p:ph type="title"/>
          </p:nvPr>
        </p:nvSpPr>
        <p:spPr>
          <a:xfrm>
            <a:off x="457200" y="342900"/>
            <a:ext cx="8229600" cy="10287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US" dirty="0"/>
              <a:t>W quantum entanglement of </a:t>
            </a:r>
            <a:r>
              <a:rPr lang="en-US" i="1" dirty="0"/>
              <a:t>n </a:t>
            </a:r>
            <a:r>
              <a:rPr lang="en-US" dirty="0"/>
              <a:t>(</a:t>
            </a:r>
            <a:r>
              <a:rPr lang="en-US" i="1" dirty="0"/>
              <a:t>n</a:t>
            </a:r>
            <a:r>
              <a:rPr lang="en-US" dirty="0"/>
              <a:t>=3) qubit</a:t>
            </a:r>
            <a:endParaRPr dirty="0"/>
          </a:p>
        </p:txBody>
      </p:sp>
      <p:sp>
        <p:nvSpPr>
          <p:cNvPr id="159" name="Google Shape;159;g1a8481dc845_4_18"/>
          <p:cNvSpPr txBox="1">
            <a:spLocks noGrp="1"/>
          </p:cNvSpPr>
          <p:nvPr>
            <p:ph type="sldNum" idx="12"/>
          </p:nvPr>
        </p:nvSpPr>
        <p:spPr>
          <a:xfrm>
            <a:off x="7010400" y="4856560"/>
            <a:ext cx="2133600" cy="180900"/>
          </a:xfrm>
          <a:prstGeom prst="rect">
            <a:avLst/>
          </a:prstGeom>
        </p:spPr>
        <p:txBody>
          <a:bodyPr spcFirstLastPara="1" wrap="square" lIns="68575" tIns="34275" rIns="68575" bIns="34275" anchor="b"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t>11</a:t>
            </a:fld>
            <a:endParaRPr/>
          </a:p>
        </p:txBody>
      </p:sp>
      <p:sp>
        <p:nvSpPr>
          <p:cNvPr id="160" name="Google Shape;160;g1a8481dc845_4_18"/>
          <p:cNvSpPr txBox="1"/>
          <p:nvPr/>
        </p:nvSpPr>
        <p:spPr>
          <a:xfrm>
            <a:off x="577225" y="1371600"/>
            <a:ext cx="38964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a:t>W quantum entanglement:</a:t>
            </a:r>
            <a:endParaRPr sz="1600"/>
          </a:p>
        </p:txBody>
      </p:sp>
      <p:pic>
        <p:nvPicPr>
          <p:cNvPr id="161" name="Google Shape;161;g1a8481dc845_4_18"/>
          <p:cNvPicPr preferRelativeResize="0"/>
          <p:nvPr/>
        </p:nvPicPr>
        <p:blipFill>
          <a:blip r:embed="rId3">
            <a:alphaModFix/>
          </a:blip>
          <a:stretch>
            <a:fillRect/>
          </a:stretch>
        </p:blipFill>
        <p:spPr>
          <a:xfrm>
            <a:off x="3141495" y="1330346"/>
            <a:ext cx="3651025" cy="492600"/>
          </a:xfrm>
          <a:prstGeom prst="rect">
            <a:avLst/>
          </a:prstGeom>
          <a:noFill/>
          <a:ln>
            <a:noFill/>
          </a:ln>
        </p:spPr>
      </p:pic>
      <p:pic>
        <p:nvPicPr>
          <p:cNvPr id="162" name="Google Shape;162;g1a8481dc845_4_18"/>
          <p:cNvPicPr preferRelativeResize="0"/>
          <p:nvPr/>
        </p:nvPicPr>
        <p:blipFill>
          <a:blip r:embed="rId4">
            <a:alphaModFix/>
          </a:blip>
          <a:stretch>
            <a:fillRect/>
          </a:stretch>
        </p:blipFill>
        <p:spPr>
          <a:xfrm>
            <a:off x="152400" y="1954750"/>
            <a:ext cx="8839200" cy="2519302"/>
          </a:xfrm>
          <a:prstGeom prst="rect">
            <a:avLst/>
          </a:prstGeom>
          <a:noFill/>
          <a:ln>
            <a:noFill/>
          </a:ln>
        </p:spPr>
      </p:pic>
      <p:sp>
        <p:nvSpPr>
          <p:cNvPr id="163" name="Google Shape;163;g1a8481dc845_4_18"/>
          <p:cNvSpPr txBox="1"/>
          <p:nvPr/>
        </p:nvSpPr>
        <p:spPr>
          <a:xfrm>
            <a:off x="517600" y="4497550"/>
            <a:ext cx="70029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dirty="0">
                <a:solidFill>
                  <a:srgbClr val="222222"/>
                </a:solidFill>
                <a:highlight>
                  <a:srgbClr val="FFFFFF"/>
                </a:highlight>
              </a:rPr>
              <a:t>Source : Bhatia, A. S., &amp; </a:t>
            </a:r>
            <a:r>
              <a:rPr lang="en-US" sz="1200" dirty="0" err="1">
                <a:solidFill>
                  <a:srgbClr val="222222"/>
                </a:solidFill>
                <a:highlight>
                  <a:srgbClr val="FFFFFF"/>
                </a:highlight>
              </a:rPr>
              <a:t>Saggi</a:t>
            </a:r>
            <a:r>
              <a:rPr lang="en-US" sz="1200" dirty="0">
                <a:solidFill>
                  <a:srgbClr val="222222"/>
                </a:solidFill>
                <a:highlight>
                  <a:srgbClr val="FFFFFF"/>
                </a:highlight>
              </a:rPr>
              <a:t>, M. K. (2018). Implementing entangled states on a quantum computer. </a:t>
            </a:r>
            <a:r>
              <a:rPr lang="en-US" sz="1200" i="1" dirty="0" err="1">
                <a:solidFill>
                  <a:srgbClr val="222222"/>
                </a:solidFill>
                <a:highlight>
                  <a:srgbClr val="FFFFFF"/>
                </a:highlight>
              </a:rPr>
              <a:t>arXiv</a:t>
            </a:r>
            <a:r>
              <a:rPr lang="en-US" sz="1200" i="1" dirty="0">
                <a:solidFill>
                  <a:srgbClr val="222222"/>
                </a:solidFill>
                <a:highlight>
                  <a:srgbClr val="FFFFFF"/>
                </a:highlight>
              </a:rPr>
              <a:t> preprint arXiv:1811.09833</a:t>
            </a:r>
            <a:r>
              <a:rPr lang="en-US" sz="1200" dirty="0">
                <a:solidFill>
                  <a:srgbClr val="222222"/>
                </a:solidFill>
                <a:highlight>
                  <a:srgbClr val="FFFFFF"/>
                </a:highlight>
              </a:rPr>
              <a:t>.</a:t>
            </a:r>
            <a:endParaRPr sz="1200" dirty="0"/>
          </a:p>
        </p:txBody>
      </p:sp>
    </p:spTree>
    <p:extLst>
      <p:ext uri="{BB962C8B-B14F-4D97-AF65-F5344CB8AC3E}">
        <p14:creationId xmlns:p14="http://schemas.microsoft.com/office/powerpoint/2010/main" val="4248971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1a8481dc845_3_78"/>
          <p:cNvSpPr txBox="1">
            <a:spLocks noGrp="1"/>
          </p:cNvSpPr>
          <p:nvPr>
            <p:ph type="title"/>
          </p:nvPr>
        </p:nvSpPr>
        <p:spPr>
          <a:xfrm>
            <a:off x="457200" y="342900"/>
            <a:ext cx="8229600" cy="1028700"/>
          </a:xfrm>
          <a:prstGeom prst="rect">
            <a:avLst/>
          </a:prstGeom>
        </p:spPr>
        <p:txBody>
          <a:bodyPr spcFirstLastPara="1" wrap="square" lIns="68575" tIns="34275" rIns="68575" bIns="34275" anchor="ctr" anchorCtr="0">
            <a:noAutofit/>
          </a:bodyPr>
          <a:lstStyle/>
          <a:p>
            <a:pPr marL="0" lvl="0" indent="0" algn="l" rtl="0">
              <a:lnSpc>
                <a:spcPct val="125000"/>
              </a:lnSpc>
              <a:spcBef>
                <a:spcPts val="1800"/>
              </a:spcBef>
              <a:spcAft>
                <a:spcPts val="1800"/>
              </a:spcAft>
              <a:buNone/>
            </a:pPr>
            <a:r>
              <a:rPr lang="en-US" dirty="0">
                <a:solidFill>
                  <a:srgbClr val="161616"/>
                </a:solidFill>
                <a:highlight>
                  <a:srgbClr val="FFFFFF"/>
                </a:highlight>
              </a:rPr>
              <a:t>Multi-partite Entanglement:  </a:t>
            </a:r>
            <a:r>
              <a:rPr lang="en-US" dirty="0" err="1">
                <a:solidFill>
                  <a:srgbClr val="161616"/>
                </a:solidFill>
                <a:highlight>
                  <a:srgbClr val="FFFFFF"/>
                </a:highlight>
              </a:rPr>
              <a:t>Dicke</a:t>
            </a:r>
            <a:r>
              <a:rPr lang="en-US" dirty="0">
                <a:solidFill>
                  <a:srgbClr val="161616"/>
                </a:solidFill>
                <a:highlight>
                  <a:srgbClr val="FFFFFF"/>
                </a:highlight>
              </a:rPr>
              <a:t> states</a:t>
            </a:r>
            <a:endParaRPr dirty="0"/>
          </a:p>
        </p:txBody>
      </p:sp>
      <p:sp>
        <p:nvSpPr>
          <p:cNvPr id="134" name="Google Shape;134;g1a8481dc845_3_78"/>
          <p:cNvSpPr txBox="1">
            <a:spLocks noGrp="1"/>
          </p:cNvSpPr>
          <p:nvPr>
            <p:ph type="sldNum" idx="12"/>
          </p:nvPr>
        </p:nvSpPr>
        <p:spPr>
          <a:xfrm>
            <a:off x="7010400" y="4856560"/>
            <a:ext cx="2133600" cy="180900"/>
          </a:xfrm>
          <a:prstGeom prst="rect">
            <a:avLst/>
          </a:prstGeom>
        </p:spPr>
        <p:txBody>
          <a:bodyPr spcFirstLastPara="1" wrap="square" lIns="68575" tIns="34275" rIns="68575" bIns="34275" anchor="b"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t>12</a:t>
            </a:fld>
            <a:endParaRPr/>
          </a:p>
        </p:txBody>
      </p:sp>
      <p:sp>
        <p:nvSpPr>
          <p:cNvPr id="135" name="Google Shape;135;g1a8481dc845_3_78"/>
          <p:cNvSpPr txBox="1"/>
          <p:nvPr/>
        </p:nvSpPr>
        <p:spPr>
          <a:xfrm>
            <a:off x="468325" y="1383500"/>
            <a:ext cx="8279400" cy="1028700"/>
          </a:xfrm>
          <a:prstGeom prst="rect">
            <a:avLst/>
          </a:prstGeom>
          <a:noFill/>
          <a:ln>
            <a:noFill/>
          </a:ln>
        </p:spPr>
        <p:txBody>
          <a:bodyPr spcFirstLastPara="1" wrap="square" lIns="68575" tIns="34275" rIns="68575" bIns="34275" anchor="t" anchorCtr="0">
            <a:noAutofit/>
          </a:bodyPr>
          <a:lstStyle/>
          <a:p>
            <a:pPr marL="457200" lvl="0" indent="-330200">
              <a:lnSpc>
                <a:spcPct val="115000"/>
              </a:lnSpc>
              <a:buClr>
                <a:srgbClr val="00007D"/>
              </a:buClr>
              <a:buSzPts val="1600"/>
              <a:buFont typeface="Noto Sans"/>
              <a:buChar char="■"/>
            </a:pPr>
            <a:r>
              <a:rPr lang="en-US" altLang="zh-TW" sz="1600" dirty="0">
                <a:solidFill>
                  <a:schemeClr val="dk1"/>
                </a:solidFill>
              </a:rPr>
              <a:t>The </a:t>
            </a:r>
            <a:r>
              <a:rPr lang="en-US" altLang="zh-TW" sz="1600" dirty="0" err="1">
                <a:solidFill>
                  <a:schemeClr val="dk1"/>
                </a:solidFill>
              </a:rPr>
              <a:t>Dicke</a:t>
            </a:r>
            <a:r>
              <a:rPr lang="en-US" altLang="zh-TW" sz="1600" dirty="0">
                <a:solidFill>
                  <a:schemeClr val="dk1"/>
                </a:solidFill>
              </a:rPr>
              <a:t> </a:t>
            </a:r>
            <a:r>
              <a:rPr lang="en-US" sz="1600" dirty="0">
                <a:solidFill>
                  <a:schemeClr val="dk1"/>
                </a:solidFill>
              </a:rPr>
              <a:t>state is named after Robert Henry </a:t>
            </a:r>
            <a:r>
              <a:rPr lang="en-US" sz="1600" dirty="0" err="1">
                <a:solidFill>
                  <a:schemeClr val="dk1"/>
                </a:solidFill>
              </a:rPr>
              <a:t>Dicke</a:t>
            </a:r>
            <a:r>
              <a:rPr lang="en-US" sz="1600" dirty="0">
                <a:solidFill>
                  <a:schemeClr val="dk1"/>
                </a:solidFill>
              </a:rPr>
              <a:t>, who first reported the state in 1954.</a:t>
            </a:r>
            <a:endParaRPr sz="1600" dirty="0">
              <a:solidFill>
                <a:schemeClr val="dk1"/>
              </a:solidFill>
            </a:endParaRPr>
          </a:p>
        </p:txBody>
      </p:sp>
      <p:sp>
        <p:nvSpPr>
          <p:cNvPr id="142" name="Google Shape;142;g1a8481dc845_3_78"/>
          <p:cNvSpPr txBox="1"/>
          <p:nvPr/>
        </p:nvSpPr>
        <p:spPr>
          <a:xfrm>
            <a:off x="3548599" y="4560932"/>
            <a:ext cx="1731701" cy="353913"/>
          </a:xfrm>
          <a:prstGeom prst="rect">
            <a:avLst/>
          </a:prstGeom>
          <a:noFill/>
          <a:ln>
            <a:noFill/>
          </a:ln>
        </p:spPr>
        <p:txBody>
          <a:bodyPr spcFirstLastPara="1" wrap="square" lIns="91425" tIns="91425" rIns="91425" bIns="91425" anchor="t" anchorCtr="0">
            <a:spAutoFit/>
          </a:bodyPr>
          <a:lstStyle/>
          <a:p>
            <a:pPr lvl="0" algn="ctr"/>
            <a:r>
              <a:rPr lang="en-US" sz="1100" b="1" dirty="0">
                <a:solidFill>
                  <a:schemeClr val="dk1"/>
                </a:solidFill>
              </a:rPr>
              <a:t>Robert Henry </a:t>
            </a:r>
            <a:r>
              <a:rPr lang="en-US" sz="1100" b="1" dirty="0" err="1">
                <a:solidFill>
                  <a:schemeClr val="dk1"/>
                </a:solidFill>
              </a:rPr>
              <a:t>Dicke</a:t>
            </a:r>
            <a:r>
              <a:rPr lang="en-US" sz="1100" b="1" dirty="0">
                <a:solidFill>
                  <a:schemeClr val="dk1"/>
                </a:solidFill>
              </a:rPr>
              <a:t> </a:t>
            </a:r>
            <a:endParaRPr sz="1300" dirty="0"/>
          </a:p>
        </p:txBody>
      </p:sp>
      <p:pic>
        <p:nvPicPr>
          <p:cNvPr id="3" name="圖片 2">
            <a:extLst>
              <a:ext uri="{FF2B5EF4-FFF2-40B4-BE49-F238E27FC236}">
                <a16:creationId xmlns:a16="http://schemas.microsoft.com/office/drawing/2014/main" id="{D8ED91AE-7B3F-46A4-BEA0-02912188AEE5}"/>
              </a:ext>
            </a:extLst>
          </p:cNvPr>
          <p:cNvPicPr>
            <a:picLocks noChangeAspect="1"/>
          </p:cNvPicPr>
          <p:nvPr/>
        </p:nvPicPr>
        <p:blipFill>
          <a:blip r:embed="rId3"/>
          <a:stretch>
            <a:fillRect/>
          </a:stretch>
        </p:blipFill>
        <p:spPr>
          <a:xfrm>
            <a:off x="3289721" y="1897850"/>
            <a:ext cx="2286000" cy="2743200"/>
          </a:xfrm>
          <a:prstGeom prst="rect">
            <a:avLst/>
          </a:prstGeom>
        </p:spPr>
      </p:pic>
    </p:spTree>
    <p:extLst>
      <p:ext uri="{BB962C8B-B14F-4D97-AF65-F5344CB8AC3E}">
        <p14:creationId xmlns:p14="http://schemas.microsoft.com/office/powerpoint/2010/main" val="82620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3" name="圖片 2">
            <a:extLst>
              <a:ext uri="{FF2B5EF4-FFF2-40B4-BE49-F238E27FC236}">
                <a16:creationId xmlns:a16="http://schemas.microsoft.com/office/drawing/2014/main" id="{B0ED9326-6942-4C3C-BF80-6A694C69C25F}"/>
              </a:ext>
            </a:extLst>
          </p:cNvPr>
          <p:cNvPicPr>
            <a:picLocks noChangeAspect="1"/>
          </p:cNvPicPr>
          <p:nvPr/>
        </p:nvPicPr>
        <p:blipFill>
          <a:blip r:embed="rId3"/>
          <a:stretch>
            <a:fillRect/>
          </a:stretch>
        </p:blipFill>
        <p:spPr>
          <a:xfrm>
            <a:off x="717531" y="1898211"/>
            <a:ext cx="3363652" cy="308533"/>
          </a:xfrm>
          <a:prstGeom prst="rect">
            <a:avLst/>
          </a:prstGeom>
        </p:spPr>
      </p:pic>
      <p:pic>
        <p:nvPicPr>
          <p:cNvPr id="4" name="圖片 3">
            <a:extLst>
              <a:ext uri="{FF2B5EF4-FFF2-40B4-BE49-F238E27FC236}">
                <a16:creationId xmlns:a16="http://schemas.microsoft.com/office/drawing/2014/main" id="{E36EA208-1808-40ED-B535-7FDF82E2FCF9}"/>
              </a:ext>
            </a:extLst>
          </p:cNvPr>
          <p:cNvPicPr>
            <a:picLocks noChangeAspect="1"/>
          </p:cNvPicPr>
          <p:nvPr/>
        </p:nvPicPr>
        <p:blipFill>
          <a:blip r:embed="rId4"/>
          <a:stretch>
            <a:fillRect/>
          </a:stretch>
        </p:blipFill>
        <p:spPr>
          <a:xfrm>
            <a:off x="4019050" y="1912563"/>
            <a:ext cx="1200691" cy="242626"/>
          </a:xfrm>
          <a:prstGeom prst="rect">
            <a:avLst/>
          </a:prstGeom>
        </p:spPr>
      </p:pic>
      <mc:AlternateContent xmlns:mc="http://schemas.openxmlformats.org/markup-compatibility/2006" xmlns:a14="http://schemas.microsoft.com/office/drawing/2010/main">
        <mc:Choice Requires="a14">
          <p:sp>
            <p:nvSpPr>
              <p:cNvPr id="158" name="Google Shape;158;g1a8481dc845_4_18"/>
              <p:cNvSpPr txBox="1">
                <a:spLocks noGrp="1"/>
              </p:cNvSpPr>
              <p:nvPr>
                <p:ph type="title"/>
              </p:nvPr>
            </p:nvSpPr>
            <p:spPr>
              <a:xfrm>
                <a:off x="152400" y="342900"/>
                <a:ext cx="8991600" cy="1028700"/>
              </a:xfrm>
              <a:prstGeom prst="rect">
                <a:avLst/>
              </a:prstGeom>
            </p:spPr>
            <p:txBody>
              <a:bodyPr spcFirstLastPara="1" wrap="square" lIns="68575" tIns="34275" rIns="68575" bIns="34275" anchor="ctr" anchorCtr="0">
                <a:noAutofit/>
              </a:bodyPr>
              <a:lstStyle/>
              <a:p>
                <a:pPr lvl="0"/>
                <a:r>
                  <a:rPr lang="en-US" altLang="zh-TW" dirty="0"/>
                  <a:t>Dicke state </a:t>
                </a:r>
                <a14:m>
                  <m:oMath xmlns:m="http://schemas.openxmlformats.org/officeDocument/2006/math">
                    <m:d>
                      <m:dPr>
                        <m:begChr m:val=""/>
                        <m:endChr m:val="⟩"/>
                        <m:ctrlPr>
                          <a:rPr lang="zh-TW" altLang="en-US" i="1" dirty="0" smtClean="0">
                            <a:latin typeface="Cambria Math" panose="02040503050406030204" pitchFamily="18" charset="0"/>
                          </a:rPr>
                        </m:ctrlPr>
                      </m:dPr>
                      <m:e>
                        <m:sSubSup>
                          <m:sSubSupPr>
                            <m:ctrlPr>
                              <a:rPr lang="en-US" altLang="zh-TW" i="1" dirty="0">
                                <a:latin typeface="Cambria Math" panose="02040503050406030204" pitchFamily="18" charset="0"/>
                              </a:rPr>
                            </m:ctrlPr>
                          </m:sSubSupPr>
                          <m:e>
                            <m:r>
                              <a:rPr lang="en-US" altLang="zh-TW" i="1" dirty="0">
                                <a:latin typeface="Cambria Math" panose="02040503050406030204" pitchFamily="18" charset="0"/>
                              </a:rPr>
                              <m:t>|</m:t>
                            </m:r>
                            <m:r>
                              <a:rPr lang="zh-TW" altLang="en-US" i="1" dirty="0">
                                <a:latin typeface="Cambria Math" panose="02040503050406030204" pitchFamily="18" charset="0"/>
                              </a:rPr>
                              <m:t>𝐷</m:t>
                            </m:r>
                          </m:e>
                          <m:sub>
                            <m:r>
                              <a:rPr lang="zh-TW" altLang="en-US" i="1" dirty="0">
                                <a:latin typeface="Cambria Math" panose="02040503050406030204" pitchFamily="18" charset="0"/>
                              </a:rPr>
                              <m:t>𝑘</m:t>
                            </m:r>
                          </m:sub>
                          <m:sup>
                            <m:r>
                              <a:rPr lang="zh-TW" altLang="en-US" i="1" dirty="0">
                                <a:latin typeface="Cambria Math" panose="02040503050406030204" pitchFamily="18" charset="0"/>
                              </a:rPr>
                              <m:t>𝑛</m:t>
                            </m:r>
                          </m:sup>
                        </m:sSubSup>
                      </m:e>
                    </m:d>
                  </m:oMath>
                </a14:m>
                <a:r>
                  <a:rPr lang="en-US" dirty="0"/>
                  <a:t> </a:t>
                </a:r>
                <a:r>
                  <a:rPr lang="en-US" altLang="zh-TW" dirty="0"/>
                  <a:t>entanglement</a:t>
                </a:r>
                <a:endParaRPr dirty="0"/>
              </a:p>
            </p:txBody>
          </p:sp>
        </mc:Choice>
        <mc:Fallback xmlns="">
          <p:sp>
            <p:nvSpPr>
              <p:cNvPr id="158" name="Google Shape;158;g1a8481dc845_4_18"/>
              <p:cNvSpPr txBox="1">
                <a:spLocks noGrp="1" noRot="1" noChangeAspect="1" noMove="1" noResize="1" noEditPoints="1" noAdjustHandles="1" noChangeArrowheads="1" noChangeShapeType="1" noTextEdit="1"/>
              </p:cNvSpPr>
              <p:nvPr>
                <p:ph type="title"/>
              </p:nvPr>
            </p:nvSpPr>
            <p:spPr>
              <a:xfrm>
                <a:off x="152400" y="342900"/>
                <a:ext cx="8991600" cy="1028700"/>
              </a:xfrm>
              <a:prstGeom prst="rect">
                <a:avLst/>
              </a:prstGeom>
              <a:blipFill>
                <a:blip r:embed="rId5"/>
                <a:stretch>
                  <a:fillRect l="-2102"/>
                </a:stretch>
              </a:blipFill>
            </p:spPr>
            <p:txBody>
              <a:bodyPr/>
              <a:lstStyle/>
              <a:p>
                <a:r>
                  <a:rPr lang="zh-TW" altLang="en-US">
                    <a:noFill/>
                  </a:rPr>
                  <a:t> </a:t>
                </a:r>
              </a:p>
            </p:txBody>
          </p:sp>
        </mc:Fallback>
      </mc:AlternateContent>
      <p:sp>
        <p:nvSpPr>
          <p:cNvPr id="159" name="Google Shape;159;g1a8481dc845_4_18"/>
          <p:cNvSpPr txBox="1">
            <a:spLocks noGrp="1"/>
          </p:cNvSpPr>
          <p:nvPr>
            <p:ph type="sldNum" idx="12"/>
          </p:nvPr>
        </p:nvSpPr>
        <p:spPr>
          <a:xfrm>
            <a:off x="7010400" y="4856560"/>
            <a:ext cx="2133600" cy="180900"/>
          </a:xfrm>
          <a:prstGeom prst="rect">
            <a:avLst/>
          </a:prstGeom>
        </p:spPr>
        <p:txBody>
          <a:bodyPr spcFirstLastPara="1" wrap="square" lIns="68575" tIns="34275" rIns="68575" bIns="34275" anchor="b"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t>13</a:t>
            </a:fld>
            <a:endParaRPr/>
          </a:p>
        </p:txBody>
      </p:sp>
      <p:sp>
        <p:nvSpPr>
          <p:cNvPr id="160" name="Google Shape;160;g1a8481dc845_4_18"/>
          <p:cNvSpPr txBox="1"/>
          <p:nvPr/>
        </p:nvSpPr>
        <p:spPr>
          <a:xfrm>
            <a:off x="152400" y="1139598"/>
            <a:ext cx="38964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dirty="0" err="1"/>
              <a:t>Dicke</a:t>
            </a:r>
            <a:r>
              <a:rPr lang="en-US" sz="1600" dirty="0"/>
              <a:t> state entanglement:</a:t>
            </a:r>
            <a:endParaRPr sz="1600" dirty="0"/>
          </a:p>
        </p:txBody>
      </p:sp>
      <p:sp>
        <p:nvSpPr>
          <p:cNvPr id="163" name="Google Shape;163;g1a8481dc845_4_18"/>
          <p:cNvSpPr txBox="1"/>
          <p:nvPr/>
        </p:nvSpPr>
        <p:spPr>
          <a:xfrm>
            <a:off x="122650" y="4669960"/>
            <a:ext cx="8400083" cy="553968"/>
          </a:xfrm>
          <a:prstGeom prst="rect">
            <a:avLst/>
          </a:prstGeom>
          <a:noFill/>
          <a:ln>
            <a:noFill/>
          </a:ln>
        </p:spPr>
        <p:txBody>
          <a:bodyPr spcFirstLastPara="1" wrap="square" lIns="91425" tIns="91425" rIns="91425" bIns="91425" anchor="t" anchorCtr="0">
            <a:spAutoFit/>
          </a:bodyPr>
          <a:lstStyle/>
          <a:p>
            <a:pPr lvl="0"/>
            <a:r>
              <a:rPr lang="en-US" sz="1200" dirty="0">
                <a:solidFill>
                  <a:srgbClr val="222222"/>
                </a:solidFill>
                <a:highlight>
                  <a:srgbClr val="FFFFFF"/>
                </a:highlight>
              </a:rPr>
              <a:t>Source:  </a:t>
            </a:r>
            <a:r>
              <a:rPr lang="en-US" sz="1200" dirty="0">
                <a:solidFill>
                  <a:srgbClr val="222222"/>
                </a:solidFill>
              </a:rPr>
              <a:t>A. </a:t>
            </a:r>
            <a:r>
              <a:rPr lang="en-US" sz="1200" dirty="0" err="1">
                <a:solidFill>
                  <a:srgbClr val="222222"/>
                </a:solidFill>
              </a:rPr>
              <a:t>Bartschi</a:t>
            </a:r>
            <a:r>
              <a:rPr lang="en-US" sz="1200" dirty="0">
                <a:solidFill>
                  <a:srgbClr val="222222"/>
                </a:solidFill>
              </a:rPr>
              <a:t> and S. </a:t>
            </a:r>
            <a:r>
              <a:rPr lang="en-US" sz="1200" dirty="0" err="1">
                <a:solidFill>
                  <a:srgbClr val="222222"/>
                </a:solidFill>
              </a:rPr>
              <a:t>Eidenbenz</a:t>
            </a:r>
            <a:r>
              <a:rPr lang="en-US" sz="1200" dirty="0">
                <a:solidFill>
                  <a:srgbClr val="222222"/>
                </a:solidFill>
              </a:rPr>
              <a:t>, “Deterministic preparation of </a:t>
            </a:r>
            <a:r>
              <a:rPr lang="en-US" sz="1200" dirty="0" err="1">
                <a:solidFill>
                  <a:srgbClr val="222222"/>
                </a:solidFill>
              </a:rPr>
              <a:t>Dicke</a:t>
            </a:r>
            <a:r>
              <a:rPr lang="en-US" sz="1200" dirty="0">
                <a:solidFill>
                  <a:srgbClr val="222222"/>
                </a:solidFill>
              </a:rPr>
              <a:t> states,” in International Symposium on Fundamentals of Computation Theory. Springer, 2019, pp. 126–139. (also from https://arxiv.org/pdf/1904.07358.pdf</a:t>
            </a:r>
            <a:r>
              <a:rPr lang="en-US" sz="1200" dirty="0">
                <a:solidFill>
                  <a:srgbClr val="222222"/>
                </a:solidFill>
                <a:highlight>
                  <a:srgbClr val="FFFFFF"/>
                </a:highlight>
              </a:rPr>
              <a:t>)</a:t>
            </a:r>
            <a:endParaRPr sz="1200" dirty="0"/>
          </a:p>
        </p:txBody>
      </p:sp>
      <p:pic>
        <p:nvPicPr>
          <p:cNvPr id="2" name="圖片 1">
            <a:extLst>
              <a:ext uri="{FF2B5EF4-FFF2-40B4-BE49-F238E27FC236}">
                <a16:creationId xmlns:a16="http://schemas.microsoft.com/office/drawing/2014/main" id="{1BAFC711-0D0C-48D9-B342-7D65B8B3A419}"/>
              </a:ext>
            </a:extLst>
          </p:cNvPr>
          <p:cNvPicPr>
            <a:picLocks noChangeAspect="1"/>
          </p:cNvPicPr>
          <p:nvPr/>
        </p:nvPicPr>
        <p:blipFill>
          <a:blip r:embed="rId6"/>
          <a:stretch>
            <a:fillRect/>
          </a:stretch>
        </p:blipFill>
        <p:spPr>
          <a:xfrm>
            <a:off x="2722959" y="1139598"/>
            <a:ext cx="3909644" cy="470059"/>
          </a:xfrm>
          <a:prstGeom prst="rect">
            <a:avLst/>
          </a:prstGeom>
        </p:spPr>
      </p:pic>
      <p:sp>
        <p:nvSpPr>
          <p:cNvPr id="9" name="Google Shape;160;g1a8481dc845_4_18">
            <a:extLst>
              <a:ext uri="{FF2B5EF4-FFF2-40B4-BE49-F238E27FC236}">
                <a16:creationId xmlns:a16="http://schemas.microsoft.com/office/drawing/2014/main" id="{AD3C23B9-6082-4E86-AA7A-C88236CDE422}"/>
              </a:ext>
            </a:extLst>
          </p:cNvPr>
          <p:cNvSpPr txBox="1"/>
          <p:nvPr/>
        </p:nvSpPr>
        <p:spPr>
          <a:xfrm>
            <a:off x="122650" y="1594196"/>
            <a:ext cx="5781588" cy="677078"/>
          </a:xfrm>
          <a:prstGeom prst="rect">
            <a:avLst/>
          </a:prstGeom>
          <a:noFill/>
          <a:ln>
            <a:noFill/>
          </a:ln>
        </p:spPr>
        <p:txBody>
          <a:bodyPr spcFirstLastPara="1" wrap="square" lIns="91425" tIns="91425" rIns="91425" bIns="91425" anchor="t" anchorCtr="0">
            <a:spAutoFit/>
          </a:bodyPr>
          <a:lstStyle/>
          <a:p>
            <a:pPr lvl="0"/>
            <a:r>
              <a:rPr lang="en-US" altLang="zh-TW" sz="1600" dirty="0"/>
              <a:t>Hamming weight </a:t>
            </a:r>
            <a:r>
              <a:rPr lang="en-US" sz="1600" dirty="0"/>
              <a:t>HW(</a:t>
            </a:r>
            <a:r>
              <a:rPr lang="en-US" sz="1600" i="1" dirty="0"/>
              <a:t>x</a:t>
            </a:r>
            <a:r>
              <a:rPr lang="en-US" sz="1600" dirty="0"/>
              <a:t>)=</a:t>
            </a:r>
            <a:r>
              <a:rPr lang="en-US" sz="1600" i="1" dirty="0"/>
              <a:t>k</a:t>
            </a:r>
            <a:r>
              <a:rPr lang="en-US" sz="1600" dirty="0"/>
              <a:t>:</a:t>
            </a:r>
            <a:r>
              <a:rPr lang="en-US" sz="1600" i="1" dirty="0"/>
              <a:t> </a:t>
            </a:r>
            <a:r>
              <a:rPr lang="en-US" sz="1600" i="1"/>
              <a:t>bitstring</a:t>
            </a:r>
            <a:r>
              <a:rPr lang="en-US" sz="1600" i="1" dirty="0"/>
              <a:t> x has k </a:t>
            </a:r>
            <a:r>
              <a:rPr lang="en-US" sz="1600" dirty="0"/>
              <a:t>1s</a:t>
            </a:r>
            <a:r>
              <a:rPr lang="en-US" sz="1600" i="1" dirty="0"/>
              <a:t>.</a:t>
            </a:r>
            <a:r>
              <a:rPr lang="en-US" sz="1600" dirty="0"/>
              <a:t> </a:t>
            </a:r>
            <a:br>
              <a:rPr lang="en-US" sz="1600" dirty="0"/>
            </a:br>
            <a:r>
              <a:rPr lang="en-US" sz="1600" dirty="0"/>
              <a:t>E.G.:</a:t>
            </a:r>
            <a:endParaRPr sz="1600" dirty="0"/>
          </a:p>
        </p:txBody>
      </p:sp>
      <p:pic>
        <p:nvPicPr>
          <p:cNvPr id="1026" name="Picture 2" descr="https://assets.blueqat.com/public/uploads/us-east-2:4805ff4b-c3cc-4344-b165-86544c34d0bf/2022/11/03/1904-07358-pdf2.jpg">
            <a:extLst>
              <a:ext uri="{FF2B5EF4-FFF2-40B4-BE49-F238E27FC236}">
                <a16:creationId xmlns:a16="http://schemas.microsoft.com/office/drawing/2014/main" id="{78EF3A3C-BB16-4252-B2BD-BC7A8B3745C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395" y="2198054"/>
            <a:ext cx="9144000" cy="2533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40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1a8481dc845_2_23"/>
          <p:cNvSpPr txBox="1">
            <a:spLocks noGrp="1"/>
          </p:cNvSpPr>
          <p:nvPr>
            <p:ph type="title"/>
          </p:nvPr>
        </p:nvSpPr>
        <p:spPr>
          <a:xfrm>
            <a:off x="457200" y="342900"/>
            <a:ext cx="8229600" cy="10287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US" altLang="zh-TW" dirty="0"/>
              <a:t>Quantum Entanglement Applications</a:t>
            </a:r>
            <a:endParaRPr dirty="0"/>
          </a:p>
        </p:txBody>
      </p:sp>
      <p:sp>
        <p:nvSpPr>
          <p:cNvPr id="120" name="Google Shape;120;g1a8481dc845_2_23"/>
          <p:cNvSpPr txBox="1">
            <a:spLocks noGrp="1"/>
          </p:cNvSpPr>
          <p:nvPr>
            <p:ph type="sldNum" idx="12"/>
          </p:nvPr>
        </p:nvSpPr>
        <p:spPr>
          <a:xfrm>
            <a:off x="7010400" y="4856560"/>
            <a:ext cx="2133600" cy="180900"/>
          </a:xfrm>
          <a:prstGeom prst="rect">
            <a:avLst/>
          </a:prstGeom>
        </p:spPr>
        <p:txBody>
          <a:bodyPr spcFirstLastPara="1" wrap="square" lIns="68575" tIns="34275" rIns="68575" bIns="34275" anchor="b"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t>14</a:t>
            </a:fld>
            <a:endParaRPr/>
          </a:p>
        </p:txBody>
      </p:sp>
      <p:sp>
        <p:nvSpPr>
          <p:cNvPr id="121" name="Google Shape;121;g1a8481dc845_2_23"/>
          <p:cNvSpPr txBox="1"/>
          <p:nvPr/>
        </p:nvSpPr>
        <p:spPr>
          <a:xfrm>
            <a:off x="228600" y="1030838"/>
            <a:ext cx="8686800" cy="4431952"/>
          </a:xfrm>
          <a:prstGeom prst="rect">
            <a:avLst/>
          </a:prstGeom>
          <a:noFill/>
          <a:ln>
            <a:noFill/>
          </a:ln>
        </p:spPr>
        <p:txBody>
          <a:bodyPr spcFirstLastPara="1" wrap="square" lIns="91425" tIns="91425" rIns="91425" bIns="91425" anchor="t" anchorCtr="0">
            <a:spAutoFit/>
          </a:bodyPr>
          <a:lstStyle/>
          <a:p>
            <a:pPr marL="285750" indent="-285750" defTabSz="1252538">
              <a:lnSpc>
                <a:spcPct val="115000"/>
              </a:lnSpc>
              <a:buSzPts val="1600"/>
              <a:buFont typeface="Wingdings" panose="05000000000000000000" pitchFamily="2" charset="2"/>
              <a:buChar char="n"/>
            </a:pPr>
            <a:r>
              <a:rPr lang="en-US" altLang="zh-TW" sz="2000" dirty="0"/>
              <a:t>Quantum teleportation</a:t>
            </a:r>
          </a:p>
          <a:p>
            <a:pPr marL="285750" indent="-285750" defTabSz="1252538">
              <a:lnSpc>
                <a:spcPct val="115000"/>
              </a:lnSpc>
              <a:buSzPts val="1600"/>
              <a:buFont typeface="Wingdings" panose="05000000000000000000" pitchFamily="2" charset="2"/>
              <a:buChar char="n"/>
            </a:pPr>
            <a:r>
              <a:rPr lang="en-US" altLang="zh-TW" sz="2000" dirty="0" err="1"/>
              <a:t>Superdense</a:t>
            </a:r>
            <a:r>
              <a:rPr lang="en-US" altLang="zh-TW" sz="2000" dirty="0"/>
              <a:t> coding</a:t>
            </a:r>
          </a:p>
          <a:p>
            <a:pPr marL="285750" indent="-285750" defTabSz="1252538">
              <a:lnSpc>
                <a:spcPct val="115000"/>
              </a:lnSpc>
              <a:buSzPts val="1600"/>
              <a:buFont typeface="Wingdings" panose="05000000000000000000" pitchFamily="2" charset="2"/>
              <a:buChar char="n"/>
            </a:pPr>
            <a:r>
              <a:rPr lang="en-US" altLang="zh-TW" sz="2000" dirty="0"/>
              <a:t>Quantum secret sharing</a:t>
            </a:r>
          </a:p>
          <a:p>
            <a:pPr marL="285750" indent="-285750" defTabSz="1252538">
              <a:lnSpc>
                <a:spcPct val="115000"/>
              </a:lnSpc>
              <a:buSzPts val="1600"/>
              <a:buFont typeface="Wingdings" panose="05000000000000000000" pitchFamily="2" charset="2"/>
              <a:buChar char="n"/>
            </a:pPr>
            <a:r>
              <a:rPr lang="en-US" altLang="zh-TW" sz="2000" dirty="0"/>
              <a:t>Quantum Byzantine agreement</a:t>
            </a:r>
          </a:p>
          <a:p>
            <a:pPr marL="285750" indent="-285750" defTabSz="1252538">
              <a:lnSpc>
                <a:spcPct val="115000"/>
              </a:lnSpc>
              <a:buSzPts val="1600"/>
              <a:buFont typeface="Wingdings" panose="05000000000000000000" pitchFamily="2" charset="2"/>
              <a:buChar char="n"/>
            </a:pPr>
            <a:r>
              <a:rPr lang="en-US" altLang="zh-TW" sz="2000" dirty="0"/>
              <a:t>Quantum cryptography</a:t>
            </a:r>
          </a:p>
          <a:p>
            <a:pPr marL="285750" indent="-285750" defTabSz="1252538">
              <a:lnSpc>
                <a:spcPct val="115000"/>
              </a:lnSpc>
              <a:buSzPts val="1600"/>
              <a:buFont typeface="Wingdings" panose="05000000000000000000" pitchFamily="2" charset="2"/>
              <a:buChar char="n"/>
            </a:pPr>
            <a:r>
              <a:rPr lang="en-US" sz="2000" dirty="0"/>
              <a:t>Quantum key distribution with entanglement (E91 Protocol)</a:t>
            </a:r>
            <a:endParaRPr sz="2000" dirty="0"/>
          </a:p>
          <a:p>
            <a:pPr marL="285750" indent="-285750" defTabSz="1252538">
              <a:lnSpc>
                <a:spcPct val="115000"/>
              </a:lnSpc>
              <a:buSzPts val="1600"/>
              <a:buFont typeface="Wingdings" panose="05000000000000000000" pitchFamily="2" charset="2"/>
              <a:buChar char="n"/>
            </a:pPr>
            <a:r>
              <a:rPr lang="en-US" altLang="zh-TW" sz="2000" dirty="0"/>
              <a:t>Quantum repeater</a:t>
            </a:r>
            <a:r>
              <a:rPr lang="zh-TW" altLang="en-US" sz="2000" dirty="0"/>
              <a:t> </a:t>
            </a:r>
            <a:r>
              <a:rPr lang="en-US" altLang="zh-TW" sz="2000" dirty="0"/>
              <a:t>(with entanglement swap)</a:t>
            </a:r>
            <a:endParaRPr sz="2000" dirty="0"/>
          </a:p>
          <a:p>
            <a:pPr marL="285750" indent="-285750" defTabSz="1252538">
              <a:lnSpc>
                <a:spcPct val="115000"/>
              </a:lnSpc>
              <a:buSzPts val="1600"/>
              <a:buFont typeface="Wingdings" panose="05000000000000000000" pitchFamily="2" charset="2"/>
              <a:buChar char="n"/>
            </a:pPr>
            <a:r>
              <a:rPr lang="en-US" sz="2000" dirty="0"/>
              <a:t>Quantum networks </a:t>
            </a:r>
            <a:endParaRPr sz="2000" dirty="0"/>
          </a:p>
          <a:p>
            <a:pPr marL="285750" indent="-285750" defTabSz="1252538">
              <a:lnSpc>
                <a:spcPct val="115000"/>
              </a:lnSpc>
              <a:buSzPts val="1600"/>
              <a:buFont typeface="Wingdings" panose="05000000000000000000" pitchFamily="2" charset="2"/>
              <a:buChar char="n"/>
            </a:pPr>
            <a:r>
              <a:rPr lang="en-US" sz="2000" dirty="0"/>
              <a:t>Quantum internet</a:t>
            </a:r>
            <a:endParaRPr sz="2000" dirty="0"/>
          </a:p>
          <a:p>
            <a:pPr marL="285750" indent="-285750" defTabSz="1252538">
              <a:lnSpc>
                <a:spcPct val="115000"/>
              </a:lnSpc>
              <a:buSzPts val="1600"/>
              <a:buFont typeface="Wingdings" panose="05000000000000000000" pitchFamily="2" charset="2"/>
              <a:buChar char="n"/>
            </a:pPr>
            <a:r>
              <a:rPr lang="en-US" sz="2000" dirty="0"/>
              <a:t>Distributed quantum computing systems</a:t>
            </a:r>
          </a:p>
          <a:p>
            <a:pPr marL="285750" indent="-285750" defTabSz="1252538">
              <a:lnSpc>
                <a:spcPct val="115000"/>
              </a:lnSpc>
              <a:buSzPts val="1600"/>
              <a:buFont typeface="Wingdings" panose="05000000000000000000" pitchFamily="2" charset="2"/>
              <a:buChar char="n"/>
            </a:pPr>
            <a:r>
              <a:rPr lang="en-US" sz="2000" dirty="0"/>
              <a:t>……</a:t>
            </a:r>
          </a:p>
          <a:p>
            <a:pPr marL="285750" indent="-285750" defTabSz="1252538">
              <a:lnSpc>
                <a:spcPct val="115000"/>
              </a:lnSpc>
              <a:buSzPts val="1600"/>
              <a:buFont typeface="Wingdings" panose="05000000000000000000" pitchFamily="2" charset="2"/>
              <a:buChar char="n"/>
            </a:pPr>
            <a:endParaRPr sz="2000" dirty="0"/>
          </a:p>
        </p:txBody>
      </p:sp>
    </p:spTree>
    <p:extLst>
      <p:ext uri="{BB962C8B-B14F-4D97-AF65-F5344CB8AC3E}">
        <p14:creationId xmlns:p14="http://schemas.microsoft.com/office/powerpoint/2010/main" val="103270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17b29bd6734_11_21"/>
          <p:cNvSpPr txBox="1">
            <a:spLocks noGrp="1"/>
          </p:cNvSpPr>
          <p:nvPr>
            <p:ph type="body" idx="1"/>
          </p:nvPr>
        </p:nvSpPr>
        <p:spPr>
          <a:xfrm>
            <a:off x="218969" y="1043260"/>
            <a:ext cx="8229600" cy="3078900"/>
          </a:xfrm>
          <a:prstGeom prst="rect">
            <a:avLst/>
          </a:prstGeom>
          <a:noFill/>
          <a:ln>
            <a:noFill/>
          </a:ln>
        </p:spPr>
        <p:txBody>
          <a:bodyPr spcFirstLastPara="1" wrap="square" lIns="68575" tIns="34275" rIns="68575" bIns="34275" anchor="t" anchorCtr="0">
            <a:noAutofit/>
          </a:bodyPr>
          <a:lstStyle/>
          <a:p>
            <a:pPr marL="457200" lvl="0" indent="-330200" algn="l" rtl="0">
              <a:lnSpc>
                <a:spcPct val="100000"/>
              </a:lnSpc>
              <a:spcBef>
                <a:spcPts val="500"/>
              </a:spcBef>
              <a:spcAft>
                <a:spcPts val="0"/>
              </a:spcAft>
              <a:buSzPts val="1600"/>
              <a:buChar char="■"/>
            </a:pPr>
            <a:r>
              <a:rPr lang="en-US" sz="2000" dirty="0">
                <a:latin typeface="+mn-lt"/>
              </a:rPr>
              <a:t>Example: </a:t>
            </a:r>
            <a:r>
              <a:rPr lang="en-US" altLang="zh-TW" sz="2000" dirty="0">
                <a:solidFill>
                  <a:srgbClr val="FF0000"/>
                </a:solidFill>
                <a:latin typeface="+mn-lt"/>
              </a:rPr>
              <a:t>S</a:t>
            </a:r>
            <a:r>
              <a:rPr lang="en-US" sz="2000" dirty="0">
                <a:solidFill>
                  <a:srgbClr val="FF0000"/>
                </a:solidFill>
                <a:latin typeface="+mn-lt"/>
              </a:rPr>
              <a:t>pontaneous </a:t>
            </a:r>
            <a:r>
              <a:rPr lang="en-US" altLang="zh-TW" sz="2000" dirty="0">
                <a:solidFill>
                  <a:srgbClr val="FF0000"/>
                </a:solidFill>
                <a:latin typeface="+mn-lt"/>
              </a:rPr>
              <a:t>P</a:t>
            </a:r>
            <a:r>
              <a:rPr lang="en-US" sz="2000" dirty="0">
                <a:solidFill>
                  <a:srgbClr val="FF0000"/>
                </a:solidFill>
                <a:latin typeface="+mn-lt"/>
              </a:rPr>
              <a:t>arametric </a:t>
            </a:r>
            <a:r>
              <a:rPr lang="en-US" altLang="zh-TW" sz="2000" dirty="0">
                <a:solidFill>
                  <a:srgbClr val="FF0000"/>
                </a:solidFill>
                <a:latin typeface="+mn-lt"/>
              </a:rPr>
              <a:t>D</a:t>
            </a:r>
            <a:r>
              <a:rPr lang="en-US" sz="2000" dirty="0">
                <a:solidFill>
                  <a:srgbClr val="FF0000"/>
                </a:solidFill>
                <a:latin typeface="+mn-lt"/>
              </a:rPr>
              <a:t>own-</a:t>
            </a:r>
            <a:r>
              <a:rPr lang="en-US" altLang="zh-TW" sz="2000" dirty="0">
                <a:solidFill>
                  <a:srgbClr val="FF0000"/>
                </a:solidFill>
                <a:latin typeface="+mn-lt"/>
              </a:rPr>
              <a:t>C</a:t>
            </a:r>
            <a:r>
              <a:rPr lang="en-US" sz="2000" dirty="0">
                <a:solidFill>
                  <a:srgbClr val="FF0000"/>
                </a:solidFill>
                <a:latin typeface="+mn-lt"/>
              </a:rPr>
              <a:t>onversion</a:t>
            </a:r>
            <a:r>
              <a:rPr lang="zh-TW" altLang="en-US" sz="2000" dirty="0">
                <a:solidFill>
                  <a:srgbClr val="FF0000"/>
                </a:solidFill>
                <a:latin typeface="+mn-lt"/>
              </a:rPr>
              <a:t> </a:t>
            </a:r>
            <a:r>
              <a:rPr lang="en-US" altLang="zh-TW" sz="2000" dirty="0">
                <a:solidFill>
                  <a:srgbClr val="FF0000"/>
                </a:solidFill>
                <a:latin typeface="+mn-lt"/>
              </a:rPr>
              <a:t>(</a:t>
            </a:r>
            <a:r>
              <a:rPr lang="en-US" sz="2000" dirty="0">
                <a:solidFill>
                  <a:srgbClr val="FF0000"/>
                </a:solidFill>
                <a:latin typeface="+mn-lt"/>
              </a:rPr>
              <a:t>SPDC)</a:t>
            </a:r>
            <a:r>
              <a:rPr lang="zh-TW" altLang="en-US" sz="2000" dirty="0">
                <a:latin typeface="+mn-lt"/>
              </a:rPr>
              <a:t> </a:t>
            </a:r>
            <a:r>
              <a:rPr lang="en-US" altLang="zh-TW" sz="2000" dirty="0">
                <a:latin typeface="+mn-lt"/>
              </a:rPr>
              <a:t>with </a:t>
            </a:r>
            <a:r>
              <a:rPr lang="en-US" sz="2000" dirty="0">
                <a:latin typeface="+mn-lt"/>
              </a:rPr>
              <a:t>non-linear birefringent crystal</a:t>
            </a:r>
            <a:endParaRPr sz="2000" dirty="0">
              <a:latin typeface="+mn-lt"/>
            </a:endParaRPr>
          </a:p>
          <a:p>
            <a:pPr marL="457200" lvl="0" indent="0" algn="l" rtl="0">
              <a:lnSpc>
                <a:spcPct val="100000"/>
              </a:lnSpc>
              <a:spcBef>
                <a:spcPts val="500"/>
              </a:spcBef>
              <a:spcAft>
                <a:spcPts val="0"/>
              </a:spcAft>
              <a:buSzPts val="1800"/>
              <a:buNone/>
            </a:pPr>
            <a:endParaRPr sz="2000" dirty="0">
              <a:latin typeface="+mn-lt"/>
            </a:endParaRPr>
          </a:p>
          <a:p>
            <a:pPr marL="457200" lvl="0" indent="-228600" algn="l" rtl="0">
              <a:lnSpc>
                <a:spcPct val="100000"/>
              </a:lnSpc>
              <a:spcBef>
                <a:spcPts val="500"/>
              </a:spcBef>
              <a:spcAft>
                <a:spcPts val="0"/>
              </a:spcAft>
              <a:buSzPts val="1800"/>
              <a:buNone/>
            </a:pPr>
            <a:endParaRPr sz="3200" dirty="0">
              <a:latin typeface="+mn-lt"/>
              <a:ea typeface="Arial"/>
              <a:cs typeface="Arial"/>
              <a:sym typeface="Arial"/>
            </a:endParaRPr>
          </a:p>
          <a:p>
            <a:pPr marL="457200" lvl="0" indent="-228600" algn="l" rtl="0">
              <a:lnSpc>
                <a:spcPct val="100000"/>
              </a:lnSpc>
              <a:spcBef>
                <a:spcPts val="500"/>
              </a:spcBef>
              <a:spcAft>
                <a:spcPts val="0"/>
              </a:spcAft>
              <a:buSzPts val="1800"/>
              <a:buNone/>
            </a:pPr>
            <a:endParaRPr sz="3200" dirty="0">
              <a:latin typeface="+mn-lt"/>
              <a:ea typeface="Arial"/>
              <a:cs typeface="Arial"/>
              <a:sym typeface="Arial"/>
            </a:endParaRPr>
          </a:p>
        </p:txBody>
      </p:sp>
      <p:sp>
        <p:nvSpPr>
          <p:cNvPr id="162" name="Google Shape;162;g17b29bd6734_11_21"/>
          <p:cNvSpPr txBox="1">
            <a:spLocks noGrp="1"/>
          </p:cNvSpPr>
          <p:nvPr>
            <p:ph type="sldNum" idx="4294967295"/>
          </p:nvPr>
        </p:nvSpPr>
        <p:spPr>
          <a:xfrm>
            <a:off x="7589520" y="4846320"/>
            <a:ext cx="1554600" cy="217200"/>
          </a:xfrm>
          <a:prstGeom prst="rect">
            <a:avLst/>
          </a:prstGeom>
          <a:noFill/>
          <a:ln>
            <a:noFill/>
          </a:ln>
        </p:spPr>
        <p:txBody>
          <a:bodyPr spcFirstLastPara="1" wrap="square" lIns="68575" tIns="34275" rIns="68575" bIns="34275" anchor="b" anchorCtr="0">
            <a:noAutofit/>
          </a:bodyPr>
          <a:lstStyle/>
          <a:p>
            <a:pPr marL="0" lvl="0" indent="0" algn="r" rtl="0">
              <a:lnSpc>
                <a:spcPct val="100000"/>
              </a:lnSpc>
              <a:spcBef>
                <a:spcPts val="0"/>
              </a:spcBef>
              <a:spcAft>
                <a:spcPts val="0"/>
              </a:spcAft>
              <a:buSzPts val="900"/>
              <a:buNone/>
            </a:pPr>
            <a:fld id="{00000000-1234-1234-1234-123412341234}" type="slidenum">
              <a:rPr lang="en-US"/>
              <a:t>15</a:t>
            </a:fld>
            <a:endParaRPr/>
          </a:p>
        </p:txBody>
      </p:sp>
      <p:grpSp>
        <p:nvGrpSpPr>
          <p:cNvPr id="2" name="群組 1">
            <a:extLst>
              <a:ext uri="{FF2B5EF4-FFF2-40B4-BE49-F238E27FC236}">
                <a16:creationId xmlns:a16="http://schemas.microsoft.com/office/drawing/2014/main" id="{3697E261-5405-4A28-9519-4A3BF2E8C823}"/>
              </a:ext>
            </a:extLst>
          </p:cNvPr>
          <p:cNvGrpSpPr/>
          <p:nvPr/>
        </p:nvGrpSpPr>
        <p:grpSpPr>
          <a:xfrm>
            <a:off x="695431" y="1786884"/>
            <a:ext cx="7224557" cy="3059436"/>
            <a:chOff x="956597" y="1944995"/>
            <a:chExt cx="7224557" cy="3059436"/>
          </a:xfrm>
        </p:grpSpPr>
        <p:pic>
          <p:nvPicPr>
            <p:cNvPr id="164" name="Google Shape;164;g17b29bd6734_11_21"/>
            <p:cNvPicPr preferRelativeResize="0"/>
            <p:nvPr/>
          </p:nvPicPr>
          <p:blipFill rotWithShape="1">
            <a:blip r:embed="rId3">
              <a:alphaModFix/>
            </a:blip>
            <a:srcRect/>
            <a:stretch/>
          </p:blipFill>
          <p:spPr>
            <a:xfrm>
              <a:off x="3118280" y="2867929"/>
              <a:ext cx="1150760" cy="1125968"/>
            </a:xfrm>
            <a:prstGeom prst="rect">
              <a:avLst/>
            </a:prstGeom>
            <a:noFill/>
            <a:ln>
              <a:noFill/>
            </a:ln>
          </p:spPr>
        </p:pic>
        <p:sp>
          <p:nvSpPr>
            <p:cNvPr id="165" name="Google Shape;165;g17b29bd6734_11_21"/>
            <p:cNvSpPr txBox="1"/>
            <p:nvPr/>
          </p:nvSpPr>
          <p:spPr>
            <a:xfrm>
              <a:off x="956597" y="3497731"/>
              <a:ext cx="1338293" cy="40007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b="1" i="0" u="none" strike="noStrike" cap="none" dirty="0">
                  <a:solidFill>
                    <a:schemeClr val="dk1"/>
                  </a:solidFill>
                  <a:latin typeface="Arial"/>
                  <a:ea typeface="Arial"/>
                  <a:cs typeface="Arial"/>
                  <a:sym typeface="Arial"/>
                </a:rPr>
                <a:t>Laser Beam</a:t>
              </a:r>
              <a:endParaRPr b="1" i="0" u="none" strike="noStrike" cap="none" dirty="0">
                <a:solidFill>
                  <a:schemeClr val="dk1"/>
                </a:solidFill>
                <a:latin typeface="Arial"/>
                <a:ea typeface="Arial"/>
                <a:cs typeface="Arial"/>
                <a:sym typeface="Arial"/>
              </a:endParaRPr>
            </a:p>
          </p:txBody>
        </p:sp>
        <p:sp>
          <p:nvSpPr>
            <p:cNvPr id="166" name="Google Shape;166;g17b29bd6734_11_21"/>
            <p:cNvSpPr/>
            <p:nvPr/>
          </p:nvSpPr>
          <p:spPr>
            <a:xfrm>
              <a:off x="1254478" y="3351158"/>
              <a:ext cx="2198409" cy="127316"/>
            </a:xfrm>
            <a:prstGeom prst="rightArrow">
              <a:avLst>
                <a:gd name="adj1" fmla="val 50000"/>
                <a:gd name="adj2" fmla="val 5000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b="0" i="0" u="none" strike="noStrike" cap="none">
                <a:solidFill>
                  <a:srgbClr val="FF0000"/>
                </a:solidFill>
                <a:latin typeface="Arial"/>
                <a:ea typeface="Arial"/>
                <a:cs typeface="Arial"/>
                <a:sym typeface="Arial"/>
              </a:endParaRPr>
            </a:p>
          </p:txBody>
        </p:sp>
        <p:sp>
          <p:nvSpPr>
            <p:cNvPr id="167" name="Google Shape;167;g17b29bd6734_11_21"/>
            <p:cNvSpPr txBox="1"/>
            <p:nvPr/>
          </p:nvSpPr>
          <p:spPr>
            <a:xfrm>
              <a:off x="3167094" y="4038327"/>
              <a:ext cx="1338293" cy="830966"/>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b="1" i="0" u="none" strike="noStrike" cap="none" dirty="0">
                  <a:solidFill>
                    <a:srgbClr val="000000"/>
                  </a:solidFill>
                  <a:latin typeface="Arial"/>
                  <a:ea typeface="Arial"/>
                  <a:cs typeface="Arial"/>
                  <a:sym typeface="Arial"/>
                </a:rPr>
                <a:t>Nonlinear</a:t>
              </a:r>
              <a:br>
                <a:rPr lang="en-US" b="1" i="0" u="none" strike="noStrike" cap="none" dirty="0">
                  <a:solidFill>
                    <a:srgbClr val="000000"/>
                  </a:solidFill>
                  <a:latin typeface="Arial"/>
                  <a:ea typeface="Arial"/>
                  <a:cs typeface="Arial"/>
                  <a:sym typeface="Arial"/>
                </a:rPr>
              </a:br>
              <a:r>
                <a:rPr lang="en-US" b="1" i="0" u="none" strike="noStrike" cap="none" dirty="0">
                  <a:solidFill>
                    <a:srgbClr val="000000"/>
                  </a:solidFill>
                  <a:latin typeface="Arial"/>
                  <a:ea typeface="Arial"/>
                  <a:cs typeface="Arial"/>
                  <a:sym typeface="Arial"/>
                </a:rPr>
                <a:t>Birefringent</a:t>
              </a:r>
              <a:endParaRPr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b="1" i="0" u="none" strike="noStrike" cap="none" dirty="0">
                  <a:solidFill>
                    <a:srgbClr val="000000"/>
                  </a:solidFill>
                  <a:latin typeface="Arial"/>
                  <a:ea typeface="Arial"/>
                  <a:cs typeface="Arial"/>
                  <a:sym typeface="Arial"/>
                </a:rPr>
                <a:t>Crystal</a:t>
              </a:r>
              <a:endParaRPr b="1" i="0" u="none" strike="noStrike" cap="none" dirty="0">
                <a:solidFill>
                  <a:srgbClr val="000000"/>
                </a:solidFill>
                <a:latin typeface="Arial"/>
                <a:ea typeface="Arial"/>
                <a:cs typeface="Arial"/>
                <a:sym typeface="Arial"/>
              </a:endParaRPr>
            </a:p>
          </p:txBody>
        </p:sp>
        <p:sp>
          <p:nvSpPr>
            <p:cNvPr id="168" name="Google Shape;168;g17b29bd6734_11_21"/>
            <p:cNvSpPr/>
            <p:nvPr/>
          </p:nvSpPr>
          <p:spPr>
            <a:xfrm rot="9583748">
              <a:off x="3822437" y="2795433"/>
              <a:ext cx="3266448" cy="128981"/>
            </a:xfrm>
            <a:prstGeom prst="leftArrow">
              <a:avLst>
                <a:gd name="adj1" fmla="val 50693"/>
                <a:gd name="adj2" fmla="val 50000"/>
              </a:avLst>
            </a:prstGeom>
            <a:solidFill>
              <a:srgbClr val="4A86E8"/>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b="0" i="0" u="none" strike="noStrike" cap="none">
                <a:solidFill>
                  <a:srgbClr val="000000"/>
                </a:solidFill>
                <a:latin typeface="Arial"/>
                <a:ea typeface="Arial"/>
                <a:cs typeface="Arial"/>
                <a:sym typeface="Arial"/>
              </a:endParaRPr>
            </a:p>
          </p:txBody>
        </p:sp>
        <p:sp>
          <p:nvSpPr>
            <p:cNvPr id="169" name="Google Shape;169;g17b29bd6734_11_21"/>
            <p:cNvSpPr txBox="1"/>
            <p:nvPr/>
          </p:nvSpPr>
          <p:spPr>
            <a:xfrm>
              <a:off x="6189308" y="3119142"/>
              <a:ext cx="1106089" cy="830966"/>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b="1" i="0" u="none" strike="noStrike" cap="none" dirty="0">
                  <a:solidFill>
                    <a:schemeClr val="dk1"/>
                  </a:solidFill>
                  <a:latin typeface="Arial"/>
                  <a:ea typeface="Arial"/>
                  <a:cs typeface="Arial"/>
                  <a:sym typeface="Arial"/>
                </a:rPr>
                <a:t>A Pair of Entangled Photons</a:t>
              </a:r>
              <a:endParaRPr b="1" i="0" u="none" strike="noStrike" cap="none" dirty="0">
                <a:solidFill>
                  <a:schemeClr val="dk1"/>
                </a:solidFill>
                <a:latin typeface="Arial"/>
                <a:ea typeface="Arial"/>
                <a:cs typeface="Arial"/>
                <a:sym typeface="Arial"/>
              </a:endParaRPr>
            </a:p>
          </p:txBody>
        </p:sp>
        <p:sp>
          <p:nvSpPr>
            <p:cNvPr id="170" name="Google Shape;170;g17b29bd6734_11_21"/>
            <p:cNvSpPr txBox="1"/>
            <p:nvPr/>
          </p:nvSpPr>
          <p:spPr>
            <a:xfrm>
              <a:off x="7398975" y="2214761"/>
              <a:ext cx="782179" cy="43085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US" sz="1600" b="1" i="0" u="none" strike="noStrike" cap="none" dirty="0">
                  <a:solidFill>
                    <a:srgbClr val="000000"/>
                  </a:solidFill>
                  <a:latin typeface="Arial"/>
                  <a:ea typeface="Arial"/>
                  <a:cs typeface="Arial"/>
                  <a:sym typeface="Arial"/>
                </a:rPr>
                <a:t>Alice</a:t>
              </a:r>
              <a:endParaRPr sz="1600" b="1" i="0" u="none" strike="noStrike" cap="none" dirty="0">
                <a:solidFill>
                  <a:srgbClr val="000000"/>
                </a:solidFill>
                <a:latin typeface="Arial"/>
                <a:ea typeface="Arial"/>
                <a:cs typeface="Arial"/>
                <a:sym typeface="Arial"/>
              </a:endParaRPr>
            </a:p>
          </p:txBody>
        </p:sp>
        <p:pic>
          <p:nvPicPr>
            <p:cNvPr id="171" name="Google Shape;171;g17b29bd6734_11_21"/>
            <p:cNvPicPr preferRelativeResize="0"/>
            <p:nvPr/>
          </p:nvPicPr>
          <p:blipFill rotWithShape="1">
            <a:blip r:embed="rId4">
              <a:alphaModFix/>
            </a:blip>
            <a:srcRect/>
            <a:stretch/>
          </p:blipFill>
          <p:spPr>
            <a:xfrm>
              <a:off x="6909534" y="1944995"/>
              <a:ext cx="607816" cy="600785"/>
            </a:xfrm>
            <a:prstGeom prst="rect">
              <a:avLst/>
            </a:prstGeom>
            <a:noFill/>
            <a:ln>
              <a:noFill/>
            </a:ln>
          </p:spPr>
        </p:pic>
        <p:pic>
          <p:nvPicPr>
            <p:cNvPr id="172" name="Google Shape;172;g17b29bd6734_11_21"/>
            <p:cNvPicPr preferRelativeResize="0"/>
            <p:nvPr/>
          </p:nvPicPr>
          <p:blipFill rotWithShape="1">
            <a:blip r:embed="rId5">
              <a:alphaModFix/>
            </a:blip>
            <a:srcRect/>
            <a:stretch/>
          </p:blipFill>
          <p:spPr>
            <a:xfrm>
              <a:off x="6884192" y="4255279"/>
              <a:ext cx="660128" cy="652493"/>
            </a:xfrm>
            <a:prstGeom prst="rect">
              <a:avLst/>
            </a:prstGeom>
            <a:noFill/>
            <a:ln>
              <a:noFill/>
            </a:ln>
          </p:spPr>
        </p:pic>
        <p:sp>
          <p:nvSpPr>
            <p:cNvPr id="173" name="Google Shape;173;g17b29bd6734_11_21"/>
            <p:cNvSpPr txBox="1"/>
            <p:nvPr/>
          </p:nvSpPr>
          <p:spPr>
            <a:xfrm>
              <a:off x="7386080" y="4573574"/>
              <a:ext cx="740574" cy="43085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US" sz="1600" b="1" i="0" u="none" strike="noStrike" cap="none" dirty="0">
                  <a:solidFill>
                    <a:srgbClr val="000000"/>
                  </a:solidFill>
                  <a:latin typeface="Arial"/>
                  <a:ea typeface="Arial"/>
                  <a:cs typeface="Arial"/>
                  <a:sym typeface="Arial"/>
                </a:rPr>
                <a:t>Bob</a:t>
              </a:r>
              <a:endParaRPr sz="1600" b="1" i="0" u="none" strike="noStrike" cap="none" dirty="0">
                <a:solidFill>
                  <a:srgbClr val="000000"/>
                </a:solidFill>
                <a:latin typeface="Arial"/>
                <a:ea typeface="Arial"/>
                <a:cs typeface="Arial"/>
                <a:sym typeface="Arial"/>
              </a:endParaRPr>
            </a:p>
          </p:txBody>
        </p:sp>
        <p:sp>
          <p:nvSpPr>
            <p:cNvPr id="174" name="Google Shape;174;g17b29bd6734_11_21"/>
            <p:cNvSpPr/>
            <p:nvPr/>
          </p:nvSpPr>
          <p:spPr>
            <a:xfrm>
              <a:off x="7071094" y="2612453"/>
              <a:ext cx="264292" cy="246887"/>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b="0" i="0" u="none" strike="noStrike" cap="none">
                <a:solidFill>
                  <a:srgbClr val="000000"/>
                </a:solidFill>
                <a:latin typeface="Arial"/>
                <a:ea typeface="Arial"/>
                <a:cs typeface="Arial"/>
                <a:sym typeface="Arial"/>
              </a:endParaRPr>
            </a:p>
          </p:txBody>
        </p:sp>
        <p:sp>
          <p:nvSpPr>
            <p:cNvPr id="175" name="Google Shape;175;g17b29bd6734_11_21"/>
            <p:cNvSpPr/>
            <p:nvPr/>
          </p:nvSpPr>
          <p:spPr>
            <a:xfrm>
              <a:off x="7071094" y="3995999"/>
              <a:ext cx="264292" cy="246887"/>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b="0" i="0" u="none" strike="noStrike" cap="none">
                <a:solidFill>
                  <a:srgbClr val="000000"/>
                </a:solidFill>
                <a:latin typeface="Arial"/>
                <a:ea typeface="Arial"/>
                <a:cs typeface="Arial"/>
                <a:sym typeface="Arial"/>
              </a:endParaRPr>
            </a:p>
          </p:txBody>
        </p:sp>
        <p:cxnSp>
          <p:nvCxnSpPr>
            <p:cNvPr id="176" name="Google Shape;176;g17b29bd6734_11_21"/>
            <p:cNvCxnSpPr>
              <a:stCxn id="174" idx="4"/>
              <a:endCxn id="175" idx="0"/>
            </p:cNvCxnSpPr>
            <p:nvPr/>
          </p:nvCxnSpPr>
          <p:spPr>
            <a:xfrm>
              <a:off x="7203240" y="2859340"/>
              <a:ext cx="0" cy="1136682"/>
            </a:xfrm>
            <a:prstGeom prst="straightConnector1">
              <a:avLst/>
            </a:prstGeom>
            <a:noFill/>
            <a:ln w="38100" cap="flat" cmpd="sng">
              <a:solidFill>
                <a:schemeClr val="dk1"/>
              </a:solidFill>
              <a:prstDash val="dash"/>
              <a:round/>
              <a:headEnd type="stealth" w="med" len="med"/>
              <a:tailEnd type="stealth" w="med" len="med"/>
            </a:ln>
          </p:spPr>
        </p:cxnSp>
        <p:sp>
          <p:nvSpPr>
            <p:cNvPr id="177" name="Google Shape;177;g17b29bd6734_11_21"/>
            <p:cNvSpPr/>
            <p:nvPr/>
          </p:nvSpPr>
          <p:spPr>
            <a:xfrm rot="12033972">
              <a:off x="3816867" y="3936289"/>
              <a:ext cx="3238639" cy="136012"/>
            </a:xfrm>
            <a:prstGeom prst="leftArrow">
              <a:avLst>
                <a:gd name="adj1" fmla="val 50000"/>
                <a:gd name="adj2" fmla="val 50000"/>
              </a:avLst>
            </a:prstGeom>
            <a:solidFill>
              <a:srgbClr val="4A86E8"/>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b="0" i="0" u="none" strike="noStrike" cap="none" dirty="0">
                <a:solidFill>
                  <a:srgbClr val="000000"/>
                </a:solidFill>
                <a:latin typeface="Arial"/>
                <a:ea typeface="Arial"/>
                <a:cs typeface="Arial"/>
                <a:sym typeface="Arial"/>
              </a:endParaRPr>
            </a:p>
          </p:txBody>
        </p:sp>
      </p:grpSp>
      <p:sp>
        <p:nvSpPr>
          <p:cNvPr id="178" name="Google Shape;178;g17b29bd6734_11_21"/>
          <p:cNvSpPr txBox="1"/>
          <p:nvPr/>
        </p:nvSpPr>
        <p:spPr>
          <a:xfrm>
            <a:off x="587854" y="164428"/>
            <a:ext cx="8229600" cy="10287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US" sz="3000" b="0" i="0" u="none" strike="noStrike" cap="none" dirty="0">
                <a:solidFill>
                  <a:schemeClr val="dk1"/>
                </a:solidFill>
                <a:latin typeface="+mn-lt"/>
                <a:ea typeface="Times"/>
                <a:cs typeface="Times"/>
                <a:sym typeface="Times"/>
              </a:rPr>
              <a:t>Bi-partite Entanglement Generation</a:t>
            </a:r>
            <a:endParaRPr sz="3300" b="0" i="0" u="none" strike="noStrike" cap="none" dirty="0">
              <a:solidFill>
                <a:schemeClr val="dk1"/>
              </a:solidFill>
              <a:latin typeface="+mn-lt"/>
              <a:ea typeface="Arial"/>
              <a:cs typeface="Arial"/>
              <a:sym typeface="Arial"/>
            </a:endParaRPr>
          </a:p>
        </p:txBody>
      </p:sp>
    </p:spTree>
    <p:extLst>
      <p:ext uri="{BB962C8B-B14F-4D97-AF65-F5344CB8AC3E}">
        <p14:creationId xmlns:p14="http://schemas.microsoft.com/office/powerpoint/2010/main" val="4115029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Google Shape;168;g17b29bd6734_11_21">
            <a:extLst>
              <a:ext uri="{FF2B5EF4-FFF2-40B4-BE49-F238E27FC236}">
                <a16:creationId xmlns:a16="http://schemas.microsoft.com/office/drawing/2014/main" id="{ADE4D13C-5396-4260-9E71-E571320D615C}"/>
              </a:ext>
            </a:extLst>
          </p:cNvPr>
          <p:cNvSpPr/>
          <p:nvPr/>
        </p:nvSpPr>
        <p:spPr>
          <a:xfrm rot="11030485">
            <a:off x="2709247" y="2874096"/>
            <a:ext cx="3266448" cy="128981"/>
          </a:xfrm>
          <a:prstGeom prst="leftArrow">
            <a:avLst>
              <a:gd name="adj1" fmla="val 50693"/>
              <a:gd name="adj2" fmla="val 50000"/>
            </a:avLst>
          </a:prstGeom>
          <a:solidFill>
            <a:srgbClr val="4A86E8"/>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b="0" i="0" u="none" strike="noStrike" cap="none">
              <a:solidFill>
                <a:srgbClr val="000000"/>
              </a:solidFill>
              <a:latin typeface="Arial"/>
              <a:ea typeface="Arial"/>
              <a:cs typeface="Arial"/>
              <a:sym typeface="Arial"/>
            </a:endParaRPr>
          </a:p>
        </p:txBody>
      </p:sp>
      <p:sp>
        <p:nvSpPr>
          <p:cNvPr id="2" name="標題 1">
            <a:extLst>
              <a:ext uri="{FF2B5EF4-FFF2-40B4-BE49-F238E27FC236}">
                <a16:creationId xmlns:a16="http://schemas.microsoft.com/office/drawing/2014/main" id="{6C7B3F20-52E9-45BC-B93F-ED3289DCEE17}"/>
              </a:ext>
            </a:extLst>
          </p:cNvPr>
          <p:cNvSpPr>
            <a:spLocks noGrp="1"/>
          </p:cNvSpPr>
          <p:nvPr>
            <p:ph type="title"/>
          </p:nvPr>
        </p:nvSpPr>
        <p:spPr>
          <a:xfrm>
            <a:off x="-1" y="-69226"/>
            <a:ext cx="9099884" cy="1440826"/>
          </a:xfrm>
        </p:spPr>
        <p:txBody>
          <a:bodyPr/>
          <a:lstStyle/>
          <a:p>
            <a:r>
              <a:rPr lang="en-US" altLang="zh-TW" sz="3200" dirty="0"/>
              <a:t> Multi-partite Entanglement Generation</a:t>
            </a:r>
            <a:endParaRPr lang="zh-TW" altLang="en-US" sz="3200" dirty="0"/>
          </a:p>
        </p:txBody>
      </p:sp>
      <p:sp>
        <p:nvSpPr>
          <p:cNvPr id="3" name="文字版面配置區 2">
            <a:extLst>
              <a:ext uri="{FF2B5EF4-FFF2-40B4-BE49-F238E27FC236}">
                <a16:creationId xmlns:a16="http://schemas.microsoft.com/office/drawing/2014/main" id="{264AA1B2-1B9F-4016-9664-718320E28970}"/>
              </a:ext>
            </a:extLst>
          </p:cNvPr>
          <p:cNvSpPr>
            <a:spLocks noGrp="1"/>
          </p:cNvSpPr>
          <p:nvPr>
            <p:ph type="body" idx="1"/>
          </p:nvPr>
        </p:nvSpPr>
        <p:spPr>
          <a:xfrm>
            <a:off x="-1" y="973276"/>
            <a:ext cx="9144001" cy="1080805"/>
          </a:xfrm>
        </p:spPr>
        <p:txBody>
          <a:bodyPr/>
          <a:lstStyle/>
          <a:p>
            <a:r>
              <a:rPr lang="en-US" altLang="zh-TW" dirty="0"/>
              <a:t>Example: Microwave Frequency Comb</a:t>
            </a:r>
            <a:endParaRPr lang="zh-TW" altLang="en-US" dirty="0"/>
          </a:p>
        </p:txBody>
      </p:sp>
      <p:sp>
        <p:nvSpPr>
          <p:cNvPr id="4" name="投影片編號版面配置區 3">
            <a:extLst>
              <a:ext uri="{FF2B5EF4-FFF2-40B4-BE49-F238E27FC236}">
                <a16:creationId xmlns:a16="http://schemas.microsoft.com/office/drawing/2014/main" id="{337D1020-F7B3-4DCB-9381-CA0A96D9F224}"/>
              </a:ext>
            </a:extLst>
          </p:cNvPr>
          <p:cNvSpPr>
            <a:spLocks noGrp="1"/>
          </p:cNvSpPr>
          <p:nvPr>
            <p:ph type="sldNum" idx="4294967295"/>
          </p:nvPr>
        </p:nvSpPr>
        <p:spPr>
          <a:xfrm>
            <a:off x="6760388" y="4868353"/>
            <a:ext cx="1554480" cy="217170"/>
          </a:xfrm>
        </p:spPr>
        <p:txBody>
          <a:bodyPr/>
          <a:lstStyle/>
          <a:p>
            <a:pPr marL="0" lvl="0" indent="0" algn="r" rtl="0">
              <a:spcBef>
                <a:spcPts val="0"/>
              </a:spcBef>
              <a:spcAft>
                <a:spcPts val="0"/>
              </a:spcAft>
              <a:buNone/>
            </a:pPr>
            <a:fld id="{00000000-1234-1234-1234-123412341234}" type="slidenum">
              <a:rPr lang="en-US" smtClean="0"/>
              <a:t>16</a:t>
            </a:fld>
            <a:endParaRPr lang="en-US"/>
          </a:p>
        </p:txBody>
      </p:sp>
      <p:pic>
        <p:nvPicPr>
          <p:cNvPr id="6" name="Google Shape;164;g17b29bd6734_11_21">
            <a:extLst>
              <a:ext uri="{FF2B5EF4-FFF2-40B4-BE49-F238E27FC236}">
                <a16:creationId xmlns:a16="http://schemas.microsoft.com/office/drawing/2014/main" id="{8B73F802-F47F-408B-8596-D9257D8E5FF7}"/>
              </a:ext>
            </a:extLst>
          </p:cNvPr>
          <p:cNvPicPr preferRelativeResize="0"/>
          <p:nvPr/>
        </p:nvPicPr>
        <p:blipFill rotWithShape="1">
          <a:blip r:embed="rId3">
            <a:alphaModFix/>
          </a:blip>
          <a:srcRect/>
          <a:stretch/>
        </p:blipFill>
        <p:spPr>
          <a:xfrm>
            <a:off x="2027982" y="2731851"/>
            <a:ext cx="1150760" cy="1125968"/>
          </a:xfrm>
          <a:prstGeom prst="rect">
            <a:avLst/>
          </a:prstGeom>
          <a:noFill/>
          <a:ln>
            <a:noFill/>
          </a:ln>
        </p:spPr>
      </p:pic>
      <p:sp>
        <p:nvSpPr>
          <p:cNvPr id="9" name="Google Shape;167;g17b29bd6734_11_21">
            <a:extLst>
              <a:ext uri="{FF2B5EF4-FFF2-40B4-BE49-F238E27FC236}">
                <a16:creationId xmlns:a16="http://schemas.microsoft.com/office/drawing/2014/main" id="{4E1C8292-811F-4679-86F8-9E11EC5EDD90}"/>
              </a:ext>
            </a:extLst>
          </p:cNvPr>
          <p:cNvSpPr txBox="1"/>
          <p:nvPr/>
        </p:nvSpPr>
        <p:spPr>
          <a:xfrm>
            <a:off x="2004759" y="3881307"/>
            <a:ext cx="1338293" cy="830966"/>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b="1" i="0" u="none" strike="noStrike" cap="none" dirty="0">
                <a:solidFill>
                  <a:srgbClr val="000000"/>
                </a:solidFill>
                <a:latin typeface="Arial"/>
                <a:ea typeface="Arial"/>
                <a:cs typeface="Arial"/>
                <a:sym typeface="Arial"/>
              </a:rPr>
              <a:t>Microwave Frequency</a:t>
            </a:r>
            <a:br>
              <a:rPr lang="en-US" b="1" i="0" u="none" strike="noStrike" cap="none" dirty="0">
                <a:solidFill>
                  <a:srgbClr val="000000"/>
                </a:solidFill>
                <a:latin typeface="Arial"/>
                <a:ea typeface="Arial"/>
                <a:cs typeface="Arial"/>
                <a:sym typeface="Arial"/>
              </a:rPr>
            </a:br>
            <a:r>
              <a:rPr lang="en-US" b="1" i="0" u="none" strike="noStrike" cap="none" dirty="0">
                <a:solidFill>
                  <a:srgbClr val="000000"/>
                </a:solidFill>
                <a:latin typeface="Arial"/>
                <a:ea typeface="Arial"/>
                <a:cs typeface="Arial"/>
                <a:sym typeface="Arial"/>
              </a:rPr>
              <a:t>Comb</a:t>
            </a:r>
            <a:endParaRPr b="1" i="0" u="none" strike="noStrike" cap="none" dirty="0">
              <a:solidFill>
                <a:srgbClr val="000000"/>
              </a:solidFill>
              <a:latin typeface="Arial"/>
              <a:ea typeface="Arial"/>
              <a:cs typeface="Arial"/>
              <a:sym typeface="Arial"/>
            </a:endParaRPr>
          </a:p>
        </p:txBody>
      </p:sp>
      <p:sp>
        <p:nvSpPr>
          <p:cNvPr id="10" name="Google Shape;168;g17b29bd6734_11_21">
            <a:extLst>
              <a:ext uri="{FF2B5EF4-FFF2-40B4-BE49-F238E27FC236}">
                <a16:creationId xmlns:a16="http://schemas.microsoft.com/office/drawing/2014/main" id="{FC9F24E4-7BC4-47FB-A85F-D0FEC628B1B5}"/>
              </a:ext>
            </a:extLst>
          </p:cNvPr>
          <p:cNvSpPr/>
          <p:nvPr/>
        </p:nvSpPr>
        <p:spPr>
          <a:xfrm rot="10136281">
            <a:off x="2645976" y="2484282"/>
            <a:ext cx="3266448" cy="128981"/>
          </a:xfrm>
          <a:prstGeom prst="leftArrow">
            <a:avLst>
              <a:gd name="adj1" fmla="val 50693"/>
              <a:gd name="adj2" fmla="val 50000"/>
            </a:avLst>
          </a:prstGeom>
          <a:solidFill>
            <a:srgbClr val="4A86E8"/>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b="0" i="0" u="none" strike="noStrike" cap="none">
              <a:solidFill>
                <a:srgbClr val="000000"/>
              </a:solidFill>
              <a:latin typeface="Arial"/>
              <a:ea typeface="Arial"/>
              <a:cs typeface="Arial"/>
              <a:sym typeface="Arial"/>
            </a:endParaRPr>
          </a:p>
        </p:txBody>
      </p:sp>
      <p:sp>
        <p:nvSpPr>
          <p:cNvPr id="12" name="Google Shape;170;g17b29bd6734_11_21">
            <a:extLst>
              <a:ext uri="{FF2B5EF4-FFF2-40B4-BE49-F238E27FC236}">
                <a16:creationId xmlns:a16="http://schemas.microsoft.com/office/drawing/2014/main" id="{A0CA19DC-F971-4370-9ACA-DE1F3AD01EEB}"/>
              </a:ext>
            </a:extLst>
          </p:cNvPr>
          <p:cNvSpPr txBox="1"/>
          <p:nvPr/>
        </p:nvSpPr>
        <p:spPr>
          <a:xfrm>
            <a:off x="6872206" y="2097218"/>
            <a:ext cx="782179" cy="43085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US" sz="1600" b="1" i="0" u="none" strike="noStrike" cap="none" dirty="0">
                <a:solidFill>
                  <a:srgbClr val="000000"/>
                </a:solidFill>
                <a:latin typeface="Arial"/>
                <a:ea typeface="Arial"/>
                <a:cs typeface="Arial"/>
                <a:sym typeface="Arial"/>
              </a:rPr>
              <a:t>Alice</a:t>
            </a:r>
            <a:endParaRPr sz="1600" b="1" i="0" u="none" strike="noStrike" cap="none" dirty="0">
              <a:solidFill>
                <a:srgbClr val="000000"/>
              </a:solidFill>
              <a:latin typeface="Arial"/>
              <a:ea typeface="Arial"/>
              <a:cs typeface="Arial"/>
              <a:sym typeface="Arial"/>
            </a:endParaRPr>
          </a:p>
        </p:txBody>
      </p:sp>
      <p:pic>
        <p:nvPicPr>
          <p:cNvPr id="13" name="Google Shape;171;g17b29bd6734_11_21">
            <a:extLst>
              <a:ext uri="{FF2B5EF4-FFF2-40B4-BE49-F238E27FC236}">
                <a16:creationId xmlns:a16="http://schemas.microsoft.com/office/drawing/2014/main" id="{2EA14924-4E91-45BF-A468-29A46BDAD3BF}"/>
              </a:ext>
            </a:extLst>
          </p:cNvPr>
          <p:cNvPicPr preferRelativeResize="0"/>
          <p:nvPr/>
        </p:nvPicPr>
        <p:blipFill rotWithShape="1">
          <a:blip r:embed="rId4">
            <a:alphaModFix/>
          </a:blip>
          <a:srcRect/>
          <a:stretch/>
        </p:blipFill>
        <p:spPr>
          <a:xfrm>
            <a:off x="6306107" y="1827982"/>
            <a:ext cx="607816" cy="600785"/>
          </a:xfrm>
          <a:prstGeom prst="rect">
            <a:avLst/>
          </a:prstGeom>
          <a:noFill/>
          <a:ln>
            <a:noFill/>
          </a:ln>
        </p:spPr>
      </p:pic>
      <p:pic>
        <p:nvPicPr>
          <p:cNvPr id="14" name="Google Shape;172;g17b29bd6734_11_21">
            <a:extLst>
              <a:ext uri="{FF2B5EF4-FFF2-40B4-BE49-F238E27FC236}">
                <a16:creationId xmlns:a16="http://schemas.microsoft.com/office/drawing/2014/main" id="{9909BD53-4A2C-4217-B63A-810B56D9A866}"/>
              </a:ext>
            </a:extLst>
          </p:cNvPr>
          <p:cNvPicPr preferRelativeResize="0"/>
          <p:nvPr/>
        </p:nvPicPr>
        <p:blipFill rotWithShape="1">
          <a:blip r:embed="rId5">
            <a:alphaModFix/>
          </a:blip>
          <a:srcRect/>
          <a:stretch/>
        </p:blipFill>
        <p:spPr>
          <a:xfrm>
            <a:off x="6338797" y="2601201"/>
            <a:ext cx="660128" cy="652493"/>
          </a:xfrm>
          <a:prstGeom prst="rect">
            <a:avLst/>
          </a:prstGeom>
          <a:noFill/>
          <a:ln>
            <a:noFill/>
          </a:ln>
        </p:spPr>
      </p:pic>
      <p:sp>
        <p:nvSpPr>
          <p:cNvPr id="15" name="Google Shape;173;g17b29bd6734_11_21">
            <a:extLst>
              <a:ext uri="{FF2B5EF4-FFF2-40B4-BE49-F238E27FC236}">
                <a16:creationId xmlns:a16="http://schemas.microsoft.com/office/drawing/2014/main" id="{81ED5DAC-4C95-403E-B8D2-5B5F51910CBF}"/>
              </a:ext>
            </a:extLst>
          </p:cNvPr>
          <p:cNvSpPr txBox="1"/>
          <p:nvPr/>
        </p:nvSpPr>
        <p:spPr>
          <a:xfrm>
            <a:off x="6872206" y="2723845"/>
            <a:ext cx="740574" cy="43085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US" sz="1600" b="1" i="0" u="none" strike="noStrike" cap="none" dirty="0">
                <a:solidFill>
                  <a:srgbClr val="000000"/>
                </a:solidFill>
                <a:latin typeface="Arial"/>
                <a:ea typeface="Arial"/>
                <a:cs typeface="Arial"/>
                <a:sym typeface="Arial"/>
              </a:rPr>
              <a:t>Bob</a:t>
            </a:r>
            <a:endParaRPr sz="1600" b="1" i="0" u="none" strike="noStrike" cap="none" dirty="0">
              <a:solidFill>
                <a:srgbClr val="000000"/>
              </a:solidFill>
              <a:latin typeface="Arial"/>
              <a:ea typeface="Arial"/>
              <a:cs typeface="Arial"/>
              <a:sym typeface="Arial"/>
            </a:endParaRPr>
          </a:p>
        </p:txBody>
      </p:sp>
      <p:sp>
        <p:nvSpPr>
          <p:cNvPr id="16" name="Google Shape;174;g17b29bd6734_11_21">
            <a:extLst>
              <a:ext uri="{FF2B5EF4-FFF2-40B4-BE49-F238E27FC236}">
                <a16:creationId xmlns:a16="http://schemas.microsoft.com/office/drawing/2014/main" id="{8632F266-E84C-4DD1-B1FB-A8A0C7AAF5A7}"/>
              </a:ext>
            </a:extLst>
          </p:cNvPr>
          <p:cNvSpPr/>
          <p:nvPr/>
        </p:nvSpPr>
        <p:spPr>
          <a:xfrm>
            <a:off x="5974178" y="2019972"/>
            <a:ext cx="264292" cy="246887"/>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b="0" i="0" u="none" strike="noStrike" cap="none">
              <a:solidFill>
                <a:srgbClr val="000000"/>
              </a:solidFill>
              <a:latin typeface="Arial"/>
              <a:ea typeface="Arial"/>
              <a:cs typeface="Arial"/>
              <a:sym typeface="Arial"/>
            </a:endParaRPr>
          </a:p>
        </p:txBody>
      </p:sp>
      <p:sp>
        <p:nvSpPr>
          <p:cNvPr id="17" name="Google Shape;175;g17b29bd6734_11_21">
            <a:extLst>
              <a:ext uri="{FF2B5EF4-FFF2-40B4-BE49-F238E27FC236}">
                <a16:creationId xmlns:a16="http://schemas.microsoft.com/office/drawing/2014/main" id="{DBB815BF-B076-49A7-AC56-E80D20EF1CD8}"/>
              </a:ext>
            </a:extLst>
          </p:cNvPr>
          <p:cNvSpPr/>
          <p:nvPr/>
        </p:nvSpPr>
        <p:spPr>
          <a:xfrm>
            <a:off x="5974178" y="2897087"/>
            <a:ext cx="264292" cy="246887"/>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b="0" i="0" u="none" strike="noStrike" cap="none">
              <a:solidFill>
                <a:srgbClr val="000000"/>
              </a:solidFill>
              <a:latin typeface="Arial"/>
              <a:ea typeface="Arial"/>
              <a:cs typeface="Arial"/>
              <a:sym typeface="Arial"/>
            </a:endParaRPr>
          </a:p>
        </p:txBody>
      </p:sp>
      <p:sp>
        <p:nvSpPr>
          <p:cNvPr id="19" name="Google Shape;177;g17b29bd6734_11_21">
            <a:extLst>
              <a:ext uri="{FF2B5EF4-FFF2-40B4-BE49-F238E27FC236}">
                <a16:creationId xmlns:a16="http://schemas.microsoft.com/office/drawing/2014/main" id="{CA99D775-75DD-4265-919E-534A212C44CB}"/>
              </a:ext>
            </a:extLst>
          </p:cNvPr>
          <p:cNvSpPr/>
          <p:nvPr/>
        </p:nvSpPr>
        <p:spPr>
          <a:xfrm rot="12414486">
            <a:off x="2935775" y="3528888"/>
            <a:ext cx="3238639" cy="136012"/>
          </a:xfrm>
          <a:prstGeom prst="leftArrow">
            <a:avLst>
              <a:gd name="adj1" fmla="val 50000"/>
              <a:gd name="adj2" fmla="val 50000"/>
            </a:avLst>
          </a:prstGeom>
          <a:solidFill>
            <a:srgbClr val="4A86E8"/>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b="0" i="0" u="none" strike="noStrike" cap="none" dirty="0">
              <a:solidFill>
                <a:srgbClr val="000000"/>
              </a:solidFill>
              <a:latin typeface="Arial"/>
              <a:ea typeface="Arial"/>
              <a:cs typeface="Arial"/>
              <a:sym typeface="Arial"/>
            </a:endParaRPr>
          </a:p>
        </p:txBody>
      </p:sp>
      <p:sp>
        <p:nvSpPr>
          <p:cNvPr id="22" name="Google Shape;175;g17b29bd6734_11_21">
            <a:extLst>
              <a:ext uri="{FF2B5EF4-FFF2-40B4-BE49-F238E27FC236}">
                <a16:creationId xmlns:a16="http://schemas.microsoft.com/office/drawing/2014/main" id="{54CAA894-B95C-4922-8AF2-0214555A0385}"/>
              </a:ext>
            </a:extLst>
          </p:cNvPr>
          <p:cNvSpPr/>
          <p:nvPr/>
        </p:nvSpPr>
        <p:spPr>
          <a:xfrm>
            <a:off x="6037501" y="4322468"/>
            <a:ext cx="264292" cy="246887"/>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b="0" i="0" u="none" strike="noStrike" cap="none">
              <a:solidFill>
                <a:srgbClr val="000000"/>
              </a:solidFill>
              <a:latin typeface="Arial"/>
              <a:ea typeface="Arial"/>
              <a:cs typeface="Arial"/>
              <a:sym typeface="Arial"/>
            </a:endParaRPr>
          </a:p>
        </p:txBody>
      </p:sp>
      <p:pic>
        <p:nvPicPr>
          <p:cNvPr id="23" name="圖片 22">
            <a:extLst>
              <a:ext uri="{FF2B5EF4-FFF2-40B4-BE49-F238E27FC236}">
                <a16:creationId xmlns:a16="http://schemas.microsoft.com/office/drawing/2014/main" id="{4481DFE5-FA00-402E-A745-371194D3DDE1}"/>
              </a:ext>
            </a:extLst>
          </p:cNvPr>
          <p:cNvPicPr>
            <a:picLocks noChangeAspect="1"/>
          </p:cNvPicPr>
          <p:nvPr/>
        </p:nvPicPr>
        <p:blipFill>
          <a:blip r:embed="rId6"/>
          <a:stretch>
            <a:fillRect/>
          </a:stretch>
        </p:blipFill>
        <p:spPr>
          <a:xfrm>
            <a:off x="6355319" y="4052176"/>
            <a:ext cx="643606" cy="652586"/>
          </a:xfrm>
          <a:prstGeom prst="rect">
            <a:avLst/>
          </a:prstGeom>
        </p:spPr>
      </p:pic>
      <p:sp>
        <p:nvSpPr>
          <p:cNvPr id="24" name="Google Shape;173;g17b29bd6734_11_21">
            <a:extLst>
              <a:ext uri="{FF2B5EF4-FFF2-40B4-BE49-F238E27FC236}">
                <a16:creationId xmlns:a16="http://schemas.microsoft.com/office/drawing/2014/main" id="{B89DD313-05F7-442F-9C3D-B8796FA6A78B}"/>
              </a:ext>
            </a:extLst>
          </p:cNvPr>
          <p:cNvSpPr txBox="1"/>
          <p:nvPr/>
        </p:nvSpPr>
        <p:spPr>
          <a:xfrm>
            <a:off x="6913923" y="4230482"/>
            <a:ext cx="740574" cy="43085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US" altLang="zh-TW" sz="1600" b="1" i="0" u="none" strike="noStrike" cap="none" dirty="0">
                <a:solidFill>
                  <a:srgbClr val="000000"/>
                </a:solidFill>
                <a:latin typeface="Arial"/>
                <a:ea typeface="Arial"/>
                <a:cs typeface="Arial"/>
                <a:sym typeface="Arial"/>
              </a:rPr>
              <a:t>Zoe</a:t>
            </a:r>
            <a:endParaRPr sz="1600" b="1" i="0" u="none" strike="noStrike" cap="none" dirty="0">
              <a:solidFill>
                <a:srgbClr val="000000"/>
              </a:solidFill>
              <a:latin typeface="Arial"/>
              <a:ea typeface="Arial"/>
              <a:cs typeface="Arial"/>
              <a:sym typeface="Arial"/>
            </a:endParaRPr>
          </a:p>
        </p:txBody>
      </p:sp>
      <p:sp>
        <p:nvSpPr>
          <p:cNvPr id="25" name="文字方塊 24">
            <a:extLst>
              <a:ext uri="{FF2B5EF4-FFF2-40B4-BE49-F238E27FC236}">
                <a16:creationId xmlns:a16="http://schemas.microsoft.com/office/drawing/2014/main" id="{2487A319-1A49-4E74-8FD1-49888E4739BE}"/>
              </a:ext>
            </a:extLst>
          </p:cNvPr>
          <p:cNvSpPr txBox="1"/>
          <p:nvPr/>
        </p:nvSpPr>
        <p:spPr>
          <a:xfrm>
            <a:off x="4858741" y="3089176"/>
            <a:ext cx="677108" cy="502702"/>
          </a:xfrm>
          <a:prstGeom prst="rect">
            <a:avLst/>
          </a:prstGeom>
          <a:noFill/>
        </p:spPr>
        <p:txBody>
          <a:bodyPr vert="eaVert" wrap="none" rtlCol="0">
            <a:spAutoFit/>
          </a:bodyPr>
          <a:lstStyle/>
          <a:p>
            <a:r>
              <a:rPr lang="en-US" altLang="zh-TW" sz="3200" dirty="0">
                <a:latin typeface="Times New Roman" panose="02020603050405020304" pitchFamily="18" charset="0"/>
                <a:ea typeface="+mn-ea"/>
                <a:cs typeface="Times New Roman" panose="02020603050405020304" pitchFamily="18" charset="0"/>
              </a:rPr>
              <a:t>…</a:t>
            </a:r>
            <a:endParaRPr lang="zh-TW" altLang="en-US" sz="3200" dirty="0">
              <a:latin typeface="Times New Roman" panose="02020603050405020304" pitchFamily="18" charset="0"/>
              <a:ea typeface="+mn-ea"/>
              <a:cs typeface="Times New Roman" panose="02020603050405020304" pitchFamily="18" charset="0"/>
            </a:endParaRPr>
          </a:p>
        </p:txBody>
      </p:sp>
      <p:sp>
        <p:nvSpPr>
          <p:cNvPr id="26" name="文字方塊 25">
            <a:extLst>
              <a:ext uri="{FF2B5EF4-FFF2-40B4-BE49-F238E27FC236}">
                <a16:creationId xmlns:a16="http://schemas.microsoft.com/office/drawing/2014/main" id="{664826D9-1D30-4533-8F0E-C979FDA081F6}"/>
              </a:ext>
            </a:extLst>
          </p:cNvPr>
          <p:cNvSpPr txBox="1"/>
          <p:nvPr/>
        </p:nvSpPr>
        <p:spPr>
          <a:xfrm>
            <a:off x="6462133" y="3433482"/>
            <a:ext cx="677108" cy="502702"/>
          </a:xfrm>
          <a:prstGeom prst="rect">
            <a:avLst/>
          </a:prstGeom>
          <a:noFill/>
        </p:spPr>
        <p:txBody>
          <a:bodyPr vert="eaVert" wrap="none" rtlCol="0">
            <a:spAutoFit/>
          </a:bodyPr>
          <a:lstStyle/>
          <a:p>
            <a:r>
              <a:rPr lang="en-US" altLang="zh-TW" sz="3200" dirty="0">
                <a:latin typeface="Times New Roman" panose="02020603050405020304" pitchFamily="18" charset="0"/>
                <a:ea typeface="+mn-ea"/>
                <a:cs typeface="Times New Roman" panose="02020603050405020304" pitchFamily="18" charset="0"/>
              </a:rPr>
              <a:t>…</a:t>
            </a:r>
            <a:endParaRPr lang="zh-TW" altLang="en-US" sz="3200" dirty="0">
              <a:latin typeface="Times New Roman" panose="02020603050405020304" pitchFamily="18" charset="0"/>
              <a:ea typeface="+mn-ea"/>
              <a:cs typeface="Times New Roman" panose="02020603050405020304" pitchFamily="18" charset="0"/>
            </a:endParaRPr>
          </a:p>
        </p:txBody>
      </p:sp>
      <p:grpSp>
        <p:nvGrpSpPr>
          <p:cNvPr id="29" name="群組 28">
            <a:extLst>
              <a:ext uri="{FF2B5EF4-FFF2-40B4-BE49-F238E27FC236}">
                <a16:creationId xmlns:a16="http://schemas.microsoft.com/office/drawing/2014/main" id="{5CA77BB3-6E15-42AB-BA4A-70911121070A}"/>
              </a:ext>
            </a:extLst>
          </p:cNvPr>
          <p:cNvGrpSpPr/>
          <p:nvPr/>
        </p:nvGrpSpPr>
        <p:grpSpPr>
          <a:xfrm>
            <a:off x="6562506" y="2076481"/>
            <a:ext cx="2391949" cy="2352290"/>
            <a:chOff x="6562506" y="2076481"/>
            <a:chExt cx="2391949" cy="2352290"/>
          </a:xfrm>
        </p:grpSpPr>
        <p:sp>
          <p:nvSpPr>
            <p:cNvPr id="11" name="Google Shape;169;g17b29bd6734_11_21">
              <a:extLst>
                <a:ext uri="{FF2B5EF4-FFF2-40B4-BE49-F238E27FC236}">
                  <a16:creationId xmlns:a16="http://schemas.microsoft.com/office/drawing/2014/main" id="{494F8A77-69ED-4CA4-A81C-2D0D15266951}"/>
                </a:ext>
              </a:extLst>
            </p:cNvPr>
            <p:cNvSpPr txBox="1"/>
            <p:nvPr/>
          </p:nvSpPr>
          <p:spPr>
            <a:xfrm>
              <a:off x="7557977" y="2871903"/>
              <a:ext cx="1396478" cy="61552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b="1" i="0" u="none" strike="noStrike" cap="none" dirty="0">
                  <a:solidFill>
                    <a:srgbClr val="FF0000"/>
                  </a:solidFill>
                  <a:latin typeface="Arial"/>
                  <a:ea typeface="Arial"/>
                  <a:cs typeface="Arial"/>
                  <a:sym typeface="Arial"/>
                </a:rPr>
                <a:t>Multi-partite</a:t>
              </a:r>
              <a:br>
                <a:rPr lang="en-US" b="1" i="0" u="none" strike="noStrike" cap="none" dirty="0">
                  <a:solidFill>
                    <a:srgbClr val="FF0000"/>
                  </a:solidFill>
                  <a:latin typeface="Arial"/>
                  <a:ea typeface="Arial"/>
                  <a:cs typeface="Arial"/>
                  <a:sym typeface="Arial"/>
                </a:rPr>
              </a:br>
              <a:r>
                <a:rPr lang="en-US" b="1" i="0" u="none" strike="noStrike" cap="none" dirty="0">
                  <a:solidFill>
                    <a:srgbClr val="FF0000"/>
                  </a:solidFill>
                  <a:latin typeface="Arial"/>
                  <a:ea typeface="Arial"/>
                  <a:cs typeface="Arial"/>
                  <a:sym typeface="Arial"/>
                </a:rPr>
                <a:t>Entanglement</a:t>
              </a:r>
              <a:endParaRPr b="1" i="0" u="none" strike="noStrike" cap="none" dirty="0">
                <a:solidFill>
                  <a:srgbClr val="FF0000"/>
                </a:solidFill>
                <a:latin typeface="Arial"/>
                <a:ea typeface="Arial"/>
                <a:cs typeface="Arial"/>
                <a:sym typeface="Arial"/>
              </a:endParaRPr>
            </a:p>
          </p:txBody>
        </p:sp>
        <p:sp>
          <p:nvSpPr>
            <p:cNvPr id="27" name="弧形 26">
              <a:extLst>
                <a:ext uri="{FF2B5EF4-FFF2-40B4-BE49-F238E27FC236}">
                  <a16:creationId xmlns:a16="http://schemas.microsoft.com/office/drawing/2014/main" id="{44BA2429-0B80-4A3B-99CB-6753513696CB}"/>
                </a:ext>
              </a:extLst>
            </p:cNvPr>
            <p:cNvSpPr/>
            <p:nvPr/>
          </p:nvSpPr>
          <p:spPr>
            <a:xfrm>
              <a:off x="7061856" y="2076481"/>
              <a:ext cx="992243" cy="1510934"/>
            </a:xfrm>
            <a:prstGeom prst="arc">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8" name="弧形 27">
              <a:extLst>
                <a:ext uri="{FF2B5EF4-FFF2-40B4-BE49-F238E27FC236}">
                  <a16:creationId xmlns:a16="http://schemas.microsoft.com/office/drawing/2014/main" id="{BDC43413-B096-4AB1-91AF-A722DBA54EA8}"/>
                </a:ext>
              </a:extLst>
            </p:cNvPr>
            <p:cNvSpPr/>
            <p:nvPr/>
          </p:nvSpPr>
          <p:spPr>
            <a:xfrm rot="4822818">
              <a:off x="6652825" y="2990680"/>
              <a:ext cx="1347772" cy="1528409"/>
            </a:xfrm>
            <a:prstGeom prst="arc">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pic>
        <p:nvPicPr>
          <p:cNvPr id="5" name="圖片 4">
            <a:extLst>
              <a:ext uri="{FF2B5EF4-FFF2-40B4-BE49-F238E27FC236}">
                <a16:creationId xmlns:a16="http://schemas.microsoft.com/office/drawing/2014/main" id="{C405FD5B-C5AF-4245-8F20-DDDAF269C10B}"/>
              </a:ext>
            </a:extLst>
          </p:cNvPr>
          <p:cNvPicPr>
            <a:picLocks noChangeAspect="1"/>
          </p:cNvPicPr>
          <p:nvPr/>
        </p:nvPicPr>
        <p:blipFill>
          <a:blip r:embed="rId7"/>
          <a:stretch>
            <a:fillRect/>
          </a:stretch>
        </p:blipFill>
        <p:spPr>
          <a:xfrm>
            <a:off x="666119" y="2172112"/>
            <a:ext cx="3404739" cy="1666802"/>
          </a:xfrm>
          <a:prstGeom prst="rect">
            <a:avLst/>
          </a:prstGeom>
        </p:spPr>
      </p:pic>
    </p:spTree>
    <p:extLst>
      <p:ext uri="{BB962C8B-B14F-4D97-AF65-F5344CB8AC3E}">
        <p14:creationId xmlns:p14="http://schemas.microsoft.com/office/powerpoint/2010/main" val="1475567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g184fec40d5d_0_425"/>
          <p:cNvSpPr txBox="1">
            <a:spLocks noGrp="1"/>
          </p:cNvSpPr>
          <p:nvPr>
            <p:ph type="title"/>
          </p:nvPr>
        </p:nvSpPr>
        <p:spPr>
          <a:xfrm>
            <a:off x="503388" y="268000"/>
            <a:ext cx="8229600" cy="736725"/>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100"/>
              <a:buNone/>
            </a:pPr>
            <a:r>
              <a:rPr lang="en-US" dirty="0">
                <a:latin typeface="Arial" panose="020B0604020202020204" pitchFamily="34" charset="0"/>
                <a:cs typeface="Arial" panose="020B0604020202020204" pitchFamily="34" charset="0"/>
              </a:rPr>
              <a:t>Entanglement Repeater</a:t>
            </a:r>
            <a:endParaRPr dirty="0">
              <a:latin typeface="Arial" panose="020B0604020202020204" pitchFamily="34" charset="0"/>
              <a:cs typeface="Arial" panose="020B0604020202020204" pitchFamily="34" charset="0"/>
            </a:endParaRPr>
          </a:p>
        </p:txBody>
      </p:sp>
      <p:sp>
        <p:nvSpPr>
          <p:cNvPr id="303" name="Google Shape;303;g184fec40d5d_0_425"/>
          <p:cNvSpPr txBox="1">
            <a:spLocks noGrp="1"/>
          </p:cNvSpPr>
          <p:nvPr>
            <p:ph type="sldNum" idx="4294967295"/>
          </p:nvPr>
        </p:nvSpPr>
        <p:spPr>
          <a:xfrm>
            <a:off x="7589520" y="4846320"/>
            <a:ext cx="1554600" cy="217200"/>
          </a:xfrm>
          <a:prstGeom prst="rect">
            <a:avLst/>
          </a:prstGeom>
          <a:noFill/>
          <a:ln>
            <a:noFill/>
          </a:ln>
        </p:spPr>
        <p:txBody>
          <a:bodyPr spcFirstLastPara="1" wrap="square" lIns="68575" tIns="34275" rIns="68575" bIns="34275" anchor="b"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t>17</a:t>
            </a:fld>
            <a:endParaRPr/>
          </a:p>
        </p:txBody>
      </p:sp>
      <p:sp>
        <p:nvSpPr>
          <p:cNvPr id="5" name="Google Shape;409;g184fec40d5d_0_425">
            <a:extLst>
              <a:ext uri="{FF2B5EF4-FFF2-40B4-BE49-F238E27FC236}">
                <a16:creationId xmlns:a16="http://schemas.microsoft.com/office/drawing/2014/main" id="{A6FF85FC-487A-4ACB-A61A-28ECEA1EC6CE}"/>
              </a:ext>
            </a:extLst>
          </p:cNvPr>
          <p:cNvSpPr txBox="1"/>
          <p:nvPr/>
        </p:nvSpPr>
        <p:spPr>
          <a:xfrm>
            <a:off x="318325" y="1104955"/>
            <a:ext cx="1122451" cy="492412"/>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2000" b="0" i="0" u="none" strike="noStrike" cap="none" dirty="0">
                <a:solidFill>
                  <a:srgbClr val="000000"/>
                </a:solidFill>
                <a:latin typeface="Arial"/>
                <a:ea typeface="Arial"/>
                <a:cs typeface="Arial"/>
                <a:sym typeface="Arial"/>
              </a:rPr>
              <a:t>Alice</a:t>
            </a:r>
            <a:endParaRPr sz="2000" b="0" i="0" u="none" strike="noStrike" cap="none" dirty="0">
              <a:solidFill>
                <a:srgbClr val="000000"/>
              </a:solidFill>
              <a:latin typeface="Arial"/>
              <a:ea typeface="Arial"/>
              <a:cs typeface="Arial"/>
              <a:sym typeface="Arial"/>
            </a:endParaRPr>
          </a:p>
        </p:txBody>
      </p:sp>
      <p:sp>
        <p:nvSpPr>
          <p:cNvPr id="6" name="Google Shape;410;g184fec40d5d_0_425">
            <a:extLst>
              <a:ext uri="{FF2B5EF4-FFF2-40B4-BE49-F238E27FC236}">
                <a16:creationId xmlns:a16="http://schemas.microsoft.com/office/drawing/2014/main" id="{15FB5DAD-80CF-4A61-981E-7BE114EBBFA4}"/>
              </a:ext>
            </a:extLst>
          </p:cNvPr>
          <p:cNvSpPr/>
          <p:nvPr/>
        </p:nvSpPr>
        <p:spPr>
          <a:xfrm>
            <a:off x="7828842" y="1505155"/>
            <a:ext cx="912300" cy="937500"/>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a:ea typeface="Arial"/>
              <a:cs typeface="Arial"/>
              <a:sym typeface="Arial"/>
            </a:endParaRPr>
          </a:p>
        </p:txBody>
      </p:sp>
      <p:sp>
        <p:nvSpPr>
          <p:cNvPr id="7" name="Google Shape;411;g184fec40d5d_0_425">
            <a:extLst>
              <a:ext uri="{FF2B5EF4-FFF2-40B4-BE49-F238E27FC236}">
                <a16:creationId xmlns:a16="http://schemas.microsoft.com/office/drawing/2014/main" id="{68AFBCAD-068E-469E-8117-86766EA7D37A}"/>
              </a:ext>
            </a:extLst>
          </p:cNvPr>
          <p:cNvSpPr txBox="1"/>
          <p:nvPr/>
        </p:nvSpPr>
        <p:spPr>
          <a:xfrm>
            <a:off x="7828842" y="1104955"/>
            <a:ext cx="963339" cy="492412"/>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2000" b="0" i="0" u="none" strike="noStrike" cap="none">
                <a:solidFill>
                  <a:srgbClr val="000000"/>
                </a:solidFill>
                <a:latin typeface="Arial"/>
                <a:ea typeface="Arial"/>
                <a:cs typeface="Arial"/>
                <a:sym typeface="Arial"/>
              </a:rPr>
              <a:t>Bob</a:t>
            </a:r>
            <a:endParaRPr sz="2000" b="0" i="0" u="none" strike="noStrike" cap="none">
              <a:solidFill>
                <a:srgbClr val="000000"/>
              </a:solidFill>
              <a:latin typeface="Arial"/>
              <a:ea typeface="Arial"/>
              <a:cs typeface="Arial"/>
              <a:sym typeface="Arial"/>
            </a:endParaRPr>
          </a:p>
        </p:txBody>
      </p:sp>
      <p:sp>
        <p:nvSpPr>
          <p:cNvPr id="10" name="Google Shape;414;g184fec40d5d_0_425">
            <a:extLst>
              <a:ext uri="{FF2B5EF4-FFF2-40B4-BE49-F238E27FC236}">
                <a16:creationId xmlns:a16="http://schemas.microsoft.com/office/drawing/2014/main" id="{6B6CF627-4BB9-4E66-A367-AEF8605D5714}"/>
              </a:ext>
            </a:extLst>
          </p:cNvPr>
          <p:cNvSpPr txBox="1"/>
          <p:nvPr/>
        </p:nvSpPr>
        <p:spPr>
          <a:xfrm>
            <a:off x="3713309" y="1307455"/>
            <a:ext cx="1699820" cy="492412"/>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2000" b="0" i="0" u="none" strike="noStrike" cap="none" dirty="0">
                <a:solidFill>
                  <a:srgbClr val="000000"/>
                </a:solidFill>
                <a:latin typeface="Arial"/>
                <a:ea typeface="Arial"/>
                <a:cs typeface="Arial"/>
                <a:sym typeface="Arial"/>
              </a:rPr>
              <a:t>Repeater </a:t>
            </a:r>
            <a:endParaRPr sz="2000" b="0" i="0" u="none" strike="noStrike" cap="none" baseline="-25000" dirty="0">
              <a:solidFill>
                <a:srgbClr val="000000"/>
              </a:solidFill>
              <a:latin typeface="Arial"/>
              <a:ea typeface="Arial"/>
              <a:cs typeface="Arial"/>
              <a:sym typeface="Arial"/>
            </a:endParaRPr>
          </a:p>
        </p:txBody>
      </p:sp>
      <p:sp>
        <p:nvSpPr>
          <p:cNvPr id="12" name="Google Shape;416;g184fec40d5d_0_425">
            <a:extLst>
              <a:ext uri="{FF2B5EF4-FFF2-40B4-BE49-F238E27FC236}">
                <a16:creationId xmlns:a16="http://schemas.microsoft.com/office/drawing/2014/main" id="{88EA7321-5E45-4F9C-A343-B4C786F8108C}"/>
              </a:ext>
            </a:extLst>
          </p:cNvPr>
          <p:cNvSpPr/>
          <p:nvPr/>
        </p:nvSpPr>
        <p:spPr>
          <a:xfrm>
            <a:off x="363110" y="3487422"/>
            <a:ext cx="912300" cy="937500"/>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a:ea typeface="Arial"/>
              <a:cs typeface="Arial"/>
              <a:sym typeface="Arial"/>
            </a:endParaRPr>
          </a:p>
        </p:txBody>
      </p:sp>
      <p:cxnSp>
        <p:nvCxnSpPr>
          <p:cNvPr id="13" name="Google Shape;417;g184fec40d5d_0_425">
            <a:extLst>
              <a:ext uri="{FF2B5EF4-FFF2-40B4-BE49-F238E27FC236}">
                <a16:creationId xmlns:a16="http://schemas.microsoft.com/office/drawing/2014/main" id="{55B4718D-CE53-465B-B0E9-A589EE08DC76}"/>
              </a:ext>
            </a:extLst>
          </p:cNvPr>
          <p:cNvCxnSpPr>
            <a:cxnSpLocks/>
          </p:cNvCxnSpPr>
          <p:nvPr/>
        </p:nvCxnSpPr>
        <p:spPr>
          <a:xfrm flipV="1">
            <a:off x="1303786" y="4201059"/>
            <a:ext cx="6423348" cy="23763"/>
          </a:xfrm>
          <a:prstGeom prst="straightConnector1">
            <a:avLst/>
          </a:prstGeom>
          <a:noFill/>
          <a:ln w="38100" cap="flat" cmpd="sng">
            <a:solidFill>
              <a:schemeClr val="dk1"/>
            </a:solidFill>
            <a:prstDash val="dash"/>
            <a:round/>
            <a:headEnd type="stealth" w="med" len="med"/>
            <a:tailEnd type="stealth" w="med" len="med"/>
          </a:ln>
        </p:spPr>
      </p:cxnSp>
      <p:sp>
        <p:nvSpPr>
          <p:cNvPr id="14" name="Google Shape;419;g184fec40d5d_0_425">
            <a:extLst>
              <a:ext uri="{FF2B5EF4-FFF2-40B4-BE49-F238E27FC236}">
                <a16:creationId xmlns:a16="http://schemas.microsoft.com/office/drawing/2014/main" id="{82C0D91A-1CA5-4325-B264-C4EA85297DEC}"/>
              </a:ext>
            </a:extLst>
          </p:cNvPr>
          <p:cNvSpPr txBox="1"/>
          <p:nvPr/>
        </p:nvSpPr>
        <p:spPr>
          <a:xfrm>
            <a:off x="2688405" y="3789311"/>
            <a:ext cx="3892732" cy="492412"/>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2000" b="1" i="0" u="none" strike="noStrike" cap="none" dirty="0">
                <a:solidFill>
                  <a:srgbClr val="000000"/>
                </a:solidFill>
                <a:latin typeface="Arial"/>
                <a:ea typeface="Arial"/>
                <a:cs typeface="Arial"/>
                <a:sym typeface="Arial"/>
              </a:rPr>
              <a:t>Distant Entanglement</a:t>
            </a:r>
            <a:endParaRPr sz="2000" b="1" i="0" u="none" strike="noStrike" cap="none" dirty="0">
              <a:solidFill>
                <a:srgbClr val="000000"/>
              </a:solidFill>
              <a:latin typeface="Arial"/>
              <a:ea typeface="Arial"/>
              <a:cs typeface="Arial"/>
              <a:sym typeface="Arial"/>
            </a:endParaRPr>
          </a:p>
        </p:txBody>
      </p:sp>
      <p:sp>
        <p:nvSpPr>
          <p:cNvPr id="15" name="Google Shape;420;g184fec40d5d_0_425">
            <a:extLst>
              <a:ext uri="{FF2B5EF4-FFF2-40B4-BE49-F238E27FC236}">
                <a16:creationId xmlns:a16="http://schemas.microsoft.com/office/drawing/2014/main" id="{46338AA4-2988-4531-858F-D8916CB25666}"/>
              </a:ext>
            </a:extLst>
          </p:cNvPr>
          <p:cNvSpPr/>
          <p:nvPr/>
        </p:nvSpPr>
        <p:spPr>
          <a:xfrm>
            <a:off x="873160" y="4066422"/>
            <a:ext cx="316800" cy="3168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a:ea typeface="Arial"/>
              <a:cs typeface="Arial"/>
              <a:sym typeface="Arial"/>
            </a:endParaRPr>
          </a:p>
        </p:txBody>
      </p:sp>
      <p:sp>
        <p:nvSpPr>
          <p:cNvPr id="16" name="Google Shape;421;g184fec40d5d_0_425">
            <a:extLst>
              <a:ext uri="{FF2B5EF4-FFF2-40B4-BE49-F238E27FC236}">
                <a16:creationId xmlns:a16="http://schemas.microsoft.com/office/drawing/2014/main" id="{85F5DDC0-F926-47FC-B135-B869B0AA5CA9}"/>
              </a:ext>
            </a:extLst>
          </p:cNvPr>
          <p:cNvSpPr/>
          <p:nvPr/>
        </p:nvSpPr>
        <p:spPr>
          <a:xfrm>
            <a:off x="889022" y="2050280"/>
            <a:ext cx="316800" cy="3168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a:ea typeface="Arial"/>
              <a:cs typeface="Arial"/>
              <a:sym typeface="Arial"/>
            </a:endParaRPr>
          </a:p>
        </p:txBody>
      </p:sp>
      <p:sp>
        <p:nvSpPr>
          <p:cNvPr id="17" name="Google Shape;422;g184fec40d5d_0_425">
            <a:extLst>
              <a:ext uri="{FF2B5EF4-FFF2-40B4-BE49-F238E27FC236}">
                <a16:creationId xmlns:a16="http://schemas.microsoft.com/office/drawing/2014/main" id="{7FEA14F0-CA9F-4C72-BFD2-68630C8D2149}"/>
              </a:ext>
            </a:extLst>
          </p:cNvPr>
          <p:cNvSpPr/>
          <p:nvPr/>
        </p:nvSpPr>
        <p:spPr>
          <a:xfrm>
            <a:off x="7890905" y="2050280"/>
            <a:ext cx="316800" cy="3168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a:ea typeface="Arial"/>
              <a:cs typeface="Arial"/>
              <a:sym typeface="Arial"/>
            </a:endParaRPr>
          </a:p>
        </p:txBody>
      </p:sp>
      <p:grpSp>
        <p:nvGrpSpPr>
          <p:cNvPr id="20" name="Google Shape;425;g184fec40d5d_0_425">
            <a:extLst>
              <a:ext uri="{FF2B5EF4-FFF2-40B4-BE49-F238E27FC236}">
                <a16:creationId xmlns:a16="http://schemas.microsoft.com/office/drawing/2014/main" id="{1C43DB57-73A4-4854-B9F3-76753D9F1F6A}"/>
              </a:ext>
            </a:extLst>
          </p:cNvPr>
          <p:cNvGrpSpPr/>
          <p:nvPr/>
        </p:nvGrpSpPr>
        <p:grpSpPr>
          <a:xfrm>
            <a:off x="3918839" y="1707655"/>
            <a:ext cx="1237800" cy="735000"/>
            <a:chOff x="3998828" y="1362625"/>
            <a:chExt cx="1237800" cy="735000"/>
          </a:xfrm>
        </p:grpSpPr>
        <p:sp>
          <p:nvSpPr>
            <p:cNvPr id="21" name="Google Shape;426;g184fec40d5d_0_425">
              <a:extLst>
                <a:ext uri="{FF2B5EF4-FFF2-40B4-BE49-F238E27FC236}">
                  <a16:creationId xmlns:a16="http://schemas.microsoft.com/office/drawing/2014/main" id="{4AEC0D19-B5EA-4CC6-958B-B3B5F26F834A}"/>
                </a:ext>
              </a:extLst>
            </p:cNvPr>
            <p:cNvSpPr/>
            <p:nvPr/>
          </p:nvSpPr>
          <p:spPr>
            <a:xfrm>
              <a:off x="3998828" y="1362625"/>
              <a:ext cx="1237800" cy="735000"/>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a:ea typeface="Arial"/>
                <a:cs typeface="Arial"/>
                <a:sym typeface="Arial"/>
              </a:endParaRPr>
            </a:p>
          </p:txBody>
        </p:sp>
        <p:sp>
          <p:nvSpPr>
            <p:cNvPr id="22" name="Google Shape;427;g184fec40d5d_0_425">
              <a:extLst>
                <a:ext uri="{FF2B5EF4-FFF2-40B4-BE49-F238E27FC236}">
                  <a16:creationId xmlns:a16="http://schemas.microsoft.com/office/drawing/2014/main" id="{57779E2D-D3AC-4202-B767-C60653F6BBAA}"/>
                </a:ext>
              </a:extLst>
            </p:cNvPr>
            <p:cNvSpPr/>
            <p:nvPr/>
          </p:nvSpPr>
          <p:spPr>
            <a:xfrm>
              <a:off x="4877341" y="1705250"/>
              <a:ext cx="316800" cy="316800"/>
            </a:xfrm>
            <a:prstGeom prst="ellipse">
              <a:avLst/>
            </a:prstGeom>
            <a:solidFill>
              <a:srgbClr val="93C47D"/>
            </a:solidFill>
            <a:ln w="952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a:ea typeface="Arial"/>
                <a:cs typeface="Arial"/>
                <a:sym typeface="Arial"/>
              </a:endParaRPr>
            </a:p>
          </p:txBody>
        </p:sp>
        <p:sp>
          <p:nvSpPr>
            <p:cNvPr id="23" name="Google Shape;428;g184fec40d5d_0_425">
              <a:extLst>
                <a:ext uri="{FF2B5EF4-FFF2-40B4-BE49-F238E27FC236}">
                  <a16:creationId xmlns:a16="http://schemas.microsoft.com/office/drawing/2014/main" id="{2716B797-E120-4B9F-816A-6DA110BED5B2}"/>
                </a:ext>
              </a:extLst>
            </p:cNvPr>
            <p:cNvSpPr/>
            <p:nvPr/>
          </p:nvSpPr>
          <p:spPr>
            <a:xfrm>
              <a:off x="4052391" y="1705250"/>
              <a:ext cx="316800" cy="316800"/>
            </a:xfrm>
            <a:prstGeom prst="ellipse">
              <a:avLst/>
            </a:prstGeom>
            <a:solidFill>
              <a:srgbClr val="93C47D"/>
            </a:solidFill>
            <a:ln w="952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a:ea typeface="Arial"/>
                <a:cs typeface="Arial"/>
                <a:sym typeface="Arial"/>
              </a:endParaRPr>
            </a:p>
          </p:txBody>
        </p:sp>
      </p:grpSp>
      <p:sp>
        <p:nvSpPr>
          <p:cNvPr id="28" name="Google Shape;433;g184fec40d5d_0_425">
            <a:extLst>
              <a:ext uri="{FF2B5EF4-FFF2-40B4-BE49-F238E27FC236}">
                <a16:creationId xmlns:a16="http://schemas.microsoft.com/office/drawing/2014/main" id="{25555247-0E23-4FC3-9308-2C1B129339B1}"/>
              </a:ext>
            </a:extLst>
          </p:cNvPr>
          <p:cNvSpPr/>
          <p:nvPr/>
        </p:nvSpPr>
        <p:spPr>
          <a:xfrm>
            <a:off x="378960" y="1518585"/>
            <a:ext cx="912300" cy="937500"/>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a:ea typeface="Arial"/>
              <a:cs typeface="Arial"/>
              <a:sym typeface="Arial"/>
            </a:endParaRPr>
          </a:p>
        </p:txBody>
      </p:sp>
      <p:sp>
        <p:nvSpPr>
          <p:cNvPr id="29" name="Google Shape;434;g184fec40d5d_0_425">
            <a:extLst>
              <a:ext uri="{FF2B5EF4-FFF2-40B4-BE49-F238E27FC236}">
                <a16:creationId xmlns:a16="http://schemas.microsoft.com/office/drawing/2014/main" id="{08BDAABE-65A4-4500-AAC7-DAB7D3CC86F3}"/>
              </a:ext>
            </a:extLst>
          </p:cNvPr>
          <p:cNvSpPr/>
          <p:nvPr/>
        </p:nvSpPr>
        <p:spPr>
          <a:xfrm>
            <a:off x="721567" y="2008355"/>
            <a:ext cx="3621344" cy="400200"/>
          </a:xfrm>
          <a:prstGeom prst="roundRect">
            <a:avLst>
              <a:gd name="adj" fmla="val 16667"/>
            </a:avLst>
          </a:prstGeom>
          <a:noFill/>
          <a:ln w="2857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a:ea typeface="Arial"/>
              <a:cs typeface="Arial"/>
              <a:sym typeface="Arial"/>
            </a:endParaRPr>
          </a:p>
        </p:txBody>
      </p:sp>
      <p:sp>
        <p:nvSpPr>
          <p:cNvPr id="30" name="Google Shape;435;g184fec40d5d_0_425">
            <a:extLst>
              <a:ext uri="{FF2B5EF4-FFF2-40B4-BE49-F238E27FC236}">
                <a16:creationId xmlns:a16="http://schemas.microsoft.com/office/drawing/2014/main" id="{B5E77CE7-B097-4B10-A25C-9A4DC2EBB93C}"/>
              </a:ext>
            </a:extLst>
          </p:cNvPr>
          <p:cNvSpPr/>
          <p:nvPr/>
        </p:nvSpPr>
        <p:spPr>
          <a:xfrm>
            <a:off x="4764135" y="2008580"/>
            <a:ext cx="3658297" cy="400200"/>
          </a:xfrm>
          <a:prstGeom prst="roundRect">
            <a:avLst>
              <a:gd name="adj" fmla="val 16667"/>
            </a:avLst>
          </a:prstGeom>
          <a:noFill/>
          <a:ln w="2857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a:ea typeface="Arial"/>
              <a:cs typeface="Arial"/>
              <a:sym typeface="Arial"/>
            </a:endParaRPr>
          </a:p>
        </p:txBody>
      </p:sp>
      <p:sp>
        <p:nvSpPr>
          <p:cNvPr id="32" name="Google Shape;438;g184fec40d5d_0_425">
            <a:extLst>
              <a:ext uri="{FF2B5EF4-FFF2-40B4-BE49-F238E27FC236}">
                <a16:creationId xmlns:a16="http://schemas.microsoft.com/office/drawing/2014/main" id="{A7463F32-65E2-4F17-A4F1-EE58C196C264}"/>
              </a:ext>
            </a:extLst>
          </p:cNvPr>
          <p:cNvSpPr txBox="1"/>
          <p:nvPr/>
        </p:nvSpPr>
        <p:spPr>
          <a:xfrm>
            <a:off x="2813511" y="2806081"/>
            <a:ext cx="3642521" cy="400094"/>
          </a:xfrm>
          <a:prstGeom prst="rect">
            <a:avLst/>
          </a:prstGeom>
          <a:noFill/>
          <a:ln>
            <a:noFill/>
          </a:ln>
        </p:spPr>
        <p:txBody>
          <a:bodyPr spcFirstLastPara="1" wrap="square" lIns="91425" tIns="0"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2000" b="1" i="0" u="none" strike="noStrike" cap="none" dirty="0">
                <a:solidFill>
                  <a:srgbClr val="000000"/>
                </a:solidFill>
                <a:latin typeface="Arial"/>
                <a:ea typeface="Arial"/>
                <a:cs typeface="Arial"/>
                <a:sym typeface="Arial"/>
              </a:rPr>
              <a:t>Link Entanglement</a:t>
            </a:r>
            <a:endParaRPr sz="2000" b="1" i="0" u="none" strike="noStrike" cap="none" dirty="0">
              <a:solidFill>
                <a:srgbClr val="000000"/>
              </a:solidFill>
              <a:latin typeface="Arial"/>
              <a:ea typeface="Arial"/>
              <a:cs typeface="Arial"/>
              <a:sym typeface="Arial"/>
            </a:endParaRPr>
          </a:p>
        </p:txBody>
      </p:sp>
      <p:cxnSp>
        <p:nvCxnSpPr>
          <p:cNvPr id="33" name="Google Shape;439;g184fec40d5d_0_425">
            <a:extLst>
              <a:ext uri="{FF2B5EF4-FFF2-40B4-BE49-F238E27FC236}">
                <a16:creationId xmlns:a16="http://schemas.microsoft.com/office/drawing/2014/main" id="{09FC9685-C500-4D8D-8E1B-47F8692B4882}"/>
              </a:ext>
            </a:extLst>
          </p:cNvPr>
          <p:cNvCxnSpPr>
            <a:cxnSpLocks/>
            <a:endCxn id="32" idx="0"/>
          </p:cNvCxnSpPr>
          <p:nvPr/>
        </p:nvCxnSpPr>
        <p:spPr>
          <a:xfrm>
            <a:off x="1627598" y="2427344"/>
            <a:ext cx="3007174" cy="378737"/>
          </a:xfrm>
          <a:prstGeom prst="straightConnector1">
            <a:avLst/>
          </a:prstGeom>
          <a:noFill/>
          <a:ln w="28575" cap="flat" cmpd="sng">
            <a:solidFill>
              <a:schemeClr val="dk2"/>
            </a:solidFill>
            <a:prstDash val="dash"/>
            <a:round/>
            <a:headEnd type="none" w="sm" len="sm"/>
            <a:tailEnd type="none" w="sm" len="sm"/>
          </a:ln>
        </p:spPr>
      </p:cxnSp>
      <p:cxnSp>
        <p:nvCxnSpPr>
          <p:cNvPr id="36" name="Google Shape;442;g184fec40d5d_0_425">
            <a:extLst>
              <a:ext uri="{FF2B5EF4-FFF2-40B4-BE49-F238E27FC236}">
                <a16:creationId xmlns:a16="http://schemas.microsoft.com/office/drawing/2014/main" id="{DC02919B-AC30-4891-9E7C-8B846CC39406}"/>
              </a:ext>
            </a:extLst>
          </p:cNvPr>
          <p:cNvCxnSpPr>
            <a:cxnSpLocks/>
            <a:endCxn id="32" idx="0"/>
          </p:cNvCxnSpPr>
          <p:nvPr/>
        </p:nvCxnSpPr>
        <p:spPr>
          <a:xfrm flipH="1">
            <a:off x="4634772" y="2427344"/>
            <a:ext cx="2844688" cy="378737"/>
          </a:xfrm>
          <a:prstGeom prst="straightConnector1">
            <a:avLst/>
          </a:prstGeom>
          <a:noFill/>
          <a:ln w="28575" cap="flat" cmpd="sng">
            <a:solidFill>
              <a:schemeClr val="dk2"/>
            </a:solidFill>
            <a:prstDash val="dash"/>
            <a:round/>
            <a:headEnd type="none" w="sm" len="sm"/>
            <a:tailEnd type="none" w="sm" len="sm"/>
          </a:ln>
        </p:spPr>
      </p:cxnSp>
      <p:sp>
        <p:nvSpPr>
          <p:cNvPr id="38" name="Google Shape;444;g184fec40d5d_0_425">
            <a:extLst>
              <a:ext uri="{FF2B5EF4-FFF2-40B4-BE49-F238E27FC236}">
                <a16:creationId xmlns:a16="http://schemas.microsoft.com/office/drawing/2014/main" id="{60A4555B-7118-470D-934E-F598B58FFC82}"/>
              </a:ext>
            </a:extLst>
          </p:cNvPr>
          <p:cNvSpPr txBox="1"/>
          <p:nvPr/>
        </p:nvSpPr>
        <p:spPr>
          <a:xfrm>
            <a:off x="2223568" y="1950243"/>
            <a:ext cx="602998" cy="49241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2000" b="1" i="0" u="none" strike="noStrike" cap="none" dirty="0">
                <a:solidFill>
                  <a:srgbClr val="000000"/>
                </a:solidFill>
                <a:latin typeface="Arial"/>
                <a:ea typeface="Arial"/>
                <a:cs typeface="Arial"/>
                <a:sym typeface="Arial"/>
              </a:rPr>
              <a:t>D/2</a:t>
            </a:r>
            <a:endParaRPr sz="2000" b="1" i="0" u="none" strike="noStrike" cap="none" dirty="0">
              <a:solidFill>
                <a:srgbClr val="000000"/>
              </a:solidFill>
              <a:latin typeface="Arial"/>
              <a:ea typeface="Arial"/>
              <a:cs typeface="Arial"/>
              <a:sym typeface="Arial"/>
            </a:endParaRPr>
          </a:p>
        </p:txBody>
      </p:sp>
      <p:sp>
        <p:nvSpPr>
          <p:cNvPr id="39" name="Google Shape;445;g184fec40d5d_0_425">
            <a:extLst>
              <a:ext uri="{FF2B5EF4-FFF2-40B4-BE49-F238E27FC236}">
                <a16:creationId xmlns:a16="http://schemas.microsoft.com/office/drawing/2014/main" id="{B32BEE6F-EA6B-49A5-AE46-27E864A84C17}"/>
              </a:ext>
            </a:extLst>
          </p:cNvPr>
          <p:cNvSpPr txBox="1"/>
          <p:nvPr/>
        </p:nvSpPr>
        <p:spPr>
          <a:xfrm>
            <a:off x="6248912" y="1950243"/>
            <a:ext cx="626593" cy="49241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2000" b="1" i="0" u="none" strike="noStrike" cap="none" dirty="0">
                <a:solidFill>
                  <a:srgbClr val="000000"/>
                </a:solidFill>
                <a:latin typeface="Arial"/>
                <a:ea typeface="Arial"/>
                <a:cs typeface="Arial"/>
                <a:sym typeface="Arial"/>
              </a:rPr>
              <a:t>D/2</a:t>
            </a:r>
            <a:endParaRPr sz="2000" b="1" i="0" u="none" strike="noStrike" cap="none" dirty="0">
              <a:solidFill>
                <a:srgbClr val="000000"/>
              </a:solidFill>
              <a:latin typeface="Arial"/>
              <a:ea typeface="Arial"/>
              <a:cs typeface="Arial"/>
              <a:sym typeface="Arial"/>
            </a:endParaRPr>
          </a:p>
        </p:txBody>
      </p:sp>
      <p:sp>
        <p:nvSpPr>
          <p:cNvPr id="41" name="Google Shape;448;g184fec40d5d_0_425">
            <a:extLst>
              <a:ext uri="{FF2B5EF4-FFF2-40B4-BE49-F238E27FC236}">
                <a16:creationId xmlns:a16="http://schemas.microsoft.com/office/drawing/2014/main" id="{747F23D7-6C9D-4F0E-B221-4CE0FC1152AA}"/>
              </a:ext>
            </a:extLst>
          </p:cNvPr>
          <p:cNvSpPr txBox="1"/>
          <p:nvPr/>
        </p:nvSpPr>
        <p:spPr>
          <a:xfrm>
            <a:off x="378961" y="3068938"/>
            <a:ext cx="976784" cy="492412"/>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2000" b="0" i="0" u="none" strike="noStrike" cap="none" dirty="0">
                <a:solidFill>
                  <a:srgbClr val="000000"/>
                </a:solidFill>
                <a:latin typeface="Arial"/>
                <a:ea typeface="Arial"/>
                <a:cs typeface="Arial"/>
                <a:sym typeface="Arial"/>
              </a:rPr>
              <a:t>Alice</a:t>
            </a:r>
            <a:endParaRPr sz="2000" b="0" i="0" u="none" strike="noStrike" cap="none" dirty="0">
              <a:solidFill>
                <a:srgbClr val="000000"/>
              </a:solidFill>
              <a:latin typeface="Arial"/>
              <a:ea typeface="Arial"/>
              <a:cs typeface="Arial"/>
              <a:sym typeface="Arial"/>
            </a:endParaRPr>
          </a:p>
        </p:txBody>
      </p:sp>
      <p:grpSp>
        <p:nvGrpSpPr>
          <p:cNvPr id="42" name="Google Shape;449;g184fec40d5d_0_425">
            <a:extLst>
              <a:ext uri="{FF2B5EF4-FFF2-40B4-BE49-F238E27FC236}">
                <a16:creationId xmlns:a16="http://schemas.microsoft.com/office/drawing/2014/main" id="{5DE98A62-4950-4B1A-B9D7-D5EF0ED5FFEF}"/>
              </a:ext>
            </a:extLst>
          </p:cNvPr>
          <p:cNvGrpSpPr/>
          <p:nvPr/>
        </p:nvGrpSpPr>
        <p:grpSpPr>
          <a:xfrm>
            <a:off x="7800058" y="3076032"/>
            <a:ext cx="992123" cy="1364566"/>
            <a:chOff x="7872575" y="3428741"/>
            <a:chExt cx="992123" cy="1364566"/>
          </a:xfrm>
        </p:grpSpPr>
        <p:grpSp>
          <p:nvGrpSpPr>
            <p:cNvPr id="43" name="Google Shape;450;g184fec40d5d_0_425">
              <a:extLst>
                <a:ext uri="{FF2B5EF4-FFF2-40B4-BE49-F238E27FC236}">
                  <a16:creationId xmlns:a16="http://schemas.microsoft.com/office/drawing/2014/main" id="{5BF02211-22AC-46B1-8B4E-9F0E57E8369E}"/>
                </a:ext>
              </a:extLst>
            </p:cNvPr>
            <p:cNvGrpSpPr/>
            <p:nvPr/>
          </p:nvGrpSpPr>
          <p:grpSpPr>
            <a:xfrm>
              <a:off x="7872575" y="3855807"/>
              <a:ext cx="912300" cy="937500"/>
              <a:chOff x="8149688" y="3080700"/>
              <a:chExt cx="912300" cy="937500"/>
            </a:xfrm>
          </p:grpSpPr>
          <p:sp>
            <p:nvSpPr>
              <p:cNvPr id="45" name="Google Shape;418;g184fec40d5d_0_425">
                <a:extLst>
                  <a:ext uri="{FF2B5EF4-FFF2-40B4-BE49-F238E27FC236}">
                    <a16:creationId xmlns:a16="http://schemas.microsoft.com/office/drawing/2014/main" id="{7F0DD94A-0D08-4F69-8087-1CE6665B5DB9}"/>
                  </a:ext>
                </a:extLst>
              </p:cNvPr>
              <p:cNvSpPr/>
              <p:nvPr/>
            </p:nvSpPr>
            <p:spPr>
              <a:xfrm>
                <a:off x="8149688" y="3080700"/>
                <a:ext cx="912300" cy="937500"/>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a:ea typeface="Arial"/>
                  <a:cs typeface="Arial"/>
                  <a:sym typeface="Arial"/>
                </a:endParaRPr>
              </a:p>
            </p:txBody>
          </p:sp>
          <p:sp>
            <p:nvSpPr>
              <p:cNvPr id="46" name="Google Shape;451;g184fec40d5d_0_425">
                <a:extLst>
                  <a:ext uri="{FF2B5EF4-FFF2-40B4-BE49-F238E27FC236}">
                    <a16:creationId xmlns:a16="http://schemas.microsoft.com/office/drawing/2014/main" id="{D7357F36-7011-4275-9D54-119B4B498C79}"/>
                  </a:ext>
                </a:extLst>
              </p:cNvPr>
              <p:cNvSpPr/>
              <p:nvPr/>
            </p:nvSpPr>
            <p:spPr>
              <a:xfrm>
                <a:off x="8211750" y="3625825"/>
                <a:ext cx="316800" cy="3168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a:ea typeface="Arial"/>
                  <a:cs typeface="Arial"/>
                  <a:sym typeface="Arial"/>
                </a:endParaRPr>
              </a:p>
            </p:txBody>
          </p:sp>
        </p:grpSp>
        <p:sp>
          <p:nvSpPr>
            <p:cNvPr id="44" name="Google Shape;452;g184fec40d5d_0_425">
              <a:extLst>
                <a:ext uri="{FF2B5EF4-FFF2-40B4-BE49-F238E27FC236}">
                  <a16:creationId xmlns:a16="http://schemas.microsoft.com/office/drawing/2014/main" id="{18C8135F-FA07-4B6A-BD3D-6520BEC94575}"/>
                </a:ext>
              </a:extLst>
            </p:cNvPr>
            <p:cNvSpPr txBox="1"/>
            <p:nvPr/>
          </p:nvSpPr>
          <p:spPr>
            <a:xfrm>
              <a:off x="8086826" y="3428741"/>
              <a:ext cx="777872" cy="49241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2000" b="0" i="0" u="none" strike="noStrike" cap="none" dirty="0">
                  <a:solidFill>
                    <a:srgbClr val="000000"/>
                  </a:solidFill>
                  <a:latin typeface="Arial"/>
                  <a:ea typeface="Arial"/>
                  <a:cs typeface="Arial"/>
                  <a:sym typeface="Arial"/>
                </a:rPr>
                <a:t>Bob</a:t>
              </a:r>
              <a:endParaRPr sz="2000" b="0" i="0" u="none" strike="noStrike" cap="none" dirty="0">
                <a:solidFill>
                  <a:srgbClr val="000000"/>
                </a:solidFill>
                <a:latin typeface="Arial"/>
                <a:ea typeface="Arial"/>
                <a:cs typeface="Arial"/>
                <a:sym typeface="Arial"/>
              </a:endParaRPr>
            </a:p>
          </p:txBody>
        </p:sp>
      </p:grpSp>
      <p:sp>
        <p:nvSpPr>
          <p:cNvPr id="47" name="箭號: 向下 67">
            <a:extLst>
              <a:ext uri="{FF2B5EF4-FFF2-40B4-BE49-F238E27FC236}">
                <a16:creationId xmlns:a16="http://schemas.microsoft.com/office/drawing/2014/main" id="{50EC734E-48BD-48B5-9AF7-AAA1EFC98E9D}"/>
              </a:ext>
            </a:extLst>
          </p:cNvPr>
          <p:cNvSpPr/>
          <p:nvPr/>
        </p:nvSpPr>
        <p:spPr>
          <a:xfrm>
            <a:off x="4364649" y="3150644"/>
            <a:ext cx="484632" cy="644396"/>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8" name="Google Shape;419;g184fec40d5d_0_425">
            <a:extLst>
              <a:ext uri="{FF2B5EF4-FFF2-40B4-BE49-F238E27FC236}">
                <a16:creationId xmlns:a16="http://schemas.microsoft.com/office/drawing/2014/main" id="{E746204B-D31F-460E-8381-7EE0B5AA4F63}"/>
              </a:ext>
            </a:extLst>
          </p:cNvPr>
          <p:cNvSpPr txBox="1"/>
          <p:nvPr/>
        </p:nvSpPr>
        <p:spPr>
          <a:xfrm>
            <a:off x="4017022" y="3139143"/>
            <a:ext cx="3892732" cy="492412"/>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2000" b="1" i="0" u="none" strike="noStrike" cap="none" dirty="0">
                <a:solidFill>
                  <a:srgbClr val="000000"/>
                </a:solidFill>
                <a:latin typeface="Arial"/>
                <a:ea typeface="Arial"/>
                <a:cs typeface="Arial"/>
                <a:sym typeface="Arial"/>
              </a:rPr>
              <a:t>Entanglement Swap</a:t>
            </a:r>
            <a:endParaRPr sz="2000" b="1"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96541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g184fec40d5d_0_425"/>
          <p:cNvSpPr txBox="1">
            <a:spLocks noGrp="1"/>
          </p:cNvSpPr>
          <p:nvPr>
            <p:ph type="title"/>
          </p:nvPr>
        </p:nvSpPr>
        <p:spPr>
          <a:xfrm>
            <a:off x="503388" y="268000"/>
            <a:ext cx="8229600" cy="736725"/>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100"/>
              <a:buNone/>
            </a:pPr>
            <a:r>
              <a:rPr lang="en-US" dirty="0">
                <a:latin typeface="Arial" panose="020B0604020202020204" pitchFamily="34" charset="0"/>
                <a:cs typeface="Arial" panose="020B0604020202020204" pitchFamily="34" charset="0"/>
              </a:rPr>
              <a:t>Entanglement Repeater</a:t>
            </a:r>
            <a:endParaRPr dirty="0">
              <a:latin typeface="Arial" panose="020B0604020202020204" pitchFamily="34" charset="0"/>
              <a:cs typeface="Arial" panose="020B0604020202020204" pitchFamily="34" charset="0"/>
            </a:endParaRPr>
          </a:p>
        </p:txBody>
      </p:sp>
      <p:sp>
        <p:nvSpPr>
          <p:cNvPr id="303" name="Google Shape;303;g184fec40d5d_0_425"/>
          <p:cNvSpPr txBox="1">
            <a:spLocks noGrp="1"/>
          </p:cNvSpPr>
          <p:nvPr>
            <p:ph type="sldNum" idx="4294967295"/>
          </p:nvPr>
        </p:nvSpPr>
        <p:spPr>
          <a:xfrm>
            <a:off x="7589520" y="4846320"/>
            <a:ext cx="1554600" cy="217200"/>
          </a:xfrm>
          <a:prstGeom prst="rect">
            <a:avLst/>
          </a:prstGeom>
          <a:noFill/>
          <a:ln>
            <a:noFill/>
          </a:ln>
        </p:spPr>
        <p:txBody>
          <a:bodyPr spcFirstLastPara="1" wrap="square" lIns="68575" tIns="34275" rIns="68575" bIns="34275" anchor="b"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t>18</a:t>
            </a:fld>
            <a:endParaRPr/>
          </a:p>
        </p:txBody>
      </p:sp>
      <p:sp>
        <p:nvSpPr>
          <p:cNvPr id="5" name="Google Shape;409;g184fec40d5d_0_425">
            <a:extLst>
              <a:ext uri="{FF2B5EF4-FFF2-40B4-BE49-F238E27FC236}">
                <a16:creationId xmlns:a16="http://schemas.microsoft.com/office/drawing/2014/main" id="{A6FF85FC-487A-4ACB-A61A-28ECEA1EC6CE}"/>
              </a:ext>
            </a:extLst>
          </p:cNvPr>
          <p:cNvSpPr txBox="1"/>
          <p:nvPr/>
        </p:nvSpPr>
        <p:spPr>
          <a:xfrm>
            <a:off x="318325" y="1104955"/>
            <a:ext cx="1122451" cy="492412"/>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2000" b="0" i="0" u="none" strike="noStrike" cap="none" dirty="0">
                <a:solidFill>
                  <a:srgbClr val="000000"/>
                </a:solidFill>
                <a:latin typeface="Arial"/>
                <a:ea typeface="Arial"/>
                <a:cs typeface="Arial"/>
                <a:sym typeface="Arial"/>
              </a:rPr>
              <a:t>Alice</a:t>
            </a:r>
            <a:endParaRPr sz="2000" b="0" i="0" u="none" strike="noStrike" cap="none" dirty="0">
              <a:solidFill>
                <a:srgbClr val="000000"/>
              </a:solidFill>
              <a:latin typeface="Arial"/>
              <a:ea typeface="Arial"/>
              <a:cs typeface="Arial"/>
              <a:sym typeface="Arial"/>
            </a:endParaRPr>
          </a:p>
        </p:txBody>
      </p:sp>
      <p:sp>
        <p:nvSpPr>
          <p:cNvPr id="6" name="Google Shape;410;g184fec40d5d_0_425">
            <a:extLst>
              <a:ext uri="{FF2B5EF4-FFF2-40B4-BE49-F238E27FC236}">
                <a16:creationId xmlns:a16="http://schemas.microsoft.com/office/drawing/2014/main" id="{15FB5DAD-80CF-4A61-981E-7BE114EBBFA4}"/>
              </a:ext>
            </a:extLst>
          </p:cNvPr>
          <p:cNvSpPr/>
          <p:nvPr/>
        </p:nvSpPr>
        <p:spPr>
          <a:xfrm>
            <a:off x="7828842" y="1505155"/>
            <a:ext cx="912300" cy="937500"/>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a:ea typeface="Arial"/>
              <a:cs typeface="Arial"/>
              <a:sym typeface="Arial"/>
            </a:endParaRPr>
          </a:p>
        </p:txBody>
      </p:sp>
      <p:sp>
        <p:nvSpPr>
          <p:cNvPr id="7" name="Google Shape;411;g184fec40d5d_0_425">
            <a:extLst>
              <a:ext uri="{FF2B5EF4-FFF2-40B4-BE49-F238E27FC236}">
                <a16:creationId xmlns:a16="http://schemas.microsoft.com/office/drawing/2014/main" id="{68AFBCAD-068E-469E-8117-86766EA7D37A}"/>
              </a:ext>
            </a:extLst>
          </p:cNvPr>
          <p:cNvSpPr txBox="1"/>
          <p:nvPr/>
        </p:nvSpPr>
        <p:spPr>
          <a:xfrm>
            <a:off x="7828842" y="1104955"/>
            <a:ext cx="963339" cy="492412"/>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2000" b="0" i="0" u="none" strike="noStrike" cap="none">
                <a:solidFill>
                  <a:srgbClr val="000000"/>
                </a:solidFill>
                <a:latin typeface="Arial"/>
                <a:ea typeface="Arial"/>
                <a:cs typeface="Arial"/>
                <a:sym typeface="Arial"/>
              </a:rPr>
              <a:t>Bob</a:t>
            </a:r>
            <a:endParaRPr sz="2000" b="0" i="0" u="none" strike="noStrike" cap="none">
              <a:solidFill>
                <a:srgbClr val="000000"/>
              </a:solidFill>
              <a:latin typeface="Arial"/>
              <a:ea typeface="Arial"/>
              <a:cs typeface="Arial"/>
              <a:sym typeface="Arial"/>
            </a:endParaRPr>
          </a:p>
        </p:txBody>
      </p:sp>
      <p:sp>
        <p:nvSpPr>
          <p:cNvPr id="8" name="Google Shape;412;g184fec40d5d_0_425">
            <a:extLst>
              <a:ext uri="{FF2B5EF4-FFF2-40B4-BE49-F238E27FC236}">
                <a16:creationId xmlns:a16="http://schemas.microsoft.com/office/drawing/2014/main" id="{5D366608-BE1B-4974-9EAA-5ECF668C076F}"/>
              </a:ext>
            </a:extLst>
          </p:cNvPr>
          <p:cNvSpPr/>
          <p:nvPr/>
        </p:nvSpPr>
        <p:spPr>
          <a:xfrm>
            <a:off x="862898" y="2008355"/>
            <a:ext cx="1529400" cy="400200"/>
          </a:xfrm>
          <a:prstGeom prst="roundRect">
            <a:avLst>
              <a:gd name="adj" fmla="val 16667"/>
            </a:avLst>
          </a:prstGeom>
          <a:noFill/>
          <a:ln w="2857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a:ea typeface="Arial"/>
              <a:cs typeface="Arial"/>
              <a:sym typeface="Arial"/>
            </a:endParaRPr>
          </a:p>
        </p:txBody>
      </p:sp>
      <p:sp>
        <p:nvSpPr>
          <p:cNvPr id="9" name="Google Shape;413;g184fec40d5d_0_425">
            <a:extLst>
              <a:ext uri="{FF2B5EF4-FFF2-40B4-BE49-F238E27FC236}">
                <a16:creationId xmlns:a16="http://schemas.microsoft.com/office/drawing/2014/main" id="{9CCF9A57-1E9C-42B8-95BD-BF830224EDDC}"/>
              </a:ext>
            </a:extLst>
          </p:cNvPr>
          <p:cNvSpPr txBox="1"/>
          <p:nvPr/>
        </p:nvSpPr>
        <p:spPr>
          <a:xfrm>
            <a:off x="1708714" y="1307455"/>
            <a:ext cx="1753158" cy="492412"/>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2000" b="0" i="0" u="none" strike="noStrike" cap="none" dirty="0">
                <a:solidFill>
                  <a:srgbClr val="000000"/>
                </a:solidFill>
                <a:latin typeface="Arial"/>
                <a:ea typeface="Arial"/>
                <a:cs typeface="Arial"/>
                <a:sym typeface="Arial"/>
              </a:rPr>
              <a:t>Repeater 1</a:t>
            </a:r>
            <a:endParaRPr sz="2000" b="0" i="0" u="none" strike="noStrike" cap="none" baseline="-25000" dirty="0">
              <a:solidFill>
                <a:srgbClr val="000000"/>
              </a:solidFill>
              <a:latin typeface="Arial"/>
              <a:ea typeface="Arial"/>
              <a:cs typeface="Arial"/>
              <a:sym typeface="Arial"/>
            </a:endParaRPr>
          </a:p>
        </p:txBody>
      </p:sp>
      <p:sp>
        <p:nvSpPr>
          <p:cNvPr id="10" name="Google Shape;414;g184fec40d5d_0_425">
            <a:extLst>
              <a:ext uri="{FF2B5EF4-FFF2-40B4-BE49-F238E27FC236}">
                <a16:creationId xmlns:a16="http://schemas.microsoft.com/office/drawing/2014/main" id="{6B6CF627-4BB9-4E66-A367-AEF8605D5714}"/>
              </a:ext>
            </a:extLst>
          </p:cNvPr>
          <p:cNvSpPr txBox="1"/>
          <p:nvPr/>
        </p:nvSpPr>
        <p:spPr>
          <a:xfrm>
            <a:off x="3713309" y="1307455"/>
            <a:ext cx="1699820" cy="492412"/>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2000" b="0" i="0" u="none" strike="noStrike" cap="none" dirty="0">
                <a:solidFill>
                  <a:srgbClr val="000000"/>
                </a:solidFill>
                <a:latin typeface="Arial"/>
                <a:ea typeface="Arial"/>
                <a:cs typeface="Arial"/>
                <a:sym typeface="Arial"/>
              </a:rPr>
              <a:t>Repeater 2</a:t>
            </a:r>
            <a:endParaRPr sz="2000" b="0" i="0" u="none" strike="noStrike" cap="none" baseline="-25000" dirty="0">
              <a:solidFill>
                <a:srgbClr val="000000"/>
              </a:solidFill>
              <a:latin typeface="Arial"/>
              <a:ea typeface="Arial"/>
              <a:cs typeface="Arial"/>
              <a:sym typeface="Arial"/>
            </a:endParaRPr>
          </a:p>
        </p:txBody>
      </p:sp>
      <p:sp>
        <p:nvSpPr>
          <p:cNvPr id="11" name="Google Shape;415;g184fec40d5d_0_425">
            <a:extLst>
              <a:ext uri="{FF2B5EF4-FFF2-40B4-BE49-F238E27FC236}">
                <a16:creationId xmlns:a16="http://schemas.microsoft.com/office/drawing/2014/main" id="{32831B45-D08C-4ED6-A541-D22615D6CFC2}"/>
              </a:ext>
            </a:extLst>
          </p:cNvPr>
          <p:cNvSpPr txBox="1"/>
          <p:nvPr/>
        </p:nvSpPr>
        <p:spPr>
          <a:xfrm>
            <a:off x="5574990" y="1307455"/>
            <a:ext cx="1789015" cy="492412"/>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2000" b="0" i="0" u="none" strike="noStrike" cap="none" dirty="0">
                <a:solidFill>
                  <a:srgbClr val="000000"/>
                </a:solidFill>
                <a:latin typeface="Arial"/>
                <a:ea typeface="Arial"/>
                <a:cs typeface="Arial"/>
                <a:sym typeface="Arial"/>
              </a:rPr>
              <a:t>Repeater 3</a:t>
            </a:r>
            <a:endParaRPr sz="2000" b="0" i="0" u="none" strike="noStrike" cap="none" baseline="-25000" dirty="0">
              <a:solidFill>
                <a:srgbClr val="000000"/>
              </a:solidFill>
              <a:latin typeface="Arial"/>
              <a:ea typeface="Arial"/>
              <a:cs typeface="Arial"/>
              <a:sym typeface="Arial"/>
            </a:endParaRPr>
          </a:p>
        </p:txBody>
      </p:sp>
      <p:sp>
        <p:nvSpPr>
          <p:cNvPr id="12" name="Google Shape;416;g184fec40d5d_0_425">
            <a:extLst>
              <a:ext uri="{FF2B5EF4-FFF2-40B4-BE49-F238E27FC236}">
                <a16:creationId xmlns:a16="http://schemas.microsoft.com/office/drawing/2014/main" id="{88EA7321-5E45-4F9C-A343-B4C786F8108C}"/>
              </a:ext>
            </a:extLst>
          </p:cNvPr>
          <p:cNvSpPr/>
          <p:nvPr/>
        </p:nvSpPr>
        <p:spPr>
          <a:xfrm>
            <a:off x="363110" y="3487422"/>
            <a:ext cx="912300" cy="937500"/>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a:ea typeface="Arial"/>
              <a:cs typeface="Arial"/>
              <a:sym typeface="Arial"/>
            </a:endParaRPr>
          </a:p>
        </p:txBody>
      </p:sp>
      <p:cxnSp>
        <p:nvCxnSpPr>
          <p:cNvPr id="13" name="Google Shape;417;g184fec40d5d_0_425">
            <a:extLst>
              <a:ext uri="{FF2B5EF4-FFF2-40B4-BE49-F238E27FC236}">
                <a16:creationId xmlns:a16="http://schemas.microsoft.com/office/drawing/2014/main" id="{55B4718D-CE53-465B-B0E9-A589EE08DC76}"/>
              </a:ext>
            </a:extLst>
          </p:cNvPr>
          <p:cNvCxnSpPr>
            <a:cxnSpLocks/>
          </p:cNvCxnSpPr>
          <p:nvPr/>
        </p:nvCxnSpPr>
        <p:spPr>
          <a:xfrm flipV="1">
            <a:off x="1303786" y="4201059"/>
            <a:ext cx="6423348" cy="23763"/>
          </a:xfrm>
          <a:prstGeom prst="straightConnector1">
            <a:avLst/>
          </a:prstGeom>
          <a:noFill/>
          <a:ln w="38100" cap="flat" cmpd="sng">
            <a:solidFill>
              <a:schemeClr val="dk1"/>
            </a:solidFill>
            <a:prstDash val="dash"/>
            <a:round/>
            <a:headEnd type="stealth" w="med" len="med"/>
            <a:tailEnd type="stealth" w="med" len="med"/>
          </a:ln>
        </p:spPr>
      </p:cxnSp>
      <p:sp>
        <p:nvSpPr>
          <p:cNvPr id="14" name="Google Shape;419;g184fec40d5d_0_425">
            <a:extLst>
              <a:ext uri="{FF2B5EF4-FFF2-40B4-BE49-F238E27FC236}">
                <a16:creationId xmlns:a16="http://schemas.microsoft.com/office/drawing/2014/main" id="{82C0D91A-1CA5-4325-B264-C4EA85297DEC}"/>
              </a:ext>
            </a:extLst>
          </p:cNvPr>
          <p:cNvSpPr txBox="1"/>
          <p:nvPr/>
        </p:nvSpPr>
        <p:spPr>
          <a:xfrm>
            <a:off x="2688405" y="3789311"/>
            <a:ext cx="3892732" cy="492412"/>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2000" b="1" i="0" u="none" strike="noStrike" cap="none" dirty="0">
                <a:solidFill>
                  <a:srgbClr val="000000"/>
                </a:solidFill>
                <a:latin typeface="Arial"/>
                <a:ea typeface="Arial"/>
                <a:cs typeface="Arial"/>
                <a:sym typeface="Arial"/>
              </a:rPr>
              <a:t>Distant Entanglement</a:t>
            </a:r>
            <a:endParaRPr sz="2000" b="1" i="0" u="none" strike="noStrike" cap="none" dirty="0">
              <a:solidFill>
                <a:srgbClr val="000000"/>
              </a:solidFill>
              <a:latin typeface="Arial"/>
              <a:ea typeface="Arial"/>
              <a:cs typeface="Arial"/>
              <a:sym typeface="Arial"/>
            </a:endParaRPr>
          </a:p>
        </p:txBody>
      </p:sp>
      <p:sp>
        <p:nvSpPr>
          <p:cNvPr id="15" name="Google Shape;420;g184fec40d5d_0_425">
            <a:extLst>
              <a:ext uri="{FF2B5EF4-FFF2-40B4-BE49-F238E27FC236}">
                <a16:creationId xmlns:a16="http://schemas.microsoft.com/office/drawing/2014/main" id="{46338AA4-2988-4531-858F-D8916CB25666}"/>
              </a:ext>
            </a:extLst>
          </p:cNvPr>
          <p:cNvSpPr/>
          <p:nvPr/>
        </p:nvSpPr>
        <p:spPr>
          <a:xfrm>
            <a:off x="873160" y="4066422"/>
            <a:ext cx="316800" cy="3168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a:ea typeface="Arial"/>
              <a:cs typeface="Arial"/>
              <a:sym typeface="Arial"/>
            </a:endParaRPr>
          </a:p>
        </p:txBody>
      </p:sp>
      <p:sp>
        <p:nvSpPr>
          <p:cNvPr id="16" name="Google Shape;421;g184fec40d5d_0_425">
            <a:extLst>
              <a:ext uri="{FF2B5EF4-FFF2-40B4-BE49-F238E27FC236}">
                <a16:creationId xmlns:a16="http://schemas.microsoft.com/office/drawing/2014/main" id="{85F5DDC0-F926-47FC-B135-B869B0AA5CA9}"/>
              </a:ext>
            </a:extLst>
          </p:cNvPr>
          <p:cNvSpPr/>
          <p:nvPr/>
        </p:nvSpPr>
        <p:spPr>
          <a:xfrm>
            <a:off x="889022" y="2050280"/>
            <a:ext cx="316800" cy="3168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a:ea typeface="Arial"/>
              <a:cs typeface="Arial"/>
              <a:sym typeface="Arial"/>
            </a:endParaRPr>
          </a:p>
        </p:txBody>
      </p:sp>
      <p:sp>
        <p:nvSpPr>
          <p:cNvPr id="17" name="Google Shape;422;g184fec40d5d_0_425">
            <a:extLst>
              <a:ext uri="{FF2B5EF4-FFF2-40B4-BE49-F238E27FC236}">
                <a16:creationId xmlns:a16="http://schemas.microsoft.com/office/drawing/2014/main" id="{7FEA14F0-CA9F-4C72-BFD2-68630C8D2149}"/>
              </a:ext>
            </a:extLst>
          </p:cNvPr>
          <p:cNvSpPr/>
          <p:nvPr/>
        </p:nvSpPr>
        <p:spPr>
          <a:xfrm>
            <a:off x="7890905" y="2050280"/>
            <a:ext cx="316800" cy="3168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a:ea typeface="Arial"/>
              <a:cs typeface="Arial"/>
              <a:sym typeface="Arial"/>
            </a:endParaRPr>
          </a:p>
        </p:txBody>
      </p:sp>
      <p:sp>
        <p:nvSpPr>
          <p:cNvPr id="18" name="Google Shape;423;g184fec40d5d_0_425">
            <a:extLst>
              <a:ext uri="{FF2B5EF4-FFF2-40B4-BE49-F238E27FC236}">
                <a16:creationId xmlns:a16="http://schemas.microsoft.com/office/drawing/2014/main" id="{96A2BB3C-D38E-450B-BC84-60FBA82E8E8C}"/>
              </a:ext>
            </a:extLst>
          </p:cNvPr>
          <p:cNvSpPr/>
          <p:nvPr/>
        </p:nvSpPr>
        <p:spPr>
          <a:xfrm>
            <a:off x="1970001" y="1707655"/>
            <a:ext cx="1237800" cy="735000"/>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a:ea typeface="Arial"/>
              <a:cs typeface="Arial"/>
              <a:sym typeface="Arial"/>
            </a:endParaRPr>
          </a:p>
        </p:txBody>
      </p:sp>
      <p:sp>
        <p:nvSpPr>
          <p:cNvPr id="19" name="Google Shape;424;g184fec40d5d_0_425">
            <a:extLst>
              <a:ext uri="{FF2B5EF4-FFF2-40B4-BE49-F238E27FC236}">
                <a16:creationId xmlns:a16="http://schemas.microsoft.com/office/drawing/2014/main" id="{47CCAA7D-00FE-4B98-9AF2-87F23B934E83}"/>
              </a:ext>
            </a:extLst>
          </p:cNvPr>
          <p:cNvSpPr/>
          <p:nvPr/>
        </p:nvSpPr>
        <p:spPr>
          <a:xfrm>
            <a:off x="5883921" y="1707655"/>
            <a:ext cx="1237800" cy="735000"/>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a:ea typeface="Arial"/>
              <a:cs typeface="Arial"/>
              <a:sym typeface="Arial"/>
            </a:endParaRPr>
          </a:p>
        </p:txBody>
      </p:sp>
      <p:grpSp>
        <p:nvGrpSpPr>
          <p:cNvPr id="20" name="Google Shape;425;g184fec40d5d_0_425">
            <a:extLst>
              <a:ext uri="{FF2B5EF4-FFF2-40B4-BE49-F238E27FC236}">
                <a16:creationId xmlns:a16="http://schemas.microsoft.com/office/drawing/2014/main" id="{1C43DB57-73A4-4854-B9F3-76753D9F1F6A}"/>
              </a:ext>
            </a:extLst>
          </p:cNvPr>
          <p:cNvGrpSpPr/>
          <p:nvPr/>
        </p:nvGrpSpPr>
        <p:grpSpPr>
          <a:xfrm>
            <a:off x="3918839" y="1707655"/>
            <a:ext cx="1237800" cy="735000"/>
            <a:chOff x="3998828" y="1362625"/>
            <a:chExt cx="1237800" cy="735000"/>
          </a:xfrm>
        </p:grpSpPr>
        <p:sp>
          <p:nvSpPr>
            <p:cNvPr id="21" name="Google Shape;426;g184fec40d5d_0_425">
              <a:extLst>
                <a:ext uri="{FF2B5EF4-FFF2-40B4-BE49-F238E27FC236}">
                  <a16:creationId xmlns:a16="http://schemas.microsoft.com/office/drawing/2014/main" id="{4AEC0D19-B5EA-4CC6-958B-B3B5F26F834A}"/>
                </a:ext>
              </a:extLst>
            </p:cNvPr>
            <p:cNvSpPr/>
            <p:nvPr/>
          </p:nvSpPr>
          <p:spPr>
            <a:xfrm>
              <a:off x="3998828" y="1362625"/>
              <a:ext cx="1237800" cy="735000"/>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a:ea typeface="Arial"/>
                <a:cs typeface="Arial"/>
                <a:sym typeface="Arial"/>
              </a:endParaRPr>
            </a:p>
          </p:txBody>
        </p:sp>
        <p:sp>
          <p:nvSpPr>
            <p:cNvPr id="22" name="Google Shape;427;g184fec40d5d_0_425">
              <a:extLst>
                <a:ext uri="{FF2B5EF4-FFF2-40B4-BE49-F238E27FC236}">
                  <a16:creationId xmlns:a16="http://schemas.microsoft.com/office/drawing/2014/main" id="{57779E2D-D3AC-4202-B767-C60653F6BBAA}"/>
                </a:ext>
              </a:extLst>
            </p:cNvPr>
            <p:cNvSpPr/>
            <p:nvPr/>
          </p:nvSpPr>
          <p:spPr>
            <a:xfrm>
              <a:off x="4877341" y="1705250"/>
              <a:ext cx="316800" cy="316800"/>
            </a:xfrm>
            <a:prstGeom prst="ellipse">
              <a:avLst/>
            </a:prstGeom>
            <a:solidFill>
              <a:srgbClr val="93C47D"/>
            </a:solidFill>
            <a:ln w="952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a:ea typeface="Arial"/>
                <a:cs typeface="Arial"/>
                <a:sym typeface="Arial"/>
              </a:endParaRPr>
            </a:p>
          </p:txBody>
        </p:sp>
        <p:sp>
          <p:nvSpPr>
            <p:cNvPr id="23" name="Google Shape;428;g184fec40d5d_0_425">
              <a:extLst>
                <a:ext uri="{FF2B5EF4-FFF2-40B4-BE49-F238E27FC236}">
                  <a16:creationId xmlns:a16="http://schemas.microsoft.com/office/drawing/2014/main" id="{2716B797-E120-4B9F-816A-6DA110BED5B2}"/>
                </a:ext>
              </a:extLst>
            </p:cNvPr>
            <p:cNvSpPr/>
            <p:nvPr/>
          </p:nvSpPr>
          <p:spPr>
            <a:xfrm>
              <a:off x="4052391" y="1705250"/>
              <a:ext cx="316800" cy="316800"/>
            </a:xfrm>
            <a:prstGeom prst="ellipse">
              <a:avLst/>
            </a:prstGeom>
            <a:solidFill>
              <a:srgbClr val="93C47D"/>
            </a:solidFill>
            <a:ln w="952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a:ea typeface="Arial"/>
                <a:cs typeface="Arial"/>
                <a:sym typeface="Arial"/>
              </a:endParaRPr>
            </a:p>
          </p:txBody>
        </p:sp>
      </p:grpSp>
      <p:sp>
        <p:nvSpPr>
          <p:cNvPr id="24" name="Google Shape;429;g184fec40d5d_0_425">
            <a:extLst>
              <a:ext uri="{FF2B5EF4-FFF2-40B4-BE49-F238E27FC236}">
                <a16:creationId xmlns:a16="http://schemas.microsoft.com/office/drawing/2014/main" id="{5F24E0A7-5053-4748-8BB5-5D94D47EE5B4}"/>
              </a:ext>
            </a:extLst>
          </p:cNvPr>
          <p:cNvSpPr/>
          <p:nvPr/>
        </p:nvSpPr>
        <p:spPr>
          <a:xfrm>
            <a:off x="2848513" y="2050280"/>
            <a:ext cx="316800" cy="316800"/>
          </a:xfrm>
          <a:prstGeom prst="ellipse">
            <a:avLst/>
          </a:prstGeom>
          <a:solidFill>
            <a:srgbClr val="FF9900"/>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chemeClr val="accent4"/>
              </a:solidFill>
              <a:latin typeface="Arial"/>
              <a:ea typeface="Arial"/>
              <a:cs typeface="Arial"/>
              <a:sym typeface="Arial"/>
            </a:endParaRPr>
          </a:p>
        </p:txBody>
      </p:sp>
      <p:sp>
        <p:nvSpPr>
          <p:cNvPr id="25" name="Google Shape;430;g184fec40d5d_0_425">
            <a:extLst>
              <a:ext uri="{FF2B5EF4-FFF2-40B4-BE49-F238E27FC236}">
                <a16:creationId xmlns:a16="http://schemas.microsoft.com/office/drawing/2014/main" id="{B0C7B4F5-641E-4DA3-8CA3-72711FEFD531}"/>
              </a:ext>
            </a:extLst>
          </p:cNvPr>
          <p:cNvSpPr/>
          <p:nvPr/>
        </p:nvSpPr>
        <p:spPr>
          <a:xfrm>
            <a:off x="2023563" y="2050280"/>
            <a:ext cx="316800" cy="316800"/>
          </a:xfrm>
          <a:prstGeom prst="ellipse">
            <a:avLst/>
          </a:prstGeom>
          <a:solidFill>
            <a:srgbClr val="FF9900"/>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a:ea typeface="Arial"/>
              <a:cs typeface="Arial"/>
              <a:sym typeface="Arial"/>
            </a:endParaRPr>
          </a:p>
        </p:txBody>
      </p:sp>
      <p:sp>
        <p:nvSpPr>
          <p:cNvPr id="26" name="Google Shape;431;g184fec40d5d_0_425">
            <a:extLst>
              <a:ext uri="{FF2B5EF4-FFF2-40B4-BE49-F238E27FC236}">
                <a16:creationId xmlns:a16="http://schemas.microsoft.com/office/drawing/2014/main" id="{A629773C-65CE-4ACB-98A3-681871EC4087}"/>
              </a:ext>
            </a:extLst>
          </p:cNvPr>
          <p:cNvSpPr/>
          <p:nvPr/>
        </p:nvSpPr>
        <p:spPr>
          <a:xfrm>
            <a:off x="6762433" y="2050280"/>
            <a:ext cx="316800" cy="316800"/>
          </a:xfrm>
          <a:prstGeom prst="ellipse">
            <a:avLst/>
          </a:prstGeom>
          <a:solidFill>
            <a:srgbClr val="00FFFF"/>
          </a:solidFill>
          <a:ln w="9525" cap="flat" cmpd="sng">
            <a:solidFill>
              <a:srgbClr val="45818E"/>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a:ea typeface="Arial"/>
              <a:cs typeface="Arial"/>
              <a:sym typeface="Arial"/>
            </a:endParaRPr>
          </a:p>
        </p:txBody>
      </p:sp>
      <p:sp>
        <p:nvSpPr>
          <p:cNvPr id="27" name="Google Shape;432;g184fec40d5d_0_425">
            <a:extLst>
              <a:ext uri="{FF2B5EF4-FFF2-40B4-BE49-F238E27FC236}">
                <a16:creationId xmlns:a16="http://schemas.microsoft.com/office/drawing/2014/main" id="{927662AE-F9F7-4137-BEC5-82BDC2CB2E62}"/>
              </a:ext>
            </a:extLst>
          </p:cNvPr>
          <p:cNvSpPr/>
          <p:nvPr/>
        </p:nvSpPr>
        <p:spPr>
          <a:xfrm>
            <a:off x="5937483" y="2050280"/>
            <a:ext cx="316800" cy="316800"/>
          </a:xfrm>
          <a:prstGeom prst="ellipse">
            <a:avLst/>
          </a:prstGeom>
          <a:solidFill>
            <a:srgbClr val="00FFFF"/>
          </a:solidFill>
          <a:ln w="9525" cap="flat" cmpd="sng">
            <a:solidFill>
              <a:srgbClr val="45818E"/>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a:ea typeface="Arial"/>
              <a:cs typeface="Arial"/>
              <a:sym typeface="Arial"/>
            </a:endParaRPr>
          </a:p>
        </p:txBody>
      </p:sp>
      <p:sp>
        <p:nvSpPr>
          <p:cNvPr id="28" name="Google Shape;433;g184fec40d5d_0_425">
            <a:extLst>
              <a:ext uri="{FF2B5EF4-FFF2-40B4-BE49-F238E27FC236}">
                <a16:creationId xmlns:a16="http://schemas.microsoft.com/office/drawing/2014/main" id="{25555247-0E23-4FC3-9308-2C1B129339B1}"/>
              </a:ext>
            </a:extLst>
          </p:cNvPr>
          <p:cNvSpPr/>
          <p:nvPr/>
        </p:nvSpPr>
        <p:spPr>
          <a:xfrm>
            <a:off x="378960" y="1518585"/>
            <a:ext cx="912300" cy="937500"/>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a:ea typeface="Arial"/>
              <a:cs typeface="Arial"/>
              <a:sym typeface="Arial"/>
            </a:endParaRPr>
          </a:p>
        </p:txBody>
      </p:sp>
      <p:sp>
        <p:nvSpPr>
          <p:cNvPr id="29" name="Google Shape;434;g184fec40d5d_0_425">
            <a:extLst>
              <a:ext uri="{FF2B5EF4-FFF2-40B4-BE49-F238E27FC236}">
                <a16:creationId xmlns:a16="http://schemas.microsoft.com/office/drawing/2014/main" id="{08BDAABE-65A4-4500-AAC7-DAB7D3CC86F3}"/>
              </a:ext>
            </a:extLst>
          </p:cNvPr>
          <p:cNvSpPr/>
          <p:nvPr/>
        </p:nvSpPr>
        <p:spPr>
          <a:xfrm>
            <a:off x="2813511" y="2008355"/>
            <a:ext cx="1529400" cy="400200"/>
          </a:xfrm>
          <a:prstGeom prst="roundRect">
            <a:avLst>
              <a:gd name="adj" fmla="val 16667"/>
            </a:avLst>
          </a:prstGeom>
          <a:noFill/>
          <a:ln w="2857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a:ea typeface="Arial"/>
              <a:cs typeface="Arial"/>
              <a:sym typeface="Arial"/>
            </a:endParaRPr>
          </a:p>
        </p:txBody>
      </p:sp>
      <p:sp>
        <p:nvSpPr>
          <p:cNvPr id="30" name="Google Shape;435;g184fec40d5d_0_425">
            <a:extLst>
              <a:ext uri="{FF2B5EF4-FFF2-40B4-BE49-F238E27FC236}">
                <a16:creationId xmlns:a16="http://schemas.microsoft.com/office/drawing/2014/main" id="{B5E77CE7-B097-4B10-A25C-9A4DC2EBB93C}"/>
              </a:ext>
            </a:extLst>
          </p:cNvPr>
          <p:cNvSpPr/>
          <p:nvPr/>
        </p:nvSpPr>
        <p:spPr>
          <a:xfrm>
            <a:off x="4764136" y="2008580"/>
            <a:ext cx="1529400" cy="400200"/>
          </a:xfrm>
          <a:prstGeom prst="roundRect">
            <a:avLst>
              <a:gd name="adj" fmla="val 16667"/>
            </a:avLst>
          </a:prstGeom>
          <a:noFill/>
          <a:ln w="2857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a:ea typeface="Arial"/>
              <a:cs typeface="Arial"/>
              <a:sym typeface="Arial"/>
            </a:endParaRPr>
          </a:p>
        </p:txBody>
      </p:sp>
      <p:sp>
        <p:nvSpPr>
          <p:cNvPr id="31" name="Google Shape;436;g184fec40d5d_0_425">
            <a:extLst>
              <a:ext uri="{FF2B5EF4-FFF2-40B4-BE49-F238E27FC236}">
                <a16:creationId xmlns:a16="http://schemas.microsoft.com/office/drawing/2014/main" id="{5BE1FA22-8213-484C-9575-74D62AF56475}"/>
              </a:ext>
            </a:extLst>
          </p:cNvPr>
          <p:cNvSpPr/>
          <p:nvPr/>
        </p:nvSpPr>
        <p:spPr>
          <a:xfrm>
            <a:off x="6714760" y="2008355"/>
            <a:ext cx="1529400" cy="400200"/>
          </a:xfrm>
          <a:prstGeom prst="roundRect">
            <a:avLst>
              <a:gd name="adj" fmla="val 16667"/>
            </a:avLst>
          </a:prstGeom>
          <a:noFill/>
          <a:ln w="2857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a:ea typeface="Arial"/>
              <a:cs typeface="Arial"/>
              <a:sym typeface="Arial"/>
            </a:endParaRPr>
          </a:p>
        </p:txBody>
      </p:sp>
      <p:sp>
        <p:nvSpPr>
          <p:cNvPr id="32" name="Google Shape;438;g184fec40d5d_0_425">
            <a:extLst>
              <a:ext uri="{FF2B5EF4-FFF2-40B4-BE49-F238E27FC236}">
                <a16:creationId xmlns:a16="http://schemas.microsoft.com/office/drawing/2014/main" id="{A7463F32-65E2-4F17-A4F1-EE58C196C264}"/>
              </a:ext>
            </a:extLst>
          </p:cNvPr>
          <p:cNvSpPr txBox="1"/>
          <p:nvPr/>
        </p:nvSpPr>
        <p:spPr>
          <a:xfrm>
            <a:off x="2813511" y="2806081"/>
            <a:ext cx="3642521" cy="400094"/>
          </a:xfrm>
          <a:prstGeom prst="rect">
            <a:avLst/>
          </a:prstGeom>
          <a:noFill/>
          <a:ln>
            <a:noFill/>
          </a:ln>
        </p:spPr>
        <p:txBody>
          <a:bodyPr spcFirstLastPara="1" wrap="square" lIns="91425" tIns="0"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2000" b="1" i="0" u="none" strike="noStrike" cap="none" dirty="0">
                <a:solidFill>
                  <a:srgbClr val="000000"/>
                </a:solidFill>
                <a:latin typeface="Arial"/>
                <a:ea typeface="Arial"/>
                <a:cs typeface="Arial"/>
                <a:sym typeface="Arial"/>
              </a:rPr>
              <a:t>Link Entanglement</a:t>
            </a:r>
            <a:endParaRPr sz="2000" b="1" i="0" u="none" strike="noStrike" cap="none" dirty="0">
              <a:solidFill>
                <a:srgbClr val="000000"/>
              </a:solidFill>
              <a:latin typeface="Arial"/>
              <a:ea typeface="Arial"/>
              <a:cs typeface="Arial"/>
              <a:sym typeface="Arial"/>
            </a:endParaRPr>
          </a:p>
        </p:txBody>
      </p:sp>
      <p:cxnSp>
        <p:nvCxnSpPr>
          <p:cNvPr id="33" name="Google Shape;439;g184fec40d5d_0_425">
            <a:extLst>
              <a:ext uri="{FF2B5EF4-FFF2-40B4-BE49-F238E27FC236}">
                <a16:creationId xmlns:a16="http://schemas.microsoft.com/office/drawing/2014/main" id="{09FC9685-C500-4D8D-8E1B-47F8692B4882}"/>
              </a:ext>
            </a:extLst>
          </p:cNvPr>
          <p:cNvCxnSpPr>
            <a:cxnSpLocks/>
            <a:endCxn id="32" idx="0"/>
          </p:cNvCxnSpPr>
          <p:nvPr/>
        </p:nvCxnSpPr>
        <p:spPr>
          <a:xfrm>
            <a:off x="1627598" y="2427344"/>
            <a:ext cx="3007174" cy="378737"/>
          </a:xfrm>
          <a:prstGeom prst="straightConnector1">
            <a:avLst/>
          </a:prstGeom>
          <a:noFill/>
          <a:ln w="28575" cap="flat" cmpd="sng">
            <a:solidFill>
              <a:schemeClr val="dk2"/>
            </a:solidFill>
            <a:prstDash val="dash"/>
            <a:round/>
            <a:headEnd type="none" w="sm" len="sm"/>
            <a:tailEnd type="none" w="sm" len="sm"/>
          </a:ln>
        </p:spPr>
      </p:cxnSp>
      <p:cxnSp>
        <p:nvCxnSpPr>
          <p:cNvPr id="34" name="Google Shape;440;g184fec40d5d_0_425">
            <a:extLst>
              <a:ext uri="{FF2B5EF4-FFF2-40B4-BE49-F238E27FC236}">
                <a16:creationId xmlns:a16="http://schemas.microsoft.com/office/drawing/2014/main" id="{F161B6F9-270A-4B5D-BE57-6EED343B3823}"/>
              </a:ext>
            </a:extLst>
          </p:cNvPr>
          <p:cNvCxnSpPr>
            <a:cxnSpLocks/>
            <a:endCxn id="32" idx="0"/>
          </p:cNvCxnSpPr>
          <p:nvPr/>
        </p:nvCxnSpPr>
        <p:spPr>
          <a:xfrm>
            <a:off x="3578211" y="2427344"/>
            <a:ext cx="1056561" cy="378737"/>
          </a:xfrm>
          <a:prstGeom prst="straightConnector1">
            <a:avLst/>
          </a:prstGeom>
          <a:noFill/>
          <a:ln w="28575" cap="flat" cmpd="sng">
            <a:solidFill>
              <a:schemeClr val="dk2"/>
            </a:solidFill>
            <a:prstDash val="dash"/>
            <a:round/>
            <a:headEnd type="none" w="sm" len="sm"/>
            <a:tailEnd type="none" w="sm" len="sm"/>
          </a:ln>
        </p:spPr>
      </p:cxnSp>
      <p:cxnSp>
        <p:nvCxnSpPr>
          <p:cNvPr id="35" name="Google Shape;441;g184fec40d5d_0_425">
            <a:extLst>
              <a:ext uri="{FF2B5EF4-FFF2-40B4-BE49-F238E27FC236}">
                <a16:creationId xmlns:a16="http://schemas.microsoft.com/office/drawing/2014/main" id="{C021045C-DEB1-48BD-A1CD-23007841A46A}"/>
              </a:ext>
            </a:extLst>
          </p:cNvPr>
          <p:cNvCxnSpPr>
            <a:cxnSpLocks/>
            <a:endCxn id="32" idx="0"/>
          </p:cNvCxnSpPr>
          <p:nvPr/>
        </p:nvCxnSpPr>
        <p:spPr>
          <a:xfrm flipH="1">
            <a:off x="4634772" y="2427569"/>
            <a:ext cx="894064" cy="378512"/>
          </a:xfrm>
          <a:prstGeom prst="straightConnector1">
            <a:avLst/>
          </a:prstGeom>
          <a:noFill/>
          <a:ln w="28575" cap="flat" cmpd="sng">
            <a:solidFill>
              <a:schemeClr val="dk2"/>
            </a:solidFill>
            <a:prstDash val="dash"/>
            <a:round/>
            <a:headEnd type="none" w="sm" len="sm"/>
            <a:tailEnd type="none" w="sm" len="sm"/>
          </a:ln>
        </p:spPr>
      </p:cxnSp>
      <p:cxnSp>
        <p:nvCxnSpPr>
          <p:cNvPr id="36" name="Google Shape;442;g184fec40d5d_0_425">
            <a:extLst>
              <a:ext uri="{FF2B5EF4-FFF2-40B4-BE49-F238E27FC236}">
                <a16:creationId xmlns:a16="http://schemas.microsoft.com/office/drawing/2014/main" id="{DC02919B-AC30-4891-9E7C-8B846CC39406}"/>
              </a:ext>
            </a:extLst>
          </p:cNvPr>
          <p:cNvCxnSpPr>
            <a:cxnSpLocks/>
            <a:endCxn id="32" idx="0"/>
          </p:cNvCxnSpPr>
          <p:nvPr/>
        </p:nvCxnSpPr>
        <p:spPr>
          <a:xfrm flipH="1">
            <a:off x="4634772" y="2427344"/>
            <a:ext cx="2844688" cy="378737"/>
          </a:xfrm>
          <a:prstGeom prst="straightConnector1">
            <a:avLst/>
          </a:prstGeom>
          <a:noFill/>
          <a:ln w="28575" cap="flat" cmpd="sng">
            <a:solidFill>
              <a:schemeClr val="dk2"/>
            </a:solidFill>
            <a:prstDash val="dash"/>
            <a:round/>
            <a:headEnd type="none" w="sm" len="sm"/>
            <a:tailEnd type="none" w="sm" len="sm"/>
          </a:ln>
        </p:spPr>
      </p:cxnSp>
      <p:sp>
        <p:nvSpPr>
          <p:cNvPr id="37" name="Google Shape;443;g184fec40d5d_0_425">
            <a:extLst>
              <a:ext uri="{FF2B5EF4-FFF2-40B4-BE49-F238E27FC236}">
                <a16:creationId xmlns:a16="http://schemas.microsoft.com/office/drawing/2014/main" id="{427E8D6E-29FE-46DF-AE3F-4E2424136E0B}"/>
              </a:ext>
            </a:extLst>
          </p:cNvPr>
          <p:cNvSpPr txBox="1"/>
          <p:nvPr/>
        </p:nvSpPr>
        <p:spPr>
          <a:xfrm>
            <a:off x="1399115" y="1913162"/>
            <a:ext cx="633482" cy="49241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2000" b="1" i="0" u="none" strike="noStrike" cap="none" dirty="0">
                <a:solidFill>
                  <a:srgbClr val="000000"/>
                </a:solidFill>
                <a:latin typeface="Arial"/>
                <a:ea typeface="Arial"/>
                <a:cs typeface="Arial"/>
                <a:sym typeface="Arial"/>
              </a:rPr>
              <a:t>D/4</a:t>
            </a:r>
            <a:endParaRPr sz="2000" b="1" i="0" u="none" strike="noStrike" cap="none" dirty="0">
              <a:solidFill>
                <a:srgbClr val="000000"/>
              </a:solidFill>
              <a:latin typeface="Arial"/>
              <a:ea typeface="Arial"/>
              <a:cs typeface="Arial"/>
              <a:sym typeface="Arial"/>
            </a:endParaRPr>
          </a:p>
        </p:txBody>
      </p:sp>
      <p:sp>
        <p:nvSpPr>
          <p:cNvPr id="38" name="Google Shape;444;g184fec40d5d_0_425">
            <a:extLst>
              <a:ext uri="{FF2B5EF4-FFF2-40B4-BE49-F238E27FC236}">
                <a16:creationId xmlns:a16="http://schemas.microsoft.com/office/drawing/2014/main" id="{60A4555B-7118-470D-934E-F598B58FFC82}"/>
              </a:ext>
            </a:extLst>
          </p:cNvPr>
          <p:cNvSpPr txBox="1"/>
          <p:nvPr/>
        </p:nvSpPr>
        <p:spPr>
          <a:xfrm>
            <a:off x="3318365" y="1913162"/>
            <a:ext cx="602998" cy="49241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2000" b="1" i="0" u="none" strike="noStrike" cap="none">
                <a:solidFill>
                  <a:srgbClr val="000000"/>
                </a:solidFill>
                <a:latin typeface="Arial"/>
                <a:ea typeface="Arial"/>
                <a:cs typeface="Arial"/>
                <a:sym typeface="Arial"/>
              </a:rPr>
              <a:t>D/4</a:t>
            </a:r>
            <a:endParaRPr sz="2000" b="1" i="0" u="none" strike="noStrike" cap="none">
              <a:solidFill>
                <a:srgbClr val="000000"/>
              </a:solidFill>
              <a:latin typeface="Arial"/>
              <a:ea typeface="Arial"/>
              <a:cs typeface="Arial"/>
              <a:sym typeface="Arial"/>
            </a:endParaRPr>
          </a:p>
        </p:txBody>
      </p:sp>
      <p:sp>
        <p:nvSpPr>
          <p:cNvPr id="39" name="Google Shape;445;g184fec40d5d_0_425">
            <a:extLst>
              <a:ext uri="{FF2B5EF4-FFF2-40B4-BE49-F238E27FC236}">
                <a16:creationId xmlns:a16="http://schemas.microsoft.com/office/drawing/2014/main" id="{B32BEE6F-EA6B-49A5-AE46-27E864A84C17}"/>
              </a:ext>
            </a:extLst>
          </p:cNvPr>
          <p:cNvSpPr txBox="1"/>
          <p:nvPr/>
        </p:nvSpPr>
        <p:spPr>
          <a:xfrm>
            <a:off x="5211174" y="1925160"/>
            <a:ext cx="626593" cy="49241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2000" b="1" i="0" u="none" strike="noStrike" cap="none" dirty="0">
                <a:solidFill>
                  <a:srgbClr val="000000"/>
                </a:solidFill>
                <a:latin typeface="Arial"/>
                <a:ea typeface="Arial"/>
                <a:cs typeface="Arial"/>
                <a:sym typeface="Arial"/>
              </a:rPr>
              <a:t>D/4</a:t>
            </a:r>
            <a:endParaRPr sz="2000" b="1" i="0" u="none" strike="noStrike" cap="none" dirty="0">
              <a:solidFill>
                <a:srgbClr val="000000"/>
              </a:solidFill>
              <a:latin typeface="Arial"/>
              <a:ea typeface="Arial"/>
              <a:cs typeface="Arial"/>
              <a:sym typeface="Arial"/>
            </a:endParaRPr>
          </a:p>
        </p:txBody>
      </p:sp>
      <p:sp>
        <p:nvSpPr>
          <p:cNvPr id="40" name="Google Shape;446;g184fec40d5d_0_425">
            <a:extLst>
              <a:ext uri="{FF2B5EF4-FFF2-40B4-BE49-F238E27FC236}">
                <a16:creationId xmlns:a16="http://schemas.microsoft.com/office/drawing/2014/main" id="{20CB89E1-B61B-4569-87F9-C43911DAE75A}"/>
              </a:ext>
            </a:extLst>
          </p:cNvPr>
          <p:cNvSpPr txBox="1"/>
          <p:nvPr/>
        </p:nvSpPr>
        <p:spPr>
          <a:xfrm>
            <a:off x="7160013" y="1913162"/>
            <a:ext cx="591300" cy="49241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2000" b="1" i="0" u="none" strike="noStrike" cap="none">
                <a:solidFill>
                  <a:srgbClr val="000000"/>
                </a:solidFill>
                <a:latin typeface="Arial"/>
                <a:ea typeface="Arial"/>
                <a:cs typeface="Arial"/>
                <a:sym typeface="Arial"/>
              </a:rPr>
              <a:t>D/4</a:t>
            </a:r>
            <a:endParaRPr sz="2000" b="1" i="0" u="none" strike="noStrike" cap="none">
              <a:solidFill>
                <a:srgbClr val="000000"/>
              </a:solidFill>
              <a:latin typeface="Arial"/>
              <a:ea typeface="Arial"/>
              <a:cs typeface="Arial"/>
              <a:sym typeface="Arial"/>
            </a:endParaRPr>
          </a:p>
        </p:txBody>
      </p:sp>
      <p:sp>
        <p:nvSpPr>
          <p:cNvPr id="41" name="Google Shape;448;g184fec40d5d_0_425">
            <a:extLst>
              <a:ext uri="{FF2B5EF4-FFF2-40B4-BE49-F238E27FC236}">
                <a16:creationId xmlns:a16="http://schemas.microsoft.com/office/drawing/2014/main" id="{747F23D7-6C9D-4F0E-B221-4CE0FC1152AA}"/>
              </a:ext>
            </a:extLst>
          </p:cNvPr>
          <p:cNvSpPr txBox="1"/>
          <p:nvPr/>
        </p:nvSpPr>
        <p:spPr>
          <a:xfrm>
            <a:off x="378961" y="3068938"/>
            <a:ext cx="976784" cy="492412"/>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2000" b="0" i="0" u="none" strike="noStrike" cap="none" dirty="0">
                <a:solidFill>
                  <a:srgbClr val="000000"/>
                </a:solidFill>
                <a:latin typeface="Arial"/>
                <a:ea typeface="Arial"/>
                <a:cs typeface="Arial"/>
                <a:sym typeface="Arial"/>
              </a:rPr>
              <a:t>Alice</a:t>
            </a:r>
            <a:endParaRPr sz="2000" b="0" i="0" u="none" strike="noStrike" cap="none" dirty="0">
              <a:solidFill>
                <a:srgbClr val="000000"/>
              </a:solidFill>
              <a:latin typeface="Arial"/>
              <a:ea typeface="Arial"/>
              <a:cs typeface="Arial"/>
              <a:sym typeface="Arial"/>
            </a:endParaRPr>
          </a:p>
        </p:txBody>
      </p:sp>
      <p:grpSp>
        <p:nvGrpSpPr>
          <p:cNvPr id="42" name="Google Shape;449;g184fec40d5d_0_425">
            <a:extLst>
              <a:ext uri="{FF2B5EF4-FFF2-40B4-BE49-F238E27FC236}">
                <a16:creationId xmlns:a16="http://schemas.microsoft.com/office/drawing/2014/main" id="{5DE98A62-4950-4B1A-B9D7-D5EF0ED5FFEF}"/>
              </a:ext>
            </a:extLst>
          </p:cNvPr>
          <p:cNvGrpSpPr/>
          <p:nvPr/>
        </p:nvGrpSpPr>
        <p:grpSpPr>
          <a:xfrm>
            <a:off x="7800058" y="3076032"/>
            <a:ext cx="992123" cy="1364566"/>
            <a:chOff x="7872575" y="3428741"/>
            <a:chExt cx="992123" cy="1364566"/>
          </a:xfrm>
        </p:grpSpPr>
        <p:grpSp>
          <p:nvGrpSpPr>
            <p:cNvPr id="43" name="Google Shape;450;g184fec40d5d_0_425">
              <a:extLst>
                <a:ext uri="{FF2B5EF4-FFF2-40B4-BE49-F238E27FC236}">
                  <a16:creationId xmlns:a16="http://schemas.microsoft.com/office/drawing/2014/main" id="{5BF02211-22AC-46B1-8B4E-9F0E57E8369E}"/>
                </a:ext>
              </a:extLst>
            </p:cNvPr>
            <p:cNvGrpSpPr/>
            <p:nvPr/>
          </p:nvGrpSpPr>
          <p:grpSpPr>
            <a:xfrm>
              <a:off x="7872575" y="3855807"/>
              <a:ext cx="912300" cy="937500"/>
              <a:chOff x="8149688" y="3080700"/>
              <a:chExt cx="912300" cy="937500"/>
            </a:xfrm>
          </p:grpSpPr>
          <p:sp>
            <p:nvSpPr>
              <p:cNvPr id="45" name="Google Shape;418;g184fec40d5d_0_425">
                <a:extLst>
                  <a:ext uri="{FF2B5EF4-FFF2-40B4-BE49-F238E27FC236}">
                    <a16:creationId xmlns:a16="http://schemas.microsoft.com/office/drawing/2014/main" id="{7F0DD94A-0D08-4F69-8087-1CE6665B5DB9}"/>
                  </a:ext>
                </a:extLst>
              </p:cNvPr>
              <p:cNvSpPr/>
              <p:nvPr/>
            </p:nvSpPr>
            <p:spPr>
              <a:xfrm>
                <a:off x="8149688" y="3080700"/>
                <a:ext cx="912300" cy="937500"/>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a:ea typeface="Arial"/>
                  <a:cs typeface="Arial"/>
                  <a:sym typeface="Arial"/>
                </a:endParaRPr>
              </a:p>
            </p:txBody>
          </p:sp>
          <p:sp>
            <p:nvSpPr>
              <p:cNvPr id="46" name="Google Shape;451;g184fec40d5d_0_425">
                <a:extLst>
                  <a:ext uri="{FF2B5EF4-FFF2-40B4-BE49-F238E27FC236}">
                    <a16:creationId xmlns:a16="http://schemas.microsoft.com/office/drawing/2014/main" id="{D7357F36-7011-4275-9D54-119B4B498C79}"/>
                  </a:ext>
                </a:extLst>
              </p:cNvPr>
              <p:cNvSpPr/>
              <p:nvPr/>
            </p:nvSpPr>
            <p:spPr>
              <a:xfrm>
                <a:off x="8211750" y="3625825"/>
                <a:ext cx="316800" cy="3168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a:ea typeface="Arial"/>
                  <a:cs typeface="Arial"/>
                  <a:sym typeface="Arial"/>
                </a:endParaRPr>
              </a:p>
            </p:txBody>
          </p:sp>
        </p:grpSp>
        <p:sp>
          <p:nvSpPr>
            <p:cNvPr id="44" name="Google Shape;452;g184fec40d5d_0_425">
              <a:extLst>
                <a:ext uri="{FF2B5EF4-FFF2-40B4-BE49-F238E27FC236}">
                  <a16:creationId xmlns:a16="http://schemas.microsoft.com/office/drawing/2014/main" id="{18C8135F-FA07-4B6A-BD3D-6520BEC94575}"/>
                </a:ext>
              </a:extLst>
            </p:cNvPr>
            <p:cNvSpPr txBox="1"/>
            <p:nvPr/>
          </p:nvSpPr>
          <p:spPr>
            <a:xfrm>
              <a:off x="8086826" y="3428741"/>
              <a:ext cx="777872" cy="49241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2000" b="0" i="0" u="none" strike="noStrike" cap="none" dirty="0">
                  <a:solidFill>
                    <a:srgbClr val="000000"/>
                  </a:solidFill>
                  <a:latin typeface="Arial"/>
                  <a:ea typeface="Arial"/>
                  <a:cs typeface="Arial"/>
                  <a:sym typeface="Arial"/>
                </a:rPr>
                <a:t>Bob</a:t>
              </a:r>
              <a:endParaRPr sz="2000" b="0" i="0" u="none" strike="noStrike" cap="none" dirty="0">
                <a:solidFill>
                  <a:srgbClr val="000000"/>
                </a:solidFill>
                <a:latin typeface="Arial"/>
                <a:ea typeface="Arial"/>
                <a:cs typeface="Arial"/>
                <a:sym typeface="Arial"/>
              </a:endParaRPr>
            </a:p>
          </p:txBody>
        </p:sp>
      </p:grpSp>
      <p:sp>
        <p:nvSpPr>
          <p:cNvPr id="47" name="箭號: 向下 67">
            <a:extLst>
              <a:ext uri="{FF2B5EF4-FFF2-40B4-BE49-F238E27FC236}">
                <a16:creationId xmlns:a16="http://schemas.microsoft.com/office/drawing/2014/main" id="{50EC734E-48BD-48B5-9AF7-AAA1EFC98E9D}"/>
              </a:ext>
            </a:extLst>
          </p:cNvPr>
          <p:cNvSpPr/>
          <p:nvPr/>
        </p:nvSpPr>
        <p:spPr>
          <a:xfrm>
            <a:off x="4364649" y="3150644"/>
            <a:ext cx="484632" cy="644396"/>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8" name="Google Shape;419;g184fec40d5d_0_425">
            <a:extLst>
              <a:ext uri="{FF2B5EF4-FFF2-40B4-BE49-F238E27FC236}">
                <a16:creationId xmlns:a16="http://schemas.microsoft.com/office/drawing/2014/main" id="{E746204B-D31F-460E-8381-7EE0B5AA4F63}"/>
              </a:ext>
            </a:extLst>
          </p:cNvPr>
          <p:cNvSpPr txBox="1"/>
          <p:nvPr/>
        </p:nvSpPr>
        <p:spPr>
          <a:xfrm>
            <a:off x="4017022" y="3139143"/>
            <a:ext cx="3892732" cy="492412"/>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2000" b="1" i="0" u="none" strike="noStrike" cap="none" dirty="0">
                <a:solidFill>
                  <a:srgbClr val="000000"/>
                </a:solidFill>
                <a:latin typeface="Arial"/>
                <a:ea typeface="Arial"/>
                <a:cs typeface="Arial"/>
                <a:sym typeface="Arial"/>
              </a:rPr>
              <a:t>Entanglement Swap</a:t>
            </a:r>
            <a:endParaRPr sz="2000" b="1"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824092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g17b29bd6734_10_67"/>
          <p:cNvPicPr preferRelativeResize="0"/>
          <p:nvPr/>
        </p:nvPicPr>
        <p:blipFill rotWithShape="1">
          <a:blip r:embed="rId3">
            <a:alphaModFix/>
          </a:blip>
          <a:srcRect/>
          <a:stretch/>
        </p:blipFill>
        <p:spPr>
          <a:xfrm>
            <a:off x="874247" y="876822"/>
            <a:ext cx="5344926" cy="4175239"/>
          </a:xfrm>
          <a:prstGeom prst="rect">
            <a:avLst/>
          </a:prstGeom>
          <a:noFill/>
          <a:ln>
            <a:noFill/>
          </a:ln>
        </p:spPr>
      </p:pic>
      <p:sp>
        <p:nvSpPr>
          <p:cNvPr id="130" name="Google Shape;130;g17b29bd6734_10_67"/>
          <p:cNvSpPr txBox="1">
            <a:spLocks noGrp="1"/>
          </p:cNvSpPr>
          <p:nvPr>
            <p:ph type="title"/>
          </p:nvPr>
        </p:nvSpPr>
        <p:spPr>
          <a:xfrm>
            <a:off x="335137" y="91439"/>
            <a:ext cx="8229600" cy="10287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100"/>
              <a:buNone/>
            </a:pPr>
            <a:r>
              <a:rPr lang="en-US" sz="3000" dirty="0">
                <a:latin typeface="Arial" panose="020B0604020202020204" pitchFamily="34" charset="0"/>
                <a:ea typeface="Times"/>
                <a:cs typeface="Arial" panose="020B0604020202020204" pitchFamily="34" charset="0"/>
                <a:sym typeface="Times"/>
              </a:rPr>
              <a:t>Quantum internet (Quantum Internet)</a:t>
            </a:r>
            <a:endParaRPr dirty="0">
              <a:latin typeface="Arial" panose="020B0604020202020204" pitchFamily="34" charset="0"/>
              <a:cs typeface="Arial" panose="020B0604020202020204" pitchFamily="34" charset="0"/>
            </a:endParaRPr>
          </a:p>
        </p:txBody>
      </p:sp>
      <p:sp>
        <p:nvSpPr>
          <p:cNvPr id="132" name="Google Shape;132;g17b29bd6734_10_67"/>
          <p:cNvSpPr txBox="1">
            <a:spLocks noGrp="1"/>
          </p:cNvSpPr>
          <p:nvPr>
            <p:ph type="sldNum" idx="4294967295"/>
          </p:nvPr>
        </p:nvSpPr>
        <p:spPr>
          <a:xfrm>
            <a:off x="7589520" y="4846320"/>
            <a:ext cx="1554600" cy="217200"/>
          </a:xfrm>
          <a:prstGeom prst="rect">
            <a:avLst/>
          </a:prstGeom>
          <a:noFill/>
          <a:ln>
            <a:noFill/>
          </a:ln>
        </p:spPr>
        <p:txBody>
          <a:bodyPr spcFirstLastPara="1" wrap="square" lIns="68575" tIns="34275" rIns="68575" bIns="34275" anchor="b" anchorCtr="0">
            <a:noAutofit/>
          </a:bodyPr>
          <a:lstStyle/>
          <a:p>
            <a:pPr marL="0" lvl="0" indent="0" algn="r" rtl="0">
              <a:lnSpc>
                <a:spcPct val="100000"/>
              </a:lnSpc>
              <a:spcBef>
                <a:spcPts val="0"/>
              </a:spcBef>
              <a:spcAft>
                <a:spcPts val="0"/>
              </a:spcAft>
              <a:buSzPts val="900"/>
              <a:buNone/>
            </a:pPr>
            <a:fld id="{00000000-1234-1234-1234-123412341234}" type="slidenum">
              <a:rPr lang="en-US"/>
              <a:t>19</a:t>
            </a:fld>
            <a:endParaRPr/>
          </a:p>
        </p:txBody>
      </p:sp>
      <p:sp>
        <p:nvSpPr>
          <p:cNvPr id="133" name="Google Shape;133;g17b29bd6734_10_67"/>
          <p:cNvSpPr txBox="1"/>
          <p:nvPr/>
        </p:nvSpPr>
        <p:spPr>
          <a:xfrm>
            <a:off x="5524343" y="4256392"/>
            <a:ext cx="3350348" cy="964849"/>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2400"/>
              </a:spcBef>
              <a:spcAft>
                <a:spcPts val="1200"/>
              </a:spcAft>
              <a:buNone/>
            </a:pPr>
            <a:r>
              <a:rPr lang="en-US" sz="600" b="0" i="0" u="none" strike="noStrike" cap="none" dirty="0" err="1">
                <a:solidFill>
                  <a:schemeClr val="dk1"/>
                </a:solidFill>
                <a:latin typeface="Arial"/>
                <a:ea typeface="Arial"/>
                <a:cs typeface="Arial"/>
                <a:sym typeface="Arial"/>
              </a:rPr>
              <a:t>Source:A</a:t>
            </a:r>
            <a:r>
              <a:rPr lang="en-US" sz="600" b="0" i="0" u="none" strike="noStrike" cap="none" dirty="0">
                <a:solidFill>
                  <a:schemeClr val="dk1"/>
                </a:solidFill>
                <a:latin typeface="Arial"/>
                <a:ea typeface="Arial"/>
                <a:cs typeface="Arial"/>
                <a:sym typeface="Arial"/>
              </a:rPr>
              <a:t>. Singh, K. Dev, H. </a:t>
            </a:r>
            <a:r>
              <a:rPr lang="en-US" sz="600" b="0" i="0" u="none" strike="noStrike" cap="none" dirty="0" err="1">
                <a:solidFill>
                  <a:schemeClr val="dk1"/>
                </a:solidFill>
                <a:latin typeface="Arial"/>
                <a:ea typeface="Arial"/>
                <a:cs typeface="Arial"/>
                <a:sym typeface="Arial"/>
              </a:rPr>
              <a:t>Siljak</a:t>
            </a:r>
            <a:r>
              <a:rPr lang="en-US" sz="600" b="0" i="0" u="none" strike="noStrike" cap="none" dirty="0">
                <a:solidFill>
                  <a:schemeClr val="dk1"/>
                </a:solidFill>
                <a:latin typeface="Arial"/>
                <a:ea typeface="Arial"/>
                <a:cs typeface="Arial"/>
                <a:sym typeface="Arial"/>
              </a:rPr>
              <a:t>, H. D. Joshi, and M. </a:t>
            </a:r>
            <a:r>
              <a:rPr lang="en-US" sz="600" b="0" i="0" u="none" strike="noStrike" cap="none" dirty="0" err="1">
                <a:solidFill>
                  <a:schemeClr val="dk1"/>
                </a:solidFill>
                <a:latin typeface="Arial"/>
                <a:ea typeface="Arial"/>
                <a:cs typeface="Arial"/>
                <a:sym typeface="Arial"/>
              </a:rPr>
              <a:t>Magarini</a:t>
            </a:r>
            <a:r>
              <a:rPr lang="en-US" sz="600" b="0" i="0" u="none" strike="noStrike" cap="none" dirty="0">
                <a:solidFill>
                  <a:schemeClr val="dk1"/>
                </a:solidFill>
                <a:latin typeface="Arial"/>
                <a:ea typeface="Arial"/>
                <a:cs typeface="Arial"/>
                <a:sym typeface="Arial"/>
              </a:rPr>
              <a:t>, “Quantum internet—applications, functionalities, enabling technologies, challenges, and research directions,” IEEE Communications Surveys &amp; Tutorials, 23(4), pp. 2218-2247, 2021.</a:t>
            </a:r>
            <a:endParaRPr sz="6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780529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D15F1E18-2FAC-423C-A2CE-D20272F848B3}"/>
              </a:ext>
            </a:extLst>
          </p:cNvPr>
          <p:cNvPicPr>
            <a:picLocks noChangeAspect="1"/>
          </p:cNvPicPr>
          <p:nvPr/>
        </p:nvPicPr>
        <p:blipFill>
          <a:blip r:embed="rId3"/>
          <a:stretch>
            <a:fillRect/>
          </a:stretch>
        </p:blipFill>
        <p:spPr>
          <a:xfrm>
            <a:off x="229660" y="1202024"/>
            <a:ext cx="7587429" cy="3287647"/>
          </a:xfrm>
          <a:prstGeom prst="rect">
            <a:avLst/>
          </a:prstGeom>
        </p:spPr>
      </p:pic>
      <p:sp>
        <p:nvSpPr>
          <p:cNvPr id="2" name="標題 1">
            <a:extLst>
              <a:ext uri="{FF2B5EF4-FFF2-40B4-BE49-F238E27FC236}">
                <a16:creationId xmlns:a16="http://schemas.microsoft.com/office/drawing/2014/main" id="{F83848EB-9A6C-4DDC-838F-DB0D9500AD98}"/>
              </a:ext>
            </a:extLst>
          </p:cNvPr>
          <p:cNvSpPr>
            <a:spLocks noGrp="1"/>
          </p:cNvSpPr>
          <p:nvPr>
            <p:ph type="title"/>
          </p:nvPr>
        </p:nvSpPr>
        <p:spPr>
          <a:xfrm>
            <a:off x="371260" y="302508"/>
            <a:ext cx="8772740" cy="1069092"/>
          </a:xfrm>
        </p:spPr>
        <p:txBody>
          <a:bodyPr/>
          <a:lstStyle/>
          <a:p>
            <a:r>
              <a:rPr lang="en-US" altLang="zh-TW" sz="2800" dirty="0"/>
              <a:t>2022 Nobel Prize in Physics</a:t>
            </a:r>
            <a:br>
              <a:rPr lang="en-US" altLang="zh-TW" sz="2800" dirty="0"/>
            </a:br>
            <a:r>
              <a:rPr lang="en-US" altLang="zh-TW" sz="1800" dirty="0"/>
              <a:t>for experiments with entangled photons, establishing the violation of Bell inequalities and pioneering quantum information science</a:t>
            </a:r>
            <a:endParaRPr lang="zh-TW" altLang="en-US" sz="1800" dirty="0"/>
          </a:p>
        </p:txBody>
      </p:sp>
      <p:sp>
        <p:nvSpPr>
          <p:cNvPr id="3" name="文字版面配置區 2">
            <a:extLst>
              <a:ext uri="{FF2B5EF4-FFF2-40B4-BE49-F238E27FC236}">
                <a16:creationId xmlns:a16="http://schemas.microsoft.com/office/drawing/2014/main" id="{F453EC72-BFE8-4851-AB1B-656E61500406}"/>
              </a:ext>
            </a:extLst>
          </p:cNvPr>
          <p:cNvSpPr>
            <a:spLocks noGrp="1"/>
          </p:cNvSpPr>
          <p:nvPr>
            <p:ph type="body" idx="1"/>
          </p:nvPr>
        </p:nvSpPr>
        <p:spPr>
          <a:xfrm>
            <a:off x="229660" y="4398030"/>
            <a:ext cx="8622145" cy="665460"/>
          </a:xfrm>
        </p:spPr>
        <p:txBody>
          <a:bodyPr/>
          <a:lstStyle/>
          <a:p>
            <a:pPr marL="114300" indent="0">
              <a:buNone/>
            </a:pPr>
            <a:r>
              <a:rPr lang="en-US" altLang="zh-TW" sz="1800" dirty="0"/>
              <a:t>Alain Aspect (France)     John </a:t>
            </a:r>
            <a:r>
              <a:rPr lang="en-US" altLang="zh-TW" sz="1800" dirty="0" err="1"/>
              <a:t>Clauser</a:t>
            </a:r>
            <a:r>
              <a:rPr lang="en-US" altLang="zh-TW" sz="1800" dirty="0"/>
              <a:t> (USA)     Anton </a:t>
            </a:r>
            <a:r>
              <a:rPr lang="en-US" altLang="zh-TW" sz="1800" dirty="0" err="1"/>
              <a:t>Zeilinger</a:t>
            </a:r>
            <a:r>
              <a:rPr lang="en-US" altLang="zh-TW" sz="1800" dirty="0"/>
              <a:t> (Austria)</a:t>
            </a:r>
            <a:endParaRPr lang="zh-TW" altLang="en-US" sz="1800" dirty="0"/>
          </a:p>
        </p:txBody>
      </p:sp>
      <p:sp>
        <p:nvSpPr>
          <p:cNvPr id="4" name="投影片編號版面配置區 3">
            <a:extLst>
              <a:ext uri="{FF2B5EF4-FFF2-40B4-BE49-F238E27FC236}">
                <a16:creationId xmlns:a16="http://schemas.microsoft.com/office/drawing/2014/main" id="{88E0AF38-62AE-44F5-8168-B5A871D9B095}"/>
              </a:ext>
            </a:extLst>
          </p:cNvPr>
          <p:cNvSpPr>
            <a:spLocks noGrp="1"/>
          </p:cNvSpPr>
          <p:nvPr>
            <p:ph type="sldNum" idx="4294967295"/>
          </p:nvPr>
        </p:nvSpPr>
        <p:spPr/>
        <p:txBody>
          <a:bodyPr/>
          <a:lstStyle/>
          <a:p>
            <a:pPr marL="0" lvl="0" indent="0" algn="r" rtl="0">
              <a:spcBef>
                <a:spcPts val="0"/>
              </a:spcBef>
              <a:spcAft>
                <a:spcPts val="0"/>
              </a:spcAft>
              <a:buNone/>
            </a:pPr>
            <a:fld id="{00000000-1234-1234-1234-123412341234}" type="slidenum">
              <a:rPr lang="en-US" smtClean="0"/>
              <a:t>2</a:t>
            </a:fld>
            <a:endParaRPr lang="en-US"/>
          </a:p>
        </p:txBody>
      </p:sp>
    </p:spTree>
    <p:extLst>
      <p:ext uri="{BB962C8B-B14F-4D97-AF65-F5344CB8AC3E}">
        <p14:creationId xmlns:p14="http://schemas.microsoft.com/office/powerpoint/2010/main" val="2097405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71" name="Google Shape;171;g1a8481dc845_3_14"/>
          <p:cNvPicPr preferRelativeResize="0"/>
          <p:nvPr/>
        </p:nvPicPr>
        <p:blipFill>
          <a:blip r:embed="rId3">
            <a:alphaModFix/>
          </a:blip>
          <a:stretch>
            <a:fillRect/>
          </a:stretch>
        </p:blipFill>
        <p:spPr>
          <a:xfrm>
            <a:off x="810353" y="3670954"/>
            <a:ext cx="4062800" cy="1399375"/>
          </a:xfrm>
          <a:prstGeom prst="rect">
            <a:avLst/>
          </a:prstGeom>
          <a:noFill/>
          <a:ln>
            <a:noFill/>
          </a:ln>
        </p:spPr>
      </p:pic>
      <p:sp>
        <p:nvSpPr>
          <p:cNvPr id="168" name="Google Shape;168;g1a8481dc845_3_14"/>
          <p:cNvSpPr txBox="1">
            <a:spLocks noGrp="1"/>
          </p:cNvSpPr>
          <p:nvPr>
            <p:ph type="title"/>
          </p:nvPr>
        </p:nvSpPr>
        <p:spPr>
          <a:xfrm>
            <a:off x="192101" y="342900"/>
            <a:ext cx="8494699" cy="10287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US" dirty="0"/>
              <a:t>Distributed Quantum Computing System</a:t>
            </a:r>
            <a:r>
              <a:rPr lang="zh-TW" altLang="en-US" dirty="0"/>
              <a:t> </a:t>
            </a:r>
            <a:r>
              <a:rPr lang="en-US" altLang="zh-TW" dirty="0"/>
              <a:t>(1)</a:t>
            </a:r>
            <a:endParaRPr dirty="0"/>
          </a:p>
        </p:txBody>
      </p:sp>
      <p:sp>
        <p:nvSpPr>
          <p:cNvPr id="169" name="Google Shape;169;g1a8481dc845_3_14"/>
          <p:cNvSpPr txBox="1">
            <a:spLocks noGrp="1"/>
          </p:cNvSpPr>
          <p:nvPr>
            <p:ph type="sldNum" idx="12"/>
          </p:nvPr>
        </p:nvSpPr>
        <p:spPr>
          <a:xfrm>
            <a:off x="7010400" y="4856560"/>
            <a:ext cx="2133600" cy="180900"/>
          </a:xfrm>
          <a:prstGeom prst="rect">
            <a:avLst/>
          </a:prstGeom>
        </p:spPr>
        <p:txBody>
          <a:bodyPr spcFirstLastPara="1" wrap="square" lIns="68575" tIns="34275" rIns="68575" bIns="34275" anchor="b"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t>20</a:t>
            </a:fld>
            <a:endParaRPr/>
          </a:p>
        </p:txBody>
      </p:sp>
      <p:sp>
        <p:nvSpPr>
          <p:cNvPr id="170" name="Google Shape;170;g1a8481dc845_3_14"/>
          <p:cNvSpPr txBox="1"/>
          <p:nvPr/>
        </p:nvSpPr>
        <p:spPr>
          <a:xfrm>
            <a:off x="468313" y="1383512"/>
            <a:ext cx="8229600" cy="3078900"/>
          </a:xfrm>
          <a:prstGeom prst="rect">
            <a:avLst/>
          </a:prstGeom>
          <a:noFill/>
          <a:ln>
            <a:noFill/>
          </a:ln>
        </p:spPr>
        <p:txBody>
          <a:bodyPr spcFirstLastPara="1" wrap="square" lIns="68575" tIns="34275" rIns="68575" bIns="34275" anchor="t" anchorCtr="0">
            <a:noAutofit/>
          </a:bodyPr>
          <a:lstStyle/>
          <a:p>
            <a:pPr marL="457200" lvl="0" indent="-330200" algn="l" rtl="0">
              <a:lnSpc>
                <a:spcPct val="115000"/>
              </a:lnSpc>
              <a:spcBef>
                <a:spcPts val="500"/>
              </a:spcBef>
              <a:spcAft>
                <a:spcPts val="0"/>
              </a:spcAft>
              <a:buClr>
                <a:srgbClr val="00007D"/>
              </a:buClr>
              <a:buSzPts val="1600"/>
              <a:buFont typeface="Noto Sans"/>
              <a:buChar char="■"/>
            </a:pPr>
            <a:r>
              <a:rPr lang="en-US" sz="1600" dirty="0"/>
              <a:t>Today's quantum processors can operate on many qubits simultaneously, and their computing power grows exponentially with the number of qubits. However, </a:t>
            </a:r>
            <a:r>
              <a:rPr lang="en-US" sz="1600" dirty="0">
                <a:solidFill>
                  <a:srgbClr val="FF0000"/>
                </a:solidFill>
              </a:rPr>
              <a:t>increasing the number of qubits on a single quantum processor is extremely challenging</a:t>
            </a:r>
            <a:r>
              <a:rPr lang="en-US" sz="1600" dirty="0"/>
              <a:t>. </a:t>
            </a:r>
            <a:endParaRPr sz="1600" dirty="0">
              <a:solidFill>
                <a:srgbClr val="000000"/>
              </a:solidFill>
            </a:endParaRPr>
          </a:p>
          <a:p>
            <a:pPr marL="457200" lvl="0" indent="-330200" algn="l" rtl="0">
              <a:lnSpc>
                <a:spcPct val="115000"/>
              </a:lnSpc>
              <a:spcBef>
                <a:spcPts val="500"/>
              </a:spcBef>
              <a:spcAft>
                <a:spcPts val="0"/>
              </a:spcAft>
              <a:buClr>
                <a:srgbClr val="00007D"/>
              </a:buClr>
              <a:buSzPts val="1600"/>
              <a:buFont typeface="Noto Sans"/>
              <a:buChar char="■"/>
            </a:pPr>
            <a:r>
              <a:rPr lang="en-US" sz="1600" dirty="0"/>
              <a:t>Combining two isolated quantum processors just increases the computing power by a factor of 2. However, clustering (or interconnecting) two quantum processors through quantum entanglement can </a:t>
            </a:r>
            <a:r>
              <a:rPr lang="en-US" sz="1600" dirty="0">
                <a:solidFill>
                  <a:srgbClr val="FF0000"/>
                </a:solidFill>
              </a:rPr>
              <a:t>keep the computing power to increase exponentially</a:t>
            </a:r>
            <a:r>
              <a:rPr lang="en-US" sz="1600" dirty="0"/>
              <a:t> with the number of interconnected qubits.</a:t>
            </a:r>
            <a:endParaRPr sz="1600" dirty="0">
              <a:solidFill>
                <a:srgbClr val="000000"/>
              </a:solidFill>
            </a:endParaRPr>
          </a:p>
          <a:p>
            <a:pPr marL="457200" lvl="0" indent="-228600" algn="l" rtl="0">
              <a:lnSpc>
                <a:spcPct val="115000"/>
              </a:lnSpc>
              <a:spcBef>
                <a:spcPts val="500"/>
              </a:spcBef>
              <a:spcAft>
                <a:spcPts val="0"/>
              </a:spcAft>
              <a:buNone/>
            </a:pPr>
            <a:endParaRPr sz="2400" dirty="0">
              <a:solidFill>
                <a:srgbClr val="000000"/>
              </a:solidFill>
            </a:endParaRPr>
          </a:p>
          <a:p>
            <a:pPr marL="457200" lvl="0" indent="-228600" algn="l" rtl="0">
              <a:lnSpc>
                <a:spcPct val="115000"/>
              </a:lnSpc>
              <a:spcBef>
                <a:spcPts val="500"/>
              </a:spcBef>
              <a:spcAft>
                <a:spcPts val="0"/>
              </a:spcAft>
              <a:buNone/>
            </a:pPr>
            <a:endParaRPr sz="2400" dirty="0">
              <a:solidFill>
                <a:srgbClr val="000000"/>
              </a:solidFill>
            </a:endParaRPr>
          </a:p>
        </p:txBody>
      </p:sp>
      <p:sp>
        <p:nvSpPr>
          <p:cNvPr id="172" name="Google Shape;172;g1a8481dc845_3_14"/>
          <p:cNvSpPr txBox="1"/>
          <p:nvPr/>
        </p:nvSpPr>
        <p:spPr>
          <a:xfrm>
            <a:off x="4268351" y="4924151"/>
            <a:ext cx="4407324" cy="2923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700" dirty="0" err="1"/>
              <a:t>Source:https</a:t>
            </a:r>
            <a:r>
              <a:rPr lang="en-US" sz="700" dirty="0"/>
              <a:t>://medium.com/@</a:t>
            </a:r>
            <a:r>
              <a:rPr lang="en-US" sz="700" dirty="0" err="1"/>
              <a:t>stephen.diadamo</a:t>
            </a:r>
            <a:r>
              <a:rPr lang="en-US" sz="700" dirty="0"/>
              <a:t>/distributed-quantum-computing-1c5d38a34c50</a:t>
            </a:r>
            <a:endParaRPr sz="700" dirty="0"/>
          </a:p>
        </p:txBody>
      </p:sp>
    </p:spTree>
    <p:extLst>
      <p:ext uri="{BB962C8B-B14F-4D97-AF65-F5344CB8AC3E}">
        <p14:creationId xmlns:p14="http://schemas.microsoft.com/office/powerpoint/2010/main" val="18092944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1a8481dc845_3_21"/>
          <p:cNvSpPr txBox="1">
            <a:spLocks noGrp="1"/>
          </p:cNvSpPr>
          <p:nvPr>
            <p:ph type="title"/>
          </p:nvPr>
        </p:nvSpPr>
        <p:spPr>
          <a:xfrm>
            <a:off x="99892" y="342900"/>
            <a:ext cx="8586908" cy="10287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US" dirty="0"/>
              <a:t>Distributed Quantum Computing System</a:t>
            </a:r>
            <a:r>
              <a:rPr lang="zh-TW" altLang="en-US" dirty="0"/>
              <a:t> </a:t>
            </a:r>
            <a:r>
              <a:rPr lang="en-US" altLang="zh-TW" dirty="0"/>
              <a:t>(2)</a:t>
            </a:r>
            <a:endParaRPr dirty="0"/>
          </a:p>
        </p:txBody>
      </p:sp>
      <p:sp>
        <p:nvSpPr>
          <p:cNvPr id="178" name="Google Shape;178;g1a8481dc845_3_21"/>
          <p:cNvSpPr txBox="1">
            <a:spLocks noGrp="1"/>
          </p:cNvSpPr>
          <p:nvPr>
            <p:ph type="sldNum" idx="12"/>
          </p:nvPr>
        </p:nvSpPr>
        <p:spPr>
          <a:xfrm>
            <a:off x="7010400" y="4856560"/>
            <a:ext cx="2133600" cy="180900"/>
          </a:xfrm>
          <a:prstGeom prst="rect">
            <a:avLst/>
          </a:prstGeom>
        </p:spPr>
        <p:txBody>
          <a:bodyPr spcFirstLastPara="1" wrap="square" lIns="68575" tIns="34275" rIns="68575" bIns="34275" anchor="b"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t>21</a:t>
            </a:fld>
            <a:endParaRPr/>
          </a:p>
        </p:txBody>
      </p:sp>
      <p:sp>
        <p:nvSpPr>
          <p:cNvPr id="179" name="Google Shape;179;g1a8481dc845_3_21"/>
          <p:cNvSpPr txBox="1"/>
          <p:nvPr/>
        </p:nvSpPr>
        <p:spPr>
          <a:xfrm>
            <a:off x="0" y="1189000"/>
            <a:ext cx="9044108" cy="3078900"/>
          </a:xfrm>
          <a:prstGeom prst="rect">
            <a:avLst/>
          </a:prstGeom>
          <a:noFill/>
          <a:ln>
            <a:noFill/>
          </a:ln>
        </p:spPr>
        <p:txBody>
          <a:bodyPr spcFirstLastPara="1" wrap="square" lIns="68575" tIns="34275" rIns="68575" bIns="34275" anchor="t" anchorCtr="0">
            <a:noAutofit/>
          </a:bodyPr>
          <a:lstStyle/>
          <a:p>
            <a:pPr marL="457200" lvl="0" indent="-330200" algn="l" rtl="0">
              <a:lnSpc>
                <a:spcPct val="115000"/>
              </a:lnSpc>
              <a:spcBef>
                <a:spcPts val="500"/>
              </a:spcBef>
              <a:spcAft>
                <a:spcPts val="0"/>
              </a:spcAft>
              <a:buClr>
                <a:srgbClr val="00007D"/>
              </a:buClr>
              <a:buSzPts val="1600"/>
              <a:buFont typeface="Noto Sans"/>
              <a:buChar char="■"/>
            </a:pPr>
            <a:r>
              <a:rPr lang="en-US" sz="1600" dirty="0"/>
              <a:t>For example, a 10-qubit quantum processor can present and manipulate 2</a:t>
            </a:r>
            <a:r>
              <a:rPr lang="en-US" sz="1600" baseline="30000" dirty="0"/>
              <a:t>10</a:t>
            </a:r>
            <a:r>
              <a:rPr lang="en-US" sz="1600" dirty="0"/>
              <a:t> quantum states at a time due to the superposition property of quantum mechanics. Combining two isolated 10-qubit quantum processors can present and manipulate   2 x 2</a:t>
            </a:r>
            <a:r>
              <a:rPr lang="en-US" sz="1600" baseline="30000" dirty="0"/>
              <a:t>10</a:t>
            </a:r>
            <a:r>
              <a:rPr lang="en-US" sz="1600" dirty="0"/>
              <a:t> quantum states.</a:t>
            </a:r>
            <a:endParaRPr sz="1600" dirty="0">
              <a:solidFill>
                <a:srgbClr val="000000"/>
              </a:solidFill>
            </a:endParaRPr>
          </a:p>
          <a:p>
            <a:pPr marL="457200" lvl="0" indent="-330200" algn="l" rtl="0">
              <a:lnSpc>
                <a:spcPct val="115000"/>
              </a:lnSpc>
              <a:spcBef>
                <a:spcPts val="500"/>
              </a:spcBef>
              <a:spcAft>
                <a:spcPts val="0"/>
              </a:spcAft>
              <a:buClr>
                <a:srgbClr val="00007D"/>
              </a:buClr>
              <a:buSzPts val="1600"/>
              <a:buFont typeface="Noto Sans"/>
              <a:buChar char="■"/>
            </a:pPr>
            <a:r>
              <a:rPr lang="en-US" sz="1600" dirty="0"/>
              <a:t>However, clustering (or interconnecting) two 10-qubit quantum processors can then present and manipulate </a:t>
            </a:r>
            <a:r>
              <a:rPr lang="en-US" sz="1600" dirty="0">
                <a:solidFill>
                  <a:srgbClr val="FF0000"/>
                </a:solidFill>
              </a:rPr>
              <a:t>2</a:t>
            </a:r>
            <a:r>
              <a:rPr lang="en-US" sz="1600" baseline="30000" dirty="0">
                <a:solidFill>
                  <a:srgbClr val="FF0000"/>
                </a:solidFill>
              </a:rPr>
              <a:t>18</a:t>
            </a:r>
            <a:r>
              <a:rPr lang="en-US" sz="1600" dirty="0">
                <a:solidFill>
                  <a:srgbClr val="FF0000"/>
                </a:solidFill>
              </a:rPr>
              <a:t> states</a:t>
            </a:r>
            <a:r>
              <a:rPr lang="en-US" sz="1600" dirty="0"/>
              <a:t> at a time by </a:t>
            </a:r>
            <a:r>
              <a:rPr lang="en-US" sz="1600" dirty="0">
                <a:solidFill>
                  <a:srgbClr val="FF0000"/>
                </a:solidFill>
              </a:rPr>
              <a:t>using one qubit of each quantum processor to form quantum entanglement</a:t>
            </a:r>
            <a:r>
              <a:rPr lang="en-US" sz="1600" dirty="0"/>
              <a:t> for exchanging qubit states between the two processors.</a:t>
            </a:r>
            <a:endParaRPr sz="1600" dirty="0">
              <a:solidFill>
                <a:srgbClr val="000000"/>
              </a:solidFill>
            </a:endParaRPr>
          </a:p>
          <a:p>
            <a:pPr marL="457200" lvl="0" indent="-228600" algn="l" rtl="0">
              <a:lnSpc>
                <a:spcPct val="115000"/>
              </a:lnSpc>
              <a:spcBef>
                <a:spcPts val="500"/>
              </a:spcBef>
              <a:spcAft>
                <a:spcPts val="0"/>
              </a:spcAft>
              <a:buNone/>
            </a:pPr>
            <a:endParaRPr sz="2400" dirty="0">
              <a:solidFill>
                <a:srgbClr val="000000"/>
              </a:solidFill>
            </a:endParaRPr>
          </a:p>
          <a:p>
            <a:pPr marL="457200" lvl="0" indent="-228600" algn="l" rtl="0">
              <a:lnSpc>
                <a:spcPct val="115000"/>
              </a:lnSpc>
              <a:spcBef>
                <a:spcPts val="500"/>
              </a:spcBef>
              <a:spcAft>
                <a:spcPts val="0"/>
              </a:spcAft>
              <a:buNone/>
            </a:pPr>
            <a:endParaRPr sz="2400" dirty="0">
              <a:solidFill>
                <a:srgbClr val="000000"/>
              </a:solidFill>
            </a:endParaRPr>
          </a:p>
        </p:txBody>
      </p:sp>
      <p:pic>
        <p:nvPicPr>
          <p:cNvPr id="180" name="Google Shape;180;g1a8481dc845_3_21"/>
          <p:cNvPicPr preferRelativeResize="0"/>
          <p:nvPr/>
        </p:nvPicPr>
        <p:blipFill>
          <a:blip r:embed="rId3">
            <a:alphaModFix/>
          </a:blip>
          <a:stretch>
            <a:fillRect/>
          </a:stretch>
        </p:blipFill>
        <p:spPr>
          <a:xfrm>
            <a:off x="159392" y="3070371"/>
            <a:ext cx="3735546" cy="2043629"/>
          </a:xfrm>
          <a:prstGeom prst="rect">
            <a:avLst/>
          </a:prstGeom>
          <a:noFill/>
          <a:ln>
            <a:noFill/>
          </a:ln>
        </p:spPr>
      </p:pic>
      <p:sp>
        <p:nvSpPr>
          <p:cNvPr id="181" name="Google Shape;181;g1a8481dc845_3_21"/>
          <p:cNvSpPr txBox="1"/>
          <p:nvPr/>
        </p:nvSpPr>
        <p:spPr>
          <a:xfrm>
            <a:off x="3948663" y="4324263"/>
            <a:ext cx="41763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dirty="0"/>
              <a:t>Source :  Cuomo, D., </a:t>
            </a:r>
            <a:r>
              <a:rPr lang="en-US" sz="1200" dirty="0" err="1"/>
              <a:t>Caleffi</a:t>
            </a:r>
            <a:r>
              <a:rPr lang="en-US" sz="1200" dirty="0"/>
              <a:t>, M., &amp; </a:t>
            </a:r>
            <a:r>
              <a:rPr lang="en-US" sz="1200" dirty="0" err="1"/>
              <a:t>Cacciapuoti</a:t>
            </a:r>
            <a:r>
              <a:rPr lang="en-US" sz="1200" dirty="0"/>
              <a:t>, A. S. (2020). Towards a distributed quantum computing ecosystem. IET Quantum Communication, 1(1), 3-8.</a:t>
            </a:r>
            <a:endParaRPr sz="1200" dirty="0"/>
          </a:p>
        </p:txBody>
      </p:sp>
      <p:sp>
        <p:nvSpPr>
          <p:cNvPr id="182" name="Google Shape;182;g1a8481dc845_3_21"/>
          <p:cNvSpPr txBox="1"/>
          <p:nvPr/>
        </p:nvSpPr>
        <p:spPr>
          <a:xfrm>
            <a:off x="3894938" y="4095163"/>
            <a:ext cx="4631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dirty="0"/>
              <a:t> Distributed quantum computing system speed-up</a:t>
            </a:r>
            <a:endParaRPr b="1" dirty="0"/>
          </a:p>
        </p:txBody>
      </p:sp>
    </p:spTree>
    <p:extLst>
      <p:ext uri="{BB962C8B-B14F-4D97-AF65-F5344CB8AC3E}">
        <p14:creationId xmlns:p14="http://schemas.microsoft.com/office/powerpoint/2010/main" val="42062727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g1d1be511281_0_21"/>
          <p:cNvSpPr txBox="1">
            <a:spLocks noGrp="1"/>
          </p:cNvSpPr>
          <p:nvPr>
            <p:ph type="title"/>
          </p:nvPr>
        </p:nvSpPr>
        <p:spPr>
          <a:prstGeom prst="rect">
            <a:avLst/>
          </a:prstGeom>
          <a:noFill/>
          <a:ln>
            <a:noFill/>
          </a:ln>
        </p:spPr>
        <p:txBody>
          <a:bodyPr spcFirstLastPara="1" wrap="square" lIns="91425" tIns="45700" rIns="91425" bIns="45700" anchor="ctr" anchorCtr="0">
            <a:normAutofit fontScale="90000"/>
          </a:bodyPr>
          <a:lstStyle/>
          <a:p>
            <a:pPr lvl="0"/>
            <a:r>
              <a:rPr lang="en-US" dirty="0"/>
              <a:t>The quantum teleportation</a:t>
            </a:r>
            <a:endParaRPr dirty="0"/>
          </a:p>
        </p:txBody>
      </p:sp>
      <p:sp>
        <p:nvSpPr>
          <p:cNvPr id="3" name="文字版面配置區 2"/>
          <p:cNvSpPr>
            <a:spLocks noGrp="1"/>
          </p:cNvSpPr>
          <p:nvPr>
            <p:ph type="body" idx="1"/>
          </p:nvPr>
        </p:nvSpPr>
        <p:spPr/>
        <p:txBody>
          <a:bodyPr>
            <a:normAutofit lnSpcReduction="10000"/>
          </a:bodyPr>
          <a:lstStyle/>
          <a:p>
            <a:pPr marL="114300" indent="0">
              <a:lnSpc>
                <a:spcPct val="200000"/>
              </a:lnSpc>
              <a:buNone/>
            </a:pPr>
            <a:r>
              <a:rPr lang="zh-TW" altLang="en-US" sz="1400" dirty="0"/>
              <a:t>       量子網際網路中的量子通道與當前網際網路中的經典通道不同。 經典通道使用包含數十億光子的光脈衝傳輸位元數據，從而實現長傳輸距離和低錯誤率。 然而，量子通道利用單一光子的偏振來傳輸量子態的量子位。 因此，量子頻道容易衰減、傳輸距離短、錯誤率高。 為了克服量子通道的限制，可以部署一系列量子中繼器來延長量子通道的距離。</a:t>
            </a:r>
          </a:p>
          <a:p>
            <a:pPr marL="114300" indent="0">
              <a:lnSpc>
                <a:spcPct val="200000"/>
              </a:lnSpc>
              <a:buNone/>
            </a:pPr>
            <a:r>
              <a:rPr lang="zh-TW" altLang="en-US" sz="1400" dirty="0"/>
              <a:t>       本文介紹了量子網際網路的整體架構和基礎知識。 然後，解釋了量子網際網路中的核心機制，例如量子糾纏、量子隱形傳態、糾纏交換和量子金鑰分配。透過展示量子電路的設計及其模擬結果，可以了解量子網路的核心機制。</a:t>
            </a:r>
          </a:p>
        </p:txBody>
      </p:sp>
      <p:sp>
        <p:nvSpPr>
          <p:cNvPr id="110" name="Google Shape;110;g1d1be511281_0_21"/>
          <p:cNvSpPr txBox="1">
            <a:spLocks noGrp="1"/>
          </p:cNvSpPr>
          <p:nvPr>
            <p:ph type="sldNum" idx="4294967295"/>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zh-TW"/>
              <a:t>22</a:t>
            </a:fld>
            <a:endParaRPr/>
          </a:p>
        </p:txBody>
      </p:sp>
      <p:sp>
        <p:nvSpPr>
          <p:cNvPr id="2" name="矩形 1"/>
          <p:cNvSpPr/>
          <p:nvPr/>
        </p:nvSpPr>
        <p:spPr>
          <a:xfrm>
            <a:off x="2286000" y="1771531"/>
            <a:ext cx="4572000" cy="307777"/>
          </a:xfrm>
          <a:prstGeom prst="rect">
            <a:avLst/>
          </a:prstGeom>
        </p:spPr>
        <p:txBody>
          <a:bodyPr>
            <a:spAutoFit/>
          </a:bodyPr>
          <a:lstStyle/>
          <a:p>
            <a:endParaRPr lang="zh-TW" altLang="en-US" dirty="0"/>
          </a:p>
        </p:txBody>
      </p:sp>
    </p:spTree>
    <p:extLst>
      <p:ext uri="{BB962C8B-B14F-4D97-AF65-F5344CB8AC3E}">
        <p14:creationId xmlns:p14="http://schemas.microsoft.com/office/powerpoint/2010/main" val="32343465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g1d1be511281_0_21"/>
          <p:cNvSpPr txBox="1">
            <a:spLocks noGrp="1"/>
          </p:cNvSpPr>
          <p:nvPr>
            <p:ph type="title"/>
          </p:nvPr>
        </p:nvSpPr>
        <p:spPr>
          <a:prstGeom prst="rect">
            <a:avLst/>
          </a:prstGeom>
          <a:noFill/>
          <a:ln>
            <a:noFill/>
          </a:ln>
        </p:spPr>
        <p:txBody>
          <a:bodyPr spcFirstLastPara="1" wrap="square" lIns="91425" tIns="45700" rIns="91425" bIns="45700" anchor="ctr" anchorCtr="0">
            <a:normAutofit fontScale="90000"/>
          </a:bodyPr>
          <a:lstStyle/>
          <a:p>
            <a:pPr lvl="0"/>
            <a:r>
              <a:rPr lang="en-US" dirty="0"/>
              <a:t>The quantum teleportation</a:t>
            </a:r>
            <a:r>
              <a:rPr lang="en-US" altLang="zh-TW" dirty="0"/>
              <a:t>(cont.)</a:t>
            </a:r>
            <a:endParaRPr dirty="0"/>
          </a:p>
        </p:txBody>
      </p:sp>
      <p:sp>
        <p:nvSpPr>
          <p:cNvPr id="3" name="文字版面配置區 2"/>
          <p:cNvSpPr>
            <a:spLocks noGrp="1"/>
          </p:cNvSpPr>
          <p:nvPr>
            <p:ph type="body" idx="1"/>
          </p:nvPr>
        </p:nvSpPr>
        <p:spPr>
          <a:xfrm>
            <a:off x="628650" y="1128215"/>
            <a:ext cx="3943350" cy="3263400"/>
          </a:xfrm>
        </p:spPr>
        <p:txBody>
          <a:bodyPr>
            <a:normAutofit fontScale="77500" lnSpcReduction="20000"/>
          </a:bodyPr>
          <a:lstStyle/>
          <a:p>
            <a:pPr marL="114300" indent="0">
              <a:lnSpc>
                <a:spcPct val="200000"/>
              </a:lnSpc>
              <a:buNone/>
            </a:pPr>
            <a:r>
              <a:rPr lang="zh-TW" altLang="en-US" sz="1400" dirty="0"/>
              <a:t>       量子傳態機制</a:t>
            </a:r>
            <a:r>
              <a:rPr lang="en-US" altLang="zh-TW" sz="1400" dirty="0"/>
              <a:t>(quantum teleportation)</a:t>
            </a:r>
            <a:r>
              <a:rPr lang="zh-TW" altLang="en-US" sz="1400" dirty="0"/>
              <a:t>透過量子通道和經典通道將發送節點的量子位元的狀態傳送到接收節點，只要兩個節點之間存在一對糾纏量子位元。 因此，第一步是產生一對糾纏量子位元，然後將其中一個量子位元分配給發送節點，另一個量子位元分配給接收節點。有多種方法可以產生糾纏量子位對。 例如，自發參量下轉換（</a:t>
            </a:r>
            <a:r>
              <a:rPr lang="en-US" altLang="zh-TW" sz="1400" dirty="0"/>
              <a:t>SPDC</a:t>
            </a:r>
            <a:r>
              <a:rPr lang="zh-TW" altLang="en-US" sz="1400" dirty="0"/>
              <a:t>）技術透過將雷射引導到專門設計的非線性雙折射晶體中來產生糾纏量子位對或光子對，如右圖所示。該對中的一個光子被傳遞到發送端。節點 </a:t>
            </a:r>
            <a:r>
              <a:rPr lang="en-US" altLang="zh-TW" sz="1400" dirty="0"/>
              <a:t>Alice </a:t>
            </a:r>
            <a:r>
              <a:rPr lang="zh-TW" altLang="en-US" sz="1400" dirty="0"/>
              <a:t>，而另一個被傳遞到接收節點 </a:t>
            </a:r>
            <a:r>
              <a:rPr lang="en-US" altLang="zh-TW" sz="1400" dirty="0"/>
              <a:t>Bob </a:t>
            </a:r>
            <a:r>
              <a:rPr lang="zh-TW" altLang="en-US" sz="1400" dirty="0"/>
              <a:t>，從而實現量子傳態的過程。</a:t>
            </a:r>
          </a:p>
        </p:txBody>
      </p:sp>
      <p:sp>
        <p:nvSpPr>
          <p:cNvPr id="110" name="Google Shape;110;g1d1be511281_0_21"/>
          <p:cNvSpPr txBox="1">
            <a:spLocks noGrp="1"/>
          </p:cNvSpPr>
          <p:nvPr>
            <p:ph type="sldNum" idx="4294967295"/>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zh-TW"/>
              <a:t>23</a:t>
            </a:fld>
            <a:endParaRPr/>
          </a:p>
        </p:txBody>
      </p:sp>
      <p:sp>
        <p:nvSpPr>
          <p:cNvPr id="2" name="矩形 1"/>
          <p:cNvSpPr/>
          <p:nvPr/>
        </p:nvSpPr>
        <p:spPr>
          <a:xfrm>
            <a:off x="2286000" y="1771531"/>
            <a:ext cx="4572000" cy="307777"/>
          </a:xfrm>
          <a:prstGeom prst="rect">
            <a:avLst/>
          </a:prstGeom>
        </p:spPr>
        <p:txBody>
          <a:bodyPr>
            <a:spAutoFit/>
          </a:bodyPr>
          <a:lstStyle/>
          <a:p>
            <a:endParaRPr lang="zh-TW" altLang="en-US" dirty="0"/>
          </a:p>
        </p:txBody>
      </p:sp>
      <p:pic>
        <p:nvPicPr>
          <p:cNvPr id="6" name="圖片 5"/>
          <p:cNvPicPr>
            <a:picLocks noChangeAspect="1"/>
          </p:cNvPicPr>
          <p:nvPr/>
        </p:nvPicPr>
        <p:blipFill>
          <a:blip r:embed="rId3"/>
          <a:stretch>
            <a:fillRect/>
          </a:stretch>
        </p:blipFill>
        <p:spPr>
          <a:xfrm>
            <a:off x="4851961" y="995384"/>
            <a:ext cx="3663389" cy="1713630"/>
          </a:xfrm>
          <a:prstGeom prst="rect">
            <a:avLst/>
          </a:prstGeom>
        </p:spPr>
      </p:pic>
      <p:pic>
        <p:nvPicPr>
          <p:cNvPr id="7" name="圖片 6"/>
          <p:cNvPicPr>
            <a:picLocks noChangeAspect="1"/>
          </p:cNvPicPr>
          <p:nvPr/>
        </p:nvPicPr>
        <p:blipFill>
          <a:blip r:embed="rId4"/>
          <a:stretch>
            <a:fillRect/>
          </a:stretch>
        </p:blipFill>
        <p:spPr>
          <a:xfrm>
            <a:off x="5254750" y="2759915"/>
            <a:ext cx="2857809" cy="2287087"/>
          </a:xfrm>
          <a:prstGeom prst="rect">
            <a:avLst/>
          </a:prstGeom>
        </p:spPr>
      </p:pic>
    </p:spTree>
    <p:extLst>
      <p:ext uri="{BB962C8B-B14F-4D97-AF65-F5344CB8AC3E}">
        <p14:creationId xmlns:p14="http://schemas.microsoft.com/office/powerpoint/2010/main" val="23486376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The quantum repeater</a:t>
            </a:r>
            <a:endParaRPr lang="zh-TW" altLang="en-US" dirty="0"/>
          </a:p>
        </p:txBody>
      </p:sp>
      <p:sp>
        <p:nvSpPr>
          <p:cNvPr id="3" name="文字版面配置區 2"/>
          <p:cNvSpPr>
            <a:spLocks noGrp="1"/>
          </p:cNvSpPr>
          <p:nvPr>
            <p:ph type="body" idx="1"/>
          </p:nvPr>
        </p:nvSpPr>
        <p:spPr>
          <a:xfrm>
            <a:off x="628650" y="1153356"/>
            <a:ext cx="7886701" cy="3613907"/>
          </a:xfrm>
        </p:spPr>
        <p:txBody>
          <a:bodyPr>
            <a:noAutofit/>
          </a:bodyPr>
          <a:lstStyle/>
          <a:p>
            <a:pPr marL="114300" indent="0">
              <a:lnSpc>
                <a:spcPct val="150000"/>
              </a:lnSpc>
              <a:buNone/>
            </a:pPr>
            <a:r>
              <a:rPr lang="zh-TW" altLang="en-US" sz="1200" dirty="0"/>
              <a:t>量子中繼器在量子網路中發揮重要作用。 量子中繼器的核心是糾纏交換過程。 最初，創建成對的糾纏粒子（或量子位元），並將量子位元分發到網路節點。 然後，透過這些量子位的相互作用，糾纏從一個量子位元「交換」到另一個量子位元，並且兩個量子位元變得糾纏，即使它們最初並未直接糾纏。在圖</a:t>
            </a:r>
            <a:r>
              <a:rPr lang="en-US" altLang="zh-TW" sz="1200" dirty="0"/>
              <a:t>3</a:t>
            </a:r>
            <a:r>
              <a:rPr lang="zh-TW" altLang="en-US" sz="1200" dirty="0"/>
              <a:t>的量子網路場景中，每個量子中繼器準備兩對糾纏量子位元。 </a:t>
            </a:r>
            <a:r>
              <a:rPr lang="en-US" altLang="zh-TW" sz="1200" dirty="0"/>
              <a:t>Repeater-1 </a:t>
            </a:r>
            <a:r>
              <a:rPr lang="zh-TW" altLang="en-US" sz="1200" dirty="0"/>
              <a:t>的一個量子位元與 </a:t>
            </a:r>
            <a:r>
              <a:rPr lang="en-US" altLang="zh-TW" sz="1200" dirty="0"/>
              <a:t>Alice </a:t>
            </a:r>
            <a:r>
              <a:rPr lang="zh-TW" altLang="en-US" sz="1200" dirty="0"/>
              <a:t>的量子位元糾纏，而另一個量子位元則與 </a:t>
            </a:r>
            <a:r>
              <a:rPr lang="en-US" altLang="zh-TW" sz="1200" dirty="0"/>
              <a:t>Repeater-2 </a:t>
            </a:r>
            <a:r>
              <a:rPr lang="zh-TW" altLang="en-US" sz="1200" dirty="0"/>
              <a:t>的量子位元糾纏，以此類推。 然後，在</a:t>
            </a:r>
            <a:r>
              <a:rPr lang="en-US" altLang="zh-TW" sz="1200" dirty="0"/>
              <a:t>repeater-1</a:t>
            </a:r>
            <a:r>
              <a:rPr lang="zh-TW" altLang="en-US" sz="1200" dirty="0"/>
              <a:t>上執行糾纏交換，將</a:t>
            </a:r>
            <a:r>
              <a:rPr lang="en-US" altLang="zh-TW" sz="1200" dirty="0"/>
              <a:t>Alice</a:t>
            </a:r>
            <a:r>
              <a:rPr lang="zh-TW" altLang="en-US" sz="1200" dirty="0"/>
              <a:t>的量子位元與</a:t>
            </a:r>
            <a:r>
              <a:rPr lang="en-US" altLang="zh-TW" sz="1200" dirty="0"/>
              <a:t>repeater-2</a:t>
            </a:r>
            <a:r>
              <a:rPr lang="zh-TW" altLang="en-US" sz="1200" dirty="0"/>
              <a:t>的左側量子位元糾纏在一起，以此類推。 使</a:t>
            </a:r>
            <a:r>
              <a:rPr lang="en-US" altLang="zh-TW" sz="1200" dirty="0"/>
              <a:t>Alice</a:t>
            </a:r>
            <a:r>
              <a:rPr lang="zh-TW" altLang="en-US" sz="1200" dirty="0"/>
              <a:t>和</a:t>
            </a:r>
            <a:r>
              <a:rPr lang="en-US" altLang="zh-TW" sz="1200" dirty="0"/>
              <a:t>Bob</a:t>
            </a:r>
            <a:r>
              <a:rPr lang="zh-TW" altLang="en-US" sz="1200" dirty="0"/>
              <a:t>的量子位元糾纏在一起，即使</a:t>
            </a:r>
            <a:r>
              <a:rPr lang="en-US" altLang="zh-TW" sz="1200" dirty="0"/>
              <a:t>Alice</a:t>
            </a:r>
            <a:r>
              <a:rPr lang="zh-TW" altLang="en-US" sz="1200" dirty="0"/>
              <a:t>和</a:t>
            </a:r>
            <a:r>
              <a:rPr lang="en-US" altLang="zh-TW" sz="1200" dirty="0"/>
              <a:t>Bob</a:t>
            </a:r>
            <a:r>
              <a:rPr lang="zh-TW" altLang="en-US" sz="1200" dirty="0"/>
              <a:t>沒有直接連接並且他們的量子位元之前沒有糾纏。</a:t>
            </a:r>
          </a:p>
        </p:txBody>
      </p:sp>
      <p:sp>
        <p:nvSpPr>
          <p:cNvPr id="4" name="投影片編號版面配置區 3"/>
          <p:cNvSpPr>
            <a:spLocks noGrp="1"/>
          </p:cNvSpPr>
          <p:nvPr>
            <p:ph type="sldNum" idx="4294967295"/>
          </p:nvPr>
        </p:nvSpPr>
        <p:spPr/>
        <p:txBody>
          <a:bodyPr/>
          <a:lstStyle/>
          <a:p>
            <a:pPr marL="0" lvl="0" indent="0" algn="r" rtl="0">
              <a:spcBef>
                <a:spcPts val="0"/>
              </a:spcBef>
              <a:spcAft>
                <a:spcPts val="0"/>
              </a:spcAft>
              <a:buNone/>
            </a:pPr>
            <a:fld id="{00000000-1234-1234-1234-123412341234}" type="slidenum">
              <a:rPr lang="en-US" altLang="zh-TW" smtClean="0"/>
              <a:t>24</a:t>
            </a:fld>
            <a:endParaRPr lang="zh-TW" altLang="en-US"/>
          </a:p>
        </p:txBody>
      </p:sp>
      <p:pic>
        <p:nvPicPr>
          <p:cNvPr id="5" name="圖片 4"/>
          <p:cNvPicPr>
            <a:picLocks noChangeAspect="1"/>
          </p:cNvPicPr>
          <p:nvPr/>
        </p:nvPicPr>
        <p:blipFill>
          <a:blip r:embed="rId2"/>
          <a:stretch>
            <a:fillRect/>
          </a:stretch>
        </p:blipFill>
        <p:spPr>
          <a:xfrm>
            <a:off x="3366977" y="3058985"/>
            <a:ext cx="3693854" cy="1675427"/>
          </a:xfrm>
          <a:prstGeom prst="rect">
            <a:avLst/>
          </a:prstGeom>
        </p:spPr>
      </p:pic>
    </p:spTree>
    <p:extLst>
      <p:ext uri="{BB962C8B-B14F-4D97-AF65-F5344CB8AC3E}">
        <p14:creationId xmlns:p14="http://schemas.microsoft.com/office/powerpoint/2010/main" val="4030349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The Quantum Entanglement</a:t>
            </a:r>
            <a:endParaRPr lang="zh-TW" altLang="en-US" dirty="0"/>
          </a:p>
        </p:txBody>
      </p:sp>
      <mc:AlternateContent xmlns:mc="http://schemas.openxmlformats.org/markup-compatibility/2006" xmlns:a14="http://schemas.microsoft.com/office/drawing/2010/main">
        <mc:Choice Requires="a14">
          <p:sp>
            <p:nvSpPr>
              <p:cNvPr id="3" name="文字版面配置區 2"/>
              <p:cNvSpPr>
                <a:spLocks noGrp="1"/>
              </p:cNvSpPr>
              <p:nvPr>
                <p:ph type="body" idx="1"/>
              </p:nvPr>
            </p:nvSpPr>
            <p:spPr/>
            <p:txBody>
              <a:bodyPr>
                <a:noAutofit/>
              </a:bodyPr>
              <a:lstStyle/>
              <a:p>
                <a:pPr marL="114300" indent="0">
                  <a:lnSpc>
                    <a:spcPts val="2200"/>
                  </a:lnSpc>
                  <a:spcBef>
                    <a:spcPts val="0"/>
                  </a:spcBef>
                  <a:buNone/>
                </a:pPr>
                <a:r>
                  <a:rPr lang="zh-TW" altLang="en-US" sz="1400" dirty="0"/>
                  <a:t>       量子糾纏在量子力學中非常重要。 由埃爾文</a:t>
                </a:r>
                <a:r>
                  <a:rPr lang="en-US" altLang="zh-TW" sz="1400" dirty="0"/>
                  <a:t>·</a:t>
                </a:r>
                <a:r>
                  <a:rPr lang="zh-TW" altLang="en-US" sz="1400" dirty="0"/>
                  <a:t>薛定諤所創造，並被阿爾伯特</a:t>
                </a:r>
                <a:r>
                  <a:rPr lang="en-US" altLang="zh-TW" sz="1400" dirty="0"/>
                  <a:t>·</a:t>
                </a:r>
                <a:r>
                  <a:rPr lang="zh-TW" altLang="en-US" sz="1400" dirty="0"/>
                  <a:t>愛因斯坦稱為“幽靈般的遠距離作用” 。 因此，當一個實體的量子態發生變化時，無論糾纏量子實體之間的距離如何，其他實體的量子態都會瞬間改變。貝爾態</a:t>
                </a:r>
                <a:r>
                  <a:rPr lang="en-US" altLang="zh-TW" sz="1400" dirty="0"/>
                  <a:t>(Bell state)</a:t>
                </a:r>
                <a:r>
                  <a:rPr lang="zh-TW" altLang="en-US" sz="1400" dirty="0"/>
                  <a:t>或愛因斯坦</a:t>
                </a:r>
                <a:r>
                  <a:rPr lang="en-US" altLang="zh-TW" sz="1400" dirty="0"/>
                  <a:t>-</a:t>
                </a:r>
                <a:r>
                  <a:rPr lang="zh-TW" altLang="en-US" sz="1400" dirty="0"/>
                  <a:t>波多爾斯基</a:t>
                </a:r>
                <a:r>
                  <a:rPr lang="en-US" altLang="zh-TW" sz="1400" dirty="0"/>
                  <a:t>-</a:t>
                </a:r>
                <a:r>
                  <a:rPr lang="zh-TW" altLang="en-US" sz="1400" dirty="0"/>
                  <a:t>羅森 </a:t>
                </a:r>
                <a:r>
                  <a:rPr lang="en-US" altLang="zh-TW" sz="1400" dirty="0"/>
                  <a:t>(EPR) </a:t>
                </a:r>
                <a:r>
                  <a:rPr lang="zh-TW" altLang="en-US" sz="1400" dirty="0"/>
                  <a:t>對是兩個量子位元之間的量子糾纏態。 圖</a:t>
                </a:r>
                <a:r>
                  <a:rPr lang="en-US" altLang="zh-TW" sz="1400" dirty="0"/>
                  <a:t>4</a:t>
                </a:r>
                <a:r>
                  <a:rPr lang="zh-TW" altLang="en-US" sz="1400" dirty="0"/>
                  <a:t>顯示了對應於兩個糾纏量子位元的貝爾態的量子電路。 兩個量子位元狀態不是“</a:t>
                </a:r>
                <a:r>
                  <a:rPr lang="en-US" altLang="zh-TW" sz="1400" dirty="0"/>
                  <a:t>00”</a:t>
                </a:r>
                <a:r>
                  <a:rPr lang="zh-TW" altLang="en-US" sz="1400" dirty="0"/>
                  <a:t>，就是“</a:t>
                </a:r>
                <a:r>
                  <a:rPr lang="en-US" altLang="zh-TW" sz="1400" dirty="0"/>
                  <a:t>11”</a:t>
                </a:r>
                <a:r>
                  <a:rPr lang="zh-TW" altLang="en-US" sz="1400" dirty="0"/>
                  <a:t>，出現的機率接近</a:t>
                </a:r>
                <a:r>
                  <a:rPr lang="en-US" altLang="zh-TW" sz="1400" dirty="0"/>
                  <a:t>50%</a:t>
                </a:r>
                <a:r>
                  <a:rPr lang="zh-TW" altLang="en-US" sz="1400" dirty="0"/>
                  <a:t>，這與兩個量子位元糾纏的條件相符。 在狄拉克符號中，這個量子電路對應於糾纏態</a:t>
                </a:r>
                <a14:m>
                  <m:oMath xmlns:m="http://schemas.openxmlformats.org/officeDocument/2006/math">
                    <m:r>
                      <a:rPr lang="en-US" altLang="zh-TW" sz="1400">
                        <a:latin typeface="Cambria Math" panose="02040503050406030204" pitchFamily="18" charset="0"/>
                      </a:rPr>
                      <m:t>|</m:t>
                    </m:r>
                    <m:d>
                      <m:dPr>
                        <m:begChr m:val=""/>
                        <m:endChr m:val="⟩"/>
                        <m:ctrlPr>
                          <a:rPr lang="zh-TW" altLang="zh-TW" sz="1400" i="1">
                            <a:latin typeface="Cambria Math" panose="02040503050406030204" pitchFamily="18" charset="0"/>
                          </a:rPr>
                        </m:ctrlPr>
                      </m:dPr>
                      <m:e>
                        <m:sSup>
                          <m:sSupPr>
                            <m:ctrlPr>
                              <a:rPr lang="zh-TW" altLang="zh-TW" sz="1400" i="1">
                                <a:latin typeface="Cambria Math" panose="02040503050406030204" pitchFamily="18" charset="0"/>
                              </a:rPr>
                            </m:ctrlPr>
                          </m:sSupPr>
                          <m:e>
                            <m:r>
                              <m:rPr>
                                <m:sty m:val="p"/>
                              </m:rPr>
                              <a:rPr lang="en-US" altLang="zh-TW" sz="1400">
                                <a:latin typeface="Cambria Math" panose="02040503050406030204" pitchFamily="18" charset="0"/>
                              </a:rPr>
                              <m:t>Φ</m:t>
                            </m:r>
                          </m:e>
                          <m:sup>
                            <m:r>
                              <a:rPr lang="en-US" altLang="zh-TW" sz="1400" i="1">
                                <a:latin typeface="Cambria Math" panose="02040503050406030204" pitchFamily="18" charset="0"/>
                              </a:rPr>
                              <m:t>+</m:t>
                            </m:r>
                          </m:sup>
                        </m:sSup>
                      </m:e>
                    </m:d>
                    <m:r>
                      <a:rPr lang="en-US" altLang="zh-TW" sz="1400" i="1">
                        <a:latin typeface="Cambria Math" panose="02040503050406030204" pitchFamily="18" charset="0"/>
                      </a:rPr>
                      <m:t>=</m:t>
                    </m:r>
                    <m:f>
                      <m:fPr>
                        <m:ctrlPr>
                          <a:rPr lang="zh-TW" altLang="zh-TW" sz="1400" i="1">
                            <a:latin typeface="Cambria Math" panose="02040503050406030204" pitchFamily="18" charset="0"/>
                          </a:rPr>
                        </m:ctrlPr>
                      </m:fPr>
                      <m:num>
                        <m:r>
                          <a:rPr lang="en-US" altLang="zh-TW" sz="1400" i="1">
                            <a:latin typeface="Cambria Math" panose="02040503050406030204" pitchFamily="18" charset="0"/>
                          </a:rPr>
                          <m:t>1</m:t>
                        </m:r>
                      </m:num>
                      <m:den>
                        <m:rad>
                          <m:radPr>
                            <m:degHide m:val="on"/>
                            <m:ctrlPr>
                              <a:rPr lang="zh-TW" altLang="zh-TW" sz="1400" i="1">
                                <a:latin typeface="Cambria Math" panose="02040503050406030204" pitchFamily="18" charset="0"/>
                              </a:rPr>
                            </m:ctrlPr>
                          </m:radPr>
                          <m:deg/>
                          <m:e>
                            <m:r>
                              <a:rPr lang="en-US" altLang="zh-TW" sz="1400" i="1">
                                <a:latin typeface="Cambria Math" panose="02040503050406030204" pitchFamily="18" charset="0"/>
                              </a:rPr>
                              <m:t>2</m:t>
                            </m:r>
                          </m:e>
                        </m:rad>
                      </m:den>
                    </m:f>
                    <m:r>
                      <a:rPr lang="en-US" altLang="zh-TW" sz="1400" i="1">
                        <a:latin typeface="Cambria Math" panose="02040503050406030204" pitchFamily="18" charset="0"/>
                      </a:rPr>
                      <m:t>(|</m:t>
                    </m:r>
                    <m:d>
                      <m:dPr>
                        <m:begChr m:val=""/>
                        <m:endChr m:val="⟩"/>
                        <m:ctrlPr>
                          <a:rPr lang="zh-TW" altLang="zh-TW" sz="1400" i="1">
                            <a:latin typeface="Cambria Math" panose="02040503050406030204" pitchFamily="18" charset="0"/>
                          </a:rPr>
                        </m:ctrlPr>
                      </m:dPr>
                      <m:e>
                        <m:r>
                          <a:rPr lang="en-US" altLang="zh-TW" sz="1400" i="1">
                            <a:latin typeface="Cambria Math" panose="02040503050406030204" pitchFamily="18" charset="0"/>
                          </a:rPr>
                          <m:t>00</m:t>
                        </m:r>
                      </m:e>
                    </m:d>
                    <m:r>
                      <a:rPr lang="en-US" altLang="zh-TW" sz="1400" i="1">
                        <a:latin typeface="Cambria Math" panose="02040503050406030204" pitchFamily="18" charset="0"/>
                      </a:rPr>
                      <m:t>+|</m:t>
                    </m:r>
                    <m:d>
                      <m:dPr>
                        <m:begChr m:val=""/>
                        <m:endChr m:val="⟩"/>
                        <m:ctrlPr>
                          <a:rPr lang="zh-TW" altLang="zh-TW" sz="1400" i="1">
                            <a:latin typeface="Cambria Math" panose="02040503050406030204" pitchFamily="18" charset="0"/>
                          </a:rPr>
                        </m:ctrlPr>
                      </m:dPr>
                      <m:e>
                        <m:r>
                          <a:rPr lang="en-US" altLang="zh-TW" sz="1400" i="1">
                            <a:latin typeface="Cambria Math" panose="02040503050406030204" pitchFamily="18" charset="0"/>
                          </a:rPr>
                          <m:t>11</m:t>
                        </m:r>
                      </m:e>
                    </m:d>
                  </m:oMath>
                </a14:m>
                <a:endParaRPr lang="zh-TW" altLang="en-US" sz="1400" dirty="0"/>
              </a:p>
            </p:txBody>
          </p:sp>
        </mc:Choice>
        <mc:Fallback xmlns="">
          <p:sp>
            <p:nvSpPr>
              <p:cNvPr id="3" name="文字版面配置區 2"/>
              <p:cNvSpPr>
                <a:spLocks noGrp="1" noRot="1" noChangeAspect="1" noMove="1" noResize="1" noEditPoints="1" noAdjustHandles="1" noChangeArrowheads="1" noChangeShapeType="1" noTextEdit="1"/>
              </p:cNvSpPr>
              <p:nvPr>
                <p:ph type="body" idx="1"/>
              </p:nvPr>
            </p:nvSpPr>
            <p:spPr>
              <a:blipFill>
                <a:blip r:embed="rId2"/>
                <a:stretch>
                  <a:fillRect r="-2087"/>
                </a:stretch>
              </a:blipFill>
            </p:spPr>
            <p:txBody>
              <a:bodyPr/>
              <a:lstStyle/>
              <a:p>
                <a:r>
                  <a:rPr lang="zh-TW" altLang="en-US">
                    <a:noFill/>
                  </a:rPr>
                  <a:t> </a:t>
                </a:r>
              </a:p>
            </p:txBody>
          </p:sp>
        </mc:Fallback>
      </mc:AlternateContent>
      <p:sp>
        <p:nvSpPr>
          <p:cNvPr id="4" name="投影片編號版面配置區 3"/>
          <p:cNvSpPr>
            <a:spLocks noGrp="1"/>
          </p:cNvSpPr>
          <p:nvPr>
            <p:ph type="sldNum" idx="4294967295"/>
          </p:nvPr>
        </p:nvSpPr>
        <p:spPr/>
        <p:txBody>
          <a:bodyPr/>
          <a:lstStyle/>
          <a:p>
            <a:pPr marL="0" lvl="0" indent="0" algn="r" rtl="0">
              <a:spcBef>
                <a:spcPts val="0"/>
              </a:spcBef>
              <a:spcAft>
                <a:spcPts val="0"/>
              </a:spcAft>
              <a:buNone/>
            </a:pPr>
            <a:fld id="{00000000-1234-1234-1234-123412341234}" type="slidenum">
              <a:rPr lang="en-US" altLang="zh-TW" smtClean="0"/>
              <a:t>25</a:t>
            </a:fld>
            <a:endParaRPr lang="zh-TW" altLang="en-US"/>
          </a:p>
        </p:txBody>
      </p:sp>
      <p:pic>
        <p:nvPicPr>
          <p:cNvPr id="5" name="圖片 4"/>
          <p:cNvPicPr>
            <a:picLocks noChangeAspect="1"/>
          </p:cNvPicPr>
          <p:nvPr/>
        </p:nvPicPr>
        <p:blipFill>
          <a:blip r:embed="rId3"/>
          <a:stretch>
            <a:fillRect/>
          </a:stretch>
        </p:blipFill>
        <p:spPr>
          <a:xfrm>
            <a:off x="654694" y="3352801"/>
            <a:ext cx="3917306" cy="1508100"/>
          </a:xfrm>
          <a:prstGeom prst="rect">
            <a:avLst/>
          </a:prstGeom>
        </p:spPr>
      </p:pic>
      <p:pic>
        <p:nvPicPr>
          <p:cNvPr id="6" name="圖片 5"/>
          <p:cNvPicPr>
            <a:picLocks noChangeAspect="1"/>
          </p:cNvPicPr>
          <p:nvPr/>
        </p:nvPicPr>
        <p:blipFill>
          <a:blip r:embed="rId4"/>
          <a:stretch>
            <a:fillRect/>
          </a:stretch>
        </p:blipFill>
        <p:spPr>
          <a:xfrm>
            <a:off x="5246894" y="3057404"/>
            <a:ext cx="2593562" cy="1846809"/>
          </a:xfrm>
          <a:prstGeom prst="rect">
            <a:avLst/>
          </a:prstGeom>
        </p:spPr>
      </p:pic>
    </p:spTree>
    <p:extLst>
      <p:ext uri="{BB962C8B-B14F-4D97-AF65-F5344CB8AC3E}">
        <p14:creationId xmlns:p14="http://schemas.microsoft.com/office/powerpoint/2010/main" val="9083196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a:t>Qiskit</a:t>
            </a:r>
            <a:r>
              <a:rPr lang="en-US" altLang="zh-TW" dirty="0"/>
              <a:t> </a:t>
            </a:r>
            <a:r>
              <a:rPr lang="zh-TW" altLang="en-US" dirty="0"/>
              <a:t>介紹</a:t>
            </a:r>
            <a:r>
              <a:rPr lang="en-US" altLang="zh-TW" dirty="0"/>
              <a:t>(1)</a:t>
            </a:r>
            <a:endParaRPr lang="zh-TW" altLang="en-US" dirty="0"/>
          </a:p>
        </p:txBody>
      </p:sp>
      <p:sp>
        <p:nvSpPr>
          <p:cNvPr id="3" name="文字版面配置區 2"/>
          <p:cNvSpPr>
            <a:spLocks noGrp="1"/>
          </p:cNvSpPr>
          <p:nvPr>
            <p:ph type="body" idx="1"/>
          </p:nvPr>
        </p:nvSpPr>
        <p:spPr/>
        <p:txBody>
          <a:bodyPr>
            <a:normAutofit/>
          </a:bodyPr>
          <a:lstStyle/>
          <a:p>
            <a:pPr marL="114300" indent="0">
              <a:lnSpc>
                <a:spcPct val="150000"/>
              </a:lnSpc>
              <a:buNone/>
            </a:pPr>
            <a:r>
              <a:rPr lang="en-US" altLang="zh-TW" sz="1800" dirty="0" err="1"/>
              <a:t>Qiskit</a:t>
            </a:r>
            <a:r>
              <a:rPr lang="en-US" altLang="zh-TW" sz="1800" dirty="0"/>
              <a:t> </a:t>
            </a:r>
            <a:r>
              <a:rPr lang="zh-TW" altLang="en-US" sz="1800" dirty="0"/>
              <a:t>是由 </a:t>
            </a:r>
            <a:r>
              <a:rPr lang="en-US" altLang="zh-TW" sz="1800" dirty="0"/>
              <a:t>IBM </a:t>
            </a:r>
            <a:r>
              <a:rPr lang="zh-TW" altLang="en-US" sz="1800" dirty="0"/>
              <a:t>建立的開源量子計算框架，它是一個全面的平台，旨在促進量子計算的研究、開發和應用。</a:t>
            </a:r>
            <a:r>
              <a:rPr lang="en-US" altLang="zh-TW" sz="1800" dirty="0" err="1"/>
              <a:t>Qiskit</a:t>
            </a:r>
            <a:r>
              <a:rPr lang="en-US" altLang="zh-TW" sz="1800" dirty="0"/>
              <a:t> </a:t>
            </a:r>
            <a:r>
              <a:rPr lang="zh-TW" altLang="en-US" sz="1800" dirty="0"/>
              <a:t>提供了一系列工具和函式庫，可以幫助使用者進行各種與量子計算相關的任務，包括建構量子線路、執行量子演算法、模擬量子系統、進行量子優化和化學計算等。</a:t>
            </a:r>
          </a:p>
        </p:txBody>
      </p:sp>
      <p:sp>
        <p:nvSpPr>
          <p:cNvPr id="4" name="投影片編號版面配置區 3"/>
          <p:cNvSpPr>
            <a:spLocks noGrp="1"/>
          </p:cNvSpPr>
          <p:nvPr>
            <p:ph type="sldNum" idx="4294967295"/>
          </p:nvPr>
        </p:nvSpPr>
        <p:spPr/>
        <p:txBody>
          <a:bodyPr/>
          <a:lstStyle/>
          <a:p>
            <a:pPr marL="0" lvl="0" indent="0" algn="r" rtl="0">
              <a:spcBef>
                <a:spcPts val="0"/>
              </a:spcBef>
              <a:spcAft>
                <a:spcPts val="0"/>
              </a:spcAft>
              <a:buNone/>
            </a:pPr>
            <a:fld id="{00000000-1234-1234-1234-123412341234}" type="slidenum">
              <a:rPr lang="en-US" altLang="zh-TW" smtClean="0"/>
              <a:t>26</a:t>
            </a:fld>
            <a:endParaRPr lang="zh-TW" altLang="en-US"/>
          </a:p>
        </p:txBody>
      </p:sp>
      <p:pic>
        <p:nvPicPr>
          <p:cNvPr id="1026" name="Picture 2" descr="undefin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906" y="3276651"/>
            <a:ext cx="1481467" cy="14814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defin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130558"/>
            <a:ext cx="2630682" cy="1773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16161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a:t>Qiskit</a:t>
            </a:r>
            <a:r>
              <a:rPr lang="en-US" altLang="zh-TW" dirty="0"/>
              <a:t> </a:t>
            </a:r>
            <a:r>
              <a:rPr lang="zh-TW" altLang="en-US" dirty="0"/>
              <a:t>介紹</a:t>
            </a:r>
            <a:r>
              <a:rPr lang="en-US" altLang="zh-TW" dirty="0"/>
              <a:t>(2)</a:t>
            </a:r>
            <a:endParaRPr lang="zh-TW" altLang="en-US" dirty="0"/>
          </a:p>
        </p:txBody>
      </p:sp>
      <p:sp>
        <p:nvSpPr>
          <p:cNvPr id="3" name="文字版面配置區 2"/>
          <p:cNvSpPr>
            <a:spLocks noGrp="1"/>
          </p:cNvSpPr>
          <p:nvPr>
            <p:ph type="body" idx="1"/>
          </p:nvPr>
        </p:nvSpPr>
        <p:spPr>
          <a:xfrm>
            <a:off x="678269" y="1268044"/>
            <a:ext cx="4652187" cy="3263400"/>
          </a:xfrm>
        </p:spPr>
        <p:txBody>
          <a:bodyPr>
            <a:noAutofit/>
          </a:bodyPr>
          <a:lstStyle/>
          <a:p>
            <a:pPr marL="114300" indent="0">
              <a:lnSpc>
                <a:spcPct val="170000"/>
              </a:lnSpc>
              <a:buNone/>
            </a:pPr>
            <a:r>
              <a:rPr lang="en-US" altLang="zh-TW" sz="1400" b="1" dirty="0" err="1"/>
              <a:t>Qiskit</a:t>
            </a:r>
            <a:r>
              <a:rPr lang="en-US" altLang="zh-TW" sz="1400" b="1" dirty="0"/>
              <a:t> </a:t>
            </a:r>
            <a:r>
              <a:rPr lang="zh-TW" altLang="en-US" sz="1400" b="1" dirty="0"/>
              <a:t>主要由四個部分組成：</a:t>
            </a:r>
            <a:endParaRPr lang="en-US" altLang="zh-TW" sz="1400" b="1" dirty="0"/>
          </a:p>
          <a:p>
            <a:pPr>
              <a:lnSpc>
                <a:spcPct val="170000"/>
              </a:lnSpc>
              <a:buFont typeface="Wingdings" panose="05000000000000000000" pitchFamily="2" charset="2"/>
              <a:buChar char="l"/>
            </a:pPr>
            <a:r>
              <a:rPr lang="en-US" altLang="zh-TW" sz="1100" b="1" dirty="0" err="1"/>
              <a:t>Qiskit</a:t>
            </a:r>
            <a:r>
              <a:rPr lang="en-US" altLang="zh-TW" sz="1100" b="1" dirty="0"/>
              <a:t> Terra</a:t>
            </a:r>
            <a:r>
              <a:rPr lang="zh-TW" altLang="en-US" sz="1100" dirty="0"/>
              <a:t>：提供量子電路的基本工具。包括量子閘、測量、量子通道、量子寄存器和量子電路等功能。</a:t>
            </a:r>
            <a:endParaRPr lang="en-US" altLang="zh-TW" sz="1100" dirty="0"/>
          </a:p>
          <a:p>
            <a:pPr>
              <a:lnSpc>
                <a:spcPct val="170000"/>
              </a:lnSpc>
              <a:buFont typeface="Wingdings" panose="05000000000000000000" pitchFamily="2" charset="2"/>
              <a:buChar char="l"/>
            </a:pPr>
            <a:r>
              <a:rPr lang="en-US" altLang="zh-TW" sz="1100" b="1" dirty="0" err="1"/>
              <a:t>Qiskit</a:t>
            </a:r>
            <a:r>
              <a:rPr lang="en-US" altLang="zh-TW" sz="1100" b="1" dirty="0"/>
              <a:t> Aer</a:t>
            </a:r>
            <a:r>
              <a:rPr lang="zh-TW" altLang="en-US" sz="1100" dirty="0"/>
              <a:t>：</a:t>
            </a:r>
            <a:r>
              <a:rPr lang="en-US" altLang="zh-TW" sz="1100" dirty="0" err="1"/>
              <a:t>Qiskit</a:t>
            </a:r>
            <a:r>
              <a:rPr lang="en-US" altLang="zh-TW" sz="1100" dirty="0"/>
              <a:t> </a:t>
            </a:r>
            <a:r>
              <a:rPr lang="zh-TW" altLang="en-US" sz="1100" dirty="0"/>
              <a:t>的模擬器模組，提供高性能的模擬器，能夠模擬量子系統的動態演化、量子錯誤校正和量子噪聲等效應。</a:t>
            </a:r>
          </a:p>
          <a:p>
            <a:pPr>
              <a:lnSpc>
                <a:spcPct val="170000"/>
              </a:lnSpc>
              <a:buFont typeface="Wingdings" panose="05000000000000000000" pitchFamily="2" charset="2"/>
              <a:buChar char="l"/>
            </a:pPr>
            <a:r>
              <a:rPr lang="en-US" altLang="zh-TW" sz="1100" b="1" dirty="0" err="1"/>
              <a:t>Qiskit</a:t>
            </a:r>
            <a:r>
              <a:rPr lang="en-US" altLang="zh-TW" sz="1100" b="1" dirty="0"/>
              <a:t> Aqua</a:t>
            </a:r>
            <a:r>
              <a:rPr lang="zh-TW" altLang="en-US" sz="1100" dirty="0"/>
              <a:t>：包括用於量子化學、量子機器學習、金融和優化等領域的量子算法和工具。</a:t>
            </a:r>
          </a:p>
          <a:p>
            <a:pPr>
              <a:lnSpc>
                <a:spcPct val="170000"/>
              </a:lnSpc>
              <a:buFont typeface="Wingdings" panose="05000000000000000000" pitchFamily="2" charset="2"/>
              <a:buChar char="l"/>
            </a:pPr>
            <a:r>
              <a:rPr lang="en-US" altLang="zh-TW" sz="1100" b="1" dirty="0" err="1"/>
              <a:t>Qiskit</a:t>
            </a:r>
            <a:r>
              <a:rPr lang="en-US" altLang="zh-TW" sz="1100" b="1" dirty="0"/>
              <a:t> </a:t>
            </a:r>
            <a:r>
              <a:rPr lang="en-US" altLang="zh-TW" sz="1100" b="1" dirty="0" err="1"/>
              <a:t>Ignis</a:t>
            </a:r>
            <a:r>
              <a:rPr lang="zh-TW" altLang="en-US" sz="1100" dirty="0"/>
              <a:t>：用於量子錯誤校正和量子訊息處理。提供量子偵錯、量子校正、量子狀態和過程評估等功能，</a:t>
            </a:r>
          </a:p>
        </p:txBody>
      </p:sp>
      <p:sp>
        <p:nvSpPr>
          <p:cNvPr id="4" name="投影片編號版面配置區 3"/>
          <p:cNvSpPr>
            <a:spLocks noGrp="1"/>
          </p:cNvSpPr>
          <p:nvPr>
            <p:ph type="sldNum" idx="4294967295"/>
          </p:nvPr>
        </p:nvSpPr>
        <p:spPr/>
        <p:txBody>
          <a:bodyPr/>
          <a:lstStyle/>
          <a:p>
            <a:pPr marL="0" lvl="0" indent="0" algn="r" rtl="0">
              <a:spcBef>
                <a:spcPts val="0"/>
              </a:spcBef>
              <a:spcAft>
                <a:spcPts val="0"/>
              </a:spcAft>
              <a:buNone/>
            </a:pPr>
            <a:fld id="{00000000-1234-1234-1234-123412341234}" type="slidenum">
              <a:rPr lang="en-US" altLang="zh-TW" smtClean="0"/>
              <a:t>27</a:t>
            </a:fld>
            <a:endParaRPr lang="zh-TW" altLang="en-US"/>
          </a:p>
        </p:txBody>
      </p:sp>
      <p:pic>
        <p:nvPicPr>
          <p:cNvPr id="2050" name="Picture 2" descr="量子系列】量子科技簡介_量子電路簡介及設計（二）"/>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8973" y="1034155"/>
            <a:ext cx="2936377" cy="190998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量子计算取得重要进展：谷歌首次验证量子纠错码性能随着编码规模增加而增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2842" y="2839457"/>
            <a:ext cx="1992200" cy="1927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40908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布洛赫球面</a:t>
            </a:r>
          </a:p>
        </p:txBody>
      </p:sp>
      <p:sp>
        <p:nvSpPr>
          <p:cNvPr id="4" name="投影片編號版面配置區 3"/>
          <p:cNvSpPr>
            <a:spLocks noGrp="1"/>
          </p:cNvSpPr>
          <p:nvPr>
            <p:ph type="sldNum" idx="4294967295"/>
          </p:nvPr>
        </p:nvSpPr>
        <p:spPr/>
        <p:txBody>
          <a:bodyPr/>
          <a:lstStyle/>
          <a:p>
            <a:pPr marL="0" lvl="0" indent="0" algn="r" rtl="0">
              <a:spcBef>
                <a:spcPts val="0"/>
              </a:spcBef>
              <a:spcAft>
                <a:spcPts val="0"/>
              </a:spcAft>
              <a:buNone/>
            </a:pPr>
            <a:fld id="{00000000-1234-1234-1234-123412341234}" type="slidenum">
              <a:rPr lang="en-US" altLang="zh-TW" smtClean="0"/>
              <a:t>28</a:t>
            </a:fld>
            <a:endParaRPr lang="zh-TW" altLang="en-US"/>
          </a:p>
        </p:txBody>
      </p:sp>
      <p:sp>
        <p:nvSpPr>
          <p:cNvPr id="5" name="文字版面配置區 2"/>
          <p:cNvSpPr>
            <a:spLocks noGrp="1"/>
          </p:cNvSpPr>
          <p:nvPr>
            <p:ph type="body" idx="1"/>
          </p:nvPr>
        </p:nvSpPr>
        <p:spPr>
          <a:xfrm>
            <a:off x="628651" y="1135303"/>
            <a:ext cx="4786866" cy="3905860"/>
          </a:xfrm>
        </p:spPr>
        <p:txBody>
          <a:bodyPr>
            <a:noAutofit/>
          </a:bodyPr>
          <a:lstStyle/>
          <a:p>
            <a:pPr>
              <a:lnSpc>
                <a:spcPct val="170000"/>
              </a:lnSpc>
              <a:buFont typeface="Wingdings" panose="05000000000000000000" pitchFamily="2" charset="2"/>
              <a:buChar char="l"/>
            </a:pPr>
            <a:r>
              <a:rPr lang="zh-TW" altLang="en-US" sz="1200" dirty="0"/>
              <a:t>布洛赫球面（</a:t>
            </a:r>
            <a:r>
              <a:rPr lang="en-US" altLang="zh-TW" sz="1200" dirty="0"/>
              <a:t>Bloch Sphere</a:t>
            </a:r>
            <a:r>
              <a:rPr lang="zh-TW" altLang="en-US" sz="1200" dirty="0"/>
              <a:t>）是一個在量子力學中用來表示單</a:t>
            </a:r>
            <a:r>
              <a:rPr lang="en-US" altLang="zh-TW" sz="1200" dirty="0"/>
              <a:t>qubit</a:t>
            </a:r>
            <a:r>
              <a:rPr lang="zh-TW" altLang="en-US" sz="1200" dirty="0"/>
              <a:t>的工具，它可以幫助我們直觀地理解和視覺化。布洛赫球面是由漢斯</a:t>
            </a:r>
            <a:r>
              <a:rPr lang="en-US" altLang="zh-TW" sz="1200" dirty="0"/>
              <a:t>·</a:t>
            </a:r>
            <a:r>
              <a:rPr lang="zh-TW" altLang="en-US" sz="1200" dirty="0"/>
              <a:t>布洛赫（</a:t>
            </a:r>
            <a:r>
              <a:rPr lang="en-US" altLang="zh-TW" sz="1200" dirty="0"/>
              <a:t>Hans Bloch</a:t>
            </a:r>
            <a:r>
              <a:rPr lang="zh-TW" altLang="en-US" sz="1200" dirty="0"/>
              <a:t>）於</a:t>
            </a:r>
            <a:r>
              <a:rPr lang="en-US" altLang="zh-TW" sz="1200" dirty="0"/>
              <a:t>1946</a:t>
            </a:r>
            <a:r>
              <a:rPr lang="zh-TW" altLang="en-US" sz="1200" dirty="0"/>
              <a:t>年提出的概念。</a:t>
            </a:r>
          </a:p>
          <a:p>
            <a:pPr>
              <a:lnSpc>
                <a:spcPct val="170000"/>
              </a:lnSpc>
              <a:buFont typeface="Wingdings" panose="05000000000000000000" pitchFamily="2" charset="2"/>
              <a:buChar char="l"/>
            </a:pPr>
            <a:r>
              <a:rPr lang="zh-TW" altLang="en-US" sz="1200" dirty="0"/>
              <a:t>是一個三維球面，</a:t>
            </a:r>
            <a:r>
              <a:rPr lang="en-US" altLang="zh-TW" sz="1200" dirty="0"/>
              <a:t>qubit</a:t>
            </a:r>
            <a:r>
              <a:rPr lang="zh-TW" altLang="en-US" sz="1200" dirty="0"/>
              <a:t>的狀態可以被描述為球面上的一個點。球面的直徑代表</a:t>
            </a:r>
            <a:r>
              <a:rPr lang="en-US" altLang="zh-TW" sz="1200" dirty="0"/>
              <a:t>qubit</a:t>
            </a:r>
            <a:r>
              <a:rPr lang="zh-TW" altLang="en-US" sz="1200" dirty="0"/>
              <a:t>的可能狀態空間，從南極到北極的直徑代表</a:t>
            </a:r>
            <a:r>
              <a:rPr lang="en-US" altLang="zh-TW" sz="1200" dirty="0"/>
              <a:t>qubit</a:t>
            </a:r>
            <a:r>
              <a:rPr lang="zh-TW" altLang="en-US" sz="1200" dirty="0"/>
              <a:t>的兩個基本</a:t>
            </a:r>
            <a:r>
              <a:rPr lang="en-US" altLang="zh-TW" sz="1200" dirty="0"/>
              <a:t>0 </a:t>
            </a:r>
            <a:r>
              <a:rPr lang="zh-TW" altLang="en-US" sz="1200" dirty="0"/>
              <a:t>或 </a:t>
            </a:r>
            <a:r>
              <a:rPr lang="en-US" altLang="zh-TW" sz="1200" dirty="0"/>
              <a:t>1 </a:t>
            </a:r>
            <a:r>
              <a:rPr lang="zh-TW" altLang="en-US" sz="1200" dirty="0"/>
              <a:t>的狀態。球面的表面表示</a:t>
            </a:r>
            <a:r>
              <a:rPr lang="en-US" altLang="zh-TW" sz="1200" dirty="0"/>
              <a:t>qubit</a:t>
            </a:r>
            <a:r>
              <a:rPr lang="zh-TW" altLang="en-US" sz="1200" dirty="0"/>
              <a:t>的純態，而球面內部則表示混合態。</a:t>
            </a:r>
          </a:p>
          <a:p>
            <a:pPr>
              <a:lnSpc>
                <a:spcPct val="170000"/>
              </a:lnSpc>
              <a:buFont typeface="Wingdings" panose="05000000000000000000" pitchFamily="2" charset="2"/>
              <a:buChar char="l"/>
            </a:pPr>
            <a:r>
              <a:rPr lang="zh-TW" altLang="en-US" sz="1200" dirty="0"/>
              <a:t>在布洛赫球面上，單</a:t>
            </a:r>
            <a:r>
              <a:rPr lang="en-US" altLang="zh-TW" sz="1200" dirty="0"/>
              <a:t>qubit</a:t>
            </a:r>
            <a:r>
              <a:rPr lang="zh-TW" altLang="en-US" sz="1200" dirty="0"/>
              <a:t>的狀態可以表示為一個複數向量。具體而言，如果一個單</a:t>
            </a:r>
            <a:r>
              <a:rPr lang="en-US" altLang="zh-TW" sz="1200" dirty="0"/>
              <a:t>qubit</a:t>
            </a:r>
            <a:r>
              <a:rPr lang="zh-TW" altLang="en-US" sz="1200" dirty="0"/>
              <a:t>處於一個純態，則其狀態可以用一個複數向量來表示，該向量指向球面上的一個點。該點的位置取決於量子比特的相位和振幅。</a:t>
            </a:r>
          </a:p>
        </p:txBody>
      </p:sp>
      <p:pic>
        <p:nvPicPr>
          <p:cNvPr id="3074" name="Picture 2" descr="undefin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3880" y="1035633"/>
            <a:ext cx="1808458" cy="2052600"/>
          </a:xfrm>
          <a:prstGeom prst="rect">
            <a:avLst/>
          </a:prstGeom>
          <a:noFill/>
          <a:extLst>
            <a:ext uri="{909E8E84-426E-40DD-AFC4-6F175D3DCCD1}">
              <a14:hiddenFill xmlns:a14="http://schemas.microsoft.com/office/drawing/2010/main">
                <a:solidFill>
                  <a:srgbClr val="FFFFFF"/>
                </a:solidFill>
              </a14:hiddenFill>
            </a:ext>
          </a:extLst>
        </p:spPr>
      </p:pic>
      <p:pic>
        <p:nvPicPr>
          <p:cNvPr id="7" name="圖片 6"/>
          <p:cNvPicPr>
            <a:picLocks noChangeAspect="1"/>
          </p:cNvPicPr>
          <p:nvPr/>
        </p:nvPicPr>
        <p:blipFill>
          <a:blip r:embed="rId3"/>
          <a:stretch>
            <a:fillRect/>
          </a:stretch>
        </p:blipFill>
        <p:spPr>
          <a:xfrm>
            <a:off x="6237768" y="3088233"/>
            <a:ext cx="1763672" cy="1721846"/>
          </a:xfrm>
          <a:prstGeom prst="rect">
            <a:avLst/>
          </a:prstGeom>
        </p:spPr>
      </p:pic>
    </p:spTree>
    <p:extLst>
      <p:ext uri="{BB962C8B-B14F-4D97-AF65-F5344CB8AC3E}">
        <p14:creationId xmlns:p14="http://schemas.microsoft.com/office/powerpoint/2010/main" val="17973538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a:t>Qiskit</a:t>
            </a:r>
            <a:r>
              <a:rPr lang="en-US" altLang="zh-TW" dirty="0"/>
              <a:t> </a:t>
            </a:r>
            <a:r>
              <a:rPr lang="zh-TW" altLang="en-US" dirty="0"/>
              <a:t>量子閘</a:t>
            </a:r>
          </a:p>
        </p:txBody>
      </p:sp>
      <p:sp>
        <p:nvSpPr>
          <p:cNvPr id="3" name="文字版面配置區 2"/>
          <p:cNvSpPr>
            <a:spLocks noGrp="1"/>
          </p:cNvSpPr>
          <p:nvPr>
            <p:ph type="body" idx="1"/>
          </p:nvPr>
        </p:nvSpPr>
        <p:spPr>
          <a:xfrm>
            <a:off x="628650" y="1369218"/>
            <a:ext cx="4361564" cy="3613907"/>
          </a:xfrm>
        </p:spPr>
        <p:txBody>
          <a:bodyPr>
            <a:noAutofit/>
          </a:bodyPr>
          <a:lstStyle/>
          <a:p>
            <a:pPr>
              <a:lnSpc>
                <a:spcPct val="200000"/>
              </a:lnSpc>
              <a:spcBef>
                <a:spcPts val="0"/>
              </a:spcBef>
              <a:buFont typeface="Wingdings" panose="05000000000000000000" pitchFamily="2" charset="2"/>
              <a:buChar char="l"/>
            </a:pPr>
            <a:r>
              <a:rPr lang="zh-TW" altLang="en-US" sz="1200" dirty="0"/>
              <a:t>單</a:t>
            </a:r>
            <a:r>
              <a:rPr lang="en-US" altLang="zh-TW" sz="1200" dirty="0"/>
              <a:t>qubit</a:t>
            </a:r>
            <a:r>
              <a:rPr lang="zh-TW" altLang="en-US" sz="1200" dirty="0"/>
              <a:t>閘</a:t>
            </a:r>
            <a:endParaRPr lang="en-US" altLang="zh-TW" sz="1200" dirty="0"/>
          </a:p>
          <a:p>
            <a:pPr lvl="1">
              <a:lnSpc>
                <a:spcPct val="200000"/>
              </a:lnSpc>
              <a:spcBef>
                <a:spcPts val="0"/>
              </a:spcBef>
              <a:buFont typeface="Wingdings" panose="05000000000000000000" pitchFamily="2" charset="2"/>
              <a:buChar char="l"/>
            </a:pPr>
            <a:r>
              <a:rPr lang="en-US" altLang="zh-TW" sz="1200" dirty="0"/>
              <a:t>X</a:t>
            </a:r>
          </a:p>
          <a:p>
            <a:pPr lvl="1">
              <a:lnSpc>
                <a:spcPct val="200000"/>
              </a:lnSpc>
              <a:spcBef>
                <a:spcPts val="0"/>
              </a:spcBef>
              <a:buFont typeface="Wingdings" panose="05000000000000000000" pitchFamily="2" charset="2"/>
              <a:buChar char="l"/>
            </a:pPr>
            <a:r>
              <a:rPr lang="en-US" altLang="zh-TW" sz="1200" dirty="0"/>
              <a:t>Y</a:t>
            </a:r>
          </a:p>
          <a:p>
            <a:pPr lvl="1">
              <a:lnSpc>
                <a:spcPct val="200000"/>
              </a:lnSpc>
              <a:spcBef>
                <a:spcPts val="0"/>
              </a:spcBef>
              <a:buFont typeface="Wingdings" panose="05000000000000000000" pitchFamily="2" charset="2"/>
              <a:buChar char="l"/>
            </a:pPr>
            <a:r>
              <a:rPr lang="en-US" altLang="zh-TW" sz="1200" dirty="0"/>
              <a:t>Z</a:t>
            </a:r>
          </a:p>
          <a:p>
            <a:pPr lvl="1">
              <a:lnSpc>
                <a:spcPct val="200000"/>
              </a:lnSpc>
              <a:spcBef>
                <a:spcPts val="0"/>
              </a:spcBef>
              <a:buFont typeface="Wingdings" panose="05000000000000000000" pitchFamily="2" charset="2"/>
              <a:buChar char="l"/>
            </a:pPr>
            <a:r>
              <a:rPr lang="en-US" altLang="zh-TW" sz="1200" dirty="0"/>
              <a:t>H(</a:t>
            </a:r>
            <a:r>
              <a:rPr lang="en-US" altLang="zh-TW" sz="1200" dirty="0" err="1"/>
              <a:t>hadamard</a:t>
            </a:r>
            <a:r>
              <a:rPr lang="en-US" altLang="zh-TW" sz="1200" dirty="0"/>
              <a:t> gate)</a:t>
            </a:r>
          </a:p>
          <a:p>
            <a:pPr>
              <a:lnSpc>
                <a:spcPct val="200000"/>
              </a:lnSpc>
              <a:spcBef>
                <a:spcPts val="0"/>
              </a:spcBef>
              <a:buFont typeface="Wingdings" panose="05000000000000000000" pitchFamily="2" charset="2"/>
              <a:buChar char="l"/>
            </a:pPr>
            <a:r>
              <a:rPr lang="zh-TW" altLang="en-US" sz="1200" dirty="0"/>
              <a:t>多</a:t>
            </a:r>
            <a:r>
              <a:rPr lang="en-US" altLang="zh-TW" sz="1200" dirty="0"/>
              <a:t>qubit</a:t>
            </a:r>
            <a:r>
              <a:rPr lang="zh-TW" altLang="en-US" sz="1200" dirty="0"/>
              <a:t>閘</a:t>
            </a:r>
            <a:endParaRPr lang="en-US" altLang="zh-TW" sz="1200" dirty="0"/>
          </a:p>
          <a:p>
            <a:pPr lvl="1">
              <a:lnSpc>
                <a:spcPct val="200000"/>
              </a:lnSpc>
              <a:spcBef>
                <a:spcPts val="0"/>
              </a:spcBef>
              <a:buFont typeface="Wingdings" panose="05000000000000000000" pitchFamily="2" charset="2"/>
              <a:buChar char="l"/>
            </a:pPr>
            <a:r>
              <a:rPr lang="en-US" altLang="zh-TW" sz="1200" dirty="0"/>
              <a:t>CX</a:t>
            </a:r>
          </a:p>
          <a:p>
            <a:pPr lvl="1">
              <a:lnSpc>
                <a:spcPct val="200000"/>
              </a:lnSpc>
              <a:spcBef>
                <a:spcPts val="0"/>
              </a:spcBef>
              <a:buFont typeface="Wingdings" panose="05000000000000000000" pitchFamily="2" charset="2"/>
              <a:buChar char="l"/>
            </a:pPr>
            <a:r>
              <a:rPr lang="en-US" altLang="zh-TW" sz="1200" dirty="0"/>
              <a:t>CZ</a:t>
            </a:r>
          </a:p>
          <a:p>
            <a:pPr lvl="1">
              <a:lnSpc>
                <a:spcPct val="200000"/>
              </a:lnSpc>
              <a:spcBef>
                <a:spcPts val="0"/>
              </a:spcBef>
              <a:buFont typeface="Wingdings" panose="05000000000000000000" pitchFamily="2" charset="2"/>
              <a:buChar char="l"/>
            </a:pPr>
            <a:r>
              <a:rPr lang="en-US" altLang="zh-TW" sz="1200" dirty="0"/>
              <a:t>Swap</a:t>
            </a:r>
            <a:endParaRPr lang="zh-TW" altLang="en-US" sz="1200" dirty="0"/>
          </a:p>
        </p:txBody>
      </p:sp>
      <p:sp>
        <p:nvSpPr>
          <p:cNvPr id="4" name="投影片編號版面配置區 3"/>
          <p:cNvSpPr>
            <a:spLocks noGrp="1"/>
          </p:cNvSpPr>
          <p:nvPr>
            <p:ph type="sldNum" idx="4294967295"/>
          </p:nvPr>
        </p:nvSpPr>
        <p:spPr/>
        <p:txBody>
          <a:bodyPr/>
          <a:lstStyle/>
          <a:p>
            <a:pPr marL="0" lvl="0" indent="0" algn="r" rtl="0">
              <a:spcBef>
                <a:spcPts val="0"/>
              </a:spcBef>
              <a:spcAft>
                <a:spcPts val="0"/>
              </a:spcAft>
              <a:buNone/>
            </a:pPr>
            <a:fld id="{00000000-1234-1234-1234-123412341234}" type="slidenum">
              <a:rPr lang="en-US" altLang="zh-TW" smtClean="0"/>
              <a:t>29</a:t>
            </a:fld>
            <a:endParaRPr lang="zh-TW" altLang="en-US"/>
          </a:p>
        </p:txBody>
      </p:sp>
      <p:pic>
        <p:nvPicPr>
          <p:cNvPr id="5" name="圖片 4"/>
          <p:cNvPicPr>
            <a:picLocks noChangeAspect="1"/>
          </p:cNvPicPr>
          <p:nvPr/>
        </p:nvPicPr>
        <p:blipFill rotWithShape="1">
          <a:blip r:embed="rId2"/>
          <a:srcRect r="14568" b="63307"/>
          <a:stretch/>
        </p:blipFill>
        <p:spPr>
          <a:xfrm>
            <a:off x="1963637" y="1677678"/>
            <a:ext cx="602357" cy="485743"/>
          </a:xfrm>
          <a:prstGeom prst="rect">
            <a:avLst/>
          </a:prstGeom>
        </p:spPr>
      </p:pic>
      <p:pic>
        <p:nvPicPr>
          <p:cNvPr id="6" name="圖片 5"/>
          <p:cNvPicPr>
            <a:picLocks noChangeAspect="1"/>
          </p:cNvPicPr>
          <p:nvPr/>
        </p:nvPicPr>
        <p:blipFill rotWithShape="1">
          <a:blip r:embed="rId2"/>
          <a:srcRect t="36693" b="32574"/>
          <a:stretch/>
        </p:blipFill>
        <p:spPr>
          <a:xfrm>
            <a:off x="1963981" y="2189064"/>
            <a:ext cx="641775" cy="370331"/>
          </a:xfrm>
          <a:prstGeom prst="rect">
            <a:avLst/>
          </a:prstGeom>
        </p:spPr>
      </p:pic>
      <p:pic>
        <p:nvPicPr>
          <p:cNvPr id="7" name="圖片 6"/>
          <p:cNvPicPr>
            <a:picLocks noChangeAspect="1"/>
          </p:cNvPicPr>
          <p:nvPr/>
        </p:nvPicPr>
        <p:blipFill rotWithShape="1">
          <a:blip r:embed="rId2"/>
          <a:srcRect t="68237"/>
          <a:stretch/>
        </p:blipFill>
        <p:spPr>
          <a:xfrm>
            <a:off x="1959661" y="2614587"/>
            <a:ext cx="650414" cy="387885"/>
          </a:xfrm>
          <a:prstGeom prst="rect">
            <a:avLst/>
          </a:prstGeom>
        </p:spPr>
      </p:pic>
      <p:pic>
        <p:nvPicPr>
          <p:cNvPr id="8" name="圖片 7"/>
          <p:cNvPicPr>
            <a:picLocks noChangeAspect="1"/>
          </p:cNvPicPr>
          <p:nvPr/>
        </p:nvPicPr>
        <p:blipFill>
          <a:blip r:embed="rId3"/>
          <a:stretch>
            <a:fillRect/>
          </a:stretch>
        </p:blipFill>
        <p:spPr>
          <a:xfrm>
            <a:off x="2975305" y="3008103"/>
            <a:ext cx="629710" cy="391083"/>
          </a:xfrm>
          <a:prstGeom prst="rect">
            <a:avLst/>
          </a:prstGeom>
        </p:spPr>
      </p:pic>
      <p:pic>
        <p:nvPicPr>
          <p:cNvPr id="9" name="圖片 8"/>
          <p:cNvPicPr>
            <a:picLocks noChangeAspect="1"/>
          </p:cNvPicPr>
          <p:nvPr/>
        </p:nvPicPr>
        <p:blipFill rotWithShape="1">
          <a:blip r:embed="rId4"/>
          <a:srcRect l="37115" t="418" b="-1"/>
          <a:stretch/>
        </p:blipFill>
        <p:spPr>
          <a:xfrm>
            <a:off x="2850737" y="1737640"/>
            <a:ext cx="562041" cy="417388"/>
          </a:xfrm>
          <a:prstGeom prst="rect">
            <a:avLst/>
          </a:prstGeom>
        </p:spPr>
      </p:pic>
      <p:pic>
        <p:nvPicPr>
          <p:cNvPr id="10" name="圖片 9"/>
          <p:cNvPicPr>
            <a:picLocks noChangeAspect="1"/>
          </p:cNvPicPr>
          <p:nvPr/>
        </p:nvPicPr>
        <p:blipFill>
          <a:blip r:embed="rId5"/>
          <a:stretch>
            <a:fillRect/>
          </a:stretch>
        </p:blipFill>
        <p:spPr>
          <a:xfrm>
            <a:off x="2825569" y="2155028"/>
            <a:ext cx="581277" cy="404367"/>
          </a:xfrm>
          <a:prstGeom prst="rect">
            <a:avLst/>
          </a:prstGeom>
        </p:spPr>
      </p:pic>
      <p:pic>
        <p:nvPicPr>
          <p:cNvPr id="11" name="圖片 10"/>
          <p:cNvPicPr>
            <a:picLocks noChangeAspect="1"/>
          </p:cNvPicPr>
          <p:nvPr/>
        </p:nvPicPr>
        <p:blipFill>
          <a:blip r:embed="rId6"/>
          <a:stretch>
            <a:fillRect/>
          </a:stretch>
        </p:blipFill>
        <p:spPr>
          <a:xfrm>
            <a:off x="2815472" y="2559395"/>
            <a:ext cx="601469" cy="398933"/>
          </a:xfrm>
          <a:prstGeom prst="rect">
            <a:avLst/>
          </a:prstGeom>
        </p:spPr>
      </p:pic>
      <p:pic>
        <p:nvPicPr>
          <p:cNvPr id="12" name="圖片 11"/>
          <p:cNvPicPr>
            <a:picLocks noChangeAspect="1"/>
          </p:cNvPicPr>
          <p:nvPr/>
        </p:nvPicPr>
        <p:blipFill>
          <a:blip r:embed="rId7"/>
          <a:stretch>
            <a:fillRect/>
          </a:stretch>
        </p:blipFill>
        <p:spPr>
          <a:xfrm>
            <a:off x="3645276" y="2982127"/>
            <a:ext cx="591619" cy="417992"/>
          </a:xfrm>
          <a:prstGeom prst="rect">
            <a:avLst/>
          </a:prstGeom>
        </p:spPr>
      </p:pic>
      <p:pic>
        <p:nvPicPr>
          <p:cNvPr id="13" name="圖片 12"/>
          <p:cNvPicPr>
            <a:picLocks noChangeAspect="1"/>
          </p:cNvPicPr>
          <p:nvPr/>
        </p:nvPicPr>
        <p:blipFill>
          <a:blip r:embed="rId8"/>
          <a:stretch>
            <a:fillRect/>
          </a:stretch>
        </p:blipFill>
        <p:spPr>
          <a:xfrm>
            <a:off x="2387061" y="3515305"/>
            <a:ext cx="462465" cy="519677"/>
          </a:xfrm>
          <a:prstGeom prst="rect">
            <a:avLst/>
          </a:prstGeom>
        </p:spPr>
      </p:pic>
      <p:pic>
        <p:nvPicPr>
          <p:cNvPr id="14" name="圖片 13"/>
          <p:cNvPicPr>
            <a:picLocks noChangeAspect="1"/>
          </p:cNvPicPr>
          <p:nvPr/>
        </p:nvPicPr>
        <p:blipFill>
          <a:blip r:embed="rId9"/>
          <a:stretch>
            <a:fillRect/>
          </a:stretch>
        </p:blipFill>
        <p:spPr>
          <a:xfrm>
            <a:off x="2849526" y="3881914"/>
            <a:ext cx="492594" cy="508484"/>
          </a:xfrm>
          <a:prstGeom prst="rect">
            <a:avLst/>
          </a:prstGeom>
        </p:spPr>
      </p:pic>
      <p:pic>
        <p:nvPicPr>
          <p:cNvPr id="15" name="圖片 14"/>
          <p:cNvPicPr>
            <a:picLocks noChangeAspect="1"/>
          </p:cNvPicPr>
          <p:nvPr/>
        </p:nvPicPr>
        <p:blipFill>
          <a:blip r:embed="rId10"/>
          <a:stretch>
            <a:fillRect/>
          </a:stretch>
        </p:blipFill>
        <p:spPr>
          <a:xfrm>
            <a:off x="2398521" y="4324991"/>
            <a:ext cx="451005" cy="524539"/>
          </a:xfrm>
          <a:prstGeom prst="rect">
            <a:avLst/>
          </a:prstGeom>
        </p:spPr>
      </p:pic>
      <p:sp>
        <p:nvSpPr>
          <p:cNvPr id="16" name="文字版面配置區 2"/>
          <p:cNvSpPr txBox="1">
            <a:spLocks/>
          </p:cNvSpPr>
          <p:nvPr/>
        </p:nvSpPr>
        <p:spPr>
          <a:xfrm>
            <a:off x="4375627" y="1369217"/>
            <a:ext cx="3877339" cy="302118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Noto Sans Symbols"/>
              <a:buChar char="■"/>
              <a:defRPr sz="2500" b="0" i="0" u="none" strike="noStrike" cap="none">
                <a:solidFill>
                  <a:schemeClr val="dk1"/>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Noto Sans Symbols"/>
              <a:buChar char="◻"/>
              <a:defRPr sz="22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Noto Sans Symbols"/>
              <a:buChar char="■"/>
              <a:defRPr sz="19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Noto Sans Symbols"/>
              <a:buChar char="◻"/>
              <a:defRPr sz="16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Noto Sans Symbols"/>
              <a:buChar char="▪"/>
              <a:defRPr sz="16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Noto Sans Symbols"/>
              <a:buChar char="▪"/>
              <a:defRPr sz="16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Noto Sans Symbols"/>
              <a:buChar char="▪"/>
              <a:defRPr sz="16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Noto Sans Symbols"/>
              <a:buChar char="▪"/>
              <a:defRPr sz="16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Noto Sans Symbols"/>
              <a:buChar char="▪"/>
              <a:defRPr sz="1600" b="0" i="0" u="none" strike="noStrike" cap="none">
                <a:solidFill>
                  <a:schemeClr val="dk1"/>
                </a:solidFill>
                <a:latin typeface="Arial"/>
                <a:ea typeface="Arial"/>
                <a:cs typeface="Arial"/>
                <a:sym typeface="Arial"/>
              </a:defRPr>
            </a:lvl9pPr>
          </a:lstStyle>
          <a:p>
            <a:pPr>
              <a:lnSpc>
                <a:spcPct val="200000"/>
              </a:lnSpc>
              <a:spcBef>
                <a:spcPts val="0"/>
              </a:spcBef>
              <a:buFont typeface="Wingdings" panose="05000000000000000000" pitchFamily="2" charset="2"/>
              <a:buChar char="l"/>
            </a:pPr>
            <a:r>
              <a:rPr lang="zh-TW" altLang="en-US" sz="1200" dirty="0"/>
              <a:t>旋轉閘</a:t>
            </a:r>
            <a:endParaRPr lang="en-US" altLang="zh-TW" sz="1200" dirty="0"/>
          </a:p>
          <a:p>
            <a:pPr lvl="1">
              <a:lnSpc>
                <a:spcPct val="200000"/>
              </a:lnSpc>
              <a:spcBef>
                <a:spcPts val="0"/>
              </a:spcBef>
              <a:buFont typeface="Wingdings" panose="05000000000000000000" pitchFamily="2" charset="2"/>
              <a:buChar char="l"/>
            </a:pPr>
            <a:r>
              <a:rPr lang="en-US" altLang="zh-TW" sz="1200" dirty="0"/>
              <a:t>RX</a:t>
            </a:r>
          </a:p>
          <a:p>
            <a:pPr marL="571500" lvl="1" indent="0">
              <a:lnSpc>
                <a:spcPct val="200000"/>
              </a:lnSpc>
              <a:spcBef>
                <a:spcPts val="0"/>
              </a:spcBef>
              <a:buNone/>
            </a:pPr>
            <a:endParaRPr lang="en-US" altLang="zh-TW" sz="1200" dirty="0"/>
          </a:p>
          <a:p>
            <a:pPr lvl="1">
              <a:lnSpc>
                <a:spcPct val="200000"/>
              </a:lnSpc>
              <a:spcBef>
                <a:spcPts val="0"/>
              </a:spcBef>
              <a:buFont typeface="Wingdings" panose="05000000000000000000" pitchFamily="2" charset="2"/>
              <a:buChar char="l"/>
            </a:pPr>
            <a:r>
              <a:rPr lang="en-US" altLang="zh-TW" sz="1200" dirty="0"/>
              <a:t>RY</a:t>
            </a:r>
          </a:p>
          <a:p>
            <a:pPr marL="571500" lvl="1" indent="0">
              <a:lnSpc>
                <a:spcPct val="200000"/>
              </a:lnSpc>
              <a:spcBef>
                <a:spcPts val="0"/>
              </a:spcBef>
              <a:buNone/>
            </a:pPr>
            <a:endParaRPr lang="en-US" altLang="zh-TW" sz="1200" dirty="0"/>
          </a:p>
          <a:p>
            <a:pPr lvl="1">
              <a:lnSpc>
                <a:spcPct val="200000"/>
              </a:lnSpc>
              <a:spcBef>
                <a:spcPts val="0"/>
              </a:spcBef>
              <a:buFont typeface="Wingdings" panose="05000000000000000000" pitchFamily="2" charset="2"/>
              <a:buChar char="l"/>
            </a:pPr>
            <a:r>
              <a:rPr lang="en-US" altLang="zh-TW" sz="1200" dirty="0"/>
              <a:t>RZ</a:t>
            </a:r>
          </a:p>
        </p:txBody>
      </p:sp>
      <p:pic>
        <p:nvPicPr>
          <p:cNvPr id="17" name="圖片 16"/>
          <p:cNvPicPr>
            <a:picLocks noChangeAspect="1"/>
          </p:cNvPicPr>
          <p:nvPr/>
        </p:nvPicPr>
        <p:blipFill>
          <a:blip r:embed="rId11"/>
          <a:stretch>
            <a:fillRect/>
          </a:stretch>
        </p:blipFill>
        <p:spPr>
          <a:xfrm>
            <a:off x="5814625" y="1660976"/>
            <a:ext cx="905001" cy="666843"/>
          </a:xfrm>
          <a:prstGeom prst="rect">
            <a:avLst/>
          </a:prstGeom>
        </p:spPr>
      </p:pic>
      <p:pic>
        <p:nvPicPr>
          <p:cNvPr id="18" name="圖片 17"/>
          <p:cNvPicPr>
            <a:picLocks noChangeAspect="1"/>
          </p:cNvPicPr>
          <p:nvPr/>
        </p:nvPicPr>
        <p:blipFill>
          <a:blip r:embed="rId12"/>
          <a:stretch>
            <a:fillRect/>
          </a:stretch>
        </p:blipFill>
        <p:spPr>
          <a:xfrm>
            <a:off x="5814625" y="2381968"/>
            <a:ext cx="895475" cy="600159"/>
          </a:xfrm>
          <a:prstGeom prst="rect">
            <a:avLst/>
          </a:prstGeom>
        </p:spPr>
      </p:pic>
      <p:pic>
        <p:nvPicPr>
          <p:cNvPr id="19" name="圖片 18"/>
          <p:cNvPicPr>
            <a:picLocks noChangeAspect="1"/>
          </p:cNvPicPr>
          <p:nvPr/>
        </p:nvPicPr>
        <p:blipFill>
          <a:blip r:embed="rId13"/>
          <a:stretch>
            <a:fillRect/>
          </a:stretch>
        </p:blipFill>
        <p:spPr>
          <a:xfrm>
            <a:off x="5821656" y="3194525"/>
            <a:ext cx="892168" cy="641559"/>
          </a:xfrm>
          <a:prstGeom prst="rect">
            <a:avLst/>
          </a:prstGeom>
        </p:spPr>
      </p:pic>
    </p:spTree>
    <p:extLst>
      <p:ext uri="{BB962C8B-B14F-4D97-AF65-F5344CB8AC3E}">
        <p14:creationId xmlns:p14="http://schemas.microsoft.com/office/powerpoint/2010/main" val="3511305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1a8481dc845_3_78"/>
          <p:cNvSpPr txBox="1">
            <a:spLocks noGrp="1"/>
          </p:cNvSpPr>
          <p:nvPr>
            <p:ph type="title"/>
          </p:nvPr>
        </p:nvSpPr>
        <p:spPr>
          <a:xfrm>
            <a:off x="457200" y="342900"/>
            <a:ext cx="8229600" cy="1028700"/>
          </a:xfrm>
          <a:prstGeom prst="rect">
            <a:avLst/>
          </a:prstGeom>
        </p:spPr>
        <p:txBody>
          <a:bodyPr spcFirstLastPara="1" wrap="square" lIns="68575" tIns="34275" rIns="68575" bIns="34275" anchor="ctr" anchorCtr="0">
            <a:noAutofit/>
          </a:bodyPr>
          <a:lstStyle/>
          <a:p>
            <a:pPr marL="0" lvl="0" indent="0" algn="l" rtl="0">
              <a:lnSpc>
                <a:spcPct val="125000"/>
              </a:lnSpc>
              <a:spcBef>
                <a:spcPts val="1800"/>
              </a:spcBef>
              <a:spcAft>
                <a:spcPts val="1800"/>
              </a:spcAft>
              <a:buNone/>
            </a:pPr>
            <a:r>
              <a:rPr lang="en-US" altLang="zh-TW" dirty="0">
                <a:solidFill>
                  <a:srgbClr val="161616"/>
                </a:solidFill>
                <a:highlight>
                  <a:srgbClr val="FFFFFF"/>
                </a:highlight>
              </a:rPr>
              <a:t>EPR</a:t>
            </a:r>
            <a:r>
              <a:rPr lang="zh-TW" altLang="en-US" dirty="0">
                <a:solidFill>
                  <a:srgbClr val="161616"/>
                </a:solidFill>
                <a:highlight>
                  <a:srgbClr val="FFFFFF"/>
                </a:highlight>
              </a:rPr>
              <a:t> </a:t>
            </a:r>
            <a:r>
              <a:rPr lang="en-US" altLang="zh-TW" dirty="0">
                <a:solidFill>
                  <a:srgbClr val="161616"/>
                </a:solidFill>
                <a:highlight>
                  <a:srgbClr val="FFFFFF"/>
                </a:highlight>
              </a:rPr>
              <a:t>Pair or Bell State</a:t>
            </a:r>
            <a:endParaRPr dirty="0"/>
          </a:p>
        </p:txBody>
      </p:sp>
      <p:sp>
        <p:nvSpPr>
          <p:cNvPr id="134" name="Google Shape;134;g1a8481dc845_3_78"/>
          <p:cNvSpPr txBox="1">
            <a:spLocks noGrp="1"/>
          </p:cNvSpPr>
          <p:nvPr>
            <p:ph type="sldNum" idx="12"/>
          </p:nvPr>
        </p:nvSpPr>
        <p:spPr>
          <a:xfrm>
            <a:off x="7010400" y="4856560"/>
            <a:ext cx="2133600" cy="180900"/>
          </a:xfrm>
          <a:prstGeom prst="rect">
            <a:avLst/>
          </a:prstGeom>
        </p:spPr>
        <p:txBody>
          <a:bodyPr spcFirstLastPara="1" wrap="square" lIns="68575" tIns="34275" rIns="68575" bIns="34275" anchor="b"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t>3</a:t>
            </a:fld>
            <a:endParaRPr/>
          </a:p>
        </p:txBody>
      </p:sp>
      <p:sp>
        <p:nvSpPr>
          <p:cNvPr id="135" name="Google Shape;135;g1a8481dc845_3_78"/>
          <p:cNvSpPr txBox="1"/>
          <p:nvPr/>
        </p:nvSpPr>
        <p:spPr>
          <a:xfrm>
            <a:off x="468325" y="1383500"/>
            <a:ext cx="8279400" cy="1028700"/>
          </a:xfrm>
          <a:prstGeom prst="rect">
            <a:avLst/>
          </a:prstGeom>
          <a:noFill/>
          <a:ln>
            <a:noFill/>
          </a:ln>
        </p:spPr>
        <p:txBody>
          <a:bodyPr spcFirstLastPara="1" wrap="square" lIns="68575" tIns="34275" rIns="68575" bIns="34275" anchor="t" anchorCtr="0">
            <a:noAutofit/>
          </a:bodyPr>
          <a:lstStyle/>
          <a:p>
            <a:pPr marL="457200" lvl="0" indent="-330200" algn="l" rtl="0">
              <a:lnSpc>
                <a:spcPct val="115000"/>
              </a:lnSpc>
              <a:spcBef>
                <a:spcPts val="0"/>
              </a:spcBef>
              <a:spcAft>
                <a:spcPts val="0"/>
              </a:spcAft>
              <a:buClr>
                <a:srgbClr val="00007D"/>
              </a:buClr>
              <a:buSzPts val="1600"/>
              <a:buFont typeface="Noto Sans"/>
              <a:buChar char="■"/>
            </a:pPr>
            <a:endParaRPr sz="1600" dirty="0">
              <a:solidFill>
                <a:schemeClr val="dk1"/>
              </a:solidFill>
            </a:endParaRPr>
          </a:p>
        </p:txBody>
      </p:sp>
      <p:sp>
        <p:nvSpPr>
          <p:cNvPr id="137" name="Google Shape;137;g1a8481dc845_3_78"/>
          <p:cNvSpPr txBox="1"/>
          <p:nvPr/>
        </p:nvSpPr>
        <p:spPr>
          <a:xfrm>
            <a:off x="6847939" y="4258280"/>
            <a:ext cx="1838861" cy="400079"/>
          </a:xfrm>
          <a:prstGeom prst="rect">
            <a:avLst/>
          </a:prstGeom>
          <a:noFill/>
          <a:ln>
            <a:noFill/>
          </a:ln>
        </p:spPr>
        <p:txBody>
          <a:bodyPr spcFirstLastPara="1" wrap="square" lIns="91425" tIns="91425" rIns="91425" bIns="91425" anchor="t" anchorCtr="0">
            <a:spAutoFit/>
          </a:bodyPr>
          <a:lstStyle/>
          <a:p>
            <a:pPr lvl="0"/>
            <a:r>
              <a:rPr lang="en-US" b="1" dirty="0">
                <a:solidFill>
                  <a:schemeClr val="dk1"/>
                </a:solidFill>
              </a:rPr>
              <a:t>John Stewart Bell</a:t>
            </a:r>
            <a:endParaRPr sz="1600" dirty="0"/>
          </a:p>
        </p:txBody>
      </p:sp>
      <p:pic>
        <p:nvPicPr>
          <p:cNvPr id="4098" name="Picture 2" descr="https://lh5.googleusercontent.com/5yecwD99AYLzfNNT2iVZhPA0oLHYDDrCVeqVSBBip1zqNrgfx9LePCLlPrW84kVceIaVuYBBFVhL4yPx_ZJ2OXYQp6BzeYevp_nsldqRP9HA6TtKHef_F3bNzcH4dizrTsk_YGEPD65A58--taoz24IYTPmsuraqoWlVQLQA71Tre9j-eiBnAtHxpnmDdA">
            <a:extLst>
              <a:ext uri="{FF2B5EF4-FFF2-40B4-BE49-F238E27FC236}">
                <a16:creationId xmlns:a16="http://schemas.microsoft.com/office/drawing/2014/main" id="{10AF7BD9-86A4-49E4-946B-FEEC4D01B4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620" y="1113351"/>
            <a:ext cx="4118944" cy="87049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lh6.googleusercontent.com/903wOdIxxsl0GOrlceBA43Wi90dbSYm1_MOz6iomWuSMy-EiVK9n4gQc98dkHiD8HcUWWIF-2BO4J_TcLJU9_ZijbMaPsqTrSZd_6vkE4VbrLNz_GK-rX8lZPMmJdmCNp0Pz5xu6PzDa-mpUoXRoHi4we9AmyV7VpDEp5ASS68CMpDF9qUlvCEA9PsrS7g">
            <a:extLst>
              <a:ext uri="{FF2B5EF4-FFF2-40B4-BE49-F238E27FC236}">
                <a16:creationId xmlns:a16="http://schemas.microsoft.com/office/drawing/2014/main" id="{1EBF9E2A-D5AC-4B00-9E06-83AAB3AEAA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817" y="1929043"/>
            <a:ext cx="5743575" cy="263842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s://lh5.googleusercontent.com/PU5ww5EzYMrRmkxYhJGOAuWTZ0Aot5HfrkxdaenHuGUA-A9rar801A8JVx4OFhXOLveRJObGc1LmAxNSbKJeAb4Qb0We83UzH8AW5GvvOve0DcpL1HbZJ3vbPzK2U3cJyOPoT2ZolyVwHEhFhV8YA1_9Pn7GQNbLSZLPjopfR9RbtPNk9xgvhBFZhmvS2Q">
            <a:extLst>
              <a:ext uri="{FF2B5EF4-FFF2-40B4-BE49-F238E27FC236}">
                <a16:creationId xmlns:a16="http://schemas.microsoft.com/office/drawing/2014/main" id="{3018DEA0-075E-43D4-A98B-0CD37041CA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3092" y="1983850"/>
            <a:ext cx="1942006" cy="2218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47784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g1c02178ce09_0_15"/>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zh-TW" altLang="en-US" dirty="0"/>
              <a:t>前置安裝</a:t>
            </a:r>
            <a:r>
              <a:rPr lang="en-US" altLang="zh-TW" dirty="0" err="1"/>
              <a:t>qiskit</a:t>
            </a:r>
            <a:endParaRPr dirty="0"/>
          </a:p>
        </p:txBody>
      </p:sp>
      <p:sp>
        <p:nvSpPr>
          <p:cNvPr id="96" name="Google Shape;96;g1c02178ce09_0_15"/>
          <p:cNvSpPr txBox="1">
            <a:spLocks noGrp="1"/>
          </p:cNvSpPr>
          <p:nvPr>
            <p:ph type="sldNum" idx="4294967295"/>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zh-TW"/>
              <a:t>30</a:t>
            </a:fld>
            <a:endParaRPr/>
          </a:p>
        </p:txBody>
      </p:sp>
      <p:sp>
        <p:nvSpPr>
          <p:cNvPr id="3" name="文字方塊 2"/>
          <p:cNvSpPr txBox="1"/>
          <p:nvPr/>
        </p:nvSpPr>
        <p:spPr>
          <a:xfrm flipH="1">
            <a:off x="628650" y="2041451"/>
            <a:ext cx="1641314" cy="307777"/>
          </a:xfrm>
          <a:prstGeom prst="rect">
            <a:avLst/>
          </a:prstGeom>
          <a:noFill/>
        </p:spPr>
        <p:txBody>
          <a:bodyPr wrap="square" rtlCol="0">
            <a:spAutoFit/>
          </a:bodyPr>
          <a:lstStyle/>
          <a:p>
            <a:r>
              <a:rPr lang="zh-TW" altLang="en-US" dirty="0"/>
              <a:t>執行以下程式碼：</a:t>
            </a:r>
          </a:p>
        </p:txBody>
      </p:sp>
      <p:pic>
        <p:nvPicPr>
          <p:cNvPr id="6" name="圖片 5"/>
          <p:cNvPicPr>
            <a:picLocks noChangeAspect="1"/>
          </p:cNvPicPr>
          <p:nvPr/>
        </p:nvPicPr>
        <p:blipFill>
          <a:blip r:embed="rId3"/>
          <a:stretch>
            <a:fillRect/>
          </a:stretch>
        </p:blipFill>
        <p:spPr>
          <a:xfrm>
            <a:off x="655251" y="2289812"/>
            <a:ext cx="3229426" cy="924054"/>
          </a:xfrm>
          <a:prstGeom prst="rect">
            <a:avLst/>
          </a:prstGeom>
        </p:spPr>
      </p:pic>
    </p:spTree>
    <p:extLst>
      <p:ext uri="{BB962C8B-B14F-4D97-AF65-F5344CB8AC3E}">
        <p14:creationId xmlns:p14="http://schemas.microsoft.com/office/powerpoint/2010/main" val="38193639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a:t>Qiskit</a:t>
            </a:r>
            <a:r>
              <a:rPr lang="en-US" altLang="zh-TW" dirty="0"/>
              <a:t> 0.46 vs. </a:t>
            </a:r>
            <a:r>
              <a:rPr lang="en-US" altLang="zh-TW" dirty="0" err="1"/>
              <a:t>Qiskit</a:t>
            </a:r>
            <a:r>
              <a:rPr lang="en-US" altLang="zh-TW" dirty="0"/>
              <a:t> 1.0</a:t>
            </a:r>
            <a:endParaRPr lang="zh-TW" altLang="en-US" dirty="0"/>
          </a:p>
        </p:txBody>
      </p:sp>
      <p:sp>
        <p:nvSpPr>
          <p:cNvPr id="4" name="投影片編號版面配置區 3"/>
          <p:cNvSpPr>
            <a:spLocks noGrp="1"/>
          </p:cNvSpPr>
          <p:nvPr>
            <p:ph type="sldNum" idx="4294967295"/>
          </p:nvPr>
        </p:nvSpPr>
        <p:spPr/>
        <p:txBody>
          <a:bodyPr/>
          <a:lstStyle/>
          <a:p>
            <a:pPr marL="0" lvl="0" indent="0" algn="r" rtl="0">
              <a:spcBef>
                <a:spcPts val="0"/>
              </a:spcBef>
              <a:spcAft>
                <a:spcPts val="0"/>
              </a:spcAft>
              <a:buNone/>
            </a:pPr>
            <a:fld id="{00000000-1234-1234-1234-123412341234}" type="slidenum">
              <a:rPr lang="en-US" altLang="zh-TW" smtClean="0"/>
              <a:t>31</a:t>
            </a:fld>
            <a:endParaRPr lang="zh-TW" altLang="en-US"/>
          </a:p>
        </p:txBody>
      </p:sp>
      <p:sp>
        <p:nvSpPr>
          <p:cNvPr id="5" name="Rectangle 1"/>
          <p:cNvSpPr>
            <a:spLocks noGrp="1" noChangeArrowheads="1"/>
          </p:cNvSpPr>
          <p:nvPr>
            <p:ph type="body" idx="1"/>
          </p:nvPr>
        </p:nvSpPr>
        <p:spPr bwMode="auto">
          <a:xfrm>
            <a:off x="698204" y="1147381"/>
            <a:ext cx="7747591" cy="2677656"/>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indent="0" eaLnBrk="0" fontAlgn="base" hangingPunct="0">
              <a:lnSpc>
                <a:spcPct val="200000"/>
              </a:lnSpc>
              <a:spcBef>
                <a:spcPct val="0"/>
              </a:spcBef>
              <a:spcAft>
                <a:spcPct val="0"/>
              </a:spcAft>
              <a:buClrTx/>
              <a:buSzTx/>
              <a:buNone/>
            </a:pPr>
            <a:r>
              <a:rPr lang="zh-TW" altLang="en-US" sz="1400" dirty="0"/>
              <a:t>從</a:t>
            </a:r>
            <a:r>
              <a:rPr lang="en-US" altLang="zh-TW" sz="1400" dirty="0" err="1"/>
              <a:t>qiskit</a:t>
            </a:r>
            <a:r>
              <a:rPr lang="zh-TW" altLang="en-US" sz="1400" dirty="0"/>
              <a:t> </a:t>
            </a:r>
            <a:r>
              <a:rPr lang="en-US" altLang="zh-TW" sz="1400" dirty="0"/>
              <a:t>0.46</a:t>
            </a:r>
            <a:r>
              <a:rPr lang="zh-TW" altLang="en-US" sz="1400" dirty="0"/>
              <a:t>到</a:t>
            </a:r>
            <a:r>
              <a:rPr lang="en-US" altLang="zh-TW" sz="1400" dirty="0" err="1"/>
              <a:t>qiskit</a:t>
            </a:r>
            <a:r>
              <a:rPr lang="zh-TW" altLang="en-US" sz="1400" dirty="0"/>
              <a:t> </a:t>
            </a:r>
            <a:r>
              <a:rPr lang="en-US" altLang="zh-TW" sz="1400" dirty="0"/>
              <a:t>1.0</a:t>
            </a:r>
            <a:r>
              <a:rPr lang="zh-TW" altLang="en-US" sz="1400" dirty="0"/>
              <a:t>，整體架構並沒有改變，只是將原始版本的</a:t>
            </a:r>
            <a:r>
              <a:rPr lang="en-US" altLang="zh-TW" sz="1400" dirty="0" err="1"/>
              <a:t>qiskit</a:t>
            </a:r>
            <a:r>
              <a:rPr lang="zh-TW" altLang="en-US" sz="1400" dirty="0"/>
              <a:t>用更大的</a:t>
            </a:r>
            <a:r>
              <a:rPr lang="en-US" altLang="zh-TW" sz="1400" dirty="0"/>
              <a:t>package</a:t>
            </a:r>
            <a:r>
              <a:rPr lang="zh-TW" altLang="en-US" sz="1400" dirty="0"/>
              <a:t> </a:t>
            </a:r>
            <a:r>
              <a:rPr lang="en-US" altLang="zh-TW" sz="1400" dirty="0"/>
              <a:t>(meta-package)</a:t>
            </a:r>
            <a:r>
              <a:rPr lang="zh-TW" altLang="en-US" sz="1400" dirty="0"/>
              <a:t>包裝起來，以下是針對此實驗會用到的模組更動進行說明：</a:t>
            </a:r>
            <a:endParaRPr lang="en-US" altLang="zh-TW" sz="1400" dirty="0"/>
          </a:p>
          <a:p>
            <a:pPr marL="800100" lvl="1" eaLnBrk="0" fontAlgn="base" hangingPunct="0">
              <a:lnSpc>
                <a:spcPct val="200000"/>
              </a:lnSpc>
              <a:spcBef>
                <a:spcPct val="0"/>
              </a:spcBef>
              <a:spcAft>
                <a:spcPct val="0"/>
              </a:spcAft>
              <a:buClrTx/>
              <a:buSzTx/>
              <a:buFont typeface="+mj-lt"/>
              <a:buAutoNum type="arabicPeriod"/>
            </a:pPr>
            <a:r>
              <a:rPr lang="zh-TW" altLang="en-US" sz="1400" dirty="0"/>
              <a:t>在</a:t>
            </a:r>
            <a:r>
              <a:rPr lang="en-US" altLang="zh-TW" sz="1400" dirty="0" err="1"/>
              <a:t>Qiskit</a:t>
            </a:r>
            <a:r>
              <a:rPr lang="zh-TW" altLang="en-US" sz="1400" dirty="0"/>
              <a:t> </a:t>
            </a:r>
            <a:r>
              <a:rPr lang="en-US" altLang="zh-TW" sz="1400" dirty="0"/>
              <a:t>1.0</a:t>
            </a:r>
            <a:r>
              <a:rPr lang="zh-TW" altLang="en-US" sz="1400" dirty="0"/>
              <a:t>中，</a:t>
            </a:r>
            <a:r>
              <a:rPr lang="en-US" altLang="zh-TW" sz="1400" dirty="0"/>
              <a:t>0.46</a:t>
            </a:r>
            <a:r>
              <a:rPr lang="zh-TW" altLang="en-US" sz="1400" dirty="0"/>
              <a:t>版本的</a:t>
            </a:r>
            <a:r>
              <a:rPr lang="en-US" altLang="zh-TW" sz="1400" dirty="0" err="1"/>
              <a:t>qiskit.Aer</a:t>
            </a:r>
            <a:r>
              <a:rPr lang="en-US" altLang="zh-TW" sz="1400" dirty="0"/>
              <a:t> </a:t>
            </a:r>
            <a:r>
              <a:rPr lang="zh-TW" altLang="en-US" sz="1400" dirty="0"/>
              <a:t>被移除，取而代之的是</a:t>
            </a:r>
            <a:r>
              <a:rPr lang="en-US" altLang="zh-TW" sz="1400" dirty="0" err="1"/>
              <a:t>qiskit_aer.Aer</a:t>
            </a:r>
            <a:endParaRPr lang="en-US" altLang="zh-TW" sz="1400" dirty="0"/>
          </a:p>
          <a:p>
            <a:pPr marL="800100" lvl="1" eaLnBrk="0" fontAlgn="base" hangingPunct="0">
              <a:lnSpc>
                <a:spcPct val="200000"/>
              </a:lnSpc>
              <a:spcBef>
                <a:spcPct val="0"/>
              </a:spcBef>
              <a:spcAft>
                <a:spcPct val="0"/>
              </a:spcAft>
              <a:buClrTx/>
              <a:buSzTx/>
              <a:buFont typeface="+mj-lt"/>
              <a:buAutoNum type="arabicPeriod"/>
            </a:pPr>
            <a:r>
              <a:rPr lang="zh-TW" altLang="en-US" sz="1400" dirty="0"/>
              <a:t>其中</a:t>
            </a:r>
            <a:r>
              <a:rPr lang="en-US" altLang="zh-TW" sz="1400" dirty="0"/>
              <a:t>0.46</a:t>
            </a:r>
            <a:r>
              <a:rPr lang="zh-TW" altLang="en-US" sz="1400" dirty="0"/>
              <a:t>版本的</a:t>
            </a:r>
            <a:r>
              <a:rPr lang="en-US" altLang="zh-TW" sz="1400" dirty="0"/>
              <a:t>execute()</a:t>
            </a:r>
            <a:r>
              <a:rPr lang="zh-TW" altLang="en-US" sz="1400" dirty="0"/>
              <a:t>函式也被移除，這個函式的功能被一個更高階的包裝器所涵蓋在其中，所以若要使用</a:t>
            </a:r>
            <a:r>
              <a:rPr lang="en-US" altLang="zh-TW" sz="1400" dirty="0"/>
              <a:t>execute()</a:t>
            </a:r>
            <a:r>
              <a:rPr lang="zh-TW" altLang="en-US" sz="1400" dirty="0"/>
              <a:t>的功能則必須使用</a:t>
            </a:r>
            <a:r>
              <a:rPr lang="en-US" altLang="zh-TW" sz="1400" dirty="0" err="1"/>
              <a:t>transpile</a:t>
            </a:r>
            <a:r>
              <a:rPr lang="en-US" altLang="zh-TW" sz="1400" dirty="0"/>
              <a:t>()</a:t>
            </a:r>
            <a:r>
              <a:rPr lang="zh-TW" altLang="en-US" sz="1400" dirty="0"/>
              <a:t>跟</a:t>
            </a:r>
            <a:r>
              <a:rPr lang="en-US" altLang="zh-TW" sz="1400" dirty="0" err="1"/>
              <a:t>backend.run</a:t>
            </a:r>
            <a:r>
              <a:rPr lang="en-US" altLang="zh-TW" sz="1400" dirty="0"/>
              <a:t>()</a:t>
            </a:r>
            <a:r>
              <a:rPr lang="zh-TW" altLang="en-US" sz="1400" dirty="0"/>
              <a:t>取代，以下是一個實作上的範例：</a:t>
            </a:r>
            <a:endParaRPr lang="en-US" altLang="zh-TW" sz="1400" dirty="0"/>
          </a:p>
        </p:txBody>
      </p:sp>
      <p:pic>
        <p:nvPicPr>
          <p:cNvPr id="6" name="圖片 5"/>
          <p:cNvPicPr>
            <a:picLocks noChangeAspect="1"/>
          </p:cNvPicPr>
          <p:nvPr/>
        </p:nvPicPr>
        <p:blipFill>
          <a:blip r:embed="rId2"/>
          <a:stretch>
            <a:fillRect/>
          </a:stretch>
        </p:blipFill>
        <p:spPr>
          <a:xfrm>
            <a:off x="812921" y="3890549"/>
            <a:ext cx="3227452" cy="655846"/>
          </a:xfrm>
          <a:prstGeom prst="rect">
            <a:avLst/>
          </a:prstGeom>
        </p:spPr>
      </p:pic>
      <p:pic>
        <p:nvPicPr>
          <p:cNvPr id="7" name="圖片 6"/>
          <p:cNvPicPr>
            <a:picLocks noChangeAspect="1"/>
          </p:cNvPicPr>
          <p:nvPr/>
        </p:nvPicPr>
        <p:blipFill>
          <a:blip r:embed="rId3"/>
          <a:stretch>
            <a:fillRect/>
          </a:stretch>
        </p:blipFill>
        <p:spPr>
          <a:xfrm>
            <a:off x="4991603" y="3898604"/>
            <a:ext cx="3384638" cy="639734"/>
          </a:xfrm>
          <a:prstGeom prst="rect">
            <a:avLst/>
          </a:prstGeom>
        </p:spPr>
      </p:pic>
      <p:sp>
        <p:nvSpPr>
          <p:cNvPr id="8" name="向右箭號 7"/>
          <p:cNvSpPr/>
          <p:nvPr/>
        </p:nvSpPr>
        <p:spPr>
          <a:xfrm>
            <a:off x="4346559" y="4076725"/>
            <a:ext cx="450882" cy="283493"/>
          </a:xfrm>
          <a:prstGeom prst="stripedRightArrow">
            <a:avLst>
              <a:gd name="adj1" fmla="val 44149"/>
              <a:gd name="adj2" fmla="val 50000"/>
            </a:avLst>
          </a:prstGeom>
          <a:solidFill>
            <a:srgbClr val="FFC000"/>
          </a:solidFill>
          <a:ln w="9525">
            <a:solidFill>
              <a:srgbClr val="EA76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Tree>
    <p:extLst>
      <p:ext uri="{BB962C8B-B14F-4D97-AF65-F5344CB8AC3E}">
        <p14:creationId xmlns:p14="http://schemas.microsoft.com/office/powerpoint/2010/main" val="158839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g1d1be511281_0_15"/>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dirty="0"/>
              <a:t>Practice Bell state entanglement</a:t>
            </a:r>
            <a:endParaRPr dirty="0"/>
          </a:p>
        </p:txBody>
      </p:sp>
      <p:sp>
        <p:nvSpPr>
          <p:cNvPr id="103" name="Google Shape;103;g1d1be511281_0_15"/>
          <p:cNvSpPr txBox="1">
            <a:spLocks noGrp="1"/>
          </p:cNvSpPr>
          <p:nvPr>
            <p:ph type="sldNum" idx="4294967295"/>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zh-TW"/>
              <a:t>32</a:t>
            </a:fld>
            <a:endParaRPr/>
          </a:p>
        </p:txBody>
      </p:sp>
      <p:sp>
        <p:nvSpPr>
          <p:cNvPr id="4" name="文字方塊 3"/>
          <p:cNvSpPr txBox="1"/>
          <p:nvPr/>
        </p:nvSpPr>
        <p:spPr>
          <a:xfrm>
            <a:off x="698322" y="1140816"/>
            <a:ext cx="1637414" cy="307777"/>
          </a:xfrm>
          <a:prstGeom prst="rect">
            <a:avLst/>
          </a:prstGeom>
          <a:noFill/>
        </p:spPr>
        <p:txBody>
          <a:bodyPr wrap="square" rtlCol="0">
            <a:spAutoFit/>
          </a:bodyPr>
          <a:lstStyle/>
          <a:p>
            <a:r>
              <a:rPr lang="zh-TW" altLang="en-US" dirty="0"/>
              <a:t>執行以下程式碼：</a:t>
            </a:r>
          </a:p>
        </p:txBody>
      </p:sp>
      <p:sp>
        <p:nvSpPr>
          <p:cNvPr id="9" name="文字方塊 8"/>
          <p:cNvSpPr txBox="1"/>
          <p:nvPr/>
        </p:nvSpPr>
        <p:spPr>
          <a:xfrm>
            <a:off x="5329244" y="1140816"/>
            <a:ext cx="1637414" cy="307777"/>
          </a:xfrm>
          <a:prstGeom prst="rect">
            <a:avLst/>
          </a:prstGeom>
          <a:noFill/>
        </p:spPr>
        <p:txBody>
          <a:bodyPr wrap="square" rtlCol="0">
            <a:spAutoFit/>
          </a:bodyPr>
          <a:lstStyle/>
          <a:p>
            <a:r>
              <a:rPr lang="zh-TW" altLang="en-US" dirty="0"/>
              <a:t>執行結果輸出：</a:t>
            </a:r>
          </a:p>
        </p:txBody>
      </p:sp>
      <p:pic>
        <p:nvPicPr>
          <p:cNvPr id="2" name="圖片 1"/>
          <p:cNvPicPr>
            <a:picLocks noChangeAspect="1"/>
          </p:cNvPicPr>
          <p:nvPr/>
        </p:nvPicPr>
        <p:blipFill>
          <a:blip r:embed="rId3"/>
          <a:stretch>
            <a:fillRect/>
          </a:stretch>
        </p:blipFill>
        <p:spPr>
          <a:xfrm>
            <a:off x="698322" y="1448593"/>
            <a:ext cx="4358507" cy="3102162"/>
          </a:xfrm>
          <a:prstGeom prst="rect">
            <a:avLst/>
          </a:prstGeom>
        </p:spPr>
      </p:pic>
      <p:pic>
        <p:nvPicPr>
          <p:cNvPr id="6" name="圖片 5"/>
          <p:cNvPicPr>
            <a:picLocks noChangeAspect="1"/>
          </p:cNvPicPr>
          <p:nvPr/>
        </p:nvPicPr>
        <p:blipFill>
          <a:blip r:embed="rId4"/>
          <a:stretch>
            <a:fillRect/>
          </a:stretch>
        </p:blipFill>
        <p:spPr>
          <a:xfrm>
            <a:off x="5334385" y="1448593"/>
            <a:ext cx="3264545" cy="1827480"/>
          </a:xfrm>
          <a:prstGeom prst="rect">
            <a:avLst/>
          </a:prstGeom>
        </p:spPr>
      </p:pic>
    </p:spTree>
    <p:extLst>
      <p:ext uri="{BB962C8B-B14F-4D97-AF65-F5344CB8AC3E}">
        <p14:creationId xmlns:p14="http://schemas.microsoft.com/office/powerpoint/2010/main" val="5116613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g1d1be511281_0_15"/>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dirty="0"/>
              <a:t>Bell state entanglement</a:t>
            </a:r>
            <a:r>
              <a:rPr lang="en-US" altLang="zh-TW" dirty="0"/>
              <a:t>(Cont.)</a:t>
            </a:r>
            <a:endParaRPr dirty="0"/>
          </a:p>
        </p:txBody>
      </p:sp>
      <p:sp>
        <p:nvSpPr>
          <p:cNvPr id="103" name="Google Shape;103;g1d1be511281_0_15"/>
          <p:cNvSpPr txBox="1">
            <a:spLocks noGrp="1"/>
          </p:cNvSpPr>
          <p:nvPr>
            <p:ph type="sldNum" idx="4294967295"/>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zh-TW"/>
              <a:t>33</a:t>
            </a:fld>
            <a:endParaRPr/>
          </a:p>
        </p:txBody>
      </p:sp>
      <p:sp>
        <p:nvSpPr>
          <p:cNvPr id="4" name="文字方塊 3"/>
          <p:cNvSpPr txBox="1"/>
          <p:nvPr/>
        </p:nvSpPr>
        <p:spPr>
          <a:xfrm>
            <a:off x="698322" y="1140816"/>
            <a:ext cx="1637414" cy="307777"/>
          </a:xfrm>
          <a:prstGeom prst="rect">
            <a:avLst/>
          </a:prstGeom>
          <a:noFill/>
        </p:spPr>
        <p:txBody>
          <a:bodyPr wrap="square" rtlCol="0">
            <a:spAutoFit/>
          </a:bodyPr>
          <a:lstStyle/>
          <a:p>
            <a:r>
              <a:rPr lang="zh-TW" altLang="en-US" dirty="0"/>
              <a:t>測量結果可視化：</a:t>
            </a:r>
          </a:p>
        </p:txBody>
      </p:sp>
      <p:sp>
        <p:nvSpPr>
          <p:cNvPr id="9" name="文字方塊 8"/>
          <p:cNvSpPr txBox="1"/>
          <p:nvPr/>
        </p:nvSpPr>
        <p:spPr>
          <a:xfrm>
            <a:off x="5329244" y="1140816"/>
            <a:ext cx="1637414" cy="307777"/>
          </a:xfrm>
          <a:prstGeom prst="rect">
            <a:avLst/>
          </a:prstGeom>
          <a:noFill/>
        </p:spPr>
        <p:txBody>
          <a:bodyPr wrap="square" rtlCol="0">
            <a:spAutoFit/>
          </a:bodyPr>
          <a:lstStyle/>
          <a:p>
            <a:r>
              <a:rPr lang="zh-TW" altLang="en-US" dirty="0"/>
              <a:t>執行結果輸出：</a:t>
            </a:r>
          </a:p>
        </p:txBody>
      </p:sp>
      <p:pic>
        <p:nvPicPr>
          <p:cNvPr id="3" name="圖片 2"/>
          <p:cNvPicPr>
            <a:picLocks noChangeAspect="1"/>
          </p:cNvPicPr>
          <p:nvPr/>
        </p:nvPicPr>
        <p:blipFill>
          <a:blip r:embed="rId3"/>
          <a:stretch>
            <a:fillRect/>
          </a:stretch>
        </p:blipFill>
        <p:spPr>
          <a:xfrm>
            <a:off x="698322" y="1448593"/>
            <a:ext cx="3873678" cy="2854289"/>
          </a:xfrm>
          <a:prstGeom prst="rect">
            <a:avLst/>
          </a:prstGeom>
        </p:spPr>
      </p:pic>
      <p:pic>
        <p:nvPicPr>
          <p:cNvPr id="5" name="圖片 4"/>
          <p:cNvPicPr>
            <a:picLocks noChangeAspect="1"/>
          </p:cNvPicPr>
          <p:nvPr/>
        </p:nvPicPr>
        <p:blipFill>
          <a:blip r:embed="rId4"/>
          <a:stretch>
            <a:fillRect/>
          </a:stretch>
        </p:blipFill>
        <p:spPr>
          <a:xfrm>
            <a:off x="5329244" y="1578373"/>
            <a:ext cx="3379899" cy="2370735"/>
          </a:xfrm>
          <a:prstGeom prst="rect">
            <a:avLst/>
          </a:prstGeom>
        </p:spPr>
      </p:pic>
    </p:spTree>
    <p:extLst>
      <p:ext uri="{BB962C8B-B14F-4D97-AF65-F5344CB8AC3E}">
        <p14:creationId xmlns:p14="http://schemas.microsoft.com/office/powerpoint/2010/main" val="27203658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g1d1be511281_0_21"/>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p>
            <a:pPr lvl="0"/>
            <a:r>
              <a:rPr lang="en-US" dirty="0"/>
              <a:t>quantum teleportation</a:t>
            </a:r>
            <a:endParaRPr dirty="0"/>
          </a:p>
        </p:txBody>
      </p:sp>
      <p:sp>
        <p:nvSpPr>
          <p:cNvPr id="110" name="Google Shape;110;g1d1be511281_0_21"/>
          <p:cNvSpPr txBox="1">
            <a:spLocks noGrp="1"/>
          </p:cNvSpPr>
          <p:nvPr>
            <p:ph type="sldNum" idx="4294967295"/>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zh-TW"/>
              <a:t>34</a:t>
            </a:fld>
            <a:endParaRPr/>
          </a:p>
        </p:txBody>
      </p:sp>
      <p:sp>
        <p:nvSpPr>
          <p:cNvPr id="8" name="文字方塊 7"/>
          <p:cNvSpPr txBox="1"/>
          <p:nvPr/>
        </p:nvSpPr>
        <p:spPr>
          <a:xfrm>
            <a:off x="698322" y="1140816"/>
            <a:ext cx="1637414" cy="307777"/>
          </a:xfrm>
          <a:prstGeom prst="rect">
            <a:avLst/>
          </a:prstGeom>
          <a:noFill/>
        </p:spPr>
        <p:txBody>
          <a:bodyPr wrap="square" rtlCol="0">
            <a:spAutoFit/>
          </a:bodyPr>
          <a:lstStyle/>
          <a:p>
            <a:r>
              <a:rPr lang="zh-TW" altLang="en-US" dirty="0"/>
              <a:t>執行以下程式碼：</a:t>
            </a:r>
          </a:p>
        </p:txBody>
      </p:sp>
      <p:sp>
        <p:nvSpPr>
          <p:cNvPr id="10" name="文字方塊 9"/>
          <p:cNvSpPr txBox="1"/>
          <p:nvPr/>
        </p:nvSpPr>
        <p:spPr>
          <a:xfrm>
            <a:off x="4572000" y="3395114"/>
            <a:ext cx="1637414" cy="307777"/>
          </a:xfrm>
          <a:prstGeom prst="rect">
            <a:avLst/>
          </a:prstGeom>
          <a:noFill/>
        </p:spPr>
        <p:txBody>
          <a:bodyPr wrap="square" rtlCol="0">
            <a:spAutoFit/>
          </a:bodyPr>
          <a:lstStyle/>
          <a:p>
            <a:r>
              <a:rPr lang="zh-TW" altLang="en-US" dirty="0"/>
              <a:t>執行結果輸出：</a:t>
            </a:r>
          </a:p>
        </p:txBody>
      </p:sp>
      <p:pic>
        <p:nvPicPr>
          <p:cNvPr id="5" name="圖片 4"/>
          <p:cNvPicPr>
            <a:picLocks noChangeAspect="1"/>
          </p:cNvPicPr>
          <p:nvPr/>
        </p:nvPicPr>
        <p:blipFill>
          <a:blip r:embed="rId3"/>
          <a:stretch>
            <a:fillRect/>
          </a:stretch>
        </p:blipFill>
        <p:spPr>
          <a:xfrm>
            <a:off x="698322" y="1452971"/>
            <a:ext cx="3605932" cy="3109247"/>
          </a:xfrm>
          <a:prstGeom prst="rect">
            <a:avLst/>
          </a:prstGeom>
        </p:spPr>
      </p:pic>
      <p:pic>
        <p:nvPicPr>
          <p:cNvPr id="6" name="圖片 5"/>
          <p:cNvPicPr>
            <a:picLocks noChangeAspect="1"/>
          </p:cNvPicPr>
          <p:nvPr/>
        </p:nvPicPr>
        <p:blipFill>
          <a:blip r:embed="rId4"/>
          <a:stretch>
            <a:fillRect/>
          </a:stretch>
        </p:blipFill>
        <p:spPr>
          <a:xfrm>
            <a:off x="4572000" y="1433411"/>
            <a:ext cx="3387736" cy="1950224"/>
          </a:xfrm>
          <a:prstGeom prst="rect">
            <a:avLst/>
          </a:prstGeom>
        </p:spPr>
      </p:pic>
      <p:pic>
        <p:nvPicPr>
          <p:cNvPr id="7" name="圖片 6"/>
          <p:cNvPicPr>
            <a:picLocks noChangeAspect="1"/>
          </p:cNvPicPr>
          <p:nvPr/>
        </p:nvPicPr>
        <p:blipFill>
          <a:blip r:embed="rId5"/>
          <a:stretch>
            <a:fillRect/>
          </a:stretch>
        </p:blipFill>
        <p:spPr>
          <a:xfrm>
            <a:off x="4572000" y="3702891"/>
            <a:ext cx="4209160" cy="1014998"/>
          </a:xfrm>
          <a:prstGeom prst="rect">
            <a:avLst/>
          </a:prstGeom>
        </p:spPr>
      </p:pic>
    </p:spTree>
    <p:extLst>
      <p:ext uri="{BB962C8B-B14F-4D97-AF65-F5344CB8AC3E}">
        <p14:creationId xmlns:p14="http://schemas.microsoft.com/office/powerpoint/2010/main" val="12312269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g1d1be511281_0_21"/>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p>
            <a:pPr lvl="0"/>
            <a:r>
              <a:rPr lang="en-US" dirty="0"/>
              <a:t>quantum teleportation</a:t>
            </a:r>
            <a:r>
              <a:rPr lang="en-US" altLang="zh-TW" dirty="0"/>
              <a:t>(cont.)</a:t>
            </a:r>
            <a:endParaRPr dirty="0"/>
          </a:p>
        </p:txBody>
      </p:sp>
      <p:sp>
        <p:nvSpPr>
          <p:cNvPr id="110" name="Google Shape;110;g1d1be511281_0_21"/>
          <p:cNvSpPr txBox="1">
            <a:spLocks noGrp="1"/>
          </p:cNvSpPr>
          <p:nvPr>
            <p:ph type="sldNum" idx="4294967295"/>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zh-TW"/>
              <a:t>35</a:t>
            </a:fld>
            <a:endParaRPr/>
          </a:p>
        </p:txBody>
      </p:sp>
      <p:sp>
        <p:nvSpPr>
          <p:cNvPr id="8" name="文字方塊 7"/>
          <p:cNvSpPr txBox="1"/>
          <p:nvPr/>
        </p:nvSpPr>
        <p:spPr>
          <a:xfrm>
            <a:off x="698322" y="1140816"/>
            <a:ext cx="1637414" cy="307777"/>
          </a:xfrm>
          <a:prstGeom prst="rect">
            <a:avLst/>
          </a:prstGeom>
          <a:noFill/>
        </p:spPr>
        <p:txBody>
          <a:bodyPr wrap="square" rtlCol="0">
            <a:spAutoFit/>
          </a:bodyPr>
          <a:lstStyle/>
          <a:p>
            <a:r>
              <a:rPr lang="zh-TW" altLang="en-US" dirty="0"/>
              <a:t>執行以下程式碼：</a:t>
            </a:r>
          </a:p>
        </p:txBody>
      </p:sp>
      <p:sp>
        <p:nvSpPr>
          <p:cNvPr id="10" name="文字方塊 9"/>
          <p:cNvSpPr txBox="1"/>
          <p:nvPr/>
        </p:nvSpPr>
        <p:spPr>
          <a:xfrm>
            <a:off x="4820536" y="1140816"/>
            <a:ext cx="1637414" cy="307777"/>
          </a:xfrm>
          <a:prstGeom prst="rect">
            <a:avLst/>
          </a:prstGeom>
          <a:noFill/>
        </p:spPr>
        <p:txBody>
          <a:bodyPr wrap="square" rtlCol="0">
            <a:spAutoFit/>
          </a:bodyPr>
          <a:lstStyle/>
          <a:p>
            <a:r>
              <a:rPr lang="zh-TW" altLang="en-US" dirty="0"/>
              <a:t>執行結果輸出：</a:t>
            </a:r>
          </a:p>
        </p:txBody>
      </p:sp>
      <p:pic>
        <p:nvPicPr>
          <p:cNvPr id="2" name="圖片 1"/>
          <p:cNvPicPr>
            <a:picLocks noChangeAspect="1"/>
          </p:cNvPicPr>
          <p:nvPr/>
        </p:nvPicPr>
        <p:blipFill>
          <a:blip r:embed="rId3"/>
          <a:stretch>
            <a:fillRect/>
          </a:stretch>
        </p:blipFill>
        <p:spPr>
          <a:xfrm>
            <a:off x="698322" y="1448593"/>
            <a:ext cx="3505083" cy="2958553"/>
          </a:xfrm>
          <a:prstGeom prst="rect">
            <a:avLst/>
          </a:prstGeom>
        </p:spPr>
      </p:pic>
      <p:pic>
        <p:nvPicPr>
          <p:cNvPr id="3" name="圖片 2"/>
          <p:cNvPicPr>
            <a:picLocks noChangeAspect="1"/>
          </p:cNvPicPr>
          <p:nvPr/>
        </p:nvPicPr>
        <p:blipFill>
          <a:blip r:embed="rId4"/>
          <a:stretch>
            <a:fillRect/>
          </a:stretch>
        </p:blipFill>
        <p:spPr>
          <a:xfrm>
            <a:off x="4820536" y="1448593"/>
            <a:ext cx="3822737" cy="2608882"/>
          </a:xfrm>
          <a:prstGeom prst="rect">
            <a:avLst/>
          </a:prstGeom>
        </p:spPr>
      </p:pic>
    </p:spTree>
    <p:extLst>
      <p:ext uri="{BB962C8B-B14F-4D97-AF65-F5344CB8AC3E}">
        <p14:creationId xmlns:p14="http://schemas.microsoft.com/office/powerpoint/2010/main" val="21456294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g1d1be511281_0_21"/>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p>
            <a:pPr lvl="0"/>
            <a:r>
              <a:rPr lang="en-US" dirty="0"/>
              <a:t>entanglement swapping</a:t>
            </a:r>
            <a:endParaRPr dirty="0"/>
          </a:p>
        </p:txBody>
      </p:sp>
      <p:sp>
        <p:nvSpPr>
          <p:cNvPr id="110" name="Google Shape;110;g1d1be511281_0_21"/>
          <p:cNvSpPr txBox="1">
            <a:spLocks noGrp="1"/>
          </p:cNvSpPr>
          <p:nvPr>
            <p:ph type="sldNum" idx="4294967295"/>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zh-TW"/>
              <a:t>36</a:t>
            </a:fld>
            <a:endParaRPr/>
          </a:p>
        </p:txBody>
      </p:sp>
      <p:sp>
        <p:nvSpPr>
          <p:cNvPr id="9" name="文字方塊 8"/>
          <p:cNvSpPr txBox="1"/>
          <p:nvPr/>
        </p:nvSpPr>
        <p:spPr>
          <a:xfrm>
            <a:off x="698322" y="1140816"/>
            <a:ext cx="1637414" cy="307777"/>
          </a:xfrm>
          <a:prstGeom prst="rect">
            <a:avLst/>
          </a:prstGeom>
          <a:noFill/>
        </p:spPr>
        <p:txBody>
          <a:bodyPr wrap="square" rtlCol="0">
            <a:spAutoFit/>
          </a:bodyPr>
          <a:lstStyle/>
          <a:p>
            <a:r>
              <a:rPr lang="zh-TW" altLang="en-US" dirty="0"/>
              <a:t>執行以下程式碼：</a:t>
            </a:r>
          </a:p>
        </p:txBody>
      </p:sp>
      <p:pic>
        <p:nvPicPr>
          <p:cNvPr id="2" name="圖片 1"/>
          <p:cNvPicPr>
            <a:picLocks noChangeAspect="1"/>
          </p:cNvPicPr>
          <p:nvPr/>
        </p:nvPicPr>
        <p:blipFill>
          <a:blip r:embed="rId3"/>
          <a:stretch>
            <a:fillRect/>
          </a:stretch>
        </p:blipFill>
        <p:spPr>
          <a:xfrm>
            <a:off x="698323" y="1448594"/>
            <a:ext cx="3490906" cy="3308688"/>
          </a:xfrm>
          <a:prstGeom prst="rect">
            <a:avLst/>
          </a:prstGeom>
        </p:spPr>
      </p:pic>
      <p:pic>
        <p:nvPicPr>
          <p:cNvPr id="3" name="圖片 2"/>
          <p:cNvPicPr>
            <a:picLocks noChangeAspect="1"/>
          </p:cNvPicPr>
          <p:nvPr/>
        </p:nvPicPr>
        <p:blipFill>
          <a:blip r:embed="rId4"/>
          <a:stretch>
            <a:fillRect/>
          </a:stretch>
        </p:blipFill>
        <p:spPr>
          <a:xfrm>
            <a:off x="4572000" y="1448593"/>
            <a:ext cx="3924020" cy="3103345"/>
          </a:xfrm>
          <a:prstGeom prst="rect">
            <a:avLst/>
          </a:prstGeom>
        </p:spPr>
      </p:pic>
    </p:spTree>
    <p:extLst>
      <p:ext uri="{BB962C8B-B14F-4D97-AF65-F5344CB8AC3E}">
        <p14:creationId xmlns:p14="http://schemas.microsoft.com/office/powerpoint/2010/main" val="19572376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g1d1be511281_0_21"/>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p>
            <a:pPr lvl="0"/>
            <a:r>
              <a:rPr lang="en-US" altLang="zh-TW" dirty="0"/>
              <a:t>entanglement swapping</a:t>
            </a:r>
            <a:r>
              <a:rPr lang="zh-TW" altLang="en-US" dirty="0"/>
              <a:t> </a:t>
            </a:r>
            <a:r>
              <a:rPr lang="en-US" altLang="zh-TW" dirty="0"/>
              <a:t>(cont.)</a:t>
            </a:r>
            <a:endParaRPr dirty="0"/>
          </a:p>
        </p:txBody>
      </p:sp>
      <p:sp>
        <p:nvSpPr>
          <p:cNvPr id="110" name="Google Shape;110;g1d1be511281_0_21"/>
          <p:cNvSpPr txBox="1">
            <a:spLocks noGrp="1"/>
          </p:cNvSpPr>
          <p:nvPr>
            <p:ph type="sldNum" idx="4294967295"/>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zh-TW"/>
              <a:t>37</a:t>
            </a:fld>
            <a:endParaRPr/>
          </a:p>
        </p:txBody>
      </p:sp>
      <p:sp>
        <p:nvSpPr>
          <p:cNvPr id="4" name="文字方塊 3"/>
          <p:cNvSpPr txBox="1"/>
          <p:nvPr/>
        </p:nvSpPr>
        <p:spPr>
          <a:xfrm>
            <a:off x="758898" y="1268044"/>
            <a:ext cx="1637414" cy="307777"/>
          </a:xfrm>
          <a:prstGeom prst="rect">
            <a:avLst/>
          </a:prstGeom>
          <a:noFill/>
        </p:spPr>
        <p:txBody>
          <a:bodyPr wrap="square" rtlCol="0">
            <a:spAutoFit/>
          </a:bodyPr>
          <a:lstStyle/>
          <a:p>
            <a:r>
              <a:rPr lang="zh-TW" altLang="en-US" dirty="0"/>
              <a:t>執行結果輸出：</a:t>
            </a:r>
          </a:p>
        </p:txBody>
      </p:sp>
      <p:pic>
        <p:nvPicPr>
          <p:cNvPr id="3" name="圖片 2"/>
          <p:cNvPicPr>
            <a:picLocks noChangeAspect="1"/>
          </p:cNvPicPr>
          <p:nvPr/>
        </p:nvPicPr>
        <p:blipFill>
          <a:blip r:embed="rId3"/>
          <a:stretch>
            <a:fillRect/>
          </a:stretch>
        </p:blipFill>
        <p:spPr>
          <a:xfrm>
            <a:off x="758898" y="1575821"/>
            <a:ext cx="6921639" cy="2974536"/>
          </a:xfrm>
          <a:prstGeom prst="rect">
            <a:avLst/>
          </a:prstGeom>
        </p:spPr>
      </p:pic>
    </p:spTree>
    <p:extLst>
      <p:ext uri="{BB962C8B-B14F-4D97-AF65-F5344CB8AC3E}">
        <p14:creationId xmlns:p14="http://schemas.microsoft.com/office/powerpoint/2010/main" val="16691405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g1d1be511281_0_21"/>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p>
            <a:pPr lvl="0"/>
            <a:r>
              <a:rPr lang="en-US" altLang="zh-TW" dirty="0"/>
              <a:t>entanglement swapping</a:t>
            </a:r>
            <a:r>
              <a:rPr lang="zh-TW" altLang="en-US" dirty="0"/>
              <a:t> </a:t>
            </a:r>
            <a:r>
              <a:rPr lang="en-US" altLang="zh-TW" dirty="0"/>
              <a:t>(cont.)</a:t>
            </a:r>
            <a:endParaRPr dirty="0"/>
          </a:p>
        </p:txBody>
      </p:sp>
      <p:sp>
        <p:nvSpPr>
          <p:cNvPr id="110" name="Google Shape;110;g1d1be511281_0_21"/>
          <p:cNvSpPr txBox="1">
            <a:spLocks noGrp="1"/>
          </p:cNvSpPr>
          <p:nvPr>
            <p:ph type="sldNum" idx="4294967295"/>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zh-TW"/>
              <a:t>38</a:t>
            </a:fld>
            <a:endParaRPr/>
          </a:p>
        </p:txBody>
      </p:sp>
      <p:sp>
        <p:nvSpPr>
          <p:cNvPr id="4" name="文字方塊 3"/>
          <p:cNvSpPr txBox="1"/>
          <p:nvPr/>
        </p:nvSpPr>
        <p:spPr>
          <a:xfrm>
            <a:off x="698322" y="1140816"/>
            <a:ext cx="1637414" cy="307777"/>
          </a:xfrm>
          <a:prstGeom prst="rect">
            <a:avLst/>
          </a:prstGeom>
          <a:noFill/>
        </p:spPr>
        <p:txBody>
          <a:bodyPr wrap="square" rtlCol="0">
            <a:spAutoFit/>
          </a:bodyPr>
          <a:lstStyle/>
          <a:p>
            <a:r>
              <a:rPr lang="zh-TW" altLang="en-US" dirty="0"/>
              <a:t>執行以下程式碼：</a:t>
            </a:r>
          </a:p>
        </p:txBody>
      </p:sp>
      <p:sp>
        <p:nvSpPr>
          <p:cNvPr id="6" name="文字方塊 5"/>
          <p:cNvSpPr txBox="1"/>
          <p:nvPr/>
        </p:nvSpPr>
        <p:spPr>
          <a:xfrm>
            <a:off x="4678768" y="1140816"/>
            <a:ext cx="1637414" cy="307777"/>
          </a:xfrm>
          <a:prstGeom prst="rect">
            <a:avLst/>
          </a:prstGeom>
          <a:noFill/>
        </p:spPr>
        <p:txBody>
          <a:bodyPr wrap="square" rtlCol="0">
            <a:spAutoFit/>
          </a:bodyPr>
          <a:lstStyle/>
          <a:p>
            <a:r>
              <a:rPr lang="zh-TW" altLang="en-US" dirty="0"/>
              <a:t>執行結果輸出：</a:t>
            </a:r>
          </a:p>
        </p:txBody>
      </p:sp>
      <p:pic>
        <p:nvPicPr>
          <p:cNvPr id="5" name="圖片 4"/>
          <p:cNvPicPr>
            <a:picLocks noChangeAspect="1"/>
          </p:cNvPicPr>
          <p:nvPr/>
        </p:nvPicPr>
        <p:blipFill>
          <a:blip r:embed="rId3"/>
          <a:stretch>
            <a:fillRect/>
          </a:stretch>
        </p:blipFill>
        <p:spPr>
          <a:xfrm>
            <a:off x="628650" y="1448593"/>
            <a:ext cx="4020111" cy="2305372"/>
          </a:xfrm>
          <a:prstGeom prst="rect">
            <a:avLst/>
          </a:prstGeom>
        </p:spPr>
      </p:pic>
      <p:pic>
        <p:nvPicPr>
          <p:cNvPr id="7" name="圖片 6"/>
          <p:cNvPicPr>
            <a:picLocks noChangeAspect="1"/>
          </p:cNvPicPr>
          <p:nvPr/>
        </p:nvPicPr>
        <p:blipFill>
          <a:blip r:embed="rId4"/>
          <a:stretch>
            <a:fillRect/>
          </a:stretch>
        </p:blipFill>
        <p:spPr>
          <a:xfrm>
            <a:off x="4678768" y="1448593"/>
            <a:ext cx="3999920" cy="2843545"/>
          </a:xfrm>
          <a:prstGeom prst="rect">
            <a:avLst/>
          </a:prstGeom>
        </p:spPr>
      </p:pic>
    </p:spTree>
    <p:extLst>
      <p:ext uri="{BB962C8B-B14F-4D97-AF65-F5344CB8AC3E}">
        <p14:creationId xmlns:p14="http://schemas.microsoft.com/office/powerpoint/2010/main" val="15327937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g1c02178ce09_0_15"/>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zh-TW" altLang="en-US" dirty="0"/>
              <a:t>作業說明</a:t>
            </a:r>
            <a:endParaRPr dirty="0"/>
          </a:p>
        </p:txBody>
      </p:sp>
      <p:sp>
        <p:nvSpPr>
          <p:cNvPr id="95" name="Google Shape;95;g1c02178ce09_0_15"/>
          <p:cNvSpPr txBox="1">
            <a:spLocks noGrp="1"/>
          </p:cNvSpPr>
          <p:nvPr>
            <p:ph type="body" idx="1"/>
          </p:nvPr>
        </p:nvSpPr>
        <p:spPr>
          <a:xfrm>
            <a:off x="756241" y="979211"/>
            <a:ext cx="7886700" cy="3263400"/>
          </a:xfrm>
          <a:prstGeom prst="rect">
            <a:avLst/>
          </a:prstGeom>
          <a:noFill/>
          <a:ln>
            <a:noFill/>
          </a:ln>
        </p:spPr>
        <p:txBody>
          <a:bodyPr spcFirstLastPara="1" wrap="square" lIns="91425" tIns="45700" rIns="91425" bIns="45700" anchor="t" anchorCtr="0">
            <a:normAutofit/>
          </a:bodyPr>
          <a:lstStyle/>
          <a:p>
            <a:pPr marL="0" lvl="0" indent="0">
              <a:lnSpc>
                <a:spcPct val="150000"/>
              </a:lnSpc>
              <a:buNone/>
            </a:pPr>
            <a:r>
              <a:rPr lang="zh-TW" altLang="en-US" sz="1600" dirty="0"/>
              <a:t>請依照上課所學，模擬</a:t>
            </a:r>
            <a:r>
              <a:rPr lang="en-US" altLang="zh-TW" sz="1600" dirty="0"/>
              <a:t>Fig. 3</a:t>
            </a:r>
            <a:r>
              <a:rPr lang="zh-TW" altLang="en-US" sz="1600" dirty="0"/>
              <a:t>的情境，假設</a:t>
            </a:r>
            <a:r>
              <a:rPr lang="en-US" altLang="zh-TW" sz="1600" dirty="0"/>
              <a:t>Alice</a:t>
            </a:r>
            <a:r>
              <a:rPr lang="zh-TW" altLang="en-US" sz="1600" dirty="0"/>
              <a:t>、</a:t>
            </a:r>
            <a:r>
              <a:rPr lang="en-US" altLang="zh-TW" sz="1600" dirty="0"/>
              <a:t>R1</a:t>
            </a:r>
            <a:r>
              <a:rPr lang="zh-TW" altLang="en-US" sz="1600" dirty="0"/>
              <a:t>、</a:t>
            </a:r>
            <a:r>
              <a:rPr lang="en-US" altLang="zh-TW" sz="1600" dirty="0"/>
              <a:t>R2</a:t>
            </a:r>
            <a:r>
              <a:rPr lang="zh-TW" altLang="en-US" sz="1600" dirty="0"/>
              <a:t>、</a:t>
            </a:r>
            <a:r>
              <a:rPr lang="en-US" altLang="zh-TW" sz="1600" dirty="0"/>
              <a:t>R3</a:t>
            </a:r>
            <a:r>
              <a:rPr lang="zh-TW" altLang="en-US" sz="1600" dirty="0"/>
              <a:t>、</a:t>
            </a:r>
            <a:r>
              <a:rPr lang="en-US" altLang="zh-TW" sz="1600" dirty="0"/>
              <a:t>Bob</a:t>
            </a:r>
            <a:r>
              <a:rPr lang="zh-TW" altLang="en-US" sz="1600" dirty="0"/>
              <a:t>排成一線，而且只有相鄰節點間有光纖連線可以形成量子糾纏配對</a:t>
            </a:r>
            <a:r>
              <a:rPr lang="en-US" altLang="zh-TW" sz="1600" dirty="0"/>
              <a:t>(</a:t>
            </a:r>
            <a:r>
              <a:rPr lang="en-US" altLang="zh-TW" sz="1600" dirty="0" err="1"/>
              <a:t>entaglement</a:t>
            </a:r>
            <a:r>
              <a:rPr lang="en-US" altLang="zh-TW" sz="1600" dirty="0"/>
              <a:t> pair)</a:t>
            </a:r>
            <a:r>
              <a:rPr lang="zh-TW" altLang="en-US" sz="1600" dirty="0"/>
              <a:t>量子粒子</a:t>
            </a:r>
            <a:r>
              <a:rPr lang="en-US" altLang="zh-TW" sz="1600" dirty="0"/>
              <a:t>(</a:t>
            </a:r>
            <a:r>
              <a:rPr lang="zh-TW" altLang="en-US" sz="1600" dirty="0"/>
              <a:t>位元</a:t>
            </a:r>
            <a:r>
              <a:rPr lang="en-US" altLang="zh-TW" sz="1600" dirty="0"/>
              <a:t>)</a:t>
            </a:r>
            <a:r>
              <a:rPr lang="zh-TW" altLang="en-US" sz="1600" dirty="0"/>
              <a:t>，請設計一個量子程式形成一個量子線路，可以模擬依序形成量子糾纏配對的順序以及執行糾纏對調</a:t>
            </a:r>
            <a:r>
              <a:rPr lang="en-US" altLang="zh-TW" sz="1600" dirty="0"/>
              <a:t>(entanglement swap)</a:t>
            </a:r>
            <a:r>
              <a:rPr lang="zh-TW" altLang="en-US" sz="1600" dirty="0"/>
              <a:t>操作的順序，最後使得</a:t>
            </a:r>
            <a:r>
              <a:rPr lang="en-US" altLang="zh-TW" sz="1600" dirty="0"/>
              <a:t>Alice</a:t>
            </a:r>
            <a:r>
              <a:rPr lang="zh-TW" altLang="en-US" sz="1600" dirty="0"/>
              <a:t>與</a:t>
            </a:r>
            <a:r>
              <a:rPr lang="en-US" altLang="zh-TW" sz="1600" dirty="0"/>
              <a:t>Bob</a:t>
            </a:r>
            <a:r>
              <a:rPr lang="zh-TW" altLang="en-US" sz="1600" dirty="0"/>
              <a:t>之間可以形成一對量子糾纏配對量子粒子</a:t>
            </a:r>
            <a:r>
              <a:rPr lang="en-US" altLang="zh-TW" sz="1600" dirty="0"/>
              <a:t>(</a:t>
            </a:r>
            <a:r>
              <a:rPr lang="zh-TW" altLang="en-US" sz="1600" dirty="0"/>
              <a:t>位元</a:t>
            </a:r>
            <a:r>
              <a:rPr lang="en-US" altLang="zh-TW" sz="1600" dirty="0"/>
              <a:t>)</a:t>
            </a:r>
            <a:r>
              <a:rPr lang="zh-TW" altLang="en-US" sz="1600" dirty="0"/>
              <a:t>。程式需要進行量子測量以驗證</a:t>
            </a:r>
            <a:r>
              <a:rPr lang="en-US" altLang="zh-TW" sz="1600" dirty="0"/>
              <a:t>Alice</a:t>
            </a:r>
            <a:r>
              <a:rPr lang="zh-TW" altLang="en-US" sz="1600" dirty="0"/>
              <a:t>與</a:t>
            </a:r>
            <a:r>
              <a:rPr lang="en-US" altLang="zh-TW" sz="1600" dirty="0"/>
              <a:t>Bob</a:t>
            </a:r>
            <a:r>
              <a:rPr lang="zh-TW" altLang="en-US" sz="1600" dirty="0"/>
              <a:t>的確處於量子糾纏的狀態。</a:t>
            </a:r>
            <a:endParaRPr sz="1600" dirty="0"/>
          </a:p>
        </p:txBody>
      </p:sp>
      <p:sp>
        <p:nvSpPr>
          <p:cNvPr id="96" name="Google Shape;96;g1c02178ce09_0_15"/>
          <p:cNvSpPr txBox="1">
            <a:spLocks noGrp="1"/>
          </p:cNvSpPr>
          <p:nvPr>
            <p:ph type="sldNum" idx="4294967295"/>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zh-TW"/>
              <a:t>39</a:t>
            </a:fld>
            <a:endParaRPr/>
          </a:p>
        </p:txBody>
      </p:sp>
      <p:pic>
        <p:nvPicPr>
          <p:cNvPr id="5" name="圖片 4"/>
          <p:cNvPicPr>
            <a:picLocks noChangeAspect="1"/>
          </p:cNvPicPr>
          <p:nvPr/>
        </p:nvPicPr>
        <p:blipFill>
          <a:blip r:embed="rId3"/>
          <a:stretch>
            <a:fillRect/>
          </a:stretch>
        </p:blipFill>
        <p:spPr>
          <a:xfrm>
            <a:off x="1269259" y="3365736"/>
            <a:ext cx="3693854" cy="1675427"/>
          </a:xfrm>
          <a:prstGeom prst="rect">
            <a:avLst/>
          </a:prstGeom>
        </p:spPr>
      </p:pic>
      <p:pic>
        <p:nvPicPr>
          <p:cNvPr id="7" name="圖片 6"/>
          <p:cNvPicPr>
            <a:picLocks noChangeAspect="1"/>
          </p:cNvPicPr>
          <p:nvPr/>
        </p:nvPicPr>
        <p:blipFill>
          <a:blip r:embed="rId4"/>
          <a:stretch>
            <a:fillRect/>
          </a:stretch>
        </p:blipFill>
        <p:spPr>
          <a:xfrm>
            <a:off x="5476131" y="3111963"/>
            <a:ext cx="2219925" cy="1655300"/>
          </a:xfrm>
          <a:prstGeom prst="rect">
            <a:avLst/>
          </a:prstGeom>
        </p:spPr>
      </p:pic>
      <p:sp>
        <p:nvSpPr>
          <p:cNvPr id="9" name="文字方塊 8"/>
          <p:cNvSpPr txBox="1"/>
          <p:nvPr/>
        </p:nvSpPr>
        <p:spPr>
          <a:xfrm>
            <a:off x="6068565" y="4733386"/>
            <a:ext cx="1261884" cy="307777"/>
          </a:xfrm>
          <a:prstGeom prst="rect">
            <a:avLst/>
          </a:prstGeom>
          <a:noFill/>
        </p:spPr>
        <p:txBody>
          <a:bodyPr wrap="none" rtlCol="0">
            <a:spAutoFit/>
          </a:bodyPr>
          <a:lstStyle/>
          <a:p>
            <a:r>
              <a:rPr lang="zh-TW" altLang="en-US" dirty="0"/>
              <a:t>輸出結果範例</a:t>
            </a:r>
          </a:p>
        </p:txBody>
      </p:sp>
    </p:spTree>
    <p:extLst>
      <p:ext uri="{BB962C8B-B14F-4D97-AF65-F5344CB8AC3E}">
        <p14:creationId xmlns:p14="http://schemas.microsoft.com/office/powerpoint/2010/main" val="3876522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g1a8481dc845_2_52"/>
          <p:cNvSpPr txBox="1">
            <a:spLocks noGrp="1"/>
          </p:cNvSpPr>
          <p:nvPr>
            <p:ph type="title"/>
          </p:nvPr>
        </p:nvSpPr>
        <p:spPr>
          <a:xfrm>
            <a:off x="394378" y="106040"/>
            <a:ext cx="8229600" cy="1028700"/>
          </a:xfrm>
          <a:prstGeom prst="rect">
            <a:avLst/>
          </a:prstGeom>
        </p:spPr>
        <p:txBody>
          <a:bodyPr spcFirstLastPara="1" wrap="square" lIns="68575" tIns="34275" rIns="68575" bIns="34275" anchor="ctr" anchorCtr="0">
            <a:noAutofit/>
          </a:bodyPr>
          <a:lstStyle/>
          <a:p>
            <a:pPr lvl="0"/>
            <a:r>
              <a:rPr lang="en-US" altLang="zh-TW" sz="3600" dirty="0">
                <a:solidFill>
                  <a:srgbClr val="FF0000"/>
                </a:solidFill>
              </a:rPr>
              <a:t>Einstein</a:t>
            </a:r>
            <a:r>
              <a:rPr lang="en-US" altLang="zh-TW" sz="3600" dirty="0"/>
              <a:t> vs </a:t>
            </a:r>
            <a:r>
              <a:rPr lang="en-US" altLang="zh-TW" sz="3600" dirty="0">
                <a:solidFill>
                  <a:srgbClr val="00B050"/>
                </a:solidFill>
              </a:rPr>
              <a:t>Bohr</a:t>
            </a:r>
            <a:endParaRPr dirty="0">
              <a:solidFill>
                <a:srgbClr val="00B050"/>
              </a:solidFill>
            </a:endParaRPr>
          </a:p>
        </p:txBody>
      </p:sp>
      <p:sp>
        <p:nvSpPr>
          <p:cNvPr id="111" name="Google Shape;111;g1a8481dc845_2_52"/>
          <p:cNvSpPr txBox="1"/>
          <p:nvPr/>
        </p:nvSpPr>
        <p:spPr>
          <a:xfrm>
            <a:off x="-90741" y="805274"/>
            <a:ext cx="6861490" cy="3299334"/>
          </a:xfrm>
          <a:prstGeom prst="rect">
            <a:avLst/>
          </a:prstGeom>
          <a:noFill/>
          <a:ln>
            <a:noFill/>
          </a:ln>
        </p:spPr>
        <p:txBody>
          <a:bodyPr spcFirstLastPara="1" wrap="square" lIns="91425" tIns="91425" rIns="91425" bIns="91425" anchor="t" anchorCtr="0">
            <a:spAutoFit/>
          </a:bodyPr>
          <a:lstStyle/>
          <a:p>
            <a:pPr marL="412750" lvl="0" indent="-285750" algn="l" rtl="0">
              <a:lnSpc>
                <a:spcPct val="115000"/>
              </a:lnSpc>
              <a:spcBef>
                <a:spcPts val="0"/>
              </a:spcBef>
              <a:spcAft>
                <a:spcPts val="0"/>
              </a:spcAft>
              <a:buClr>
                <a:srgbClr val="00007D"/>
              </a:buClr>
              <a:buSzPts val="1600"/>
              <a:buFont typeface="Wingdings" panose="05000000000000000000" pitchFamily="2" charset="2"/>
              <a:buChar char="l"/>
            </a:pPr>
            <a:r>
              <a:rPr lang="en-US" sz="1600" dirty="0"/>
              <a:t>Quantum entanglement, introduced by </a:t>
            </a:r>
            <a:r>
              <a:rPr lang="en-US" sz="1600" dirty="0">
                <a:solidFill>
                  <a:srgbClr val="FF0000"/>
                </a:solidFill>
              </a:rPr>
              <a:t>Schrodinger</a:t>
            </a:r>
            <a:r>
              <a:rPr lang="en-US" sz="1600" dirty="0"/>
              <a:t> and referred to as </a:t>
            </a:r>
            <a:r>
              <a:rPr lang="en-US" sz="1600" dirty="0">
                <a:solidFill>
                  <a:srgbClr val="FF0000"/>
                </a:solidFill>
              </a:rPr>
              <a:t>“spooky action at a distance” </a:t>
            </a:r>
            <a:r>
              <a:rPr lang="en-US" sz="1600" dirty="0"/>
              <a:t>by </a:t>
            </a:r>
            <a:r>
              <a:rPr lang="en-US" sz="1600" dirty="0">
                <a:solidFill>
                  <a:srgbClr val="FF0000"/>
                </a:solidFill>
              </a:rPr>
              <a:t>Einstein</a:t>
            </a:r>
            <a:r>
              <a:rPr lang="en-US" sz="1600" dirty="0"/>
              <a:t>, is very critical in quantum mechanics.</a:t>
            </a:r>
          </a:p>
          <a:p>
            <a:pPr marL="412750" lvl="0" indent="-285750">
              <a:lnSpc>
                <a:spcPct val="115000"/>
              </a:lnSpc>
              <a:buClr>
                <a:srgbClr val="00007D"/>
              </a:buClr>
              <a:buSzPts val="1600"/>
              <a:buFont typeface="Wingdings" panose="05000000000000000000" pitchFamily="2" charset="2"/>
              <a:buChar char="l"/>
            </a:pPr>
            <a:r>
              <a:rPr lang="en-US" sz="1600" dirty="0">
                <a:solidFill>
                  <a:srgbClr val="FF0000"/>
                </a:solidFill>
              </a:rPr>
              <a:t>Einstein: “God doesn</a:t>
            </a:r>
            <a:r>
              <a:rPr lang="en-US" altLang="zh-TW" sz="1600" dirty="0">
                <a:solidFill>
                  <a:srgbClr val="FF0000"/>
                </a:solidFill>
              </a:rPr>
              <a:t>’</a:t>
            </a:r>
            <a:r>
              <a:rPr lang="en-US" sz="1600" dirty="0">
                <a:solidFill>
                  <a:srgbClr val="FF0000"/>
                </a:solidFill>
              </a:rPr>
              <a:t>t play dice" </a:t>
            </a:r>
            <a:r>
              <a:rPr lang="en-US" sz="1600" dirty="0"/>
              <a:t>vs </a:t>
            </a:r>
            <a:r>
              <a:rPr lang="en-US" sz="1600" dirty="0">
                <a:solidFill>
                  <a:srgbClr val="00B050"/>
                </a:solidFill>
              </a:rPr>
              <a:t>Bohr: “Stop telling God what to do."</a:t>
            </a:r>
          </a:p>
          <a:p>
            <a:pPr marL="412750" lvl="0" indent="-285750" algn="l" rtl="0">
              <a:lnSpc>
                <a:spcPct val="115000"/>
              </a:lnSpc>
              <a:spcBef>
                <a:spcPts val="0"/>
              </a:spcBef>
              <a:spcAft>
                <a:spcPts val="0"/>
              </a:spcAft>
              <a:buClr>
                <a:srgbClr val="00007D"/>
              </a:buClr>
              <a:buSzPts val="1600"/>
              <a:buFont typeface="Wingdings" panose="05000000000000000000" pitchFamily="2" charset="2"/>
              <a:buChar char="l"/>
            </a:pPr>
            <a:r>
              <a:rPr lang="en-US" sz="1600" dirty="0"/>
              <a:t>In physics, action at a distance is the concept that an object can be affected without being physically touched by another object.</a:t>
            </a:r>
            <a:endParaRPr sz="1600" dirty="0"/>
          </a:p>
          <a:p>
            <a:pPr marL="412750" lvl="0" indent="-285750" algn="l" rtl="0">
              <a:lnSpc>
                <a:spcPct val="115000"/>
              </a:lnSpc>
              <a:spcBef>
                <a:spcPts val="0"/>
              </a:spcBef>
              <a:spcAft>
                <a:spcPts val="0"/>
              </a:spcAft>
              <a:buClr>
                <a:srgbClr val="00007D"/>
              </a:buClr>
              <a:buSzPts val="1600"/>
              <a:buFont typeface="Wingdings" panose="05000000000000000000" pitchFamily="2" charset="2"/>
              <a:buChar char="l"/>
            </a:pPr>
            <a:r>
              <a:rPr lang="en-US" sz="1600" dirty="0"/>
              <a:t>For example, regarding two entangled photons with opposite polarization, if one photon is observed (or measured) to be vertically polarized, then the other photon must be observed to be horizontally polarized.</a:t>
            </a:r>
            <a:endParaRPr sz="1600" dirty="0"/>
          </a:p>
        </p:txBody>
      </p:sp>
      <p:pic>
        <p:nvPicPr>
          <p:cNvPr id="112" name="Google Shape;112;g1a8481dc845_2_52"/>
          <p:cNvPicPr preferRelativeResize="0"/>
          <p:nvPr/>
        </p:nvPicPr>
        <p:blipFill>
          <a:blip r:embed="rId3">
            <a:alphaModFix/>
          </a:blip>
          <a:stretch>
            <a:fillRect/>
          </a:stretch>
        </p:blipFill>
        <p:spPr>
          <a:xfrm>
            <a:off x="1906612" y="3827860"/>
            <a:ext cx="2065531" cy="1028700"/>
          </a:xfrm>
          <a:prstGeom prst="rect">
            <a:avLst/>
          </a:prstGeom>
          <a:noFill/>
          <a:ln>
            <a:noFill/>
          </a:ln>
        </p:spPr>
      </p:pic>
      <p:sp>
        <p:nvSpPr>
          <p:cNvPr id="113" name="Google Shape;113;g1a8481dc845_2_52"/>
          <p:cNvSpPr txBox="1"/>
          <p:nvPr/>
        </p:nvSpPr>
        <p:spPr>
          <a:xfrm>
            <a:off x="1743231" y="4834202"/>
            <a:ext cx="4808986" cy="308516"/>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700" dirty="0"/>
              <a:t>Source : https://www.quantamagazine.org/how-bells-theorem-proved-spooky-action-at-a-distance-is-real-20210720/</a:t>
            </a:r>
            <a:endParaRPr sz="700" dirty="0"/>
          </a:p>
        </p:txBody>
      </p:sp>
      <p:sp>
        <p:nvSpPr>
          <p:cNvPr id="114" name="Google Shape;114;g1a8481dc845_2_52"/>
          <p:cNvSpPr txBox="1"/>
          <p:nvPr/>
        </p:nvSpPr>
        <p:spPr>
          <a:xfrm>
            <a:off x="4007456" y="4508360"/>
            <a:ext cx="30357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b="1" dirty="0">
                <a:solidFill>
                  <a:srgbClr val="3333FF"/>
                </a:solidFill>
              </a:rPr>
              <a:t>Quantum entanglement</a:t>
            </a:r>
            <a:endParaRPr sz="1600" b="1" dirty="0">
              <a:solidFill>
                <a:srgbClr val="3333FF"/>
              </a:solidFill>
            </a:endParaRPr>
          </a:p>
        </p:txBody>
      </p:sp>
      <p:pic>
        <p:nvPicPr>
          <p:cNvPr id="9" name="Picture 2" descr="https://upload.wikimedia.org/wikipedia/commons/thumb/d/d5/Niels_Bohr_Albert_Einstein_by_Ehrenfest.jpg/220px-Niels_Bohr_Albert_Einstein_by_Ehrenfest.jpg">
            <a:extLst>
              <a:ext uri="{FF2B5EF4-FFF2-40B4-BE49-F238E27FC236}">
                <a16:creationId xmlns:a16="http://schemas.microsoft.com/office/drawing/2014/main" id="{8D2F91FD-E4B5-4C0A-8B7C-7F38DD697C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1638" y="1356377"/>
            <a:ext cx="2329739" cy="3367533"/>
          </a:xfrm>
          <a:prstGeom prst="rect">
            <a:avLst/>
          </a:prstGeom>
          <a:noFill/>
          <a:extLst>
            <a:ext uri="{909E8E84-426E-40DD-AFC4-6F175D3DCCD1}">
              <a14:hiddenFill xmlns:a14="http://schemas.microsoft.com/office/drawing/2010/main">
                <a:solidFill>
                  <a:srgbClr val="FFFFFF"/>
                </a:solidFill>
              </a14:hiddenFill>
            </a:ext>
          </a:extLst>
        </p:spPr>
      </p:pic>
      <p:sp>
        <p:nvSpPr>
          <p:cNvPr id="3" name="投影片編號版面配置區 2">
            <a:extLst>
              <a:ext uri="{FF2B5EF4-FFF2-40B4-BE49-F238E27FC236}">
                <a16:creationId xmlns:a16="http://schemas.microsoft.com/office/drawing/2014/main" id="{840EC6B7-37F6-4134-A8F1-1B2A12EB6EB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a:p>
        </p:txBody>
      </p:sp>
    </p:spTree>
    <p:extLst>
      <p:ext uri="{BB962C8B-B14F-4D97-AF65-F5344CB8AC3E}">
        <p14:creationId xmlns:p14="http://schemas.microsoft.com/office/powerpoint/2010/main" val="18935078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g1d1be511281_0_15"/>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dirty="0"/>
              <a:t>hint</a:t>
            </a:r>
            <a:endParaRPr dirty="0"/>
          </a:p>
        </p:txBody>
      </p:sp>
      <p:sp>
        <p:nvSpPr>
          <p:cNvPr id="102" name="Google Shape;102;g1d1be511281_0_15"/>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r>
              <a:rPr lang="zh-TW" altLang="en-US" sz="2000" dirty="0"/>
              <a:t>總共需準備</a:t>
            </a:r>
            <a:r>
              <a:rPr lang="en-US" altLang="zh-TW" sz="2000" dirty="0"/>
              <a:t>8</a:t>
            </a:r>
            <a:r>
              <a:rPr lang="zh-TW" altLang="en-US" sz="2000" dirty="0"/>
              <a:t>個</a:t>
            </a:r>
            <a:r>
              <a:rPr lang="en-US" altLang="zh-TW" sz="2000" dirty="0"/>
              <a:t>qubit</a:t>
            </a:r>
            <a:r>
              <a:rPr lang="zh-TW" altLang="en-US" sz="2000" dirty="0"/>
              <a:t>，包含</a:t>
            </a:r>
            <a:r>
              <a:rPr lang="en-US" altLang="zh-TW" sz="2000" dirty="0"/>
              <a:t>Alice*1,3</a:t>
            </a:r>
            <a:r>
              <a:rPr lang="zh-TW" altLang="en-US" sz="2000" dirty="0"/>
              <a:t>個中繼器各*</a:t>
            </a:r>
            <a:r>
              <a:rPr lang="en-US" altLang="zh-TW" sz="2000" dirty="0"/>
              <a:t>2,Bob</a:t>
            </a:r>
            <a:r>
              <a:rPr lang="zh-TW" altLang="en-US" sz="2000" dirty="0"/>
              <a:t>*</a:t>
            </a:r>
            <a:r>
              <a:rPr lang="en-US" altLang="zh-TW" sz="2000" dirty="0"/>
              <a:t>1</a:t>
            </a:r>
            <a:r>
              <a:rPr lang="zh-TW" altLang="en-US" sz="2000" dirty="0"/>
              <a:t>，</a:t>
            </a:r>
            <a:endParaRPr lang="en-US" altLang="zh-TW" sz="2000" dirty="0"/>
          </a:p>
          <a:p>
            <a:pPr marL="0" lvl="0" indent="0">
              <a:buNone/>
            </a:pPr>
            <a:r>
              <a:rPr lang="zh-TW" altLang="en-US" sz="2000" dirty="0"/>
              <a:t>可參考</a:t>
            </a:r>
            <a:r>
              <a:rPr lang="en-US" altLang="zh-TW" sz="2000" dirty="0"/>
              <a:t>entanglement swapping</a:t>
            </a:r>
            <a:r>
              <a:rPr lang="zh-TW" altLang="en-US" sz="2000" dirty="0"/>
              <a:t>的實驗線路做修改</a:t>
            </a:r>
            <a:endParaRPr sz="2000" dirty="0"/>
          </a:p>
        </p:txBody>
      </p:sp>
      <p:sp>
        <p:nvSpPr>
          <p:cNvPr id="103" name="Google Shape;103;g1d1be511281_0_15"/>
          <p:cNvSpPr txBox="1">
            <a:spLocks noGrp="1"/>
          </p:cNvSpPr>
          <p:nvPr>
            <p:ph type="sldNum" idx="4294967295"/>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zh-TW"/>
              <a:t>40</a:t>
            </a:fld>
            <a:endParaRPr/>
          </a:p>
        </p:txBody>
      </p:sp>
      <p:pic>
        <p:nvPicPr>
          <p:cNvPr id="5" name="圖片 4"/>
          <p:cNvPicPr>
            <a:picLocks noChangeAspect="1"/>
          </p:cNvPicPr>
          <p:nvPr/>
        </p:nvPicPr>
        <p:blipFill>
          <a:blip r:embed="rId3"/>
          <a:stretch>
            <a:fillRect/>
          </a:stretch>
        </p:blipFill>
        <p:spPr>
          <a:xfrm>
            <a:off x="1244812" y="2297415"/>
            <a:ext cx="2794794" cy="2743748"/>
          </a:xfrm>
          <a:prstGeom prst="rect">
            <a:avLst/>
          </a:prstGeom>
        </p:spPr>
      </p:pic>
      <p:pic>
        <p:nvPicPr>
          <p:cNvPr id="6" name="圖片 5"/>
          <p:cNvPicPr>
            <a:picLocks noChangeAspect="1"/>
          </p:cNvPicPr>
          <p:nvPr/>
        </p:nvPicPr>
        <p:blipFill>
          <a:blip r:embed="rId4"/>
          <a:stretch>
            <a:fillRect/>
          </a:stretch>
        </p:blipFill>
        <p:spPr>
          <a:xfrm>
            <a:off x="4416056" y="2297415"/>
            <a:ext cx="3176354" cy="2652672"/>
          </a:xfrm>
          <a:prstGeom prst="rect">
            <a:avLst/>
          </a:prstGeom>
        </p:spPr>
      </p:pic>
    </p:spTree>
    <p:extLst>
      <p:ext uri="{BB962C8B-B14F-4D97-AF65-F5344CB8AC3E}">
        <p14:creationId xmlns:p14="http://schemas.microsoft.com/office/powerpoint/2010/main" val="2855828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0CF6327-CB66-413B-AEBF-BA6FBB98B12A}"/>
              </a:ext>
            </a:extLst>
          </p:cNvPr>
          <p:cNvSpPr>
            <a:spLocks noGrp="1"/>
          </p:cNvSpPr>
          <p:nvPr>
            <p:ph type="title"/>
          </p:nvPr>
        </p:nvSpPr>
        <p:spPr/>
        <p:txBody>
          <a:bodyPr/>
          <a:lstStyle/>
          <a:p>
            <a:endParaRPr lang="zh-TW" altLang="en-US"/>
          </a:p>
        </p:txBody>
      </p:sp>
      <p:sp>
        <p:nvSpPr>
          <p:cNvPr id="3" name="投影片編號版面配置區 2">
            <a:extLst>
              <a:ext uri="{FF2B5EF4-FFF2-40B4-BE49-F238E27FC236}">
                <a16:creationId xmlns:a16="http://schemas.microsoft.com/office/drawing/2014/main" id="{3F37D529-DB04-427A-832D-581346783EB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41</a:t>
            </a:fld>
            <a:endParaRPr lang="en-US"/>
          </a:p>
        </p:txBody>
      </p:sp>
      <p:sp>
        <p:nvSpPr>
          <p:cNvPr id="4" name="文字版面配置區 3">
            <a:extLst>
              <a:ext uri="{FF2B5EF4-FFF2-40B4-BE49-F238E27FC236}">
                <a16:creationId xmlns:a16="http://schemas.microsoft.com/office/drawing/2014/main" id="{C3C0436C-179C-474A-A623-61E6399A9E16}"/>
              </a:ext>
            </a:extLst>
          </p:cNvPr>
          <p:cNvSpPr>
            <a:spLocks noGrp="1"/>
          </p:cNvSpPr>
          <p:nvPr>
            <p:ph type="body" idx="1"/>
          </p:nvPr>
        </p:nvSpPr>
        <p:spPr/>
        <p:txBody>
          <a:bodyPr/>
          <a:lstStyle/>
          <a:p>
            <a:endParaRPr lang="zh-TW" altLang="en-US"/>
          </a:p>
        </p:txBody>
      </p:sp>
      <p:pic>
        <p:nvPicPr>
          <p:cNvPr id="6" name="圖片 5">
            <a:extLst>
              <a:ext uri="{FF2B5EF4-FFF2-40B4-BE49-F238E27FC236}">
                <a16:creationId xmlns:a16="http://schemas.microsoft.com/office/drawing/2014/main" id="{E11402F4-A9F9-4F28-A602-244E4FF760C1}"/>
              </a:ext>
            </a:extLst>
          </p:cNvPr>
          <p:cNvPicPr>
            <a:picLocks noChangeAspect="1"/>
          </p:cNvPicPr>
          <p:nvPr/>
        </p:nvPicPr>
        <p:blipFill>
          <a:blip r:embed="rId2"/>
          <a:stretch>
            <a:fillRect/>
          </a:stretch>
        </p:blipFill>
        <p:spPr>
          <a:xfrm>
            <a:off x="0" y="0"/>
            <a:ext cx="9144000" cy="5143500"/>
          </a:xfrm>
          <a:prstGeom prst="rect">
            <a:avLst/>
          </a:prstGeom>
        </p:spPr>
      </p:pic>
      <p:pic>
        <p:nvPicPr>
          <p:cNvPr id="1026" name="Picture 2">
            <a:extLst>
              <a:ext uri="{FF2B5EF4-FFF2-40B4-BE49-F238E27FC236}">
                <a16:creationId xmlns:a16="http://schemas.microsoft.com/office/drawing/2014/main" id="{18642E68-FACE-4A9F-AB5A-67B37AB12E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9687" y="1939100"/>
            <a:ext cx="3136000" cy="2720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87052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41A9D14-B3B2-4935-A7D4-1A7580BC80FC}"/>
              </a:ext>
            </a:extLst>
          </p:cNvPr>
          <p:cNvSpPr>
            <a:spLocks noGrp="1"/>
          </p:cNvSpPr>
          <p:nvPr>
            <p:ph type="title"/>
          </p:nvPr>
        </p:nvSpPr>
        <p:spPr/>
        <p:txBody>
          <a:bodyPr/>
          <a:lstStyle/>
          <a:p>
            <a:endParaRPr lang="zh-TW" altLang="en-US"/>
          </a:p>
        </p:txBody>
      </p:sp>
      <p:sp>
        <p:nvSpPr>
          <p:cNvPr id="3" name="投影片編號版面配置區 2">
            <a:extLst>
              <a:ext uri="{FF2B5EF4-FFF2-40B4-BE49-F238E27FC236}">
                <a16:creationId xmlns:a16="http://schemas.microsoft.com/office/drawing/2014/main" id="{0415FE21-1D6F-47C4-9950-EB334489D86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42</a:t>
            </a:fld>
            <a:endParaRPr lang="en-US"/>
          </a:p>
        </p:txBody>
      </p:sp>
      <p:sp>
        <p:nvSpPr>
          <p:cNvPr id="4" name="文字版面配置區 3">
            <a:extLst>
              <a:ext uri="{FF2B5EF4-FFF2-40B4-BE49-F238E27FC236}">
                <a16:creationId xmlns:a16="http://schemas.microsoft.com/office/drawing/2014/main" id="{1F596AF1-484F-4E5A-A004-F8F1CC57789D}"/>
              </a:ext>
            </a:extLst>
          </p:cNvPr>
          <p:cNvSpPr>
            <a:spLocks noGrp="1"/>
          </p:cNvSpPr>
          <p:nvPr>
            <p:ph type="body" idx="1"/>
          </p:nvPr>
        </p:nvSpPr>
        <p:spPr/>
        <p:txBody>
          <a:bodyPr/>
          <a:lstStyle/>
          <a:p>
            <a:endParaRPr lang="zh-TW" altLang="en-US"/>
          </a:p>
        </p:txBody>
      </p:sp>
      <p:pic>
        <p:nvPicPr>
          <p:cNvPr id="8" name="圖片 7">
            <a:extLst>
              <a:ext uri="{FF2B5EF4-FFF2-40B4-BE49-F238E27FC236}">
                <a16:creationId xmlns:a16="http://schemas.microsoft.com/office/drawing/2014/main" id="{6DDDA595-A40F-476A-9316-1492928590B4}"/>
              </a:ext>
            </a:extLst>
          </p:cNvPr>
          <p:cNvPicPr>
            <a:picLocks noChangeAspect="1"/>
          </p:cNvPicPr>
          <p:nvPr/>
        </p:nvPicPr>
        <p:blipFill>
          <a:blip r:embed="rId2"/>
          <a:stretch>
            <a:fillRect/>
          </a:stretch>
        </p:blipFill>
        <p:spPr>
          <a:xfrm>
            <a:off x="0" y="0"/>
            <a:ext cx="9144000" cy="5143500"/>
          </a:xfrm>
          <a:prstGeom prst="rect">
            <a:avLst/>
          </a:prstGeom>
        </p:spPr>
      </p:pic>
      <p:pic>
        <p:nvPicPr>
          <p:cNvPr id="2050" name="Picture 2">
            <a:extLst>
              <a:ext uri="{FF2B5EF4-FFF2-40B4-BE49-F238E27FC236}">
                <a16:creationId xmlns:a16="http://schemas.microsoft.com/office/drawing/2014/main" id="{4CD836BF-7C65-422E-A4E8-0402416C2B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6385" y="1927476"/>
            <a:ext cx="4027364" cy="285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44062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192"/>
        <p:cNvGrpSpPr/>
        <p:nvPr/>
      </p:nvGrpSpPr>
      <p:grpSpPr>
        <a:xfrm>
          <a:off x="0" y="0"/>
          <a:ext cx="0" cy="0"/>
          <a:chOff x="0" y="0"/>
          <a:chExt cx="0" cy="0"/>
        </a:xfrm>
      </p:grpSpPr>
      <p:sp>
        <p:nvSpPr>
          <p:cNvPr id="1193" name="Google Shape;1193;g10b70956f60_16_7"/>
          <p:cNvSpPr txBox="1">
            <a:spLocks noGrp="1"/>
          </p:cNvSpPr>
          <p:nvPr>
            <p:ph type="title"/>
          </p:nvPr>
        </p:nvSpPr>
        <p:spPr>
          <a:xfrm>
            <a:off x="4352545" y="2571749"/>
            <a:ext cx="3599784" cy="1266521"/>
          </a:xfrm>
          <a:prstGeom prst="rect">
            <a:avLst/>
          </a:prstGeom>
        </p:spPr>
        <p:txBody>
          <a:bodyPr spcFirstLastPara="1" wrap="square" lIns="68575" tIns="34275" rIns="68575" bIns="34275" anchor="ctr" anchorCtr="0">
            <a:noAutofit/>
          </a:bodyPr>
          <a:lstStyle/>
          <a:p>
            <a:pPr algn="ctr"/>
            <a:r>
              <a:rPr lang="en-US" altLang="zh-TW" sz="10000" dirty="0"/>
              <a:t>Q&amp;A</a:t>
            </a:r>
            <a:br>
              <a:rPr lang="en-US" altLang="zh-TW" sz="10000" dirty="0"/>
            </a:br>
            <a:endParaRPr sz="10000" dirty="0"/>
          </a:p>
        </p:txBody>
      </p:sp>
      <p:pic>
        <p:nvPicPr>
          <p:cNvPr id="1026" name="Picture 2" descr="My Photo">
            <a:extLst>
              <a:ext uri="{FF2B5EF4-FFF2-40B4-BE49-F238E27FC236}">
                <a16:creationId xmlns:a16="http://schemas.microsoft.com/office/drawing/2014/main" id="{3B5FDCA5-8176-4285-B813-228E3DAD5F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28" y="546784"/>
            <a:ext cx="3878959" cy="3483323"/>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1193;g10b70956f60_16_7">
            <a:extLst>
              <a:ext uri="{FF2B5EF4-FFF2-40B4-BE49-F238E27FC236}">
                <a16:creationId xmlns:a16="http://schemas.microsoft.com/office/drawing/2014/main" id="{7A8FCB28-0E22-43A5-9DA4-CEA6F37B8869}"/>
              </a:ext>
            </a:extLst>
          </p:cNvPr>
          <p:cNvSpPr txBox="1">
            <a:spLocks/>
          </p:cNvSpPr>
          <p:nvPr/>
        </p:nvSpPr>
        <p:spPr>
          <a:xfrm>
            <a:off x="53514" y="3838271"/>
            <a:ext cx="8143303" cy="1443157"/>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9pPr>
          </a:lstStyle>
          <a:p>
            <a:r>
              <a:rPr lang="en-US" altLang="zh-TW" sz="2000" b="1" dirty="0"/>
              <a:t>Jehn-Ruey Jiang (</a:t>
            </a:r>
            <a:r>
              <a:rPr lang="zh-TW" altLang="en-US" sz="2000" b="1" dirty="0"/>
              <a:t>江振瑞） </a:t>
            </a:r>
            <a:endParaRPr lang="en-US" altLang="zh-TW" sz="2000" b="1" dirty="0"/>
          </a:p>
          <a:p>
            <a:r>
              <a:rPr lang="en-US" altLang="zh-TW" sz="2000" b="1" dirty="0"/>
              <a:t>Email: jrjiang@g.ncu.edu.tw</a:t>
            </a:r>
          </a:p>
          <a:p>
            <a:r>
              <a:rPr lang="en-US" sz="2000" b="1" dirty="0"/>
              <a:t>Web:   https://staff.csie.ncu.edu.tw/jrjiang/</a:t>
            </a:r>
            <a:endParaRPr lang="en-US" sz="1600" dirty="0"/>
          </a:p>
        </p:txBody>
      </p:sp>
      <p:sp>
        <p:nvSpPr>
          <p:cNvPr id="4" name="投影片編號版面配置區 3">
            <a:extLst>
              <a:ext uri="{FF2B5EF4-FFF2-40B4-BE49-F238E27FC236}">
                <a16:creationId xmlns:a16="http://schemas.microsoft.com/office/drawing/2014/main" id="{28E273ED-ED68-44D0-92CF-0B0BE5B6866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zh-TW" smtClean="0"/>
              <a:t>43</a:t>
            </a:fld>
            <a:endParaRPr lang="zh-TW" altLang="en-US"/>
          </a:p>
        </p:txBody>
      </p:sp>
    </p:spTree>
    <p:extLst>
      <p:ext uri="{BB962C8B-B14F-4D97-AF65-F5344CB8AC3E}">
        <p14:creationId xmlns:p14="http://schemas.microsoft.com/office/powerpoint/2010/main" val="3971536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1a8481dc845_2_6"/>
          <p:cNvSpPr txBox="1">
            <a:spLocks noGrp="1"/>
          </p:cNvSpPr>
          <p:nvPr>
            <p:ph type="title"/>
          </p:nvPr>
        </p:nvSpPr>
        <p:spPr>
          <a:xfrm>
            <a:off x="148683" y="342900"/>
            <a:ext cx="8822600" cy="10287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US" altLang="zh-TW" dirty="0"/>
              <a:t>Bell </a:t>
            </a:r>
            <a:r>
              <a:rPr lang="en-US" dirty="0"/>
              <a:t>quantum entanglement of 2 qubits</a:t>
            </a:r>
            <a:endParaRPr dirty="0"/>
          </a:p>
        </p:txBody>
      </p:sp>
      <p:sp>
        <p:nvSpPr>
          <p:cNvPr id="149" name="Google Shape;149;g1a8481dc845_2_6"/>
          <p:cNvSpPr txBox="1">
            <a:spLocks noGrp="1"/>
          </p:cNvSpPr>
          <p:nvPr>
            <p:ph type="sldNum" idx="12"/>
          </p:nvPr>
        </p:nvSpPr>
        <p:spPr>
          <a:xfrm>
            <a:off x="7010400" y="4856560"/>
            <a:ext cx="2133600" cy="180900"/>
          </a:xfrm>
          <a:prstGeom prst="rect">
            <a:avLst/>
          </a:prstGeom>
        </p:spPr>
        <p:txBody>
          <a:bodyPr spcFirstLastPara="1" wrap="square" lIns="68575" tIns="34275" rIns="68575" bIns="34275" anchor="b"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t>5</a:t>
            </a:fld>
            <a:endParaRPr/>
          </a:p>
        </p:txBody>
      </p:sp>
      <p:sp>
        <p:nvSpPr>
          <p:cNvPr id="150" name="Google Shape;150;g1a8481dc845_2_6"/>
          <p:cNvSpPr txBox="1"/>
          <p:nvPr/>
        </p:nvSpPr>
        <p:spPr>
          <a:xfrm>
            <a:off x="577225" y="1371600"/>
            <a:ext cx="38964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dirty="0"/>
              <a:t>Bell quantum entanglement:</a:t>
            </a:r>
            <a:endParaRPr sz="1600" dirty="0"/>
          </a:p>
        </p:txBody>
      </p:sp>
      <p:pic>
        <p:nvPicPr>
          <p:cNvPr id="6146" name="Picture 2" descr="https://lh5.googleusercontent.com/5yecwD99AYLzfNNT2iVZhPA0oLHYDDrCVeqVSBBip1zqNrgfx9LePCLlPrW84kVceIaVuYBBFVhL4yPx_ZJ2OXYQp6BzeYevp_nsldqRP9HA6TtKHef_F3bNzcH4dizrTsk_YGEPD65A58--taoz24IYTPmsuraqoWlVQLQA71Tre9j-eiBnAtHxpnmDdA">
            <a:extLst>
              <a:ext uri="{FF2B5EF4-FFF2-40B4-BE49-F238E27FC236}">
                <a16:creationId xmlns:a16="http://schemas.microsoft.com/office/drawing/2014/main" id="{4BD794E4-BBB6-490A-A6C5-BD069F73DF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0958" y="1254701"/>
            <a:ext cx="2986001" cy="631062"/>
          </a:xfrm>
          <a:prstGeom prst="rect">
            <a:avLst/>
          </a:prstGeom>
          <a:noFill/>
          <a:extLst>
            <a:ext uri="{909E8E84-426E-40DD-AFC4-6F175D3DCCD1}">
              <a14:hiddenFill xmlns:a14="http://schemas.microsoft.com/office/drawing/2010/main">
                <a:solidFill>
                  <a:srgbClr val="FFFFFF"/>
                </a:solidFill>
              </a14:hiddenFill>
            </a:ext>
          </a:extLst>
        </p:spPr>
      </p:pic>
      <p:pic>
        <p:nvPicPr>
          <p:cNvPr id="9" name="Google Shape;186;g17b29bd6734_11_60">
            <a:extLst>
              <a:ext uri="{FF2B5EF4-FFF2-40B4-BE49-F238E27FC236}">
                <a16:creationId xmlns:a16="http://schemas.microsoft.com/office/drawing/2014/main" id="{2B13E070-DF88-406C-92BF-38B8BB5B4377}"/>
              </a:ext>
            </a:extLst>
          </p:cNvPr>
          <p:cNvPicPr preferRelativeResize="0"/>
          <p:nvPr/>
        </p:nvPicPr>
        <p:blipFill rotWithShape="1">
          <a:blip r:embed="rId4">
            <a:alphaModFix/>
          </a:blip>
          <a:srcRect/>
          <a:stretch/>
        </p:blipFill>
        <p:spPr>
          <a:xfrm>
            <a:off x="775862" y="2065494"/>
            <a:ext cx="3499125" cy="2252325"/>
          </a:xfrm>
          <a:prstGeom prst="rect">
            <a:avLst/>
          </a:prstGeom>
          <a:noFill/>
          <a:ln>
            <a:noFill/>
          </a:ln>
        </p:spPr>
      </p:pic>
      <p:pic>
        <p:nvPicPr>
          <p:cNvPr id="10" name="Google Shape;196;g17b29bd6734_11_70">
            <a:extLst>
              <a:ext uri="{FF2B5EF4-FFF2-40B4-BE49-F238E27FC236}">
                <a16:creationId xmlns:a16="http://schemas.microsoft.com/office/drawing/2014/main" id="{E6D74670-1074-473F-AF3C-3DC6A7D43608}"/>
              </a:ext>
            </a:extLst>
          </p:cNvPr>
          <p:cNvPicPr preferRelativeResize="0"/>
          <p:nvPr/>
        </p:nvPicPr>
        <p:blipFill rotWithShape="1">
          <a:blip r:embed="rId5">
            <a:alphaModFix/>
          </a:blip>
          <a:srcRect/>
          <a:stretch/>
        </p:blipFill>
        <p:spPr>
          <a:xfrm>
            <a:off x="4935173" y="2160163"/>
            <a:ext cx="3141374" cy="2216106"/>
          </a:xfrm>
          <a:prstGeom prst="rect">
            <a:avLst/>
          </a:prstGeom>
          <a:noFill/>
          <a:ln>
            <a:noFill/>
          </a:ln>
        </p:spPr>
      </p:pic>
    </p:spTree>
    <p:extLst>
      <p:ext uri="{BB962C8B-B14F-4D97-AF65-F5344CB8AC3E}">
        <p14:creationId xmlns:p14="http://schemas.microsoft.com/office/powerpoint/2010/main" val="3598543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7F63B23D-D15D-430C-B626-A599545B6E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885" y="2938498"/>
            <a:ext cx="3096110" cy="2342675"/>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a:extLst>
              <a:ext uri="{FF2B5EF4-FFF2-40B4-BE49-F238E27FC236}">
                <a16:creationId xmlns:a16="http://schemas.microsoft.com/office/drawing/2014/main" id="{0FF9971E-AFA5-456C-BA8C-6C6A957ABB17}"/>
              </a:ext>
            </a:extLst>
          </p:cNvPr>
          <p:cNvSpPr>
            <a:spLocks noGrp="1"/>
          </p:cNvSpPr>
          <p:nvPr>
            <p:ph type="title"/>
          </p:nvPr>
        </p:nvSpPr>
        <p:spPr>
          <a:xfrm>
            <a:off x="247650" y="342900"/>
            <a:ext cx="8439150" cy="791548"/>
          </a:xfrm>
        </p:spPr>
        <p:txBody>
          <a:bodyPr/>
          <a:lstStyle/>
          <a:p>
            <a:r>
              <a:rPr lang="en-US" altLang="zh-TW" dirty="0"/>
              <a:t>The code of Bell-state (1)</a:t>
            </a:r>
            <a:endParaRPr lang="zh-TW" altLang="en-US" dirty="0"/>
          </a:p>
        </p:txBody>
      </p:sp>
      <p:pic>
        <p:nvPicPr>
          <p:cNvPr id="7" name="Picture 4">
            <a:extLst>
              <a:ext uri="{FF2B5EF4-FFF2-40B4-BE49-F238E27FC236}">
                <a16:creationId xmlns:a16="http://schemas.microsoft.com/office/drawing/2014/main" id="{D1535CDC-D53C-4A08-85BF-23414E0725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4617" y="2275443"/>
            <a:ext cx="4210747" cy="2868057"/>
          </a:xfrm>
          <a:prstGeom prst="rect">
            <a:avLst/>
          </a:prstGeom>
          <a:noFill/>
          <a:extLst>
            <a:ext uri="{909E8E84-426E-40DD-AFC4-6F175D3DCCD1}">
              <a14:hiddenFill xmlns:a14="http://schemas.microsoft.com/office/drawing/2010/main">
                <a:solidFill>
                  <a:srgbClr val="FFFFFF"/>
                </a:solidFill>
              </a14:hiddenFill>
            </a:ext>
          </a:extLst>
        </p:spPr>
      </p:pic>
      <p:sp>
        <p:nvSpPr>
          <p:cNvPr id="9" name="投影片編號版面配置區 8">
            <a:extLst>
              <a:ext uri="{FF2B5EF4-FFF2-40B4-BE49-F238E27FC236}">
                <a16:creationId xmlns:a16="http://schemas.microsoft.com/office/drawing/2014/main" id="{26036D87-20E3-45B8-8E1E-4DE96AB9B68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zh-TW" smtClean="0"/>
              <a:t>6</a:t>
            </a:fld>
            <a:endParaRPr lang="zh-TW" altLang="en-US"/>
          </a:p>
        </p:txBody>
      </p:sp>
      <p:pic>
        <p:nvPicPr>
          <p:cNvPr id="4098" name="Picture 2" descr="Quantum Entanglement | Brilliant Math &amp; Science Wiki">
            <a:extLst>
              <a:ext uri="{FF2B5EF4-FFF2-40B4-BE49-F238E27FC236}">
                <a16:creationId xmlns:a16="http://schemas.microsoft.com/office/drawing/2014/main" id="{3EC298F0-C7A3-4C08-93F4-078BA8C74E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402" y="1913031"/>
            <a:ext cx="4051051" cy="1181150"/>
          </a:xfrm>
          <a:prstGeom prst="rect">
            <a:avLst/>
          </a:prstGeom>
          <a:noFill/>
          <a:extLst>
            <a:ext uri="{909E8E84-426E-40DD-AFC4-6F175D3DCCD1}">
              <a14:hiddenFill xmlns:a14="http://schemas.microsoft.com/office/drawing/2010/main">
                <a:solidFill>
                  <a:srgbClr val="FFFFFF"/>
                </a:solidFill>
              </a14:hiddenFill>
            </a:ext>
          </a:extLst>
        </p:spPr>
      </p:pic>
      <p:sp>
        <p:nvSpPr>
          <p:cNvPr id="3" name="文字方塊 2">
            <a:extLst>
              <a:ext uri="{FF2B5EF4-FFF2-40B4-BE49-F238E27FC236}">
                <a16:creationId xmlns:a16="http://schemas.microsoft.com/office/drawing/2014/main" id="{724488FF-6A86-4C42-9645-1A178B002217}"/>
              </a:ext>
            </a:extLst>
          </p:cNvPr>
          <p:cNvSpPr txBox="1"/>
          <p:nvPr/>
        </p:nvSpPr>
        <p:spPr>
          <a:xfrm>
            <a:off x="302859" y="1095213"/>
            <a:ext cx="8032968" cy="1200329"/>
          </a:xfrm>
          <a:prstGeom prst="rect">
            <a:avLst/>
          </a:prstGeom>
          <a:noFill/>
        </p:spPr>
        <p:txBody>
          <a:bodyPr wrap="none" rtlCol="0">
            <a:spAutoFit/>
          </a:bodyPr>
          <a:lstStyle/>
          <a:p>
            <a:r>
              <a:rPr lang="en-US" altLang="zh-TW" sz="1800" dirty="0"/>
              <a:t>!pip install </a:t>
            </a:r>
            <a:r>
              <a:rPr lang="en-US" altLang="zh-TW" sz="1800" dirty="0" err="1"/>
              <a:t>qiskit</a:t>
            </a:r>
            <a:r>
              <a:rPr lang="zh-TW" altLang="en-US" sz="1800" dirty="0"/>
              <a:t>  </a:t>
            </a:r>
            <a:r>
              <a:rPr lang="en-US" altLang="zh-TW" sz="1800" dirty="0"/>
              <a:t>#</a:t>
            </a:r>
            <a:r>
              <a:rPr lang="zh-TW" altLang="en-US" sz="1800" dirty="0"/>
              <a:t>安裝</a:t>
            </a:r>
            <a:r>
              <a:rPr lang="en-US" altLang="zh-TW" sz="1800" dirty="0"/>
              <a:t>IBM </a:t>
            </a:r>
            <a:r>
              <a:rPr lang="en-US" altLang="zh-TW" sz="1800" dirty="0" err="1"/>
              <a:t>Qiskit</a:t>
            </a:r>
            <a:r>
              <a:rPr lang="zh-TW" altLang="en-US" sz="1800" dirty="0"/>
              <a:t>套件</a:t>
            </a:r>
            <a:endParaRPr lang="en-US" altLang="zh-TW" sz="1800" dirty="0"/>
          </a:p>
          <a:p>
            <a:r>
              <a:rPr lang="en-US" altLang="zh-TW" sz="1800" dirty="0"/>
              <a:t>!pip install </a:t>
            </a:r>
            <a:r>
              <a:rPr lang="en-US" altLang="zh-TW" sz="1800" dirty="0" err="1"/>
              <a:t>qiskit</a:t>
            </a:r>
            <a:r>
              <a:rPr lang="en-US" altLang="zh-TW" sz="1800" dirty="0"/>
              <a:t>-</a:t>
            </a:r>
            <a:r>
              <a:rPr lang="en-US" altLang="zh-TW" sz="1800" dirty="0" err="1"/>
              <a:t>ibm</a:t>
            </a:r>
            <a:r>
              <a:rPr lang="en-US" altLang="zh-TW" sz="1800" dirty="0"/>
              <a:t>-runtime</a:t>
            </a:r>
            <a:r>
              <a:rPr lang="zh-TW" altLang="en-US" sz="1800" dirty="0"/>
              <a:t> </a:t>
            </a:r>
            <a:r>
              <a:rPr lang="en-US" altLang="zh-TW" sz="1800" dirty="0"/>
              <a:t>#</a:t>
            </a:r>
            <a:r>
              <a:rPr lang="zh-TW" altLang="en-US" sz="1800" dirty="0"/>
              <a:t>安中</a:t>
            </a:r>
            <a:r>
              <a:rPr lang="en-US" altLang="zh-TW" sz="1800" dirty="0"/>
              <a:t>IBM </a:t>
            </a:r>
            <a:r>
              <a:rPr lang="zh-TW" altLang="en-US" sz="1800" dirty="0"/>
              <a:t>執行時期基礎功能</a:t>
            </a:r>
            <a:r>
              <a:rPr lang="en-US" altLang="zh-TW" sz="1800" dirty="0"/>
              <a:t>(runtime primitives)</a:t>
            </a:r>
          </a:p>
          <a:p>
            <a:r>
              <a:rPr lang="en-US" altLang="zh-TW" sz="1800" dirty="0"/>
              <a:t>!pip install </a:t>
            </a:r>
            <a:r>
              <a:rPr lang="en-US" altLang="zh-TW" sz="1800" dirty="0" err="1"/>
              <a:t>pylatexenc</a:t>
            </a:r>
            <a:endParaRPr lang="en-US" altLang="zh-TW" sz="1800" dirty="0"/>
          </a:p>
          <a:p>
            <a:endParaRPr lang="zh-TW" altLang="en-US" sz="1800" dirty="0"/>
          </a:p>
        </p:txBody>
      </p:sp>
    </p:spTree>
    <p:extLst>
      <p:ext uri="{BB962C8B-B14F-4D97-AF65-F5344CB8AC3E}">
        <p14:creationId xmlns:p14="http://schemas.microsoft.com/office/powerpoint/2010/main" val="36901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7F63B23D-D15D-430C-B626-A599545B6E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7259" y="814643"/>
            <a:ext cx="2156653" cy="1631834"/>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a:extLst>
              <a:ext uri="{FF2B5EF4-FFF2-40B4-BE49-F238E27FC236}">
                <a16:creationId xmlns:a16="http://schemas.microsoft.com/office/drawing/2014/main" id="{0FF9971E-AFA5-456C-BA8C-6C6A957ABB17}"/>
              </a:ext>
            </a:extLst>
          </p:cNvPr>
          <p:cNvSpPr>
            <a:spLocks noGrp="1"/>
          </p:cNvSpPr>
          <p:nvPr>
            <p:ph type="title"/>
          </p:nvPr>
        </p:nvSpPr>
        <p:spPr>
          <a:xfrm>
            <a:off x="247650" y="342900"/>
            <a:ext cx="8439150" cy="791548"/>
          </a:xfrm>
        </p:spPr>
        <p:txBody>
          <a:bodyPr/>
          <a:lstStyle/>
          <a:p>
            <a:r>
              <a:rPr lang="en-US" altLang="zh-TW" dirty="0"/>
              <a:t>The code of Bell-state (2)		</a:t>
            </a:r>
            <a:endParaRPr lang="zh-TW" altLang="en-US" dirty="0"/>
          </a:p>
        </p:txBody>
      </p:sp>
      <p:pic>
        <p:nvPicPr>
          <p:cNvPr id="7" name="Picture 4">
            <a:extLst>
              <a:ext uri="{FF2B5EF4-FFF2-40B4-BE49-F238E27FC236}">
                <a16:creationId xmlns:a16="http://schemas.microsoft.com/office/drawing/2014/main" id="{D1535CDC-D53C-4A08-85BF-23414E0725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3912" y="608222"/>
            <a:ext cx="2564383" cy="1746671"/>
          </a:xfrm>
          <a:prstGeom prst="rect">
            <a:avLst/>
          </a:prstGeom>
          <a:noFill/>
          <a:extLst>
            <a:ext uri="{909E8E84-426E-40DD-AFC4-6F175D3DCCD1}">
              <a14:hiddenFill xmlns:a14="http://schemas.microsoft.com/office/drawing/2010/main">
                <a:solidFill>
                  <a:srgbClr val="FFFFFF"/>
                </a:solidFill>
              </a14:hiddenFill>
            </a:ext>
          </a:extLst>
        </p:spPr>
      </p:pic>
      <p:sp>
        <p:nvSpPr>
          <p:cNvPr id="9" name="投影片編號版面配置區 8">
            <a:extLst>
              <a:ext uri="{FF2B5EF4-FFF2-40B4-BE49-F238E27FC236}">
                <a16:creationId xmlns:a16="http://schemas.microsoft.com/office/drawing/2014/main" id="{26036D87-20E3-45B8-8E1E-4DE96AB9B68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zh-TW" smtClean="0"/>
              <a:t>7</a:t>
            </a:fld>
            <a:endParaRPr lang="zh-TW" altLang="en-US"/>
          </a:p>
        </p:txBody>
      </p:sp>
      <p:sp>
        <p:nvSpPr>
          <p:cNvPr id="3" name="文字方塊 2">
            <a:extLst>
              <a:ext uri="{FF2B5EF4-FFF2-40B4-BE49-F238E27FC236}">
                <a16:creationId xmlns:a16="http://schemas.microsoft.com/office/drawing/2014/main" id="{724488FF-6A86-4C42-9645-1A178B002217}"/>
              </a:ext>
            </a:extLst>
          </p:cNvPr>
          <p:cNvSpPr txBox="1"/>
          <p:nvPr/>
        </p:nvSpPr>
        <p:spPr>
          <a:xfrm>
            <a:off x="-19199" y="1365649"/>
            <a:ext cx="8840882" cy="3785652"/>
          </a:xfrm>
          <a:prstGeom prst="rect">
            <a:avLst/>
          </a:prstGeom>
          <a:noFill/>
        </p:spPr>
        <p:txBody>
          <a:bodyPr wrap="none" rtlCol="0">
            <a:spAutoFit/>
          </a:bodyPr>
          <a:lstStyle/>
          <a:p>
            <a:pPr marL="342900" indent="-342900">
              <a:buFont typeface="+mj-lt"/>
              <a:buAutoNum type="arabicPeriod"/>
            </a:pPr>
            <a:r>
              <a:rPr lang="en-US" altLang="zh-TW" sz="1600" dirty="0"/>
              <a:t>from </a:t>
            </a:r>
            <a:r>
              <a:rPr lang="en-US" altLang="zh-TW" sz="1600" dirty="0" err="1"/>
              <a:t>qiskit</a:t>
            </a:r>
            <a:r>
              <a:rPr lang="en-US" altLang="zh-TW" sz="1600" dirty="0"/>
              <a:t> import </a:t>
            </a:r>
            <a:r>
              <a:rPr lang="en-US" altLang="zh-TW" sz="1600" dirty="0" err="1"/>
              <a:t>QuantumCircuit</a:t>
            </a:r>
            <a:endParaRPr lang="en-US" altLang="zh-TW" sz="1600" dirty="0"/>
          </a:p>
          <a:p>
            <a:pPr marL="342900" indent="-342900">
              <a:buFont typeface="+mj-lt"/>
              <a:buAutoNum type="arabicPeriod"/>
            </a:pPr>
            <a:r>
              <a:rPr lang="en-US" altLang="zh-TW" sz="1600" dirty="0"/>
              <a:t>from </a:t>
            </a:r>
            <a:r>
              <a:rPr lang="en-US" altLang="zh-TW" sz="1600" dirty="0" err="1"/>
              <a:t>qiskit.primitives</a:t>
            </a:r>
            <a:r>
              <a:rPr lang="en-US" altLang="zh-TW" sz="1600" dirty="0"/>
              <a:t> import </a:t>
            </a:r>
            <a:r>
              <a:rPr lang="en-US" altLang="zh-TW" sz="1600" dirty="0" err="1"/>
              <a:t>StatevectorSampler</a:t>
            </a:r>
            <a:r>
              <a:rPr lang="en-US" altLang="zh-TW" sz="1600" dirty="0"/>
              <a:t>    </a:t>
            </a:r>
          </a:p>
          <a:p>
            <a:pPr marL="342900" indent="-342900">
              <a:buFont typeface="+mj-lt"/>
              <a:buAutoNum type="arabicPeriod"/>
            </a:pPr>
            <a:r>
              <a:rPr lang="en-US" altLang="zh-TW" sz="1600" dirty="0"/>
              <a:t>from </a:t>
            </a:r>
            <a:r>
              <a:rPr lang="en-US" altLang="zh-TW" sz="1600" dirty="0" err="1"/>
              <a:t>qiskit.visualization</a:t>
            </a:r>
            <a:r>
              <a:rPr lang="en-US" altLang="zh-TW" sz="1600" dirty="0"/>
              <a:t> import </a:t>
            </a:r>
            <a:r>
              <a:rPr lang="en-US" altLang="zh-TW" sz="1600" dirty="0" err="1"/>
              <a:t>plot_distribution</a:t>
            </a:r>
            <a:endParaRPr lang="en-US" altLang="zh-TW" sz="1600" dirty="0"/>
          </a:p>
          <a:p>
            <a:pPr marL="342900" indent="-342900">
              <a:buFont typeface="+mj-lt"/>
              <a:buAutoNum type="arabicPeriod"/>
            </a:pPr>
            <a:r>
              <a:rPr lang="en-US" altLang="zh-TW" sz="1600" dirty="0"/>
              <a:t>from </a:t>
            </a:r>
            <a:r>
              <a:rPr lang="en-US" altLang="zh-TW" sz="1600" dirty="0" err="1"/>
              <a:t>IPython.display</a:t>
            </a:r>
            <a:r>
              <a:rPr lang="en-US" altLang="zh-TW" sz="1600" dirty="0"/>
              <a:t> import display</a:t>
            </a:r>
          </a:p>
          <a:p>
            <a:pPr marL="342900" indent="-342900">
              <a:buFont typeface="+mj-lt"/>
              <a:buAutoNum type="arabicPeriod"/>
            </a:pPr>
            <a:r>
              <a:rPr lang="en-US" altLang="zh-TW" sz="1600" dirty="0"/>
              <a:t>qc = </a:t>
            </a:r>
            <a:r>
              <a:rPr lang="en-US" altLang="zh-TW" sz="1600" dirty="0" err="1"/>
              <a:t>QuantumCircuit</a:t>
            </a:r>
            <a:r>
              <a:rPr lang="en-US" altLang="zh-TW" sz="1600" dirty="0"/>
              <a:t>(2)   #</a:t>
            </a:r>
            <a:r>
              <a:rPr lang="zh-TW" altLang="en-US" sz="1600" dirty="0"/>
              <a:t>建立</a:t>
            </a:r>
            <a:r>
              <a:rPr lang="en-US" altLang="zh-TW" sz="1600" dirty="0"/>
              <a:t>2</a:t>
            </a:r>
            <a:r>
              <a:rPr lang="zh-TW" altLang="en-US" sz="1600" dirty="0"/>
              <a:t>個量子位元</a:t>
            </a:r>
            <a:r>
              <a:rPr lang="en-US" altLang="zh-TW" sz="1600" dirty="0" err="1"/>
              <a:t>QuantumCircuit</a:t>
            </a:r>
            <a:r>
              <a:rPr lang="zh-TW" altLang="en-US" sz="1600" dirty="0"/>
              <a:t>物件</a:t>
            </a:r>
          </a:p>
          <a:p>
            <a:pPr marL="342900" indent="-342900">
              <a:buFont typeface="+mj-lt"/>
              <a:buAutoNum type="arabicPeriod"/>
            </a:pPr>
            <a:r>
              <a:rPr lang="en-US" altLang="zh-TW" sz="1600" dirty="0" err="1"/>
              <a:t>qc.h</a:t>
            </a:r>
            <a:r>
              <a:rPr lang="en-US" altLang="zh-TW" sz="1600" dirty="0"/>
              <a:t>(0)   #</a:t>
            </a:r>
            <a:r>
              <a:rPr lang="zh-TW" altLang="en-US" sz="1600" dirty="0"/>
              <a:t>編號為</a:t>
            </a:r>
            <a:r>
              <a:rPr lang="en-US" altLang="zh-TW" sz="1600" dirty="0"/>
              <a:t>0</a:t>
            </a:r>
            <a:r>
              <a:rPr lang="zh-TW" altLang="en-US" sz="1600" dirty="0"/>
              <a:t>位元加入</a:t>
            </a:r>
            <a:r>
              <a:rPr lang="en-US" altLang="zh-TW" sz="1600" dirty="0"/>
              <a:t>H</a:t>
            </a:r>
            <a:r>
              <a:rPr lang="zh-TW" altLang="en-US" sz="1600" dirty="0"/>
              <a:t>閘</a:t>
            </a:r>
          </a:p>
          <a:p>
            <a:pPr marL="342900" indent="-342900">
              <a:buFont typeface="+mj-lt"/>
              <a:buAutoNum type="arabicPeriod"/>
            </a:pPr>
            <a:r>
              <a:rPr lang="en-US" altLang="zh-TW" sz="1600" dirty="0" err="1"/>
              <a:t>qc.cx</a:t>
            </a:r>
            <a:r>
              <a:rPr lang="en-US" altLang="zh-TW" sz="1600" dirty="0"/>
              <a:t>(0, 1)  #</a:t>
            </a:r>
            <a:r>
              <a:rPr lang="zh-TW" altLang="en-US" sz="1600" dirty="0"/>
              <a:t>加入</a:t>
            </a:r>
            <a:r>
              <a:rPr lang="en-US" altLang="zh-TW" sz="1600" dirty="0"/>
              <a:t>CX</a:t>
            </a:r>
            <a:r>
              <a:rPr lang="zh-TW" altLang="en-US" sz="1600" dirty="0"/>
              <a:t>閘，編號為</a:t>
            </a:r>
            <a:r>
              <a:rPr lang="en-US" altLang="zh-TW" sz="1600" dirty="0"/>
              <a:t>0</a:t>
            </a:r>
            <a:r>
              <a:rPr lang="zh-TW" altLang="en-US" sz="1600" dirty="0"/>
              <a:t>位元做為控制位元，編號為</a:t>
            </a:r>
            <a:r>
              <a:rPr lang="en-US" altLang="zh-TW" sz="1600" dirty="0"/>
              <a:t>1</a:t>
            </a:r>
            <a:r>
              <a:rPr lang="zh-TW" altLang="en-US" sz="1600" dirty="0"/>
              <a:t>位元做為目標位元執行</a:t>
            </a:r>
            <a:r>
              <a:rPr lang="en-US" altLang="zh-TW" sz="1600" dirty="0"/>
              <a:t>X</a:t>
            </a:r>
            <a:r>
              <a:rPr lang="zh-TW" altLang="en-US" sz="1600" dirty="0"/>
              <a:t>閘</a:t>
            </a:r>
          </a:p>
          <a:p>
            <a:pPr marL="342900" indent="-342900">
              <a:buFont typeface="+mj-lt"/>
              <a:buAutoNum type="arabicPeriod"/>
            </a:pPr>
            <a:r>
              <a:rPr lang="en-US" altLang="zh-TW" sz="1600" dirty="0" err="1"/>
              <a:t>qc.measure_all</a:t>
            </a:r>
            <a:r>
              <a:rPr lang="en-US" altLang="zh-TW" sz="1600" dirty="0"/>
              <a:t>() #</a:t>
            </a:r>
            <a:r>
              <a:rPr lang="zh-TW" altLang="en-US" sz="1600" dirty="0"/>
              <a:t>所有量子位元均加入測量</a:t>
            </a:r>
          </a:p>
          <a:p>
            <a:pPr marL="342900" indent="-342900">
              <a:buFont typeface="+mj-lt"/>
              <a:buAutoNum type="arabicPeriod"/>
            </a:pPr>
            <a:r>
              <a:rPr lang="en-US" altLang="zh-TW" sz="1600" dirty="0"/>
              <a:t>display(</a:t>
            </a:r>
            <a:r>
              <a:rPr lang="en-US" altLang="zh-TW" sz="1600" dirty="0" err="1"/>
              <a:t>qc.draw</a:t>
            </a:r>
            <a:r>
              <a:rPr lang="en-US" altLang="zh-TW" sz="1600" dirty="0"/>
              <a:t>(output="</a:t>
            </a:r>
            <a:r>
              <a:rPr lang="en-US" altLang="zh-TW" sz="1600" dirty="0" err="1"/>
              <a:t>mpl</a:t>
            </a:r>
            <a:r>
              <a:rPr lang="en-US" altLang="zh-TW" sz="1600" dirty="0"/>
              <a:t>"))    #</a:t>
            </a:r>
            <a:r>
              <a:rPr lang="zh-TW" altLang="en-US" sz="1600" dirty="0"/>
              <a:t>顯示量子線路</a:t>
            </a:r>
          </a:p>
          <a:p>
            <a:pPr marL="342900" indent="-342900">
              <a:buFont typeface="+mj-lt"/>
              <a:buAutoNum type="arabicPeriod"/>
            </a:pPr>
            <a:r>
              <a:rPr lang="en-US" altLang="zh-TW" sz="1600" dirty="0"/>
              <a:t>sampler = </a:t>
            </a:r>
            <a:r>
              <a:rPr lang="en-US" altLang="zh-TW" sz="1600" dirty="0" err="1"/>
              <a:t>StatevectorSampler</a:t>
            </a:r>
            <a:r>
              <a:rPr lang="en-US" altLang="zh-TW" sz="1600" dirty="0"/>
              <a:t>()  #</a:t>
            </a:r>
            <a:r>
              <a:rPr lang="zh-TW" altLang="en-US" sz="1600" dirty="0"/>
              <a:t>設定使用</a:t>
            </a:r>
            <a:r>
              <a:rPr lang="en-US" altLang="zh-TW" sz="1600" dirty="0" err="1"/>
              <a:t>StatevectorSampler</a:t>
            </a:r>
            <a:r>
              <a:rPr lang="zh-TW" altLang="en-US" sz="1600" dirty="0"/>
              <a:t>物件模擬量子線路之執行</a:t>
            </a:r>
          </a:p>
          <a:p>
            <a:pPr marL="342900" indent="-342900">
              <a:buFont typeface="+mj-lt"/>
              <a:buAutoNum type="arabicPeriod"/>
            </a:pPr>
            <a:r>
              <a:rPr lang="en-US" altLang="zh-TW" sz="1600" dirty="0"/>
              <a:t>job = </a:t>
            </a:r>
            <a:r>
              <a:rPr lang="en-US" altLang="zh-TW" sz="1600" dirty="0" err="1"/>
              <a:t>sampler.run</a:t>
            </a:r>
            <a:r>
              <a:rPr lang="en-US" altLang="zh-TW" sz="1600" dirty="0"/>
              <a:t>([qc], shots=1000) #</a:t>
            </a:r>
            <a:r>
              <a:rPr lang="zh-TW" altLang="en-US" sz="1600" dirty="0"/>
              <a:t>設定執行量子線路</a:t>
            </a:r>
            <a:r>
              <a:rPr lang="en-US" altLang="zh-TW" sz="1600" dirty="0"/>
              <a:t>1000</a:t>
            </a:r>
            <a:r>
              <a:rPr lang="zh-TW" altLang="en-US" sz="1600" dirty="0"/>
              <a:t>次並真正模擬執行</a:t>
            </a:r>
          </a:p>
          <a:p>
            <a:pPr marL="342900" indent="-342900">
              <a:buFont typeface="+mj-lt"/>
              <a:buAutoNum type="arabicPeriod"/>
            </a:pPr>
            <a:r>
              <a:rPr lang="en-US" altLang="zh-TW" sz="1600" dirty="0"/>
              <a:t>result = </a:t>
            </a:r>
            <a:r>
              <a:rPr lang="en-US" altLang="zh-TW" sz="1600" dirty="0" err="1"/>
              <a:t>job.result</a:t>
            </a:r>
            <a:r>
              <a:rPr lang="en-US" altLang="zh-TW" sz="1600" dirty="0"/>
              <a:t>()   #</a:t>
            </a:r>
            <a:r>
              <a:rPr lang="zh-TW" altLang="en-US" sz="1600" dirty="0"/>
              <a:t>取出模擬執行的全部結果</a:t>
            </a:r>
          </a:p>
          <a:p>
            <a:pPr marL="342900" indent="-342900">
              <a:buFont typeface="+mj-lt"/>
              <a:buAutoNum type="arabicPeriod"/>
            </a:pPr>
            <a:r>
              <a:rPr lang="en-US" altLang="zh-TW" sz="1600" dirty="0"/>
              <a:t>counts = result[0].</a:t>
            </a:r>
            <a:r>
              <a:rPr lang="en-US" altLang="zh-TW" sz="1600" dirty="0" err="1"/>
              <a:t>data.meas.get_counts</a:t>
            </a:r>
            <a:r>
              <a:rPr lang="en-US" altLang="zh-TW" sz="1600" dirty="0"/>
              <a:t>()  #</a:t>
            </a:r>
            <a:r>
              <a:rPr lang="zh-TW" altLang="en-US" sz="1600" dirty="0"/>
              <a:t>取出全部結果中的測量結果的所有計數</a:t>
            </a:r>
            <a:r>
              <a:rPr lang="en-US" altLang="zh-TW" sz="1600" dirty="0"/>
              <a:t>(counts)</a:t>
            </a:r>
            <a:endParaRPr lang="zh-TW" altLang="en-US" sz="1600" dirty="0"/>
          </a:p>
          <a:p>
            <a:pPr marL="342900" indent="-342900">
              <a:buFont typeface="+mj-lt"/>
              <a:buAutoNum type="arabicPeriod"/>
            </a:pPr>
            <a:r>
              <a:rPr lang="en-US" altLang="zh-TW" sz="1600" dirty="0"/>
              <a:t>print(counts)  #</a:t>
            </a:r>
            <a:r>
              <a:rPr lang="zh-TW" altLang="en-US" sz="1600" dirty="0"/>
              <a:t>顯示測量結果的所有計數</a:t>
            </a:r>
            <a:r>
              <a:rPr lang="en-US" altLang="zh-TW" sz="1600" dirty="0"/>
              <a:t>(</a:t>
            </a:r>
            <a:r>
              <a:rPr lang="zh-TW" altLang="en-US" sz="1600" dirty="0"/>
              <a:t>以</a:t>
            </a:r>
            <a:r>
              <a:rPr lang="en-US" altLang="zh-TW" sz="1600" dirty="0"/>
              <a:t>dictionary</a:t>
            </a:r>
            <a:r>
              <a:rPr lang="zh-TW" altLang="en-US" sz="1600" dirty="0"/>
              <a:t>方式呈現</a:t>
            </a:r>
            <a:r>
              <a:rPr lang="en-US" altLang="zh-TW" sz="1600" dirty="0"/>
              <a:t>) #</a:t>
            </a:r>
            <a:r>
              <a:rPr lang="zh-TW" altLang="en-US" dirty="0"/>
              <a:t> </a:t>
            </a:r>
            <a:r>
              <a:rPr lang="en-US" altLang="zh-TW" dirty="0"/>
              <a:t>{'00’: 520, '11': 480}</a:t>
            </a:r>
            <a:endParaRPr lang="zh-TW" altLang="en-US" sz="1600" dirty="0"/>
          </a:p>
          <a:p>
            <a:pPr marL="342900" indent="-342900">
              <a:buFont typeface="+mj-lt"/>
              <a:buAutoNum type="arabicPeriod"/>
            </a:pPr>
            <a:r>
              <a:rPr lang="en-US" altLang="zh-TW" sz="1600" dirty="0"/>
              <a:t>display(</a:t>
            </a:r>
            <a:r>
              <a:rPr lang="en-US" altLang="zh-TW" sz="1600" dirty="0" err="1"/>
              <a:t>plot_distribution</a:t>
            </a:r>
            <a:r>
              <a:rPr lang="en-US" altLang="zh-TW" sz="1600" dirty="0"/>
              <a:t>(counts)) #</a:t>
            </a:r>
            <a:r>
              <a:rPr lang="zh-TW" altLang="en-US" sz="1600" dirty="0"/>
              <a:t>在</a:t>
            </a:r>
            <a:r>
              <a:rPr lang="en-US" altLang="zh-TW" sz="1600" dirty="0" err="1"/>
              <a:t>ipynb</a:t>
            </a:r>
            <a:r>
              <a:rPr lang="en-US" altLang="zh-TW" sz="1600" dirty="0"/>
              <a:t>(notebook)</a:t>
            </a:r>
            <a:r>
              <a:rPr lang="zh-TW" altLang="en-US" sz="1600" dirty="0"/>
              <a:t>環境中顯示直方圖</a:t>
            </a:r>
            <a:r>
              <a:rPr lang="en-US" altLang="zh-TW" sz="1600" dirty="0"/>
              <a:t>(histogram)</a:t>
            </a:r>
          </a:p>
        </p:txBody>
      </p:sp>
    </p:spTree>
    <p:extLst>
      <p:ext uri="{BB962C8B-B14F-4D97-AF65-F5344CB8AC3E}">
        <p14:creationId xmlns:p14="http://schemas.microsoft.com/office/powerpoint/2010/main" val="3907381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1a8481dc845_3_78"/>
          <p:cNvSpPr txBox="1">
            <a:spLocks noGrp="1"/>
          </p:cNvSpPr>
          <p:nvPr>
            <p:ph type="title"/>
          </p:nvPr>
        </p:nvSpPr>
        <p:spPr>
          <a:xfrm>
            <a:off x="457200" y="342900"/>
            <a:ext cx="8229600" cy="1028700"/>
          </a:xfrm>
          <a:prstGeom prst="rect">
            <a:avLst/>
          </a:prstGeom>
        </p:spPr>
        <p:txBody>
          <a:bodyPr spcFirstLastPara="1" wrap="square" lIns="68575" tIns="34275" rIns="68575" bIns="34275" anchor="ctr" anchorCtr="0">
            <a:noAutofit/>
          </a:bodyPr>
          <a:lstStyle/>
          <a:p>
            <a:pPr marL="0" lvl="0" indent="0" algn="l" rtl="0">
              <a:lnSpc>
                <a:spcPct val="125000"/>
              </a:lnSpc>
              <a:spcBef>
                <a:spcPts val="1800"/>
              </a:spcBef>
              <a:spcAft>
                <a:spcPts val="1800"/>
              </a:spcAft>
              <a:buNone/>
            </a:pPr>
            <a:r>
              <a:rPr lang="en-US" dirty="0">
                <a:solidFill>
                  <a:srgbClr val="161616"/>
                </a:solidFill>
                <a:highlight>
                  <a:srgbClr val="FFFFFF"/>
                </a:highlight>
              </a:rPr>
              <a:t>Multi-partite Entanglement:  GHZ states</a:t>
            </a:r>
            <a:endParaRPr dirty="0"/>
          </a:p>
        </p:txBody>
      </p:sp>
      <p:sp>
        <p:nvSpPr>
          <p:cNvPr id="134" name="Google Shape;134;g1a8481dc845_3_78"/>
          <p:cNvSpPr txBox="1">
            <a:spLocks noGrp="1"/>
          </p:cNvSpPr>
          <p:nvPr>
            <p:ph type="sldNum" idx="12"/>
          </p:nvPr>
        </p:nvSpPr>
        <p:spPr>
          <a:xfrm>
            <a:off x="7010400" y="4856560"/>
            <a:ext cx="2133600" cy="180900"/>
          </a:xfrm>
          <a:prstGeom prst="rect">
            <a:avLst/>
          </a:prstGeom>
        </p:spPr>
        <p:txBody>
          <a:bodyPr spcFirstLastPara="1" wrap="square" lIns="68575" tIns="34275" rIns="68575" bIns="34275" anchor="b"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t>8</a:t>
            </a:fld>
            <a:endParaRPr/>
          </a:p>
        </p:txBody>
      </p:sp>
      <p:sp>
        <p:nvSpPr>
          <p:cNvPr id="135" name="Google Shape;135;g1a8481dc845_3_78"/>
          <p:cNvSpPr txBox="1"/>
          <p:nvPr/>
        </p:nvSpPr>
        <p:spPr>
          <a:xfrm>
            <a:off x="468325" y="1383500"/>
            <a:ext cx="8279400" cy="1028700"/>
          </a:xfrm>
          <a:prstGeom prst="rect">
            <a:avLst/>
          </a:prstGeom>
          <a:noFill/>
          <a:ln>
            <a:noFill/>
          </a:ln>
        </p:spPr>
        <p:txBody>
          <a:bodyPr spcFirstLastPara="1" wrap="square" lIns="68575" tIns="34275" rIns="68575" bIns="34275" anchor="t" anchorCtr="0">
            <a:noAutofit/>
          </a:bodyPr>
          <a:lstStyle/>
          <a:p>
            <a:pPr marL="457200" lvl="0" indent="-330200" algn="l" rtl="0">
              <a:lnSpc>
                <a:spcPct val="115000"/>
              </a:lnSpc>
              <a:spcBef>
                <a:spcPts val="0"/>
              </a:spcBef>
              <a:spcAft>
                <a:spcPts val="0"/>
              </a:spcAft>
              <a:buClr>
                <a:srgbClr val="00007D"/>
              </a:buClr>
              <a:buSzPts val="1600"/>
              <a:buFont typeface="Noto Sans"/>
              <a:buChar char="■"/>
            </a:pPr>
            <a:r>
              <a:rPr lang="en-US" sz="1600">
                <a:solidFill>
                  <a:schemeClr val="dk1"/>
                </a:solidFill>
              </a:rPr>
              <a:t>GHZ states are named after Greenberger, Horne, and Zeilinger, who were the first to study them in 1989. GHZ states are also known as </a:t>
            </a:r>
            <a:r>
              <a:rPr lang="en-US" sz="1600">
                <a:solidFill>
                  <a:srgbClr val="FF0000"/>
                </a:solidFill>
              </a:rPr>
              <a:t>“Schrödinger cat states”</a:t>
            </a:r>
            <a:r>
              <a:rPr lang="en-US" sz="1600">
                <a:solidFill>
                  <a:schemeClr val="dk1"/>
                </a:solidFill>
              </a:rPr>
              <a:t> or just </a:t>
            </a:r>
            <a:r>
              <a:rPr lang="en-US" sz="1600">
                <a:solidFill>
                  <a:srgbClr val="FF0000"/>
                </a:solidFill>
              </a:rPr>
              <a:t>“cat states”</a:t>
            </a:r>
            <a:r>
              <a:rPr lang="en-US" sz="1600">
                <a:solidFill>
                  <a:schemeClr val="dk1"/>
                </a:solidFill>
              </a:rPr>
              <a:t>.</a:t>
            </a:r>
            <a:endParaRPr sz="1600">
              <a:solidFill>
                <a:schemeClr val="dk1"/>
              </a:solidFill>
            </a:endParaRPr>
          </a:p>
        </p:txBody>
      </p:sp>
      <p:pic>
        <p:nvPicPr>
          <p:cNvPr id="136" name="Google Shape;136;g1a8481dc845_3_78"/>
          <p:cNvPicPr preferRelativeResize="0"/>
          <p:nvPr/>
        </p:nvPicPr>
        <p:blipFill>
          <a:blip r:embed="rId3">
            <a:alphaModFix/>
          </a:blip>
          <a:stretch>
            <a:fillRect/>
          </a:stretch>
        </p:blipFill>
        <p:spPr>
          <a:xfrm>
            <a:off x="6502781" y="2357888"/>
            <a:ext cx="1945770" cy="2219950"/>
          </a:xfrm>
          <a:prstGeom prst="rect">
            <a:avLst/>
          </a:prstGeom>
          <a:noFill/>
          <a:ln>
            <a:noFill/>
          </a:ln>
        </p:spPr>
      </p:pic>
      <p:sp>
        <p:nvSpPr>
          <p:cNvPr id="137" name="Google Shape;137;g1a8481dc845_3_78"/>
          <p:cNvSpPr txBox="1"/>
          <p:nvPr/>
        </p:nvSpPr>
        <p:spPr>
          <a:xfrm>
            <a:off x="6820654" y="4523526"/>
            <a:ext cx="1354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b="1" dirty="0">
                <a:solidFill>
                  <a:schemeClr val="dk1"/>
                </a:solidFill>
                <a:highlight>
                  <a:srgbClr val="F8F9FA"/>
                </a:highlight>
              </a:rPr>
              <a:t>Anton </a:t>
            </a:r>
            <a:r>
              <a:rPr lang="en-US" sz="1200" b="1" dirty="0" err="1">
                <a:solidFill>
                  <a:schemeClr val="dk1"/>
                </a:solidFill>
                <a:highlight>
                  <a:srgbClr val="F8F9FA"/>
                </a:highlight>
              </a:rPr>
              <a:t>Zeilinger</a:t>
            </a:r>
            <a:endParaRPr dirty="0"/>
          </a:p>
        </p:txBody>
      </p:sp>
      <p:pic>
        <p:nvPicPr>
          <p:cNvPr id="140" name="Google Shape;140;g1a8481dc845_3_78"/>
          <p:cNvPicPr preferRelativeResize="0"/>
          <p:nvPr/>
        </p:nvPicPr>
        <p:blipFill>
          <a:blip r:embed="rId4">
            <a:alphaModFix/>
          </a:blip>
          <a:stretch>
            <a:fillRect/>
          </a:stretch>
        </p:blipFill>
        <p:spPr>
          <a:xfrm>
            <a:off x="828526" y="2379950"/>
            <a:ext cx="2021305" cy="2180982"/>
          </a:xfrm>
          <a:prstGeom prst="rect">
            <a:avLst/>
          </a:prstGeom>
          <a:noFill/>
          <a:ln>
            <a:noFill/>
          </a:ln>
        </p:spPr>
      </p:pic>
      <p:pic>
        <p:nvPicPr>
          <p:cNvPr id="141" name="Google Shape;141;g1a8481dc845_3_78"/>
          <p:cNvPicPr preferRelativeResize="0"/>
          <p:nvPr/>
        </p:nvPicPr>
        <p:blipFill>
          <a:blip r:embed="rId5">
            <a:alphaModFix/>
          </a:blip>
          <a:stretch>
            <a:fillRect/>
          </a:stretch>
        </p:blipFill>
        <p:spPr>
          <a:xfrm>
            <a:off x="3554472" y="2325303"/>
            <a:ext cx="2138184" cy="2235629"/>
          </a:xfrm>
          <a:prstGeom prst="rect">
            <a:avLst/>
          </a:prstGeom>
          <a:noFill/>
          <a:ln>
            <a:noFill/>
          </a:ln>
        </p:spPr>
      </p:pic>
      <p:sp>
        <p:nvSpPr>
          <p:cNvPr id="142" name="Google Shape;142;g1a8481dc845_3_78"/>
          <p:cNvSpPr txBox="1"/>
          <p:nvPr/>
        </p:nvSpPr>
        <p:spPr>
          <a:xfrm>
            <a:off x="3863700" y="4560932"/>
            <a:ext cx="14166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b="1" dirty="0">
                <a:solidFill>
                  <a:schemeClr val="dk1"/>
                </a:solidFill>
                <a:highlight>
                  <a:srgbClr val="F8F9FA"/>
                </a:highlight>
              </a:rPr>
              <a:t>Michael A. Horne</a:t>
            </a:r>
            <a:endParaRPr sz="1300" dirty="0"/>
          </a:p>
        </p:txBody>
      </p:sp>
      <p:sp>
        <p:nvSpPr>
          <p:cNvPr id="143" name="Google Shape;143;g1a8481dc845_3_78"/>
          <p:cNvSpPr txBox="1"/>
          <p:nvPr/>
        </p:nvSpPr>
        <p:spPr>
          <a:xfrm>
            <a:off x="1162078" y="4560932"/>
            <a:ext cx="13542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b="1" dirty="0">
                <a:solidFill>
                  <a:schemeClr val="dk1"/>
                </a:solidFill>
                <a:highlight>
                  <a:srgbClr val="F8F9FA"/>
                </a:highlight>
              </a:rPr>
              <a:t>Daniel Greenberg</a:t>
            </a:r>
            <a:endParaRPr sz="1100" b="1" dirty="0">
              <a:solidFill>
                <a:schemeClr val="dk1"/>
              </a:solidFill>
              <a:highlight>
                <a:srgbClr val="F8F9FA"/>
              </a:highlight>
            </a:endParaRPr>
          </a:p>
        </p:txBody>
      </p:sp>
    </p:spTree>
    <p:extLst>
      <p:ext uri="{BB962C8B-B14F-4D97-AF65-F5344CB8AC3E}">
        <p14:creationId xmlns:p14="http://schemas.microsoft.com/office/powerpoint/2010/main" val="3692300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1a8481dc845_2_6"/>
          <p:cNvSpPr txBox="1">
            <a:spLocks noGrp="1"/>
          </p:cNvSpPr>
          <p:nvPr>
            <p:ph type="title"/>
          </p:nvPr>
        </p:nvSpPr>
        <p:spPr>
          <a:xfrm>
            <a:off x="148683" y="342900"/>
            <a:ext cx="8822600" cy="10287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US" dirty="0"/>
              <a:t>GHZ quantum entanglement of </a:t>
            </a:r>
            <a:r>
              <a:rPr lang="en-US" i="1" dirty="0"/>
              <a:t>n</a:t>
            </a:r>
            <a:r>
              <a:rPr lang="en-US" dirty="0"/>
              <a:t> (</a:t>
            </a:r>
            <a:r>
              <a:rPr lang="en-US" i="1" dirty="0"/>
              <a:t>n</a:t>
            </a:r>
            <a:r>
              <a:rPr lang="en-US" dirty="0"/>
              <a:t>=3) qubits</a:t>
            </a:r>
            <a:endParaRPr dirty="0"/>
          </a:p>
        </p:txBody>
      </p:sp>
      <p:sp>
        <p:nvSpPr>
          <p:cNvPr id="149" name="Google Shape;149;g1a8481dc845_2_6"/>
          <p:cNvSpPr txBox="1">
            <a:spLocks noGrp="1"/>
          </p:cNvSpPr>
          <p:nvPr>
            <p:ph type="sldNum" idx="12"/>
          </p:nvPr>
        </p:nvSpPr>
        <p:spPr>
          <a:xfrm>
            <a:off x="7010400" y="4856560"/>
            <a:ext cx="2133600" cy="180900"/>
          </a:xfrm>
          <a:prstGeom prst="rect">
            <a:avLst/>
          </a:prstGeom>
        </p:spPr>
        <p:txBody>
          <a:bodyPr spcFirstLastPara="1" wrap="square" lIns="68575" tIns="34275" rIns="68575" bIns="34275" anchor="b"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t>9</a:t>
            </a:fld>
            <a:endParaRPr/>
          </a:p>
        </p:txBody>
      </p:sp>
      <p:sp>
        <p:nvSpPr>
          <p:cNvPr id="150" name="Google Shape;150;g1a8481dc845_2_6"/>
          <p:cNvSpPr txBox="1"/>
          <p:nvPr/>
        </p:nvSpPr>
        <p:spPr>
          <a:xfrm>
            <a:off x="577225" y="1371600"/>
            <a:ext cx="38964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a:t>GHZ quantum entanglement:</a:t>
            </a:r>
            <a:endParaRPr sz="1600"/>
          </a:p>
        </p:txBody>
      </p:sp>
      <p:pic>
        <p:nvPicPr>
          <p:cNvPr id="151" name="Google Shape;151;g1a8481dc845_2_6"/>
          <p:cNvPicPr preferRelativeResize="0"/>
          <p:nvPr/>
        </p:nvPicPr>
        <p:blipFill>
          <a:blip r:embed="rId3">
            <a:alphaModFix/>
          </a:blip>
          <a:stretch>
            <a:fillRect/>
          </a:stretch>
        </p:blipFill>
        <p:spPr>
          <a:xfrm>
            <a:off x="3343000" y="1364720"/>
            <a:ext cx="2089125" cy="483250"/>
          </a:xfrm>
          <a:prstGeom prst="rect">
            <a:avLst/>
          </a:prstGeom>
          <a:noFill/>
          <a:ln>
            <a:noFill/>
          </a:ln>
        </p:spPr>
      </p:pic>
      <p:pic>
        <p:nvPicPr>
          <p:cNvPr id="152" name="Google Shape;152;g1a8481dc845_2_6"/>
          <p:cNvPicPr preferRelativeResize="0"/>
          <p:nvPr/>
        </p:nvPicPr>
        <p:blipFill>
          <a:blip r:embed="rId4">
            <a:alphaModFix/>
          </a:blip>
          <a:stretch>
            <a:fillRect/>
          </a:stretch>
        </p:blipFill>
        <p:spPr>
          <a:xfrm>
            <a:off x="206150" y="1923550"/>
            <a:ext cx="8822600" cy="2498425"/>
          </a:xfrm>
          <a:prstGeom prst="rect">
            <a:avLst/>
          </a:prstGeom>
          <a:noFill/>
          <a:ln>
            <a:noFill/>
          </a:ln>
        </p:spPr>
      </p:pic>
      <p:sp>
        <p:nvSpPr>
          <p:cNvPr id="153" name="Google Shape;153;g1a8481dc845_2_6"/>
          <p:cNvSpPr txBox="1"/>
          <p:nvPr/>
        </p:nvSpPr>
        <p:spPr>
          <a:xfrm>
            <a:off x="517600" y="4497550"/>
            <a:ext cx="70029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rgbClr val="222222"/>
                </a:solidFill>
                <a:highlight>
                  <a:srgbClr val="FFFFFF"/>
                </a:highlight>
              </a:rPr>
              <a:t>Source : Bhatia, A. S., &amp; Saggi, M. K. (2018). Implementing entangled states on a quantum computer. </a:t>
            </a:r>
            <a:r>
              <a:rPr lang="en-US" sz="1200" i="1">
                <a:solidFill>
                  <a:srgbClr val="222222"/>
                </a:solidFill>
                <a:highlight>
                  <a:srgbClr val="FFFFFF"/>
                </a:highlight>
              </a:rPr>
              <a:t>arXiv preprint arXiv:1811.09833</a:t>
            </a:r>
            <a:r>
              <a:rPr lang="en-US" sz="1200">
                <a:solidFill>
                  <a:srgbClr val="222222"/>
                </a:solidFill>
                <a:highlight>
                  <a:srgbClr val="FFFFFF"/>
                </a:highlight>
              </a:rPr>
              <a:t>.</a:t>
            </a:r>
            <a:endParaRPr sz="1200"/>
          </a:p>
        </p:txBody>
      </p:sp>
    </p:spTree>
    <p:extLst>
      <p:ext uri="{BB962C8B-B14F-4D97-AF65-F5344CB8AC3E}">
        <p14:creationId xmlns:p14="http://schemas.microsoft.com/office/powerpoint/2010/main" val="361531528"/>
      </p:ext>
    </p:extLst>
  </p:cSld>
  <p:clrMapOvr>
    <a:masterClrMapping/>
  </p:clrMapOvr>
</p:sld>
</file>

<file path=ppt/theme/theme1.xml><?xml version="1.0" encoding="utf-8"?>
<a:theme xmlns:a="http://schemas.openxmlformats.org/drawingml/2006/main" name="acanlab">
  <a:themeElements>
    <a:clrScheme name="ACN Lab.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14619</TotalTime>
  <Words>6114</Words>
  <Application>Microsoft Office PowerPoint</Application>
  <PresentationFormat>如螢幕大小 (16:9)</PresentationFormat>
  <Paragraphs>370</Paragraphs>
  <Slides>43</Slides>
  <Notes>34</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43</vt:i4>
      </vt:variant>
    </vt:vector>
  </HeadingPairs>
  <TitlesOfParts>
    <vt:vector size="53" baseType="lpstr">
      <vt:lpstr>Cambria Math</vt:lpstr>
      <vt:lpstr>標楷體</vt:lpstr>
      <vt:lpstr>Times New Roman</vt:lpstr>
      <vt:lpstr>Noto Sans</vt:lpstr>
      <vt:lpstr>Wingdings</vt:lpstr>
      <vt:lpstr>新細明體</vt:lpstr>
      <vt:lpstr>Noto Sans Symbols</vt:lpstr>
      <vt:lpstr>Times</vt:lpstr>
      <vt:lpstr>Arial</vt:lpstr>
      <vt:lpstr>acanlab</vt:lpstr>
      <vt:lpstr>  Quantum Entanglement </vt:lpstr>
      <vt:lpstr>2022 Nobel Prize in Physics for experiments with entangled photons, establishing the violation of Bell inequalities and pioneering quantum information science</vt:lpstr>
      <vt:lpstr>EPR Pair or Bell State</vt:lpstr>
      <vt:lpstr>Einstein vs Bohr</vt:lpstr>
      <vt:lpstr>Bell quantum entanglement of 2 qubits</vt:lpstr>
      <vt:lpstr>The code of Bell-state (1)</vt:lpstr>
      <vt:lpstr>The code of Bell-state (2)  </vt:lpstr>
      <vt:lpstr>Multi-partite Entanglement:  GHZ states</vt:lpstr>
      <vt:lpstr>GHZ quantum entanglement of n (n=3) qubits</vt:lpstr>
      <vt:lpstr>Multi-partite Entanglement:  W states</vt:lpstr>
      <vt:lpstr>W quantum entanglement of n (n=3) qubit</vt:lpstr>
      <vt:lpstr>Multi-partite Entanglement:  Dicke states</vt:lpstr>
      <vt:lpstr>Dicke state ├ 〖|D〗_k^n ⟩ entanglement</vt:lpstr>
      <vt:lpstr>Quantum Entanglement Applications</vt:lpstr>
      <vt:lpstr>PowerPoint 簡報</vt:lpstr>
      <vt:lpstr> Multi-partite Entanglement Generation</vt:lpstr>
      <vt:lpstr>Entanglement Repeater</vt:lpstr>
      <vt:lpstr>Entanglement Repeater</vt:lpstr>
      <vt:lpstr>Quantum internet (Quantum Internet)</vt:lpstr>
      <vt:lpstr>Distributed Quantum Computing System (1)</vt:lpstr>
      <vt:lpstr>Distributed Quantum Computing System (2)</vt:lpstr>
      <vt:lpstr>The quantum teleportation</vt:lpstr>
      <vt:lpstr>The quantum teleportation(cont.)</vt:lpstr>
      <vt:lpstr>The quantum repeater</vt:lpstr>
      <vt:lpstr>The Quantum Entanglement</vt:lpstr>
      <vt:lpstr>Qiskit 介紹(1)</vt:lpstr>
      <vt:lpstr>Qiskit 介紹(2)</vt:lpstr>
      <vt:lpstr>布洛赫球面</vt:lpstr>
      <vt:lpstr>Qiskit 量子閘</vt:lpstr>
      <vt:lpstr>前置安裝qiskit</vt:lpstr>
      <vt:lpstr>Qiskit 0.46 vs. Qiskit 1.0</vt:lpstr>
      <vt:lpstr>Practice Bell state entanglement</vt:lpstr>
      <vt:lpstr>Bell state entanglement(Cont.)</vt:lpstr>
      <vt:lpstr>quantum teleportation</vt:lpstr>
      <vt:lpstr>quantum teleportation(cont.)</vt:lpstr>
      <vt:lpstr>entanglement swapping</vt:lpstr>
      <vt:lpstr>entanglement swapping (cont.)</vt:lpstr>
      <vt:lpstr>entanglement swapping (cont.)</vt:lpstr>
      <vt:lpstr>作業說明</vt:lpstr>
      <vt:lpstr>hint</vt:lpstr>
      <vt:lpstr>PowerPoint 簡報</vt:lpstr>
      <vt:lpstr>PowerPoint 簡報</vt:lpstr>
      <vt:lpstr>Q&amp;A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工業控制系統資訊安全</dc:title>
  <dc:creator>Ray</dc:creator>
  <cp:lastModifiedBy>user</cp:lastModifiedBy>
  <cp:revision>457</cp:revision>
  <cp:lastPrinted>2022-10-04T01:12:08Z</cp:lastPrinted>
  <dcterms:modified xsi:type="dcterms:W3CDTF">2026-06-02T04:51:26Z</dcterms:modified>
</cp:coreProperties>
</file>