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99" r:id="rId3"/>
    <p:sldId id="257" r:id="rId4"/>
    <p:sldId id="284" r:id="rId5"/>
    <p:sldId id="285" r:id="rId6"/>
    <p:sldId id="305" r:id="rId7"/>
    <p:sldId id="304" r:id="rId8"/>
    <p:sldId id="286" r:id="rId9"/>
    <p:sldId id="288" r:id="rId10"/>
    <p:sldId id="289" r:id="rId11"/>
    <p:sldId id="290" r:id="rId12"/>
    <p:sldId id="291" r:id="rId13"/>
    <p:sldId id="301" r:id="rId14"/>
    <p:sldId id="303" r:id="rId15"/>
    <p:sldId id="302" r:id="rId16"/>
    <p:sldId id="293" r:id="rId17"/>
    <p:sldId id="294" r:id="rId18"/>
    <p:sldId id="295" r:id="rId19"/>
    <p:sldId id="298" r:id="rId20"/>
    <p:sldId id="296" r:id="rId21"/>
    <p:sldId id="297" r:id="rId22"/>
    <p:sldId id="306" r:id="rId23"/>
    <p:sldId id="28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3300"/>
    <a:srgbClr val="33CC33"/>
    <a:srgbClr val="9966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38" autoAdjust="0"/>
  </p:normalViewPr>
  <p:slideViewPr>
    <p:cSldViewPr>
      <p:cViewPr>
        <p:scale>
          <a:sx n="54" d="100"/>
          <a:sy n="54" d="100"/>
        </p:scale>
        <p:origin x="2493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9BA3E-7CB6-45F0-A8EA-D3F5962CB870}" type="datetimeFigureOut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684AF-53C1-418A-90B1-1AD8618F02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821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5%8F%A0%E5%8A%A0%E6%80%81" TargetMode="External"/><Relationship Id="rId13" Type="http://schemas.openxmlformats.org/officeDocument/2006/relationships/hyperlink" Target="https://zh.wikipedia.org/wiki/%E6%95%B8%E5%AD%B8" TargetMode="External"/><Relationship Id="rId18" Type="http://schemas.openxmlformats.org/officeDocument/2006/relationships/hyperlink" Target="https://zh.wikipedia.org/wiki/%E9%9B%BB%E5%AD%90" TargetMode="External"/><Relationship Id="rId3" Type="http://schemas.openxmlformats.org/officeDocument/2006/relationships/hyperlink" Target="https://zh.wikipedia.org/wiki/%E9%87%8F%E5%AD%90%E5%8A%9B%E5%AD%A6" TargetMode="External"/><Relationship Id="rId7" Type="http://schemas.openxmlformats.org/officeDocument/2006/relationships/hyperlink" Target="https://zh.wikipedia.org/wiki/%E7%B7%9A%E6%80%A7%E7%B5%84%E5%90%88" TargetMode="External"/><Relationship Id="rId12" Type="http://schemas.openxmlformats.org/officeDocument/2006/relationships/hyperlink" Target="https://zh.wikipedia.org/wiki/%E6%80%81%E5%8F%A0%E5%8A%A0%E5%8E%9F%E7%90%86#cite_note-French-1" TargetMode="External"/><Relationship Id="rId17" Type="http://schemas.openxmlformats.org/officeDocument/2006/relationships/hyperlink" Target="https://zh.wikipedia.org/wiki/%E6%B0%AB%E5%8E%9F%E5%AD%90" TargetMode="External"/><Relationship Id="rId2" Type="http://schemas.openxmlformats.org/officeDocument/2006/relationships/slide" Target="../slides/slide18.xml"/><Relationship Id="rId16" Type="http://schemas.openxmlformats.org/officeDocument/2006/relationships/hyperlink" Target="https://zh.wikipedia.org/wiki/%E5%9F%BA%E5%BA%95" TargetMode="External"/><Relationship Id="rId20" Type="http://schemas.openxmlformats.org/officeDocument/2006/relationships/hyperlink" Target="https://zh.wikipedia.org/wiki/%E6%9C%9F%E6%9C%9B%E5%80%BC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zh.wikipedia.org/wiki/%E6%AD%B8%E4%B8%80%E5%8C%96" TargetMode="External"/><Relationship Id="rId11" Type="http://schemas.openxmlformats.org/officeDocument/2006/relationships/hyperlink" Target="https://zh.wikipedia.org/wiki/%E5%8A%A0%E6%AC%8A%E5%B9%B3%E5%9D%87%E6%95%B8" TargetMode="External"/><Relationship Id="rId5" Type="http://schemas.openxmlformats.org/officeDocument/2006/relationships/hyperlink" Target="https://zh.wikipedia.org/wiki/%E9%87%8F%E5%AD%90%E6%85%8B" TargetMode="External"/><Relationship Id="rId15" Type="http://schemas.openxmlformats.org/officeDocument/2006/relationships/hyperlink" Target="https://zh.wikipedia.org/wiki/%E7%B7%9A%E6%80%A7%E6%96%B9%E7%A8%8B%E5%BC%8F" TargetMode="External"/><Relationship Id="rId10" Type="http://schemas.openxmlformats.org/officeDocument/2006/relationships/hyperlink" Target="https://zh.wikipedia.org/wiki/%E6%A9%9F%E7%8E%87" TargetMode="External"/><Relationship Id="rId19" Type="http://schemas.openxmlformats.org/officeDocument/2006/relationships/hyperlink" Target="https://zh.wikipedia.org/wiki/%E8%83%BD%E7%B4%9A" TargetMode="External"/><Relationship Id="rId4" Type="http://schemas.openxmlformats.org/officeDocument/2006/relationships/hyperlink" Target="https://zh.wikipedia.org/wiki/%E5%8F%A0%E5%8A%A0%E5%8E%9F%E7%90%86" TargetMode="External"/><Relationship Id="rId9" Type="http://schemas.openxmlformats.org/officeDocument/2006/relationships/hyperlink" Target="https://zh.wikipedia.org/wiki/%E6%AD%A3%E4%BA%A4" TargetMode="External"/><Relationship Id="rId14" Type="http://schemas.openxmlformats.org/officeDocument/2006/relationships/hyperlink" Target="https://zh.wikipedia.org/wiki/%E8%96%9B%E4%B8%81%E6%A0%BC%E6%96%B9%E7%A8%8B%E5%BC%8F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7%AE%97%E6%B3%95" TargetMode="External"/><Relationship Id="rId7" Type="http://schemas.openxmlformats.org/officeDocument/2006/relationships/hyperlink" Target="https://zh.wikipedia.org/wiki/%E5%AE%9E%E7%8E%B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zh.wikipedia.org/wiki/%E8%87%AA%E7%84%B6%E8%AF%AD%E8%A8%80" TargetMode="External"/><Relationship Id="rId5" Type="http://schemas.openxmlformats.org/officeDocument/2006/relationships/hyperlink" Target="https://zh.wikipedia.org/wiki/Nuva%E7%BC%96%E7%A8%8B%E8%AF%AD%E8%A8%80" TargetMode="External"/><Relationship Id="rId4" Type="http://schemas.openxmlformats.org/officeDocument/2006/relationships/hyperlink" Target="https://zh.wikipedia.org/wiki/%E7%BC%96%E7%A8%8B%E8%AF%AD%E8%A8%80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684AF-53C1-418A-90B1-1AD8618F02D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8168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單量子比特的布洛赫球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(Bloch Sphere)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表示</a:t>
            </a:r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量子力學"/>
              </a:rPr>
              <a:t>量子力學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裏，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態</a:t>
            </a:r>
            <a:r>
              <a:rPr lang="zh-TW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疊加原理"/>
              </a:rPr>
              <a:t>疊加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原理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superposition principle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）表明，假若一個量子系統的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量子態"/>
              </a:rPr>
              <a:t>量子態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可以是幾種不同量子態中的任意一種，則它們的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歸一化"/>
              </a:rPr>
              <a:t>歸一化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線性組合"/>
              </a:rPr>
              <a:t>線性組合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也可以是其量子態。稱這線性組合為「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疊加態"/>
              </a:rPr>
              <a:t>疊加態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」。假設組成疊加態的幾種量子態相互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正交"/>
              </a:rPr>
              <a:t>正交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，則這量子系統處於其中任意量子態的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機率"/>
              </a:rPr>
              <a:t>機率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是對應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加權平均數"/>
              </a:rPr>
              <a:t>權值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的絕對值平方。</a:t>
            </a:r>
            <a:r>
              <a:rPr lang="en-US" altLang="zh-TW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[1]</a:t>
            </a:r>
            <a:r>
              <a:rPr lang="en-US" altLang="zh-TW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:316ff</a:t>
            </a:r>
            <a:endParaRPr lang="zh-TW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數學"/>
              </a:rPr>
              <a:t>數學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表述，態疊加原理是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薛丁格方程式"/>
              </a:rPr>
              <a:t>薛丁格方程式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的解所具有的性質。由於薛丁格方程式是個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線性方程式"/>
              </a:rPr>
              <a:t>線性方程式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，任意幾個解的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線性組合"/>
              </a:rPr>
              <a:t>線性組合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也是解。這些形成線性組合（稱為「疊加態」）的解時常會被設定為相互正交（稱為「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基底"/>
              </a:rPr>
              <a:t>基底態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」），例如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氫原子"/>
              </a:rPr>
              <a:t>氫原子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 tooltip="電子"/>
              </a:rPr>
              <a:t>電子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 tooltip="能級"/>
              </a:rPr>
              <a:t>能級態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；換句話說，這幾個基底態彼此之間不會出現重疊。這樣，對於疊加態測量任意可觀察量所得到的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 tooltip="期望值"/>
              </a:rPr>
              <a:t>期望值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，是對於每一個基底態測量同樣可觀察量所得到的期望值，乘以疊加態處於對應基底態的機率之後，所有乘積的總和。</a:t>
            </a:r>
          </a:p>
          <a:p>
            <a:endParaRPr lang="zh-TW" alt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684AF-53C1-418A-90B1-1AD8618F02D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000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Quantum Entanglement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量子纏結，即在量子力學裏，當幾個粒子在彼此相互作用後，由於各個粒子所擁有的特性已綜合成為整體性質，無法單獨描述各個粒子的性質，只能描述整體系統的性質，則稱這現象為量子缠结或量子纠缠（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quantum entanglement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 量子糾纏是一種純粹發生於量子系統的現象；在經典力學裏，找不到類似的現象。</a:t>
            </a:r>
            <a:r>
              <a:rPr lang="zh-TW" altLang="en-US" dirty="0"/>
              <a:t> </a:t>
            </a:r>
            <a:endParaRPr lang="zh-TW" alt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684AF-53C1-418A-90B1-1AD8618F02D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254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Schrodinger’s cat</a:t>
            </a:r>
          </a:p>
          <a:p>
            <a:r>
              <a:rPr lang="zh-TW" altLang="en-US" dirty="0"/>
              <a:t>薛丁格的貓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684AF-53C1-418A-90B1-1AD8618F02D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126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rgbClr val="14182C"/>
                </a:solidFill>
                <a:effectLst/>
                <a:latin typeface="Arial Unicode MS"/>
                <a:ea typeface="var(--font-family-monospace)"/>
              </a:rPr>
              <a:t>import qiskit as q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hangingPunct="0"/>
            <a:r>
              <a:rPr lang="en-US" altLang="zh-TW" sz="1200" dirty="0"/>
              <a:t># build a 2 qubit, 2 classical circuit</a:t>
            </a:r>
          </a:p>
          <a:p>
            <a:pPr lvl="0" eaLnBrk="0" hangingPunct="0"/>
            <a:r>
              <a:rPr lang="en-US" altLang="zh-TW" sz="1200" dirty="0"/>
              <a:t>circuit = </a:t>
            </a:r>
            <a:r>
              <a:rPr lang="en-US" altLang="zh-TW" sz="1200" dirty="0" err="1"/>
              <a:t>q.QuantumCircuit</a:t>
            </a:r>
            <a:r>
              <a:rPr lang="en-US" altLang="zh-TW" sz="1200" dirty="0"/>
              <a:t>(2,2)</a:t>
            </a:r>
          </a:p>
          <a:p>
            <a:pPr lvl="0" eaLnBrk="0" hangingPunct="0"/>
            <a:r>
              <a:rPr lang="en-US" altLang="zh-TW" sz="1200" dirty="0"/>
              <a:t># apply a NOT gate to qubit 0, currently 0,0</a:t>
            </a:r>
          </a:p>
          <a:p>
            <a:pPr lvl="0" eaLnBrk="0" hangingPunct="0"/>
            <a:r>
              <a:rPr lang="en-US" altLang="zh-TW" sz="1200" dirty="0" err="1"/>
              <a:t>circuit.x</a:t>
            </a:r>
            <a:r>
              <a:rPr lang="en-US" altLang="zh-TW" sz="1200" dirty="0"/>
              <a:t>(0)</a:t>
            </a:r>
          </a:p>
          <a:p>
            <a:pPr lvl="0" eaLnBrk="0" hangingPunct="0"/>
            <a:r>
              <a:rPr lang="en-US" altLang="zh-TW" sz="1200" dirty="0"/>
              <a:t># now 10</a:t>
            </a:r>
          </a:p>
          <a:p>
            <a:pPr lvl="0" eaLnBrk="0" hangingPunct="0"/>
            <a:endParaRPr lang="en-US" altLang="zh-TW" sz="1200" dirty="0"/>
          </a:p>
          <a:p>
            <a:pPr lvl="0" eaLnBrk="0" hangingPunct="0"/>
            <a:r>
              <a:rPr lang="en-US" altLang="zh-TW" sz="1200" dirty="0"/>
              <a:t># apply a CNOT gate, which flips 2nd qubit value if first qubit is a 1</a:t>
            </a:r>
          </a:p>
          <a:p>
            <a:pPr lvl="0" eaLnBrk="0" hangingPunct="0"/>
            <a:r>
              <a:rPr lang="en-US" altLang="zh-TW" sz="1200" dirty="0"/>
              <a:t>circuit.cx(0, 1)</a:t>
            </a:r>
          </a:p>
          <a:p>
            <a:pPr lvl="0" eaLnBrk="0" hangingPunct="0"/>
            <a:r>
              <a:rPr lang="en-US" altLang="zh-TW" sz="1200" dirty="0"/>
              <a:t># now 11</a:t>
            </a:r>
          </a:p>
          <a:p>
            <a:pPr lvl="0" eaLnBrk="0" hangingPunct="0"/>
            <a:r>
              <a:rPr lang="en-US" altLang="zh-TW" sz="1200" dirty="0" err="1"/>
              <a:t>circuit.measure</a:t>
            </a:r>
            <a:r>
              <a:rPr lang="en-US" altLang="zh-TW" sz="1200" dirty="0"/>
              <a:t>([0, 1], [0, 1])</a:t>
            </a:r>
            <a:endParaRPr kumimoji="0" lang="zh-TW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684AF-53C1-418A-90B1-1AD8618F02DA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731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rgbClr val="14182C"/>
                </a:solidFill>
                <a:effectLst/>
                <a:latin typeface="Arial Unicode MS"/>
                <a:ea typeface="var(--font-family-monospace)"/>
              </a:rPr>
              <a:t>import qiskit as q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hangingPunct="0"/>
            <a:r>
              <a:rPr lang="en-US" altLang="zh-TW" sz="1200" dirty="0"/>
              <a:t># build a 2 qubit, 2 classical circuit</a:t>
            </a:r>
          </a:p>
          <a:p>
            <a:pPr lvl="0" eaLnBrk="0" hangingPunct="0"/>
            <a:r>
              <a:rPr lang="en-US" altLang="zh-TW" sz="1200" dirty="0"/>
              <a:t>circuit = </a:t>
            </a:r>
            <a:r>
              <a:rPr lang="en-US" altLang="zh-TW" sz="1200" dirty="0" err="1"/>
              <a:t>q.QuantumCircuit</a:t>
            </a:r>
            <a:r>
              <a:rPr lang="en-US" altLang="zh-TW" sz="1200" dirty="0"/>
              <a:t>(2,2)</a:t>
            </a:r>
          </a:p>
          <a:p>
            <a:pPr lvl="0" eaLnBrk="0" hangingPunct="0"/>
            <a:r>
              <a:rPr lang="en-US" altLang="zh-TW" sz="1200" dirty="0"/>
              <a:t># apply a NOT gate to qubit 0, currently 0,0</a:t>
            </a:r>
          </a:p>
          <a:p>
            <a:pPr lvl="0" eaLnBrk="0" hangingPunct="0"/>
            <a:r>
              <a:rPr lang="en-US" altLang="zh-TW" sz="1200" dirty="0" err="1"/>
              <a:t>circuit.x</a:t>
            </a:r>
            <a:r>
              <a:rPr lang="en-US" altLang="zh-TW" sz="1200" dirty="0"/>
              <a:t>(0)</a:t>
            </a:r>
          </a:p>
          <a:p>
            <a:pPr lvl="0" eaLnBrk="0" hangingPunct="0"/>
            <a:r>
              <a:rPr lang="en-US" altLang="zh-TW" sz="1200" dirty="0"/>
              <a:t># now 10</a:t>
            </a:r>
          </a:p>
          <a:p>
            <a:pPr lvl="0" eaLnBrk="0" hangingPunct="0"/>
            <a:endParaRPr lang="en-US" altLang="zh-TW" sz="1200" dirty="0"/>
          </a:p>
          <a:p>
            <a:pPr lvl="0" eaLnBrk="0" hangingPunct="0"/>
            <a:r>
              <a:rPr lang="en-US" altLang="zh-TW" sz="1200" dirty="0"/>
              <a:t># apply a CNOT gate, which flips 2nd qubit value if first qubit is a 1</a:t>
            </a:r>
          </a:p>
          <a:p>
            <a:pPr lvl="0" eaLnBrk="0" hangingPunct="0"/>
            <a:r>
              <a:rPr lang="en-US" altLang="zh-TW" sz="1200" dirty="0"/>
              <a:t>circuit.cx(0, 1)</a:t>
            </a:r>
          </a:p>
          <a:p>
            <a:pPr lvl="0" eaLnBrk="0" hangingPunct="0"/>
            <a:r>
              <a:rPr lang="en-US" altLang="zh-TW" sz="1200" dirty="0"/>
              <a:t># now 11</a:t>
            </a:r>
          </a:p>
          <a:p>
            <a:pPr lvl="0" eaLnBrk="0" hangingPunct="0"/>
            <a:r>
              <a:rPr lang="en-US" altLang="zh-TW" sz="1200" dirty="0" err="1"/>
              <a:t>circuit.measure</a:t>
            </a:r>
            <a:r>
              <a:rPr lang="en-US" altLang="zh-TW" sz="1200" dirty="0"/>
              <a:t>([0, 1], [0, 1])</a:t>
            </a:r>
            <a:endParaRPr kumimoji="0" lang="zh-TW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684AF-53C1-418A-90B1-1AD8618F02DA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20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虛擬碼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（英語：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pseudocode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），又稱為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偽代碼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，是一種高層次描述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演算法"/>
              </a:rPr>
              <a:t>演算法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的方法。它不是現實存在的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程式語言"/>
              </a:rPr>
              <a:t>程式語言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（已經出現了類似虛擬碼的語言，參見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Nuva程式語言"/>
              </a:rPr>
              <a:t>Nuva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）；它可能綜合使用多種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程式語言"/>
              </a:rPr>
              <a:t>程式語言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的語法、保留字，甚至會用到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自然語言"/>
              </a:rPr>
              <a:t>自然語言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它以程式語言的書寫形式指明演算法的職能。相比於程式語言（例如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C++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Delphi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等）它更類似自然語言。它是半形式化、不標準的語言。我們可以將整個演算法執行過程的結構用接近自然語言的形式（這裡可以使用任何一種作者熟悉的文字，例如中文、英文，重點是將程式的意思表達出來）描述出來。使用虛擬碼，可以幫助我們更好地表述演算法，不用拘泥於具體的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實現"/>
              </a:rPr>
              <a:t>實現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們在用不同的程式語言實現同一個演算法時意識到，他們做出來的實現（而非功能）很不同。程式設計師要理解一個用他們並不熟悉的程式語言編寫的程式，可能是很困難的，因為程式語言的形式限制了程式設計師對程式關鍵部分的理解，而虛擬碼可以用於幫助人們理解解釋代碼的語法、規則、內涵和結構。於是虛擬碼就這樣應運而生了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684AF-53C1-418A-90B1-1AD8618F02D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653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1955 </a:t>
            </a:r>
            <a:r>
              <a:rPr lang="zh-TW" altLang="en-US" dirty="0"/>
              <a:t>年 </a:t>
            </a:r>
            <a:r>
              <a:rPr lang="en-US" altLang="zh-TW" dirty="0"/>
              <a:t>4 </a:t>
            </a:r>
            <a:r>
              <a:rPr lang="zh-TW" altLang="en-US" dirty="0"/>
              <a:t>月 </a:t>
            </a:r>
            <a:r>
              <a:rPr lang="en-US" altLang="zh-TW" dirty="0"/>
              <a:t>18 </a:t>
            </a:r>
            <a:r>
              <a:rPr lang="zh-TW" altLang="en-US" dirty="0"/>
              <a:t>日，愛因斯坦在美國普林斯頓去世，享年 </a:t>
            </a:r>
            <a:r>
              <a:rPr lang="en-US" altLang="zh-TW" dirty="0"/>
              <a:t>76 </a:t>
            </a:r>
            <a:r>
              <a:rPr lang="zh-TW" altLang="en-US" dirty="0"/>
              <a:t>歲。驗屍的病理學家 </a:t>
            </a:r>
            <a:r>
              <a:rPr lang="zh-TW" altLang="en-US" b="1" dirty="0"/>
              <a:t>湯瑪斯</a:t>
            </a:r>
            <a:r>
              <a:rPr lang="en-US" altLang="zh-TW" b="1" dirty="0"/>
              <a:t>·</a:t>
            </a:r>
            <a:r>
              <a:rPr lang="zh-TW" altLang="en-US" b="1" dirty="0"/>
              <a:t>哈維（</a:t>
            </a:r>
            <a:r>
              <a:rPr lang="en-US" altLang="zh-TW" b="1" dirty="0"/>
              <a:t>Thomas Stoltz Harvey</a:t>
            </a:r>
            <a:r>
              <a:rPr lang="zh-TW" altLang="en-US" b="1" dirty="0"/>
              <a:t>）</a:t>
            </a:r>
            <a:r>
              <a:rPr lang="zh-TW" altLang="en-US" dirty="0"/>
              <a:t> 未經家屬許可，摘取了愛因斯坦的大腦，並進行防腐處理。之後，他將大腦切成 </a:t>
            </a:r>
            <a:r>
              <a:rPr lang="en-US" altLang="zh-TW" dirty="0"/>
              <a:t>240 </a:t>
            </a:r>
            <a:r>
              <a:rPr lang="zh-TW" altLang="en-US" dirty="0"/>
              <a:t>多片，分送給世界各地的科學家研究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684AF-53C1-418A-90B1-1AD8618F02D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89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DNN</a:t>
            </a:r>
            <a:r>
              <a:rPr lang="zh-TW" altLang="en-US" dirty="0"/>
              <a:t>、</a:t>
            </a:r>
            <a:r>
              <a:rPr lang="en-US" altLang="zh-TW" dirty="0"/>
              <a:t>CNN</a:t>
            </a:r>
            <a:r>
              <a:rPr lang="zh-TW" altLang="en-US" dirty="0"/>
              <a:t>、</a:t>
            </a:r>
            <a:r>
              <a:rPr lang="en-US" altLang="zh-TW" dirty="0"/>
              <a:t>RNN</a:t>
            </a:r>
            <a:r>
              <a:rPr lang="zh-TW" altLang="en-US" dirty="0"/>
              <a:t>、</a:t>
            </a:r>
            <a:r>
              <a:rPr lang="en-US" altLang="zh-TW" dirty="0"/>
              <a:t>LSTM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684AF-53C1-418A-90B1-1AD8618F02D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99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1024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次方 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1.797693134862315907729305190785e+308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684AF-53C1-418A-90B1-1AD8618F02D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142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Schrodinger’s cat</a:t>
            </a:r>
          </a:p>
          <a:p>
            <a:r>
              <a:rPr lang="zh-TW" altLang="en-US" dirty="0"/>
              <a:t>薛丁格的貓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684AF-53C1-418A-90B1-1AD8618F02D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59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Google Transformer </a:t>
            </a:r>
            <a:r>
              <a:rPr lang="zh-TW" altLang="en-US" b="1" dirty="0"/>
              <a:t>簡介</a:t>
            </a:r>
          </a:p>
          <a:p>
            <a:r>
              <a:rPr lang="en-US" altLang="zh-TW" b="1" dirty="0"/>
              <a:t>Transformer</a:t>
            </a:r>
            <a:r>
              <a:rPr lang="en-US" altLang="zh-TW" dirty="0"/>
              <a:t> </a:t>
            </a:r>
            <a:r>
              <a:rPr lang="zh-TW" altLang="en-US" dirty="0"/>
              <a:t>是由 </a:t>
            </a:r>
            <a:r>
              <a:rPr lang="en-US" altLang="zh-TW" dirty="0"/>
              <a:t>Google </a:t>
            </a:r>
            <a:r>
              <a:rPr lang="zh-TW" altLang="en-US" dirty="0"/>
              <a:t>在 </a:t>
            </a:r>
            <a:r>
              <a:rPr lang="en-US" altLang="zh-TW" dirty="0"/>
              <a:t>2017 </a:t>
            </a:r>
            <a:r>
              <a:rPr lang="zh-TW" altLang="en-US" dirty="0"/>
              <a:t>年提出的一種</a:t>
            </a:r>
            <a:r>
              <a:rPr lang="zh-TW" altLang="en-US" b="1" dirty="0"/>
              <a:t>深度學習模型架構</a:t>
            </a:r>
            <a:r>
              <a:rPr lang="zh-TW" altLang="en-US" dirty="0"/>
              <a:t>，最早由 </a:t>
            </a:r>
            <a:r>
              <a:rPr lang="en-US" altLang="zh-TW" dirty="0"/>
              <a:t>Google Brain </a:t>
            </a:r>
            <a:r>
              <a:rPr lang="zh-TW" altLang="en-US" dirty="0"/>
              <a:t>團隊在論文 </a:t>
            </a:r>
            <a:r>
              <a:rPr lang="en-US" altLang="zh-TW" b="1" dirty="0"/>
              <a:t>"Attention Is All You Need"</a:t>
            </a:r>
            <a:r>
              <a:rPr lang="zh-TW" altLang="en-US" dirty="0"/>
              <a:t>（</a:t>
            </a:r>
            <a:r>
              <a:rPr lang="en-US" altLang="zh-TW" dirty="0"/>
              <a:t>Vaswani et al., 2017</a:t>
            </a:r>
            <a:r>
              <a:rPr lang="zh-TW" altLang="en-US" dirty="0"/>
              <a:t>）中發表。</a:t>
            </a:r>
            <a:r>
              <a:rPr lang="en-US" altLang="zh-TW" dirty="0"/>
              <a:t>Transformer </a:t>
            </a:r>
            <a:r>
              <a:rPr lang="zh-TW" altLang="en-US" dirty="0"/>
              <a:t>改變了自然語言處理（</a:t>
            </a:r>
            <a:r>
              <a:rPr lang="en-US" altLang="zh-TW" dirty="0"/>
              <a:t>NLP</a:t>
            </a:r>
            <a:r>
              <a:rPr lang="zh-TW" altLang="en-US" dirty="0"/>
              <a:t>）的發展，成為現代語言模型（如 </a:t>
            </a:r>
            <a:r>
              <a:rPr lang="en-US" altLang="zh-TW" dirty="0"/>
              <a:t>GPT</a:t>
            </a:r>
            <a:r>
              <a:rPr lang="zh-TW" altLang="en-US" dirty="0"/>
              <a:t>、</a:t>
            </a:r>
            <a:r>
              <a:rPr lang="en-US" altLang="zh-TW" dirty="0"/>
              <a:t>BERT</a:t>
            </a:r>
            <a:r>
              <a:rPr lang="zh-TW" altLang="en-US" dirty="0"/>
              <a:t>、</a:t>
            </a:r>
            <a:r>
              <a:rPr lang="en-US" altLang="zh-TW" dirty="0"/>
              <a:t>T5</a:t>
            </a:r>
            <a:r>
              <a:rPr lang="zh-TW" altLang="en-US" dirty="0"/>
              <a:t>）的基礎。</a:t>
            </a:r>
          </a:p>
          <a:p>
            <a:r>
              <a:rPr lang="en-US" altLang="zh-TW" b="1" dirty="0"/>
              <a:t>1. Transformer </a:t>
            </a:r>
            <a:r>
              <a:rPr lang="zh-TW" altLang="en-US" b="1" dirty="0"/>
              <a:t>的核心概念</a:t>
            </a:r>
          </a:p>
          <a:p>
            <a:r>
              <a:rPr lang="en-US" altLang="zh-TW" dirty="0"/>
              <a:t>Transformer </a:t>
            </a:r>
            <a:r>
              <a:rPr lang="zh-TW" altLang="en-US" dirty="0"/>
              <a:t>的設計突破了傳統 </a:t>
            </a:r>
            <a:r>
              <a:rPr lang="en-US" altLang="zh-TW" dirty="0"/>
              <a:t>RNN</a:t>
            </a:r>
            <a:r>
              <a:rPr lang="zh-TW" altLang="en-US" dirty="0"/>
              <a:t>（</a:t>
            </a:r>
            <a:r>
              <a:rPr lang="en-US" altLang="zh-TW" dirty="0"/>
              <a:t>Recurrent Neural Networks</a:t>
            </a:r>
            <a:r>
              <a:rPr lang="zh-TW" altLang="en-US" dirty="0"/>
              <a:t>）和 </a:t>
            </a:r>
            <a:r>
              <a:rPr lang="en-US" altLang="zh-TW" dirty="0"/>
              <a:t>CNN</a:t>
            </a:r>
            <a:r>
              <a:rPr lang="zh-TW" altLang="en-US" dirty="0"/>
              <a:t>（</a:t>
            </a:r>
            <a:r>
              <a:rPr lang="en-US" altLang="zh-TW" dirty="0"/>
              <a:t>Convolutional Neural Networks</a:t>
            </a:r>
            <a:r>
              <a:rPr lang="zh-TW" altLang="en-US" dirty="0"/>
              <a:t>）在處理語言任務上的限制，主要透過以下機制來增強性能：</a:t>
            </a:r>
          </a:p>
          <a:p>
            <a:r>
              <a:rPr lang="en-US" altLang="zh-TW" b="1" dirty="0"/>
              <a:t>(1) </a:t>
            </a:r>
            <a:r>
              <a:rPr lang="zh-TW" altLang="en-US" b="1" dirty="0"/>
              <a:t>自注意力機制（</a:t>
            </a:r>
            <a:r>
              <a:rPr lang="en-US" altLang="zh-TW" b="1" dirty="0"/>
              <a:t>Self-Attention</a:t>
            </a:r>
            <a:r>
              <a:rPr lang="zh-TW" altLang="en-US" b="1" dirty="0"/>
              <a:t>）</a:t>
            </a:r>
          </a:p>
          <a:p>
            <a:r>
              <a:rPr lang="en-US" altLang="zh-TW" dirty="0"/>
              <a:t>Transformer </a:t>
            </a:r>
            <a:r>
              <a:rPr lang="zh-TW" altLang="en-US" b="1" dirty="0"/>
              <a:t>不依賴循環結構（如 </a:t>
            </a:r>
            <a:r>
              <a:rPr lang="en-US" altLang="zh-TW" b="1" dirty="0"/>
              <a:t>RNN</a:t>
            </a:r>
            <a:r>
              <a:rPr lang="zh-TW" altLang="en-US" b="1" dirty="0"/>
              <a:t>）來處理序列資料</a:t>
            </a:r>
            <a:r>
              <a:rPr lang="zh-TW" altLang="en-US" dirty="0"/>
              <a:t>，而是使用 </a:t>
            </a:r>
            <a:r>
              <a:rPr lang="zh-TW" altLang="en-US" b="1" dirty="0"/>
              <a:t>自注意力機制</a:t>
            </a:r>
            <a:r>
              <a:rPr lang="zh-TW" altLang="en-US" dirty="0"/>
              <a:t> 來一次性處理整個輸入序列。</a:t>
            </a:r>
          </a:p>
          <a:p>
            <a:r>
              <a:rPr lang="zh-TW" altLang="en-US" b="1" dirty="0"/>
              <a:t>優勢</a:t>
            </a:r>
            <a:r>
              <a:rPr lang="zh-TW" altLang="en-US" dirty="0"/>
              <a:t>：允許模型同時考慮序列中的所有單詞，而不受長距離依賴問題（</a:t>
            </a:r>
            <a:r>
              <a:rPr lang="en-US" altLang="zh-TW" dirty="0"/>
              <a:t>Long-term dependencies</a:t>
            </a:r>
            <a:r>
              <a:rPr lang="zh-TW" altLang="en-US" dirty="0"/>
              <a:t>）的影響。</a:t>
            </a:r>
          </a:p>
          <a:p>
            <a:r>
              <a:rPr lang="en-US" altLang="zh-TW" b="1" dirty="0"/>
              <a:t>(2) </a:t>
            </a:r>
            <a:r>
              <a:rPr lang="zh-TW" altLang="en-US" b="1" dirty="0"/>
              <a:t>多頭注意力（</a:t>
            </a:r>
            <a:r>
              <a:rPr lang="en-US" altLang="zh-TW" b="1" dirty="0"/>
              <a:t>Multi-Head Attention</a:t>
            </a:r>
            <a:r>
              <a:rPr lang="zh-TW" altLang="en-US" b="1" dirty="0"/>
              <a:t>）</a:t>
            </a:r>
          </a:p>
          <a:p>
            <a:r>
              <a:rPr lang="en-US" altLang="zh-TW" dirty="0"/>
              <a:t>Transformer </a:t>
            </a:r>
            <a:r>
              <a:rPr lang="zh-TW" altLang="en-US" dirty="0"/>
              <a:t>使用 </a:t>
            </a:r>
            <a:r>
              <a:rPr lang="zh-TW" altLang="en-US" b="1" dirty="0"/>
              <a:t>多個注意力頭（</a:t>
            </a:r>
            <a:r>
              <a:rPr lang="en-US" altLang="zh-TW" b="1" dirty="0"/>
              <a:t>attention heads</a:t>
            </a:r>
            <a:r>
              <a:rPr lang="zh-TW" altLang="en-US" b="1" dirty="0"/>
              <a:t>）</a:t>
            </a:r>
            <a:r>
              <a:rPr lang="zh-TW" altLang="en-US" dirty="0"/>
              <a:t>，讓模型可以從不同的角度關注輸入序列的不同部分，提高語義理解能力。</a:t>
            </a:r>
          </a:p>
          <a:p>
            <a:r>
              <a:rPr lang="en-US" altLang="zh-TW" b="1" dirty="0"/>
              <a:t>(3) </a:t>
            </a:r>
            <a:r>
              <a:rPr lang="zh-TW" altLang="en-US" b="1" dirty="0"/>
              <a:t>位置編碼（</a:t>
            </a:r>
            <a:r>
              <a:rPr lang="en-US" altLang="zh-TW" b="1" dirty="0"/>
              <a:t>Positional Encoding</a:t>
            </a:r>
            <a:r>
              <a:rPr lang="zh-TW" altLang="en-US" b="1" dirty="0"/>
              <a:t>）</a:t>
            </a:r>
          </a:p>
          <a:p>
            <a:r>
              <a:rPr lang="zh-TW" altLang="en-US" dirty="0"/>
              <a:t>由於 </a:t>
            </a:r>
            <a:r>
              <a:rPr lang="en-US" altLang="zh-TW" dirty="0"/>
              <a:t>Transformer </a:t>
            </a:r>
            <a:r>
              <a:rPr lang="zh-TW" altLang="en-US" b="1" dirty="0"/>
              <a:t>不使用 </a:t>
            </a:r>
            <a:r>
              <a:rPr lang="en-US" altLang="zh-TW" b="1" dirty="0"/>
              <a:t>RNN </a:t>
            </a:r>
            <a:r>
              <a:rPr lang="zh-TW" altLang="en-US" b="1" dirty="0"/>
              <a:t>來維持序列順序</a:t>
            </a:r>
            <a:r>
              <a:rPr lang="zh-TW" altLang="en-US" dirty="0"/>
              <a:t>，它引入 </a:t>
            </a:r>
            <a:r>
              <a:rPr lang="zh-TW" altLang="en-US" b="1" dirty="0"/>
              <a:t>位置編碼</a:t>
            </a:r>
            <a:r>
              <a:rPr lang="zh-TW" altLang="en-US" dirty="0"/>
              <a:t>（</a:t>
            </a:r>
            <a:r>
              <a:rPr lang="en-US" altLang="zh-TW" dirty="0"/>
              <a:t>Positional Encoding</a:t>
            </a:r>
            <a:r>
              <a:rPr lang="zh-TW" altLang="en-US" dirty="0"/>
              <a:t>）來提供單詞的相對位置資訊，確保模型能理解語句順序。</a:t>
            </a:r>
          </a:p>
          <a:p>
            <a:r>
              <a:rPr lang="en-US" altLang="zh-TW" b="1" dirty="0"/>
              <a:t>(4) </a:t>
            </a:r>
            <a:r>
              <a:rPr lang="zh-TW" altLang="en-US" b="1" dirty="0"/>
              <a:t>前饋神經網路（</a:t>
            </a:r>
            <a:r>
              <a:rPr lang="en-US" altLang="zh-TW" b="1" dirty="0"/>
              <a:t>Feedforward Neural Network, FFN</a:t>
            </a:r>
            <a:r>
              <a:rPr lang="zh-TW" altLang="en-US" b="1" dirty="0"/>
              <a:t>）</a:t>
            </a:r>
          </a:p>
          <a:p>
            <a:r>
              <a:rPr lang="zh-TW" altLang="en-US" dirty="0"/>
              <a:t>在每個 </a:t>
            </a:r>
            <a:r>
              <a:rPr lang="en-US" altLang="zh-TW" dirty="0"/>
              <a:t>Transformer </a:t>
            </a:r>
            <a:r>
              <a:rPr lang="zh-TW" altLang="en-US" dirty="0"/>
              <a:t>層內，每個單詞經過注意力處理後，還會通過一個獨立的前饋神經網路來進一步學習特徵。</a:t>
            </a:r>
          </a:p>
          <a:p>
            <a:r>
              <a:rPr lang="en-US" altLang="zh-TW" b="1" dirty="0"/>
              <a:t>(5) </a:t>
            </a:r>
            <a:r>
              <a:rPr lang="zh-TW" altLang="en-US" b="1" dirty="0"/>
              <a:t>層歸一化（</a:t>
            </a:r>
            <a:r>
              <a:rPr lang="en-US" altLang="zh-TW" b="1" dirty="0"/>
              <a:t>Layer Normalization</a:t>
            </a:r>
            <a:r>
              <a:rPr lang="zh-TW" altLang="en-US" b="1" dirty="0"/>
              <a:t>）與殘差連接（</a:t>
            </a:r>
            <a:r>
              <a:rPr lang="en-US" altLang="zh-TW" b="1" dirty="0"/>
              <a:t>Residual Connections</a:t>
            </a:r>
            <a:r>
              <a:rPr lang="zh-TW" altLang="en-US" b="1" dirty="0"/>
              <a:t>）</a:t>
            </a:r>
          </a:p>
          <a:p>
            <a:r>
              <a:rPr lang="en-US" altLang="zh-TW" dirty="0"/>
              <a:t>Transformer </a:t>
            </a:r>
            <a:r>
              <a:rPr lang="zh-TW" altLang="en-US" dirty="0"/>
              <a:t>透過層歸一化與殘差連接來穩定訓練並加速收斂，使深度網路能夠有效學習複雜的語言關係。</a:t>
            </a:r>
          </a:p>
          <a:p>
            <a:r>
              <a:rPr lang="en-US" altLang="zh-TW" b="1" dirty="0"/>
              <a:t>2. Transformer </a:t>
            </a:r>
            <a:r>
              <a:rPr lang="zh-TW" altLang="en-US" b="1" dirty="0"/>
              <a:t>架構</a:t>
            </a:r>
          </a:p>
          <a:p>
            <a:r>
              <a:rPr lang="en-US" altLang="zh-TW" dirty="0"/>
              <a:t>Transformer </a:t>
            </a:r>
            <a:r>
              <a:rPr lang="zh-TW" altLang="en-US" dirty="0"/>
              <a:t>主要由兩個部分組成：</a:t>
            </a:r>
          </a:p>
          <a:p>
            <a:r>
              <a:rPr lang="zh-TW" altLang="en-US" b="1" dirty="0"/>
              <a:t>編碼器（</a:t>
            </a:r>
            <a:r>
              <a:rPr lang="en-US" altLang="zh-TW" b="1" dirty="0"/>
              <a:t>Encoder</a:t>
            </a:r>
            <a:r>
              <a:rPr lang="zh-TW" altLang="en-US" b="1" dirty="0"/>
              <a:t>）</a:t>
            </a:r>
            <a:r>
              <a:rPr lang="zh-TW" altLang="en-US" dirty="0"/>
              <a:t>：將輸入轉換為隱藏向量，每一層由「多頭自注意力」</a:t>
            </a:r>
            <a:r>
              <a:rPr lang="en-US" altLang="zh-TW" dirty="0"/>
              <a:t>+</a:t>
            </a:r>
            <a:r>
              <a:rPr lang="zh-TW" altLang="en-US" dirty="0"/>
              <a:t>「前饋網路」組成。</a:t>
            </a:r>
          </a:p>
          <a:p>
            <a:r>
              <a:rPr lang="zh-TW" altLang="en-US" b="1" dirty="0"/>
              <a:t>解碼器（</a:t>
            </a:r>
            <a:r>
              <a:rPr lang="en-US" altLang="zh-TW" b="1" dirty="0"/>
              <a:t>Decoder</a:t>
            </a:r>
            <a:r>
              <a:rPr lang="zh-TW" altLang="en-US" b="1" dirty="0"/>
              <a:t>）</a:t>
            </a:r>
            <a:r>
              <a:rPr lang="zh-TW" altLang="en-US" dirty="0"/>
              <a:t>：基於編碼器的輸出，產生最終的輸出序列（如翻譯句子）。</a:t>
            </a:r>
          </a:p>
          <a:p>
            <a:r>
              <a:rPr lang="zh-TW" altLang="en-US" dirty="0"/>
              <a:t>這種架構使 </a:t>
            </a:r>
            <a:r>
              <a:rPr lang="en-US" altLang="zh-TW" dirty="0"/>
              <a:t>Transformer </a:t>
            </a:r>
            <a:r>
              <a:rPr lang="zh-TW" altLang="en-US" dirty="0"/>
              <a:t>能夠同時用於</a:t>
            </a:r>
            <a:r>
              <a:rPr lang="zh-TW" altLang="en-US" b="1" dirty="0"/>
              <a:t>語言理解（如 </a:t>
            </a:r>
            <a:r>
              <a:rPr lang="en-US" altLang="zh-TW" b="1" dirty="0"/>
              <a:t>BERT</a:t>
            </a:r>
            <a:r>
              <a:rPr lang="zh-TW" altLang="en-US" b="1" dirty="0"/>
              <a:t>）和語言生成（如 </a:t>
            </a:r>
            <a:r>
              <a:rPr lang="en-US" altLang="zh-TW" b="1" dirty="0"/>
              <a:t>GPT</a:t>
            </a:r>
            <a:r>
              <a:rPr lang="zh-TW" altLang="en-US" b="1" dirty="0"/>
              <a:t>）</a:t>
            </a:r>
            <a:r>
              <a:rPr lang="zh-TW" altLang="en-US" dirty="0"/>
              <a:t>。</a:t>
            </a:r>
          </a:p>
          <a:p>
            <a:r>
              <a:rPr lang="en-US" altLang="zh-TW" b="1" dirty="0"/>
              <a:t>3. Google Transformer </a:t>
            </a:r>
            <a:r>
              <a:rPr lang="zh-TW" altLang="en-US" b="1" dirty="0"/>
              <a:t>的應用</a:t>
            </a:r>
          </a:p>
          <a:p>
            <a:r>
              <a:rPr lang="en-US" altLang="zh-TW" dirty="0"/>
              <a:t>Transformer </a:t>
            </a:r>
            <a:r>
              <a:rPr lang="zh-TW" altLang="en-US" dirty="0"/>
              <a:t>在 </a:t>
            </a:r>
            <a:r>
              <a:rPr lang="en-US" altLang="zh-TW" dirty="0"/>
              <a:t>NLP </a:t>
            </a:r>
            <a:r>
              <a:rPr lang="zh-TW" altLang="en-US" dirty="0"/>
              <a:t>領域帶來了革命性的影響，並催生了一系列強大的模型，如：</a:t>
            </a:r>
          </a:p>
          <a:p>
            <a:r>
              <a:rPr lang="en-US" altLang="zh-TW" b="1" dirty="0"/>
              <a:t>BERT</a:t>
            </a:r>
            <a:r>
              <a:rPr lang="zh-TW" altLang="en-US" b="1" dirty="0"/>
              <a:t>（</a:t>
            </a:r>
            <a:r>
              <a:rPr lang="en-US" altLang="zh-TW" b="1" dirty="0"/>
              <a:t>2018</a:t>
            </a:r>
            <a:r>
              <a:rPr lang="zh-TW" altLang="en-US" b="1" dirty="0"/>
              <a:t>）</a:t>
            </a:r>
            <a:r>
              <a:rPr lang="zh-TW" altLang="en-US" dirty="0"/>
              <a:t>：雙向語境理解的 </a:t>
            </a:r>
            <a:r>
              <a:rPr lang="en-US" altLang="zh-TW" dirty="0"/>
              <a:t>NLP </a:t>
            </a:r>
            <a:r>
              <a:rPr lang="zh-TW" altLang="en-US" dirty="0"/>
              <a:t>模型，用於問答、文本分類等任務。</a:t>
            </a:r>
          </a:p>
          <a:p>
            <a:r>
              <a:rPr lang="en-US" altLang="zh-TW" b="1" dirty="0"/>
              <a:t>T5</a:t>
            </a:r>
            <a:r>
              <a:rPr lang="zh-TW" altLang="en-US" b="1" dirty="0"/>
              <a:t>（</a:t>
            </a:r>
            <a:r>
              <a:rPr lang="en-US" altLang="zh-TW" b="1" dirty="0"/>
              <a:t>2019</a:t>
            </a:r>
            <a:r>
              <a:rPr lang="zh-TW" altLang="en-US" b="1" dirty="0"/>
              <a:t>）</a:t>
            </a:r>
            <a:r>
              <a:rPr lang="zh-TW" altLang="en-US" dirty="0"/>
              <a:t>：將 </a:t>
            </a:r>
            <a:r>
              <a:rPr lang="en-US" altLang="zh-TW" dirty="0"/>
              <a:t>NLP </a:t>
            </a:r>
            <a:r>
              <a:rPr lang="zh-TW" altLang="en-US" dirty="0"/>
              <a:t>問題統一為「文本轉換」（</a:t>
            </a:r>
            <a:r>
              <a:rPr lang="en-US" altLang="zh-TW" dirty="0"/>
              <a:t>Text-to-Text</a:t>
            </a:r>
            <a:r>
              <a:rPr lang="zh-TW" altLang="en-US" dirty="0"/>
              <a:t>）任務，使模型適用於多種語言任務。</a:t>
            </a:r>
          </a:p>
          <a:p>
            <a:r>
              <a:rPr lang="en-US" altLang="zh-TW" b="1" dirty="0"/>
              <a:t>GPT </a:t>
            </a:r>
            <a:r>
              <a:rPr lang="zh-TW" altLang="en-US" b="1" dirty="0"/>
              <a:t>系列（</a:t>
            </a:r>
            <a:r>
              <a:rPr lang="en-US" altLang="zh-TW" b="1" dirty="0" err="1"/>
              <a:t>OpenAI</a:t>
            </a:r>
            <a:r>
              <a:rPr lang="zh-TW" altLang="en-US" b="1" dirty="0"/>
              <a:t>，</a:t>
            </a:r>
            <a:r>
              <a:rPr lang="en-US" altLang="zh-TW" b="1" dirty="0"/>
              <a:t>2018-2024</a:t>
            </a:r>
            <a:r>
              <a:rPr lang="zh-TW" altLang="en-US" b="1" dirty="0"/>
              <a:t>）</a:t>
            </a:r>
            <a:r>
              <a:rPr lang="zh-TW" altLang="en-US" dirty="0"/>
              <a:t>：基於 </a:t>
            </a:r>
            <a:r>
              <a:rPr lang="en-US" altLang="zh-TW" dirty="0"/>
              <a:t>Transformer </a:t>
            </a:r>
            <a:r>
              <a:rPr lang="zh-TW" altLang="en-US" dirty="0"/>
              <a:t>架構的生成式 </a:t>
            </a:r>
            <a:r>
              <a:rPr lang="en-US" altLang="zh-TW" dirty="0"/>
              <a:t>AI</a:t>
            </a:r>
            <a:r>
              <a:rPr lang="zh-TW" altLang="en-US" dirty="0"/>
              <a:t>，成為 </a:t>
            </a:r>
            <a:r>
              <a:rPr lang="en-US" altLang="zh-TW" dirty="0" err="1"/>
              <a:t>ChatGPT</a:t>
            </a:r>
            <a:r>
              <a:rPr lang="en-US" altLang="zh-TW" dirty="0"/>
              <a:t> </a:t>
            </a:r>
            <a:r>
              <a:rPr lang="zh-TW" altLang="en-US" dirty="0"/>
              <a:t>等 </a:t>
            </a:r>
            <a:r>
              <a:rPr lang="en-US" altLang="zh-TW" dirty="0"/>
              <a:t>AI </a:t>
            </a:r>
            <a:r>
              <a:rPr lang="zh-TW" altLang="en-US" dirty="0"/>
              <a:t>助手的核心技術。</a:t>
            </a:r>
          </a:p>
          <a:p>
            <a:r>
              <a:rPr lang="en-US" altLang="zh-TW" b="1" dirty="0"/>
              <a:t>Vision Transformer</a:t>
            </a:r>
            <a:r>
              <a:rPr lang="zh-TW" altLang="en-US" b="1" dirty="0"/>
              <a:t>（</a:t>
            </a:r>
            <a:r>
              <a:rPr lang="en-US" altLang="zh-TW" b="1" dirty="0" err="1"/>
              <a:t>ViT</a:t>
            </a:r>
            <a:r>
              <a:rPr lang="en-US" altLang="zh-TW" b="1" dirty="0"/>
              <a:t>, 2020</a:t>
            </a:r>
            <a:r>
              <a:rPr lang="zh-TW" altLang="en-US" b="1" dirty="0"/>
              <a:t>）</a:t>
            </a:r>
            <a:r>
              <a:rPr lang="zh-TW" altLang="en-US" dirty="0"/>
              <a:t>：將 </a:t>
            </a:r>
            <a:r>
              <a:rPr lang="en-US" altLang="zh-TW" dirty="0"/>
              <a:t>Transformer </a:t>
            </a:r>
            <a:r>
              <a:rPr lang="zh-TW" altLang="en-US" dirty="0"/>
              <a:t>應用於電腦視覺，挑戰傳統 </a:t>
            </a:r>
            <a:r>
              <a:rPr lang="en-US" altLang="zh-TW" dirty="0"/>
              <a:t>CNN </a:t>
            </a:r>
            <a:r>
              <a:rPr lang="zh-TW" altLang="en-US" dirty="0"/>
              <a:t>模型。</a:t>
            </a:r>
          </a:p>
          <a:p>
            <a:r>
              <a:rPr lang="en-US" altLang="zh-TW" b="1" dirty="0"/>
              <a:t>4. Transformer </a:t>
            </a:r>
            <a:r>
              <a:rPr lang="zh-TW" altLang="en-US" b="1" dirty="0"/>
              <a:t>的影響</a:t>
            </a:r>
          </a:p>
          <a:p>
            <a:r>
              <a:rPr lang="zh-TW" altLang="en-US" b="1" dirty="0"/>
              <a:t>取代 </a:t>
            </a:r>
            <a:r>
              <a:rPr lang="en-US" altLang="zh-TW" b="1" dirty="0"/>
              <a:t>RNN </a:t>
            </a:r>
            <a:r>
              <a:rPr lang="zh-TW" altLang="en-US" b="1" dirty="0"/>
              <a:t>和 </a:t>
            </a:r>
            <a:r>
              <a:rPr lang="en-US" altLang="zh-TW" b="1" dirty="0"/>
              <a:t>LSTM</a:t>
            </a:r>
            <a:r>
              <a:rPr lang="zh-TW" altLang="en-US" dirty="0"/>
              <a:t>：由於 </a:t>
            </a:r>
            <a:r>
              <a:rPr lang="en-US" altLang="zh-TW" dirty="0"/>
              <a:t>Transformer </a:t>
            </a:r>
            <a:r>
              <a:rPr lang="zh-TW" altLang="en-US" dirty="0"/>
              <a:t>更高效且能處理長距離依賴，它逐漸取代了傳統的 </a:t>
            </a:r>
            <a:r>
              <a:rPr lang="en-US" altLang="zh-TW" dirty="0"/>
              <a:t>RNN/LSTM</a:t>
            </a:r>
            <a:r>
              <a:rPr lang="zh-TW" altLang="en-US" dirty="0"/>
              <a:t>，成為 </a:t>
            </a:r>
            <a:r>
              <a:rPr lang="en-US" altLang="zh-TW" dirty="0"/>
              <a:t>NLP </a:t>
            </a:r>
            <a:r>
              <a:rPr lang="zh-TW" altLang="en-US" dirty="0"/>
              <a:t>的標準模型架構。</a:t>
            </a:r>
          </a:p>
          <a:p>
            <a:r>
              <a:rPr lang="zh-TW" altLang="en-US" b="1" dirty="0"/>
              <a:t>提升 </a:t>
            </a:r>
            <a:r>
              <a:rPr lang="en-US" altLang="zh-TW" b="1" dirty="0"/>
              <a:t>AI </a:t>
            </a:r>
            <a:r>
              <a:rPr lang="zh-TW" altLang="en-US" b="1" dirty="0"/>
              <a:t>模型的可擴展性</a:t>
            </a:r>
            <a:r>
              <a:rPr lang="zh-TW" altLang="en-US" dirty="0"/>
              <a:t>：</a:t>
            </a:r>
            <a:r>
              <a:rPr lang="en-US" altLang="zh-TW" dirty="0"/>
              <a:t>Transformer </a:t>
            </a:r>
            <a:r>
              <a:rPr lang="zh-TW" altLang="en-US" dirty="0"/>
              <a:t>能夠透過更多的參數（如 </a:t>
            </a:r>
            <a:r>
              <a:rPr lang="en-US" altLang="zh-TW" dirty="0"/>
              <a:t>GPT-4 </a:t>
            </a:r>
            <a:r>
              <a:rPr lang="zh-TW" altLang="en-US" dirty="0"/>
              <a:t>擁有超過 </a:t>
            </a:r>
            <a:r>
              <a:rPr lang="en-US" altLang="zh-TW" dirty="0"/>
              <a:t>1 </a:t>
            </a:r>
            <a:r>
              <a:rPr lang="zh-TW" altLang="en-US" dirty="0"/>
              <a:t>兆參數）來學習更豐富的語言知識。</a:t>
            </a:r>
          </a:p>
          <a:p>
            <a:r>
              <a:rPr lang="zh-TW" altLang="en-US" b="1" dirty="0"/>
              <a:t>應用於多個領域</a:t>
            </a:r>
            <a:r>
              <a:rPr lang="zh-TW" altLang="en-US" dirty="0"/>
              <a:t>：除了 </a:t>
            </a:r>
            <a:r>
              <a:rPr lang="en-US" altLang="zh-TW" dirty="0"/>
              <a:t>NLP</a:t>
            </a:r>
            <a:r>
              <a:rPr lang="zh-TW" altLang="en-US" dirty="0"/>
              <a:t>，</a:t>
            </a:r>
            <a:r>
              <a:rPr lang="en-US" altLang="zh-TW" dirty="0"/>
              <a:t>Transformer </a:t>
            </a:r>
            <a:r>
              <a:rPr lang="zh-TW" altLang="en-US" dirty="0"/>
              <a:t>也被應用於 </a:t>
            </a:r>
            <a:r>
              <a:rPr lang="zh-TW" altLang="en-US" b="1" dirty="0"/>
              <a:t>圖像處理（</a:t>
            </a:r>
            <a:r>
              <a:rPr lang="en-US" altLang="zh-TW" b="1" dirty="0" err="1"/>
              <a:t>ViT</a:t>
            </a:r>
            <a:r>
              <a:rPr lang="zh-TW" altLang="en-US" b="1" dirty="0"/>
              <a:t>）、語音識別、醫療分析、推薦系統</a:t>
            </a:r>
            <a:r>
              <a:rPr lang="zh-TW" altLang="en-US" dirty="0"/>
              <a:t> 等領域。</a:t>
            </a:r>
          </a:p>
          <a:p>
            <a:r>
              <a:rPr lang="en-US" altLang="zh-TW" b="1" dirty="0"/>
              <a:t>5. </a:t>
            </a:r>
            <a:r>
              <a:rPr lang="zh-TW" altLang="en-US" b="1" dirty="0"/>
              <a:t>結論</a:t>
            </a:r>
          </a:p>
          <a:p>
            <a:r>
              <a:rPr lang="en-US" altLang="zh-TW" dirty="0"/>
              <a:t>Google </a:t>
            </a:r>
            <a:r>
              <a:rPr lang="zh-TW" altLang="en-US" dirty="0"/>
              <a:t>的 </a:t>
            </a:r>
            <a:r>
              <a:rPr lang="en-US" altLang="zh-TW" dirty="0"/>
              <a:t>Transformer </a:t>
            </a:r>
            <a:r>
              <a:rPr lang="zh-TW" altLang="en-US" dirty="0"/>
              <a:t>架構是一項劃時代的技術，徹底改變了 </a:t>
            </a:r>
            <a:r>
              <a:rPr lang="en-US" altLang="zh-TW" dirty="0"/>
              <a:t>NLP </a:t>
            </a:r>
            <a:r>
              <a:rPr lang="zh-TW" altLang="en-US" dirty="0"/>
              <a:t>和 </a:t>
            </a:r>
            <a:r>
              <a:rPr lang="en-US" altLang="zh-TW" dirty="0"/>
              <a:t>AI </a:t>
            </a:r>
            <a:r>
              <a:rPr lang="zh-TW" altLang="en-US" dirty="0"/>
              <a:t>發展。它的自注意力機制允許高效處理序列數據，使其成為現代深度學習模型的基礎。不論是 </a:t>
            </a:r>
            <a:r>
              <a:rPr lang="en-US" altLang="zh-TW" dirty="0"/>
              <a:t>BERT</a:t>
            </a:r>
            <a:r>
              <a:rPr lang="zh-TW" altLang="en-US" dirty="0"/>
              <a:t>、</a:t>
            </a:r>
            <a:r>
              <a:rPr lang="en-US" altLang="zh-TW" dirty="0"/>
              <a:t>GPT</a:t>
            </a:r>
            <a:r>
              <a:rPr lang="zh-TW" altLang="en-US" dirty="0"/>
              <a:t>、</a:t>
            </a:r>
            <a:r>
              <a:rPr lang="en-US" altLang="zh-TW" dirty="0"/>
              <a:t>T5</a:t>
            </a:r>
            <a:r>
              <a:rPr lang="zh-TW" altLang="en-US" dirty="0"/>
              <a:t>，還是未來的新 </a:t>
            </a:r>
            <a:r>
              <a:rPr lang="en-US" altLang="zh-TW" dirty="0"/>
              <a:t>AI </a:t>
            </a:r>
            <a:r>
              <a:rPr lang="zh-TW" altLang="en-US" dirty="0"/>
              <a:t>模型，</a:t>
            </a:r>
            <a:r>
              <a:rPr lang="en-US" altLang="zh-TW" dirty="0"/>
              <a:t>Transformer </a:t>
            </a:r>
            <a:r>
              <a:rPr lang="zh-TW" altLang="en-US" dirty="0"/>
              <a:t>仍將持續發揮關鍵作用。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684AF-53C1-418A-90B1-1AD8618F02D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964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1024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次方 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1.797693134862315907729305190785e+308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684AF-53C1-418A-90B1-1AD8618F02D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196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Schrodinger’s cat</a:t>
            </a:r>
          </a:p>
          <a:p>
            <a:r>
              <a:rPr lang="zh-TW" altLang="en-US" dirty="0"/>
              <a:t>薛丁格的貓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684AF-53C1-418A-90B1-1AD8618F02D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7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17B4E-DF8B-47FB-ABE8-B74DBAF8A4B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397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B7A07-3B80-42B5-AD6C-20F915C438F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683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77E17-5087-410B-ADB5-166060B5A50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79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8F085D-EA21-4794-977E-CE84EE2F821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232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B4C470-5373-42A4-BDA9-7AE469A0CC0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854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30461-FBF5-4778-B385-A4289110E2C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521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D7BD9-AF2F-4ED4-A6A6-B919177549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027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4F041-2AA0-437D-9251-A12C4695CB6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593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C9620-4F30-469F-AD8B-751D056A8D8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919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CCDF6-ABCD-47CC-A95F-C6F030224CB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541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93BE4-9C45-4AB1-A4DA-B93BD32284A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621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8F789-ABD7-46C7-B1E0-7F73FD1149F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703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fld id="{1E52BD7A-A46F-4629-A766-46CB03D3C60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en/2/26/Abu_Abdullah_Muhammad_bin_Musa_al-Khwarizmi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 anchor="ctr"/>
          <a:lstStyle/>
          <a:p>
            <a:r>
              <a:rPr lang="en-US" altLang="zh-TW" b="1" dirty="0">
                <a:solidFill>
                  <a:schemeClr val="accent2"/>
                </a:solidFill>
                <a:ea typeface="新細明體" panose="02020500000000000000" pitchFamily="18" charset="-120"/>
              </a:rPr>
              <a:t>Algorithm Small Talk</a:t>
            </a:r>
            <a:br>
              <a:rPr lang="en-US" altLang="zh-TW" b="1" dirty="0">
                <a:solidFill>
                  <a:schemeClr val="accent2"/>
                </a:solidFill>
                <a:ea typeface="新細明體" panose="02020500000000000000" pitchFamily="18" charset="-120"/>
              </a:rPr>
            </a:br>
            <a:r>
              <a:rPr lang="zh-TW" altLang="en-US" b="1" dirty="0">
                <a:solidFill>
                  <a:schemeClr val="accent2"/>
                </a:solidFill>
                <a:ea typeface="新細明體" panose="02020500000000000000" pitchFamily="18" charset="-120"/>
              </a:rPr>
              <a:t>演算法淺談</a:t>
            </a:r>
            <a:endParaRPr lang="en-US" altLang="zh-TW" b="1" dirty="0">
              <a:solidFill>
                <a:schemeClr val="accent2"/>
              </a:solidFill>
              <a:ea typeface="新細明體" panose="02020500000000000000" pitchFamily="18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4002937"/>
            <a:ext cx="9144000" cy="230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3200" dirty="0">
              <a:ea typeface="新細明體" panose="02020500000000000000" pitchFamily="18" charset="-120"/>
            </a:endParaRPr>
          </a:p>
          <a:p>
            <a:r>
              <a:rPr lang="en-US" altLang="zh-TW" dirty="0">
                <a:ea typeface="新細明體" panose="02020500000000000000" pitchFamily="18" charset="-120"/>
              </a:rPr>
              <a:t>Prof. </a:t>
            </a:r>
            <a:r>
              <a:rPr lang="en-US" altLang="zh-TW" dirty="0" err="1">
                <a:ea typeface="新細明體" panose="02020500000000000000" pitchFamily="18" charset="-120"/>
              </a:rPr>
              <a:t>Jehn-Ruey</a:t>
            </a:r>
            <a:r>
              <a:rPr lang="en-US" altLang="zh-TW" dirty="0">
                <a:ea typeface="新細明體" panose="02020500000000000000" pitchFamily="18" charset="-120"/>
              </a:rPr>
              <a:t> Jiang (</a:t>
            </a:r>
            <a:r>
              <a:rPr lang="zh-TW" altLang="en-US" dirty="0">
                <a:ea typeface="新細明體" panose="02020500000000000000" pitchFamily="18" charset="-120"/>
              </a:rPr>
              <a:t>江振瑞</a:t>
            </a:r>
            <a:r>
              <a:rPr lang="en-US" altLang="zh-TW" dirty="0">
                <a:ea typeface="新細明體" panose="02020500000000000000" pitchFamily="18" charset="-120"/>
              </a:rPr>
              <a:t>)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National Central University, Taiwan</a:t>
            </a:r>
          </a:p>
          <a:p>
            <a:endParaRPr lang="en-US" altLang="zh-TW" sz="28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Example 2 (Cont’d)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2800" y="2401502"/>
            <a:ext cx="2667000" cy="285629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 dirty="0">
                <a:solidFill>
                  <a:schemeClr val="accent2"/>
                </a:solidFill>
                <a:ea typeface="新細明體" panose="02020500000000000000" pitchFamily="18" charset="-120"/>
              </a:rPr>
              <a:t>Process</a:t>
            </a: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438400" y="3761874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019800" y="3777749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" y="2865748"/>
            <a:ext cx="2590799" cy="1720755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4460" y="1490496"/>
            <a:ext cx="302973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64 x 64 x 256 Image M</a:t>
            </a:r>
          </a:p>
        </p:txBody>
      </p:sp>
      <p:pic>
        <p:nvPicPr>
          <p:cNvPr id="2050" name="Picture 2" descr="「Brain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07" y="3050425"/>
            <a:ext cx="3064693" cy="245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019800" y="3230940"/>
            <a:ext cx="31242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true or false:</a:t>
            </a:r>
          </a:p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 is a cat (true) or not (false)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1321B21-B90A-4DB1-8705-83D6809F0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103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Example 2 (Cont’d)</a:t>
            </a:r>
            <a:endParaRPr lang="zh-TW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2800" y="2401502"/>
            <a:ext cx="2667000" cy="285629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r>
              <a:rPr lang="en-US" altLang="zh-TW" sz="3200" dirty="0">
                <a:solidFill>
                  <a:schemeClr val="accent2"/>
                </a:solidFill>
                <a:ea typeface="新細明體" panose="02020500000000000000" pitchFamily="18" charset="-120"/>
              </a:rPr>
              <a:t>Process </a:t>
            </a: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r>
              <a:rPr lang="en-US" altLang="zh-TW" sz="2000" dirty="0">
                <a:ea typeface="新細明體" panose="02020500000000000000" pitchFamily="18" charset="-120"/>
              </a:rPr>
              <a:t>(DNN)</a:t>
            </a: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438400" y="3761874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019800" y="3777749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1" name="Picture 4" descr="https://lh4.googleusercontent.com/Jf9-4GyI_w9p3MqNyYoaQsQvjFlfL8EnMQ10m7lmirxuPO1C7CUlRpWzgr1sdiWtpU5OR2g7QXhi7L8L_F-L_2Q4YTu-ME7rSTT-C1BOWJ45Xhz3wgb3Bx8zNZLwJj5ApurebxQ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0" y="2971800"/>
            <a:ext cx="2575560" cy="19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019800" y="3230940"/>
            <a:ext cx="31242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true or false:</a:t>
            </a:r>
          </a:p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 is a cat (true) or not (false)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93F0F91-1972-4D89-B514-C4C07758AC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" y="2865748"/>
            <a:ext cx="2590799" cy="1720755"/>
          </a:xfrm>
          <a:prstGeom prst="rect">
            <a:avLst/>
          </a:prstGeom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627E22F7-4661-4F91-AF1C-4418FC8A1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0" y="1490496"/>
            <a:ext cx="302973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64 x 64 x 256 Image M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E2B75DC-CB71-4711-A107-010D9908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0742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Python Programming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 calculate: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sz="2800" dirty="0"/>
              <a:t>By python codes</a:t>
            </a:r>
          </a:p>
          <a:p>
            <a:pPr marL="400050" lvl="1" indent="0">
              <a:buNone/>
            </a:pPr>
            <a:r>
              <a:rPr lang="en-US" altLang="zh-TW" sz="1800" dirty="0"/>
              <a:t>import </a:t>
            </a:r>
            <a:r>
              <a:rPr lang="en-US" altLang="zh-TW" sz="1800" dirty="0" err="1"/>
              <a:t>numpy</a:t>
            </a:r>
            <a:r>
              <a:rPr lang="en-US" altLang="zh-TW" sz="1800" dirty="0"/>
              <a:t> as np</a:t>
            </a:r>
          </a:p>
          <a:p>
            <a:pPr marL="400050" lvl="1" indent="0">
              <a:buNone/>
            </a:pPr>
            <a:r>
              <a:rPr lang="en-US" altLang="zh-TW" sz="1800" dirty="0"/>
              <a:t>a=</a:t>
            </a:r>
            <a:r>
              <a:rPr lang="en-US" altLang="zh-TW" sz="1800" dirty="0" err="1"/>
              <a:t>np.array</a:t>
            </a:r>
            <a:r>
              <a:rPr lang="en-US" altLang="zh-TW" sz="1800" dirty="0"/>
              <a:t>([[1,3,5,7], [2,4,6,8]])</a:t>
            </a:r>
          </a:p>
          <a:p>
            <a:pPr marL="400050" lvl="1" indent="0">
              <a:buNone/>
            </a:pPr>
            <a:r>
              <a:rPr lang="en-US" altLang="zh-TW" sz="1800" dirty="0"/>
              <a:t>b=</a:t>
            </a:r>
            <a:r>
              <a:rPr lang="en-US" altLang="zh-TW" sz="1800" dirty="0" err="1"/>
              <a:t>np.array</a:t>
            </a:r>
            <a:r>
              <a:rPr lang="en-US" altLang="zh-TW" sz="1800" dirty="0"/>
              <a:t>([[1,8,9], [2,7,10], [3,6,11], [4,5,12]])</a:t>
            </a:r>
          </a:p>
          <a:p>
            <a:pPr marL="400050" lvl="1" indent="0">
              <a:buNone/>
            </a:pPr>
            <a:r>
              <a:rPr lang="en-US" altLang="zh-TW" sz="1800" dirty="0"/>
              <a:t>print </a:t>
            </a:r>
            <a:r>
              <a:rPr lang="en-US" altLang="zh-TW" sz="1800" dirty="0" err="1"/>
              <a:t>np.matmul</a:t>
            </a:r>
            <a:r>
              <a:rPr lang="en-US" altLang="zh-TW" sz="1800" dirty="0"/>
              <a:t>(</a:t>
            </a:r>
            <a:r>
              <a:rPr lang="en-US" altLang="zh-TW" sz="1800" dirty="0" err="1"/>
              <a:t>a,b</a:t>
            </a:r>
            <a:r>
              <a:rPr lang="en-US" altLang="zh-TW" sz="1800" dirty="0"/>
              <a:t>)</a:t>
            </a:r>
          </a:p>
          <a:p>
            <a:pPr marL="400050" lvl="1" indent="0">
              <a:buNone/>
            </a:pPr>
            <a:r>
              <a:rPr lang="en-US" altLang="zh-TW" sz="1800" dirty="0"/>
              <a:t>Result:</a:t>
            </a:r>
          </a:p>
          <a:p>
            <a:pPr marL="400050" lvl="1" indent="0">
              <a:buNone/>
            </a:pPr>
            <a:r>
              <a:rPr lang="en-US" altLang="zh-TW" sz="1800" dirty="0"/>
              <a:t>[[ 50  94 178]</a:t>
            </a:r>
          </a:p>
          <a:p>
            <a:pPr marL="400050" lvl="1" indent="0">
              <a:buNone/>
            </a:pPr>
            <a:r>
              <a:rPr lang="en-US" altLang="zh-TW" sz="1800" dirty="0"/>
              <a:t> [ 60 120 220]]</a:t>
            </a:r>
            <a:endParaRPr lang="en-US" altLang="zh-TW" dirty="0"/>
          </a:p>
          <a:p>
            <a:pPr marL="400050" lvl="1" indent="0">
              <a:buNone/>
            </a:pP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098" name="Picture 2" descr="「array multiply exampl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5039"/>
            <a:ext cx="70389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DD10FA7-99A5-489E-80BB-285F6166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024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969" y="930877"/>
            <a:ext cx="83058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dirty="0">
                <a:solidFill>
                  <a:schemeClr val="accent2"/>
                </a:solidFill>
                <a:ea typeface="新細明體" panose="02020500000000000000" pitchFamily="18" charset="-120"/>
              </a:rPr>
              <a:t>  Seq2seq Algorithm</a:t>
            </a: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Tx/>
              <a:buNone/>
            </a:pPr>
            <a:r>
              <a:rPr lang="en-US" altLang="zh-TW" b="1" dirty="0">
                <a:solidFill>
                  <a:schemeClr val="accent2"/>
                </a:solidFill>
                <a:ea typeface="新細明體" panose="02020500000000000000" pitchFamily="18" charset="-120"/>
              </a:rPr>
              <a:t>  E.G.: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352800" y="1600200"/>
            <a:ext cx="2667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 dirty="0">
                <a:solidFill>
                  <a:schemeClr val="accent2"/>
                </a:solidFill>
                <a:ea typeface="新細明體" panose="02020500000000000000" pitchFamily="18" charset="-120"/>
              </a:rPr>
              <a:t>Process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438400" y="2270125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019800" y="22860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321576" y="1977737"/>
            <a:ext cx="10951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Input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781800" y="1981200"/>
            <a:ext cx="1401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>
                <a:solidFill>
                  <a:srgbClr val="FF0000"/>
                </a:solidFill>
                <a:ea typeface="新細明體" panose="02020500000000000000" pitchFamily="18" charset="-120"/>
              </a:rPr>
              <a:t>Output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8665" y="-168274"/>
            <a:ext cx="8229600" cy="1143000"/>
          </a:xfrm>
        </p:spPr>
        <p:txBody>
          <a:bodyPr/>
          <a:lstStyle/>
          <a:p>
            <a:r>
              <a:rPr lang="en-US" altLang="zh-TW" b="1" dirty="0">
                <a:solidFill>
                  <a:schemeClr val="accent2"/>
                </a:solidFill>
                <a:ea typeface="新細明體" panose="02020500000000000000" pitchFamily="18" charset="-120"/>
              </a:rPr>
              <a:t>Algorithm is IPO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352800" y="4435474"/>
            <a:ext cx="2667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 dirty="0">
                <a:solidFill>
                  <a:schemeClr val="accent2"/>
                </a:solidFill>
                <a:ea typeface="新細明體" panose="02020500000000000000" pitchFamily="18" charset="-120"/>
              </a:rPr>
              <a:t>Process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2438400" y="5105399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6019800" y="5121274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882769" y="4525834"/>
            <a:ext cx="21088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sequence of length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n'</a:t>
            </a:r>
            <a:endParaRPr lang="en-US" altLang="zh-TW" sz="32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25736" y="3705725"/>
            <a:ext cx="80290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sequence of length </a:t>
            </a:r>
            <a:r>
              <a:rPr lang="en-US" altLang="zh-TW" sz="32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</a:t>
            </a:r>
            <a:endParaRPr lang="en-US" altLang="zh-TW" sz="3200" b="1" i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67C2189B-7100-4DA9-B364-E9146DAD0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334" y="4772056"/>
            <a:ext cx="1145354" cy="5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2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A9DCC0-E293-4B71-9106-28EECB8C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958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Example 3</a:t>
            </a:r>
            <a:endParaRPr lang="zh-TW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2800" y="1981205"/>
            <a:ext cx="2667000" cy="445151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 dirty="0">
                <a:solidFill>
                  <a:schemeClr val="accent2"/>
                </a:solidFill>
                <a:ea typeface="新細明體" panose="02020500000000000000" pitchFamily="18" charset="-120"/>
              </a:rPr>
              <a:t>Process</a:t>
            </a: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438400" y="3761874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019800" y="3777749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9791" y="2257649"/>
            <a:ext cx="302973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sequence of length </a:t>
            </a:r>
            <a:r>
              <a:rPr lang="en-US" altLang="zh-TW" sz="32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 </a:t>
            </a:r>
            <a:r>
              <a:rPr lang="en-US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毋湯</a:t>
            </a:r>
            <a:r>
              <a:rPr lang="en-US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endParaRPr lang="en-US" altLang="zh-TW" sz="32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32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(OK</a:t>
            </a:r>
            <a:r>
              <a:rPr lang="zh-TW" altLang="en-US" sz="32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2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Google!)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155188" y="1905000"/>
            <a:ext cx="3293612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sequence of length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n'</a:t>
            </a:r>
            <a:b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不可以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b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en-US" altLang="zh-TW" sz="32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你好，我能為你做什麼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F38DDD4-12F2-41A2-8CBA-BA74B7CD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14</a:t>
            </a:fld>
            <a:endParaRPr lang="en-US" altLang="zh-TW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DBEE6476-6023-4A64-9E81-3A0597F82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380"/>
          <a:stretch/>
        </p:blipFill>
        <p:spPr>
          <a:xfrm>
            <a:off x="3439339" y="2852000"/>
            <a:ext cx="2329043" cy="2514601"/>
          </a:xfrm>
          <a:prstGeom prst="rect">
            <a:avLst/>
          </a:prstGeom>
        </p:spPr>
      </p:pic>
      <p:pic>
        <p:nvPicPr>
          <p:cNvPr id="1028" name="Picture 4" descr="https://phoneky.co.uk/thumbs/screensavers/down/new/abstract/soundwave_ONOEq87j.gif">
            <a:extLst>
              <a:ext uri="{FF2B5EF4-FFF2-40B4-BE49-F238E27FC236}">
                <a16:creationId xmlns:a16="http://schemas.microsoft.com/office/drawing/2014/main" id="{A831F932-B0A7-49B3-882C-640DCB1B7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51126"/>
            <a:ext cx="2286000" cy="213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phoneky.co.uk/thumbs/screensavers/down/new/abstract/soundwave_ONOEq87j.gif">
            <a:extLst>
              <a:ext uri="{FF2B5EF4-FFF2-40B4-BE49-F238E27FC236}">
                <a16:creationId xmlns:a16="http://schemas.microsoft.com/office/drawing/2014/main" id="{21CA2BD9-E3C5-4EB9-BCFA-51BD38AFD3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2286000" cy="213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1 英吋 Bert Sesame Street 可移動牆壁貼花貼紙藝術家庭兒童房間裝飾裝飾 - 7 x 11 英吋">
            <a:extLst>
              <a:ext uri="{FF2B5EF4-FFF2-40B4-BE49-F238E27FC236}">
                <a16:creationId xmlns:a16="http://schemas.microsoft.com/office/drawing/2014/main" id="{957C5B3E-8A86-4F11-AA8D-9CC3B55B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32" y="4876800"/>
            <a:ext cx="762000" cy="14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penAI, Mass Scraper of Copyrighted Work, Claims Copyright Over Subreddit's  Logo">
            <a:extLst>
              <a:ext uri="{FF2B5EF4-FFF2-40B4-BE49-F238E27FC236}">
                <a16:creationId xmlns:a16="http://schemas.microsoft.com/office/drawing/2014/main" id="{B9FEBAE7-0EB9-428B-B6DA-9C9FECAC1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2" r="17779"/>
          <a:stretch/>
        </p:blipFill>
        <p:spPr bwMode="auto">
          <a:xfrm>
            <a:off x="3419803" y="5657136"/>
            <a:ext cx="762000" cy="70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epSeek | AI工具导航">
            <a:extLst>
              <a:ext uri="{FF2B5EF4-FFF2-40B4-BE49-F238E27FC236}">
                <a16:creationId xmlns:a16="http://schemas.microsoft.com/office/drawing/2014/main" id="{E83D74DE-0280-4A6E-92C1-D0400A201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87" y="5543589"/>
            <a:ext cx="809913" cy="8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1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:a16="http://schemas.microsoft.com/office/drawing/2014/main" id="{422F0189-9EED-4FF8-9E44-CFDEBD568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7048" y="384741"/>
            <a:ext cx="9166752" cy="676123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04240"/>
            <a:ext cx="8229600" cy="1143000"/>
          </a:xfrm>
        </p:spPr>
        <p:txBody>
          <a:bodyPr/>
          <a:lstStyle/>
          <a:p>
            <a:r>
              <a:rPr lang="en-US" altLang="zh-TW" dirty="0"/>
              <a:t>Algorithm Example 3</a:t>
            </a:r>
            <a:r>
              <a:rPr lang="zh-TW" altLang="en-US" dirty="0"/>
              <a:t> </a:t>
            </a:r>
            <a:r>
              <a:rPr lang="en-US" altLang="zh-TW" dirty="0"/>
              <a:t>(Cont.)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F38DDD4-12F2-41A2-8CBA-BA74B7CD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15</a:t>
            </a:fld>
            <a:endParaRPr lang="en-US" altLang="zh-TW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26A571A-F59B-4B4A-AB2E-3B4B755DFD62}"/>
              </a:ext>
            </a:extLst>
          </p:cNvPr>
          <p:cNvSpPr txBox="1"/>
          <p:nvPr/>
        </p:nvSpPr>
        <p:spPr>
          <a:xfrm>
            <a:off x="0" y="697091"/>
            <a:ext cx="4191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dirty="0"/>
              <a:t>2017:</a:t>
            </a:r>
            <a:r>
              <a:rPr lang="zh-TW" altLang="en-US" dirty="0"/>
              <a:t> </a:t>
            </a:r>
            <a:r>
              <a:rPr lang="en-US" altLang="zh-TW" dirty="0"/>
              <a:t>Google Transformer</a:t>
            </a:r>
            <a:r>
              <a:rPr lang="zh-TW" altLang="en-US" dirty="0"/>
              <a:t> </a:t>
            </a:r>
            <a:r>
              <a:rPr lang="en-US" altLang="zh-TW" dirty="0"/>
              <a:t>leads to</a:t>
            </a:r>
          </a:p>
          <a:p>
            <a:pPr algn="just"/>
            <a:r>
              <a:rPr lang="en-US" altLang="zh-TW" u="sng" dirty="0"/>
              <a:t>LLM</a:t>
            </a:r>
            <a:r>
              <a:rPr lang="en-US" altLang="zh-TW" dirty="0"/>
              <a:t> for </a:t>
            </a:r>
            <a:r>
              <a:rPr lang="en-US" altLang="zh-TW" u="sng" dirty="0"/>
              <a:t>NLP</a:t>
            </a:r>
            <a:r>
              <a:rPr lang="en-US" altLang="zh-TW" dirty="0"/>
              <a:t> (</a:t>
            </a:r>
            <a:r>
              <a:rPr lang="en-US" altLang="zh-TW" u="sng" dirty="0"/>
              <a:t>Large Language Model</a:t>
            </a:r>
            <a:r>
              <a:rPr lang="en-US" altLang="zh-TW" dirty="0"/>
              <a:t> for </a:t>
            </a:r>
            <a:r>
              <a:rPr lang="en-US" altLang="zh-TW" u="sng" dirty="0"/>
              <a:t>Natural Language Processing</a:t>
            </a:r>
            <a:r>
              <a:rPr lang="en-US" altLang="zh-TW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dirty="0"/>
              <a:t>2018: BERT (Bidirectional Encoder Representations from Transformers)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dirty="0"/>
              <a:t>2019:</a:t>
            </a:r>
            <a:r>
              <a:rPr lang="zh-TW" altLang="en-US" dirty="0"/>
              <a:t> </a:t>
            </a:r>
            <a:r>
              <a:rPr lang="en-US" altLang="zh-TW" dirty="0" err="1"/>
              <a:t>OpenAI</a:t>
            </a:r>
            <a:r>
              <a:rPr lang="en-US" altLang="zh-TW" dirty="0"/>
              <a:t> GPT-2</a:t>
            </a:r>
            <a:r>
              <a:rPr lang="zh-TW" altLang="en-US" dirty="0"/>
              <a:t> </a:t>
            </a:r>
            <a:r>
              <a:rPr lang="en-US" altLang="zh-TW" dirty="0"/>
              <a:t>(Generative Pre-trained Transformer 2)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dirty="0"/>
              <a:t>2020:</a:t>
            </a:r>
            <a:r>
              <a:rPr lang="zh-TW" altLang="en-US" dirty="0"/>
              <a:t> </a:t>
            </a:r>
            <a:r>
              <a:rPr lang="en-US" altLang="zh-TW" dirty="0" err="1"/>
              <a:t>OpenAI</a:t>
            </a:r>
            <a:r>
              <a:rPr lang="en-US" altLang="zh-TW" dirty="0"/>
              <a:t> GPT-3</a:t>
            </a:r>
            <a:r>
              <a:rPr lang="zh-TW" altLang="en-US" dirty="0"/>
              <a:t> </a:t>
            </a:r>
            <a:r>
              <a:rPr lang="en-US" altLang="zh-TW" dirty="0"/>
              <a:t>(Generative Pre-trained Transformer 3)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dirty="0"/>
              <a:t>2022:</a:t>
            </a:r>
            <a:r>
              <a:rPr lang="zh-TW" altLang="en-US" dirty="0"/>
              <a:t> </a:t>
            </a:r>
            <a:r>
              <a:rPr lang="en-US" altLang="zh-TW" dirty="0" err="1"/>
              <a:t>OpenAI</a:t>
            </a:r>
            <a:r>
              <a:rPr lang="en-US" altLang="zh-TW" dirty="0"/>
              <a:t> </a:t>
            </a:r>
            <a:r>
              <a:rPr lang="en-US" altLang="zh-TW" dirty="0" err="1"/>
              <a:t>ChatGPT</a:t>
            </a:r>
            <a:r>
              <a:rPr lang="en-US" altLang="zh-TW" dirty="0"/>
              <a:t>(Chat Generative Pre-trained Transformer,</a:t>
            </a:r>
            <a:r>
              <a:rPr lang="zh-TW" altLang="en-US" dirty="0"/>
              <a:t>聊天生成預訓練轉換器</a:t>
            </a:r>
            <a:r>
              <a:rPr lang="en-US" altLang="zh-TW" dirty="0"/>
              <a:t>) using GPT-3.5, GPT-4, GPT-4o (o: Omni:</a:t>
            </a:r>
            <a:r>
              <a:rPr lang="zh-TW" altLang="en-US" dirty="0"/>
              <a:t>多語言、多模態</a:t>
            </a:r>
            <a:r>
              <a:rPr lang="en-US" altLang="zh-TW" dirty="0"/>
              <a:t>(</a:t>
            </a:r>
            <a:r>
              <a:rPr lang="zh-TW" altLang="en-US" dirty="0"/>
              <a:t>多種類型資料</a:t>
            </a:r>
            <a:r>
              <a:rPr lang="en-US" altLang="zh-TW" dirty="0"/>
              <a:t>:</a:t>
            </a:r>
            <a:r>
              <a:rPr lang="zh-TW" altLang="en-US" dirty="0"/>
              <a:t> 例如文字、圖像、音訊等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/>
              <a:t>launched in 2024)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dirty="0"/>
              <a:t>2025: DeepSeek-R1 (</a:t>
            </a:r>
            <a:r>
              <a:rPr lang="zh-TW" altLang="en-US" dirty="0"/>
              <a:t>使用模型蒸餾</a:t>
            </a:r>
            <a:r>
              <a:rPr lang="en-US" altLang="zh-TW" dirty="0"/>
              <a:t>(distillation)</a:t>
            </a:r>
            <a:r>
              <a:rPr lang="zh-TW" altLang="en-US" dirty="0"/>
              <a:t>技術降低訓練成本與增進效能；</a:t>
            </a:r>
            <a:r>
              <a:rPr lang="en-US" altLang="zh-TW" dirty="0"/>
              <a:t>2025</a:t>
            </a:r>
            <a:r>
              <a:rPr lang="zh-TW" altLang="en-US" dirty="0"/>
              <a:t>年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20</a:t>
            </a:r>
            <a:r>
              <a:rPr lang="zh-TW" altLang="en-US" dirty="0"/>
              <a:t>日，</a:t>
            </a:r>
            <a:r>
              <a:rPr lang="en-US" altLang="zh-TW" dirty="0" err="1"/>
              <a:t>DeepSeek</a:t>
            </a:r>
            <a:r>
              <a:rPr lang="zh-TW" altLang="en-US" dirty="0"/>
              <a:t>發布並開源</a:t>
            </a:r>
            <a:r>
              <a:rPr lang="en-US" altLang="zh-TW" dirty="0"/>
              <a:t>DeepSeek-R1</a:t>
            </a:r>
            <a:r>
              <a:rPr lang="zh-TW" altLang="en-US" dirty="0"/>
              <a:t>模型，該模型在數學、代碼、自然語言推理等任務上，效能與</a:t>
            </a:r>
            <a:r>
              <a:rPr lang="en-US" altLang="zh-TW" dirty="0" err="1"/>
              <a:t>OpenAI</a:t>
            </a:r>
            <a:r>
              <a:rPr lang="en-US" altLang="zh-TW" dirty="0"/>
              <a:t> o1</a:t>
            </a:r>
            <a:r>
              <a:rPr lang="zh-TW" altLang="en-US" dirty="0"/>
              <a:t>正式版相當。</a:t>
            </a:r>
            <a:r>
              <a:rPr lang="en-US" altLang="zh-TW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br>
              <a:rPr lang="en-US" altLang="zh-TW" dirty="0"/>
            </a:br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5690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969" y="930877"/>
            <a:ext cx="83058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dirty="0">
                <a:solidFill>
                  <a:schemeClr val="accent2"/>
                </a:solidFill>
                <a:ea typeface="新細明體" panose="02020500000000000000" pitchFamily="18" charset="-120"/>
              </a:rPr>
              <a:t>  Quantum Algorithm</a:t>
            </a: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Tx/>
              <a:buNone/>
            </a:pPr>
            <a:r>
              <a:rPr lang="en-US" altLang="zh-TW" b="1" dirty="0">
                <a:solidFill>
                  <a:schemeClr val="accent2"/>
                </a:solidFill>
                <a:ea typeface="新細明體" panose="02020500000000000000" pitchFamily="18" charset="-120"/>
              </a:rPr>
              <a:t>  E.G.: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352800" y="1600200"/>
            <a:ext cx="2667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 dirty="0">
                <a:solidFill>
                  <a:schemeClr val="accent2"/>
                </a:solidFill>
                <a:ea typeface="新細明體" panose="02020500000000000000" pitchFamily="18" charset="-120"/>
              </a:rPr>
              <a:t>Process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438400" y="2270125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019800" y="22860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321576" y="1977737"/>
            <a:ext cx="10951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Input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781800" y="1981200"/>
            <a:ext cx="1401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>
                <a:solidFill>
                  <a:srgbClr val="FF0000"/>
                </a:solidFill>
                <a:ea typeface="新細明體" panose="02020500000000000000" pitchFamily="18" charset="-120"/>
              </a:rPr>
              <a:t>Output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8665" y="-168274"/>
            <a:ext cx="8229600" cy="1143000"/>
          </a:xfrm>
        </p:spPr>
        <p:txBody>
          <a:bodyPr/>
          <a:lstStyle/>
          <a:p>
            <a:r>
              <a:rPr lang="en-US" altLang="zh-TW" b="1" dirty="0">
                <a:solidFill>
                  <a:schemeClr val="accent2"/>
                </a:solidFill>
                <a:ea typeface="新細明體" panose="02020500000000000000" pitchFamily="18" charset="-120"/>
              </a:rPr>
              <a:t>Algorithm is IPO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352800" y="4435474"/>
            <a:ext cx="2667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 dirty="0">
                <a:solidFill>
                  <a:schemeClr val="accent2"/>
                </a:solidFill>
                <a:ea typeface="新細明體" panose="02020500000000000000" pitchFamily="18" charset="-120"/>
              </a:rPr>
              <a:t>Process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2438400" y="5105399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6019800" y="5121274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019799" y="4572000"/>
            <a:ext cx="31242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true or false:</a:t>
            </a:r>
          </a:p>
          <a:p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is a prime (true) or not (false)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25736" y="3705725"/>
            <a:ext cx="802906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very large integer (e.g., 300-digit number) </a:t>
            </a:r>
            <a:r>
              <a:rPr lang="en-US" altLang="zh-TW" sz="32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 </a:t>
            </a:r>
            <a:r>
              <a:rPr lang="en-US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stored in </a:t>
            </a:r>
            <a:r>
              <a:rPr lang="en-US" altLang="zh-TW" sz="32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qubits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67C2189B-7100-4DA9-B364-E9146DAD0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334" y="4772056"/>
            <a:ext cx="1145354" cy="5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2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96FC79-84F5-4485-8A6E-E8A63AD55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5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Arial" panose="020B0604020202020204" pitchFamily="34" charset="0"/>
                <a:ea typeface="Roboto"/>
              </a:rPr>
              <a:t>prime</a:t>
            </a:r>
            <a:r>
              <a:rPr kumimoji="0" lang="zh-TW" altLang="zh-TW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863D3B-014D-4301-AC02-D3423789E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5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Arial" panose="020B0604020202020204" pitchFamily="34" charset="0"/>
                <a:ea typeface="Roboto"/>
              </a:rPr>
              <a:t>prime</a:t>
            </a:r>
            <a:r>
              <a:rPr kumimoji="0" lang="zh-TW" altLang="zh-TW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CFAB53D-D50D-41C7-9577-E8FC6F72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1997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Example 4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2800" y="2401502"/>
            <a:ext cx="2667000" cy="285629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 dirty="0">
                <a:solidFill>
                  <a:schemeClr val="accent2"/>
                </a:solidFill>
                <a:ea typeface="新細明體" panose="02020500000000000000" pitchFamily="18" charset="-120"/>
              </a:rPr>
              <a:t>Process</a:t>
            </a: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438400" y="3761874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019800" y="3777749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0131" y="3130559"/>
            <a:ext cx="302973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very large integer </a:t>
            </a:r>
            <a:r>
              <a:rPr lang="en-US" altLang="zh-TW" sz="32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019799" y="3230940"/>
            <a:ext cx="31242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true or false:</a:t>
            </a:r>
          </a:p>
          <a:p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is a prime (true) or not (false)</a:t>
            </a:r>
          </a:p>
        </p:txBody>
      </p:sp>
      <p:pic>
        <p:nvPicPr>
          <p:cNvPr id="3074" name="Picture 2" descr="到底「薛丁格的貓」是什麼貓？ 了解背後的「意義」原來這麼複雜？ 網：又長知識了！ - 新奇- 薛丁格的貓">
            <a:extLst>
              <a:ext uri="{FF2B5EF4-FFF2-40B4-BE49-F238E27FC236}">
                <a16:creationId xmlns:a16="http://schemas.microsoft.com/office/drawing/2014/main" id="{F0D79B7A-1BCA-4198-844C-48101F76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81" y="3081727"/>
            <a:ext cx="1947661" cy="21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5E2E247-DDD8-4CBD-821E-FE6E59D3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4584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Example 4 (</a:t>
            </a:r>
            <a:r>
              <a:rPr lang="en-US" altLang="zh-TW" dirty="0" err="1"/>
              <a:t>Con’t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2800" y="2401502"/>
            <a:ext cx="2667000" cy="285629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 dirty="0">
                <a:solidFill>
                  <a:schemeClr val="accent2"/>
                </a:solidFill>
                <a:ea typeface="新細明體" panose="02020500000000000000" pitchFamily="18" charset="-120"/>
              </a:rPr>
              <a:t>Process</a:t>
            </a: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438400" y="3761874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019800" y="3777749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0131" y="3130559"/>
            <a:ext cx="302973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very large integer </a:t>
            </a:r>
            <a:r>
              <a:rPr lang="en-US" altLang="zh-TW" sz="32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019799" y="3230940"/>
            <a:ext cx="31242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true or false:</a:t>
            </a:r>
          </a:p>
          <a:p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is a prime (true) or not (false)</a:t>
            </a:r>
          </a:p>
        </p:txBody>
      </p:sp>
      <p:pic>
        <p:nvPicPr>
          <p:cNvPr id="4098" name="Picture 2" descr="https://upload.wikimedia.org/wikipedia/commons/thumb/6/6b/Bloch_sphere.svg/220px-Bloch_sphere.svg.png">
            <a:extLst>
              <a:ext uri="{FF2B5EF4-FFF2-40B4-BE49-F238E27FC236}">
                <a16:creationId xmlns:a16="http://schemas.microsoft.com/office/drawing/2014/main" id="{3E6B4097-F409-443E-945B-EB738B23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41" y="3013140"/>
            <a:ext cx="1680518" cy="178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6.googleusercontent.com/_-cVU46cBqktrLzBmhPwiCVE2ZrUig2pAp2J_Ve8_7lMVOM7PEuXTDcYOy_eqeE4jgh5vk3vR2hgHQlBDosmcLrirgrNGBcSpRSb6W2FPVpE_N-sTUQr0tnO_5wI1WU6Zxy1Mik">
            <a:extLst>
              <a:ext uri="{FF2B5EF4-FFF2-40B4-BE49-F238E27FC236}">
                <a16:creationId xmlns:a16="http://schemas.microsoft.com/office/drawing/2014/main" id="{F76697BA-35CC-4C0E-AA38-E7E6AB76B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39377" r="57495" b="45309"/>
          <a:stretch/>
        </p:blipFill>
        <p:spPr bwMode="auto">
          <a:xfrm>
            <a:off x="4309087" y="4676878"/>
            <a:ext cx="1680519" cy="5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936E376-8307-4294-A9FE-293B6A1A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1023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Example 4 (</a:t>
            </a:r>
            <a:r>
              <a:rPr lang="en-US" altLang="zh-TW" dirty="0" err="1"/>
              <a:t>Con’t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2800" y="2401502"/>
            <a:ext cx="2667000" cy="285629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 dirty="0">
                <a:solidFill>
                  <a:schemeClr val="accent2"/>
                </a:solidFill>
                <a:ea typeface="新細明體" panose="02020500000000000000" pitchFamily="18" charset="-120"/>
              </a:rPr>
              <a:t>Process</a:t>
            </a: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438400" y="3761874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019800" y="3777749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0131" y="3130559"/>
            <a:ext cx="302973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very large integer </a:t>
            </a:r>
            <a:r>
              <a:rPr lang="en-US" altLang="zh-TW" sz="32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019799" y="3230940"/>
            <a:ext cx="31242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true or false:</a:t>
            </a:r>
          </a:p>
          <a:p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is a prime (true) or not (false)</a:t>
            </a:r>
          </a:p>
        </p:txBody>
      </p:sp>
      <p:pic>
        <p:nvPicPr>
          <p:cNvPr id="7170" name="Picture 2" descr="為什麼會出現量子糾纏？你也可以看懂其中的原理- 每日頭條">
            <a:extLst>
              <a:ext uri="{FF2B5EF4-FFF2-40B4-BE49-F238E27FC236}">
                <a16:creationId xmlns:a16="http://schemas.microsoft.com/office/drawing/2014/main" id="{AFC5AE91-CF45-4B9D-9AB6-4E9A08500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42" y="3100517"/>
            <a:ext cx="2076058" cy="207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08A302D-7033-4E3A-8904-0E672245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202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686954-69C2-4AE3-8A7B-FAA98AF6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FBA8CC-CBA1-4CF3-8320-17576BBD8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10" y="1417638"/>
            <a:ext cx="4788090" cy="4708525"/>
          </a:xfrm>
        </p:spPr>
        <p:txBody>
          <a:bodyPr/>
          <a:lstStyle/>
          <a:p>
            <a:r>
              <a:rPr lang="en-US" altLang="zh-TW" dirty="0"/>
              <a:t>According to Merriam-Webster</a:t>
            </a:r>
            <a:r>
              <a:rPr lang="zh-TW" altLang="en-US" dirty="0"/>
              <a:t> </a:t>
            </a:r>
            <a:r>
              <a:rPr lang="en-US" altLang="zh-TW" dirty="0"/>
              <a:t>dictionary: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Algorithm is </a:t>
            </a:r>
            <a:r>
              <a:rPr lang="en-US" altLang="zh-TW" b="1" dirty="0"/>
              <a:t>a</a:t>
            </a:r>
            <a:r>
              <a:rPr lang="en-US" altLang="zh-TW" dirty="0"/>
              <a:t> </a:t>
            </a:r>
            <a:r>
              <a:rPr lang="en-US" altLang="zh-TW" b="1" dirty="0"/>
              <a:t>step-by-step procedure for solving a problem</a:t>
            </a:r>
            <a:r>
              <a:rPr lang="en-US" altLang="zh-TW" dirty="0"/>
              <a:t>.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Picture 4" descr="447px-Abu_Abdullah_Muhammad_bin_Musa_al-Khwarizmi">
            <a:hlinkClick r:id="rId2"/>
            <a:extLst>
              <a:ext uri="{FF2B5EF4-FFF2-40B4-BE49-F238E27FC236}">
                <a16:creationId xmlns:a16="http://schemas.microsoft.com/office/drawing/2014/main" id="{42F49608-3F24-47C6-A915-011FF557487E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96922"/>
            <a:ext cx="3873690" cy="5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7509362-5052-4DD8-9633-743867FB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806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Example 4 (</a:t>
            </a:r>
            <a:r>
              <a:rPr lang="en-US" altLang="zh-TW" dirty="0" err="1"/>
              <a:t>Con’t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2800" y="2401502"/>
            <a:ext cx="2667000" cy="285629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 dirty="0">
                <a:solidFill>
                  <a:schemeClr val="accent2"/>
                </a:solidFill>
                <a:ea typeface="新細明體" panose="02020500000000000000" pitchFamily="18" charset="-120"/>
              </a:rPr>
              <a:t>Process</a:t>
            </a: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438400" y="3761874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019800" y="3777749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0131" y="3130559"/>
            <a:ext cx="302973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very large integer </a:t>
            </a:r>
            <a:r>
              <a:rPr lang="en-US" altLang="zh-TW" sz="32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019799" y="3230940"/>
            <a:ext cx="31242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true or false:</a:t>
            </a:r>
          </a:p>
          <a:p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is a prime (true) or not (false)</a:t>
            </a:r>
          </a:p>
        </p:txBody>
      </p:sp>
      <p:pic>
        <p:nvPicPr>
          <p:cNvPr id="5122" name="Picture 2" descr="https://lh3.googleusercontent.com/TyIHI2jWhmrXxKcPHXtRd-Y65jEGGzaTPG5NwYmtb13GTzSA9ldpNhigy0Af0M88-9OMOvnWGefHpedPmAR3h6DX2bbyY9oMHIbgW5wC-Amlrn59EaO5AwppAte_tIJYO9ketpA">
            <a:extLst>
              <a:ext uri="{FF2B5EF4-FFF2-40B4-BE49-F238E27FC236}">
                <a16:creationId xmlns:a16="http://schemas.microsoft.com/office/drawing/2014/main" id="{131FE488-5188-4A4F-A52C-5DD5904DEE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43" y="3221907"/>
            <a:ext cx="2443131" cy="197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B799FDC-87A3-4233-9143-6B0FA0A7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9837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Example 4 (</a:t>
            </a:r>
            <a:r>
              <a:rPr lang="en-US" altLang="zh-TW" dirty="0" err="1"/>
              <a:t>Con’t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2800" y="2401502"/>
            <a:ext cx="2667000" cy="285629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 dirty="0">
                <a:solidFill>
                  <a:schemeClr val="accent2"/>
                </a:solidFill>
                <a:ea typeface="新細明體" panose="02020500000000000000" pitchFamily="18" charset="-120"/>
              </a:rPr>
              <a:t>Process</a:t>
            </a: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438400" y="3761874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019800" y="3777749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0131" y="3130559"/>
            <a:ext cx="302973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very large integer </a:t>
            </a:r>
            <a:r>
              <a:rPr lang="en-US" altLang="zh-TW" sz="32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019799" y="3230940"/>
            <a:ext cx="31242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true or false:</a:t>
            </a:r>
          </a:p>
          <a:p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is a prime (true) or not (false)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7C65D2C-1F69-45C0-86D6-283616CEF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5F86314E-9A93-4E5B-ADD4-6BDBB7A2A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553" y="3123218"/>
            <a:ext cx="305724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rgbClr val="14182C"/>
                </a:solidFill>
                <a:effectLst/>
                <a:latin typeface="Arial Unicode MS"/>
                <a:ea typeface="var(--font-family-monospace)"/>
              </a:rPr>
              <a:t>import qiskit as q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hangingPunct="0"/>
            <a:r>
              <a:rPr lang="en-US" altLang="zh-TW" sz="1600" dirty="0"/>
              <a:t># build a 2 qubit</a:t>
            </a:r>
            <a:r>
              <a:rPr lang="zh-TW" altLang="en-US" sz="1600" dirty="0"/>
              <a:t> </a:t>
            </a:r>
            <a:r>
              <a:rPr lang="en-US" altLang="zh-TW" sz="1600" dirty="0"/>
              <a:t>circuit</a:t>
            </a:r>
          </a:p>
          <a:p>
            <a:pPr lvl="0" eaLnBrk="0" hangingPunct="0"/>
            <a:r>
              <a:rPr lang="en-US" altLang="zh-TW" sz="1600" dirty="0"/>
              <a:t>circuit = \</a:t>
            </a:r>
          </a:p>
          <a:p>
            <a:pPr lvl="0" eaLnBrk="0" hangingPunct="0"/>
            <a:r>
              <a:rPr lang="en-US" altLang="zh-TW" sz="1600" dirty="0" err="1"/>
              <a:t>q.QuantumCircuit</a:t>
            </a:r>
            <a:r>
              <a:rPr lang="en-US" altLang="zh-TW" sz="1600" dirty="0"/>
              <a:t>(2,2)</a:t>
            </a:r>
          </a:p>
          <a:p>
            <a:pPr lvl="0" eaLnBrk="0" hangingPunct="0"/>
            <a:r>
              <a:rPr lang="en-US" altLang="zh-TW" sz="1600" dirty="0" err="1"/>
              <a:t>circuit.x</a:t>
            </a:r>
            <a:r>
              <a:rPr lang="en-US" altLang="zh-TW" sz="1600" dirty="0"/>
              <a:t>(0)</a:t>
            </a:r>
          </a:p>
          <a:p>
            <a:pPr lvl="0" eaLnBrk="0" hangingPunct="0"/>
            <a:r>
              <a:rPr lang="en-US" altLang="zh-TW" sz="1600" dirty="0"/>
              <a:t>circuit.cx(0, 1)</a:t>
            </a:r>
          </a:p>
          <a:p>
            <a:pPr lvl="0" eaLnBrk="0" hangingPunct="0"/>
            <a:r>
              <a:rPr lang="en-US" altLang="zh-TW" sz="1600" dirty="0" err="1"/>
              <a:t>circuit.measure</a:t>
            </a:r>
            <a:r>
              <a:rPr lang="en-US" altLang="zh-TW" sz="1600" dirty="0"/>
              <a:t>([0, 1], [0, 1])</a:t>
            </a:r>
          </a:p>
          <a:p>
            <a:pPr lvl="0" eaLnBrk="0" hangingPunct="0"/>
            <a:r>
              <a:rPr kumimoji="0" lang="en-US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…….</a:t>
            </a:r>
            <a:endParaRPr kumimoji="0" lang="zh-TW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551603C-8C6D-47AE-8F3A-9D2A8352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2984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Example 4 (</a:t>
            </a:r>
            <a:r>
              <a:rPr lang="en-US" altLang="zh-TW" dirty="0" err="1"/>
              <a:t>Con’t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7C65D2C-1F69-45C0-86D6-283616CEF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Quantum Algorithms</a:t>
            </a:r>
          </a:p>
          <a:p>
            <a:pPr lvl="1"/>
            <a:r>
              <a:rPr lang="en-US" altLang="zh-TW" dirty="0"/>
              <a:t>Deutsch-</a:t>
            </a:r>
            <a:r>
              <a:rPr lang="en-US" altLang="zh-TW" dirty="0" err="1"/>
              <a:t>Jozsa</a:t>
            </a:r>
            <a:r>
              <a:rPr lang="en-US" altLang="zh-TW" dirty="0"/>
              <a:t> Algorithm</a:t>
            </a:r>
          </a:p>
          <a:p>
            <a:pPr lvl="1"/>
            <a:r>
              <a:rPr lang="en-US" altLang="zh-TW" dirty="0"/>
              <a:t>Shor’s Algorithm</a:t>
            </a:r>
          </a:p>
          <a:p>
            <a:pPr lvl="1"/>
            <a:r>
              <a:rPr lang="en-US" altLang="zh-TW" dirty="0"/>
              <a:t>Grover’s Algorithm</a:t>
            </a:r>
          </a:p>
          <a:p>
            <a:pPr lvl="1"/>
            <a:r>
              <a:rPr lang="en-US" altLang="zh-TW" dirty="0"/>
              <a:t>Jiang’s 1</a:t>
            </a:r>
            <a:r>
              <a:rPr lang="en-US" altLang="zh-TW" baseline="30000" dirty="0"/>
              <a:t>st</a:t>
            </a:r>
            <a:r>
              <a:rPr lang="en-US" altLang="zh-TW" dirty="0"/>
              <a:t> Algorithm (DSQS)</a:t>
            </a:r>
          </a:p>
          <a:p>
            <a:pPr lvl="1"/>
            <a:r>
              <a:rPr lang="en-US" altLang="zh-TW" dirty="0"/>
              <a:t>Jiang’s 2</a:t>
            </a:r>
            <a:r>
              <a:rPr lang="en-US" altLang="zh-TW" baseline="30000" dirty="0"/>
              <a:t>nd</a:t>
            </a:r>
            <a:r>
              <a:rPr lang="en-US" altLang="zh-TW" dirty="0"/>
              <a:t> Algorithm (QQCA)</a:t>
            </a:r>
          </a:p>
          <a:p>
            <a:pPr lvl="1"/>
            <a:r>
              <a:rPr lang="en-US" altLang="zh-TW" dirty="0"/>
              <a:t>Jiang-Lin Algorithm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551603C-8C6D-47AE-8F3A-9D2A8352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9928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sz="11500" dirty="0"/>
              <a:t>To be Continued</a:t>
            </a:r>
            <a:endParaRPr lang="zh-TW" altLang="en-US" sz="115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8C089B-9C54-4DAB-8BC6-D534EA45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652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969" y="930877"/>
            <a:ext cx="83058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dirty="0">
                <a:solidFill>
                  <a:schemeClr val="accent2"/>
                </a:solidFill>
                <a:ea typeface="新細明體" panose="02020500000000000000" pitchFamily="18" charset="-120"/>
              </a:rPr>
              <a:t>  Traditional or Classical Algorithm</a:t>
            </a: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Tx/>
              <a:buNone/>
            </a:pPr>
            <a:r>
              <a:rPr lang="en-US" altLang="zh-TW" b="1" dirty="0">
                <a:solidFill>
                  <a:schemeClr val="accent2"/>
                </a:solidFill>
                <a:ea typeface="新細明體" panose="02020500000000000000" pitchFamily="18" charset="-120"/>
              </a:rPr>
              <a:t>  E.G.: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352800" y="1600200"/>
            <a:ext cx="2667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 dirty="0">
                <a:solidFill>
                  <a:schemeClr val="accent2"/>
                </a:solidFill>
                <a:ea typeface="新細明體" panose="02020500000000000000" pitchFamily="18" charset="-120"/>
              </a:rPr>
              <a:t>Process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438400" y="2270125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019800" y="22860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321576" y="1977737"/>
            <a:ext cx="10951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Input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781800" y="1981200"/>
            <a:ext cx="1401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>
                <a:solidFill>
                  <a:srgbClr val="FF0000"/>
                </a:solidFill>
                <a:ea typeface="新細明體" panose="02020500000000000000" pitchFamily="18" charset="-120"/>
              </a:rPr>
              <a:t>Output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8665" y="-168274"/>
            <a:ext cx="8229600" cy="1143000"/>
          </a:xfrm>
        </p:spPr>
        <p:txBody>
          <a:bodyPr/>
          <a:lstStyle/>
          <a:p>
            <a:r>
              <a:rPr lang="en-US" altLang="zh-TW" b="1" dirty="0">
                <a:solidFill>
                  <a:schemeClr val="accent2"/>
                </a:solidFill>
                <a:ea typeface="新細明體" panose="02020500000000000000" pitchFamily="18" charset="-120"/>
              </a:rPr>
              <a:t>Algorithm is IPO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352800" y="4435474"/>
            <a:ext cx="2667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 dirty="0">
                <a:solidFill>
                  <a:schemeClr val="accent2"/>
                </a:solidFill>
                <a:ea typeface="新細明體" panose="02020500000000000000" pitchFamily="18" charset="-120"/>
              </a:rPr>
              <a:t>Process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2438400" y="5105399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6019800" y="5121274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82319" y="4524086"/>
            <a:ext cx="34042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 Integer </a:t>
            </a:r>
            <a:r>
              <a:rPr lang="en-US" altLang="zh-TW" sz="32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</a:t>
            </a:r>
            <a:r>
              <a:rPr lang="en-US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altLang="zh-TW" sz="32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</a:t>
            </a:r>
            <a:r>
              <a:rPr lang="en-US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&gt;0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048094" y="4542817"/>
            <a:ext cx="3505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true or false:</a:t>
            </a:r>
          </a:p>
          <a:p>
            <a:r>
              <a:rPr lang="en-US" altLang="zh-TW" sz="3200" i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is odd (true)</a:t>
            </a:r>
          </a:p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or even (false)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9309B6C-CE51-4F5C-8C86-14095C74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altLang="zh-TW" dirty="0"/>
              <a:t>Algorithm Example 1 (Pseudocode)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OddNumberTest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Z</a:t>
            </a:r>
            <a:r>
              <a:rPr lang="en-US" altLang="zh-TW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</a:p>
          <a:p>
            <a:pPr marL="0" indent="0">
              <a:buNone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Output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true (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odd) or false (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even)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1: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% 2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2: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if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0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3:     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return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true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4: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else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5:     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return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false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5C75C87-3096-49A5-A1E8-DBE8639D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88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Implementation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OddNumberTest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(n):</a:t>
            </a:r>
          </a:p>
          <a:p>
            <a:pPr marL="0" indent="0">
              <a:buNone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r=n%2    </a:t>
            </a:r>
          </a:p>
          <a:p>
            <a:pPr marL="0" indent="0">
              <a:buNone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if r!=0:</a:t>
            </a:r>
          </a:p>
          <a:p>
            <a:pPr marL="0" indent="0">
              <a:buNone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return True</a:t>
            </a:r>
          </a:p>
          <a:p>
            <a:pPr marL="0" indent="0">
              <a:buNone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else:       </a:t>
            </a:r>
          </a:p>
          <a:p>
            <a:pPr marL="0" indent="0">
              <a:buNone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return False</a:t>
            </a:r>
          </a:p>
          <a:p>
            <a:pPr marL="0" indent="0">
              <a:buNone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 </a:t>
            </a:r>
            <a:r>
              <a:rPr lang="en-US" altLang="zh-TW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OddNumberTest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  <a:p>
            <a:pPr marL="0" indent="0">
              <a:buNone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 True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765F9F-AEA7-4935-AB05-461BBCB6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030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5E7077-B6E6-4EA0-A5EF-B712E702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zh-TW" dirty="0"/>
              <a:t>Algorithm Design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C02A11-2E70-4C6A-9BEA-56227537C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7580"/>
            <a:ext cx="8229600" cy="4525963"/>
          </a:xfrm>
        </p:spPr>
        <p:txBody>
          <a:bodyPr/>
          <a:lstStyle/>
          <a:p>
            <a:r>
              <a:rPr lang="en-US" altLang="zh-TW" sz="2800" dirty="0"/>
              <a:t>Greedy Algorithms</a:t>
            </a:r>
          </a:p>
          <a:p>
            <a:r>
              <a:rPr lang="en-US" altLang="zh-TW" sz="2800" dirty="0"/>
              <a:t>Divide-and-Conquer Algorithms</a:t>
            </a:r>
          </a:p>
          <a:p>
            <a:r>
              <a:rPr lang="en-US" altLang="zh-TW" sz="2800" dirty="0"/>
              <a:t>Prune-and-Search Algorithms</a:t>
            </a:r>
          </a:p>
          <a:p>
            <a:r>
              <a:rPr lang="en-US" altLang="zh-TW" sz="2800" dirty="0"/>
              <a:t>Branch-and-Bound Algorithms (A*)</a:t>
            </a:r>
          </a:p>
          <a:p>
            <a:r>
              <a:rPr lang="en-US" altLang="zh-TW" sz="2800" dirty="0"/>
              <a:t>Dynamic Programming Algorithms</a:t>
            </a:r>
          </a:p>
          <a:p>
            <a:r>
              <a:rPr lang="en-US" altLang="zh-TW" sz="2800" dirty="0"/>
              <a:t>Search Algorithms</a:t>
            </a:r>
          </a:p>
          <a:p>
            <a:pPr lvl="1"/>
            <a:r>
              <a:rPr lang="en-US" altLang="zh-TW" sz="2400" dirty="0"/>
              <a:t>Depth First Search Algorithm (Backtracking)</a:t>
            </a:r>
          </a:p>
          <a:p>
            <a:pPr lvl="1"/>
            <a:r>
              <a:rPr lang="en-US" altLang="zh-TW" sz="2400" dirty="0"/>
              <a:t>Width (Breath) First Search Algorithm</a:t>
            </a:r>
          </a:p>
          <a:p>
            <a:pPr lvl="1"/>
            <a:r>
              <a:rPr lang="en-US" altLang="zh-TW" sz="2400" dirty="0"/>
              <a:t>Best First Search Algorithm</a:t>
            </a:r>
          </a:p>
          <a:p>
            <a:pPr lvl="1"/>
            <a:r>
              <a:rPr lang="en-US" altLang="zh-TW" sz="2400" dirty="0"/>
              <a:t>Hill-climbing Algorithm</a:t>
            </a:r>
          </a:p>
          <a:p>
            <a:r>
              <a:rPr lang="en-US" altLang="zh-TW" sz="2800" dirty="0"/>
              <a:t>Approximation Algorithm</a:t>
            </a:r>
            <a:r>
              <a:rPr lang="zh-TW" altLang="en-US" sz="2800" dirty="0"/>
              <a:t> </a:t>
            </a:r>
            <a:br>
              <a:rPr lang="en-US" altLang="zh-TW" sz="2800" dirty="0"/>
            </a:br>
            <a:r>
              <a:rPr lang="en-US" altLang="zh-TW" sz="2800" dirty="0"/>
              <a:t>(Heuristic algorithm and Evolutionary algorithm)</a:t>
            </a:r>
            <a:endParaRPr lang="en-US" altLang="zh-TW" sz="2400" dirty="0"/>
          </a:p>
          <a:p>
            <a:endParaRPr lang="en-US" altLang="zh-TW" sz="2800" dirty="0"/>
          </a:p>
          <a:p>
            <a:endParaRPr lang="zh-TW" altLang="en-US" sz="2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6DA006F-EA96-4909-B22F-DA7DB2AD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154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5E7077-B6E6-4EA0-A5EF-B712E702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Analysis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C02A11-2E70-4C6A-9BEA-56227537C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126"/>
            <a:ext cx="8229600" cy="4525963"/>
          </a:xfrm>
        </p:spPr>
        <p:txBody>
          <a:bodyPr/>
          <a:lstStyle/>
          <a:p>
            <a:r>
              <a:rPr lang="en-US" altLang="zh-TW" dirty="0"/>
              <a:t>Time Complexity/Space Complexity</a:t>
            </a:r>
          </a:p>
          <a:p>
            <a:pPr lvl="1"/>
            <a:r>
              <a:rPr lang="en-US" altLang="zh-TW" dirty="0"/>
              <a:t>Big O Notation</a:t>
            </a:r>
          </a:p>
          <a:p>
            <a:r>
              <a:rPr lang="en-US" altLang="zh-TW" dirty="0"/>
              <a:t>Problem Lower Bound</a:t>
            </a:r>
          </a:p>
          <a:p>
            <a:pPr lvl="1"/>
            <a:r>
              <a:rPr lang="en-US" altLang="zh-TW" dirty="0"/>
              <a:t>Big Omega Notation</a:t>
            </a:r>
          </a:p>
          <a:p>
            <a:r>
              <a:rPr lang="en-US" altLang="zh-TW" dirty="0"/>
              <a:t>Problem Classification</a:t>
            </a:r>
          </a:p>
          <a:p>
            <a:pPr lvl="1"/>
            <a:r>
              <a:rPr lang="en-US" altLang="zh-TW" dirty="0"/>
              <a:t>P</a:t>
            </a:r>
          </a:p>
          <a:p>
            <a:pPr lvl="1"/>
            <a:r>
              <a:rPr lang="en-US" altLang="zh-TW" dirty="0"/>
              <a:t>NP</a:t>
            </a:r>
          </a:p>
          <a:p>
            <a:pPr lvl="1"/>
            <a:r>
              <a:rPr lang="en-US" altLang="zh-TW" dirty="0"/>
              <a:t>NP-hard</a:t>
            </a:r>
          </a:p>
          <a:p>
            <a:pPr lvl="1"/>
            <a:r>
              <a:rPr lang="en-US" altLang="zh-TW" dirty="0"/>
              <a:t>NP-complete (NPC)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6DA006F-EA96-4909-B22F-DA7DB2AD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0491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969" y="930877"/>
            <a:ext cx="83058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dirty="0">
                <a:solidFill>
                  <a:schemeClr val="accent2"/>
                </a:solidFill>
                <a:ea typeface="新細明體" panose="02020500000000000000" pitchFamily="18" charset="-120"/>
              </a:rPr>
              <a:t>  Machine Learning Algorithm</a:t>
            </a: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Tx/>
              <a:buNone/>
            </a:pPr>
            <a:r>
              <a:rPr lang="en-US" altLang="zh-TW" b="1" dirty="0">
                <a:solidFill>
                  <a:schemeClr val="accent2"/>
                </a:solidFill>
                <a:ea typeface="新細明體" panose="02020500000000000000" pitchFamily="18" charset="-120"/>
              </a:rPr>
              <a:t>  E.G.: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352800" y="1600200"/>
            <a:ext cx="2667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 dirty="0">
                <a:solidFill>
                  <a:schemeClr val="accent2"/>
                </a:solidFill>
                <a:ea typeface="新細明體" panose="02020500000000000000" pitchFamily="18" charset="-120"/>
              </a:rPr>
              <a:t>Process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438400" y="2270125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019800" y="22860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321576" y="1977737"/>
            <a:ext cx="10951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Input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781800" y="1981200"/>
            <a:ext cx="1401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>
                <a:solidFill>
                  <a:srgbClr val="FF0000"/>
                </a:solidFill>
                <a:ea typeface="新細明體" panose="02020500000000000000" pitchFamily="18" charset="-120"/>
              </a:rPr>
              <a:t>Output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8665" y="-168274"/>
            <a:ext cx="8229600" cy="1143000"/>
          </a:xfrm>
        </p:spPr>
        <p:txBody>
          <a:bodyPr/>
          <a:lstStyle/>
          <a:p>
            <a:r>
              <a:rPr lang="en-US" altLang="zh-TW" b="1" dirty="0">
                <a:solidFill>
                  <a:schemeClr val="accent2"/>
                </a:solidFill>
                <a:ea typeface="新細明體" panose="02020500000000000000" pitchFamily="18" charset="-120"/>
              </a:rPr>
              <a:t>Algorithm is IPO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352800" y="4435474"/>
            <a:ext cx="2667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 dirty="0">
                <a:solidFill>
                  <a:schemeClr val="accent2"/>
                </a:solidFill>
                <a:ea typeface="新細明體" panose="02020500000000000000" pitchFamily="18" charset="-120"/>
              </a:rPr>
              <a:t>Process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2438400" y="5105399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6019800" y="5121274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019799" y="4572000"/>
            <a:ext cx="31242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true or false:</a:t>
            </a:r>
          </a:p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 is a cat (true) or not (false)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" y="4209273"/>
            <a:ext cx="2590799" cy="1720755"/>
          </a:xfrm>
          <a:prstGeom prst="rect">
            <a:avLst/>
          </a:prstGeom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25737" y="3705725"/>
            <a:ext cx="49291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64 x 64 x 256 Image M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9752F39-45FE-4E41-BAEE-EC887760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718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Example 2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2800" y="2401502"/>
            <a:ext cx="2667000" cy="285629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 dirty="0">
                <a:solidFill>
                  <a:schemeClr val="accent2"/>
                </a:solidFill>
                <a:ea typeface="新細明體" panose="02020500000000000000" pitchFamily="18" charset="-120"/>
              </a:rPr>
              <a:t>Process</a:t>
            </a: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algn="ctr"/>
            <a:endParaRPr lang="en-US" altLang="zh-TW" sz="3200" dirty="0">
              <a:solidFill>
                <a:schemeClr val="accent2"/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438400" y="3761874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019800" y="3777749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" y="2865748"/>
            <a:ext cx="2590799" cy="1720755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4460" y="1490496"/>
            <a:ext cx="302973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64 x 64 x 256 Image M</a:t>
            </a:r>
          </a:p>
        </p:txBody>
      </p:sp>
      <p:pic>
        <p:nvPicPr>
          <p:cNvPr id="11" name="圖片 10" descr="https://d18065b0c06ae5b484bb-8b7775b8734bdb9f76d55235bb4ddbd7.ssl.cf3.rackcdn.com/wp-content/uploads/2017/12/vcvv-696x43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8"/>
          <a:stretch/>
        </p:blipFill>
        <p:spPr bwMode="auto">
          <a:xfrm>
            <a:off x="3546864" y="3130559"/>
            <a:ext cx="2320536" cy="19748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019799" y="3230940"/>
            <a:ext cx="31242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true or false:</a:t>
            </a:r>
          </a:p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 is a cat (true) or not (false)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996125A-3431-46CE-8919-E7EE4304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C470-5373-42A4-BDA9-7AE469A0CC09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53720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6398</TotalTime>
  <Words>2534</Words>
  <Application>Microsoft Office PowerPoint</Application>
  <PresentationFormat>如螢幕大小 (4:3)</PresentationFormat>
  <Paragraphs>324</Paragraphs>
  <Slides>23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Arial Unicode MS</vt:lpstr>
      <vt:lpstr>Roboto</vt:lpstr>
      <vt:lpstr>var(--font-family-monospace)</vt:lpstr>
      <vt:lpstr>新細明體</vt:lpstr>
      <vt:lpstr>Arial</vt:lpstr>
      <vt:lpstr>Calibri</vt:lpstr>
      <vt:lpstr>Symbol</vt:lpstr>
      <vt:lpstr>Times New Roman</vt:lpstr>
      <vt:lpstr>Wingdings</vt:lpstr>
      <vt:lpstr>Default Design</vt:lpstr>
      <vt:lpstr>Algorithm Small Talk 演算法淺談</vt:lpstr>
      <vt:lpstr>Algorithm</vt:lpstr>
      <vt:lpstr>Algorithm is IPO</vt:lpstr>
      <vt:lpstr>Algorithm Example 1 (Pseudocode)</vt:lpstr>
      <vt:lpstr>Algorithm Implementation 1</vt:lpstr>
      <vt:lpstr>Algorithm Design</vt:lpstr>
      <vt:lpstr>Algorithm Analysis</vt:lpstr>
      <vt:lpstr>Algorithm is IPO</vt:lpstr>
      <vt:lpstr>Algorithm Example 2</vt:lpstr>
      <vt:lpstr>Algorithm Example 2 (Cont’d)</vt:lpstr>
      <vt:lpstr>Algorithm Example 2 (Cont’d)</vt:lpstr>
      <vt:lpstr>Python Programming</vt:lpstr>
      <vt:lpstr>Algorithm is IPO</vt:lpstr>
      <vt:lpstr>Algorithm Example 3</vt:lpstr>
      <vt:lpstr>Algorithm Example 3 (Cont.)</vt:lpstr>
      <vt:lpstr>Algorithm is IPO</vt:lpstr>
      <vt:lpstr>Algorithm Example 4</vt:lpstr>
      <vt:lpstr>Algorithm Example 4 (Con’t)</vt:lpstr>
      <vt:lpstr>Algorithm Example 4 (Con’t)</vt:lpstr>
      <vt:lpstr>Algorithm Example 4 (Con’t)</vt:lpstr>
      <vt:lpstr>Algorithm Example 4 (Con’t)</vt:lpstr>
      <vt:lpstr>Algorithm Example 4 (Con’t)</vt:lpstr>
      <vt:lpstr>PowerPoint 簡報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Pedro Domingos</dc:creator>
  <cp:lastModifiedBy>Ray</cp:lastModifiedBy>
  <cp:revision>78</cp:revision>
  <dcterms:created xsi:type="dcterms:W3CDTF">2006-07-07T21:16:18Z</dcterms:created>
  <dcterms:modified xsi:type="dcterms:W3CDTF">2025-02-18T03:07:04Z</dcterms:modified>
</cp:coreProperties>
</file>