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327" r:id="rId2"/>
    <p:sldId id="324" r:id="rId3"/>
    <p:sldId id="325" r:id="rId4"/>
    <p:sldId id="326" r:id="rId5"/>
    <p:sldId id="323" r:id="rId6"/>
  </p:sldIdLst>
  <p:sldSz cx="12192000" cy="6858000"/>
  <p:notesSz cx="6858000" cy="9144000"/>
  <p:embeddedFontLst>
    <p:embeddedFont>
      <p:font typeface="Arial Black" panose="020B0A04020102020204" pitchFamily="34" charset="0"/>
      <p:regular r:id="rId8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81" roundtripDataSignature="AMtx7mjvLsVwk+RTytBFJMWMtDIjp6Wmf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A8F2696-0004-4B60-9016-214663B789F5}">
  <a:tblStyle styleId="{FA8F2696-0004-4B60-9016-214663B789F5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 b="off" i="off"/>
      <a:tcStyle>
        <a:tcBdr/>
      </a:tcStyle>
    </a:band2H>
    <a:band1V>
      <a:tcTxStyle b="off" i="off"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 b="off" i="off"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762AEE8C-EA75-463B-84F9-198F3CA31C9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0575" cap="flat" cmpd="sng">
              <a:solidFill>
                <a:srgbClr val="A2A9B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0575" cap="flat" cmpd="sng">
              <a:solidFill>
                <a:srgbClr val="A2A9B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0575" cap="flat" cmpd="sng">
              <a:solidFill>
                <a:srgbClr val="A2A9B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0575" cap="flat" cmpd="sng">
              <a:solidFill>
                <a:srgbClr val="A2A9B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0575" cap="flat" cmpd="sng">
              <a:solidFill>
                <a:srgbClr val="A2A9B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0575" cap="flat" cmpd="sng">
              <a:solidFill>
                <a:srgbClr val="A2A9B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8F9FA"/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23E0F0C-1720-4786-B7CB-2CE3EC6AF22C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5509" autoAdjust="0"/>
  </p:normalViewPr>
  <p:slideViewPr>
    <p:cSldViewPr snapToGrid="0">
      <p:cViewPr varScale="1">
        <p:scale>
          <a:sx n="41" d="100"/>
          <a:sy n="41" d="100"/>
        </p:scale>
        <p:origin x="1097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84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2" Type="http://schemas.openxmlformats.org/officeDocument/2006/relationships/slide" Target="slides/slide1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82" Type="http://schemas.openxmlformats.org/officeDocument/2006/relationships/presProps" Target="presProps.xml"/><Relationship Id="rId10" Type="http://schemas.openxmlformats.org/officeDocument/2006/relationships/font" Target="fonts/font3.fntdata"/><Relationship Id="rId8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9293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256881baa3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9" name="Google Shape;779;g256881baa3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g256881baa32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3140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256881baa3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9" name="Google Shape;779;g256881baa3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g256881baa32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物件" type="obj">
  <p:cSld name="OBJEC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7"/>
          <p:cNvSpPr txBox="1"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7"/>
          <p:cNvSpPr txBox="1">
            <a:spLocks noGrp="1"/>
          </p:cNvSpPr>
          <p:nvPr>
            <p:ph type="body" idx="1"/>
          </p:nvPr>
        </p:nvSpPr>
        <p:spPr>
          <a:xfrm>
            <a:off x="624417" y="1844678"/>
            <a:ext cx="10972800" cy="410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◻"/>
              <a:defRPr/>
            </a:lvl2pPr>
            <a:lvl3pPr marL="1371600" lvl="2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marL="1828800" lvl="3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◻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48" name="Google Shape;48;p47"/>
          <p:cNvSpPr txBox="1">
            <a:spLocks noGrp="1"/>
          </p:cNvSpPr>
          <p:nvPr>
            <p:ph type="ftr" idx="11"/>
          </p:nvPr>
        </p:nvSpPr>
        <p:spPr>
          <a:xfrm>
            <a:off x="3100056" y="6381328"/>
            <a:ext cx="5204189" cy="313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7"/>
          <p:cNvSpPr txBox="1">
            <a:spLocks noGrp="1"/>
          </p:cNvSpPr>
          <p:nvPr>
            <p:ph type="sldNum" idx="12"/>
          </p:nvPr>
        </p:nvSpPr>
        <p:spPr>
          <a:xfrm>
            <a:off x="9357484" y="6616700"/>
            <a:ext cx="2844800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" name="Google Shape;50;p47"/>
          <p:cNvSpPr txBox="1">
            <a:spLocks noGrp="1"/>
          </p:cNvSpPr>
          <p:nvPr>
            <p:ph type="dt" idx="10"/>
          </p:nvPr>
        </p:nvSpPr>
        <p:spPr>
          <a:xfrm>
            <a:off x="624417" y="6237288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1"/>
          <p:cNvSpPr txBox="1"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51"/>
          <p:cNvSpPr txBox="1">
            <a:spLocks noGrp="1"/>
          </p:cNvSpPr>
          <p:nvPr>
            <p:ph type="ftr" idx="11"/>
          </p:nvPr>
        </p:nvSpPr>
        <p:spPr>
          <a:xfrm>
            <a:off x="3407836" y="6453188"/>
            <a:ext cx="6644217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1"/>
          <p:cNvSpPr txBox="1">
            <a:spLocks noGrp="1"/>
          </p:cNvSpPr>
          <p:nvPr>
            <p:ph type="sldNum" idx="12"/>
          </p:nvPr>
        </p:nvSpPr>
        <p:spPr>
          <a:xfrm>
            <a:off x="7056967" y="6092825"/>
            <a:ext cx="2844800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7" name="Google Shape;77;p51"/>
          <p:cNvSpPr txBox="1">
            <a:spLocks noGrp="1"/>
          </p:cNvSpPr>
          <p:nvPr>
            <p:ph type="dt" idx="10"/>
          </p:nvPr>
        </p:nvSpPr>
        <p:spPr>
          <a:xfrm>
            <a:off x="624417" y="6237288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2"/>
          <p:cNvSpPr txBox="1">
            <a:spLocks noGrp="1"/>
          </p:cNvSpPr>
          <p:nvPr>
            <p:ph type="ftr" idx="11"/>
          </p:nvPr>
        </p:nvSpPr>
        <p:spPr>
          <a:xfrm>
            <a:off x="3407836" y="6453188"/>
            <a:ext cx="6644217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2"/>
          <p:cNvSpPr txBox="1">
            <a:spLocks noGrp="1"/>
          </p:cNvSpPr>
          <p:nvPr>
            <p:ph type="sldNum" idx="12"/>
          </p:nvPr>
        </p:nvSpPr>
        <p:spPr>
          <a:xfrm>
            <a:off x="7056967" y="6092825"/>
            <a:ext cx="2844800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1" name="Google Shape;81;p52"/>
          <p:cNvSpPr txBox="1">
            <a:spLocks noGrp="1"/>
          </p:cNvSpPr>
          <p:nvPr>
            <p:ph type="dt" idx="10"/>
          </p:nvPr>
        </p:nvSpPr>
        <p:spPr>
          <a:xfrm>
            <a:off x="624417" y="6237288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內容" type="objTx">
  <p:cSld name="OBJECT_WITH_CAPTION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3"/>
          <p:cNvSpPr txBox="1"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53"/>
          <p:cNvSpPr txBox="1">
            <a:spLocks noGrp="1"/>
          </p:cNvSpPr>
          <p:nvPr>
            <p:ph type="body"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Char char="■"/>
              <a:defRPr sz="3200"/>
            </a:lvl1pPr>
            <a:lvl2pPr marL="914400" lvl="1" indent="-37084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240"/>
              <a:buChar char="◻"/>
              <a:defRPr sz="2800"/>
            </a:lvl2pPr>
            <a:lvl3pPr marL="1371600" lvl="2" indent="-32766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560"/>
              <a:buChar char="■"/>
              <a:defRPr sz="2400"/>
            </a:lvl3pPr>
            <a:lvl4pPr marL="1828800" lvl="3" indent="-3175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◻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9pPr>
          </a:lstStyle>
          <a:p>
            <a:endParaRPr/>
          </a:p>
        </p:txBody>
      </p:sp>
      <p:sp>
        <p:nvSpPr>
          <p:cNvPr id="85" name="Google Shape;85;p53"/>
          <p:cNvSpPr txBox="1">
            <a:spLocks noGrp="1"/>
          </p:cNvSpPr>
          <p:nvPr>
            <p:ph type="body" idx="2"/>
          </p:nvPr>
        </p:nvSpPr>
        <p:spPr>
          <a:xfrm>
            <a:off x="609602" y="1435103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05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65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6" name="Google Shape;86;p53"/>
          <p:cNvSpPr txBox="1">
            <a:spLocks noGrp="1"/>
          </p:cNvSpPr>
          <p:nvPr>
            <p:ph type="ftr" idx="11"/>
          </p:nvPr>
        </p:nvSpPr>
        <p:spPr>
          <a:xfrm>
            <a:off x="3407836" y="6453188"/>
            <a:ext cx="6644217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53"/>
          <p:cNvSpPr txBox="1">
            <a:spLocks noGrp="1"/>
          </p:cNvSpPr>
          <p:nvPr>
            <p:ph type="sldNum" idx="12"/>
          </p:nvPr>
        </p:nvSpPr>
        <p:spPr>
          <a:xfrm>
            <a:off x="7056967" y="6092825"/>
            <a:ext cx="2844800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8" name="Google Shape;88;p53"/>
          <p:cNvSpPr txBox="1">
            <a:spLocks noGrp="1"/>
          </p:cNvSpPr>
          <p:nvPr>
            <p:ph type="dt" idx="10"/>
          </p:nvPr>
        </p:nvSpPr>
        <p:spPr>
          <a:xfrm>
            <a:off x="624417" y="6237288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標題的圖片" type="picTx">
  <p:cSld name="PICTURE_WITH_CAPTION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4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54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92" name="Google Shape;92;p54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05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65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3" name="Google Shape;93;p54"/>
          <p:cNvSpPr txBox="1">
            <a:spLocks noGrp="1"/>
          </p:cNvSpPr>
          <p:nvPr>
            <p:ph type="ftr" idx="11"/>
          </p:nvPr>
        </p:nvSpPr>
        <p:spPr>
          <a:xfrm>
            <a:off x="3407836" y="6453188"/>
            <a:ext cx="6644217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54"/>
          <p:cNvSpPr txBox="1">
            <a:spLocks noGrp="1"/>
          </p:cNvSpPr>
          <p:nvPr>
            <p:ph type="sldNum" idx="12"/>
          </p:nvPr>
        </p:nvSpPr>
        <p:spPr>
          <a:xfrm>
            <a:off x="7056967" y="6092825"/>
            <a:ext cx="2844800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5" name="Google Shape;95;p54"/>
          <p:cNvSpPr txBox="1">
            <a:spLocks noGrp="1"/>
          </p:cNvSpPr>
          <p:nvPr>
            <p:ph type="dt" idx="10"/>
          </p:nvPr>
        </p:nvSpPr>
        <p:spPr>
          <a:xfrm>
            <a:off x="624417" y="6237288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5"/>
          <p:cNvSpPr txBox="1"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55"/>
          <p:cNvSpPr txBox="1">
            <a:spLocks noGrp="1"/>
          </p:cNvSpPr>
          <p:nvPr>
            <p:ph type="body" idx="1"/>
          </p:nvPr>
        </p:nvSpPr>
        <p:spPr>
          <a:xfrm rot="5400000">
            <a:off x="4058180" y="-1589084"/>
            <a:ext cx="4105275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◻"/>
              <a:defRPr/>
            </a:lvl2pPr>
            <a:lvl3pPr marL="1371600" lvl="2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marL="1828800" lvl="3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◻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99" name="Google Shape;99;p55"/>
          <p:cNvSpPr txBox="1">
            <a:spLocks noGrp="1"/>
          </p:cNvSpPr>
          <p:nvPr>
            <p:ph type="ftr" idx="11"/>
          </p:nvPr>
        </p:nvSpPr>
        <p:spPr>
          <a:xfrm>
            <a:off x="3407836" y="6453188"/>
            <a:ext cx="6644217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55"/>
          <p:cNvSpPr txBox="1">
            <a:spLocks noGrp="1"/>
          </p:cNvSpPr>
          <p:nvPr>
            <p:ph type="sldNum" idx="12"/>
          </p:nvPr>
        </p:nvSpPr>
        <p:spPr>
          <a:xfrm>
            <a:off x="7056967" y="6092825"/>
            <a:ext cx="2844800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1" name="Google Shape;101;p55"/>
          <p:cNvSpPr txBox="1">
            <a:spLocks noGrp="1"/>
          </p:cNvSpPr>
          <p:nvPr>
            <p:ph type="dt" idx="10"/>
          </p:nvPr>
        </p:nvSpPr>
        <p:spPr>
          <a:xfrm>
            <a:off x="624417" y="6237288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6"/>
          <p:cNvSpPr txBox="1">
            <a:spLocks noGrp="1"/>
          </p:cNvSpPr>
          <p:nvPr>
            <p:ph type="title"/>
          </p:nvPr>
        </p:nvSpPr>
        <p:spPr>
          <a:xfrm rot="5400000">
            <a:off x="7478184" y="1830917"/>
            <a:ext cx="5492750" cy="2745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56"/>
          <p:cNvSpPr txBox="1">
            <a:spLocks noGrp="1"/>
          </p:cNvSpPr>
          <p:nvPr>
            <p:ph type="body" idx="1"/>
          </p:nvPr>
        </p:nvSpPr>
        <p:spPr>
          <a:xfrm rot="5400000">
            <a:off x="1882778" y="-815975"/>
            <a:ext cx="5492750" cy="80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1432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1pPr>
            <a:lvl2pPr marL="914400" lvl="1" indent="-32004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◻"/>
              <a:defRPr/>
            </a:lvl2pPr>
            <a:lvl3pPr marL="1371600" lvl="2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3pPr>
            <a:lvl4pPr marL="1828800" lvl="3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◻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05" name="Google Shape;105;p56"/>
          <p:cNvSpPr txBox="1">
            <a:spLocks noGrp="1"/>
          </p:cNvSpPr>
          <p:nvPr>
            <p:ph type="ftr" idx="11"/>
          </p:nvPr>
        </p:nvSpPr>
        <p:spPr>
          <a:xfrm>
            <a:off x="3407836" y="6453188"/>
            <a:ext cx="6644217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56"/>
          <p:cNvSpPr txBox="1">
            <a:spLocks noGrp="1"/>
          </p:cNvSpPr>
          <p:nvPr>
            <p:ph type="sldNum" idx="12"/>
          </p:nvPr>
        </p:nvSpPr>
        <p:spPr>
          <a:xfrm>
            <a:off x="7056967" y="6092825"/>
            <a:ext cx="2844800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7" name="Google Shape;107;p56"/>
          <p:cNvSpPr txBox="1">
            <a:spLocks noGrp="1"/>
          </p:cNvSpPr>
          <p:nvPr>
            <p:ph type="dt" idx="10"/>
          </p:nvPr>
        </p:nvSpPr>
        <p:spPr>
          <a:xfrm>
            <a:off x="624417" y="6237288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5"/>
          <p:cNvSpPr txBox="1">
            <a:spLocks noGrp="1"/>
          </p:cNvSpPr>
          <p:nvPr>
            <p:ph type="ftr" idx="11"/>
          </p:nvPr>
        </p:nvSpPr>
        <p:spPr>
          <a:xfrm>
            <a:off x="3407836" y="6453188"/>
            <a:ext cx="6644217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1" u="none" strike="noStrike" cap="none">
                <a:solidFill>
                  <a:srgbClr val="A5002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5"/>
          <p:cNvSpPr txBox="1">
            <a:spLocks noGrp="1"/>
          </p:cNvSpPr>
          <p:nvPr>
            <p:ph type="sldNum" idx="12"/>
          </p:nvPr>
        </p:nvSpPr>
        <p:spPr>
          <a:xfrm>
            <a:off x="7056967" y="6092825"/>
            <a:ext cx="2844800" cy="2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" name="Google Shape;12;p45"/>
          <p:cNvSpPr/>
          <p:nvPr/>
        </p:nvSpPr>
        <p:spPr>
          <a:xfrm>
            <a:off x="0" y="0"/>
            <a:ext cx="381000" cy="533400"/>
          </a:xfrm>
          <a:prstGeom prst="rect">
            <a:avLst/>
          </a:prstGeom>
          <a:gradFill>
            <a:gsLst>
              <a:gs pos="0">
                <a:schemeClr val="folHlink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" name="Google Shape;13;p45"/>
          <p:cNvSpPr/>
          <p:nvPr/>
        </p:nvSpPr>
        <p:spPr>
          <a:xfrm>
            <a:off x="550333" y="134941"/>
            <a:ext cx="11641667" cy="274637"/>
          </a:xfrm>
          <a:prstGeom prst="rect">
            <a:avLst/>
          </a:prstGeom>
          <a:gradFill>
            <a:gsLst>
              <a:gs pos="0">
                <a:schemeClr val="lt2"/>
              </a:gs>
              <a:gs pos="100000">
                <a:schemeClr val="l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" name="Google Shape;14;p45"/>
          <p:cNvSpPr/>
          <p:nvPr/>
        </p:nvSpPr>
        <p:spPr>
          <a:xfrm>
            <a:off x="546102" y="134941"/>
            <a:ext cx="184151" cy="141287"/>
          </a:xfrm>
          <a:prstGeom prst="rect">
            <a:avLst/>
          </a:prstGeom>
          <a:solidFill>
            <a:schemeClr val="folHlink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6666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45"/>
          <p:cNvSpPr/>
          <p:nvPr/>
        </p:nvSpPr>
        <p:spPr>
          <a:xfrm>
            <a:off x="730252" y="3"/>
            <a:ext cx="186267" cy="138113"/>
          </a:xfrm>
          <a:prstGeom prst="rect">
            <a:avLst/>
          </a:prstGeom>
          <a:solidFill>
            <a:schemeClr val="folHlink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6666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45"/>
          <p:cNvSpPr/>
          <p:nvPr/>
        </p:nvSpPr>
        <p:spPr>
          <a:xfrm>
            <a:off x="730252" y="134941"/>
            <a:ext cx="186267" cy="1412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9999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45"/>
          <p:cNvSpPr/>
          <p:nvPr/>
        </p:nvSpPr>
        <p:spPr>
          <a:xfrm>
            <a:off x="366186" y="274638"/>
            <a:ext cx="182033" cy="138112"/>
          </a:xfrm>
          <a:prstGeom prst="rect">
            <a:avLst/>
          </a:prstGeom>
          <a:solidFill>
            <a:schemeClr val="folHlink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66669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45"/>
          <p:cNvSpPr/>
          <p:nvPr/>
        </p:nvSpPr>
        <p:spPr>
          <a:xfrm>
            <a:off x="175686" y="136528"/>
            <a:ext cx="188383" cy="138113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" name="Google Shape;19;p45"/>
          <p:cNvSpPr/>
          <p:nvPr/>
        </p:nvSpPr>
        <p:spPr>
          <a:xfrm>
            <a:off x="546102" y="271463"/>
            <a:ext cx="184151" cy="138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9999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45"/>
          <p:cNvSpPr/>
          <p:nvPr/>
        </p:nvSpPr>
        <p:spPr>
          <a:xfrm>
            <a:off x="366186" y="409578"/>
            <a:ext cx="182033" cy="1365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9999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45"/>
          <p:cNvSpPr txBox="1"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45"/>
          <p:cNvSpPr txBox="1">
            <a:spLocks noGrp="1"/>
          </p:cNvSpPr>
          <p:nvPr>
            <p:ph type="body" idx="1"/>
          </p:nvPr>
        </p:nvSpPr>
        <p:spPr>
          <a:xfrm>
            <a:off x="624417" y="1844678"/>
            <a:ext cx="10972800" cy="410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7084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Noto Sans Symbols"/>
              <a:buChar char="◻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76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2"/>
              </a:buClr>
              <a:buSzPts val="156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45"/>
          <p:cNvSpPr txBox="1">
            <a:spLocks noGrp="1"/>
          </p:cNvSpPr>
          <p:nvPr>
            <p:ph type="dt" idx="10"/>
          </p:nvPr>
        </p:nvSpPr>
        <p:spPr>
          <a:xfrm>
            <a:off x="624417" y="6237288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4" name="Google Shape;24;p4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416480" y="6051956"/>
            <a:ext cx="1440160" cy="67322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5D37CD6-7DC2-4830-825A-A03C6BE19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Term Project Problem:</a:t>
            </a:r>
            <a:endParaRPr lang="zh-TW" altLang="en-US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B9DC2C4-6977-4CB1-8EE4-46A824B07D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使用</a:t>
            </a:r>
            <a:r>
              <a:rPr lang="en-US" altLang="zh-TW" dirty="0"/>
              <a:t>Grover‘s algorithm</a:t>
            </a:r>
            <a:r>
              <a:rPr lang="zh-TW" altLang="en-US" dirty="0"/>
              <a:t>求出以下</a:t>
            </a:r>
            <a:r>
              <a:rPr lang="en-US" altLang="zh-TW" dirty="0"/>
              <a:t>graph</a:t>
            </a:r>
            <a:r>
              <a:rPr lang="zh-TW" altLang="en-US" dirty="0"/>
              <a:t>在給定的</a:t>
            </a:r>
            <a:r>
              <a:rPr lang="en-US" altLang="zh-TW" dirty="0"/>
              <a:t>k</a:t>
            </a:r>
            <a:r>
              <a:rPr lang="zh-TW" altLang="en-US" dirty="0"/>
              <a:t>值的大小為</a:t>
            </a:r>
            <a:r>
              <a:rPr lang="en-US" altLang="zh-TW" dirty="0"/>
              <a:t>k</a:t>
            </a:r>
            <a:r>
              <a:rPr lang="zh-TW" altLang="en-US" dirty="0"/>
              <a:t>的所有</a:t>
            </a:r>
            <a:r>
              <a:rPr lang="en-US" altLang="zh-TW" dirty="0"/>
              <a:t>vertex cover</a:t>
            </a:r>
          </a:p>
          <a:p>
            <a:r>
              <a:rPr lang="zh-TW" altLang="en-US" dirty="0"/>
              <a:t>報告中需要列出</a:t>
            </a:r>
            <a:endParaRPr lang="en-US" altLang="zh-TW" dirty="0"/>
          </a:p>
          <a:p>
            <a:pPr lvl="1"/>
            <a:r>
              <a:rPr lang="zh-TW" altLang="en-US" dirty="0"/>
              <a:t>程式碼</a:t>
            </a:r>
            <a:r>
              <a:rPr lang="en-US" altLang="zh-TW" dirty="0"/>
              <a:t>(</a:t>
            </a:r>
            <a:r>
              <a:rPr lang="zh-TW" altLang="en-US" dirty="0"/>
              <a:t>可以預設手動計算的</a:t>
            </a:r>
            <a:r>
              <a:rPr lang="en-US" altLang="zh-TW" dirty="0"/>
              <a:t>Grover iterator</a:t>
            </a:r>
            <a:r>
              <a:rPr lang="zh-TW" altLang="en-US" dirty="0"/>
              <a:t>次數</a:t>
            </a:r>
            <a:r>
              <a:rPr lang="en-US" altLang="zh-TW"/>
              <a:t>)</a:t>
            </a:r>
            <a:r>
              <a:rPr lang="zh-TW" altLang="en-US"/>
              <a:t>及相關說明</a:t>
            </a:r>
            <a:endParaRPr lang="en-US" altLang="zh-TW" dirty="0"/>
          </a:p>
          <a:p>
            <a:pPr lvl="1"/>
            <a:r>
              <a:rPr lang="zh-TW" altLang="en-US" dirty="0"/>
              <a:t>輸出需要有</a:t>
            </a:r>
            <a:r>
              <a:rPr lang="en-US" altLang="zh-TW" dirty="0"/>
              <a:t>histogram</a:t>
            </a:r>
          </a:p>
          <a:p>
            <a:pPr lvl="1"/>
            <a:r>
              <a:rPr lang="zh-TW" altLang="en-US" dirty="0"/>
              <a:t>輸出也需要列出所有的</a:t>
            </a:r>
            <a:r>
              <a:rPr lang="en-US" altLang="zh-TW" dirty="0"/>
              <a:t>vertex cover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37436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552407A-2E12-4947-A70D-393522F94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30" y="841383"/>
            <a:ext cx="10972800" cy="1371600"/>
          </a:xfrm>
        </p:spPr>
        <p:txBody>
          <a:bodyPr/>
          <a:lstStyle/>
          <a:p>
            <a:r>
              <a:rPr lang="en-US" altLang="zh-TW" dirty="0"/>
              <a:t>Graph 1, k=2</a:t>
            </a:r>
            <a:br>
              <a:rPr lang="en-US" altLang="zh-TW" dirty="0"/>
            </a:br>
            <a:r>
              <a:rPr lang="en-US" altLang="zh-TW" dirty="0"/>
              <a:t>(M=2)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07EEC7E-3F7D-4F72-B103-E61CC022981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426F368-1BF8-4522-A2A6-6254B35B6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8283" y="670536"/>
            <a:ext cx="8464002" cy="606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213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635C73E-A6BB-4CBD-BB8B-C2C69C8C4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199"/>
            <a:ext cx="10972800" cy="2837329"/>
          </a:xfrm>
        </p:spPr>
        <p:txBody>
          <a:bodyPr/>
          <a:lstStyle/>
          <a:p>
            <a:r>
              <a:rPr lang="en-US" altLang="zh-TW" dirty="0"/>
              <a:t>Graph 2, k=3</a:t>
            </a:r>
            <a:br>
              <a:rPr lang="en-US" altLang="zh-TW" dirty="0"/>
            </a:br>
            <a:r>
              <a:rPr lang="en-US" altLang="zh-TW" dirty="0"/>
              <a:t>(M=6)</a:t>
            </a:r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63B65C13-E41E-4A9F-B39F-83D969F5D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20473"/>
            <a:ext cx="7151750" cy="2080327"/>
          </a:xfrm>
          <a:prstGeom prst="rect">
            <a:avLst/>
          </a:prstGeom>
        </p:spPr>
      </p:pic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C5AC776-7412-4403-9F6D-666CFCE052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A9AF173-46EE-4446-B8E0-71A0081D7B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1754" y="357360"/>
            <a:ext cx="5380530" cy="650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373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g256881baa32_0_0"/>
          <p:cNvSpPr txBox="1">
            <a:spLocks noGrp="1"/>
          </p:cNvSpPr>
          <p:nvPr>
            <p:ph type="sldNum" idx="12"/>
          </p:nvPr>
        </p:nvSpPr>
        <p:spPr>
          <a:xfrm>
            <a:off x="9357484" y="6616700"/>
            <a:ext cx="2844900" cy="241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783" name="Google Shape;783;g256881baa32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7774" y="2370021"/>
            <a:ext cx="7234890" cy="4246679"/>
          </a:xfrm>
          <a:prstGeom prst="rect">
            <a:avLst/>
          </a:prstGeom>
          <a:noFill/>
          <a:ln>
            <a:noFill/>
          </a:ln>
        </p:spPr>
      </p:pic>
      <p:sp>
        <p:nvSpPr>
          <p:cNvPr id="784" name="Google Shape;784;g256881baa32_0_0"/>
          <p:cNvSpPr txBox="1">
            <a:spLocks noGrp="1"/>
          </p:cNvSpPr>
          <p:nvPr>
            <p:ph type="title"/>
          </p:nvPr>
        </p:nvSpPr>
        <p:spPr>
          <a:xfrm>
            <a:off x="609600" y="457200"/>
            <a:ext cx="10972800" cy="2232212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Graph 3, k=3</a:t>
            </a:r>
            <a:br>
              <a:rPr lang="en-US" dirty="0"/>
            </a:br>
            <a:r>
              <a:rPr lang="en-US" dirty="0"/>
              <a:t>(M=6)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7547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g256881baa32_0_0"/>
          <p:cNvSpPr txBox="1">
            <a:spLocks noGrp="1"/>
          </p:cNvSpPr>
          <p:nvPr>
            <p:ph type="sldNum" idx="12"/>
          </p:nvPr>
        </p:nvSpPr>
        <p:spPr>
          <a:xfrm>
            <a:off x="9357484" y="6616700"/>
            <a:ext cx="2844900" cy="241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784" name="Google Shape;784;g256881baa32_0_0"/>
          <p:cNvSpPr txBox="1">
            <a:spLocks noGrp="1"/>
          </p:cNvSpPr>
          <p:nvPr>
            <p:ph type="title"/>
          </p:nvPr>
        </p:nvSpPr>
        <p:spPr>
          <a:xfrm>
            <a:off x="609600" y="954741"/>
            <a:ext cx="10972800" cy="1371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Graph 4, k=3</a:t>
            </a:r>
            <a:br>
              <a:rPr lang="en-US" dirty="0"/>
            </a:br>
            <a:r>
              <a:rPr lang="en-US" dirty="0"/>
              <a:t>(M=7)</a:t>
            </a:r>
            <a:endParaRPr dirty="0"/>
          </a:p>
        </p:txBody>
      </p:sp>
      <p:pic>
        <p:nvPicPr>
          <p:cNvPr id="785" name="Google Shape;785;g256881baa32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0665" y="1411941"/>
            <a:ext cx="5595900" cy="52047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佈景主題1">
  <a:themeElements>
    <a:clrScheme name="ACN Lab.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1150</TotalTime>
  <Words>112</Words>
  <Application>Microsoft Office PowerPoint</Application>
  <PresentationFormat>寬螢幕</PresentationFormat>
  <Paragraphs>17</Paragraphs>
  <Slides>5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1" baseType="lpstr">
      <vt:lpstr>Noto Sans Symbols</vt:lpstr>
      <vt:lpstr>Arial Black</vt:lpstr>
      <vt:lpstr>Times New Roman</vt:lpstr>
      <vt:lpstr>Arial</vt:lpstr>
      <vt:lpstr>Calibri</vt:lpstr>
      <vt:lpstr>佈景主題1</vt:lpstr>
      <vt:lpstr>Term Project Problem:</vt:lpstr>
      <vt:lpstr>Graph 1, k=2 (M=2)</vt:lpstr>
      <vt:lpstr>Graph 2, k=3 (M=6)</vt:lpstr>
      <vt:lpstr>Graph 3, k=3 (M=6)</vt:lpstr>
      <vt:lpstr>Graph 4, k=3 (M=7)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Quantum Circuit Design for Vertex Cover Problem Based on Grover’s Algorithm</dc:title>
  <dc:creator>沿廷 陳</dc:creator>
  <cp:lastModifiedBy>user</cp:lastModifiedBy>
  <cp:revision>11</cp:revision>
  <dcterms:created xsi:type="dcterms:W3CDTF">2020-12-28T02:07:07Z</dcterms:created>
  <dcterms:modified xsi:type="dcterms:W3CDTF">2025-05-27T03:23:21Z</dcterms:modified>
</cp:coreProperties>
</file>