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Content"/>
      <p:regular r:id="rId36"/>
      <p:bold r:id="rId37"/>
    </p:embeddedFon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jCwavuEB+JpGRl/gUb8gwiqUN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180313-56ED-4BC8-86A1-7D197CD9D451}">
  <a:tblStyle styleId="{27180313-56ED-4BC8-86A1-7D197CD9D45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Content-bold.fntdata"/><Relationship Id="rId14" Type="http://schemas.openxmlformats.org/officeDocument/2006/relationships/slide" Target="slides/slide7.xml"/><Relationship Id="rId36" Type="http://schemas.openxmlformats.org/officeDocument/2006/relationships/font" Target="fonts/Content-regular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25594b0c6_2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225594b0c6_2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225594b0c6_2_2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25594b0c6_2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2225594b0c6_2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84" name="Google Shape;284;g2225594b0c6_2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25594b0c6_2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225594b0c6_2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91" name="Google Shape;291;g2225594b0c6_2_3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25594b0c6_2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225594b0c6_2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225594b0c6_2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25594b0c6_2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225594b0c6_2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225594b0c6_2_3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25594b0c6_2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2225594b0c6_2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225594b0c6_2_3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f13ca37d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0f13ca37d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25594b0c6_2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2225594b0c6_2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225594b0c6_2_3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225594b0c6_2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2225594b0c6_2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225594b0c6_2_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225594b0c6_2_4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2225594b0c6_2_4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225594b0c6_2_4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25594b0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25594b0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225594b0c6_2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2225594b0c6_2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2225594b0c6_2_4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25594b0c6_2_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2225594b0c6_2_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225594b0c6_2_4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25594b0c6_2_4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2225594b0c6_2_4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2225594b0c6_2_4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0940820460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094082046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c02178ce0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1c02178ce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d1be5112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1d1be5112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d1be51128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1d1be5112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062bd717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062bd717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062bd717d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062bd717d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25594b0c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25594b0c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25594b0c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25594b0c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25594b0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25594b0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25594b0c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25594b0c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25594b0c6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25594b0c6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25594b0c6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25594b0c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25594b0c6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225594b0c6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9"/>
          <p:cNvGrpSpPr/>
          <p:nvPr/>
        </p:nvGrpSpPr>
        <p:grpSpPr>
          <a:xfrm>
            <a:off x="0" y="0"/>
            <a:ext cx="9144000" cy="5000625"/>
            <a:chOff x="0" y="0"/>
            <a:chExt cx="5881" cy="4200"/>
          </a:xfrm>
        </p:grpSpPr>
        <p:sp>
          <p:nvSpPr>
            <p:cNvPr id="22" name="Google Shape;22;p9"/>
            <p:cNvSpPr/>
            <p:nvPr/>
          </p:nvSpPr>
          <p:spPr>
            <a:xfrm>
              <a:off x="0" y="0"/>
              <a:ext cx="2100" cy="42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1081" y="1065"/>
              <a:ext cx="4800" cy="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" name="Google Shape;24;p9"/>
            <p:cNvGrpSpPr/>
            <p:nvPr/>
          </p:nvGrpSpPr>
          <p:grpSpPr>
            <a:xfrm>
              <a:off x="0" y="672"/>
              <a:ext cx="1737" cy="1885"/>
              <a:chOff x="0" y="672"/>
              <a:chExt cx="1737" cy="1885"/>
            </a:xfrm>
          </p:grpSpPr>
          <p:sp>
            <p:nvSpPr>
              <p:cNvPr id="25" name="Google Shape;25;p9"/>
              <p:cNvSpPr/>
              <p:nvPr/>
            </p:nvSpPr>
            <p:spPr>
              <a:xfrm>
                <a:off x="361" y="22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Google Shape;26;p9"/>
              <p:cNvSpPr/>
              <p:nvPr/>
            </p:nvSpPr>
            <p:spPr>
              <a:xfrm>
                <a:off x="1081" y="1065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Google Shape;27;p9"/>
              <p:cNvSpPr/>
              <p:nvPr/>
            </p:nvSpPr>
            <p:spPr>
              <a:xfrm>
                <a:off x="1437" y="672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Google Shape;28;p9"/>
              <p:cNvSpPr/>
              <p:nvPr/>
            </p:nvSpPr>
            <p:spPr>
              <a:xfrm>
                <a:off x="719" y="2257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Google Shape;29;p9"/>
              <p:cNvSpPr/>
              <p:nvPr/>
            </p:nvSpPr>
            <p:spPr>
              <a:xfrm>
                <a:off x="1437" y="1065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Google Shape;30;p9"/>
              <p:cNvSpPr/>
              <p:nvPr/>
            </p:nvSpPr>
            <p:spPr>
              <a:xfrm>
                <a:off x="719" y="1464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Google Shape;31;p9"/>
              <p:cNvSpPr/>
              <p:nvPr/>
            </p:nvSpPr>
            <p:spPr>
              <a:xfrm>
                <a:off x="0" y="1464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" name="Google Shape;32;p9"/>
              <p:cNvSpPr/>
              <p:nvPr/>
            </p:nvSpPr>
            <p:spPr>
              <a:xfrm>
                <a:off x="1081" y="1464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Google Shape;33;p9"/>
              <p:cNvSpPr/>
              <p:nvPr/>
            </p:nvSpPr>
            <p:spPr>
              <a:xfrm>
                <a:off x="361" y="1857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Google Shape;34;p9"/>
              <p:cNvSpPr/>
              <p:nvPr/>
            </p:nvSpPr>
            <p:spPr>
              <a:xfrm>
                <a:off x="719" y="18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70104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type="ctrTitle"/>
          </p:nvPr>
        </p:nvSpPr>
        <p:spPr>
          <a:xfrm>
            <a:off x="2971800" y="1371600"/>
            <a:ext cx="60198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6019800" y="3177388"/>
            <a:ext cx="29718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  <a:defRPr sz="2600"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2360" y="4538967"/>
            <a:ext cx="729083" cy="4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25594b0c6_2_485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g2225594b0c6_2_485"/>
          <p:cNvSpPr txBox="1"/>
          <p:nvPr>
            <p:ph idx="1" type="body"/>
          </p:nvPr>
        </p:nvSpPr>
        <p:spPr>
          <a:xfrm>
            <a:off x="468313" y="1383509"/>
            <a:ext cx="8229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2100" lvl="0" marL="457200" rtl="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1pPr>
            <a:lvl2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20" name="Google Shape;120;g2225594b0c6_2_485"/>
          <p:cNvSpPr txBox="1"/>
          <p:nvPr>
            <p:ph idx="11" type="ftr"/>
          </p:nvPr>
        </p:nvSpPr>
        <p:spPr>
          <a:xfrm>
            <a:off x="2325042" y="4785996"/>
            <a:ext cx="39030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g2225594b0c6_2_485"/>
          <p:cNvSpPr txBox="1"/>
          <p:nvPr>
            <p:ph idx="12" type="sldNum"/>
          </p:nvPr>
        </p:nvSpPr>
        <p:spPr>
          <a:xfrm>
            <a:off x="5390728" y="4840002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g2225594b0c6_2_485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25594b0c6_2_491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g2225594b0c6_2_49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5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6" name="Google Shape;126;g2225594b0c6_2_491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225594b0c6_2_491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g2225594b0c6_2_491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25594b0c6_2_497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2225594b0c6_2_497"/>
          <p:cNvSpPr txBox="1"/>
          <p:nvPr>
            <p:ph idx="1" type="body"/>
          </p:nvPr>
        </p:nvSpPr>
        <p:spPr>
          <a:xfrm>
            <a:off x="468313" y="1383509"/>
            <a:ext cx="4038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2100"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1800"/>
            </a:lvl2pPr>
            <a:lvl3pPr indent="-292100" lvl="2" marL="1371600" rtl="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500"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32" name="Google Shape;132;g2225594b0c6_2_497"/>
          <p:cNvSpPr txBox="1"/>
          <p:nvPr>
            <p:ph idx="2" type="body"/>
          </p:nvPr>
        </p:nvSpPr>
        <p:spPr>
          <a:xfrm>
            <a:off x="4659313" y="1383509"/>
            <a:ext cx="4038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2100"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1800"/>
            </a:lvl2pPr>
            <a:lvl3pPr indent="-292100" lvl="2" marL="1371600" rtl="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500"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33" name="Google Shape;133;g2225594b0c6_2_497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g2225594b0c6_2_497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" name="Google Shape;135;g2225594b0c6_2_497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25594b0c6_2_5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g2225594b0c6_2_50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900"/>
              <a:buNone/>
              <a:defRPr b="1" sz="14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9" name="Google Shape;139;g2225594b0c6_2_50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800"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SzPts val="1200"/>
              <a:buChar char="◻"/>
              <a:defRPr sz="1500"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 sz="14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SzPts val="800"/>
              <a:buChar char="◻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140" name="Google Shape;140;g2225594b0c6_2_504"/>
          <p:cNvSpPr txBox="1"/>
          <p:nvPr>
            <p:ph idx="3" type="body"/>
          </p:nvPr>
        </p:nvSpPr>
        <p:spPr>
          <a:xfrm>
            <a:off x="4645027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900"/>
              <a:buNone/>
              <a:defRPr b="1" sz="14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41" name="Google Shape;141;g2225594b0c6_2_504"/>
          <p:cNvSpPr txBox="1"/>
          <p:nvPr>
            <p:ph idx="4" type="body"/>
          </p:nvPr>
        </p:nvSpPr>
        <p:spPr>
          <a:xfrm>
            <a:off x="4645027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800"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SzPts val="1200"/>
              <a:buChar char="◻"/>
              <a:defRPr sz="1500"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 sz="14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SzPts val="800"/>
              <a:buChar char="◻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142" name="Google Shape;142;g2225594b0c6_2_504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g2225594b0c6_2_504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" name="Google Shape;144;g2225594b0c6_2_504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25594b0c6_2_513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g2225594b0c6_2_513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g2225594b0c6_2_513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9" name="Google Shape;149;g2225594b0c6_2_513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25594b0c6_2_518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g2225594b0c6_2_518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g2225594b0c6_2_518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25594b0c6_2_522"/>
          <p:cNvSpPr txBox="1"/>
          <p:nvPr>
            <p:ph type="title"/>
          </p:nvPr>
        </p:nvSpPr>
        <p:spPr>
          <a:xfrm>
            <a:off x="457201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g2225594b0c6_2_522"/>
          <p:cNvSpPr txBox="1"/>
          <p:nvPr>
            <p:ph idx="1" type="body"/>
          </p:nvPr>
        </p:nvSpPr>
        <p:spPr>
          <a:xfrm>
            <a:off x="3575050" y="204790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■"/>
              <a:defRPr sz="24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◻"/>
              <a:defRPr sz="2100"/>
            </a:lvl2pPr>
            <a:lvl3pPr indent="-304800" lvl="2" marL="13716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800"/>
            </a:lvl3pPr>
            <a:lvl4pPr indent="-298450" lvl="3" marL="1828800" rtl="0" algn="l">
              <a:spcBef>
                <a:spcPts val="300"/>
              </a:spcBef>
              <a:spcAft>
                <a:spcPts val="0"/>
              </a:spcAft>
              <a:buSzPts val="1100"/>
              <a:buChar char="◻"/>
              <a:defRPr sz="1500"/>
            </a:lvl4pPr>
            <a:lvl5pPr indent="-323850" lvl="4" marL="2286000" rtl="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5pPr>
            <a:lvl6pPr indent="-323850" lvl="5" marL="2743200" rtl="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6pPr>
            <a:lvl7pPr indent="-323850" lvl="6" marL="3200400" rtl="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7pPr>
            <a:lvl8pPr indent="-323850" lvl="7" marL="3657600" rtl="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8pPr>
            <a:lvl9pPr indent="-323850" lvl="8" marL="4114800" rtl="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9pPr>
          </a:lstStyle>
          <a:p/>
        </p:txBody>
      </p:sp>
      <p:sp>
        <p:nvSpPr>
          <p:cNvPr id="157" name="Google Shape;157;g2225594b0c6_2_522"/>
          <p:cNvSpPr txBox="1"/>
          <p:nvPr>
            <p:ph idx="2" type="body"/>
          </p:nvPr>
        </p:nvSpPr>
        <p:spPr>
          <a:xfrm>
            <a:off x="457201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58" name="Google Shape;158;g2225594b0c6_2_522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g2225594b0c6_2_522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" name="Google Shape;160;g2225594b0c6_2_522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25594b0c6_2_52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g2225594b0c6_2_5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g2225594b0c6_2_529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65" name="Google Shape;165;g2225594b0c6_2_529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g2225594b0c6_2_529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" name="Google Shape;167;g2225594b0c6_2_529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25594b0c6_2_536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g2225594b0c6_2_536"/>
          <p:cNvSpPr txBox="1"/>
          <p:nvPr>
            <p:ph idx="1" type="body"/>
          </p:nvPr>
        </p:nvSpPr>
        <p:spPr>
          <a:xfrm rot="5400000">
            <a:off x="3043663" y="-1191841"/>
            <a:ext cx="30789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2100" lvl="0" marL="457200" rtl="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1pPr>
            <a:lvl2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71" name="Google Shape;171;g2225594b0c6_2_536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g2225594b0c6_2_536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" name="Google Shape;173;g2225594b0c6_2_536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25594b0c6_2_542"/>
          <p:cNvSpPr txBox="1"/>
          <p:nvPr>
            <p:ph type="title"/>
          </p:nvPr>
        </p:nvSpPr>
        <p:spPr>
          <a:xfrm rot="5400000">
            <a:off x="5608663" y="1373250"/>
            <a:ext cx="41196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g2225594b0c6_2_542"/>
          <p:cNvSpPr txBox="1"/>
          <p:nvPr>
            <p:ph idx="1" type="body"/>
          </p:nvPr>
        </p:nvSpPr>
        <p:spPr>
          <a:xfrm rot="5400000">
            <a:off x="1412027" y="-612000"/>
            <a:ext cx="41196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2100" lvl="0" marL="457200" rtl="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1pPr>
            <a:lvl2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77" name="Google Shape;177;g2225594b0c6_2_542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g2225594b0c6_2_542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9" name="Google Shape;179;g2225594b0c6_2_542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3c4e27294_0_9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gf3c4e27294_0_9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◻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◻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4" name="Google Shape;44;gf3c4e27294_0_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gf3c4e27294_0_9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gf3c4e27294_0_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10400" y="487434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2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3575050" y="20479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■"/>
              <a:defRPr sz="25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◻"/>
              <a:defRPr sz="22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9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457202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010400" y="487378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7010400" y="4860342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 rot="5400000">
            <a:off x="3043514" y="-1191688"/>
            <a:ext cx="3079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 rot="5400000">
            <a:off x="5608513" y="1373400"/>
            <a:ext cx="41199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 rot="5400000">
            <a:off x="1411877" y="-611849"/>
            <a:ext cx="41199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7010400" y="4860342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2225594b0c6_2_465"/>
          <p:cNvGrpSpPr/>
          <p:nvPr/>
        </p:nvGrpSpPr>
        <p:grpSpPr>
          <a:xfrm>
            <a:off x="0" y="0"/>
            <a:ext cx="9336088" cy="5000625"/>
            <a:chOff x="0" y="0"/>
            <a:chExt cx="5881" cy="4200"/>
          </a:xfrm>
        </p:grpSpPr>
        <p:sp>
          <p:nvSpPr>
            <p:cNvPr id="99" name="Google Shape;99;g2225594b0c6_2_465"/>
            <p:cNvSpPr/>
            <p:nvPr/>
          </p:nvSpPr>
          <p:spPr>
            <a:xfrm>
              <a:off x="0" y="0"/>
              <a:ext cx="2100" cy="42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g2225594b0c6_2_465"/>
            <p:cNvSpPr/>
            <p:nvPr/>
          </p:nvSpPr>
          <p:spPr>
            <a:xfrm>
              <a:off x="1081" y="1065"/>
              <a:ext cx="4800" cy="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1" name="Google Shape;101;g2225594b0c6_2_465"/>
            <p:cNvGrpSpPr/>
            <p:nvPr/>
          </p:nvGrpSpPr>
          <p:grpSpPr>
            <a:xfrm>
              <a:off x="0" y="672"/>
              <a:ext cx="1737" cy="1885"/>
              <a:chOff x="0" y="672"/>
              <a:chExt cx="1737" cy="1885"/>
            </a:xfrm>
          </p:grpSpPr>
          <p:sp>
            <p:nvSpPr>
              <p:cNvPr id="102" name="Google Shape;102;g2225594b0c6_2_465"/>
              <p:cNvSpPr/>
              <p:nvPr/>
            </p:nvSpPr>
            <p:spPr>
              <a:xfrm>
                <a:off x="361" y="22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" name="Google Shape;103;g2225594b0c6_2_465"/>
              <p:cNvSpPr/>
              <p:nvPr/>
            </p:nvSpPr>
            <p:spPr>
              <a:xfrm>
                <a:off x="1081" y="1065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" name="Google Shape;104;g2225594b0c6_2_465"/>
              <p:cNvSpPr/>
              <p:nvPr/>
            </p:nvSpPr>
            <p:spPr>
              <a:xfrm>
                <a:off x="1437" y="672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" name="Google Shape;105;g2225594b0c6_2_465"/>
              <p:cNvSpPr/>
              <p:nvPr/>
            </p:nvSpPr>
            <p:spPr>
              <a:xfrm>
                <a:off x="719" y="2257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" name="Google Shape;106;g2225594b0c6_2_465"/>
              <p:cNvSpPr/>
              <p:nvPr/>
            </p:nvSpPr>
            <p:spPr>
              <a:xfrm>
                <a:off x="1437" y="1065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" name="Google Shape;107;g2225594b0c6_2_465"/>
              <p:cNvSpPr/>
              <p:nvPr/>
            </p:nvSpPr>
            <p:spPr>
              <a:xfrm>
                <a:off x="719" y="1464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" name="Google Shape;108;g2225594b0c6_2_465"/>
              <p:cNvSpPr/>
              <p:nvPr/>
            </p:nvSpPr>
            <p:spPr>
              <a:xfrm>
                <a:off x="0" y="1464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g2225594b0c6_2_465"/>
              <p:cNvSpPr/>
              <p:nvPr/>
            </p:nvSpPr>
            <p:spPr>
              <a:xfrm>
                <a:off x="1081" y="1464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" name="Google Shape;110;g2225594b0c6_2_465"/>
              <p:cNvSpPr/>
              <p:nvPr/>
            </p:nvSpPr>
            <p:spPr>
              <a:xfrm>
                <a:off x="361" y="1857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" name="Google Shape;111;g2225594b0c6_2_465"/>
              <p:cNvSpPr/>
              <p:nvPr/>
            </p:nvSpPr>
            <p:spPr>
              <a:xfrm>
                <a:off x="719" y="18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12" name="Google Shape;112;g2225594b0c6_2_465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g2225594b0c6_2_46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g2225594b0c6_2_465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" name="Google Shape;115;g2225594b0c6_2_465"/>
          <p:cNvSpPr txBox="1"/>
          <p:nvPr>
            <p:ph type="ctrTitle"/>
          </p:nvPr>
        </p:nvSpPr>
        <p:spPr>
          <a:xfrm>
            <a:off x="2971800" y="1371600"/>
            <a:ext cx="60198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g2225594b0c6_2_465"/>
          <p:cNvSpPr txBox="1"/>
          <p:nvPr>
            <p:ph idx="1" type="subTitle"/>
          </p:nvPr>
        </p:nvSpPr>
        <p:spPr>
          <a:xfrm>
            <a:off x="2971800" y="3200400"/>
            <a:ext cx="6019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500"/>
              </a:spcBef>
              <a:spcAft>
                <a:spcPts val="0"/>
              </a:spcAft>
              <a:buSzPts val="1900"/>
              <a:buFont typeface="Noto Sans Symbols"/>
              <a:buNone/>
              <a:defRPr sz="26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900"/>
              <a:buChar char="◻"/>
              <a:defRPr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lvl="5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lvl="6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lvl="7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lvl="8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 b="1" i="1" sz="9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" name="Google Shape;8;p8"/>
          <p:cNvSpPr/>
          <p:nvPr/>
        </p:nvSpPr>
        <p:spPr>
          <a:xfrm>
            <a:off x="0" y="0"/>
            <a:ext cx="285900" cy="4002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8"/>
          <p:cNvSpPr/>
          <p:nvPr/>
        </p:nvSpPr>
        <p:spPr>
          <a:xfrm>
            <a:off x="412750" y="101213"/>
            <a:ext cx="8731200" cy="206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8"/>
          <p:cNvSpPr/>
          <p:nvPr/>
        </p:nvSpPr>
        <p:spPr>
          <a:xfrm>
            <a:off x="409582" y="101213"/>
            <a:ext cx="138000" cy="1059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547690" y="10"/>
            <a:ext cx="139800" cy="1038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547690" y="101213"/>
            <a:ext cx="139800" cy="1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274645" y="205978"/>
            <a:ext cx="136500" cy="1038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31770" y="102404"/>
            <a:ext cx="141300" cy="10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409582" y="203597"/>
            <a:ext cx="138000" cy="1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274645" y="307184"/>
            <a:ext cx="136500" cy="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468313" y="1383512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■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25594b0c6_2_450"/>
          <p:cNvSpPr txBox="1"/>
          <p:nvPr>
            <p:ph idx="11" type="ftr"/>
          </p:nvPr>
        </p:nvSpPr>
        <p:spPr>
          <a:xfrm>
            <a:off x="2555877" y="4839891"/>
            <a:ext cx="4983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1" sz="9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225594b0c6_2_450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" name="Google Shape;85;g2225594b0c6_2_450"/>
          <p:cNvSpPr/>
          <p:nvPr/>
        </p:nvSpPr>
        <p:spPr>
          <a:xfrm>
            <a:off x="0" y="0"/>
            <a:ext cx="285900" cy="4002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g2225594b0c6_2_450"/>
          <p:cNvSpPr/>
          <p:nvPr/>
        </p:nvSpPr>
        <p:spPr>
          <a:xfrm>
            <a:off x="412750" y="101206"/>
            <a:ext cx="8731500" cy="2058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g2225594b0c6_2_450"/>
          <p:cNvSpPr/>
          <p:nvPr/>
        </p:nvSpPr>
        <p:spPr>
          <a:xfrm>
            <a:off x="409576" y="101206"/>
            <a:ext cx="138300" cy="1059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225594b0c6_2_450"/>
          <p:cNvSpPr/>
          <p:nvPr/>
        </p:nvSpPr>
        <p:spPr>
          <a:xfrm>
            <a:off x="547689" y="2"/>
            <a:ext cx="139800" cy="1035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225594b0c6_2_450"/>
          <p:cNvSpPr/>
          <p:nvPr/>
        </p:nvSpPr>
        <p:spPr>
          <a:xfrm>
            <a:off x="547689" y="101206"/>
            <a:ext cx="139800" cy="1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225594b0c6_2_450"/>
          <p:cNvSpPr/>
          <p:nvPr/>
        </p:nvSpPr>
        <p:spPr>
          <a:xfrm>
            <a:off x="274639" y="205978"/>
            <a:ext cx="136500" cy="1035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225594b0c6_2_450"/>
          <p:cNvSpPr/>
          <p:nvPr/>
        </p:nvSpPr>
        <p:spPr>
          <a:xfrm>
            <a:off x="131765" y="102396"/>
            <a:ext cx="141300" cy="10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g2225594b0c6_2_450"/>
          <p:cNvSpPr/>
          <p:nvPr/>
        </p:nvSpPr>
        <p:spPr>
          <a:xfrm>
            <a:off x="409576" y="203597"/>
            <a:ext cx="138300" cy="10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225594b0c6_2_450"/>
          <p:cNvSpPr/>
          <p:nvPr/>
        </p:nvSpPr>
        <p:spPr>
          <a:xfrm>
            <a:off x="274639" y="307184"/>
            <a:ext cx="136500" cy="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225594b0c6_2_450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2225594b0c6_2_450"/>
          <p:cNvSpPr txBox="1"/>
          <p:nvPr>
            <p:ph idx="1" type="body"/>
          </p:nvPr>
        </p:nvSpPr>
        <p:spPr>
          <a:xfrm>
            <a:off x="468313" y="1383509"/>
            <a:ext cx="8229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◻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2225594b0c6_2_450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2" Type="http://schemas.openxmlformats.org/officeDocument/2006/relationships/image" Target="../media/image25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4" Type="http://schemas.openxmlformats.org/officeDocument/2006/relationships/hyperlink" Target="https://reurl.cc/LNlOA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33.png"/><Relationship Id="rId11" Type="http://schemas.openxmlformats.org/officeDocument/2006/relationships/hyperlink" Target="https://www.youtube.com/watch?v=q5d_CwgGklk" TargetMode="External"/><Relationship Id="rId10" Type="http://schemas.openxmlformats.org/officeDocument/2006/relationships/image" Target="../media/image42.png"/><Relationship Id="rId9" Type="http://schemas.openxmlformats.org/officeDocument/2006/relationships/image" Target="../media/image47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43.png"/><Relationship Id="rId8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/>
          <p:nvPr>
            <p:ph type="ctrTitle"/>
          </p:nvPr>
        </p:nvSpPr>
        <p:spPr>
          <a:xfrm>
            <a:off x="2971800" y="1371600"/>
            <a:ext cx="60198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>
                <a:solidFill>
                  <a:schemeClr val="lt1"/>
                </a:solidFill>
              </a:rPr>
              <a:t>演算法 MidTerm Project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86" name="Google Shape;186;p1"/>
          <p:cNvSpPr txBox="1"/>
          <p:nvPr>
            <p:ph idx="1" type="subTitle"/>
          </p:nvPr>
        </p:nvSpPr>
        <p:spPr>
          <a:xfrm>
            <a:off x="5932875" y="3521844"/>
            <a:ext cx="2971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TW" sz="2300"/>
              <a:t>高子豪 王昱傑 顏暐翰</a:t>
            </a:r>
            <a:endParaRPr sz="2300"/>
          </a:p>
        </p:txBody>
      </p:sp>
      <p:sp>
        <p:nvSpPr>
          <p:cNvPr id="187" name="Google Shape;187;p1"/>
          <p:cNvSpPr txBox="1"/>
          <p:nvPr>
            <p:ph idx="12" type="sldNum"/>
          </p:nvPr>
        </p:nvSpPr>
        <p:spPr>
          <a:xfrm>
            <a:off x="70104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25594b0c6_2_274"/>
          <p:cNvSpPr txBox="1"/>
          <p:nvPr>
            <p:ph type="title"/>
          </p:nvPr>
        </p:nvSpPr>
        <p:spPr>
          <a:xfrm>
            <a:off x="457200" y="342900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CNN 架構</a:t>
            </a:r>
            <a:endParaRPr/>
          </a:p>
        </p:txBody>
      </p:sp>
      <p:sp>
        <p:nvSpPr>
          <p:cNvPr id="261" name="Google Shape;261;g2225594b0c6_2_274"/>
          <p:cNvSpPr txBox="1"/>
          <p:nvPr>
            <p:ph idx="1" type="body"/>
          </p:nvPr>
        </p:nvSpPr>
        <p:spPr>
          <a:xfrm>
            <a:off x="468313" y="1097280"/>
            <a:ext cx="35406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/>
              <a:t>輸入層 (input layer)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/>
              <a:t>隱藏層 (hidden layer)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zh-TW"/>
              <a:t>   </a:t>
            </a:r>
            <a:r>
              <a:rPr lang="zh-TW" sz="1500"/>
              <a:t>1. 卷積層 (convolutional layer)</a:t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zh-TW" sz="1500"/>
              <a:t>     2. 池化層 (pooling layer)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zh-TW" sz="1500"/>
              <a:t>     3. </a:t>
            </a:r>
            <a:r>
              <a:rPr lang="zh-TW" sz="1500"/>
              <a:t>扁平</a:t>
            </a:r>
            <a:r>
              <a:rPr lang="zh-TW" sz="1500"/>
              <a:t>層 (</a:t>
            </a:r>
            <a:r>
              <a:rPr lang="zh-TW" sz="1500"/>
              <a:t>flatten layer</a:t>
            </a:r>
            <a:r>
              <a:rPr lang="zh-TW" sz="1500"/>
              <a:t>)</a:t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zh-TW" sz="1500"/>
              <a:t>     4. 全連接層 (fully-connected layer)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/>
              <a:t>輸出層</a:t>
            </a:r>
            <a:endParaRPr/>
          </a:p>
        </p:txBody>
      </p:sp>
      <p:grpSp>
        <p:nvGrpSpPr>
          <p:cNvPr id="262" name="Google Shape;262;g2225594b0c6_2_274"/>
          <p:cNvGrpSpPr/>
          <p:nvPr/>
        </p:nvGrpSpPr>
        <p:grpSpPr>
          <a:xfrm>
            <a:off x="3991957" y="757210"/>
            <a:ext cx="4824610" cy="3498253"/>
            <a:chOff x="749702" y="191529"/>
            <a:chExt cx="8760868" cy="6355837"/>
          </a:xfrm>
        </p:grpSpPr>
        <p:grpSp>
          <p:nvGrpSpPr>
            <p:cNvPr id="263" name="Google Shape;263;g2225594b0c6_2_274"/>
            <p:cNvGrpSpPr/>
            <p:nvPr/>
          </p:nvGrpSpPr>
          <p:grpSpPr>
            <a:xfrm>
              <a:off x="749702" y="2274348"/>
              <a:ext cx="3059100" cy="3201477"/>
              <a:chOff x="-1626456" y="3999117"/>
              <a:chExt cx="3059100" cy="3201477"/>
            </a:xfrm>
          </p:grpSpPr>
          <p:pic>
            <p:nvPicPr>
              <p:cNvPr id="264" name="Google Shape;264;g2225594b0c6_2_27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 rot="5400000">
                <a:off x="-1736746" y="4748962"/>
                <a:ext cx="3201477" cy="17017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g2225594b0c6_2_274"/>
              <p:cNvSpPr txBox="1"/>
              <p:nvPr/>
            </p:nvSpPr>
            <p:spPr>
              <a:xfrm>
                <a:off x="-1626456" y="5442856"/>
                <a:ext cx="3059100" cy="849300"/>
              </a:xfrm>
              <a:prstGeom prst="rect">
                <a:avLst/>
              </a:prstGeom>
              <a:gradFill>
                <a:gsLst>
                  <a:gs pos="0">
                    <a:srgbClr val="8E8EC0"/>
                  </a:gs>
                  <a:gs pos="80000">
                    <a:srgbClr val="BBBBFD"/>
                  </a:gs>
                  <a:gs pos="100000">
                    <a:srgbClr val="BBBBFF"/>
                  </a:gs>
                </a:gsLst>
                <a:lin ang="16200038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Fully Connected Feedforward network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http://s.hswstatic.com/gif/whiskers-sam.jpg" id="266" name="Google Shape;266;g2225594b0c6_2_2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5642" y="191529"/>
              <a:ext cx="1771005" cy="1204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g2225594b0c6_2_274"/>
            <p:cNvSpPr txBox="1"/>
            <p:nvPr/>
          </p:nvSpPr>
          <p:spPr>
            <a:xfrm>
              <a:off x="1029249" y="1698419"/>
              <a:ext cx="27795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cat dog ……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225594b0c6_2_274"/>
            <p:cNvSpPr/>
            <p:nvPr/>
          </p:nvSpPr>
          <p:spPr>
            <a:xfrm>
              <a:off x="5249923" y="1929505"/>
              <a:ext cx="1736700" cy="556500"/>
            </a:xfrm>
            <a:prstGeom prst="rect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Convolution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2225594b0c6_2_274"/>
            <p:cNvSpPr/>
            <p:nvPr/>
          </p:nvSpPr>
          <p:spPr>
            <a:xfrm>
              <a:off x="5249923" y="3029517"/>
              <a:ext cx="1736700" cy="556500"/>
            </a:xfrm>
            <a:prstGeom prst="rect">
              <a:avLst/>
            </a:prstGeom>
            <a:gradFill>
              <a:gsLst>
                <a:gs pos="0">
                  <a:srgbClr val="5F5F8D"/>
                </a:gs>
                <a:gs pos="80000">
                  <a:srgbClr val="7E7EB8"/>
                </a:gs>
                <a:gs pos="100000">
                  <a:srgbClr val="7E7EBA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Max Pooling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2225594b0c6_2_274"/>
            <p:cNvSpPr/>
            <p:nvPr/>
          </p:nvSpPr>
          <p:spPr>
            <a:xfrm>
              <a:off x="5249923" y="4097730"/>
              <a:ext cx="1736700" cy="556500"/>
            </a:xfrm>
            <a:prstGeom prst="rect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Convolution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2225594b0c6_2_274"/>
            <p:cNvSpPr/>
            <p:nvPr/>
          </p:nvSpPr>
          <p:spPr>
            <a:xfrm>
              <a:off x="5249923" y="5130982"/>
              <a:ext cx="1736700" cy="556500"/>
            </a:xfrm>
            <a:prstGeom prst="rect">
              <a:avLst/>
            </a:prstGeom>
            <a:gradFill>
              <a:gsLst>
                <a:gs pos="0">
                  <a:srgbClr val="5F5F8D"/>
                </a:gs>
                <a:gs pos="80000">
                  <a:srgbClr val="7E7EB8"/>
                </a:gs>
                <a:gs pos="100000">
                  <a:srgbClr val="7E7EBA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Max Pooling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2225594b0c6_2_274"/>
            <p:cNvSpPr txBox="1"/>
            <p:nvPr/>
          </p:nvSpPr>
          <p:spPr>
            <a:xfrm>
              <a:off x="3324218" y="6055666"/>
              <a:ext cx="1557000" cy="491700"/>
            </a:xfrm>
            <a:prstGeom prst="rect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Flatten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2225594b0c6_2_274"/>
            <p:cNvSpPr/>
            <p:nvPr/>
          </p:nvSpPr>
          <p:spPr>
            <a:xfrm>
              <a:off x="5869620" y="1451760"/>
              <a:ext cx="545700" cy="441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2225594b0c6_2_274"/>
            <p:cNvSpPr/>
            <p:nvPr/>
          </p:nvSpPr>
          <p:spPr>
            <a:xfrm>
              <a:off x="5869620" y="2562542"/>
              <a:ext cx="545700" cy="441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225594b0c6_2_274"/>
            <p:cNvSpPr/>
            <p:nvPr/>
          </p:nvSpPr>
          <p:spPr>
            <a:xfrm>
              <a:off x="5869620" y="3654185"/>
              <a:ext cx="545700" cy="441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225594b0c6_2_274"/>
            <p:cNvSpPr/>
            <p:nvPr/>
          </p:nvSpPr>
          <p:spPr>
            <a:xfrm>
              <a:off x="5869620" y="4689178"/>
              <a:ext cx="545700" cy="441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225594b0c6_2_274"/>
            <p:cNvSpPr/>
            <p:nvPr/>
          </p:nvSpPr>
          <p:spPr>
            <a:xfrm rot="10800000">
              <a:off x="4881266" y="5753345"/>
              <a:ext cx="1378800" cy="751800"/>
            </a:xfrm>
            <a:prstGeom prst="bentArrow">
              <a:avLst>
                <a:gd fmla="val 36585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225594b0c6_2_274"/>
            <p:cNvSpPr/>
            <p:nvPr/>
          </p:nvSpPr>
          <p:spPr>
            <a:xfrm rot="-5400000">
              <a:off x="2154299" y="5340850"/>
              <a:ext cx="968400" cy="1238400"/>
            </a:xfrm>
            <a:prstGeom prst="bentArrow">
              <a:avLst>
                <a:gd fmla="val 28061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225594b0c6_2_274"/>
            <p:cNvSpPr txBox="1"/>
            <p:nvPr/>
          </p:nvSpPr>
          <p:spPr>
            <a:xfrm>
              <a:off x="7424970" y="3414760"/>
              <a:ext cx="2085600" cy="12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可以重複多次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225594b0c6_2_274"/>
            <p:cNvSpPr/>
            <p:nvPr/>
          </p:nvSpPr>
          <p:spPr>
            <a:xfrm flipH="1">
              <a:off x="7026183" y="1806541"/>
              <a:ext cx="334500" cy="4047300"/>
            </a:xfrm>
            <a:prstGeom prst="leftBrace">
              <a:avLst>
                <a:gd fmla="val 72890" name="adj1"/>
                <a:gd fmla="val 50000" name="adj2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25594b0c6_2_299"/>
          <p:cNvSpPr txBox="1"/>
          <p:nvPr>
            <p:ph idx="1" type="body"/>
          </p:nvPr>
        </p:nvSpPr>
        <p:spPr>
          <a:xfrm>
            <a:off x="630412" y="592282"/>
            <a:ext cx="69945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卷積層 (convolutional layer)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zh-TW" sz="1500"/>
              <a:t>主要做一件事情，將輸入通過</a:t>
            </a:r>
            <a:r>
              <a:rPr lang="zh-TW" sz="1500">
                <a:solidFill>
                  <a:srgbClr val="FF0000"/>
                </a:solidFill>
              </a:rPr>
              <a:t>多個卷積核(kernel)(或者叫做filter)</a:t>
            </a:r>
            <a:r>
              <a:rPr lang="zh-TW" sz="1500"/>
              <a:t>，最終</a:t>
            </a:r>
            <a:r>
              <a:rPr lang="zh-TW" sz="1500">
                <a:solidFill>
                  <a:srgbClr val="FF0000"/>
                </a:solidFill>
              </a:rPr>
              <a:t>生成 feature map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zh-TW" sz="1500">
                <a:solidFill>
                  <a:srgbClr val="FF0000"/>
                </a:solidFill>
              </a:rPr>
              <a:t>filter</a:t>
            </a:r>
            <a:r>
              <a:rPr lang="zh-TW" sz="1500">
                <a:latin typeface="Content"/>
                <a:ea typeface="Content"/>
                <a:cs typeface="Content"/>
                <a:sym typeface="Content"/>
              </a:rPr>
              <a:t>的目的就是幫助我們萃取出圖片當中的一些</a:t>
            </a:r>
            <a:r>
              <a:rPr lang="zh-TW" sz="1500">
                <a:solidFill>
                  <a:srgbClr val="FF0000"/>
                </a:solidFill>
                <a:latin typeface="Content"/>
                <a:ea typeface="Content"/>
                <a:cs typeface="Content"/>
                <a:sym typeface="Content"/>
              </a:rPr>
              <a:t>特徵</a:t>
            </a:r>
            <a:r>
              <a:rPr lang="zh-TW" sz="1500">
                <a:latin typeface="Content"/>
                <a:ea typeface="Content"/>
                <a:cs typeface="Content"/>
                <a:sym typeface="Content"/>
              </a:rPr>
              <a:t>(ex:形狀)</a:t>
            </a:r>
            <a:endParaRPr sz="1500">
              <a:solidFill>
                <a:srgbClr val="FF0000"/>
              </a:solidFill>
            </a:endParaRPr>
          </a:p>
        </p:txBody>
      </p:sp>
      <p:pic>
        <p:nvPicPr>
          <p:cNvPr descr="卷積神經網路(Convolutional neural network, CNN) — CNN運算流程 - Google Chrome" id="287" name="Google Shape;287;g2225594b0c6_2_299"/>
          <p:cNvPicPr preferRelativeResize="0"/>
          <p:nvPr/>
        </p:nvPicPr>
        <p:blipFill rotWithShape="1">
          <a:blip r:embed="rId3">
            <a:alphaModFix/>
          </a:blip>
          <a:srcRect b="12496" l="11210" r="50425" t="19216"/>
          <a:stretch/>
        </p:blipFill>
        <p:spPr>
          <a:xfrm>
            <a:off x="1828124" y="1948487"/>
            <a:ext cx="4402474" cy="276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g2225594b0c6_2_305"/>
          <p:cNvGraphicFramePr/>
          <p:nvPr/>
        </p:nvGraphicFramePr>
        <p:xfrm>
          <a:off x="1861627" y="31505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{27180313-56ED-4BC8-86A1-7D197CD9D451}</a:tableStyleId>
              </a:tblPr>
              <a:tblGrid>
                <a:gridCol w="347650"/>
                <a:gridCol w="347650"/>
                <a:gridCol w="347650"/>
              </a:tblGrid>
              <a:tr h="32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</a:tr>
              <a:tr h="32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</a:tr>
              <a:tr h="32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34300" marB="34300" marR="68600" marL="68600">
                    <a:solidFill>
                      <a:srgbClr val="E9E9F4"/>
                    </a:solidFill>
                  </a:tcPr>
                </a:tc>
              </a:tr>
            </a:tbl>
          </a:graphicData>
        </a:graphic>
      </p:graphicFrame>
      <p:sp>
        <p:nvSpPr>
          <p:cNvPr id="294" name="Google Shape;294;g2225594b0c6_2_305"/>
          <p:cNvSpPr txBox="1"/>
          <p:nvPr/>
        </p:nvSpPr>
        <p:spPr>
          <a:xfrm>
            <a:off x="1854029" y="2551075"/>
            <a:ext cx="1086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g2225594b0c6_2_305"/>
          <p:cNvGrpSpPr/>
          <p:nvPr/>
        </p:nvGrpSpPr>
        <p:grpSpPr>
          <a:xfrm>
            <a:off x="3553084" y="1877630"/>
            <a:ext cx="2434115" cy="2383479"/>
            <a:chOff x="895269" y="3285294"/>
            <a:chExt cx="3245487" cy="3177972"/>
          </a:xfrm>
        </p:grpSpPr>
        <p:sp>
          <p:nvSpPr>
            <p:cNvPr id="296" name="Google Shape;296;g2225594b0c6_2_305"/>
            <p:cNvSpPr/>
            <p:nvPr/>
          </p:nvSpPr>
          <p:spPr>
            <a:xfrm>
              <a:off x="895269" y="32852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225594b0c6_2_305"/>
            <p:cNvSpPr/>
            <p:nvPr/>
          </p:nvSpPr>
          <p:spPr>
            <a:xfrm>
              <a:off x="1737098" y="32852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225594b0c6_2_305"/>
            <p:cNvSpPr/>
            <p:nvPr/>
          </p:nvSpPr>
          <p:spPr>
            <a:xfrm>
              <a:off x="2578927" y="32852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2225594b0c6_2_305"/>
            <p:cNvSpPr/>
            <p:nvPr/>
          </p:nvSpPr>
          <p:spPr>
            <a:xfrm>
              <a:off x="3420756" y="32852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225594b0c6_2_305"/>
            <p:cNvSpPr/>
            <p:nvPr/>
          </p:nvSpPr>
          <p:spPr>
            <a:xfrm>
              <a:off x="895269" y="40853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225594b0c6_2_305"/>
            <p:cNvSpPr/>
            <p:nvPr/>
          </p:nvSpPr>
          <p:spPr>
            <a:xfrm>
              <a:off x="1737098" y="40853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225594b0c6_2_305"/>
            <p:cNvSpPr/>
            <p:nvPr/>
          </p:nvSpPr>
          <p:spPr>
            <a:xfrm>
              <a:off x="2578927" y="40853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225594b0c6_2_305"/>
            <p:cNvSpPr/>
            <p:nvPr/>
          </p:nvSpPr>
          <p:spPr>
            <a:xfrm>
              <a:off x="3420756" y="4085394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225594b0c6_2_305"/>
            <p:cNvSpPr/>
            <p:nvPr/>
          </p:nvSpPr>
          <p:spPr>
            <a:xfrm>
              <a:off x="895269" y="49431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2225594b0c6_2_305"/>
            <p:cNvSpPr/>
            <p:nvPr/>
          </p:nvSpPr>
          <p:spPr>
            <a:xfrm>
              <a:off x="1737098" y="49431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2225594b0c6_2_305"/>
            <p:cNvSpPr/>
            <p:nvPr/>
          </p:nvSpPr>
          <p:spPr>
            <a:xfrm>
              <a:off x="2578927" y="49431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2225594b0c6_2_305"/>
            <p:cNvSpPr/>
            <p:nvPr/>
          </p:nvSpPr>
          <p:spPr>
            <a:xfrm>
              <a:off x="3420756" y="49431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2225594b0c6_2_305"/>
            <p:cNvSpPr/>
            <p:nvPr/>
          </p:nvSpPr>
          <p:spPr>
            <a:xfrm>
              <a:off x="895269" y="57432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2225594b0c6_2_305"/>
            <p:cNvSpPr/>
            <p:nvPr/>
          </p:nvSpPr>
          <p:spPr>
            <a:xfrm>
              <a:off x="1737098" y="57432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2225594b0c6_2_305"/>
            <p:cNvSpPr/>
            <p:nvPr/>
          </p:nvSpPr>
          <p:spPr>
            <a:xfrm>
              <a:off x="2578927" y="57432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2225594b0c6_2_305"/>
            <p:cNvSpPr/>
            <p:nvPr/>
          </p:nvSpPr>
          <p:spPr>
            <a:xfrm>
              <a:off x="3420756" y="5743266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2225594b0c6_2_305"/>
            <p:cNvSpPr/>
            <p:nvPr/>
          </p:nvSpPr>
          <p:spPr>
            <a:xfrm>
              <a:off x="895269" y="3285294"/>
              <a:ext cx="1561800" cy="1520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2225594b0c6_2_305"/>
            <p:cNvSpPr/>
            <p:nvPr/>
          </p:nvSpPr>
          <p:spPr>
            <a:xfrm>
              <a:off x="2578926" y="3285294"/>
              <a:ext cx="1561800" cy="1520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225594b0c6_2_305"/>
            <p:cNvSpPr/>
            <p:nvPr/>
          </p:nvSpPr>
          <p:spPr>
            <a:xfrm>
              <a:off x="895269" y="4940857"/>
              <a:ext cx="1561800" cy="1520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225594b0c6_2_305"/>
            <p:cNvSpPr/>
            <p:nvPr/>
          </p:nvSpPr>
          <p:spPr>
            <a:xfrm>
              <a:off x="2578926" y="4940857"/>
              <a:ext cx="1561800" cy="1520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g2225594b0c6_2_305"/>
          <p:cNvSpPr txBox="1"/>
          <p:nvPr/>
        </p:nvSpPr>
        <p:spPr>
          <a:xfrm>
            <a:off x="468314" y="2844580"/>
            <a:ext cx="967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原圖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225594b0c6_2_305"/>
          <p:cNvSpPr/>
          <p:nvPr/>
        </p:nvSpPr>
        <p:spPr>
          <a:xfrm>
            <a:off x="1285079" y="2950069"/>
            <a:ext cx="2176800" cy="1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225594b0c6_2_305"/>
          <p:cNvSpPr/>
          <p:nvPr/>
        </p:nvSpPr>
        <p:spPr>
          <a:xfrm>
            <a:off x="6210276" y="2950069"/>
            <a:ext cx="631500" cy="20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225594b0c6_2_305"/>
          <p:cNvSpPr txBox="1"/>
          <p:nvPr/>
        </p:nvSpPr>
        <p:spPr>
          <a:xfrm>
            <a:off x="5917894" y="2351885"/>
            <a:ext cx="1216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pooling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g2225594b0c6_2_305"/>
          <p:cNvGrpSpPr/>
          <p:nvPr/>
        </p:nvGrpSpPr>
        <p:grpSpPr>
          <a:xfrm>
            <a:off x="7230871" y="2248501"/>
            <a:ext cx="1190718" cy="1212328"/>
            <a:chOff x="9370633" y="3758323"/>
            <a:chExt cx="1587623" cy="1616438"/>
          </a:xfrm>
        </p:grpSpPr>
        <p:sp>
          <p:nvSpPr>
            <p:cNvPr id="321" name="Google Shape;321;g2225594b0c6_2_305"/>
            <p:cNvSpPr/>
            <p:nvPr/>
          </p:nvSpPr>
          <p:spPr>
            <a:xfrm>
              <a:off x="10238256" y="3758323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225594b0c6_2_305"/>
            <p:cNvSpPr/>
            <p:nvPr/>
          </p:nvSpPr>
          <p:spPr>
            <a:xfrm>
              <a:off x="9382914" y="4627869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225594b0c6_2_305"/>
            <p:cNvSpPr/>
            <p:nvPr/>
          </p:nvSpPr>
          <p:spPr>
            <a:xfrm>
              <a:off x="10238256" y="4654761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225594b0c6_2_305"/>
            <p:cNvSpPr/>
            <p:nvPr/>
          </p:nvSpPr>
          <p:spPr>
            <a:xfrm>
              <a:off x="9370633" y="3758323"/>
              <a:ext cx="720000" cy="720000"/>
            </a:xfrm>
            <a:prstGeom prst="ellipse">
              <a:avLst/>
            </a:prstGeom>
            <a:gradFill>
              <a:gsLst>
                <a:gs pos="0">
                  <a:srgbClr val="BFBFFB"/>
                </a:gs>
                <a:gs pos="35000">
                  <a:srgbClr val="D2D2FC"/>
                </a:gs>
                <a:gs pos="100000">
                  <a:srgbClr val="ECECFE"/>
                </a:gs>
              </a:gsLst>
              <a:lin ang="16200038" scaled="0"/>
            </a:gradFill>
            <a:ln cap="flat" cmpd="sng" w="9525">
              <a:solidFill>
                <a:srgbClr val="9393C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g2225594b0c6_2_305"/>
          <p:cNvSpPr txBox="1"/>
          <p:nvPr>
            <p:ph idx="1" type="body"/>
          </p:nvPr>
        </p:nvSpPr>
        <p:spPr>
          <a:xfrm>
            <a:off x="630412" y="592282"/>
            <a:ext cx="69945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池化層(pooling layer)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TW" sz="1500"/>
              <a:t>池化法會根據feature map的結果去做pooling，然後得到的就是</a:t>
            </a:r>
            <a:r>
              <a:rPr lang="zh-TW" sz="1500">
                <a:solidFill>
                  <a:srgbClr val="FF0000"/>
                </a:solidFill>
              </a:rPr>
              <a:t>降維的特徵圖</a:t>
            </a:r>
            <a:endParaRPr sz="1500">
              <a:solidFill>
                <a:srgbClr val="FF0000"/>
              </a:solidFill>
            </a:endParaRPr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TW" sz="1500"/>
              <a:t>常見有</a:t>
            </a:r>
            <a:r>
              <a:rPr lang="zh-TW" sz="1500">
                <a:solidFill>
                  <a:srgbClr val="FF0000"/>
                </a:solidFill>
              </a:rPr>
              <a:t>Max Pooling 和 Avg Pooling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500"/>
              <a:t>以Max pooling為例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25594b0c6_2_342"/>
          <p:cNvSpPr txBox="1"/>
          <p:nvPr>
            <p:ph idx="1" type="body"/>
          </p:nvPr>
        </p:nvSpPr>
        <p:spPr>
          <a:xfrm>
            <a:off x="468313" y="516194"/>
            <a:ext cx="82296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zh-TW" sz="2100"/>
              <a:t>扁平層 (flatten layer)</a:t>
            </a:r>
            <a:endParaRPr sz="21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zh-TW" sz="1500"/>
              <a:t>做完卷積運算和池化法後得到的特徵圖還是一個</a:t>
            </a:r>
            <a:r>
              <a:rPr lang="zh-TW" sz="1500">
                <a:solidFill>
                  <a:srgbClr val="FF0000"/>
                </a:solidFill>
              </a:rPr>
              <a:t>2-D的圖片</a:t>
            </a:r>
            <a:r>
              <a:rPr lang="zh-TW" sz="1500"/>
              <a:t>，</a:t>
            </a:r>
            <a:r>
              <a:rPr lang="zh-TW" sz="1500">
                <a:solidFill>
                  <a:srgbClr val="FF0000"/>
                </a:solidFill>
              </a:rPr>
              <a:t>到全連接層前要先轉成1-D的陣列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zh-TW" sz="2100"/>
              <a:t>全連接層部份(Fully connection)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zh-TW" sz="1500"/>
              <a:t>及一般常見的DNN神經網路模型</a:t>
            </a:r>
            <a:endParaRPr/>
          </a:p>
        </p:txBody>
      </p:sp>
      <p:grpSp>
        <p:nvGrpSpPr>
          <p:cNvPr id="332" name="Google Shape;332;g2225594b0c6_2_342"/>
          <p:cNvGrpSpPr/>
          <p:nvPr/>
        </p:nvGrpSpPr>
        <p:grpSpPr>
          <a:xfrm>
            <a:off x="679582" y="2557964"/>
            <a:ext cx="1538705" cy="1631092"/>
            <a:chOff x="758373" y="2759289"/>
            <a:chExt cx="2051607" cy="2174790"/>
          </a:xfrm>
        </p:grpSpPr>
        <p:sp>
          <p:nvSpPr>
            <p:cNvPr id="333" name="Google Shape;333;g2225594b0c6_2_342"/>
            <p:cNvSpPr/>
            <p:nvPr/>
          </p:nvSpPr>
          <p:spPr>
            <a:xfrm>
              <a:off x="758373" y="2759289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2225594b0c6_2_342"/>
            <p:cNvSpPr/>
            <p:nvPr/>
          </p:nvSpPr>
          <p:spPr>
            <a:xfrm>
              <a:off x="1729980" y="2759289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225594b0c6_2_342"/>
            <p:cNvSpPr/>
            <p:nvPr/>
          </p:nvSpPr>
          <p:spPr>
            <a:xfrm>
              <a:off x="1729980" y="3867588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225594b0c6_2_342"/>
            <p:cNvSpPr/>
            <p:nvPr/>
          </p:nvSpPr>
          <p:spPr>
            <a:xfrm>
              <a:off x="758373" y="3867588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225594b0c6_2_342"/>
            <p:cNvSpPr/>
            <p:nvPr/>
          </p:nvSpPr>
          <p:spPr>
            <a:xfrm>
              <a:off x="1064177" y="3105780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225594b0c6_2_342"/>
            <p:cNvSpPr/>
            <p:nvPr/>
          </p:nvSpPr>
          <p:spPr>
            <a:xfrm>
              <a:off x="2089980" y="3063971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225594b0c6_2_342"/>
            <p:cNvSpPr/>
            <p:nvPr/>
          </p:nvSpPr>
          <p:spPr>
            <a:xfrm>
              <a:off x="2089980" y="4203348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2225594b0c6_2_342"/>
            <p:cNvSpPr/>
            <p:nvPr/>
          </p:nvSpPr>
          <p:spPr>
            <a:xfrm>
              <a:off x="1090409" y="4214079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g2225594b0c6_2_342"/>
          <p:cNvSpPr/>
          <p:nvPr/>
        </p:nvSpPr>
        <p:spPr>
          <a:xfrm>
            <a:off x="2497136" y="3076921"/>
            <a:ext cx="13746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225594b0c6_2_342"/>
          <p:cNvSpPr txBox="1"/>
          <p:nvPr/>
        </p:nvSpPr>
        <p:spPr>
          <a:xfrm>
            <a:off x="2555447" y="3655806"/>
            <a:ext cx="1023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Flatten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g2225594b0c6_2_342"/>
          <p:cNvGrpSpPr/>
          <p:nvPr/>
        </p:nvGrpSpPr>
        <p:grpSpPr>
          <a:xfrm>
            <a:off x="4478794" y="1644450"/>
            <a:ext cx="402912" cy="3384688"/>
            <a:chOff x="4212000" y="194885"/>
            <a:chExt cx="720000" cy="6554391"/>
          </a:xfrm>
        </p:grpSpPr>
        <p:sp>
          <p:nvSpPr>
            <p:cNvPr id="344" name="Google Shape;344;g2225594b0c6_2_342"/>
            <p:cNvSpPr/>
            <p:nvPr/>
          </p:nvSpPr>
          <p:spPr>
            <a:xfrm>
              <a:off x="4212000" y="194885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225594b0c6_2_342"/>
            <p:cNvSpPr/>
            <p:nvPr/>
          </p:nvSpPr>
          <p:spPr>
            <a:xfrm>
              <a:off x="4212000" y="1084384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225594b0c6_2_342"/>
            <p:cNvSpPr/>
            <p:nvPr/>
          </p:nvSpPr>
          <p:spPr>
            <a:xfrm>
              <a:off x="4212000" y="1923284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225594b0c6_2_342"/>
            <p:cNvSpPr/>
            <p:nvPr/>
          </p:nvSpPr>
          <p:spPr>
            <a:xfrm>
              <a:off x="4212000" y="2778220"/>
              <a:ext cx="720000" cy="720000"/>
            </a:xfrm>
            <a:prstGeom prst="ellipse">
              <a:avLst/>
            </a:prstGeom>
            <a:gradFill>
              <a:gsLst>
                <a:gs pos="0">
                  <a:srgbClr val="6A6A9B"/>
                </a:gs>
                <a:gs pos="80000">
                  <a:srgbClr val="8C8CCC"/>
                </a:gs>
                <a:gs pos="100000">
                  <a:srgbClr val="8B8BCE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225594b0c6_2_342"/>
            <p:cNvSpPr/>
            <p:nvPr/>
          </p:nvSpPr>
          <p:spPr>
            <a:xfrm>
              <a:off x="4212000" y="3615067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2225594b0c6_2_342"/>
            <p:cNvSpPr/>
            <p:nvPr/>
          </p:nvSpPr>
          <p:spPr>
            <a:xfrm>
              <a:off x="4212000" y="4402756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225594b0c6_2_342"/>
            <p:cNvSpPr/>
            <p:nvPr/>
          </p:nvSpPr>
          <p:spPr>
            <a:xfrm>
              <a:off x="4212000" y="5204579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225594b0c6_2_342"/>
            <p:cNvSpPr/>
            <p:nvPr/>
          </p:nvSpPr>
          <p:spPr>
            <a:xfrm>
              <a:off x="4212000" y="6029276"/>
              <a:ext cx="720000" cy="720000"/>
            </a:xfrm>
            <a:prstGeom prst="ellipse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g2225594b0c6_2_342"/>
          <p:cNvSpPr/>
          <p:nvPr/>
        </p:nvSpPr>
        <p:spPr>
          <a:xfrm>
            <a:off x="5270283" y="3053530"/>
            <a:ext cx="4188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g2225594b0c6_2_342"/>
          <p:cNvGrpSpPr/>
          <p:nvPr/>
        </p:nvGrpSpPr>
        <p:grpSpPr>
          <a:xfrm>
            <a:off x="5849059" y="2507349"/>
            <a:ext cx="2481966" cy="1967914"/>
            <a:chOff x="-2738732" y="4440114"/>
            <a:chExt cx="3309288" cy="2623886"/>
          </a:xfrm>
        </p:grpSpPr>
        <p:pic>
          <p:nvPicPr>
            <p:cNvPr id="354" name="Google Shape;354;g2225594b0c6_2_3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-2630921" y="4440114"/>
              <a:ext cx="3201477" cy="1701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g2225594b0c6_2_342"/>
            <p:cNvSpPr txBox="1"/>
            <p:nvPr/>
          </p:nvSpPr>
          <p:spPr>
            <a:xfrm>
              <a:off x="-2738732" y="6233000"/>
              <a:ext cx="3201600" cy="831000"/>
            </a:xfrm>
            <a:prstGeom prst="rect">
              <a:avLst/>
            </a:prstGeom>
            <a:gradFill>
              <a:gsLst>
                <a:gs pos="0">
                  <a:srgbClr val="8E8EC0"/>
                </a:gs>
                <a:gs pos="80000">
                  <a:srgbClr val="BBBBFD"/>
                </a:gs>
                <a:gs pos="100000">
                  <a:srgbClr val="BBBB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Fully Connected Feedforward network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25594b0c6_2_371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資料集 - 中文手寫數字</a:t>
            </a:r>
            <a:endParaRPr/>
          </a:p>
        </p:txBody>
      </p:sp>
      <p:sp>
        <p:nvSpPr>
          <p:cNvPr id="362" name="Google Shape;362;g2225594b0c6_2_371"/>
          <p:cNvSpPr txBox="1"/>
          <p:nvPr>
            <p:ph idx="1" type="body"/>
          </p:nvPr>
        </p:nvSpPr>
        <p:spPr>
          <a:xfrm>
            <a:off x="468313" y="1383509"/>
            <a:ext cx="8229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</a:pPr>
            <a:r>
              <a:rPr lang="zh-TW"/>
              <a:t>Data Set</a:t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-23495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</a:pPr>
            <a:r>
              <a:rPr lang="zh-TW"/>
              <a:t>Training data : 2450筆</a:t>
            </a:r>
            <a:endParaRPr/>
          </a:p>
          <a:p>
            <a:pPr indent="-1651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3495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</a:pPr>
            <a:r>
              <a:rPr lang="zh-TW"/>
              <a:t>Test data : 1700筆</a:t>
            </a:r>
            <a:endParaRPr/>
          </a:p>
        </p:txBody>
      </p:sp>
      <p:pic>
        <p:nvPicPr>
          <p:cNvPr id="363" name="Google Shape;363;g2225594b0c6_2_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3346" y="1563280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4" name="Google Shape;364;g2225594b0c6_2_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0147" y="1563280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5" name="Google Shape;365;g2225594b0c6_2_3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8454" y="1563281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6" name="Google Shape;366;g2225594b0c6_2_3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6759" y="1547912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7" name="Google Shape;367;g2225594b0c6_2_3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23560" y="1537055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8" name="Google Shape;368;g2225594b0c6_2_3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13346" y="2672212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69" name="Google Shape;369;g2225594b0c6_2_3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5390147" y="2672212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70" name="Google Shape;370;g2225594b0c6_2_37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68454" y="2672213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71" name="Google Shape;371;g2225594b0c6_2_37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46760" y="2672213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372" name="Google Shape;372;g2225594b0c6_2_37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23559" y="2672211"/>
            <a:ext cx="605339" cy="605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225594b0c6_2_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63" y="1628073"/>
            <a:ext cx="8795979" cy="188735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225594b0c6_2_387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Import 相關套件</a:t>
            </a:r>
            <a:endParaRPr/>
          </a:p>
        </p:txBody>
      </p:sp>
      <p:sp>
        <p:nvSpPr>
          <p:cNvPr id="380" name="Google Shape;380;g2225594b0c6_2_387"/>
          <p:cNvSpPr txBox="1"/>
          <p:nvPr>
            <p:ph idx="1" type="body"/>
          </p:nvPr>
        </p:nvSpPr>
        <p:spPr>
          <a:xfrm>
            <a:off x="3563381" y="1205927"/>
            <a:ext cx="3532800" cy="543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zh-TW" sz="1400"/>
              <a:t>Step1=&gt;首先要import相關的建模套件，包括 numpy、os、keras…</a:t>
            </a:r>
            <a:endParaRPr sz="1400"/>
          </a:p>
        </p:txBody>
      </p:sp>
      <p:sp>
        <p:nvSpPr>
          <p:cNvPr id="381" name="Google Shape;381;g2225594b0c6_2_387"/>
          <p:cNvSpPr/>
          <p:nvPr/>
        </p:nvSpPr>
        <p:spPr>
          <a:xfrm rot="-1754021">
            <a:off x="2910823" y="1868104"/>
            <a:ext cx="633942" cy="82462"/>
          </a:xfrm>
          <a:prstGeom prst="rightArrow">
            <a:avLst>
              <a:gd fmla="val 67503" name="adj1"/>
              <a:gd fmla="val 66449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0f13ca37de_3_0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資料前處理</a:t>
            </a:r>
            <a:endParaRPr/>
          </a:p>
        </p:txBody>
      </p:sp>
      <p:pic>
        <p:nvPicPr>
          <p:cNvPr id="387" name="Google Shape;387;g20f13ca37de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575" y="1306900"/>
            <a:ext cx="4275381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225594b0c6_2_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1806666"/>
            <a:ext cx="6650831" cy="17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225594b0c6_2_395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建立CNN模型 - 1</a:t>
            </a:r>
            <a:endParaRPr/>
          </a:p>
        </p:txBody>
      </p:sp>
      <p:sp>
        <p:nvSpPr>
          <p:cNvPr id="395" name="Google Shape;395;g2225594b0c6_2_395"/>
          <p:cNvSpPr/>
          <p:nvPr/>
        </p:nvSpPr>
        <p:spPr>
          <a:xfrm rot="-1439149">
            <a:off x="1715499" y="1849039"/>
            <a:ext cx="822857" cy="631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225594b0c6_2_395"/>
          <p:cNvSpPr txBox="1"/>
          <p:nvPr/>
        </p:nvSpPr>
        <p:spPr>
          <a:xfrm>
            <a:off x="1893101" y="1154175"/>
            <a:ext cx="3418200" cy="494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Step2=&gt;建立最簡單的線性模型，標準一層一層傳遞的神經網路叫 Sequential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225594b0c6_2_395"/>
          <p:cNvSpPr txBox="1"/>
          <p:nvPr/>
        </p:nvSpPr>
        <p:spPr>
          <a:xfrm>
            <a:off x="5984916" y="1154178"/>
            <a:ext cx="3078600" cy="1736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Step3=&gt;為模型加入卷積層(Conv2D)</a:t>
            </a:r>
            <a:endParaRPr sz="1100"/>
          </a:p>
          <a:p>
            <a:pPr indent="-254000" lvl="0" marL="254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AutoNum type="arabicPeriod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Filters : filter數量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AutoNum type="arabicPeriod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Kernel_size : filter大小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AutoNum type="arabicPeriod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Padding : 是否要加入padding層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AutoNum type="arabicPeriod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Input_shape : 只有在</a:t>
            </a:r>
            <a:r>
              <a:rPr lang="zh-TW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加入第一層卷積層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時要告訴 input_shape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AutoNum type="arabicPeriod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Activation : 活化函數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225594b0c6_2_395"/>
          <p:cNvSpPr/>
          <p:nvPr/>
        </p:nvSpPr>
        <p:spPr>
          <a:xfrm rot="-2331">
            <a:off x="5453456" y="2362682"/>
            <a:ext cx="442500" cy="7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225594b0c6_2_395"/>
          <p:cNvSpPr txBox="1"/>
          <p:nvPr/>
        </p:nvSpPr>
        <p:spPr>
          <a:xfrm>
            <a:off x="4613341" y="3017588"/>
            <a:ext cx="2169000" cy="494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Step4=&gt;為模型加入池化層(MaxPooling2D)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225594b0c6_2_395"/>
          <p:cNvSpPr/>
          <p:nvPr/>
        </p:nvSpPr>
        <p:spPr>
          <a:xfrm rot="725726">
            <a:off x="2795225" y="2966239"/>
            <a:ext cx="1755267" cy="696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225594b0c6_2_395"/>
          <p:cNvSpPr/>
          <p:nvPr/>
        </p:nvSpPr>
        <p:spPr>
          <a:xfrm>
            <a:off x="3345525" y="2554181"/>
            <a:ext cx="375900" cy="1021500"/>
          </a:xfrm>
          <a:prstGeom prst="rightBrace">
            <a:avLst>
              <a:gd fmla="val 8333" name="adj1"/>
              <a:gd fmla="val 51764" name="adj2"/>
            </a:avLst>
          </a:prstGeom>
          <a:noFill/>
          <a:ln cap="flat" cmpd="sng" w="9525">
            <a:solidFill>
              <a:srgbClr val="9292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225594b0c6_2_395"/>
          <p:cNvSpPr txBox="1"/>
          <p:nvPr/>
        </p:nvSpPr>
        <p:spPr>
          <a:xfrm>
            <a:off x="3816320" y="2821367"/>
            <a:ext cx="847200" cy="48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可以重複多次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225594b0c6_2_409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建立CNN模型 - 2</a:t>
            </a:r>
            <a:endParaRPr/>
          </a:p>
        </p:txBody>
      </p:sp>
      <p:pic>
        <p:nvPicPr>
          <p:cNvPr id="409" name="Google Shape;409;g2225594b0c6_2_409"/>
          <p:cNvPicPr preferRelativeResize="0"/>
          <p:nvPr/>
        </p:nvPicPr>
        <p:blipFill rotWithShape="1">
          <a:blip r:embed="rId3">
            <a:alphaModFix/>
          </a:blip>
          <a:srcRect b="14864" l="0" r="0" t="0"/>
          <a:stretch/>
        </p:blipFill>
        <p:spPr>
          <a:xfrm>
            <a:off x="0" y="1454213"/>
            <a:ext cx="6970387" cy="26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225594b0c6_2_409"/>
          <p:cNvSpPr txBox="1"/>
          <p:nvPr>
            <p:ph idx="1" type="body"/>
          </p:nvPr>
        </p:nvSpPr>
        <p:spPr>
          <a:xfrm>
            <a:off x="2825943" y="2103244"/>
            <a:ext cx="1938900" cy="294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zh-TW" sz="1400"/>
              <a:t>Step5=&gt;加入Flatten層</a:t>
            </a:r>
            <a:endParaRPr sz="1400"/>
          </a:p>
        </p:txBody>
      </p:sp>
      <p:sp>
        <p:nvSpPr>
          <p:cNvPr id="411" name="Google Shape;411;g2225594b0c6_2_409"/>
          <p:cNvSpPr txBox="1"/>
          <p:nvPr/>
        </p:nvSpPr>
        <p:spPr>
          <a:xfrm>
            <a:off x="4031456" y="2958694"/>
            <a:ext cx="1993200" cy="31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Step6=&gt;加入Dense層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225594b0c6_2_409"/>
          <p:cNvSpPr/>
          <p:nvPr/>
        </p:nvSpPr>
        <p:spPr>
          <a:xfrm>
            <a:off x="2239554" y="2198637"/>
            <a:ext cx="519000" cy="1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225594b0c6_2_409"/>
          <p:cNvSpPr/>
          <p:nvPr/>
        </p:nvSpPr>
        <p:spPr>
          <a:xfrm>
            <a:off x="3453544" y="3064330"/>
            <a:ext cx="519000" cy="1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25594b0c6_2_419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查看模型架構</a:t>
            </a:r>
            <a:endParaRPr/>
          </a:p>
        </p:txBody>
      </p:sp>
      <p:pic>
        <p:nvPicPr>
          <p:cNvPr id="420" name="Google Shape;420;g2225594b0c6_2_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438" y="739013"/>
            <a:ext cx="3926024" cy="42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2225594b0c6_2_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81" y="1133775"/>
            <a:ext cx="3860141" cy="5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25594b0c6_0_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 Colab - </a:t>
            </a:r>
            <a:r>
              <a:rPr lang="zh-TW"/>
              <a:t>雲端 Python開發環境</a:t>
            </a:r>
            <a:endParaRPr/>
          </a:p>
        </p:txBody>
      </p:sp>
      <p:sp>
        <p:nvSpPr>
          <p:cNvPr id="193" name="Google Shape;193;g2225594b0c6_0_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Colab </a:t>
            </a:r>
            <a:r>
              <a:rPr lang="zh-TW"/>
              <a:t>優點  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不用進行任何安裝即可使用Python編寫與執行程式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可以輕鬆與他人共享 notebooks 協同合作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內建TensorFlow、Keras、PyTorch等深度學習常用資料庫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可以使用Google免費提供的GPU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用瀏覽器即可開啟 (Chrome、Safari、Firefox)</a:t>
            </a:r>
            <a:endParaRPr/>
          </a:p>
        </p:txBody>
      </p:sp>
      <p:sp>
        <p:nvSpPr>
          <p:cNvPr id="194" name="Google Shape;194;g2225594b0c6_0_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25594b0c6_2_426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編譯CNN模型</a:t>
            </a:r>
            <a:endParaRPr/>
          </a:p>
        </p:txBody>
      </p:sp>
      <p:sp>
        <p:nvSpPr>
          <p:cNvPr id="428" name="Google Shape;428;g2225594b0c6_2_426"/>
          <p:cNvSpPr txBox="1"/>
          <p:nvPr/>
        </p:nvSpPr>
        <p:spPr>
          <a:xfrm>
            <a:off x="3930844" y="2596144"/>
            <a:ext cx="3075300" cy="133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Step7=&gt;建模完後，需要將模型進行編譯(model.compile)，並選擇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損失函數(loss)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優化方法(optimizer)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成效衡量方式(metrics=[“accuracy”])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429" name="Google Shape;429;g2225594b0c6_2_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94" y="1574252"/>
            <a:ext cx="7592735" cy="5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2225594b0c6_2_426"/>
          <p:cNvSpPr/>
          <p:nvPr/>
        </p:nvSpPr>
        <p:spPr>
          <a:xfrm rot="5400000">
            <a:off x="4855875" y="2305800"/>
            <a:ext cx="394500" cy="1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25594b0c6_2_434"/>
          <p:cNvSpPr txBox="1"/>
          <p:nvPr>
            <p:ph type="title"/>
          </p:nvPr>
        </p:nvSpPr>
        <p:spPr>
          <a:xfrm>
            <a:off x="457200" y="342900"/>
            <a:ext cx="8229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訓練CNN模型</a:t>
            </a:r>
            <a:endParaRPr/>
          </a:p>
        </p:txBody>
      </p:sp>
      <p:pic>
        <p:nvPicPr>
          <p:cNvPr id="437" name="Google Shape;437;g2225594b0c6_2_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682456"/>
            <a:ext cx="8915399" cy="205452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2225594b0c6_2_434"/>
          <p:cNvSpPr txBox="1"/>
          <p:nvPr/>
        </p:nvSpPr>
        <p:spPr>
          <a:xfrm>
            <a:off x="6159412" y="929250"/>
            <a:ext cx="1580100" cy="31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zh-TW" sz="1400">
                <a:solidFill>
                  <a:schemeClr val="dk1"/>
                </a:solidFill>
              </a:rPr>
              <a:t>8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zh-TW" sz="1400">
                <a:solidFill>
                  <a:schemeClr val="dk1"/>
                </a:solidFill>
              </a:rPr>
              <a:t>開始訓練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225594b0c6_2_434"/>
          <p:cNvSpPr/>
          <p:nvPr/>
        </p:nvSpPr>
        <p:spPr>
          <a:xfrm rot="-2267444">
            <a:off x="5663081" y="1392694"/>
            <a:ext cx="518947" cy="10435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F6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225594b0c6_2_442"/>
          <p:cNvSpPr txBox="1"/>
          <p:nvPr>
            <p:ph type="title"/>
          </p:nvPr>
        </p:nvSpPr>
        <p:spPr>
          <a:xfrm>
            <a:off x="457200" y="399281"/>
            <a:ext cx="82296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顯示模型成效並繪出訓練過程的優化曲線</a:t>
            </a:r>
            <a:endParaRPr/>
          </a:p>
        </p:txBody>
      </p:sp>
      <p:pic>
        <p:nvPicPr>
          <p:cNvPr id="446" name="Google Shape;446;g2225594b0c6_2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13" y="2850151"/>
            <a:ext cx="3621881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225594b0c6_2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25" y="1297674"/>
            <a:ext cx="4902375" cy="13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2225594b0c6_2_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125" y="2571756"/>
            <a:ext cx="3378100" cy="246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0940820460_5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Midterm Project </a:t>
            </a:r>
            <a:r>
              <a:rPr lang="zh-TW"/>
              <a:t>說明</a:t>
            </a:r>
            <a:endParaRPr/>
          </a:p>
        </p:txBody>
      </p:sp>
      <p:sp>
        <p:nvSpPr>
          <p:cNvPr id="454" name="Google Shape;454;g20940820460_5_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資料集檔案MidTerm_Dataset.zip為工件辨識資料集，包含了訓練資料集(training dataset)與測試資料集(test dataset)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訓練資料共 6092 有筆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測試資料共 1524 有筆</a:t>
            </a:r>
            <a:endParaRPr/>
          </a:p>
        </p:txBody>
      </p:sp>
      <p:sp>
        <p:nvSpPr>
          <p:cNvPr id="455" name="Google Shape;455;g20940820460_5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c02178ce09_0_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題目</a:t>
            </a:r>
            <a:r>
              <a:rPr lang="zh-TW"/>
              <a:t> : </a:t>
            </a:r>
            <a:r>
              <a:rPr lang="zh-TW"/>
              <a:t>工件辨識</a:t>
            </a:r>
            <a:endParaRPr/>
          </a:p>
        </p:txBody>
      </p:sp>
      <p:sp>
        <p:nvSpPr>
          <p:cNvPr id="461" name="Google Shape;461;g1c02178ce09_0_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2" name="Google Shape;462;g1c02178ce09_0_15"/>
          <p:cNvSpPr txBox="1"/>
          <p:nvPr/>
        </p:nvSpPr>
        <p:spPr>
          <a:xfrm>
            <a:off x="5215775" y="2036250"/>
            <a:ext cx="3183900" cy="16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202124"/>
                </a:solidFill>
              </a:rPr>
              <a:t>Bolt - </a:t>
            </a:r>
            <a:r>
              <a:rPr b="1" lang="zh-TW" sz="2100">
                <a:solidFill>
                  <a:srgbClr val="202124"/>
                </a:solidFill>
              </a:rPr>
              <a:t>螺栓</a:t>
            </a:r>
            <a:endParaRPr b="1"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202124"/>
                </a:solidFill>
              </a:rPr>
              <a:t>Locating Pin</a:t>
            </a:r>
            <a:r>
              <a:rPr b="1" lang="zh-TW" sz="2100">
                <a:solidFill>
                  <a:srgbClr val="202124"/>
                </a:solidFill>
              </a:rPr>
              <a:t> - 定位插栓</a:t>
            </a:r>
            <a:endParaRPr b="1"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202124"/>
                </a:solidFill>
              </a:rPr>
              <a:t>Nut - 螺帽</a:t>
            </a:r>
            <a:endParaRPr b="1"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202124"/>
                </a:solidFill>
              </a:rPr>
              <a:t>Washer - 墊圈</a:t>
            </a:r>
            <a:endParaRPr b="1" sz="2100">
              <a:solidFill>
                <a:srgbClr val="202124"/>
              </a:solidFill>
            </a:endParaRPr>
          </a:p>
        </p:txBody>
      </p:sp>
      <p:pic>
        <p:nvPicPr>
          <p:cNvPr id="463" name="Google Shape;463;g1c02178ce0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50" y="1322747"/>
            <a:ext cx="1179275" cy="11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1c02178ce09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675" y="1322761"/>
            <a:ext cx="994200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1c02178ce09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587" y="2917006"/>
            <a:ext cx="994200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1c02178ce09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3763" y="2780174"/>
            <a:ext cx="1131025" cy="1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1c02178ce09_0_15"/>
          <p:cNvSpPr txBox="1"/>
          <p:nvPr/>
        </p:nvSpPr>
        <p:spPr>
          <a:xfrm>
            <a:off x="1052100" y="2237975"/>
            <a:ext cx="5472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Bolt</a:t>
            </a:r>
            <a:endParaRPr b="1"/>
          </a:p>
        </p:txBody>
      </p:sp>
      <p:sp>
        <p:nvSpPr>
          <p:cNvPr id="468" name="Google Shape;468;g1c02178ce09_0_15"/>
          <p:cNvSpPr txBox="1"/>
          <p:nvPr/>
        </p:nvSpPr>
        <p:spPr>
          <a:xfrm>
            <a:off x="2822225" y="2036250"/>
            <a:ext cx="13851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Locating Pin</a:t>
            </a:r>
            <a:endParaRPr b="1"/>
          </a:p>
        </p:txBody>
      </p:sp>
      <p:sp>
        <p:nvSpPr>
          <p:cNvPr id="469" name="Google Shape;469;g1c02178ce09_0_15"/>
          <p:cNvSpPr txBox="1"/>
          <p:nvPr/>
        </p:nvSpPr>
        <p:spPr>
          <a:xfrm>
            <a:off x="1024638" y="3800800"/>
            <a:ext cx="6021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Nut</a:t>
            </a:r>
            <a:endParaRPr b="1"/>
          </a:p>
        </p:txBody>
      </p:sp>
      <p:sp>
        <p:nvSpPr>
          <p:cNvPr id="470" name="Google Shape;470;g1c02178ce09_0_15"/>
          <p:cNvSpPr txBox="1"/>
          <p:nvPr/>
        </p:nvSpPr>
        <p:spPr>
          <a:xfrm>
            <a:off x="3086675" y="3800800"/>
            <a:ext cx="9552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Washer</a:t>
            </a:r>
            <a:endParaRPr b="1"/>
          </a:p>
        </p:txBody>
      </p:sp>
      <p:pic>
        <p:nvPicPr>
          <p:cNvPr id="471" name="Google Shape;471;g1c02178ce09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0588" y="2254650"/>
            <a:ext cx="1179300" cy="11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d1be511281_0_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Data-set</a:t>
            </a:r>
            <a:endParaRPr/>
          </a:p>
        </p:txBody>
      </p:sp>
      <p:sp>
        <p:nvSpPr>
          <p:cNvPr id="477" name="Google Shape;477;g1d1be511281_0_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78" name="Google Shape;478;g1d1be511281_0_15"/>
          <p:cNvPicPr preferRelativeResize="0"/>
          <p:nvPr/>
        </p:nvPicPr>
        <p:blipFill rotWithShape="1">
          <a:blip r:embed="rId3">
            <a:alphaModFix/>
          </a:blip>
          <a:srcRect b="-2950" l="-11540" r="11539" t="2950"/>
          <a:stretch/>
        </p:blipFill>
        <p:spPr>
          <a:xfrm>
            <a:off x="39975" y="1362476"/>
            <a:ext cx="5743075" cy="28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1d1be511281_0_15"/>
          <p:cNvSpPr txBox="1"/>
          <p:nvPr/>
        </p:nvSpPr>
        <p:spPr>
          <a:xfrm>
            <a:off x="5926575" y="1401900"/>
            <a:ext cx="3103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Train data -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Bolt :1523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Locating Pin : </a:t>
            </a:r>
            <a:r>
              <a:rPr b="1" lang="zh-TW">
                <a:solidFill>
                  <a:schemeClr val="dk1"/>
                </a:solidFill>
              </a:rPr>
              <a:t>1523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Nut :</a:t>
            </a:r>
            <a:r>
              <a:rPr b="1" lang="zh-TW">
                <a:solidFill>
                  <a:schemeClr val="dk1"/>
                </a:solidFill>
              </a:rPr>
              <a:t>1523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Washer : </a:t>
            </a:r>
            <a:r>
              <a:rPr b="1" lang="zh-TW">
                <a:solidFill>
                  <a:schemeClr val="dk1"/>
                </a:solidFill>
              </a:rPr>
              <a:t>1523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Test data -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	</a:t>
            </a:r>
            <a:r>
              <a:rPr b="1" lang="zh-TW">
                <a:solidFill>
                  <a:schemeClr val="dk1"/>
                </a:solidFill>
              </a:rPr>
              <a:t>Bolt :381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Locating Pin : 381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Nut :381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Washer : 381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每張圖片大小(彩色) 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224 X 224 pixels</a:t>
            </a:r>
            <a:endParaRPr b="1"/>
          </a:p>
        </p:txBody>
      </p:sp>
      <p:sp>
        <p:nvSpPr>
          <p:cNvPr id="480" name="Google Shape;480;g1d1be511281_0_15"/>
          <p:cNvSpPr txBox="1"/>
          <p:nvPr/>
        </p:nvSpPr>
        <p:spPr>
          <a:xfrm>
            <a:off x="628650" y="4462725"/>
            <a:ext cx="32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 : 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https://reurl.cc/LNlOAe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d1be511281_0_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Flow chart</a:t>
            </a:r>
            <a:endParaRPr/>
          </a:p>
        </p:txBody>
      </p:sp>
      <p:sp>
        <p:nvSpPr>
          <p:cNvPr id="486" name="Google Shape;486;g1d1be511281_0_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87" name="Google Shape;487;g1d1be51128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087" y="1009025"/>
            <a:ext cx="4464573" cy="375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1d1be511281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263" y="3905813"/>
            <a:ext cx="461275" cy="461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g1d1be511281_0_21"/>
          <p:cNvGrpSpPr/>
          <p:nvPr/>
        </p:nvGrpSpPr>
        <p:grpSpPr>
          <a:xfrm>
            <a:off x="6187875" y="1719500"/>
            <a:ext cx="1675150" cy="806650"/>
            <a:chOff x="6041950" y="1518450"/>
            <a:chExt cx="1675150" cy="806650"/>
          </a:xfrm>
        </p:grpSpPr>
        <p:pic>
          <p:nvPicPr>
            <p:cNvPr id="490" name="Google Shape;490;g1d1be511281_0_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29275" y="1557332"/>
              <a:ext cx="328675" cy="32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g1d1be511281_0_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82775" y="1518450"/>
              <a:ext cx="406450" cy="40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g1d1be511281_0_21"/>
            <p:cNvSpPr txBox="1"/>
            <p:nvPr/>
          </p:nvSpPr>
          <p:spPr>
            <a:xfrm>
              <a:off x="7029500" y="1924900"/>
              <a:ext cx="687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/>
                <a:t>Bolt</a:t>
              </a:r>
              <a:endParaRPr b="1"/>
            </a:p>
          </p:txBody>
        </p:sp>
        <p:sp>
          <p:nvSpPr>
            <p:cNvPr id="493" name="Google Shape;493;g1d1be511281_0_21"/>
            <p:cNvSpPr txBox="1"/>
            <p:nvPr/>
          </p:nvSpPr>
          <p:spPr>
            <a:xfrm>
              <a:off x="6041950" y="1924900"/>
              <a:ext cx="687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/>
                <a:t>Nut</a:t>
              </a:r>
              <a:endParaRPr b="1"/>
            </a:p>
          </p:txBody>
        </p:sp>
      </p:grpSp>
      <p:pic>
        <p:nvPicPr>
          <p:cNvPr id="494" name="Google Shape;494;g1d1be511281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5463" y="508549"/>
            <a:ext cx="461250" cy="4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1d1be511281_0_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2524" y="540326"/>
            <a:ext cx="461250" cy="4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d1be511281_0_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56724" y="989412"/>
            <a:ext cx="391550" cy="3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1d1be511281_0_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9926" y="1009024"/>
            <a:ext cx="352325" cy="3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1d1be511281_0_21"/>
          <p:cNvSpPr txBox="1"/>
          <p:nvPr/>
        </p:nvSpPr>
        <p:spPr>
          <a:xfrm>
            <a:off x="0" y="2247125"/>
            <a:ext cx="300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CNN </a:t>
            </a:r>
            <a:r>
              <a:rPr lang="zh-TW"/>
              <a:t>: </a:t>
            </a:r>
            <a:r>
              <a:rPr lang="zh-TW" u="sng">
                <a:solidFill>
                  <a:schemeClr val="hlink"/>
                </a:solidFill>
                <a:hlinkClick r:id="rId11"/>
              </a:rPr>
              <a:t>https://www.youtube.com/watch?v=q5d_CwgGklk</a:t>
            </a:r>
            <a:endParaRPr/>
          </a:p>
        </p:txBody>
      </p:sp>
      <p:sp>
        <p:nvSpPr>
          <p:cNvPr id="499" name="Google Shape;499;g1d1be511281_0_21"/>
          <p:cNvSpPr txBox="1"/>
          <p:nvPr/>
        </p:nvSpPr>
        <p:spPr>
          <a:xfrm>
            <a:off x="1321825" y="4285000"/>
            <a:ext cx="6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Bolt</a:t>
            </a:r>
            <a:endParaRPr b="1"/>
          </a:p>
        </p:txBody>
      </p:sp>
      <p:sp>
        <p:nvSpPr>
          <p:cNvPr id="500" name="Google Shape;500;g1d1be511281_0_21"/>
          <p:cNvSpPr txBox="1"/>
          <p:nvPr/>
        </p:nvSpPr>
        <p:spPr>
          <a:xfrm>
            <a:off x="4848275" y="969800"/>
            <a:ext cx="11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…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062bd717d6_1_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Train / Test</a:t>
            </a:r>
            <a:endParaRPr/>
          </a:p>
        </p:txBody>
      </p:sp>
      <p:sp>
        <p:nvSpPr>
          <p:cNvPr id="506" name="Google Shape;506;g2062bd717d6_1_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07" name="Google Shape;507;g2062bd717d6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3787"/>
            <a:ext cx="2833100" cy="16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062bd717d6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313" y="1257288"/>
            <a:ext cx="616267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062bd717d6_1_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Output : Accuracy</a:t>
            </a:r>
            <a:endParaRPr/>
          </a:p>
        </p:txBody>
      </p:sp>
      <p:sp>
        <p:nvSpPr>
          <p:cNvPr id="514" name="Google Shape;514;g2062bd717d6_1_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15" name="Google Shape;515;g2062bd717d6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76" y="1330726"/>
            <a:ext cx="4536250" cy="30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5594b0c6_0_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to start Colab</a:t>
            </a:r>
            <a:endParaRPr/>
          </a:p>
        </p:txBody>
      </p:sp>
      <p:sp>
        <p:nvSpPr>
          <p:cNvPr id="200" name="Google Shape;200;g2225594b0c6_0_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1" name="Google Shape;201;g2225594b0c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25" y="1268050"/>
            <a:ext cx="5936876" cy="3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25594b0c6_0_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Create Colab Notebook</a:t>
            </a:r>
            <a:endParaRPr/>
          </a:p>
        </p:txBody>
      </p:sp>
      <p:sp>
        <p:nvSpPr>
          <p:cNvPr id="207" name="Google Shape;207;g2225594b0c6_0_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8" name="Google Shape;208;g2225594b0c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50" y="1371151"/>
            <a:ext cx="7886698" cy="36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25594b0c6_0_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更改檔名、新增程式碼儲存格</a:t>
            </a:r>
            <a:endParaRPr/>
          </a:p>
        </p:txBody>
      </p:sp>
      <p:sp>
        <p:nvSpPr>
          <p:cNvPr id="214" name="Google Shape;214;g2225594b0c6_0_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5" name="Google Shape;215;g2225594b0c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5161"/>
            <a:ext cx="8839198" cy="161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225594b0c6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89949"/>
            <a:ext cx="8839198" cy="157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5594b0c6_0_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讀入資料集</a:t>
            </a:r>
            <a:endParaRPr/>
          </a:p>
        </p:txBody>
      </p:sp>
      <p:sp>
        <p:nvSpPr>
          <p:cNvPr id="222" name="Google Shape;222;g2225594b0c6_0_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3" name="Google Shape;223;g2225594b0c6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50" y="3399575"/>
            <a:ext cx="9195849" cy="14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225594b0c6_0_35"/>
          <p:cNvSpPr txBox="1"/>
          <p:nvPr/>
        </p:nvSpPr>
        <p:spPr>
          <a:xfrm>
            <a:off x="423450" y="1268075"/>
            <a:ext cx="767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1900">
                <a:solidFill>
                  <a:srgbClr val="212121"/>
                </a:solidFill>
                <a:highlight>
                  <a:srgbClr val="FFFFFF"/>
                </a:highlight>
              </a:rPr>
              <a:t>Google Drive 檔案存取教學 - </a:t>
            </a:r>
            <a:r>
              <a:rPr b="1" lang="zh-TW" sz="1900">
                <a:solidFill>
                  <a:srgbClr val="212121"/>
                </a:solidFill>
                <a:highlight>
                  <a:srgbClr val="FFFFFF"/>
                </a:highlight>
              </a:rPr>
              <a:t>透過檔案共用連結</a:t>
            </a:r>
            <a:endParaRPr b="1" sz="19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225" name="Google Shape;225;g2225594b0c6_0_35"/>
          <p:cNvSpPr txBox="1"/>
          <p:nvPr/>
        </p:nvSpPr>
        <p:spPr>
          <a:xfrm>
            <a:off x="1333300" y="1765688"/>
            <a:ext cx="702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一般來說，Google Drive 的檔案連結會是類似下面的結構：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https://drive.google.com/open?id=xxxxxxxxxxxxx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其中 "open?id=" 後面的那一串亂碼稱為 file_id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 colab 中，我們可以直接用 file_id 下載檔案，這個過程不需要再手動輸入任何訊息</a:t>
            </a:r>
            <a:endParaRPr b="1" sz="12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226" name="Google Shape;226;g2225594b0c6_0_35"/>
          <p:cNvSpPr txBox="1"/>
          <p:nvPr/>
        </p:nvSpPr>
        <p:spPr>
          <a:xfrm>
            <a:off x="1121200" y="2833013"/>
            <a:ext cx="61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FF0000"/>
                </a:solidFill>
                <a:highlight>
                  <a:srgbClr val="FFFFFE"/>
                </a:highlight>
              </a:rPr>
              <a:t>MidTerm_Project 的 file_id : </a:t>
            </a:r>
            <a:r>
              <a:rPr b="1" lang="zh-TW" sz="1200">
                <a:solidFill>
                  <a:srgbClr val="FF0000"/>
                </a:solidFill>
                <a:highlight>
                  <a:srgbClr val="FFFFFE"/>
                </a:highlight>
              </a:rPr>
              <a:t>1qCHfycy91EyUFzilBvxu8hYVYp0l6jCh</a:t>
            </a:r>
            <a:endParaRPr b="1" sz="1200">
              <a:solidFill>
                <a:srgbClr val="FF0000"/>
              </a:solidFill>
              <a:highlight>
                <a:srgbClr val="FFFFFE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25594b0c6_1_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讀入資料集</a:t>
            </a:r>
            <a:endParaRPr/>
          </a:p>
        </p:txBody>
      </p:sp>
      <p:sp>
        <p:nvSpPr>
          <p:cNvPr id="232" name="Google Shape;232;g2225594b0c6_1_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3" name="Google Shape;233;g2225594b0c6_1_12"/>
          <p:cNvSpPr txBox="1"/>
          <p:nvPr/>
        </p:nvSpPr>
        <p:spPr>
          <a:xfrm>
            <a:off x="278700" y="1076850"/>
            <a:ext cx="853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212121"/>
                </a:solidFill>
                <a:highlight>
                  <a:srgbClr val="FFFFFF"/>
                </a:highlight>
              </a:rPr>
              <a:t>下列代碼將展示如何將Google雲端硬碟上自定義的資料集(MidTerm_Dataset.zip)複製到虛擬機上/tmp路徑的作法。</a:t>
            </a:r>
            <a:endParaRPr/>
          </a:p>
        </p:txBody>
      </p:sp>
      <p:pic>
        <p:nvPicPr>
          <p:cNvPr id="234" name="Google Shape;234;g2225594b0c6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25" y="1535200"/>
            <a:ext cx="8839199" cy="11377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225594b0c6_1_12"/>
          <p:cNvSpPr txBox="1"/>
          <p:nvPr/>
        </p:nvSpPr>
        <p:spPr>
          <a:xfrm>
            <a:off x="278700" y="2806500"/>
            <a:ext cx="39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212121"/>
                </a:solidFill>
                <a:highlight>
                  <a:srgbClr val="FFFFFF"/>
                </a:highlight>
              </a:rPr>
              <a:t>將 /tmp/MidTerm_Dataset.zip 解壓縮儲存到 /tmp中</a:t>
            </a:r>
            <a:endParaRPr/>
          </a:p>
        </p:txBody>
      </p:sp>
      <p:pic>
        <p:nvPicPr>
          <p:cNvPr id="236" name="Google Shape;236;g2225594b0c6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0" y="3309325"/>
            <a:ext cx="4877269" cy="16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25594b0c6_1_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成功</a:t>
            </a:r>
            <a:r>
              <a:rPr lang="zh-TW"/>
              <a:t>讀入資料集</a:t>
            </a:r>
            <a:endParaRPr/>
          </a:p>
        </p:txBody>
      </p:sp>
      <p:sp>
        <p:nvSpPr>
          <p:cNvPr id="242" name="Google Shape;242;g2225594b0c6_1_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3" name="Google Shape;243;g2225594b0c6_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900" y="1337725"/>
            <a:ext cx="4978325" cy="37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225594b0c6_1_30"/>
          <p:cNvSpPr txBox="1"/>
          <p:nvPr/>
        </p:nvSpPr>
        <p:spPr>
          <a:xfrm>
            <a:off x="3933675" y="488550"/>
            <a:ext cx="5172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212121"/>
                </a:solidFill>
                <a:highlight>
                  <a:srgbClr val="FFFFFF"/>
                </a:highlight>
              </a:rPr>
              <a:t>可以開始利用位於/temp/MidTerm_Dataset裡的圖片資料建立模型啦</a:t>
            </a:r>
            <a:endParaRPr b="1" sz="13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FF0000"/>
                </a:solidFill>
                <a:highlight>
                  <a:srgbClr val="FFFFFF"/>
                </a:highlight>
              </a:rPr>
              <a:t>(hint : 讀入圖片資料進行前處理)</a:t>
            </a:r>
            <a:r>
              <a:rPr b="1" lang="zh-TW" sz="1300">
                <a:solidFill>
                  <a:srgbClr val="212121"/>
                </a:solidFill>
                <a:highlight>
                  <a:srgbClr val="FFFFFF"/>
                </a:highlight>
              </a:rPr>
              <a:t> </a:t>
            </a:r>
            <a:endParaRPr b="1" sz="13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pic>
        <p:nvPicPr>
          <p:cNvPr id="245" name="Google Shape;245;g2225594b0c6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774" y="3545825"/>
            <a:ext cx="2776825" cy="10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225594b0c6_1_30"/>
          <p:cNvSpPr txBox="1"/>
          <p:nvPr/>
        </p:nvSpPr>
        <p:spPr>
          <a:xfrm>
            <a:off x="5872625" y="35028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212121"/>
                </a:solidFill>
                <a:highlight>
                  <a:schemeClr val="lt1"/>
                </a:highlight>
              </a:rPr>
              <a:t>要記得先進到 /tmp資料夾</a:t>
            </a:r>
            <a:endParaRPr b="1" sz="12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212121"/>
                </a:solidFill>
                <a:highlight>
                  <a:schemeClr val="lt1"/>
                </a:highlight>
              </a:rPr>
              <a:t>才能存取 </a:t>
            </a:r>
            <a:r>
              <a:rPr b="1" lang="zh-TW" sz="1200">
                <a:solidFill>
                  <a:srgbClr val="212121"/>
                </a:solidFill>
                <a:highlight>
                  <a:schemeClr val="lt1"/>
                </a:highlight>
              </a:rPr>
              <a:t>/tmp資料夾裡的資料</a:t>
            </a:r>
            <a:endParaRPr b="1" sz="1200">
              <a:solidFill>
                <a:srgbClr val="21212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25594b0c6_1_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繳交程式檔案</a:t>
            </a:r>
            <a:endParaRPr/>
          </a:p>
        </p:txBody>
      </p:sp>
      <p:sp>
        <p:nvSpPr>
          <p:cNvPr id="252" name="Google Shape;252;g2225594b0c6_1_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3" name="Google Shape;253;g2225594b0c6_1_62"/>
          <p:cNvSpPr txBox="1"/>
          <p:nvPr/>
        </p:nvSpPr>
        <p:spPr>
          <a:xfrm>
            <a:off x="0" y="2220300"/>
            <a:ext cx="4677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212121"/>
                </a:solidFill>
                <a:highlight>
                  <a:srgbClr val="FFFFFF"/>
                </a:highlight>
              </a:rPr>
              <a:t>若是使用Colab實作期中專案，建議繳交 .ipynb檔</a:t>
            </a:r>
            <a:endParaRPr b="1" sz="13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212121"/>
                </a:solidFill>
                <a:highlight>
                  <a:srgbClr val="FFFFFF"/>
                </a:highlight>
              </a:rPr>
              <a:t>不強制使用Colab，也可以使用如 Jupyter、Spyder等IDE實作專題</a:t>
            </a:r>
            <a:endParaRPr b="1" sz="13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pic>
        <p:nvPicPr>
          <p:cNvPr id="254" name="Google Shape;254;g2225594b0c6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273850"/>
            <a:ext cx="3325250" cy="50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nlab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佈景主題1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