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78" r:id="rId4"/>
    <p:sldId id="259" r:id="rId5"/>
    <p:sldId id="257" r:id="rId6"/>
    <p:sldId id="282" r:id="rId7"/>
    <p:sldId id="276" r:id="rId8"/>
    <p:sldId id="260" r:id="rId9"/>
    <p:sldId id="272" r:id="rId10"/>
    <p:sldId id="283" r:id="rId11"/>
    <p:sldId id="284" r:id="rId12"/>
    <p:sldId id="285" r:id="rId13"/>
    <p:sldId id="281" r:id="rId14"/>
    <p:sldId id="286" r:id="rId15"/>
    <p:sldId id="293"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3CC33"/>
    <a:srgbClr val="996633"/>
    <a:srgbClr val="3366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838" autoAdjust="0"/>
  </p:normalViewPr>
  <p:slideViewPr>
    <p:cSldViewPr>
      <p:cViewPr>
        <p:scale>
          <a:sx n="58" d="100"/>
          <a:sy n="58" d="100"/>
        </p:scale>
        <p:origin x="373" y="-635"/>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59BA3E-7CB6-45F0-A8EA-D3F5962CB870}" type="datetimeFigureOut">
              <a:rPr lang="zh-TW" altLang="en-US" smtClean="0"/>
              <a:t>2023/3/28</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E684AF-53C1-418A-90B1-1AD8618F02DA}" type="slidenum">
              <a:rPr lang="zh-TW" altLang="en-US" smtClean="0"/>
              <a:t>‹#›</a:t>
            </a:fld>
            <a:endParaRPr lang="zh-TW" altLang="en-US"/>
          </a:p>
        </p:txBody>
      </p:sp>
    </p:spTree>
    <p:extLst>
      <p:ext uri="{BB962C8B-B14F-4D97-AF65-F5344CB8AC3E}">
        <p14:creationId xmlns:p14="http://schemas.microsoft.com/office/powerpoint/2010/main" val="2478217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en.wikipedia.org/wiki/Hyperplane" TargetMode="External"/><Relationship Id="rId7" Type="http://schemas.openxmlformats.org/officeDocument/2006/relationships/hyperlink" Target="https://en.wikipedia.org/wiki/Margin_classifier"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en.wikipedia.org/wiki/Maximum-margin_hyperplane" TargetMode="External"/><Relationship Id="rId5" Type="http://schemas.openxmlformats.org/officeDocument/2006/relationships/hyperlink" Target="https://en.wikipedia.org/wiki/Margin_(machine_learning)" TargetMode="External"/><Relationship Id="rId4" Type="http://schemas.openxmlformats.org/officeDocument/2006/relationships/hyperlink" Target="https://en.wikipedia.org/wiki/Linear_classifier"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Coordinate_system" TargetMode="External"/><Relationship Id="rId7" Type="http://schemas.openxmlformats.org/officeDocument/2006/relationships/hyperlink" Target="https://en.wikipedia.org/wiki/Principal_component_analysis#cite_note-1"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en.wikipedia.org/wiki/Atmospheric_science" TargetMode="External"/><Relationship Id="rId5" Type="http://schemas.openxmlformats.org/officeDocument/2006/relationships/hyperlink" Target="https://en.wikipedia.org/wiki/Microbiome" TargetMode="External"/><Relationship Id="rId4" Type="http://schemas.openxmlformats.org/officeDocument/2006/relationships/hyperlink" Target="https://en.wikipedia.org/wiki/Population_genetic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1" i="0" kern="1200" dirty="0">
                <a:solidFill>
                  <a:schemeClr val="tx1"/>
                </a:solidFill>
                <a:effectLst/>
                <a:latin typeface="+mn-lt"/>
                <a:ea typeface="+mn-ea"/>
                <a:cs typeface="+mn-cs"/>
              </a:rPr>
              <a:t>給他魚吃不如教他釣魚</a:t>
            </a:r>
            <a:endParaRPr lang="en-US" altLang="zh-TW" sz="1200" b="1" i="0" kern="1200" dirty="0">
              <a:solidFill>
                <a:schemeClr val="tx1"/>
              </a:solidFill>
              <a:effectLst/>
              <a:latin typeface="+mn-lt"/>
              <a:ea typeface="+mn-ea"/>
              <a:cs typeface="+mn-cs"/>
            </a:endParaRPr>
          </a:p>
          <a:p>
            <a:r>
              <a:rPr lang="en-US" altLang="zh-TW" sz="1200" b="0" i="0" kern="1200" dirty="0">
                <a:solidFill>
                  <a:schemeClr val="tx1"/>
                </a:solidFill>
                <a:effectLst/>
                <a:latin typeface="+mn-lt"/>
                <a:ea typeface="+mn-ea"/>
                <a:cs typeface="+mn-cs"/>
              </a:rPr>
              <a:t>Give a man (computer) a fish (program), and you feed him for a day; teach him how to fish (program), and you feed him for a lifetime.</a:t>
            </a:r>
            <a:endParaRPr lang="zh-TW" altLang="en-US" dirty="0"/>
          </a:p>
        </p:txBody>
      </p:sp>
      <p:sp>
        <p:nvSpPr>
          <p:cNvPr id="4" name="投影片編號版面配置區 3"/>
          <p:cNvSpPr>
            <a:spLocks noGrp="1"/>
          </p:cNvSpPr>
          <p:nvPr>
            <p:ph type="sldNum" sz="quarter" idx="10"/>
          </p:nvPr>
        </p:nvSpPr>
        <p:spPr/>
        <p:txBody>
          <a:bodyPr/>
          <a:lstStyle/>
          <a:p>
            <a:fld id="{46E684AF-53C1-418A-90B1-1AD8618F02DA}" type="slidenum">
              <a:rPr lang="zh-TW" altLang="en-US" smtClean="0"/>
              <a:t>1</a:t>
            </a:fld>
            <a:endParaRPr lang="zh-TW" altLang="en-US"/>
          </a:p>
        </p:txBody>
      </p:sp>
    </p:spTree>
    <p:extLst>
      <p:ext uri="{BB962C8B-B14F-4D97-AF65-F5344CB8AC3E}">
        <p14:creationId xmlns:p14="http://schemas.microsoft.com/office/powerpoint/2010/main" val="1818168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46E684AF-53C1-418A-90B1-1AD8618F02DA}" type="slidenum">
              <a:rPr lang="zh-TW" altLang="en-US" smtClean="0"/>
              <a:t>6</a:t>
            </a:fld>
            <a:endParaRPr lang="zh-TW" altLang="en-US"/>
          </a:p>
        </p:txBody>
      </p:sp>
    </p:spTree>
    <p:extLst>
      <p:ext uri="{BB962C8B-B14F-4D97-AF65-F5344CB8AC3E}">
        <p14:creationId xmlns:p14="http://schemas.microsoft.com/office/powerpoint/2010/main" val="3372295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kern="1200" dirty="0">
                <a:solidFill>
                  <a:schemeClr val="tx1"/>
                </a:solidFill>
                <a:effectLst/>
                <a:latin typeface="+mn-lt"/>
                <a:ea typeface="+mn-ea"/>
                <a:cs typeface="+mn-cs"/>
              </a:rPr>
              <a:t> In the case of support vector machines, a data point is viewed as a p-dimensional vector (a list of p numbers), and we want to know whether we can separate such points with a (p−1)-dimensional </a:t>
            </a:r>
            <a:r>
              <a:rPr lang="en-US" altLang="zh-TW" sz="1200" b="0" i="0" u="none" strike="noStrike" kern="1200" dirty="0">
                <a:solidFill>
                  <a:schemeClr val="tx1"/>
                </a:solidFill>
                <a:effectLst/>
                <a:latin typeface="+mn-lt"/>
                <a:ea typeface="+mn-ea"/>
                <a:cs typeface="+mn-cs"/>
                <a:hlinkClick r:id="rId3" tooltip="Hyperplane"/>
              </a:rPr>
              <a:t>hyperplane</a:t>
            </a:r>
            <a:r>
              <a:rPr lang="en-US" altLang="zh-TW" sz="1200" b="0" i="0" kern="1200" dirty="0">
                <a:solidFill>
                  <a:schemeClr val="tx1"/>
                </a:solidFill>
                <a:effectLst/>
                <a:latin typeface="+mn-lt"/>
                <a:ea typeface="+mn-ea"/>
                <a:cs typeface="+mn-cs"/>
              </a:rPr>
              <a:t>. This is called a </a:t>
            </a:r>
            <a:r>
              <a:rPr lang="en-US" altLang="zh-TW" sz="1200" b="0" i="0" u="none" strike="noStrike" kern="1200" dirty="0">
                <a:solidFill>
                  <a:schemeClr val="tx1"/>
                </a:solidFill>
                <a:effectLst/>
                <a:latin typeface="+mn-lt"/>
                <a:ea typeface="+mn-ea"/>
                <a:cs typeface="+mn-cs"/>
                <a:hlinkClick r:id="rId4" tooltip="Linear classifier"/>
              </a:rPr>
              <a:t>linear classifier</a:t>
            </a:r>
            <a:r>
              <a:rPr lang="en-US" altLang="zh-TW" sz="1200" b="0" i="0" kern="1200" dirty="0">
                <a:solidFill>
                  <a:schemeClr val="tx1"/>
                </a:solidFill>
                <a:effectLst/>
                <a:latin typeface="+mn-lt"/>
                <a:ea typeface="+mn-ea"/>
                <a:cs typeface="+mn-cs"/>
              </a:rPr>
              <a:t>. There are many hyperplanes that might classify the data. One reasonable choice as the best hyperplane is the one that represents the largest separation, or </a:t>
            </a:r>
            <a:r>
              <a:rPr lang="en-US" altLang="zh-TW" sz="1200" b="0" i="0" u="none" strike="noStrike" kern="1200" dirty="0">
                <a:solidFill>
                  <a:schemeClr val="tx1"/>
                </a:solidFill>
                <a:effectLst/>
                <a:latin typeface="+mn-lt"/>
                <a:ea typeface="+mn-ea"/>
                <a:cs typeface="+mn-cs"/>
                <a:hlinkClick r:id="rId5" tooltip="Margin (machine learning)"/>
              </a:rPr>
              <a:t>margin</a:t>
            </a:r>
            <a:r>
              <a:rPr lang="en-US" altLang="zh-TW" sz="1200" b="0" i="0" kern="1200" dirty="0">
                <a:solidFill>
                  <a:schemeClr val="tx1"/>
                </a:solidFill>
                <a:effectLst/>
                <a:latin typeface="+mn-lt"/>
                <a:ea typeface="+mn-ea"/>
                <a:cs typeface="+mn-cs"/>
              </a:rPr>
              <a:t>, between the two classes. So we choose the hyperplane so that the distance from it to the nearest data point on each side is maximized. If such a hyperplane exists, it is known as the </a:t>
            </a:r>
            <a:r>
              <a:rPr lang="en-US" altLang="zh-TW" sz="1200" b="0" i="1" u="none" strike="noStrike" kern="1200" dirty="0">
                <a:solidFill>
                  <a:schemeClr val="tx1"/>
                </a:solidFill>
                <a:effectLst/>
                <a:latin typeface="+mn-lt"/>
                <a:ea typeface="+mn-ea"/>
                <a:cs typeface="+mn-cs"/>
                <a:hlinkClick r:id="rId6" tooltip="Maximum-margin hyperplane"/>
              </a:rPr>
              <a:t>maximum-margin hyperplane</a:t>
            </a:r>
            <a:r>
              <a:rPr lang="en-US" altLang="zh-TW" sz="1200" b="0" i="0" kern="1200" dirty="0">
                <a:solidFill>
                  <a:schemeClr val="tx1"/>
                </a:solidFill>
                <a:effectLst/>
                <a:latin typeface="+mn-lt"/>
                <a:ea typeface="+mn-ea"/>
                <a:cs typeface="+mn-cs"/>
              </a:rPr>
              <a:t> and the linear classifier it defines is known as a </a:t>
            </a:r>
            <a:r>
              <a:rPr lang="en-US" altLang="zh-TW" sz="1200" b="0" i="1" kern="1200" dirty="0">
                <a:solidFill>
                  <a:schemeClr val="tx1"/>
                </a:solidFill>
                <a:effectLst/>
                <a:latin typeface="+mn-lt"/>
                <a:ea typeface="+mn-ea"/>
                <a:cs typeface="+mn-cs"/>
              </a:rPr>
              <a:t>maximum-</a:t>
            </a:r>
            <a:r>
              <a:rPr lang="en-US" altLang="zh-TW" sz="1200" b="0" i="1" u="none" strike="noStrike" kern="1200" dirty="0">
                <a:solidFill>
                  <a:schemeClr val="tx1"/>
                </a:solidFill>
                <a:effectLst/>
                <a:latin typeface="+mn-lt"/>
                <a:ea typeface="+mn-ea"/>
                <a:cs typeface="+mn-cs"/>
                <a:hlinkClick r:id="rId7" tooltip="Margin classifier"/>
              </a:rPr>
              <a:t>margin classifier</a:t>
            </a:r>
            <a:r>
              <a:rPr lang="en-US" altLang="zh-TW" sz="1200" b="0" i="0" kern="1200" dirty="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5"/>
          </p:nvPr>
        </p:nvSpPr>
        <p:spPr/>
        <p:txBody>
          <a:bodyPr/>
          <a:lstStyle/>
          <a:p>
            <a:fld id="{46E684AF-53C1-418A-90B1-1AD8618F02DA}" type="slidenum">
              <a:rPr lang="zh-TW" altLang="en-US" smtClean="0"/>
              <a:t>10</a:t>
            </a:fld>
            <a:endParaRPr lang="zh-TW" altLang="en-US"/>
          </a:p>
        </p:txBody>
      </p:sp>
    </p:spTree>
    <p:extLst>
      <p:ext uri="{BB962C8B-B14F-4D97-AF65-F5344CB8AC3E}">
        <p14:creationId xmlns:p14="http://schemas.microsoft.com/office/powerpoint/2010/main" val="4226822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kern="1200" dirty="0">
                <a:solidFill>
                  <a:schemeClr val="tx1"/>
                </a:solidFill>
                <a:effectLst/>
                <a:latin typeface="+mn-lt"/>
                <a:ea typeface="+mn-ea"/>
                <a:cs typeface="+mn-cs"/>
              </a:rPr>
              <a:t>Wiki:</a:t>
            </a:r>
          </a:p>
          <a:p>
            <a:r>
              <a:rPr lang="en-US" altLang="zh-TW" sz="1200" b="1" i="0" kern="1200" dirty="0">
                <a:solidFill>
                  <a:schemeClr val="tx1"/>
                </a:solidFill>
                <a:effectLst/>
                <a:latin typeface="+mn-lt"/>
                <a:ea typeface="+mn-ea"/>
                <a:cs typeface="+mn-cs"/>
              </a:rPr>
              <a:t>Principal component analysis</a:t>
            </a:r>
            <a:r>
              <a:rPr lang="en-US" altLang="zh-TW" sz="1200" b="0" i="0" kern="1200" dirty="0">
                <a:solidFill>
                  <a:schemeClr val="tx1"/>
                </a:solidFill>
                <a:effectLst/>
                <a:latin typeface="+mn-lt"/>
                <a:ea typeface="+mn-ea"/>
                <a:cs typeface="+mn-cs"/>
              </a:rPr>
              <a:t> (</a:t>
            </a:r>
            <a:r>
              <a:rPr lang="en-US" altLang="zh-TW" sz="1200" b="1" i="0" kern="1200" dirty="0">
                <a:solidFill>
                  <a:schemeClr val="tx1"/>
                </a:solidFill>
                <a:effectLst/>
                <a:latin typeface="+mn-lt"/>
                <a:ea typeface="+mn-ea"/>
                <a:cs typeface="+mn-cs"/>
              </a:rPr>
              <a:t>PCA</a:t>
            </a:r>
            <a:r>
              <a:rPr lang="en-US" altLang="zh-TW" sz="1200" b="0" i="0" kern="1200" dirty="0">
                <a:solidFill>
                  <a:schemeClr val="tx1"/>
                </a:solidFill>
                <a:effectLst/>
                <a:latin typeface="+mn-lt"/>
                <a:ea typeface="+mn-ea"/>
                <a:cs typeface="+mn-cs"/>
              </a:rPr>
              <a:t>) is a popular technique for analyzing large datasets containing a high number of dimensions/features per observation, increasing the interpretability of data while preserving the maximum amount of information, and enabling the visualization of multidimensional data. Formally, PCA is a statistical technique for reducing the dimensionality of a dataset. This is accomplished by linearly transforming the data into a new </a:t>
            </a:r>
            <a:r>
              <a:rPr lang="en-US" altLang="zh-TW" sz="1200" b="0" i="0" u="none" strike="noStrike" kern="1200" dirty="0">
                <a:solidFill>
                  <a:schemeClr val="tx1"/>
                </a:solidFill>
                <a:effectLst/>
                <a:latin typeface="+mn-lt"/>
                <a:ea typeface="+mn-ea"/>
                <a:cs typeface="+mn-cs"/>
                <a:hlinkClick r:id="rId3" tooltip="Coordinate system"/>
              </a:rPr>
              <a:t>coordinate system</a:t>
            </a:r>
            <a:r>
              <a:rPr lang="en-US" altLang="zh-TW" sz="1200" b="0" i="0" kern="1200" dirty="0">
                <a:solidFill>
                  <a:schemeClr val="tx1"/>
                </a:solidFill>
                <a:effectLst/>
                <a:latin typeface="+mn-lt"/>
                <a:ea typeface="+mn-ea"/>
                <a:cs typeface="+mn-cs"/>
              </a:rPr>
              <a:t> where (most of) the variation in the data can be described with fewer dimensions than the initial data. Many studies use the first two principal components in order to plot the data in two dimensions and to visually identify clusters of closely related data points. Principal component analysis has applications in many fields such as </a:t>
            </a:r>
            <a:r>
              <a:rPr lang="en-US" altLang="zh-TW" sz="1200" b="0" i="0" u="none" strike="noStrike" kern="1200" dirty="0">
                <a:solidFill>
                  <a:schemeClr val="tx1"/>
                </a:solidFill>
                <a:effectLst/>
                <a:latin typeface="+mn-lt"/>
                <a:ea typeface="+mn-ea"/>
                <a:cs typeface="+mn-cs"/>
                <a:hlinkClick r:id="rId4" tooltip="Population genetics"/>
              </a:rPr>
              <a:t>population genetics</a:t>
            </a:r>
            <a:r>
              <a:rPr lang="en-US" altLang="zh-TW" sz="1200" b="0" i="0" kern="1200" dirty="0">
                <a:solidFill>
                  <a:schemeClr val="tx1"/>
                </a:solidFill>
                <a:effectLst/>
                <a:latin typeface="+mn-lt"/>
                <a:ea typeface="+mn-ea"/>
                <a:cs typeface="+mn-cs"/>
              </a:rPr>
              <a:t>, </a:t>
            </a:r>
            <a:r>
              <a:rPr lang="en-US" altLang="zh-TW" sz="1200" b="0" i="0" u="none" strike="noStrike" kern="1200" dirty="0">
                <a:solidFill>
                  <a:schemeClr val="tx1"/>
                </a:solidFill>
                <a:effectLst/>
                <a:latin typeface="+mn-lt"/>
                <a:ea typeface="+mn-ea"/>
                <a:cs typeface="+mn-cs"/>
                <a:hlinkClick r:id="rId5" tooltip="Microbiome"/>
              </a:rPr>
              <a:t>microbiome</a:t>
            </a:r>
            <a:r>
              <a:rPr lang="en-US" altLang="zh-TW" sz="1200" b="0" i="0" kern="1200" dirty="0">
                <a:solidFill>
                  <a:schemeClr val="tx1"/>
                </a:solidFill>
                <a:effectLst/>
                <a:latin typeface="+mn-lt"/>
                <a:ea typeface="+mn-ea"/>
                <a:cs typeface="+mn-cs"/>
              </a:rPr>
              <a:t> studies, and </a:t>
            </a:r>
            <a:r>
              <a:rPr lang="en-US" altLang="zh-TW" sz="1200" b="0" i="0" u="none" strike="noStrike" kern="1200" dirty="0">
                <a:solidFill>
                  <a:schemeClr val="tx1"/>
                </a:solidFill>
                <a:effectLst/>
                <a:latin typeface="+mn-lt"/>
                <a:ea typeface="+mn-ea"/>
                <a:cs typeface="+mn-cs"/>
                <a:hlinkClick r:id="rId6" tooltip="Atmospheric science"/>
              </a:rPr>
              <a:t>atmospheric science</a:t>
            </a:r>
            <a:r>
              <a:rPr lang="en-US" altLang="zh-TW" sz="1200" b="0" i="0" kern="1200" dirty="0">
                <a:solidFill>
                  <a:schemeClr val="tx1"/>
                </a:solidFill>
                <a:effectLst/>
                <a:latin typeface="+mn-lt"/>
                <a:ea typeface="+mn-ea"/>
                <a:cs typeface="+mn-cs"/>
              </a:rPr>
              <a:t>.</a:t>
            </a:r>
            <a:r>
              <a:rPr lang="en-US" altLang="zh-TW" sz="1200" b="0" i="0" u="none" strike="noStrike" kern="1200" baseline="30000" dirty="0">
                <a:solidFill>
                  <a:schemeClr val="tx1"/>
                </a:solidFill>
                <a:effectLst/>
                <a:latin typeface="+mn-lt"/>
                <a:ea typeface="+mn-ea"/>
                <a:cs typeface="+mn-cs"/>
                <a:hlinkClick r:id="rId7"/>
              </a:rPr>
              <a:t>[1]</a:t>
            </a:r>
            <a:endParaRPr lang="en-US" altLang="zh-TW" sz="1200" b="0" i="0" u="none" strike="noStrike" kern="1200" baseline="300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r>
              <a:rPr lang="en-US" altLang="zh-TW" sz="1200" b="0" i="0" kern="1200" dirty="0">
                <a:solidFill>
                  <a:schemeClr val="tx1"/>
                </a:solidFill>
                <a:effectLst/>
                <a:latin typeface="+mn-lt"/>
                <a:ea typeface="+mn-ea"/>
                <a:cs typeface="+mn-cs"/>
              </a:rPr>
              <a:t> Principal component analysis (PCA) is a technique for reducing the dimensionality of such datasets, increasing interpretability but at the same time minimizing information loss. It does so by creating new uncorrelated variables that successively maximize variance. Finding such new variables, the principal components, reduces to solving an eigenvalue/eigenvector problem, and the new variables are defined by the dataset at hand, not </a:t>
            </a:r>
            <a:r>
              <a:rPr lang="en-US" altLang="zh-TW" sz="1200" b="0" i="1" kern="1200" dirty="0">
                <a:solidFill>
                  <a:schemeClr val="tx1"/>
                </a:solidFill>
                <a:effectLst/>
                <a:latin typeface="+mn-lt"/>
                <a:ea typeface="+mn-ea"/>
                <a:cs typeface="+mn-cs"/>
              </a:rPr>
              <a:t>a priori</a:t>
            </a:r>
            <a:r>
              <a:rPr lang="en-US" altLang="zh-TW" sz="1200" b="0" i="0" kern="1200" dirty="0">
                <a:solidFill>
                  <a:schemeClr val="tx1"/>
                </a:solidFill>
                <a:effectLst/>
                <a:latin typeface="+mn-lt"/>
                <a:ea typeface="+mn-ea"/>
                <a:cs typeface="+mn-cs"/>
              </a:rPr>
              <a:t>, hence making PCA an adaptive data analysis technique.</a:t>
            </a:r>
          </a:p>
          <a:p>
            <a:endParaRPr lang="en-US" altLang="zh-TW" sz="1200" b="0" i="0" kern="1200" dirty="0">
              <a:solidFill>
                <a:schemeClr val="tx1"/>
              </a:solidFill>
              <a:effectLst/>
              <a:latin typeface="+mn-lt"/>
              <a:ea typeface="+mn-ea"/>
              <a:cs typeface="+mn-cs"/>
            </a:endParaRPr>
          </a:p>
          <a:p>
            <a:r>
              <a:rPr lang="zh-TW" altLang="en-US" sz="1200" b="0" i="0" kern="1200" dirty="0">
                <a:solidFill>
                  <a:schemeClr val="tx1"/>
                </a:solidFill>
                <a:effectLst/>
                <a:latin typeface="+mn-lt"/>
                <a:ea typeface="+mn-ea"/>
                <a:cs typeface="+mn-cs"/>
              </a:rPr>
              <a:t>「主成分分析在機器學習內被歸類成為降維</a:t>
            </a:r>
            <a:r>
              <a:rPr lang="en-US" altLang="zh-TW" sz="1200" b="0" i="0" kern="1200" dirty="0">
                <a:solidFill>
                  <a:schemeClr val="tx1"/>
                </a:solidFill>
                <a:effectLst/>
                <a:latin typeface="+mn-lt"/>
                <a:ea typeface="+mn-ea"/>
                <a:cs typeface="+mn-cs"/>
              </a:rPr>
              <a:t>(Dimension reduction)</a:t>
            </a:r>
            <a:r>
              <a:rPr lang="zh-TW" altLang="en-US" sz="1200" b="0" i="0" kern="1200" dirty="0">
                <a:solidFill>
                  <a:schemeClr val="tx1"/>
                </a:solidFill>
                <a:effectLst/>
                <a:latin typeface="+mn-lt"/>
                <a:ea typeface="+mn-ea"/>
                <a:cs typeface="+mn-cs"/>
              </a:rPr>
              <a:t>內特徵擷取</a:t>
            </a:r>
            <a:r>
              <a:rPr lang="en-US" altLang="zh-TW" sz="1200" b="0" i="0" kern="1200" dirty="0">
                <a:solidFill>
                  <a:schemeClr val="tx1"/>
                </a:solidFill>
                <a:effectLst/>
                <a:latin typeface="+mn-lt"/>
                <a:ea typeface="+mn-ea"/>
                <a:cs typeface="+mn-cs"/>
              </a:rPr>
              <a:t>(Feature extraction)</a:t>
            </a:r>
            <a:r>
              <a:rPr lang="zh-TW" altLang="en-US" sz="1200" b="0" i="0" kern="1200" dirty="0">
                <a:solidFill>
                  <a:schemeClr val="tx1"/>
                </a:solidFill>
                <a:effectLst/>
                <a:latin typeface="+mn-lt"/>
                <a:ea typeface="+mn-ea"/>
                <a:cs typeface="+mn-cs"/>
              </a:rPr>
              <a:t>的一種方法，降維就是希望資料的維度數減少，但整體的效能不會差異太多甚至會更好」</a:t>
            </a:r>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r>
              <a:rPr lang="zh-TW" altLang="en-US" sz="1200" b="0" i="0" kern="1200" dirty="0">
                <a:solidFill>
                  <a:schemeClr val="tx1"/>
                </a:solidFill>
                <a:effectLst/>
                <a:latin typeface="+mn-lt"/>
                <a:ea typeface="+mn-ea"/>
                <a:cs typeface="+mn-cs"/>
              </a:rPr>
              <a:t>這邊先簡單說維度詛咒，預測</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分類能力通常是隨著維度數</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變數</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增加而上升，但當模型樣本數沒有繼續增加的情況下，預測</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分類能力增加到一定程度之後，預測</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分類能力會隨著維度的繼續增加而減小。</a:t>
            </a:r>
            <a:endParaRPr lang="en-US" altLang="zh-TW" sz="1200" b="0" i="0" kern="1200" dirty="0">
              <a:solidFill>
                <a:schemeClr val="tx1"/>
              </a:solidFill>
              <a:effectLst/>
              <a:latin typeface="+mn-lt"/>
              <a:ea typeface="+mn-ea"/>
              <a:cs typeface="+mn-cs"/>
            </a:endParaRPr>
          </a:p>
          <a:p>
            <a:endParaRPr lang="zh-TW" altLang="en-US" sz="1200" b="0" i="0" kern="1200" dirty="0">
              <a:solidFill>
                <a:schemeClr val="tx1"/>
              </a:solidFill>
              <a:effectLst/>
              <a:latin typeface="+mn-lt"/>
              <a:ea typeface="+mn-ea"/>
              <a:cs typeface="+mn-cs"/>
            </a:endParaRPr>
          </a:p>
          <a:p>
            <a:r>
              <a:rPr lang="zh-TW" altLang="en-US" sz="1200" b="1" i="0" u="sng" kern="1200" dirty="0">
                <a:solidFill>
                  <a:schemeClr val="tx1"/>
                </a:solidFill>
                <a:effectLst/>
                <a:latin typeface="+mn-lt"/>
                <a:ea typeface="+mn-ea"/>
                <a:cs typeface="+mn-cs"/>
              </a:rPr>
              <a:t>主成份分析的基本假設是希望資料可以在特徵空間找到一個投影軸</a:t>
            </a:r>
            <a:r>
              <a:rPr lang="en-US" altLang="zh-TW" sz="1200" b="1" i="0" u="sng" kern="1200" dirty="0">
                <a:solidFill>
                  <a:schemeClr val="tx1"/>
                </a:solidFill>
                <a:effectLst/>
                <a:latin typeface="+mn-lt"/>
                <a:ea typeface="+mn-ea"/>
                <a:cs typeface="+mn-cs"/>
              </a:rPr>
              <a:t>(</a:t>
            </a:r>
            <a:r>
              <a:rPr lang="zh-TW" altLang="en-US" sz="1200" b="1" i="0" u="sng" kern="1200" dirty="0">
                <a:solidFill>
                  <a:schemeClr val="tx1"/>
                </a:solidFill>
                <a:effectLst/>
                <a:latin typeface="+mn-lt"/>
                <a:ea typeface="+mn-ea"/>
                <a:cs typeface="+mn-cs"/>
              </a:rPr>
              <a:t>向量</a:t>
            </a:r>
            <a:r>
              <a:rPr lang="en-US" altLang="zh-TW" sz="1200" b="1" i="0" u="sng" kern="1200" dirty="0">
                <a:solidFill>
                  <a:schemeClr val="tx1"/>
                </a:solidFill>
                <a:effectLst/>
                <a:latin typeface="+mn-lt"/>
                <a:ea typeface="+mn-ea"/>
                <a:cs typeface="+mn-cs"/>
              </a:rPr>
              <a:t>)</a:t>
            </a:r>
            <a:r>
              <a:rPr lang="zh-TW" altLang="en-US" sz="1200" b="1" i="0" u="sng" kern="1200" dirty="0">
                <a:solidFill>
                  <a:schemeClr val="tx1"/>
                </a:solidFill>
                <a:effectLst/>
                <a:latin typeface="+mn-lt"/>
                <a:ea typeface="+mn-ea"/>
                <a:cs typeface="+mn-cs"/>
              </a:rPr>
              <a:t>，投影後可以得到這組資料的最大變異量。</a:t>
            </a:r>
            <a:endParaRPr lang="en-US" altLang="zh-TW" sz="1200" b="1" i="0" u="sng"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5"/>
          </p:nvPr>
        </p:nvSpPr>
        <p:spPr/>
        <p:txBody>
          <a:bodyPr/>
          <a:lstStyle/>
          <a:p>
            <a:fld id="{46E684AF-53C1-418A-90B1-1AD8618F02DA}" type="slidenum">
              <a:rPr lang="zh-TW" altLang="en-US" smtClean="0"/>
              <a:t>11</a:t>
            </a:fld>
            <a:endParaRPr lang="zh-TW" altLang="en-US"/>
          </a:p>
        </p:txBody>
      </p:sp>
    </p:spTree>
    <p:extLst>
      <p:ext uri="{BB962C8B-B14F-4D97-AF65-F5344CB8AC3E}">
        <p14:creationId xmlns:p14="http://schemas.microsoft.com/office/powerpoint/2010/main" val="3645705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kern="1200" dirty="0">
                <a:solidFill>
                  <a:schemeClr val="tx1"/>
                </a:solidFill>
                <a:effectLst/>
                <a:latin typeface="+mn-lt"/>
                <a:ea typeface="+mn-ea"/>
                <a:cs typeface="+mn-cs"/>
              </a:rPr>
              <a:t> </a:t>
            </a:r>
            <a:endParaRPr lang="zh-TW" altLang="en-US" dirty="0"/>
          </a:p>
        </p:txBody>
      </p:sp>
      <p:sp>
        <p:nvSpPr>
          <p:cNvPr id="4" name="投影片編號版面配置區 3"/>
          <p:cNvSpPr>
            <a:spLocks noGrp="1"/>
          </p:cNvSpPr>
          <p:nvPr>
            <p:ph type="sldNum" sz="quarter" idx="5"/>
          </p:nvPr>
        </p:nvSpPr>
        <p:spPr/>
        <p:txBody>
          <a:bodyPr/>
          <a:lstStyle/>
          <a:p>
            <a:fld id="{46E684AF-53C1-418A-90B1-1AD8618F02DA}" type="slidenum">
              <a:rPr lang="zh-TW" altLang="en-US" smtClean="0"/>
              <a:t>12</a:t>
            </a:fld>
            <a:endParaRPr lang="zh-TW" altLang="en-US"/>
          </a:p>
        </p:txBody>
      </p:sp>
    </p:spTree>
    <p:extLst>
      <p:ext uri="{BB962C8B-B14F-4D97-AF65-F5344CB8AC3E}">
        <p14:creationId xmlns:p14="http://schemas.microsoft.com/office/powerpoint/2010/main" val="2037698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CE917B4E-DF8B-47FB-ABE8-B74DBAF8A4B2}" type="slidenum">
              <a:rPr lang="en-US" altLang="zh-TW"/>
              <a:pPr/>
              <a:t>‹#›</a:t>
            </a:fld>
            <a:endParaRPr lang="en-US" altLang="zh-TW"/>
          </a:p>
        </p:txBody>
      </p:sp>
    </p:spTree>
    <p:extLst>
      <p:ext uri="{BB962C8B-B14F-4D97-AF65-F5344CB8AC3E}">
        <p14:creationId xmlns:p14="http://schemas.microsoft.com/office/powerpoint/2010/main" val="1643977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6CEB7A07-3B80-42B5-AD6C-20F915C438F1}" type="slidenum">
              <a:rPr lang="en-US" altLang="zh-TW"/>
              <a:pPr/>
              <a:t>‹#›</a:t>
            </a:fld>
            <a:endParaRPr lang="en-US" altLang="zh-TW"/>
          </a:p>
        </p:txBody>
      </p:sp>
    </p:spTree>
    <p:extLst>
      <p:ext uri="{BB962C8B-B14F-4D97-AF65-F5344CB8AC3E}">
        <p14:creationId xmlns:p14="http://schemas.microsoft.com/office/powerpoint/2010/main" val="421683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36977E17-5087-410B-ADB5-166060B5A502}" type="slidenum">
              <a:rPr lang="en-US" altLang="zh-TW"/>
              <a:pPr/>
              <a:t>‹#›</a:t>
            </a:fld>
            <a:endParaRPr lang="en-US" altLang="zh-TW"/>
          </a:p>
        </p:txBody>
      </p:sp>
    </p:spTree>
    <p:extLst>
      <p:ext uri="{BB962C8B-B14F-4D97-AF65-F5344CB8AC3E}">
        <p14:creationId xmlns:p14="http://schemas.microsoft.com/office/powerpoint/2010/main" val="1143792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a:xfrm>
            <a:off x="457200" y="6245225"/>
            <a:ext cx="2133600" cy="476250"/>
          </a:xfrm>
        </p:spPr>
        <p:txBody>
          <a:bodyPr/>
          <a:lstStyle>
            <a:lvl1pPr>
              <a:defRPr/>
            </a:lvl1pPr>
          </a:lstStyle>
          <a:p>
            <a:endParaRPr lang="en-US" altLang="zh-TW"/>
          </a:p>
        </p:txBody>
      </p:sp>
      <p:sp>
        <p:nvSpPr>
          <p:cNvPr id="6" name="頁尾版面配置區 5"/>
          <p:cNvSpPr>
            <a:spLocks noGrp="1"/>
          </p:cNvSpPr>
          <p:nvPr>
            <p:ph type="ftr" sz="quarter" idx="11"/>
          </p:nvPr>
        </p:nvSpPr>
        <p:spPr>
          <a:xfrm>
            <a:off x="3124200" y="6245225"/>
            <a:ext cx="2895600" cy="476250"/>
          </a:xfrm>
        </p:spPr>
        <p:txBody>
          <a:bodyPr/>
          <a:lstStyle>
            <a:lvl1pPr>
              <a:defRPr/>
            </a:lvl1pPr>
          </a:lstStyle>
          <a:p>
            <a:endParaRPr lang="en-US" altLang="zh-TW"/>
          </a:p>
        </p:txBody>
      </p:sp>
      <p:sp>
        <p:nvSpPr>
          <p:cNvPr id="7" name="投影片編號版面配置區 6"/>
          <p:cNvSpPr>
            <a:spLocks noGrp="1"/>
          </p:cNvSpPr>
          <p:nvPr>
            <p:ph type="sldNum" sz="quarter" idx="12"/>
          </p:nvPr>
        </p:nvSpPr>
        <p:spPr>
          <a:xfrm>
            <a:off x="6553200" y="6245225"/>
            <a:ext cx="2133600" cy="476250"/>
          </a:xfrm>
        </p:spPr>
        <p:txBody>
          <a:bodyPr/>
          <a:lstStyle>
            <a:lvl1pPr>
              <a:defRPr/>
            </a:lvl1pPr>
          </a:lstStyle>
          <a:p>
            <a:fld id="{418F085D-EA21-4794-977E-CE84EE2F821D}" type="slidenum">
              <a:rPr lang="en-US" altLang="zh-TW"/>
              <a:pPr/>
              <a:t>‹#›</a:t>
            </a:fld>
            <a:endParaRPr lang="en-US" altLang="zh-TW"/>
          </a:p>
        </p:txBody>
      </p:sp>
    </p:spTree>
    <p:extLst>
      <p:ext uri="{BB962C8B-B14F-4D97-AF65-F5344CB8AC3E}">
        <p14:creationId xmlns:p14="http://schemas.microsoft.com/office/powerpoint/2010/main" val="3642323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DCB4C470-5373-42A4-BDA9-7AE469A0CC09}" type="slidenum">
              <a:rPr lang="en-US" altLang="zh-TW"/>
              <a:pPr/>
              <a:t>‹#›</a:t>
            </a:fld>
            <a:endParaRPr lang="en-US" altLang="zh-TW"/>
          </a:p>
        </p:txBody>
      </p:sp>
    </p:spTree>
    <p:extLst>
      <p:ext uri="{BB962C8B-B14F-4D97-AF65-F5344CB8AC3E}">
        <p14:creationId xmlns:p14="http://schemas.microsoft.com/office/powerpoint/2010/main" val="178854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91730461-FBF5-4778-B385-A4289110E2C0}" type="slidenum">
              <a:rPr lang="en-US" altLang="zh-TW"/>
              <a:pPr/>
              <a:t>‹#›</a:t>
            </a:fld>
            <a:endParaRPr lang="en-US" altLang="zh-TW"/>
          </a:p>
        </p:txBody>
      </p:sp>
    </p:spTree>
    <p:extLst>
      <p:ext uri="{BB962C8B-B14F-4D97-AF65-F5344CB8AC3E}">
        <p14:creationId xmlns:p14="http://schemas.microsoft.com/office/powerpoint/2010/main" val="2305215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E36D7BD9-AF2F-4ED4-A6A6-B91917754984}" type="slidenum">
              <a:rPr lang="en-US" altLang="zh-TW"/>
              <a:pPr/>
              <a:t>‹#›</a:t>
            </a:fld>
            <a:endParaRPr lang="en-US" altLang="zh-TW"/>
          </a:p>
        </p:txBody>
      </p:sp>
    </p:spTree>
    <p:extLst>
      <p:ext uri="{BB962C8B-B14F-4D97-AF65-F5344CB8AC3E}">
        <p14:creationId xmlns:p14="http://schemas.microsoft.com/office/powerpoint/2010/main" val="146027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endParaRPr lang="en-US" altLang="zh-TW"/>
          </a:p>
        </p:txBody>
      </p:sp>
      <p:sp>
        <p:nvSpPr>
          <p:cNvPr id="9" name="投影片編號版面配置區 8"/>
          <p:cNvSpPr>
            <a:spLocks noGrp="1"/>
          </p:cNvSpPr>
          <p:nvPr>
            <p:ph type="sldNum" sz="quarter" idx="12"/>
          </p:nvPr>
        </p:nvSpPr>
        <p:spPr/>
        <p:txBody>
          <a:bodyPr/>
          <a:lstStyle>
            <a:lvl1pPr>
              <a:defRPr/>
            </a:lvl1pPr>
          </a:lstStyle>
          <a:p>
            <a:fld id="{4774F041-2AA0-437D-9251-A12C4695CB6D}" type="slidenum">
              <a:rPr lang="en-US" altLang="zh-TW"/>
              <a:pPr/>
              <a:t>‹#›</a:t>
            </a:fld>
            <a:endParaRPr lang="en-US" altLang="zh-TW"/>
          </a:p>
        </p:txBody>
      </p:sp>
    </p:spTree>
    <p:extLst>
      <p:ext uri="{BB962C8B-B14F-4D97-AF65-F5344CB8AC3E}">
        <p14:creationId xmlns:p14="http://schemas.microsoft.com/office/powerpoint/2010/main" val="2145937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endParaRPr lang="en-US" altLang="zh-TW"/>
          </a:p>
        </p:txBody>
      </p:sp>
      <p:sp>
        <p:nvSpPr>
          <p:cNvPr id="5" name="投影片編號版面配置區 4"/>
          <p:cNvSpPr>
            <a:spLocks noGrp="1"/>
          </p:cNvSpPr>
          <p:nvPr>
            <p:ph type="sldNum" sz="quarter" idx="12"/>
          </p:nvPr>
        </p:nvSpPr>
        <p:spPr/>
        <p:txBody>
          <a:bodyPr/>
          <a:lstStyle>
            <a:lvl1pPr>
              <a:defRPr/>
            </a:lvl1pPr>
          </a:lstStyle>
          <a:p>
            <a:fld id="{EB3C9620-4F30-469F-AD8B-751D056A8D88}" type="slidenum">
              <a:rPr lang="en-US" altLang="zh-TW"/>
              <a:pPr/>
              <a:t>‹#›</a:t>
            </a:fld>
            <a:endParaRPr lang="en-US" altLang="zh-TW"/>
          </a:p>
        </p:txBody>
      </p:sp>
    </p:spTree>
    <p:extLst>
      <p:ext uri="{BB962C8B-B14F-4D97-AF65-F5344CB8AC3E}">
        <p14:creationId xmlns:p14="http://schemas.microsoft.com/office/powerpoint/2010/main" val="4089193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endParaRPr lang="en-US" altLang="zh-TW"/>
          </a:p>
        </p:txBody>
      </p:sp>
      <p:sp>
        <p:nvSpPr>
          <p:cNvPr id="4" name="投影片編號版面配置區 3"/>
          <p:cNvSpPr>
            <a:spLocks noGrp="1"/>
          </p:cNvSpPr>
          <p:nvPr>
            <p:ph type="sldNum" sz="quarter" idx="12"/>
          </p:nvPr>
        </p:nvSpPr>
        <p:spPr/>
        <p:txBody>
          <a:bodyPr/>
          <a:lstStyle>
            <a:lvl1pPr>
              <a:defRPr/>
            </a:lvl1pPr>
          </a:lstStyle>
          <a:p>
            <a:fld id="{FEFCCDF6-ABCD-47CC-A95F-C6F030224CBB}" type="slidenum">
              <a:rPr lang="en-US" altLang="zh-TW"/>
              <a:pPr/>
              <a:t>‹#›</a:t>
            </a:fld>
            <a:endParaRPr lang="en-US" altLang="zh-TW"/>
          </a:p>
        </p:txBody>
      </p:sp>
    </p:spTree>
    <p:extLst>
      <p:ext uri="{BB962C8B-B14F-4D97-AF65-F5344CB8AC3E}">
        <p14:creationId xmlns:p14="http://schemas.microsoft.com/office/powerpoint/2010/main" val="2355412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03193BE4-9C45-4AB1-A4DA-B93BD32284AA}" type="slidenum">
              <a:rPr lang="en-US" altLang="zh-TW"/>
              <a:pPr/>
              <a:t>‹#›</a:t>
            </a:fld>
            <a:endParaRPr lang="en-US" altLang="zh-TW"/>
          </a:p>
        </p:txBody>
      </p:sp>
    </p:spTree>
    <p:extLst>
      <p:ext uri="{BB962C8B-B14F-4D97-AF65-F5344CB8AC3E}">
        <p14:creationId xmlns:p14="http://schemas.microsoft.com/office/powerpoint/2010/main" val="1146214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8028F789-ABD7-46C7-B1E0-7F73FD1149F2}" type="slidenum">
              <a:rPr lang="en-US" altLang="zh-TW"/>
              <a:pPr/>
              <a:t>‹#›</a:t>
            </a:fld>
            <a:endParaRPr lang="en-US" altLang="zh-TW"/>
          </a:p>
        </p:txBody>
      </p:sp>
    </p:spTree>
    <p:extLst>
      <p:ext uri="{BB962C8B-B14F-4D97-AF65-F5344CB8AC3E}">
        <p14:creationId xmlns:p14="http://schemas.microsoft.com/office/powerpoint/2010/main" val="2367038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TW"/>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新細明體" panose="02020500000000000000" pitchFamily="18" charset="-120"/>
              </a:defRPr>
            </a:lvl1pPr>
          </a:lstStyle>
          <a:p>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新細明體" panose="02020500000000000000" pitchFamily="18" charset="-120"/>
              </a:defRPr>
            </a:lvl1pPr>
          </a:lstStyle>
          <a:p>
            <a:endParaRPr lang="en-US" altLang="zh-TW"/>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新細明體" panose="02020500000000000000" pitchFamily="18" charset="-120"/>
              </a:defRPr>
            </a:lvl1pPr>
          </a:lstStyle>
          <a:p>
            <a:fld id="{1E52BD7A-A46F-4629-A766-46CB03D3C602}"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1447800"/>
            <a:ext cx="7772400" cy="1470025"/>
          </a:xfrm>
        </p:spPr>
        <p:txBody>
          <a:bodyPr anchor="ctr"/>
          <a:lstStyle/>
          <a:p>
            <a:r>
              <a:rPr lang="en-US" altLang="zh-TW" b="1" dirty="0">
                <a:solidFill>
                  <a:schemeClr val="accent2"/>
                </a:solidFill>
                <a:ea typeface="新細明體" panose="02020500000000000000" pitchFamily="18" charset="-120"/>
              </a:rPr>
              <a:t>Machine Learning</a:t>
            </a:r>
            <a:br>
              <a:rPr lang="en-US" altLang="zh-TW" b="1" dirty="0">
                <a:solidFill>
                  <a:schemeClr val="accent2"/>
                </a:solidFill>
                <a:ea typeface="新細明體" panose="02020500000000000000" pitchFamily="18" charset="-120"/>
              </a:rPr>
            </a:br>
            <a:endParaRPr lang="en-US" altLang="zh-TW" b="1" dirty="0">
              <a:solidFill>
                <a:schemeClr val="accent2"/>
              </a:solidFill>
              <a:ea typeface="新細明體" panose="02020500000000000000" pitchFamily="18" charset="-120"/>
            </a:endParaRPr>
          </a:p>
        </p:txBody>
      </p:sp>
      <p:sp>
        <p:nvSpPr>
          <p:cNvPr id="2051" name="Rectangle 3"/>
          <p:cNvSpPr>
            <a:spLocks noGrp="1" noChangeArrowheads="1"/>
          </p:cNvSpPr>
          <p:nvPr>
            <p:ph type="subTitle" idx="1"/>
          </p:nvPr>
        </p:nvSpPr>
        <p:spPr>
          <a:xfrm>
            <a:off x="0" y="3455198"/>
            <a:ext cx="9144000" cy="762000"/>
          </a:xfrm>
        </p:spPr>
        <p:txBody>
          <a:bodyPr/>
          <a:lstStyle/>
          <a:p>
            <a:r>
              <a:rPr lang="en-US" altLang="zh-TW" sz="2000" dirty="0">
                <a:solidFill>
                  <a:srgbClr val="33CC33"/>
                </a:solidFill>
              </a:rPr>
              <a:t>Give a </a:t>
            </a:r>
            <a:r>
              <a:rPr lang="en-US" altLang="zh-TW" sz="2000" dirty="0">
                <a:solidFill>
                  <a:srgbClr val="FF0000"/>
                </a:solidFill>
              </a:rPr>
              <a:t>computer (machine)</a:t>
            </a:r>
            <a:r>
              <a:rPr lang="en-US" altLang="zh-TW" sz="2000" dirty="0">
                <a:solidFill>
                  <a:srgbClr val="33CC33"/>
                </a:solidFill>
              </a:rPr>
              <a:t> a </a:t>
            </a:r>
            <a:r>
              <a:rPr lang="en-US" altLang="zh-TW" sz="2000" dirty="0">
                <a:solidFill>
                  <a:srgbClr val="FF0000"/>
                </a:solidFill>
              </a:rPr>
              <a:t>program</a:t>
            </a:r>
            <a:r>
              <a:rPr lang="en-US" altLang="zh-TW" sz="2000" dirty="0">
                <a:solidFill>
                  <a:srgbClr val="33CC33"/>
                </a:solidFill>
              </a:rPr>
              <a:t>, and you make it useful for a time;</a:t>
            </a:r>
            <a:br>
              <a:rPr lang="en-US" altLang="zh-TW" sz="2000" dirty="0">
                <a:solidFill>
                  <a:srgbClr val="33CC33"/>
                </a:solidFill>
              </a:rPr>
            </a:br>
            <a:r>
              <a:rPr lang="en-US" altLang="zh-TW" sz="2000" dirty="0">
                <a:solidFill>
                  <a:srgbClr val="33CC33"/>
                </a:solidFill>
              </a:rPr>
              <a:t>teach it how to </a:t>
            </a:r>
            <a:r>
              <a:rPr lang="en-US" altLang="zh-TW" sz="2000" dirty="0">
                <a:solidFill>
                  <a:srgbClr val="FF0000"/>
                </a:solidFill>
              </a:rPr>
              <a:t>program</a:t>
            </a:r>
            <a:r>
              <a:rPr lang="en-US" altLang="zh-TW" sz="2000" dirty="0">
                <a:solidFill>
                  <a:srgbClr val="33CC33"/>
                </a:solidFill>
              </a:rPr>
              <a:t>, and you make it useful for a lifetime.</a:t>
            </a:r>
          </a:p>
          <a:p>
            <a:endParaRPr lang="en-US" altLang="zh-TW" sz="2800" dirty="0">
              <a:ea typeface="新細明體" panose="02020500000000000000" pitchFamily="18" charset="-120"/>
            </a:endParaRPr>
          </a:p>
        </p:txBody>
      </p:sp>
      <p:sp>
        <p:nvSpPr>
          <p:cNvPr id="4" name="Rectangle 3"/>
          <p:cNvSpPr txBox="1">
            <a:spLocks noChangeArrowheads="1"/>
          </p:cNvSpPr>
          <p:nvPr/>
        </p:nvSpPr>
        <p:spPr bwMode="auto">
          <a:xfrm>
            <a:off x="0" y="4002937"/>
            <a:ext cx="9144000" cy="2302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altLang="zh-TW" sz="3200" dirty="0">
              <a:ea typeface="新細明體" panose="02020500000000000000" pitchFamily="18" charset="-120"/>
            </a:endParaRPr>
          </a:p>
          <a:p>
            <a:r>
              <a:rPr lang="en-US" altLang="zh-TW" dirty="0">
                <a:ea typeface="新細明體" panose="02020500000000000000" pitchFamily="18" charset="-120"/>
              </a:rPr>
              <a:t>Prof. Jehn-Ruey Jiang</a:t>
            </a:r>
          </a:p>
          <a:p>
            <a:r>
              <a:rPr lang="en-US" altLang="zh-TW" dirty="0">
                <a:ea typeface="新細明體" panose="02020500000000000000" pitchFamily="18" charset="-120"/>
              </a:rPr>
              <a:t>National Central University, Taiwan</a:t>
            </a:r>
          </a:p>
          <a:p>
            <a:endParaRPr lang="en-US" altLang="zh-TW" sz="2800" dirty="0">
              <a:ea typeface="新細明體" panose="02020500000000000000" pitchFamily="18" charset="-120"/>
            </a:endParaRPr>
          </a:p>
        </p:txBody>
      </p:sp>
      <p:sp>
        <p:nvSpPr>
          <p:cNvPr id="5" name="Rectangle 3"/>
          <p:cNvSpPr txBox="1">
            <a:spLocks noChangeArrowheads="1"/>
          </p:cNvSpPr>
          <p:nvPr/>
        </p:nvSpPr>
        <p:spPr bwMode="auto">
          <a:xfrm>
            <a:off x="76200" y="2612434"/>
            <a:ext cx="9144000" cy="1067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TW" sz="2000" dirty="0">
                <a:solidFill>
                  <a:srgbClr val="33CC33"/>
                </a:solidFill>
              </a:rPr>
              <a:t>Give a man a fish, and you feed him for a day;</a:t>
            </a:r>
            <a:br>
              <a:rPr lang="en-US" altLang="zh-TW" sz="2000" dirty="0">
                <a:solidFill>
                  <a:srgbClr val="33CC33"/>
                </a:solidFill>
              </a:rPr>
            </a:br>
            <a:r>
              <a:rPr lang="en-US" altLang="zh-TW" sz="2000" dirty="0">
                <a:solidFill>
                  <a:srgbClr val="33CC33"/>
                </a:solidFill>
              </a:rPr>
              <a:t>teach him how to fish, and you feed him for a lifetime.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0" presetClass="entr" presetSubtype="0" fill="hold" grpId="0" nodeType="withEffect">
                                  <p:stCondLst>
                                    <p:cond delay="0"/>
                                  </p:stCondLst>
                                  <p:childTnLst>
                                    <p:set>
                                      <p:cBhvr>
                                        <p:cTn id="8" dur="1" fill="hold">
                                          <p:stCondLst>
                                            <p:cond delay="0"/>
                                          </p:stCondLst>
                                        </p:cTn>
                                        <p:tgtEl>
                                          <p:spTgt spid="2051">
                                            <p:txEl>
                                              <p:pRg st="0" end="0"/>
                                            </p:txEl>
                                          </p:spTgt>
                                        </p:tgtEl>
                                        <p:attrNameLst>
                                          <p:attrName>style.visibility</p:attrName>
                                        </p:attrNameLst>
                                      </p:cBhvr>
                                      <p:to>
                                        <p:strVal val="visible"/>
                                      </p:to>
                                    </p:set>
                                    <p:animEffect transition="in" filter="fade">
                                      <p:cBhvr>
                                        <p:cTn id="9" dur="5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8695D0F-99D5-4046-B185-C7A3269E5026}"/>
              </a:ext>
            </a:extLst>
          </p:cNvPr>
          <p:cNvSpPr>
            <a:spLocks noGrp="1"/>
          </p:cNvSpPr>
          <p:nvPr>
            <p:ph type="title"/>
          </p:nvPr>
        </p:nvSpPr>
        <p:spPr/>
        <p:txBody>
          <a:bodyPr/>
          <a:lstStyle/>
          <a:p>
            <a:r>
              <a:rPr lang="en-US" altLang="zh-TW" dirty="0"/>
              <a:t>A Supervised Learning Example</a:t>
            </a:r>
            <a:endParaRPr lang="zh-TW" altLang="en-US" dirty="0"/>
          </a:p>
        </p:txBody>
      </p:sp>
      <p:sp>
        <p:nvSpPr>
          <p:cNvPr id="3" name="內容版面配置區 2">
            <a:extLst>
              <a:ext uri="{FF2B5EF4-FFF2-40B4-BE49-F238E27FC236}">
                <a16:creationId xmlns:a16="http://schemas.microsoft.com/office/drawing/2014/main" id="{3E91615E-FB05-4611-B5A6-CB31E28138DF}"/>
              </a:ext>
            </a:extLst>
          </p:cNvPr>
          <p:cNvSpPr>
            <a:spLocks noGrp="1"/>
          </p:cNvSpPr>
          <p:nvPr>
            <p:ph idx="1"/>
          </p:nvPr>
        </p:nvSpPr>
        <p:spPr>
          <a:xfrm>
            <a:off x="457200" y="1600200"/>
            <a:ext cx="8229600" cy="4525963"/>
          </a:xfrm>
        </p:spPr>
        <p:txBody>
          <a:bodyPr/>
          <a:lstStyle/>
          <a:p>
            <a:r>
              <a:rPr lang="en-US" altLang="zh-TW" b="1" dirty="0"/>
              <a:t>Support Vector Machine (SVM)</a:t>
            </a:r>
            <a:endParaRPr lang="zh-TW" altLang="en-US" dirty="0"/>
          </a:p>
        </p:txBody>
      </p:sp>
      <p:pic>
        <p:nvPicPr>
          <p:cNvPr id="1026" name="Picture 2" descr="undefined">
            <a:extLst>
              <a:ext uri="{FF2B5EF4-FFF2-40B4-BE49-F238E27FC236}">
                <a16:creationId xmlns:a16="http://schemas.microsoft.com/office/drawing/2014/main" id="{EA376A8F-26FF-407C-84FA-1B4400182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548010"/>
            <a:ext cx="4876800" cy="4218432"/>
          </a:xfrm>
          <a:prstGeom prst="rect">
            <a:avLst/>
          </a:prstGeom>
          <a:noFill/>
          <a:extLst>
            <a:ext uri="{909E8E84-426E-40DD-AFC4-6F175D3DCCD1}">
              <a14:hiddenFill xmlns:a14="http://schemas.microsoft.com/office/drawing/2010/main">
                <a:solidFill>
                  <a:srgbClr val="FFFFFF"/>
                </a:solidFill>
              </a14:hiddenFill>
            </a:ext>
          </a:extLst>
        </p:spPr>
      </p:pic>
      <p:sp>
        <p:nvSpPr>
          <p:cNvPr id="4" name="文字方塊 3">
            <a:extLst>
              <a:ext uri="{FF2B5EF4-FFF2-40B4-BE49-F238E27FC236}">
                <a16:creationId xmlns:a16="http://schemas.microsoft.com/office/drawing/2014/main" id="{397DE6BB-3F30-4F45-9512-F0F76441197C}"/>
              </a:ext>
            </a:extLst>
          </p:cNvPr>
          <p:cNvSpPr txBox="1"/>
          <p:nvPr/>
        </p:nvSpPr>
        <p:spPr>
          <a:xfrm>
            <a:off x="6019800" y="2743200"/>
            <a:ext cx="2819400" cy="3046988"/>
          </a:xfrm>
          <a:prstGeom prst="rect">
            <a:avLst/>
          </a:prstGeom>
          <a:noFill/>
        </p:spPr>
        <p:txBody>
          <a:bodyPr wrap="square" rtlCol="0">
            <a:spAutoFit/>
          </a:bodyPr>
          <a:lstStyle/>
          <a:p>
            <a:r>
              <a:rPr lang="en-US" altLang="zh-TW" sz="2400" b="1" dirty="0"/>
              <a:t>H</a:t>
            </a:r>
            <a:r>
              <a:rPr lang="en-US" altLang="zh-TW" sz="2400" b="1" baseline="-25000" dirty="0"/>
              <a:t>1</a:t>
            </a:r>
            <a:r>
              <a:rPr lang="en-US" altLang="zh-TW" sz="2400" b="1" dirty="0"/>
              <a:t> does not separate the classes. H</a:t>
            </a:r>
            <a:r>
              <a:rPr lang="en-US" altLang="zh-TW" sz="2400" b="1" baseline="-25000" dirty="0"/>
              <a:t>2</a:t>
            </a:r>
            <a:r>
              <a:rPr lang="en-US" altLang="zh-TW" sz="2400" b="1" dirty="0"/>
              <a:t> does, but only with a small margin. H</a:t>
            </a:r>
            <a:r>
              <a:rPr lang="en-US" altLang="zh-TW" sz="2400" b="1" baseline="-25000" dirty="0"/>
              <a:t>3</a:t>
            </a:r>
            <a:r>
              <a:rPr lang="en-US" altLang="zh-TW" sz="2400" b="1" dirty="0"/>
              <a:t> separates them with the maximal margin.</a:t>
            </a:r>
            <a:endParaRPr lang="zh-TW" altLang="en-US" sz="2400" b="1" dirty="0"/>
          </a:p>
        </p:txBody>
      </p:sp>
    </p:spTree>
    <p:extLst>
      <p:ext uri="{BB962C8B-B14F-4D97-AF65-F5344CB8AC3E}">
        <p14:creationId xmlns:p14="http://schemas.microsoft.com/office/powerpoint/2010/main" val="1134247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8695D0F-99D5-4046-B185-C7A3269E5026}"/>
              </a:ext>
            </a:extLst>
          </p:cNvPr>
          <p:cNvSpPr>
            <a:spLocks noGrp="1"/>
          </p:cNvSpPr>
          <p:nvPr>
            <p:ph type="title"/>
          </p:nvPr>
        </p:nvSpPr>
        <p:spPr>
          <a:xfrm>
            <a:off x="-76200" y="274638"/>
            <a:ext cx="9296400" cy="1143000"/>
          </a:xfrm>
        </p:spPr>
        <p:txBody>
          <a:bodyPr/>
          <a:lstStyle/>
          <a:p>
            <a:r>
              <a:rPr lang="en-US" altLang="zh-TW" dirty="0"/>
              <a:t>An Unsupervised Learning Example</a:t>
            </a:r>
            <a:endParaRPr lang="zh-TW" altLang="en-US" dirty="0"/>
          </a:p>
        </p:txBody>
      </p:sp>
      <p:sp>
        <p:nvSpPr>
          <p:cNvPr id="3" name="內容版面配置區 2">
            <a:extLst>
              <a:ext uri="{FF2B5EF4-FFF2-40B4-BE49-F238E27FC236}">
                <a16:creationId xmlns:a16="http://schemas.microsoft.com/office/drawing/2014/main" id="{3E91615E-FB05-4611-B5A6-CB31E28138DF}"/>
              </a:ext>
            </a:extLst>
          </p:cNvPr>
          <p:cNvSpPr>
            <a:spLocks noGrp="1"/>
          </p:cNvSpPr>
          <p:nvPr>
            <p:ph idx="1"/>
          </p:nvPr>
        </p:nvSpPr>
        <p:spPr>
          <a:xfrm>
            <a:off x="457200" y="1600200"/>
            <a:ext cx="8229600" cy="4525963"/>
          </a:xfrm>
        </p:spPr>
        <p:txBody>
          <a:bodyPr/>
          <a:lstStyle/>
          <a:p>
            <a:r>
              <a:rPr lang="en-US" altLang="zh-TW" b="1" dirty="0"/>
              <a:t>Principal Component Analysis (PCA)</a:t>
            </a:r>
            <a:endParaRPr lang="zh-TW" altLang="en-US" dirty="0"/>
          </a:p>
        </p:txBody>
      </p:sp>
      <p:sp>
        <p:nvSpPr>
          <p:cNvPr id="4" name="文字方塊 3">
            <a:extLst>
              <a:ext uri="{FF2B5EF4-FFF2-40B4-BE49-F238E27FC236}">
                <a16:creationId xmlns:a16="http://schemas.microsoft.com/office/drawing/2014/main" id="{397DE6BB-3F30-4F45-9512-F0F76441197C}"/>
              </a:ext>
            </a:extLst>
          </p:cNvPr>
          <p:cNvSpPr txBox="1"/>
          <p:nvPr/>
        </p:nvSpPr>
        <p:spPr>
          <a:xfrm>
            <a:off x="240475" y="5958357"/>
            <a:ext cx="8903525" cy="830997"/>
          </a:xfrm>
          <a:prstGeom prst="rect">
            <a:avLst/>
          </a:prstGeom>
          <a:noFill/>
        </p:spPr>
        <p:txBody>
          <a:bodyPr wrap="square" rtlCol="0">
            <a:spAutoFit/>
          </a:bodyPr>
          <a:lstStyle/>
          <a:p>
            <a:r>
              <a:rPr lang="en-US" altLang="zh-TW" sz="2400" b="1" dirty="0"/>
              <a:t>Projected data on v has a larger variance than projected data on v’. </a:t>
            </a:r>
            <a:endParaRPr lang="zh-TW" altLang="en-US" sz="2400" b="1" dirty="0"/>
          </a:p>
        </p:txBody>
      </p:sp>
      <p:pic>
        <p:nvPicPr>
          <p:cNvPr id="2050" name="Picture 2" descr="https://miro.medium.com/v2/resize:fit:1400/1*xp6X8QOkhCPlkgxI3IIGSQ.png">
            <a:extLst>
              <a:ext uri="{FF2B5EF4-FFF2-40B4-BE49-F238E27FC236}">
                <a16:creationId xmlns:a16="http://schemas.microsoft.com/office/drawing/2014/main" id="{F81737F2-011E-4A44-8B5E-2F4E1B661F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38400"/>
            <a:ext cx="9144000" cy="3232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640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8695D0F-99D5-4046-B185-C7A3269E5026}"/>
              </a:ext>
            </a:extLst>
          </p:cNvPr>
          <p:cNvSpPr>
            <a:spLocks noGrp="1"/>
          </p:cNvSpPr>
          <p:nvPr>
            <p:ph type="title"/>
          </p:nvPr>
        </p:nvSpPr>
        <p:spPr>
          <a:xfrm>
            <a:off x="0" y="274638"/>
            <a:ext cx="8991600" cy="1143000"/>
          </a:xfrm>
        </p:spPr>
        <p:txBody>
          <a:bodyPr/>
          <a:lstStyle/>
          <a:p>
            <a:r>
              <a:rPr lang="en-US" altLang="zh-TW" dirty="0"/>
              <a:t>A</a:t>
            </a:r>
            <a:r>
              <a:rPr lang="zh-TW" altLang="en-US" dirty="0"/>
              <a:t> </a:t>
            </a:r>
            <a:r>
              <a:rPr lang="en-US" altLang="zh-TW" dirty="0"/>
              <a:t>Reinforcement Learning</a:t>
            </a:r>
            <a:r>
              <a:rPr lang="zh-TW" altLang="en-US" dirty="0"/>
              <a:t> </a:t>
            </a:r>
            <a:r>
              <a:rPr lang="en-US" altLang="zh-TW" dirty="0"/>
              <a:t>Example</a:t>
            </a:r>
            <a:endParaRPr lang="zh-TW" altLang="en-US" dirty="0"/>
          </a:p>
        </p:txBody>
      </p:sp>
      <p:pic>
        <p:nvPicPr>
          <p:cNvPr id="3074" name="Picture 2" descr="Reinforcement Learning 101. Learn the essentials of Reinforcement… | by  Shweta Bhatt | Towards Data Science">
            <a:extLst>
              <a:ext uri="{FF2B5EF4-FFF2-40B4-BE49-F238E27FC236}">
                <a16:creationId xmlns:a16="http://schemas.microsoft.com/office/drawing/2014/main" id="{69A62375-6F44-424D-BD02-58B5679A3F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 y="1762125"/>
            <a:ext cx="8648700" cy="3333750"/>
          </a:xfrm>
          <a:prstGeom prst="rect">
            <a:avLst/>
          </a:prstGeom>
          <a:noFill/>
          <a:extLst>
            <a:ext uri="{909E8E84-426E-40DD-AFC4-6F175D3DCCD1}">
              <a14:hiddenFill xmlns:a14="http://schemas.microsoft.com/office/drawing/2010/main">
                <a:solidFill>
                  <a:srgbClr val="FFFFFF"/>
                </a:solidFill>
              </a14:hiddenFill>
            </a:ext>
          </a:extLst>
        </p:spPr>
      </p:pic>
      <p:sp>
        <p:nvSpPr>
          <p:cNvPr id="9" name="文字方塊 8">
            <a:extLst>
              <a:ext uri="{FF2B5EF4-FFF2-40B4-BE49-F238E27FC236}">
                <a16:creationId xmlns:a16="http://schemas.microsoft.com/office/drawing/2014/main" id="{1AAB057B-CB3F-4965-854B-687A5EEE562A}"/>
              </a:ext>
            </a:extLst>
          </p:cNvPr>
          <p:cNvSpPr txBox="1"/>
          <p:nvPr/>
        </p:nvSpPr>
        <p:spPr>
          <a:xfrm>
            <a:off x="152400" y="5144737"/>
            <a:ext cx="8229600" cy="1631216"/>
          </a:xfrm>
          <a:prstGeom prst="rect">
            <a:avLst/>
          </a:prstGeom>
          <a:noFill/>
        </p:spPr>
        <p:txBody>
          <a:bodyPr wrap="square" rtlCol="0">
            <a:spAutoFit/>
          </a:bodyPr>
          <a:lstStyle/>
          <a:p>
            <a:r>
              <a:rPr lang="en-US" altLang="zh-TW" sz="2000" b="1" dirty="0"/>
              <a:t>Wiki: Q-learning is a model-free reinforcement learning algorithm to learn the value of an action in a particular state. It does not require a model of the environment (hence “model-free”), and it can handle problems with stochastic transitions and rewards without requiring adaptations.</a:t>
            </a:r>
            <a:endParaRPr lang="zh-TW" altLang="en-US" sz="2000" b="1" dirty="0"/>
          </a:p>
        </p:txBody>
      </p:sp>
      <p:sp>
        <p:nvSpPr>
          <p:cNvPr id="10" name="內容版面配置區 2">
            <a:extLst>
              <a:ext uri="{FF2B5EF4-FFF2-40B4-BE49-F238E27FC236}">
                <a16:creationId xmlns:a16="http://schemas.microsoft.com/office/drawing/2014/main" id="{E50D6602-0049-43B4-AE75-0F09AA741C3E}"/>
              </a:ext>
            </a:extLst>
          </p:cNvPr>
          <p:cNvSpPr>
            <a:spLocks noGrp="1"/>
          </p:cNvSpPr>
          <p:nvPr>
            <p:ph idx="1"/>
          </p:nvPr>
        </p:nvSpPr>
        <p:spPr>
          <a:xfrm>
            <a:off x="457200" y="1600200"/>
            <a:ext cx="8229600" cy="1143001"/>
          </a:xfrm>
        </p:spPr>
        <p:txBody>
          <a:bodyPr/>
          <a:lstStyle/>
          <a:p>
            <a:r>
              <a:rPr lang="en-US" altLang="zh-TW" b="1" dirty="0"/>
              <a:t>Q-learning</a:t>
            </a:r>
            <a:endParaRPr lang="zh-TW" altLang="en-US" dirty="0"/>
          </a:p>
        </p:txBody>
      </p:sp>
    </p:spTree>
    <p:extLst>
      <p:ext uri="{BB962C8B-B14F-4D97-AF65-F5344CB8AC3E}">
        <p14:creationId xmlns:p14="http://schemas.microsoft.com/office/powerpoint/2010/main" val="192433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0" indent="0" algn="ctr">
              <a:buNone/>
            </a:pPr>
            <a:r>
              <a:rPr lang="en-US" altLang="zh-TW" sz="13800" dirty="0"/>
              <a:t>Q&amp;A</a:t>
            </a:r>
            <a:endParaRPr lang="zh-TW" altLang="en-US" sz="13800" dirty="0"/>
          </a:p>
        </p:txBody>
      </p:sp>
    </p:spTree>
    <p:extLst>
      <p:ext uri="{BB962C8B-B14F-4D97-AF65-F5344CB8AC3E}">
        <p14:creationId xmlns:p14="http://schemas.microsoft.com/office/powerpoint/2010/main" val="3456524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Autofit/>
          </a:bodyPr>
          <a:lstStyle/>
          <a:p>
            <a:r>
              <a:rPr lang="en-US" altLang="zh-TW" sz="2400" dirty="0"/>
              <a:t>Supervised learning categories and techniques</a:t>
            </a:r>
          </a:p>
          <a:p>
            <a:pPr lvl="1"/>
            <a:r>
              <a:rPr lang="en-US" altLang="zh-TW" sz="2000" b="1" dirty="0"/>
              <a:t>Linear classifier</a:t>
            </a:r>
            <a:r>
              <a:rPr lang="en-US" altLang="zh-TW" sz="2000" dirty="0"/>
              <a:t> (numerical functions)</a:t>
            </a:r>
            <a:r>
              <a:rPr lang="en-US" altLang="zh-TW" sz="1600" dirty="0"/>
              <a:t>	</a:t>
            </a:r>
          </a:p>
          <a:p>
            <a:pPr lvl="1"/>
            <a:r>
              <a:rPr lang="en-US" altLang="zh-TW" sz="2000" b="1" dirty="0"/>
              <a:t>Parametric</a:t>
            </a:r>
            <a:r>
              <a:rPr lang="en-US" altLang="zh-TW" sz="2000" dirty="0"/>
              <a:t> (Probabilistic functions) </a:t>
            </a:r>
          </a:p>
          <a:p>
            <a:pPr lvl="2"/>
            <a:r>
              <a:rPr lang="en-US" altLang="zh-TW" sz="2000" dirty="0"/>
              <a:t>Naïve Bayes, Gaussian discriminant analysis (GDA), Hidden Markov models (HMM), Probabilistic graphical models 	</a:t>
            </a:r>
          </a:p>
          <a:p>
            <a:pPr lvl="1"/>
            <a:r>
              <a:rPr lang="en-US" altLang="zh-TW" sz="2000" b="1" dirty="0"/>
              <a:t>Non-parametric</a:t>
            </a:r>
            <a:r>
              <a:rPr lang="en-US" altLang="zh-TW" sz="2000" dirty="0"/>
              <a:t> (Instance-based functions)</a:t>
            </a:r>
            <a:r>
              <a:rPr lang="en-US" altLang="zh-TW" sz="2000" i="1" dirty="0"/>
              <a:t> </a:t>
            </a:r>
          </a:p>
          <a:p>
            <a:pPr lvl="2"/>
            <a:r>
              <a:rPr lang="en-US" altLang="zh-TW" sz="2000" i="1" dirty="0"/>
              <a:t>K</a:t>
            </a:r>
            <a:r>
              <a:rPr lang="en-US" altLang="zh-TW" sz="2000" dirty="0"/>
              <a:t>-nearest neighbors, Kernel regression, Kernel density estimation, Local regression</a:t>
            </a:r>
          </a:p>
          <a:p>
            <a:pPr lvl="1"/>
            <a:r>
              <a:rPr lang="en-US" altLang="zh-TW" sz="2000" b="1" dirty="0"/>
              <a:t>Non-metric</a:t>
            </a:r>
            <a:r>
              <a:rPr lang="en-US" altLang="zh-TW" sz="2000" dirty="0"/>
              <a:t> (Symbolic functions) </a:t>
            </a:r>
          </a:p>
          <a:p>
            <a:pPr lvl="2"/>
            <a:r>
              <a:rPr lang="en-US" altLang="zh-TW" sz="2000" dirty="0"/>
              <a:t>Classification and regression tree (CART), decision tree </a:t>
            </a:r>
            <a:r>
              <a:rPr lang="en-US" altLang="zh-TW" sz="1600" dirty="0"/>
              <a:t>	</a:t>
            </a:r>
            <a:endParaRPr lang="en-US" altLang="zh-TW" sz="2000" dirty="0"/>
          </a:p>
          <a:p>
            <a:pPr lvl="1"/>
            <a:r>
              <a:rPr lang="en-US" altLang="zh-TW" sz="2000" b="1" dirty="0"/>
              <a:t>Aggregation</a:t>
            </a:r>
          </a:p>
          <a:p>
            <a:pPr lvl="2"/>
            <a:r>
              <a:rPr lang="en-US" altLang="zh-TW" sz="2000" dirty="0"/>
              <a:t>Bagging (bootstrap + aggregation), </a:t>
            </a:r>
            <a:r>
              <a:rPr lang="en-US" altLang="zh-TW" sz="2000" dirty="0" err="1"/>
              <a:t>Adaboost</a:t>
            </a:r>
            <a:r>
              <a:rPr lang="en-US" altLang="zh-TW" sz="2000" dirty="0"/>
              <a:t>, Random forest </a:t>
            </a:r>
            <a:r>
              <a:rPr lang="en-US" altLang="zh-TW" sz="1600" dirty="0"/>
              <a:t>	</a:t>
            </a:r>
          </a:p>
          <a:p>
            <a:pPr marL="457200" lvl="1" indent="0">
              <a:buNone/>
            </a:pPr>
            <a:endParaRPr lang="en-US" altLang="zh-TW" sz="2000" dirty="0"/>
          </a:p>
          <a:p>
            <a:endParaRPr lang="zh-TW" altLang="en-US" sz="2400" dirty="0"/>
          </a:p>
        </p:txBody>
      </p:sp>
      <p:sp>
        <p:nvSpPr>
          <p:cNvPr id="2" name="標題 1"/>
          <p:cNvSpPr>
            <a:spLocks noGrp="1"/>
          </p:cNvSpPr>
          <p:nvPr>
            <p:ph type="title"/>
          </p:nvPr>
        </p:nvSpPr>
        <p:spPr/>
        <p:txBody>
          <a:bodyPr/>
          <a:lstStyle/>
          <a:p>
            <a:r>
              <a:rPr lang="en-US" altLang="zh-TW" dirty="0"/>
              <a:t>Learning techniques</a:t>
            </a:r>
            <a:endParaRPr lang="zh-TW" altLang="en-US" dirty="0"/>
          </a:p>
        </p:txBody>
      </p:sp>
      <p:sp>
        <p:nvSpPr>
          <p:cNvPr id="4" name="文字方塊 3">
            <a:extLst>
              <a:ext uri="{FF2B5EF4-FFF2-40B4-BE49-F238E27FC236}">
                <a16:creationId xmlns:a16="http://schemas.microsoft.com/office/drawing/2014/main" id="{71797262-E2A7-4CFB-B1D9-9058FEBD0F68}"/>
              </a:ext>
            </a:extLst>
          </p:cNvPr>
          <p:cNvSpPr txBox="1"/>
          <p:nvPr/>
        </p:nvSpPr>
        <p:spPr>
          <a:xfrm>
            <a:off x="3249939" y="6536937"/>
            <a:ext cx="2565831" cy="276999"/>
          </a:xfrm>
          <a:prstGeom prst="rect">
            <a:avLst/>
          </a:prstGeom>
          <a:noFill/>
        </p:spPr>
        <p:txBody>
          <a:bodyPr wrap="none" rtlCol="0">
            <a:spAutoFit/>
          </a:bodyPr>
          <a:lstStyle/>
          <a:p>
            <a:r>
              <a:rPr lang="en-US" altLang="zh-TW" sz="1200" dirty="0"/>
              <a:t>Source: Slides of Dr. </a:t>
            </a:r>
            <a:r>
              <a:rPr lang="en-US" altLang="zh-TW" sz="1200" dirty="0">
                <a:ea typeface="新細明體" panose="02020500000000000000" pitchFamily="18" charset="-120"/>
              </a:rPr>
              <a:t>Yi-Fan Chang</a:t>
            </a:r>
            <a:endParaRPr lang="zh-TW" altLang="en-US" sz="1200" dirty="0"/>
          </a:p>
        </p:txBody>
      </p:sp>
    </p:spTree>
    <p:extLst>
      <p:ext uri="{BB962C8B-B14F-4D97-AF65-F5344CB8AC3E}">
        <p14:creationId xmlns:p14="http://schemas.microsoft.com/office/powerpoint/2010/main" val="1939756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Autofit/>
          </a:bodyPr>
          <a:lstStyle/>
          <a:p>
            <a:r>
              <a:rPr lang="en-US" altLang="zh-TW" sz="2400" dirty="0"/>
              <a:t>Unsupervised learning categories and techniques</a:t>
            </a:r>
          </a:p>
          <a:p>
            <a:pPr lvl="1"/>
            <a:r>
              <a:rPr lang="en-US" altLang="zh-TW" sz="2000" b="1" dirty="0"/>
              <a:t>Clustering</a:t>
            </a:r>
          </a:p>
          <a:p>
            <a:pPr lvl="2"/>
            <a:r>
              <a:rPr lang="en-US" altLang="zh-TW" sz="2000" dirty="0"/>
              <a:t>K-means clustering</a:t>
            </a:r>
          </a:p>
          <a:p>
            <a:pPr lvl="2"/>
            <a:r>
              <a:rPr lang="en-US" altLang="zh-TW" sz="2000" dirty="0"/>
              <a:t>Spectral clustering </a:t>
            </a:r>
            <a:r>
              <a:rPr lang="en-US" altLang="zh-TW" sz="1600" dirty="0"/>
              <a:t>	</a:t>
            </a:r>
            <a:endParaRPr lang="en-US" altLang="zh-TW" sz="2000" dirty="0"/>
          </a:p>
          <a:p>
            <a:pPr lvl="1"/>
            <a:r>
              <a:rPr lang="en-US" altLang="zh-TW" sz="2000" b="1" dirty="0"/>
              <a:t>Density Estimation </a:t>
            </a:r>
            <a:r>
              <a:rPr lang="en-US" altLang="zh-TW" sz="2000" dirty="0"/>
              <a:t>	</a:t>
            </a:r>
          </a:p>
          <a:p>
            <a:pPr lvl="2"/>
            <a:r>
              <a:rPr lang="en-US" altLang="zh-TW" sz="2000" dirty="0"/>
              <a:t>Gaussian mixture model (GMM) 	</a:t>
            </a:r>
          </a:p>
          <a:p>
            <a:pPr lvl="2"/>
            <a:r>
              <a:rPr lang="en-US" altLang="zh-TW" sz="2000" dirty="0"/>
              <a:t>Graphical models </a:t>
            </a:r>
          </a:p>
          <a:p>
            <a:pPr lvl="1"/>
            <a:r>
              <a:rPr lang="en-US" altLang="zh-TW" sz="2000" b="1" dirty="0"/>
              <a:t>Dimensionality reduction </a:t>
            </a:r>
            <a:r>
              <a:rPr lang="en-US" altLang="zh-TW" sz="2000" dirty="0"/>
              <a:t>	</a:t>
            </a:r>
          </a:p>
          <a:p>
            <a:pPr lvl="2"/>
            <a:r>
              <a:rPr lang="en-US" altLang="zh-TW" sz="2000" dirty="0"/>
              <a:t>Principal component analysis (PCA) 	</a:t>
            </a:r>
          </a:p>
          <a:p>
            <a:pPr lvl="2"/>
            <a:r>
              <a:rPr lang="en-US" altLang="zh-TW" sz="2000" dirty="0"/>
              <a:t>Factor analysis 	</a:t>
            </a:r>
          </a:p>
          <a:p>
            <a:endParaRPr lang="zh-TW" altLang="en-US" sz="2400" dirty="0"/>
          </a:p>
        </p:txBody>
      </p:sp>
      <p:sp>
        <p:nvSpPr>
          <p:cNvPr id="2" name="標題 1"/>
          <p:cNvSpPr>
            <a:spLocks noGrp="1"/>
          </p:cNvSpPr>
          <p:nvPr>
            <p:ph type="title"/>
          </p:nvPr>
        </p:nvSpPr>
        <p:spPr/>
        <p:txBody>
          <a:bodyPr/>
          <a:lstStyle/>
          <a:p>
            <a:r>
              <a:rPr lang="en-US" altLang="zh-TW" dirty="0"/>
              <a:t>Learning techniques</a:t>
            </a:r>
            <a:endParaRPr lang="zh-TW" altLang="en-US" dirty="0"/>
          </a:p>
        </p:txBody>
      </p:sp>
      <p:sp>
        <p:nvSpPr>
          <p:cNvPr id="4" name="文字方塊 3">
            <a:extLst>
              <a:ext uri="{FF2B5EF4-FFF2-40B4-BE49-F238E27FC236}">
                <a16:creationId xmlns:a16="http://schemas.microsoft.com/office/drawing/2014/main" id="{7B2E465B-C0BF-4940-A7D4-6A0420FAAFDC}"/>
              </a:ext>
            </a:extLst>
          </p:cNvPr>
          <p:cNvSpPr txBox="1"/>
          <p:nvPr/>
        </p:nvSpPr>
        <p:spPr>
          <a:xfrm>
            <a:off x="3249939" y="6536937"/>
            <a:ext cx="2565831" cy="276999"/>
          </a:xfrm>
          <a:prstGeom prst="rect">
            <a:avLst/>
          </a:prstGeom>
          <a:noFill/>
        </p:spPr>
        <p:txBody>
          <a:bodyPr wrap="none" rtlCol="0">
            <a:spAutoFit/>
          </a:bodyPr>
          <a:lstStyle/>
          <a:p>
            <a:r>
              <a:rPr lang="en-US" altLang="zh-TW" sz="1200" dirty="0"/>
              <a:t>Source: Slides of Dr. </a:t>
            </a:r>
            <a:r>
              <a:rPr lang="en-US" altLang="zh-TW" sz="1200" dirty="0">
                <a:ea typeface="新細明體" panose="02020500000000000000" pitchFamily="18" charset="-120"/>
              </a:rPr>
              <a:t>Yi-Fan Chang</a:t>
            </a:r>
            <a:endParaRPr lang="zh-TW" altLang="en-US" sz="1200" dirty="0"/>
          </a:p>
        </p:txBody>
      </p:sp>
    </p:spTree>
    <p:extLst>
      <p:ext uri="{BB962C8B-B14F-4D97-AF65-F5344CB8AC3E}">
        <p14:creationId xmlns:p14="http://schemas.microsoft.com/office/powerpoint/2010/main" val="275795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zh-TW" b="1">
                <a:solidFill>
                  <a:schemeClr val="accent2"/>
                </a:solidFill>
                <a:ea typeface="新細明體" panose="02020500000000000000" pitchFamily="18" charset="-120"/>
              </a:rPr>
              <a:t>A Few Quotes</a:t>
            </a:r>
          </a:p>
        </p:txBody>
      </p:sp>
      <p:sp>
        <p:nvSpPr>
          <p:cNvPr id="4102" name="Rectangle 6"/>
          <p:cNvSpPr>
            <a:spLocks noGrp="1" noChangeArrowheads="1"/>
          </p:cNvSpPr>
          <p:nvPr>
            <p:ph type="body" idx="1"/>
          </p:nvPr>
        </p:nvSpPr>
        <p:spPr/>
        <p:txBody>
          <a:bodyPr/>
          <a:lstStyle/>
          <a:p>
            <a:pPr>
              <a:lnSpc>
                <a:spcPct val="90000"/>
              </a:lnSpc>
            </a:pPr>
            <a:r>
              <a:rPr lang="en-US" altLang="zh-TW" sz="2800" dirty="0">
                <a:ea typeface="新細明體" panose="02020500000000000000" pitchFamily="18" charset="-120"/>
              </a:rPr>
              <a:t>“A breakthrough in </a:t>
            </a:r>
            <a:r>
              <a:rPr lang="en-US" altLang="zh-TW" sz="2800" dirty="0">
                <a:solidFill>
                  <a:srgbClr val="FF3300"/>
                </a:solidFill>
                <a:ea typeface="新細明體" panose="02020500000000000000" pitchFamily="18" charset="-120"/>
              </a:rPr>
              <a:t>machine learning </a:t>
            </a:r>
            <a:r>
              <a:rPr lang="en-US" altLang="zh-TW" sz="2800" dirty="0">
                <a:ea typeface="新細明體" panose="02020500000000000000" pitchFamily="18" charset="-120"/>
              </a:rPr>
              <a:t>would be worth ten </a:t>
            </a:r>
            <a:r>
              <a:rPr lang="en-US" altLang="zh-TW" sz="2800" dirty="0" err="1">
                <a:ea typeface="新細明體" panose="02020500000000000000" pitchFamily="18" charset="-120"/>
              </a:rPr>
              <a:t>Microsofts</a:t>
            </a:r>
            <a:r>
              <a:rPr lang="en-US" altLang="zh-TW" sz="2800" dirty="0">
                <a:ea typeface="新細明體" panose="02020500000000000000" pitchFamily="18" charset="-120"/>
              </a:rPr>
              <a:t>” </a:t>
            </a:r>
            <a:r>
              <a:rPr lang="en-US" altLang="zh-TW" sz="2400" dirty="0">
                <a:ea typeface="新細明體" panose="02020500000000000000" pitchFamily="18" charset="-120"/>
              </a:rPr>
              <a:t>(Bill Gates, Chairman, Microsoft)</a:t>
            </a:r>
          </a:p>
          <a:p>
            <a:pPr>
              <a:lnSpc>
                <a:spcPct val="90000"/>
              </a:lnSpc>
            </a:pPr>
            <a:r>
              <a:rPr lang="en-US" altLang="zh-TW" sz="2800" dirty="0">
                <a:ea typeface="新細明體" panose="02020500000000000000" pitchFamily="18" charset="-120"/>
              </a:rPr>
              <a:t>“</a:t>
            </a:r>
            <a:r>
              <a:rPr lang="en-US" altLang="zh-TW" sz="2800" dirty="0">
                <a:solidFill>
                  <a:srgbClr val="FF3300"/>
                </a:solidFill>
                <a:ea typeface="新細明體" panose="02020500000000000000" pitchFamily="18" charset="-120"/>
              </a:rPr>
              <a:t>Machine learning </a:t>
            </a:r>
            <a:r>
              <a:rPr lang="en-US" altLang="zh-TW" sz="2800" dirty="0">
                <a:ea typeface="新細明體" panose="02020500000000000000" pitchFamily="18" charset="-120"/>
              </a:rPr>
              <a:t>is the next Internet” </a:t>
            </a:r>
            <a:br>
              <a:rPr lang="en-US" altLang="zh-TW" sz="2800" dirty="0">
                <a:ea typeface="新細明體" panose="02020500000000000000" pitchFamily="18" charset="-120"/>
              </a:rPr>
            </a:br>
            <a:r>
              <a:rPr lang="en-US" altLang="zh-TW" sz="2400" dirty="0">
                <a:ea typeface="新細明體" panose="02020500000000000000" pitchFamily="18" charset="-120"/>
              </a:rPr>
              <a:t>(Tony Tether, Director, DARPA)</a:t>
            </a:r>
          </a:p>
          <a:p>
            <a:pPr>
              <a:lnSpc>
                <a:spcPct val="90000"/>
              </a:lnSpc>
            </a:pPr>
            <a:r>
              <a:rPr lang="en-US" altLang="zh-TW" sz="2800" dirty="0">
                <a:solidFill>
                  <a:srgbClr val="FF3300"/>
                </a:solidFill>
                <a:ea typeface="新細明體" panose="02020500000000000000" pitchFamily="18" charset="-120"/>
              </a:rPr>
              <a:t>Machine learning </a:t>
            </a:r>
            <a:r>
              <a:rPr lang="en-US" altLang="zh-TW" sz="2800" dirty="0">
                <a:ea typeface="新細明體" panose="02020500000000000000" pitchFamily="18" charset="-120"/>
              </a:rPr>
              <a:t>is the hot new thing” </a:t>
            </a:r>
            <a:br>
              <a:rPr lang="en-US" altLang="zh-TW" sz="2800" dirty="0">
                <a:ea typeface="新細明體" panose="02020500000000000000" pitchFamily="18" charset="-120"/>
              </a:rPr>
            </a:br>
            <a:r>
              <a:rPr lang="en-US" altLang="zh-TW" sz="2400" dirty="0">
                <a:ea typeface="新細明體" panose="02020500000000000000" pitchFamily="18" charset="-120"/>
              </a:rPr>
              <a:t>(John Hennessy, President, Stanford)</a:t>
            </a:r>
          </a:p>
          <a:p>
            <a:pPr>
              <a:lnSpc>
                <a:spcPct val="90000"/>
              </a:lnSpc>
            </a:pPr>
            <a:r>
              <a:rPr lang="en-US" altLang="zh-TW" sz="2800" dirty="0">
                <a:ea typeface="新細明體" panose="02020500000000000000" pitchFamily="18" charset="-120"/>
              </a:rPr>
              <a:t>“Web rankings today are mostly a matter of </a:t>
            </a:r>
            <a:r>
              <a:rPr lang="en-US" altLang="zh-TW" sz="2800" dirty="0">
                <a:solidFill>
                  <a:srgbClr val="FF3300"/>
                </a:solidFill>
                <a:ea typeface="新細明體" panose="02020500000000000000" pitchFamily="18" charset="-120"/>
              </a:rPr>
              <a:t>machine learning</a:t>
            </a:r>
            <a:r>
              <a:rPr lang="en-US" altLang="zh-TW" sz="2800" dirty="0">
                <a:ea typeface="新細明體" panose="02020500000000000000" pitchFamily="18" charset="-120"/>
              </a:rPr>
              <a:t>” </a:t>
            </a:r>
            <a:r>
              <a:rPr lang="en-US" altLang="zh-TW" sz="2400" dirty="0">
                <a:ea typeface="新細明體" panose="02020500000000000000" pitchFamily="18" charset="-120"/>
              </a:rPr>
              <a:t>(</a:t>
            </a:r>
            <a:r>
              <a:rPr lang="en-US" altLang="zh-TW" sz="2400" dirty="0" err="1">
                <a:ea typeface="新細明體" panose="02020500000000000000" pitchFamily="18" charset="-120"/>
              </a:rPr>
              <a:t>Prabhakar</a:t>
            </a:r>
            <a:r>
              <a:rPr lang="en-US" altLang="zh-TW" sz="2400" dirty="0">
                <a:ea typeface="新細明體" panose="02020500000000000000" pitchFamily="18" charset="-120"/>
              </a:rPr>
              <a:t> </a:t>
            </a:r>
            <a:r>
              <a:rPr lang="en-US" altLang="zh-TW" sz="2400" dirty="0" err="1">
                <a:ea typeface="新細明體" panose="02020500000000000000" pitchFamily="18" charset="-120"/>
              </a:rPr>
              <a:t>Raghavan</a:t>
            </a:r>
            <a:r>
              <a:rPr lang="en-US" altLang="zh-TW" sz="2400" dirty="0">
                <a:ea typeface="新細明體" panose="02020500000000000000" pitchFamily="18" charset="-120"/>
              </a:rPr>
              <a:t>, Dir. Research, Yahoo)</a:t>
            </a:r>
          </a:p>
          <a:p>
            <a:pPr>
              <a:lnSpc>
                <a:spcPct val="90000"/>
              </a:lnSpc>
            </a:pPr>
            <a:r>
              <a:rPr lang="en-US" altLang="zh-TW" sz="2800" dirty="0">
                <a:ea typeface="新細明體" panose="02020500000000000000" pitchFamily="18" charset="-120"/>
              </a:rPr>
              <a:t>“</a:t>
            </a:r>
            <a:r>
              <a:rPr lang="en-US" altLang="zh-TW" sz="2800" dirty="0">
                <a:solidFill>
                  <a:srgbClr val="FF3300"/>
                </a:solidFill>
                <a:ea typeface="新細明體" panose="02020500000000000000" pitchFamily="18" charset="-120"/>
              </a:rPr>
              <a:t>Machine learning </a:t>
            </a:r>
            <a:r>
              <a:rPr lang="en-US" altLang="zh-TW" sz="2800" dirty="0">
                <a:ea typeface="新細明體" panose="02020500000000000000" pitchFamily="18" charset="-120"/>
              </a:rPr>
              <a:t>is going to result in a real revolution” </a:t>
            </a:r>
            <a:r>
              <a:rPr lang="en-US" altLang="zh-TW" sz="2400" dirty="0">
                <a:ea typeface="新細明體" panose="02020500000000000000" pitchFamily="18" charset="-120"/>
              </a:rPr>
              <a:t>(Greg Papadopoulos, CTO, Sun)</a:t>
            </a:r>
          </a:p>
        </p:txBody>
      </p:sp>
      <p:sp>
        <p:nvSpPr>
          <p:cNvPr id="6" name="文字方塊 5"/>
          <p:cNvSpPr txBox="1"/>
          <p:nvPr/>
        </p:nvSpPr>
        <p:spPr>
          <a:xfrm>
            <a:off x="3249939" y="6536937"/>
            <a:ext cx="2769861" cy="276999"/>
          </a:xfrm>
          <a:prstGeom prst="rect">
            <a:avLst/>
          </a:prstGeom>
          <a:noFill/>
        </p:spPr>
        <p:txBody>
          <a:bodyPr wrap="none" rtlCol="0">
            <a:spAutoFit/>
          </a:bodyPr>
          <a:lstStyle/>
          <a:p>
            <a:r>
              <a:rPr lang="en-US" altLang="zh-TW" sz="1200" dirty="0"/>
              <a:t>Source: Slides of Dr. </a:t>
            </a:r>
            <a:r>
              <a:rPr lang="en-US" altLang="zh-TW" sz="1200" dirty="0">
                <a:ea typeface="新細明體" panose="02020500000000000000" pitchFamily="18" charset="-120"/>
              </a:rPr>
              <a:t>Pedro </a:t>
            </a:r>
            <a:r>
              <a:rPr lang="en-US" altLang="zh-TW" sz="1200" dirty="0" err="1">
                <a:ea typeface="新細明體" panose="02020500000000000000" pitchFamily="18" charset="-120"/>
              </a:rPr>
              <a:t>Domingos</a:t>
            </a:r>
            <a:endParaRPr lang="zh-TW" alt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304800"/>
            <a:ext cx="8382000" cy="1173163"/>
          </a:xfrm>
        </p:spPr>
        <p:txBody>
          <a:bodyPr/>
          <a:lstStyle/>
          <a:p>
            <a:r>
              <a:rPr lang="en-US" altLang="zh-TW" b="1">
                <a:solidFill>
                  <a:schemeClr val="accent2"/>
                </a:solidFill>
                <a:ea typeface="新細明體" panose="02020500000000000000" pitchFamily="18" charset="-120"/>
              </a:rPr>
              <a:t>So What Is Machine Learning?</a:t>
            </a:r>
          </a:p>
        </p:txBody>
      </p:sp>
      <p:sp>
        <p:nvSpPr>
          <p:cNvPr id="5123" name="Rectangle 3"/>
          <p:cNvSpPr>
            <a:spLocks noGrp="1" noChangeArrowheads="1"/>
          </p:cNvSpPr>
          <p:nvPr>
            <p:ph type="body" idx="1"/>
          </p:nvPr>
        </p:nvSpPr>
        <p:spPr>
          <a:xfrm>
            <a:off x="434788" y="1449855"/>
            <a:ext cx="8686800" cy="4525963"/>
          </a:xfrm>
        </p:spPr>
        <p:txBody>
          <a:bodyPr/>
          <a:lstStyle/>
          <a:p>
            <a:r>
              <a:rPr lang="en-US" altLang="zh-TW" dirty="0">
                <a:ea typeface="新細明體" panose="02020500000000000000" pitchFamily="18" charset="-120"/>
              </a:rPr>
              <a:t>Wiki:</a:t>
            </a:r>
          </a:p>
          <a:p>
            <a:pPr lvl="1"/>
            <a:r>
              <a:rPr lang="en-US" altLang="zh-TW" dirty="0">
                <a:ea typeface="新細明體" panose="02020500000000000000" pitchFamily="18" charset="-120"/>
              </a:rPr>
              <a:t>Machine learning is a field of computer science that gives computers the ability </a:t>
            </a:r>
            <a:r>
              <a:rPr lang="en-US" altLang="zh-TW" dirty="0">
                <a:solidFill>
                  <a:srgbClr val="FF0000"/>
                </a:solidFill>
                <a:ea typeface="新細明體" panose="02020500000000000000" pitchFamily="18" charset="-120"/>
              </a:rPr>
              <a:t>to learn without being explicitly programmed</a:t>
            </a:r>
            <a:r>
              <a:rPr lang="en-US" altLang="zh-TW" dirty="0">
                <a:ea typeface="新細明體" panose="02020500000000000000" pitchFamily="18" charset="-120"/>
              </a:rPr>
              <a:t>.</a:t>
            </a:r>
          </a:p>
          <a:p>
            <a:pPr lvl="1"/>
            <a:r>
              <a:rPr lang="en-US" altLang="zh-TW" dirty="0">
                <a:ea typeface="新細明體" panose="02020500000000000000" pitchFamily="18" charset="-120"/>
              </a:rPr>
              <a:t>Arthur Samuel, an American pioneer in the field of computer gaming and artificial intelligence, coined the term "Machine Learning" in 1959 while at IBM.</a:t>
            </a:r>
            <a:br>
              <a:rPr lang="en-US" altLang="zh-TW" dirty="0">
                <a:ea typeface="新細明體" panose="02020500000000000000" pitchFamily="18" charset="-120"/>
              </a:rPr>
            </a:br>
            <a:r>
              <a:rPr lang="en-US" altLang="zh-TW" dirty="0">
                <a:ea typeface="新細明體" panose="02020500000000000000" pitchFamily="18" charset="-120"/>
              </a:rPr>
              <a:t>(</a:t>
            </a:r>
            <a:r>
              <a:rPr lang="en-US" altLang="zh-TW" dirty="0">
                <a:solidFill>
                  <a:srgbClr val="FF0000"/>
                </a:solidFill>
                <a:ea typeface="新細明體" panose="02020500000000000000" pitchFamily="18" charset="-120"/>
              </a:rPr>
              <a:t>Arthur Samuel </a:t>
            </a:r>
            <a:r>
              <a:rPr lang="en-US" altLang="zh-TW" dirty="0">
                <a:ea typeface="新細明體" panose="02020500000000000000" pitchFamily="18" charset="-120"/>
              </a:rPr>
              <a:t>said in </a:t>
            </a:r>
            <a:r>
              <a:rPr lang="en-US" altLang="zh-TW" dirty="0">
                <a:solidFill>
                  <a:srgbClr val="FF3300"/>
                </a:solidFill>
                <a:ea typeface="新細明體" panose="02020500000000000000" pitchFamily="18" charset="-120"/>
              </a:rPr>
              <a:t>1959</a:t>
            </a:r>
            <a:r>
              <a:rPr lang="en-US" altLang="zh-TW" dirty="0">
                <a:ea typeface="新細明體" panose="02020500000000000000" pitchFamily="18" charset="-120"/>
              </a:rPr>
              <a:t>: “How can computers learn to solve problems without being explicitly programmed?”) </a:t>
            </a:r>
          </a:p>
          <a:p>
            <a:endParaRPr lang="en-US" altLang="zh-TW" dirty="0">
              <a:ea typeface="新細明體" panose="02020500000000000000" pitchFamily="18" charset="-120"/>
            </a:endParaRPr>
          </a:p>
        </p:txBody>
      </p:sp>
    </p:spTree>
    <p:extLst>
      <p:ext uri="{BB962C8B-B14F-4D97-AF65-F5344CB8AC3E}">
        <p14:creationId xmlns:p14="http://schemas.microsoft.com/office/powerpoint/2010/main" val="3572899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304800"/>
            <a:ext cx="8382000" cy="1173163"/>
          </a:xfrm>
        </p:spPr>
        <p:txBody>
          <a:bodyPr/>
          <a:lstStyle/>
          <a:p>
            <a:r>
              <a:rPr lang="en-US" altLang="zh-TW" b="1">
                <a:solidFill>
                  <a:schemeClr val="accent2"/>
                </a:solidFill>
                <a:ea typeface="新細明體" panose="02020500000000000000" pitchFamily="18" charset="-120"/>
              </a:rPr>
              <a:t>So What Is Machine Learning?</a:t>
            </a:r>
          </a:p>
        </p:txBody>
      </p:sp>
      <p:sp>
        <p:nvSpPr>
          <p:cNvPr id="5123" name="Rectangle 3"/>
          <p:cNvSpPr>
            <a:spLocks noGrp="1" noChangeArrowheads="1"/>
          </p:cNvSpPr>
          <p:nvPr>
            <p:ph type="body" idx="1"/>
          </p:nvPr>
        </p:nvSpPr>
        <p:spPr>
          <a:xfrm>
            <a:off x="434788" y="1449855"/>
            <a:ext cx="8686800" cy="4525963"/>
          </a:xfrm>
        </p:spPr>
        <p:txBody>
          <a:bodyPr/>
          <a:lstStyle/>
          <a:p>
            <a:r>
              <a:rPr lang="en-US" altLang="zh-TW" dirty="0">
                <a:ea typeface="新細明體" panose="02020500000000000000" pitchFamily="18" charset="-120"/>
              </a:rPr>
              <a:t>Pedro </a:t>
            </a:r>
            <a:r>
              <a:rPr lang="en-US" altLang="zh-TW" dirty="0" err="1">
                <a:ea typeface="新細明體" panose="02020500000000000000" pitchFamily="18" charset="-120"/>
              </a:rPr>
              <a:t>Domingos</a:t>
            </a:r>
            <a:r>
              <a:rPr lang="en-US" altLang="zh-TW" dirty="0">
                <a:ea typeface="新細明體" panose="02020500000000000000" pitchFamily="18" charset="-120"/>
              </a:rPr>
              <a:t>:</a:t>
            </a:r>
          </a:p>
          <a:p>
            <a:pPr lvl="1"/>
            <a:r>
              <a:rPr lang="en-US" altLang="zh-TW" dirty="0">
                <a:ea typeface="新細明體" panose="02020500000000000000" pitchFamily="18" charset="-120"/>
              </a:rPr>
              <a:t>Getting computers to program themselves</a:t>
            </a:r>
          </a:p>
          <a:p>
            <a:pPr lvl="1"/>
            <a:r>
              <a:rPr lang="en-US" altLang="zh-TW" dirty="0">
                <a:ea typeface="新細明體" panose="02020500000000000000" pitchFamily="18" charset="-120"/>
              </a:rPr>
              <a:t>Let the </a:t>
            </a:r>
            <a:r>
              <a:rPr lang="en-US" altLang="zh-TW" dirty="0">
                <a:solidFill>
                  <a:srgbClr val="FF0000"/>
                </a:solidFill>
                <a:ea typeface="新細明體" panose="02020500000000000000" pitchFamily="18" charset="-120"/>
              </a:rPr>
              <a:t>data do the work </a:t>
            </a:r>
            <a:r>
              <a:rPr lang="en-US" altLang="zh-TW" dirty="0">
                <a:ea typeface="新細明體" panose="02020500000000000000" pitchFamily="18" charset="-120"/>
              </a:rPr>
              <a:t>instead!</a:t>
            </a:r>
          </a:p>
          <a:p>
            <a:r>
              <a:rPr lang="en-US" altLang="zh-TW" dirty="0">
                <a:ea typeface="新細明體" panose="02020500000000000000" pitchFamily="18" charset="-120"/>
              </a:rPr>
              <a:t>Yi-Fan Chang:</a:t>
            </a:r>
          </a:p>
          <a:p>
            <a:pPr lvl="1"/>
            <a:r>
              <a:rPr lang="en-US" altLang="zh-TW" dirty="0">
                <a:ea typeface="新細明體" panose="02020500000000000000" pitchFamily="18" charset="-120"/>
              </a:rPr>
              <a:t>A branch of artificial intelligence, concerned with the design and development of algorithms that </a:t>
            </a:r>
            <a:r>
              <a:rPr lang="en-US" altLang="zh-TW" dirty="0">
                <a:solidFill>
                  <a:srgbClr val="FF0000"/>
                </a:solidFill>
                <a:ea typeface="新細明體" panose="02020500000000000000" pitchFamily="18" charset="-120"/>
              </a:rPr>
              <a:t>allow computers to evolve behaviors based on empirical data</a:t>
            </a:r>
            <a:r>
              <a:rPr lang="en-US" altLang="zh-TW" dirty="0">
                <a:ea typeface="新細明體" panose="02020500000000000000" pitchFamily="18" charset="-120"/>
              </a:rPr>
              <a:t>.</a:t>
            </a:r>
          </a:p>
          <a:p>
            <a:pPr lvl="1"/>
            <a:r>
              <a:rPr lang="en-US" altLang="zh-TW" dirty="0">
                <a:ea typeface="新細明體" panose="02020500000000000000" pitchFamily="18" charset="-120"/>
              </a:rPr>
              <a:t>As intelligence requires knowledge, it is necessary for the computers to acquire knowledge.</a:t>
            </a:r>
          </a:p>
          <a:p>
            <a:endParaRPr lang="en-US" altLang="zh-TW" dirty="0">
              <a:ea typeface="新細明體" panose="02020500000000000000" pitchFamily="18"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57200" y="609600"/>
            <a:ext cx="8305800" cy="5181600"/>
          </a:xfrm>
        </p:spPr>
        <p:txBody>
          <a:bodyPr/>
          <a:lstStyle/>
          <a:p>
            <a:pPr>
              <a:buFontTx/>
              <a:buNone/>
            </a:pPr>
            <a:r>
              <a:rPr lang="en-US" altLang="zh-TW" b="1" dirty="0">
                <a:solidFill>
                  <a:schemeClr val="accent2"/>
                </a:solidFill>
                <a:ea typeface="新細明體" panose="02020500000000000000" pitchFamily="18" charset="-120"/>
              </a:rPr>
              <a:t>  Traditional Programming</a:t>
            </a:r>
          </a:p>
          <a:p>
            <a:endParaRPr lang="en-US" altLang="zh-TW" dirty="0">
              <a:ea typeface="新細明體" panose="02020500000000000000" pitchFamily="18" charset="-120"/>
            </a:endParaRPr>
          </a:p>
          <a:p>
            <a:endParaRPr lang="en-US" altLang="zh-TW" dirty="0">
              <a:ea typeface="新細明體" panose="02020500000000000000" pitchFamily="18" charset="-120"/>
            </a:endParaRPr>
          </a:p>
          <a:p>
            <a:endParaRPr lang="en-US" altLang="zh-TW" dirty="0">
              <a:ea typeface="新細明體" panose="02020500000000000000" pitchFamily="18" charset="-120"/>
            </a:endParaRPr>
          </a:p>
          <a:p>
            <a:endParaRPr lang="en-US" altLang="zh-TW" b="1" dirty="0">
              <a:solidFill>
                <a:schemeClr val="accent2"/>
              </a:solidFill>
              <a:ea typeface="新細明體" panose="02020500000000000000" pitchFamily="18" charset="-120"/>
            </a:endParaRPr>
          </a:p>
          <a:p>
            <a:pPr>
              <a:buFontTx/>
              <a:buNone/>
            </a:pPr>
            <a:r>
              <a:rPr lang="en-US" altLang="zh-TW" b="1" dirty="0">
                <a:solidFill>
                  <a:schemeClr val="accent2"/>
                </a:solidFill>
                <a:ea typeface="新細明體" panose="02020500000000000000" pitchFamily="18" charset="-120"/>
              </a:rPr>
              <a:t>  Machine Learning</a:t>
            </a:r>
          </a:p>
        </p:txBody>
      </p:sp>
      <p:sp>
        <p:nvSpPr>
          <p:cNvPr id="3076" name="Rectangle 4"/>
          <p:cNvSpPr>
            <a:spLocks noChangeArrowheads="1"/>
          </p:cNvSpPr>
          <p:nvPr/>
        </p:nvSpPr>
        <p:spPr bwMode="auto">
          <a:xfrm>
            <a:off x="3352800" y="1600200"/>
            <a:ext cx="2667000" cy="15240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3200">
                <a:ea typeface="新細明體" panose="02020500000000000000" pitchFamily="18" charset="-120"/>
              </a:rPr>
              <a:t>Computer</a:t>
            </a:r>
          </a:p>
        </p:txBody>
      </p:sp>
      <p:sp>
        <p:nvSpPr>
          <p:cNvPr id="3078" name="Line 6"/>
          <p:cNvSpPr>
            <a:spLocks noChangeShapeType="1"/>
          </p:cNvSpPr>
          <p:nvPr/>
        </p:nvSpPr>
        <p:spPr bwMode="auto">
          <a:xfrm>
            <a:off x="2438400" y="2057400"/>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9" name="Line 7"/>
          <p:cNvSpPr>
            <a:spLocks noChangeShapeType="1"/>
          </p:cNvSpPr>
          <p:nvPr/>
        </p:nvSpPr>
        <p:spPr bwMode="auto">
          <a:xfrm>
            <a:off x="2438400" y="2743200"/>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80" name="Line 8"/>
          <p:cNvSpPr>
            <a:spLocks noChangeShapeType="1"/>
          </p:cNvSpPr>
          <p:nvPr/>
        </p:nvSpPr>
        <p:spPr bwMode="auto">
          <a:xfrm>
            <a:off x="6019800" y="2286000"/>
            <a:ext cx="7620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82" name="Text Box 10"/>
          <p:cNvSpPr txBox="1">
            <a:spLocks noChangeArrowheads="1"/>
          </p:cNvSpPr>
          <p:nvPr/>
        </p:nvSpPr>
        <p:spPr bwMode="auto">
          <a:xfrm>
            <a:off x="1355725" y="1692275"/>
            <a:ext cx="1041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a:ea typeface="新細明體" panose="02020500000000000000" pitchFamily="18" charset="-120"/>
              </a:rPr>
              <a:t>Data</a:t>
            </a:r>
          </a:p>
        </p:txBody>
      </p:sp>
      <p:sp>
        <p:nvSpPr>
          <p:cNvPr id="3083" name="Text Box 11"/>
          <p:cNvSpPr txBox="1">
            <a:spLocks noChangeArrowheads="1"/>
          </p:cNvSpPr>
          <p:nvPr/>
        </p:nvSpPr>
        <p:spPr bwMode="auto">
          <a:xfrm>
            <a:off x="685800" y="2362200"/>
            <a:ext cx="1739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solidFill>
                  <a:srgbClr val="00B050"/>
                </a:solidFill>
                <a:ea typeface="新細明體" panose="02020500000000000000" pitchFamily="18" charset="-120"/>
              </a:rPr>
              <a:t>Program</a:t>
            </a:r>
          </a:p>
        </p:txBody>
      </p:sp>
      <p:sp>
        <p:nvSpPr>
          <p:cNvPr id="3084" name="Text Box 12"/>
          <p:cNvSpPr txBox="1">
            <a:spLocks noChangeArrowheads="1"/>
          </p:cNvSpPr>
          <p:nvPr/>
        </p:nvSpPr>
        <p:spPr bwMode="auto">
          <a:xfrm>
            <a:off x="6781800" y="1981200"/>
            <a:ext cx="14017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a:solidFill>
                  <a:srgbClr val="FF0000"/>
                </a:solidFill>
                <a:ea typeface="新細明體" panose="02020500000000000000" pitchFamily="18" charset="-120"/>
              </a:rPr>
              <a:t>Output</a:t>
            </a:r>
          </a:p>
        </p:txBody>
      </p:sp>
      <p:sp>
        <p:nvSpPr>
          <p:cNvPr id="3091" name="Rectangle 19"/>
          <p:cNvSpPr>
            <a:spLocks noChangeArrowheads="1"/>
          </p:cNvSpPr>
          <p:nvPr/>
        </p:nvSpPr>
        <p:spPr bwMode="auto">
          <a:xfrm>
            <a:off x="3429000" y="4419600"/>
            <a:ext cx="2667000" cy="15240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3200">
                <a:ea typeface="新細明體" panose="02020500000000000000" pitchFamily="18" charset="-120"/>
              </a:rPr>
              <a:t>Computer</a:t>
            </a:r>
          </a:p>
        </p:txBody>
      </p:sp>
      <p:sp>
        <p:nvSpPr>
          <p:cNvPr id="3092" name="Line 20"/>
          <p:cNvSpPr>
            <a:spLocks noChangeShapeType="1"/>
          </p:cNvSpPr>
          <p:nvPr/>
        </p:nvSpPr>
        <p:spPr bwMode="auto">
          <a:xfrm>
            <a:off x="2514600" y="4876800"/>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93" name="Line 21"/>
          <p:cNvSpPr>
            <a:spLocks noChangeShapeType="1"/>
          </p:cNvSpPr>
          <p:nvPr/>
        </p:nvSpPr>
        <p:spPr bwMode="auto">
          <a:xfrm>
            <a:off x="2514600" y="5562600"/>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94" name="Line 22"/>
          <p:cNvSpPr>
            <a:spLocks noChangeShapeType="1"/>
          </p:cNvSpPr>
          <p:nvPr/>
        </p:nvSpPr>
        <p:spPr bwMode="auto">
          <a:xfrm>
            <a:off x="6096000" y="5105400"/>
            <a:ext cx="7620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95" name="Text Box 23"/>
          <p:cNvSpPr txBox="1">
            <a:spLocks noChangeArrowheads="1"/>
          </p:cNvSpPr>
          <p:nvPr/>
        </p:nvSpPr>
        <p:spPr bwMode="auto">
          <a:xfrm>
            <a:off x="1431925" y="4511675"/>
            <a:ext cx="1041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ea typeface="新細明體" panose="02020500000000000000" pitchFamily="18" charset="-120"/>
              </a:rPr>
              <a:t>Data</a:t>
            </a:r>
          </a:p>
        </p:txBody>
      </p:sp>
      <p:sp>
        <p:nvSpPr>
          <p:cNvPr id="3096" name="Text Box 24"/>
          <p:cNvSpPr txBox="1">
            <a:spLocks noChangeArrowheads="1"/>
          </p:cNvSpPr>
          <p:nvPr/>
        </p:nvSpPr>
        <p:spPr bwMode="auto">
          <a:xfrm>
            <a:off x="1066800" y="5257800"/>
            <a:ext cx="14017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solidFill>
                  <a:srgbClr val="FF0000"/>
                </a:solidFill>
                <a:ea typeface="新細明體" panose="02020500000000000000" pitchFamily="18" charset="-120"/>
              </a:rPr>
              <a:t>Output</a:t>
            </a:r>
          </a:p>
        </p:txBody>
      </p:sp>
      <p:sp>
        <p:nvSpPr>
          <p:cNvPr id="3097" name="Text Box 25"/>
          <p:cNvSpPr txBox="1">
            <a:spLocks noChangeArrowheads="1"/>
          </p:cNvSpPr>
          <p:nvPr/>
        </p:nvSpPr>
        <p:spPr bwMode="auto">
          <a:xfrm>
            <a:off x="6858000" y="4800600"/>
            <a:ext cx="1739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a:solidFill>
                  <a:srgbClr val="00B050"/>
                </a:solidFill>
                <a:ea typeface="新細明體" panose="02020500000000000000" pitchFamily="18" charset="-120"/>
              </a:rPr>
              <a:t>Program</a:t>
            </a:r>
          </a:p>
        </p:txBody>
      </p:sp>
      <p:sp>
        <p:nvSpPr>
          <p:cNvPr id="2" name="文字方塊 1"/>
          <p:cNvSpPr txBox="1"/>
          <p:nvPr/>
        </p:nvSpPr>
        <p:spPr>
          <a:xfrm>
            <a:off x="3249939" y="6536937"/>
            <a:ext cx="2769861" cy="276999"/>
          </a:xfrm>
          <a:prstGeom prst="rect">
            <a:avLst/>
          </a:prstGeom>
          <a:noFill/>
        </p:spPr>
        <p:txBody>
          <a:bodyPr wrap="none" rtlCol="0">
            <a:spAutoFit/>
          </a:bodyPr>
          <a:lstStyle/>
          <a:p>
            <a:r>
              <a:rPr lang="en-US" altLang="zh-TW" sz="1200" dirty="0"/>
              <a:t>Source: Slides of Dr. </a:t>
            </a:r>
            <a:r>
              <a:rPr lang="en-US" altLang="zh-TW" sz="1200" dirty="0">
                <a:ea typeface="新細明體" panose="02020500000000000000" pitchFamily="18" charset="-120"/>
              </a:rPr>
              <a:t>Pedro </a:t>
            </a:r>
            <a:r>
              <a:rPr lang="en-US" altLang="zh-TW" sz="1200" dirty="0" err="1">
                <a:ea typeface="新細明體" panose="02020500000000000000" pitchFamily="18" charset="-120"/>
              </a:rPr>
              <a:t>Domingos</a:t>
            </a:r>
            <a:endParaRPr lang="zh-TW" alt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47D010A-D93C-4BA1-8748-4FB4E694FA59}"/>
              </a:ext>
            </a:extLst>
          </p:cNvPr>
          <p:cNvSpPr txBox="1">
            <a:spLocks noChangeArrowheads="1"/>
          </p:cNvSpPr>
          <p:nvPr/>
        </p:nvSpPr>
        <p:spPr bwMode="auto">
          <a:xfrm>
            <a:off x="-228600" y="532851"/>
            <a:ext cx="9123216" cy="3263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269875">
              <a:spcAft>
                <a:spcPts val="600"/>
              </a:spcAft>
              <a:buFont typeface="Arial" panose="020B0604020202020204" pitchFamily="34" charset="0"/>
              <a:buChar char="•"/>
            </a:pPr>
            <a:r>
              <a:rPr lang="en-US" altLang="zh-TW" sz="2800" b="1" u="sng" dirty="0">
                <a:solidFill>
                  <a:srgbClr val="0000FF"/>
                </a:solidFill>
                <a:ea typeface="新細明體" panose="02020500000000000000" pitchFamily="18" charset="-120"/>
              </a:rPr>
              <a:t>Traditional Programming Paradigm</a:t>
            </a:r>
          </a:p>
          <a:p>
            <a:pPr marL="457200" indent="-269875">
              <a:buFont typeface="Arial" panose="020B0604020202020204" pitchFamily="34" charset="0"/>
              <a:buChar char="•"/>
            </a:pPr>
            <a:endParaRPr lang="en-US" altLang="zh-TW" sz="2800" dirty="0">
              <a:solidFill>
                <a:srgbClr val="000000"/>
              </a:solidFill>
              <a:ea typeface="新細明體" panose="02020500000000000000" pitchFamily="18" charset="-120"/>
            </a:endParaRPr>
          </a:p>
          <a:p>
            <a:pPr marL="457200" indent="-269875">
              <a:buFont typeface="Arial" panose="020B0604020202020204" pitchFamily="34" charset="0"/>
              <a:buChar char="•"/>
            </a:pPr>
            <a:endParaRPr lang="en-US" altLang="zh-TW" sz="2800" dirty="0">
              <a:solidFill>
                <a:srgbClr val="000000"/>
              </a:solidFill>
              <a:ea typeface="新細明體" panose="02020500000000000000" pitchFamily="18" charset="-120"/>
            </a:endParaRPr>
          </a:p>
          <a:p>
            <a:pPr marL="457200" indent="-269875">
              <a:spcBef>
                <a:spcPts val="1200"/>
              </a:spcBef>
              <a:spcAft>
                <a:spcPts val="0"/>
              </a:spcAft>
              <a:buFont typeface="Arial" panose="020B0604020202020204" pitchFamily="34" charset="0"/>
              <a:buChar char="•"/>
            </a:pPr>
            <a:endParaRPr lang="en-US" altLang="zh-TW" sz="2000" b="1" dirty="0">
              <a:solidFill>
                <a:srgbClr val="000000"/>
              </a:solidFill>
              <a:ea typeface="新細明體" panose="02020500000000000000" pitchFamily="18" charset="-120"/>
            </a:endParaRPr>
          </a:p>
          <a:p>
            <a:pPr marL="457200" indent="-269875">
              <a:spcBef>
                <a:spcPts val="1200"/>
              </a:spcBef>
              <a:spcAft>
                <a:spcPts val="0"/>
              </a:spcAft>
              <a:buFont typeface="Arial" panose="020B0604020202020204" pitchFamily="34" charset="0"/>
              <a:buChar char="•"/>
            </a:pPr>
            <a:r>
              <a:rPr lang="en-US" altLang="zh-TW" sz="2000" b="1" dirty="0">
                <a:solidFill>
                  <a:srgbClr val="000000"/>
                </a:solidFill>
                <a:ea typeface="新細明體" panose="02020500000000000000" pitchFamily="18" charset="-120"/>
              </a:rPr>
              <a:t>Ex: Problem: check if a given integer n is even. </a:t>
            </a:r>
            <a:r>
              <a:rPr lang="en-US" altLang="zh-TW" sz="2000" b="1" dirty="0">
                <a:solidFill>
                  <a:srgbClr val="00B050"/>
                </a:solidFill>
                <a:ea typeface="新細明體" panose="02020500000000000000" pitchFamily="18" charset="-120"/>
              </a:rPr>
              <a:t>People make the program according to the rule: if n is divisible by 2, then n is even.</a:t>
            </a:r>
          </a:p>
        </p:txBody>
      </p:sp>
      <p:sp>
        <p:nvSpPr>
          <p:cNvPr id="5" name="Rectangle 4">
            <a:extLst>
              <a:ext uri="{FF2B5EF4-FFF2-40B4-BE49-F238E27FC236}">
                <a16:creationId xmlns:a16="http://schemas.microsoft.com/office/drawing/2014/main" id="{6A82209A-8D4F-442C-8085-C23472310C42}"/>
              </a:ext>
            </a:extLst>
          </p:cNvPr>
          <p:cNvSpPr>
            <a:spLocks noChangeArrowheads="1"/>
          </p:cNvSpPr>
          <p:nvPr/>
        </p:nvSpPr>
        <p:spPr bwMode="auto">
          <a:xfrm>
            <a:off x="3352800" y="1184560"/>
            <a:ext cx="2667000" cy="1524000"/>
          </a:xfrm>
          <a:prstGeom prst="rect">
            <a:avLst/>
          </a:prstGeom>
          <a:solidFill>
            <a:schemeClr val="accent2">
              <a:lumMod val="20000"/>
              <a:lumOff val="80000"/>
            </a:schemeClr>
          </a:solidFill>
          <a:ln w="25400">
            <a:solidFill>
              <a:schemeClr val="tx1"/>
            </a:solidFill>
            <a:miter lim="800000"/>
            <a:headEnd/>
            <a:tailEnd/>
          </a:ln>
          <a:effectLst/>
          <a:extLst/>
        </p:spPr>
        <p:txBody>
          <a:bodyPr wrap="none" anchor="ctr"/>
          <a:lstStyle/>
          <a:p>
            <a:pPr algn="ctr"/>
            <a:r>
              <a:rPr lang="en-US" altLang="zh-TW" sz="3200" dirty="0">
                <a:ea typeface="新細明體" panose="02020500000000000000" pitchFamily="18" charset="-120"/>
              </a:rPr>
              <a:t>Machine</a:t>
            </a:r>
            <a:br>
              <a:rPr lang="en-US" altLang="zh-TW" sz="3200" dirty="0">
                <a:ea typeface="新細明體" panose="02020500000000000000" pitchFamily="18" charset="-120"/>
              </a:rPr>
            </a:br>
            <a:r>
              <a:rPr lang="en-US" altLang="zh-TW" sz="3200" dirty="0">
                <a:ea typeface="新細明體" panose="02020500000000000000" pitchFamily="18" charset="-120"/>
              </a:rPr>
              <a:t>(Computer)</a:t>
            </a:r>
          </a:p>
        </p:txBody>
      </p:sp>
      <p:sp>
        <p:nvSpPr>
          <p:cNvPr id="6" name="Line 6">
            <a:extLst>
              <a:ext uri="{FF2B5EF4-FFF2-40B4-BE49-F238E27FC236}">
                <a16:creationId xmlns:a16="http://schemas.microsoft.com/office/drawing/2014/main" id="{A10A3AE1-54DA-43EA-91DF-5790A7E84DA4}"/>
              </a:ext>
            </a:extLst>
          </p:cNvPr>
          <p:cNvSpPr>
            <a:spLocks noChangeShapeType="1"/>
          </p:cNvSpPr>
          <p:nvPr/>
        </p:nvSpPr>
        <p:spPr bwMode="auto">
          <a:xfrm>
            <a:off x="2438400" y="1641760"/>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7" name="Line 7">
            <a:extLst>
              <a:ext uri="{FF2B5EF4-FFF2-40B4-BE49-F238E27FC236}">
                <a16:creationId xmlns:a16="http://schemas.microsoft.com/office/drawing/2014/main" id="{83D74CDE-375E-4E0F-95FD-E7C9B840572A}"/>
              </a:ext>
            </a:extLst>
          </p:cNvPr>
          <p:cNvSpPr>
            <a:spLocks noChangeShapeType="1"/>
          </p:cNvSpPr>
          <p:nvPr/>
        </p:nvSpPr>
        <p:spPr bwMode="auto">
          <a:xfrm>
            <a:off x="2438400" y="2327560"/>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8" name="Line 8">
            <a:extLst>
              <a:ext uri="{FF2B5EF4-FFF2-40B4-BE49-F238E27FC236}">
                <a16:creationId xmlns:a16="http://schemas.microsoft.com/office/drawing/2014/main" id="{8534E32D-90CB-4328-B9FB-E7A7656ED276}"/>
              </a:ext>
            </a:extLst>
          </p:cNvPr>
          <p:cNvSpPr>
            <a:spLocks noChangeShapeType="1"/>
          </p:cNvSpPr>
          <p:nvPr/>
        </p:nvSpPr>
        <p:spPr bwMode="auto">
          <a:xfrm>
            <a:off x="6019800" y="1870360"/>
            <a:ext cx="7620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9" name="Text Box 10">
            <a:extLst>
              <a:ext uri="{FF2B5EF4-FFF2-40B4-BE49-F238E27FC236}">
                <a16:creationId xmlns:a16="http://schemas.microsoft.com/office/drawing/2014/main" id="{F1FF8A3E-FDBB-4BA7-AB67-71E52B027DA0}"/>
              </a:ext>
            </a:extLst>
          </p:cNvPr>
          <p:cNvSpPr txBox="1">
            <a:spLocks noChangeArrowheads="1"/>
          </p:cNvSpPr>
          <p:nvPr/>
        </p:nvSpPr>
        <p:spPr bwMode="auto">
          <a:xfrm>
            <a:off x="166828" y="1298601"/>
            <a:ext cx="234711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solidFill>
                  <a:schemeClr val="accent5">
                    <a:lumMod val="75000"/>
                  </a:schemeClr>
                </a:solidFill>
                <a:ea typeface="新細明體" panose="02020500000000000000" pitchFamily="18" charset="-120"/>
              </a:rPr>
              <a:t>Input (Data)</a:t>
            </a:r>
          </a:p>
        </p:txBody>
      </p:sp>
      <p:sp>
        <p:nvSpPr>
          <p:cNvPr id="10" name="Text Box 11">
            <a:extLst>
              <a:ext uri="{FF2B5EF4-FFF2-40B4-BE49-F238E27FC236}">
                <a16:creationId xmlns:a16="http://schemas.microsoft.com/office/drawing/2014/main" id="{3B972F16-CC90-42A4-93D9-5922E9CE1833}"/>
              </a:ext>
            </a:extLst>
          </p:cNvPr>
          <p:cNvSpPr txBox="1">
            <a:spLocks noChangeArrowheads="1"/>
          </p:cNvSpPr>
          <p:nvPr/>
        </p:nvSpPr>
        <p:spPr bwMode="auto">
          <a:xfrm>
            <a:off x="685800" y="1946560"/>
            <a:ext cx="1739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solidFill>
                  <a:srgbClr val="00B050"/>
                </a:solidFill>
                <a:ea typeface="新細明體" panose="02020500000000000000" pitchFamily="18" charset="-120"/>
              </a:rPr>
              <a:t>Program</a:t>
            </a:r>
          </a:p>
        </p:txBody>
      </p:sp>
      <p:sp>
        <p:nvSpPr>
          <p:cNvPr id="11" name="Text Box 12">
            <a:extLst>
              <a:ext uri="{FF2B5EF4-FFF2-40B4-BE49-F238E27FC236}">
                <a16:creationId xmlns:a16="http://schemas.microsoft.com/office/drawing/2014/main" id="{CFA2F22B-A00F-455C-9AC2-551004A4D665}"/>
              </a:ext>
            </a:extLst>
          </p:cNvPr>
          <p:cNvSpPr txBox="1">
            <a:spLocks noChangeArrowheads="1"/>
          </p:cNvSpPr>
          <p:nvPr/>
        </p:nvSpPr>
        <p:spPr bwMode="auto">
          <a:xfrm>
            <a:off x="6781800" y="1565560"/>
            <a:ext cx="14017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solidFill>
                  <a:srgbClr val="FF0000"/>
                </a:solidFill>
                <a:ea typeface="新細明體" panose="02020500000000000000" pitchFamily="18" charset="-120"/>
              </a:rPr>
              <a:t>Output</a:t>
            </a:r>
          </a:p>
        </p:txBody>
      </p:sp>
      <p:sp>
        <p:nvSpPr>
          <p:cNvPr id="12" name="Rectangle 19">
            <a:extLst>
              <a:ext uri="{FF2B5EF4-FFF2-40B4-BE49-F238E27FC236}">
                <a16:creationId xmlns:a16="http://schemas.microsoft.com/office/drawing/2014/main" id="{FFCCF70D-577C-44CE-B4F1-6A8B9A26BDB4}"/>
              </a:ext>
            </a:extLst>
          </p:cNvPr>
          <p:cNvSpPr>
            <a:spLocks noChangeArrowheads="1"/>
          </p:cNvSpPr>
          <p:nvPr/>
        </p:nvSpPr>
        <p:spPr bwMode="auto">
          <a:xfrm>
            <a:off x="3429000" y="4274126"/>
            <a:ext cx="2667000" cy="1524000"/>
          </a:xfrm>
          <a:prstGeom prst="rect">
            <a:avLst/>
          </a:prstGeom>
          <a:solidFill>
            <a:schemeClr val="accent2">
              <a:lumMod val="20000"/>
              <a:lumOff val="80000"/>
            </a:schemeClr>
          </a:solidFill>
          <a:ln w="25400">
            <a:solidFill>
              <a:schemeClr val="tx1"/>
            </a:solidFill>
            <a:miter lim="800000"/>
            <a:headEnd/>
            <a:tailEnd/>
          </a:ln>
          <a:effectLst/>
          <a:extLst/>
        </p:spPr>
        <p:txBody>
          <a:bodyPr wrap="none" anchor="ctr"/>
          <a:lstStyle/>
          <a:p>
            <a:pPr algn="ctr"/>
            <a:r>
              <a:rPr lang="en-US" altLang="zh-TW" sz="3200" dirty="0">
                <a:ea typeface="新細明體" panose="02020500000000000000" pitchFamily="18" charset="-120"/>
              </a:rPr>
              <a:t>Machine</a:t>
            </a:r>
          </a:p>
          <a:p>
            <a:pPr algn="ctr"/>
            <a:r>
              <a:rPr lang="en-US" altLang="zh-TW" sz="3200" dirty="0">
                <a:ea typeface="新細明體" panose="02020500000000000000" pitchFamily="18" charset="-120"/>
              </a:rPr>
              <a:t>(Computer)</a:t>
            </a:r>
          </a:p>
        </p:txBody>
      </p:sp>
      <p:sp>
        <p:nvSpPr>
          <p:cNvPr id="13" name="Line 20">
            <a:extLst>
              <a:ext uri="{FF2B5EF4-FFF2-40B4-BE49-F238E27FC236}">
                <a16:creationId xmlns:a16="http://schemas.microsoft.com/office/drawing/2014/main" id="{B7264D2E-A3F1-4F7D-BFF7-179C7A2DFBA1}"/>
              </a:ext>
            </a:extLst>
          </p:cNvPr>
          <p:cNvSpPr>
            <a:spLocks noChangeShapeType="1"/>
          </p:cNvSpPr>
          <p:nvPr/>
        </p:nvSpPr>
        <p:spPr bwMode="auto">
          <a:xfrm>
            <a:off x="2514600" y="4440378"/>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4" name="Line 21">
            <a:extLst>
              <a:ext uri="{FF2B5EF4-FFF2-40B4-BE49-F238E27FC236}">
                <a16:creationId xmlns:a16="http://schemas.microsoft.com/office/drawing/2014/main" id="{DDEB449F-6A32-4E59-87BC-8169FFE10A1B}"/>
              </a:ext>
            </a:extLst>
          </p:cNvPr>
          <p:cNvSpPr>
            <a:spLocks noChangeShapeType="1"/>
          </p:cNvSpPr>
          <p:nvPr/>
        </p:nvSpPr>
        <p:spPr bwMode="auto">
          <a:xfrm>
            <a:off x="2514600" y="5417126"/>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 name="Line 22">
            <a:extLst>
              <a:ext uri="{FF2B5EF4-FFF2-40B4-BE49-F238E27FC236}">
                <a16:creationId xmlns:a16="http://schemas.microsoft.com/office/drawing/2014/main" id="{4BAC51AB-1A99-4910-8816-7CA845E4563E}"/>
              </a:ext>
            </a:extLst>
          </p:cNvPr>
          <p:cNvSpPr>
            <a:spLocks noChangeShapeType="1"/>
          </p:cNvSpPr>
          <p:nvPr/>
        </p:nvSpPr>
        <p:spPr bwMode="auto">
          <a:xfrm>
            <a:off x="6096000" y="4959926"/>
            <a:ext cx="7620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6" name="Text Box 23">
            <a:extLst>
              <a:ext uri="{FF2B5EF4-FFF2-40B4-BE49-F238E27FC236}">
                <a16:creationId xmlns:a16="http://schemas.microsoft.com/office/drawing/2014/main" id="{747A3B46-29CA-4380-BCEE-BE63A3766B4B}"/>
              </a:ext>
            </a:extLst>
          </p:cNvPr>
          <p:cNvSpPr txBox="1">
            <a:spLocks noChangeArrowheads="1"/>
          </p:cNvSpPr>
          <p:nvPr/>
        </p:nvSpPr>
        <p:spPr bwMode="auto">
          <a:xfrm>
            <a:off x="166827" y="4148569"/>
            <a:ext cx="234711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solidFill>
                  <a:schemeClr val="accent5">
                    <a:lumMod val="75000"/>
                  </a:schemeClr>
                </a:solidFill>
                <a:ea typeface="新細明體" panose="02020500000000000000" pitchFamily="18" charset="-120"/>
              </a:rPr>
              <a:t>Input (Data)</a:t>
            </a:r>
          </a:p>
        </p:txBody>
      </p:sp>
      <p:sp>
        <p:nvSpPr>
          <p:cNvPr id="17" name="Text Box 24">
            <a:extLst>
              <a:ext uri="{FF2B5EF4-FFF2-40B4-BE49-F238E27FC236}">
                <a16:creationId xmlns:a16="http://schemas.microsoft.com/office/drawing/2014/main" id="{0DD8C203-391A-4196-90F7-C3BE2D9915DC}"/>
              </a:ext>
            </a:extLst>
          </p:cNvPr>
          <p:cNvSpPr txBox="1">
            <a:spLocks noChangeArrowheads="1"/>
          </p:cNvSpPr>
          <p:nvPr/>
        </p:nvSpPr>
        <p:spPr bwMode="auto">
          <a:xfrm>
            <a:off x="1066800" y="5112326"/>
            <a:ext cx="14017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3200" dirty="0">
                <a:solidFill>
                  <a:srgbClr val="FF0000"/>
                </a:solidFill>
                <a:ea typeface="新細明體" panose="02020500000000000000" pitchFamily="18" charset="-120"/>
              </a:rPr>
              <a:t>Output</a:t>
            </a:r>
          </a:p>
        </p:txBody>
      </p:sp>
      <p:sp>
        <p:nvSpPr>
          <p:cNvPr id="18" name="Text Box 25">
            <a:extLst>
              <a:ext uri="{FF2B5EF4-FFF2-40B4-BE49-F238E27FC236}">
                <a16:creationId xmlns:a16="http://schemas.microsoft.com/office/drawing/2014/main" id="{0DE672BA-A606-4FE8-B4D4-FF3AE9643532}"/>
              </a:ext>
            </a:extLst>
          </p:cNvPr>
          <p:cNvSpPr txBox="1">
            <a:spLocks noChangeArrowheads="1"/>
          </p:cNvSpPr>
          <p:nvPr/>
        </p:nvSpPr>
        <p:spPr bwMode="auto">
          <a:xfrm>
            <a:off x="6546270" y="4655126"/>
            <a:ext cx="202811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zh-TW" sz="3200" dirty="0">
                <a:solidFill>
                  <a:srgbClr val="00B050"/>
                </a:solidFill>
                <a:ea typeface="新細明體" panose="02020500000000000000" pitchFamily="18" charset="-120"/>
              </a:rPr>
              <a:t>Model</a:t>
            </a:r>
          </a:p>
          <a:p>
            <a:r>
              <a:rPr lang="en-US" altLang="zh-TW" sz="3200" dirty="0">
                <a:solidFill>
                  <a:srgbClr val="00B050"/>
                </a:solidFill>
                <a:ea typeface="新細明體" panose="02020500000000000000" pitchFamily="18" charset="-120"/>
              </a:rPr>
              <a:t>(Program)</a:t>
            </a:r>
          </a:p>
        </p:txBody>
      </p:sp>
      <p:sp>
        <p:nvSpPr>
          <p:cNvPr id="19" name="文字方塊 18">
            <a:extLst>
              <a:ext uri="{FF2B5EF4-FFF2-40B4-BE49-F238E27FC236}">
                <a16:creationId xmlns:a16="http://schemas.microsoft.com/office/drawing/2014/main" id="{8D7B6CBD-8E78-421C-A13A-933A7DCCEE0F}"/>
              </a:ext>
            </a:extLst>
          </p:cNvPr>
          <p:cNvSpPr txBox="1"/>
          <p:nvPr/>
        </p:nvSpPr>
        <p:spPr>
          <a:xfrm>
            <a:off x="6085396" y="6579948"/>
            <a:ext cx="2786340" cy="253916"/>
          </a:xfrm>
          <a:prstGeom prst="rect">
            <a:avLst/>
          </a:prstGeom>
          <a:noFill/>
        </p:spPr>
        <p:txBody>
          <a:bodyPr wrap="none" rtlCol="0">
            <a:spAutoFit/>
          </a:bodyPr>
          <a:lstStyle/>
          <a:p>
            <a:r>
              <a:rPr lang="en-US" altLang="zh-TW" sz="1050" dirty="0"/>
              <a:t>Adapted from slides of Dr. </a:t>
            </a:r>
            <a:r>
              <a:rPr lang="en-US" altLang="zh-TW" sz="1050" dirty="0">
                <a:ea typeface="新細明體" panose="02020500000000000000" pitchFamily="18" charset="-120"/>
              </a:rPr>
              <a:t>Pedro </a:t>
            </a:r>
            <a:r>
              <a:rPr lang="en-US" altLang="zh-TW" sz="1050" dirty="0" err="1">
                <a:ea typeface="新細明體" panose="02020500000000000000" pitchFamily="18" charset="-120"/>
              </a:rPr>
              <a:t>Domingos</a:t>
            </a:r>
            <a:endParaRPr lang="zh-TW" altLang="en-US" sz="1050" dirty="0"/>
          </a:p>
        </p:txBody>
      </p:sp>
      <p:sp>
        <p:nvSpPr>
          <p:cNvPr id="20" name="Shape 546">
            <a:extLst>
              <a:ext uri="{FF2B5EF4-FFF2-40B4-BE49-F238E27FC236}">
                <a16:creationId xmlns:a16="http://schemas.microsoft.com/office/drawing/2014/main" id="{DF92E19F-A9D5-4869-86FB-48FEDE0E6B4B}"/>
              </a:ext>
            </a:extLst>
          </p:cNvPr>
          <p:cNvSpPr txBox="1">
            <a:spLocks noGrp="1"/>
          </p:cNvSpPr>
          <p:nvPr>
            <p:ph type="title"/>
          </p:nvPr>
        </p:nvSpPr>
        <p:spPr>
          <a:xfrm>
            <a:off x="-762000" y="-8917"/>
            <a:ext cx="10667999" cy="763500"/>
          </a:xfrm>
          <a:prstGeom prst="rect">
            <a:avLst/>
          </a:prstGeom>
          <a:noFill/>
          <a:ln>
            <a:noFill/>
          </a:ln>
        </p:spPr>
        <p:txBody>
          <a:bodyPr lIns="91425" tIns="91425" rIns="91425" bIns="91425" anchor="t" anchorCtr="0">
            <a:noAutofit/>
          </a:bodyPr>
          <a:lstStyle/>
          <a:p>
            <a:pPr lvl="0">
              <a:buClr>
                <a:schemeClr val="accent1"/>
              </a:buClr>
              <a:buSzPct val="25000"/>
            </a:pPr>
            <a:r>
              <a:rPr lang="en-US" altLang="zh-TW" sz="3200" dirty="0">
                <a:solidFill>
                  <a:srgbClr val="FF0000"/>
                </a:solidFill>
              </a:rPr>
              <a:t> Machine Learning: a new problem-solving paradigm</a:t>
            </a:r>
            <a:endParaRPr lang="zh-TW" sz="3200" b="1" i="0" u="none" strike="noStrike" cap="none" dirty="0">
              <a:solidFill>
                <a:srgbClr val="FF0000"/>
              </a:solidFill>
              <a:sym typeface="PT Sans Narrow"/>
            </a:endParaRPr>
          </a:p>
        </p:txBody>
      </p:sp>
      <p:sp>
        <p:nvSpPr>
          <p:cNvPr id="21" name="文字方塊 20">
            <a:extLst>
              <a:ext uri="{FF2B5EF4-FFF2-40B4-BE49-F238E27FC236}">
                <a16:creationId xmlns:a16="http://schemas.microsoft.com/office/drawing/2014/main" id="{746FBA7E-1742-4C90-9891-3229E8C79A98}"/>
              </a:ext>
            </a:extLst>
          </p:cNvPr>
          <p:cNvSpPr txBox="1"/>
          <p:nvPr/>
        </p:nvSpPr>
        <p:spPr>
          <a:xfrm>
            <a:off x="2725161" y="1250019"/>
            <a:ext cx="1156855" cy="400110"/>
          </a:xfrm>
          <a:prstGeom prst="rect">
            <a:avLst/>
          </a:prstGeom>
          <a:noFill/>
        </p:spPr>
        <p:txBody>
          <a:bodyPr wrap="square" rtlCol="0">
            <a:spAutoFit/>
          </a:bodyPr>
          <a:lstStyle/>
          <a:p>
            <a:r>
              <a:rPr lang="en-US" altLang="zh-TW" sz="2000" b="1" dirty="0">
                <a:solidFill>
                  <a:schemeClr val="accent5">
                    <a:lumMod val="75000"/>
                  </a:schemeClr>
                </a:solidFill>
              </a:rPr>
              <a:t>8</a:t>
            </a:r>
            <a:endParaRPr lang="zh-TW" altLang="en-US" sz="2000" b="1" dirty="0">
              <a:solidFill>
                <a:schemeClr val="accent5">
                  <a:lumMod val="75000"/>
                </a:schemeClr>
              </a:solidFill>
            </a:endParaRPr>
          </a:p>
        </p:txBody>
      </p:sp>
      <p:sp>
        <p:nvSpPr>
          <p:cNvPr id="22" name="文字方塊 21">
            <a:extLst>
              <a:ext uri="{FF2B5EF4-FFF2-40B4-BE49-F238E27FC236}">
                <a16:creationId xmlns:a16="http://schemas.microsoft.com/office/drawing/2014/main" id="{5CC71714-5337-4335-8899-C48F4041149D}"/>
              </a:ext>
            </a:extLst>
          </p:cNvPr>
          <p:cNvSpPr txBox="1"/>
          <p:nvPr/>
        </p:nvSpPr>
        <p:spPr>
          <a:xfrm>
            <a:off x="5985735" y="1503288"/>
            <a:ext cx="1156855" cy="400110"/>
          </a:xfrm>
          <a:prstGeom prst="rect">
            <a:avLst/>
          </a:prstGeom>
          <a:noFill/>
        </p:spPr>
        <p:txBody>
          <a:bodyPr wrap="square" rtlCol="0">
            <a:spAutoFit/>
          </a:bodyPr>
          <a:lstStyle/>
          <a:p>
            <a:r>
              <a:rPr lang="en-US" altLang="zh-TW" sz="2000" b="1" dirty="0">
                <a:solidFill>
                  <a:srgbClr val="FF0000"/>
                </a:solidFill>
              </a:rPr>
              <a:t>Yes</a:t>
            </a:r>
            <a:endParaRPr lang="zh-TW" altLang="en-US" sz="2000" b="1" dirty="0">
              <a:solidFill>
                <a:srgbClr val="FF0000"/>
              </a:solidFill>
            </a:endParaRPr>
          </a:p>
        </p:txBody>
      </p:sp>
      <p:sp>
        <p:nvSpPr>
          <p:cNvPr id="23" name="文字方塊 22">
            <a:extLst>
              <a:ext uri="{FF2B5EF4-FFF2-40B4-BE49-F238E27FC236}">
                <a16:creationId xmlns:a16="http://schemas.microsoft.com/office/drawing/2014/main" id="{5CBD06AE-FA83-4664-A35F-A9CE8C7179D8}"/>
              </a:ext>
            </a:extLst>
          </p:cNvPr>
          <p:cNvSpPr txBox="1"/>
          <p:nvPr/>
        </p:nvSpPr>
        <p:spPr>
          <a:xfrm>
            <a:off x="2720108" y="1669377"/>
            <a:ext cx="1156855" cy="400110"/>
          </a:xfrm>
          <a:prstGeom prst="rect">
            <a:avLst/>
          </a:prstGeom>
          <a:noFill/>
        </p:spPr>
        <p:txBody>
          <a:bodyPr wrap="square" rtlCol="0">
            <a:spAutoFit/>
          </a:bodyPr>
          <a:lstStyle/>
          <a:p>
            <a:r>
              <a:rPr lang="en-US" altLang="zh-TW" sz="2000" b="1" dirty="0">
                <a:solidFill>
                  <a:schemeClr val="accent5">
                    <a:lumMod val="75000"/>
                  </a:schemeClr>
                </a:solidFill>
              </a:rPr>
              <a:t>9</a:t>
            </a:r>
            <a:endParaRPr lang="zh-TW" altLang="en-US" sz="2000" b="1" dirty="0">
              <a:solidFill>
                <a:schemeClr val="accent5">
                  <a:lumMod val="75000"/>
                </a:schemeClr>
              </a:solidFill>
            </a:endParaRPr>
          </a:p>
        </p:txBody>
      </p:sp>
      <p:sp>
        <p:nvSpPr>
          <p:cNvPr id="24" name="文字方塊 23">
            <a:extLst>
              <a:ext uri="{FF2B5EF4-FFF2-40B4-BE49-F238E27FC236}">
                <a16:creationId xmlns:a16="http://schemas.microsoft.com/office/drawing/2014/main" id="{23736212-48B8-4811-BFAD-1E58884BDA8E}"/>
              </a:ext>
            </a:extLst>
          </p:cNvPr>
          <p:cNvSpPr txBox="1"/>
          <p:nvPr/>
        </p:nvSpPr>
        <p:spPr>
          <a:xfrm>
            <a:off x="6070095" y="1816469"/>
            <a:ext cx="642433" cy="400110"/>
          </a:xfrm>
          <a:prstGeom prst="rect">
            <a:avLst/>
          </a:prstGeom>
          <a:noFill/>
        </p:spPr>
        <p:txBody>
          <a:bodyPr wrap="square" rtlCol="0">
            <a:spAutoFit/>
          </a:bodyPr>
          <a:lstStyle/>
          <a:p>
            <a:r>
              <a:rPr lang="en-US" altLang="zh-TW" sz="2000" b="1" dirty="0">
                <a:solidFill>
                  <a:srgbClr val="FF0000"/>
                </a:solidFill>
              </a:rPr>
              <a:t>No</a:t>
            </a:r>
            <a:endParaRPr lang="zh-TW" altLang="en-US" sz="2000" b="1" dirty="0">
              <a:solidFill>
                <a:srgbClr val="FF0000"/>
              </a:solidFill>
            </a:endParaRPr>
          </a:p>
        </p:txBody>
      </p:sp>
      <p:sp>
        <p:nvSpPr>
          <p:cNvPr id="25" name="Rectangle 3">
            <a:extLst>
              <a:ext uri="{FF2B5EF4-FFF2-40B4-BE49-F238E27FC236}">
                <a16:creationId xmlns:a16="http://schemas.microsoft.com/office/drawing/2014/main" id="{EEE02AFC-AC7A-48AA-AFD8-78E8FA598BB5}"/>
              </a:ext>
            </a:extLst>
          </p:cNvPr>
          <p:cNvSpPr txBox="1">
            <a:spLocks noChangeArrowheads="1"/>
          </p:cNvSpPr>
          <p:nvPr/>
        </p:nvSpPr>
        <p:spPr>
          <a:xfrm>
            <a:off x="-256368" y="3336489"/>
            <a:ext cx="9587404" cy="2788091"/>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0" marR="0" lvl="0" indent="0" algn="l" rtl="0">
              <a:lnSpc>
                <a:spcPct val="115000"/>
              </a:lnSpc>
              <a:spcBef>
                <a:spcPts val="0"/>
              </a:spcBef>
              <a:spcAft>
                <a:spcPts val="1600"/>
              </a:spcAft>
              <a:buClr>
                <a:schemeClr val="dk2"/>
              </a:buClr>
              <a:buSzPct val="100000"/>
              <a:buFont typeface="Open Sans"/>
              <a:buNone/>
              <a:defRPr sz="1800" b="0" i="0" u="none" strike="noStrike" cap="none">
                <a:solidFill>
                  <a:schemeClr val="dk2"/>
                </a:solidFill>
                <a:latin typeface="Open Sans"/>
                <a:ea typeface="Open Sans"/>
                <a:cs typeface="Open Sans"/>
                <a:sym typeface="Open Sans"/>
              </a:defRPr>
            </a:lvl1pPr>
            <a:lvl2pPr marL="457200" marR="0" lvl="1"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2pPr>
            <a:lvl3pPr marL="914400" marR="0" lvl="2"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3pPr>
            <a:lvl4pPr marL="1371600" marR="0" lvl="3"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4pPr>
            <a:lvl5pPr marL="1828800" marR="0" lvl="4"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5pPr>
            <a:lvl6pPr marL="2286000" marR="0" lvl="5"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6pPr>
            <a:lvl7pPr marL="2743200" marR="0" lvl="6"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7pPr>
            <a:lvl8pPr marL="3200400" marR="0" lvl="7"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8pPr>
            <a:lvl9pPr marL="3657600" marR="0" lvl="8" indent="0" algn="l" rtl="0">
              <a:lnSpc>
                <a:spcPct val="115000"/>
              </a:lnSpc>
              <a:spcBef>
                <a:spcPts val="0"/>
              </a:spcBef>
              <a:spcAft>
                <a:spcPts val="1600"/>
              </a:spcAft>
              <a:buClr>
                <a:schemeClr val="dk2"/>
              </a:buClr>
              <a:buFont typeface="Open Sans"/>
              <a:buNone/>
              <a:defRPr sz="1400" b="0" i="0" u="none" strike="noStrike" cap="none">
                <a:solidFill>
                  <a:schemeClr val="dk2"/>
                </a:solidFill>
                <a:latin typeface="Open Sans"/>
                <a:ea typeface="Open Sans"/>
                <a:cs typeface="Open Sans"/>
                <a:sym typeface="Open Sans"/>
              </a:defRPr>
            </a:lvl9pPr>
          </a:lstStyle>
          <a:p>
            <a:pPr marL="457200" indent="-269875">
              <a:spcAft>
                <a:spcPts val="600"/>
              </a:spcAft>
              <a:buFont typeface="Arial" panose="020B0604020202020204" pitchFamily="34" charset="0"/>
              <a:buChar char="•"/>
            </a:pPr>
            <a:r>
              <a:rPr lang="en-US" altLang="zh-TW" sz="2800" b="1" u="sng" dirty="0">
                <a:solidFill>
                  <a:srgbClr val="0000FF"/>
                </a:solidFill>
                <a:ea typeface="新細明體" panose="02020500000000000000" pitchFamily="18" charset="-120"/>
              </a:rPr>
              <a:t>Machine Learning Paradigm</a:t>
            </a:r>
          </a:p>
          <a:p>
            <a:pPr marL="457200" indent="-269875">
              <a:spcAft>
                <a:spcPts val="600"/>
              </a:spcAft>
              <a:buFont typeface="Arial" panose="020B0604020202020204" pitchFamily="34" charset="0"/>
              <a:buChar char="•"/>
            </a:pPr>
            <a:endParaRPr lang="en-US" altLang="zh-TW" sz="2800" u="sng" dirty="0">
              <a:solidFill>
                <a:srgbClr val="000000"/>
              </a:solidFill>
              <a:ea typeface="新細明體" panose="02020500000000000000" pitchFamily="18" charset="-120"/>
            </a:endParaRPr>
          </a:p>
          <a:p>
            <a:pPr marL="457200" indent="-269875">
              <a:buFont typeface="Arial" panose="020B0604020202020204" pitchFamily="34" charset="0"/>
              <a:buChar char="•"/>
            </a:pPr>
            <a:endParaRPr lang="en-US" altLang="zh-TW" sz="2800" dirty="0">
              <a:solidFill>
                <a:srgbClr val="000000"/>
              </a:solidFill>
              <a:ea typeface="新細明體" panose="02020500000000000000" pitchFamily="18" charset="-120"/>
            </a:endParaRPr>
          </a:p>
          <a:p>
            <a:pPr marL="457200" indent="-269875">
              <a:spcAft>
                <a:spcPts val="0"/>
              </a:spcAft>
              <a:buFont typeface="Arial" panose="020B0604020202020204" pitchFamily="34" charset="0"/>
              <a:buChar char="•"/>
            </a:pPr>
            <a:endParaRPr lang="en-US" altLang="zh-TW" b="1" dirty="0">
              <a:solidFill>
                <a:srgbClr val="000000"/>
              </a:solidFill>
              <a:ea typeface="新細明體" panose="02020500000000000000" pitchFamily="18" charset="-120"/>
            </a:endParaRPr>
          </a:p>
          <a:p>
            <a:pPr marL="457200" indent="-269875">
              <a:lnSpc>
                <a:spcPct val="100000"/>
              </a:lnSpc>
              <a:spcAft>
                <a:spcPts val="0"/>
              </a:spcAft>
              <a:buFont typeface="Arial" panose="020B0604020202020204" pitchFamily="34" charset="0"/>
              <a:buChar char="•"/>
            </a:pPr>
            <a:endParaRPr lang="en-US" altLang="zh-TW" sz="2000" b="1" dirty="0">
              <a:solidFill>
                <a:srgbClr val="000000"/>
              </a:solidFill>
              <a:ea typeface="新細明體" panose="02020500000000000000" pitchFamily="18" charset="-120"/>
            </a:endParaRPr>
          </a:p>
          <a:p>
            <a:pPr marL="457200" indent="-269875">
              <a:lnSpc>
                <a:spcPct val="100000"/>
              </a:lnSpc>
              <a:spcAft>
                <a:spcPts val="0"/>
              </a:spcAft>
              <a:buFont typeface="Arial" panose="020B0604020202020204" pitchFamily="34" charset="0"/>
              <a:buChar char="•"/>
            </a:pPr>
            <a:r>
              <a:rPr lang="en-US" altLang="zh-TW" sz="2000" b="1" dirty="0">
                <a:solidFill>
                  <a:srgbClr val="000000"/>
                </a:solidFill>
                <a:ea typeface="新細明體" panose="02020500000000000000" pitchFamily="18" charset="-120"/>
              </a:rPr>
              <a:t>Ex: Same Problem. People give a large number of </a:t>
            </a:r>
            <a:r>
              <a:rPr lang="en-US" altLang="zh-TW" sz="2000" b="1" dirty="0">
                <a:solidFill>
                  <a:schemeClr val="accent5">
                    <a:lumMod val="75000"/>
                  </a:schemeClr>
                </a:solidFill>
                <a:ea typeface="新細明體" panose="02020500000000000000" pitchFamily="18" charset="-120"/>
              </a:rPr>
              <a:t>data</a:t>
            </a:r>
            <a:r>
              <a:rPr lang="en-US" altLang="zh-TW" sz="2000" b="1" dirty="0">
                <a:solidFill>
                  <a:srgbClr val="000000"/>
                </a:solidFill>
                <a:ea typeface="新細明體" panose="02020500000000000000" pitchFamily="18" charset="-120"/>
              </a:rPr>
              <a:t> and associated </a:t>
            </a:r>
            <a:r>
              <a:rPr lang="en-US" altLang="zh-TW" sz="2000" b="1" dirty="0">
                <a:solidFill>
                  <a:srgbClr val="FF0000"/>
                </a:solidFill>
                <a:ea typeface="新細明體" panose="02020500000000000000" pitchFamily="18" charset="-120"/>
              </a:rPr>
              <a:t>outputs</a:t>
            </a:r>
            <a:r>
              <a:rPr lang="zh-TW" altLang="en-US" sz="2000" b="1" dirty="0">
                <a:solidFill>
                  <a:srgbClr val="FF0000"/>
                </a:solidFill>
                <a:ea typeface="新細明體" panose="02020500000000000000" pitchFamily="18" charset="-120"/>
              </a:rPr>
              <a:t> </a:t>
            </a:r>
            <a:r>
              <a:rPr lang="en-US" altLang="zh-TW" sz="2000" b="1" dirty="0">
                <a:solidFill>
                  <a:srgbClr val="FF0000"/>
                </a:solidFill>
                <a:ea typeface="新細明體" panose="02020500000000000000" pitchFamily="18" charset="-120"/>
              </a:rPr>
              <a:t>(labels)</a:t>
            </a:r>
            <a:r>
              <a:rPr lang="en-US" altLang="zh-TW" sz="2000" b="1" dirty="0">
                <a:solidFill>
                  <a:srgbClr val="000000"/>
                </a:solidFill>
                <a:ea typeface="新細明體" panose="02020500000000000000" pitchFamily="18" charset="-120"/>
              </a:rPr>
              <a:t>, and the machine learns (infers) how to solve the problem by </a:t>
            </a:r>
            <a:r>
              <a:rPr lang="en-US" altLang="zh-TW" sz="2000" b="1" dirty="0">
                <a:solidFill>
                  <a:srgbClr val="00B050"/>
                </a:solidFill>
                <a:ea typeface="新細明體" panose="02020500000000000000" pitchFamily="18" charset="-120"/>
              </a:rPr>
              <a:t>making models (e.g., a deep neural network)</a:t>
            </a:r>
            <a:r>
              <a:rPr lang="en-US" altLang="zh-TW" sz="2000" b="1" dirty="0">
                <a:solidFill>
                  <a:srgbClr val="000000"/>
                </a:solidFill>
                <a:ea typeface="新細明體" panose="02020500000000000000" pitchFamily="18" charset="-120"/>
              </a:rPr>
              <a:t>.</a:t>
            </a:r>
          </a:p>
        </p:txBody>
      </p:sp>
      <p:sp>
        <p:nvSpPr>
          <p:cNvPr id="26" name="文字方塊 25">
            <a:extLst>
              <a:ext uri="{FF2B5EF4-FFF2-40B4-BE49-F238E27FC236}">
                <a16:creationId xmlns:a16="http://schemas.microsoft.com/office/drawing/2014/main" id="{8A45327F-D7DA-4B66-8A3F-66B44F114D1B}"/>
              </a:ext>
            </a:extLst>
          </p:cNvPr>
          <p:cNvSpPr txBox="1"/>
          <p:nvPr/>
        </p:nvSpPr>
        <p:spPr>
          <a:xfrm>
            <a:off x="1555750" y="3906887"/>
            <a:ext cx="1156855" cy="400110"/>
          </a:xfrm>
          <a:prstGeom prst="rect">
            <a:avLst/>
          </a:prstGeom>
          <a:noFill/>
        </p:spPr>
        <p:txBody>
          <a:bodyPr wrap="square" rtlCol="0">
            <a:spAutoFit/>
          </a:bodyPr>
          <a:lstStyle/>
          <a:p>
            <a:r>
              <a:rPr lang="en-US" altLang="zh-TW" sz="2000" b="1" dirty="0">
                <a:solidFill>
                  <a:schemeClr val="accent5">
                    <a:lumMod val="75000"/>
                  </a:schemeClr>
                </a:solidFill>
              </a:rPr>
              <a:t>8, 9, …..</a:t>
            </a:r>
            <a:endParaRPr lang="zh-TW" altLang="en-US" sz="2000" b="1" dirty="0">
              <a:solidFill>
                <a:schemeClr val="accent5">
                  <a:lumMod val="75000"/>
                </a:schemeClr>
              </a:solidFill>
            </a:endParaRPr>
          </a:p>
        </p:txBody>
      </p:sp>
      <p:sp>
        <p:nvSpPr>
          <p:cNvPr id="27" name="文字方塊 26">
            <a:extLst>
              <a:ext uri="{FF2B5EF4-FFF2-40B4-BE49-F238E27FC236}">
                <a16:creationId xmlns:a16="http://schemas.microsoft.com/office/drawing/2014/main" id="{A606B329-4D47-45B4-8741-6F51056A3B41}"/>
              </a:ext>
            </a:extLst>
          </p:cNvPr>
          <p:cNvSpPr txBox="1"/>
          <p:nvPr/>
        </p:nvSpPr>
        <p:spPr>
          <a:xfrm>
            <a:off x="1495635" y="4804980"/>
            <a:ext cx="1886033" cy="400110"/>
          </a:xfrm>
          <a:prstGeom prst="rect">
            <a:avLst/>
          </a:prstGeom>
          <a:noFill/>
        </p:spPr>
        <p:txBody>
          <a:bodyPr wrap="square" rtlCol="0">
            <a:spAutoFit/>
          </a:bodyPr>
          <a:lstStyle/>
          <a:p>
            <a:r>
              <a:rPr lang="en-US" altLang="zh-TW" sz="2000" b="1" dirty="0">
                <a:solidFill>
                  <a:srgbClr val="FF0000"/>
                </a:solidFill>
              </a:rPr>
              <a:t>Yes, No, …</a:t>
            </a:r>
            <a:endParaRPr lang="zh-TW" altLang="en-US" sz="2000" b="1" dirty="0">
              <a:solidFill>
                <a:srgbClr val="FF0000"/>
              </a:solidFill>
            </a:endParaRPr>
          </a:p>
        </p:txBody>
      </p:sp>
      <p:sp>
        <p:nvSpPr>
          <p:cNvPr id="28" name="文字方塊 27">
            <a:extLst>
              <a:ext uri="{FF2B5EF4-FFF2-40B4-BE49-F238E27FC236}">
                <a16:creationId xmlns:a16="http://schemas.microsoft.com/office/drawing/2014/main" id="{13334F18-CF12-4677-91B7-F5A2D56BC193}"/>
              </a:ext>
            </a:extLst>
          </p:cNvPr>
          <p:cNvSpPr txBox="1"/>
          <p:nvPr/>
        </p:nvSpPr>
        <p:spPr>
          <a:xfrm>
            <a:off x="2633519" y="4496068"/>
            <a:ext cx="1156855" cy="400110"/>
          </a:xfrm>
          <a:prstGeom prst="rect">
            <a:avLst/>
          </a:prstGeom>
          <a:noFill/>
        </p:spPr>
        <p:txBody>
          <a:bodyPr wrap="square" rtlCol="0">
            <a:spAutoFit/>
          </a:bodyPr>
          <a:lstStyle/>
          <a:p>
            <a:r>
              <a:rPr lang="en-US" altLang="zh-TW" sz="2000" b="1" dirty="0">
                <a:solidFill>
                  <a:schemeClr val="accent5">
                    <a:lumMod val="75000"/>
                  </a:schemeClr>
                </a:solidFill>
              </a:rPr>
              <a:t>100</a:t>
            </a:r>
            <a:endParaRPr lang="zh-TW" altLang="en-US" sz="2000" b="1" dirty="0">
              <a:solidFill>
                <a:schemeClr val="accent5">
                  <a:lumMod val="75000"/>
                </a:schemeClr>
              </a:solidFill>
            </a:endParaRPr>
          </a:p>
        </p:txBody>
      </p:sp>
      <p:sp>
        <p:nvSpPr>
          <p:cNvPr id="29" name="文字方塊 28">
            <a:extLst>
              <a:ext uri="{FF2B5EF4-FFF2-40B4-BE49-F238E27FC236}">
                <a16:creationId xmlns:a16="http://schemas.microsoft.com/office/drawing/2014/main" id="{323CC173-5F5E-407E-A52B-A752DACD8269}"/>
              </a:ext>
            </a:extLst>
          </p:cNvPr>
          <p:cNvSpPr txBox="1"/>
          <p:nvPr/>
        </p:nvSpPr>
        <p:spPr>
          <a:xfrm>
            <a:off x="2606530" y="5390307"/>
            <a:ext cx="1156855" cy="400110"/>
          </a:xfrm>
          <a:prstGeom prst="rect">
            <a:avLst/>
          </a:prstGeom>
          <a:noFill/>
        </p:spPr>
        <p:txBody>
          <a:bodyPr wrap="square" rtlCol="0">
            <a:spAutoFit/>
          </a:bodyPr>
          <a:lstStyle/>
          <a:p>
            <a:r>
              <a:rPr lang="en-US" altLang="zh-TW" sz="2000" b="1" dirty="0">
                <a:solidFill>
                  <a:srgbClr val="FF0000"/>
                </a:solidFill>
              </a:rPr>
              <a:t>Yes</a:t>
            </a:r>
            <a:endParaRPr lang="zh-TW" altLang="en-US" sz="2000" b="1" dirty="0">
              <a:solidFill>
                <a:srgbClr val="FF0000"/>
              </a:solidFill>
            </a:endParaRPr>
          </a:p>
        </p:txBody>
      </p:sp>
      <p:sp>
        <p:nvSpPr>
          <p:cNvPr id="30" name="投影片編號版面配置區 3">
            <a:extLst>
              <a:ext uri="{FF2B5EF4-FFF2-40B4-BE49-F238E27FC236}">
                <a16:creationId xmlns:a16="http://schemas.microsoft.com/office/drawing/2014/main" id="{6DAF1837-9D44-4823-99B2-B6179CEBBCB4}"/>
              </a:ext>
            </a:extLst>
          </p:cNvPr>
          <p:cNvSpPr>
            <a:spLocks noGrp="1"/>
          </p:cNvSpPr>
          <p:nvPr>
            <p:ph type="sldNum" idx="12"/>
          </p:nvPr>
        </p:nvSpPr>
        <p:spPr>
          <a:xfrm>
            <a:off x="8773929" y="6459100"/>
            <a:ext cx="548700" cy="524700"/>
          </a:xfrm>
        </p:spPr>
        <p:txBody>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US" altLang="zh-TW" sz="1400" b="0" i="0" u="none" strike="noStrike" cap="none" smtClean="0">
                <a:solidFill>
                  <a:srgbClr val="000000"/>
                </a:solidFill>
                <a:latin typeface="Arial"/>
                <a:ea typeface="Arial"/>
                <a:cs typeface="Arial"/>
                <a:sym typeface="Arial"/>
              </a:rPr>
              <a:t>6</a:t>
            </a:fld>
            <a:endParaRPr lang="zh-TW"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72687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0-#ppt_w/2"/>
                                          </p:val>
                                        </p:tav>
                                        <p:tav tm="100000">
                                          <p:val>
                                            <p:strVal val="#ppt_x"/>
                                          </p:val>
                                        </p:tav>
                                      </p:tavLst>
                                    </p:anim>
                                    <p:anim calcmode="lin" valueType="num">
                                      <p:cBhvr additive="base">
                                        <p:cTn id="14"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0-#ppt_w/2"/>
                                          </p:val>
                                        </p:tav>
                                        <p:tav tm="100000">
                                          <p:val>
                                            <p:strVal val="#ppt_x"/>
                                          </p:val>
                                        </p:tav>
                                      </p:tavLst>
                                    </p:anim>
                                    <p:anim calcmode="lin" valueType="num">
                                      <p:cBhvr additive="base">
                                        <p:cTn id="20"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 fill="hold"/>
                                        <p:tgtEl>
                                          <p:spTgt spid="24"/>
                                        </p:tgtEl>
                                        <p:attrNameLst>
                                          <p:attrName>ppt_x</p:attrName>
                                        </p:attrNameLst>
                                      </p:cBhvr>
                                      <p:tavLst>
                                        <p:tav tm="0">
                                          <p:val>
                                            <p:strVal val="0-#ppt_w/2"/>
                                          </p:val>
                                        </p:tav>
                                        <p:tav tm="100000">
                                          <p:val>
                                            <p:strVal val="#ppt_x"/>
                                          </p:val>
                                        </p:tav>
                                      </p:tavLst>
                                    </p:anim>
                                    <p:anim calcmode="lin" valueType="num">
                                      <p:cBhvr additive="base">
                                        <p:cTn id="26"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additive="base">
                                        <p:cTn id="51" dur="500" fill="hold"/>
                                        <p:tgtEl>
                                          <p:spTgt spid="17"/>
                                        </p:tgtEl>
                                        <p:attrNameLst>
                                          <p:attrName>ppt_x</p:attrName>
                                        </p:attrNameLst>
                                      </p:cBhvr>
                                      <p:tavLst>
                                        <p:tav tm="0">
                                          <p:val>
                                            <p:strVal val="#ppt_x"/>
                                          </p:val>
                                        </p:tav>
                                        <p:tav tm="100000">
                                          <p:val>
                                            <p:strVal val="#ppt_x"/>
                                          </p:val>
                                        </p:tav>
                                      </p:tavLst>
                                    </p:anim>
                                    <p:anim calcmode="lin" valueType="num">
                                      <p:cBhvr additive="base">
                                        <p:cTn id="52" dur="500" fill="hold"/>
                                        <p:tgtEl>
                                          <p:spTgt spid="17"/>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anim calcmode="lin" valueType="num">
                                      <p:cBhvr additive="base">
                                        <p:cTn id="59" dur="500" fill="hold"/>
                                        <p:tgtEl>
                                          <p:spTgt spid="25"/>
                                        </p:tgtEl>
                                        <p:attrNameLst>
                                          <p:attrName>ppt_x</p:attrName>
                                        </p:attrNameLst>
                                      </p:cBhvr>
                                      <p:tavLst>
                                        <p:tav tm="0">
                                          <p:val>
                                            <p:strVal val="#ppt_x"/>
                                          </p:val>
                                        </p:tav>
                                        <p:tav tm="100000">
                                          <p:val>
                                            <p:strVal val="#ppt_x"/>
                                          </p:val>
                                        </p:tav>
                                      </p:tavLst>
                                    </p:anim>
                                    <p:anim calcmode="lin" valueType="num">
                                      <p:cBhvr additive="base">
                                        <p:cTn id="6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26"/>
                                        </p:tgtEl>
                                        <p:attrNameLst>
                                          <p:attrName>style.visibility</p:attrName>
                                        </p:attrNameLst>
                                      </p:cBhvr>
                                      <p:to>
                                        <p:strVal val="visible"/>
                                      </p:to>
                                    </p:set>
                                    <p:anim calcmode="lin" valueType="num">
                                      <p:cBhvr additive="base">
                                        <p:cTn id="65" dur="500" fill="hold"/>
                                        <p:tgtEl>
                                          <p:spTgt spid="26"/>
                                        </p:tgtEl>
                                        <p:attrNameLst>
                                          <p:attrName>ppt_x</p:attrName>
                                        </p:attrNameLst>
                                      </p:cBhvr>
                                      <p:tavLst>
                                        <p:tav tm="0">
                                          <p:val>
                                            <p:strVal val="0-#ppt_w/2"/>
                                          </p:val>
                                        </p:tav>
                                        <p:tav tm="100000">
                                          <p:val>
                                            <p:strVal val="#ppt_x"/>
                                          </p:val>
                                        </p:tav>
                                      </p:tavLst>
                                    </p:anim>
                                    <p:anim calcmode="lin" valueType="num">
                                      <p:cBhvr additive="base">
                                        <p:cTn id="66" dur="500" fill="hold"/>
                                        <p:tgtEl>
                                          <p:spTgt spid="26"/>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27"/>
                                        </p:tgtEl>
                                        <p:attrNameLst>
                                          <p:attrName>style.visibility</p:attrName>
                                        </p:attrNameLst>
                                      </p:cBhvr>
                                      <p:to>
                                        <p:strVal val="visible"/>
                                      </p:to>
                                    </p:set>
                                    <p:anim calcmode="lin" valueType="num">
                                      <p:cBhvr additive="base">
                                        <p:cTn id="71" dur="500" fill="hold"/>
                                        <p:tgtEl>
                                          <p:spTgt spid="27"/>
                                        </p:tgtEl>
                                        <p:attrNameLst>
                                          <p:attrName>ppt_x</p:attrName>
                                        </p:attrNameLst>
                                      </p:cBhvr>
                                      <p:tavLst>
                                        <p:tav tm="0">
                                          <p:val>
                                            <p:strVal val="0-#ppt_w/2"/>
                                          </p:val>
                                        </p:tav>
                                        <p:tav tm="100000">
                                          <p:val>
                                            <p:strVal val="#ppt_x"/>
                                          </p:val>
                                        </p:tav>
                                      </p:tavLst>
                                    </p:anim>
                                    <p:anim calcmode="lin" valueType="num">
                                      <p:cBhvr additive="base">
                                        <p:cTn id="72"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8"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anim calcmode="lin" valueType="num">
                                      <p:cBhvr additive="base">
                                        <p:cTn id="77" dur="500" fill="hold"/>
                                        <p:tgtEl>
                                          <p:spTgt spid="28"/>
                                        </p:tgtEl>
                                        <p:attrNameLst>
                                          <p:attrName>ppt_x</p:attrName>
                                        </p:attrNameLst>
                                      </p:cBhvr>
                                      <p:tavLst>
                                        <p:tav tm="0">
                                          <p:val>
                                            <p:strVal val="0-#ppt_w/2"/>
                                          </p:val>
                                        </p:tav>
                                        <p:tav tm="100000">
                                          <p:val>
                                            <p:strVal val="#ppt_x"/>
                                          </p:val>
                                        </p:tav>
                                      </p:tavLst>
                                    </p:anim>
                                    <p:anim calcmode="lin" valueType="num">
                                      <p:cBhvr additive="base">
                                        <p:cTn id="78" dur="500" fill="hold"/>
                                        <p:tgtEl>
                                          <p:spTgt spid="28"/>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8"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anim calcmode="lin" valueType="num">
                                      <p:cBhvr additive="base">
                                        <p:cTn id="83" dur="500" fill="hold"/>
                                        <p:tgtEl>
                                          <p:spTgt spid="29"/>
                                        </p:tgtEl>
                                        <p:attrNameLst>
                                          <p:attrName>ppt_x</p:attrName>
                                        </p:attrNameLst>
                                      </p:cBhvr>
                                      <p:tavLst>
                                        <p:tav tm="0">
                                          <p:val>
                                            <p:strVal val="0-#ppt_w/2"/>
                                          </p:val>
                                        </p:tav>
                                        <p:tav tm="100000">
                                          <p:val>
                                            <p:strVal val="#ppt_x"/>
                                          </p:val>
                                        </p:tav>
                                      </p:tavLst>
                                    </p:anim>
                                    <p:anim calcmode="lin" valueType="num">
                                      <p:cBhvr additive="base">
                                        <p:cTn id="84" dur="500" fill="hold"/>
                                        <p:tgtEl>
                                          <p:spTgt spid="29"/>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p:bldP spid="17" grpId="0"/>
      <p:bldP spid="18" grpId="0"/>
      <p:bldP spid="19" grpId="0"/>
      <p:bldP spid="21" grpId="0"/>
      <p:bldP spid="22" grpId="0"/>
      <p:bldP spid="23" grpId="0"/>
      <p:bldP spid="24" grpId="0"/>
      <p:bldP spid="25" grpId="0"/>
      <p:bldP spid="26" grpId="0"/>
      <p:bldP spid="27" grpId="0"/>
      <p:bldP spid="28" grpId="0"/>
      <p:bldP spid="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zh-TW" b="1" dirty="0">
                <a:solidFill>
                  <a:schemeClr val="accent2"/>
                </a:solidFill>
                <a:ea typeface="新細明體" panose="02020500000000000000" pitchFamily="18" charset="-120"/>
              </a:rPr>
              <a:t>Sample ML Applications</a:t>
            </a:r>
          </a:p>
        </p:txBody>
      </p:sp>
      <p:sp>
        <p:nvSpPr>
          <p:cNvPr id="12291" name="Rectangle 3"/>
          <p:cNvSpPr>
            <a:spLocks noGrp="1" noChangeArrowheads="1"/>
          </p:cNvSpPr>
          <p:nvPr>
            <p:ph type="body" idx="1"/>
          </p:nvPr>
        </p:nvSpPr>
        <p:spPr/>
        <p:txBody>
          <a:bodyPr/>
          <a:lstStyle/>
          <a:p>
            <a:pPr>
              <a:lnSpc>
                <a:spcPct val="80000"/>
              </a:lnSpc>
            </a:pPr>
            <a:r>
              <a:rPr lang="en-US" altLang="zh-TW" sz="2800" dirty="0">
                <a:ea typeface="新細明體" panose="02020500000000000000" pitchFamily="18" charset="-120"/>
              </a:rPr>
              <a:t>Go games </a:t>
            </a:r>
          </a:p>
          <a:p>
            <a:pPr>
              <a:lnSpc>
                <a:spcPct val="80000"/>
              </a:lnSpc>
            </a:pPr>
            <a:r>
              <a:rPr lang="en-US" altLang="zh-TW" sz="2800" dirty="0">
                <a:ea typeface="新細明體" panose="02020500000000000000" pitchFamily="18" charset="-120"/>
              </a:rPr>
              <a:t>Pattern (image, voice, etc.) recognition</a:t>
            </a:r>
          </a:p>
          <a:p>
            <a:pPr>
              <a:lnSpc>
                <a:spcPct val="80000"/>
              </a:lnSpc>
            </a:pPr>
            <a:r>
              <a:rPr lang="en-US" altLang="zh-TW" sz="2800" dirty="0">
                <a:ea typeface="新細明體" panose="02020500000000000000" pitchFamily="18" charset="-120"/>
              </a:rPr>
              <a:t>Computational biology</a:t>
            </a:r>
          </a:p>
          <a:p>
            <a:pPr>
              <a:lnSpc>
                <a:spcPct val="80000"/>
              </a:lnSpc>
            </a:pPr>
            <a:r>
              <a:rPr lang="en-US" altLang="zh-TW" sz="2800" dirty="0">
                <a:ea typeface="新細明體" panose="02020500000000000000" pitchFamily="18" charset="-120"/>
              </a:rPr>
              <a:t>Finance</a:t>
            </a:r>
          </a:p>
          <a:p>
            <a:pPr>
              <a:lnSpc>
                <a:spcPct val="80000"/>
              </a:lnSpc>
            </a:pPr>
            <a:r>
              <a:rPr lang="en-US" altLang="zh-TW" sz="2800" dirty="0">
                <a:ea typeface="新細明體" panose="02020500000000000000" pitchFamily="18" charset="-120"/>
              </a:rPr>
              <a:t>E-commerce</a:t>
            </a:r>
          </a:p>
          <a:p>
            <a:pPr>
              <a:lnSpc>
                <a:spcPct val="80000"/>
              </a:lnSpc>
            </a:pPr>
            <a:r>
              <a:rPr lang="en-US" altLang="zh-TW" sz="2800" dirty="0">
                <a:ea typeface="新細明體" panose="02020500000000000000" pitchFamily="18" charset="-120"/>
              </a:rPr>
              <a:t>Space exploration</a:t>
            </a:r>
          </a:p>
          <a:p>
            <a:pPr>
              <a:lnSpc>
                <a:spcPct val="80000"/>
              </a:lnSpc>
            </a:pPr>
            <a:r>
              <a:rPr lang="en-US" altLang="zh-TW" sz="2800" dirty="0">
                <a:ea typeface="新細明體" panose="02020500000000000000" pitchFamily="18" charset="-120"/>
              </a:rPr>
              <a:t>Robotics</a:t>
            </a:r>
          </a:p>
          <a:p>
            <a:pPr>
              <a:lnSpc>
                <a:spcPct val="80000"/>
              </a:lnSpc>
            </a:pPr>
            <a:r>
              <a:rPr lang="en-US" altLang="zh-TW" sz="2800" dirty="0">
                <a:ea typeface="新細明體" panose="02020500000000000000" pitchFamily="18" charset="-120"/>
              </a:rPr>
              <a:t>Information extraction</a:t>
            </a:r>
          </a:p>
          <a:p>
            <a:pPr>
              <a:lnSpc>
                <a:spcPct val="80000"/>
              </a:lnSpc>
            </a:pPr>
            <a:r>
              <a:rPr lang="en-US" altLang="zh-TW" sz="2800" dirty="0">
                <a:ea typeface="新細明體" panose="02020500000000000000" pitchFamily="18" charset="-120"/>
              </a:rPr>
              <a:t>….</a:t>
            </a:r>
          </a:p>
        </p:txBody>
      </p:sp>
    </p:spTree>
    <p:extLst>
      <p:ext uri="{BB962C8B-B14F-4D97-AF65-F5344CB8AC3E}">
        <p14:creationId xmlns:p14="http://schemas.microsoft.com/office/powerpoint/2010/main" val="1802120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rdening gardener」的圖片搜尋結果"/>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52400"/>
            <a:ext cx="10325100" cy="7010400"/>
          </a:xfrm>
          <a:prstGeom prst="rect">
            <a:avLst/>
          </a:prstGeom>
          <a:noFill/>
          <a:extLst>
            <a:ext uri="{909E8E84-426E-40DD-AFC4-6F175D3DCCD1}">
              <a14:hiddenFill xmlns:a14="http://schemas.microsoft.com/office/drawing/2010/main">
                <a:solidFill>
                  <a:srgbClr val="FFFFFF"/>
                </a:solidFill>
              </a14:hiddenFill>
            </a:ext>
          </a:extLst>
        </p:spPr>
      </p:pic>
      <p:sp>
        <p:nvSpPr>
          <p:cNvPr id="6146" name="Rectangle 2"/>
          <p:cNvSpPr>
            <a:spLocks noGrp="1" noChangeArrowheads="1"/>
          </p:cNvSpPr>
          <p:nvPr>
            <p:ph type="title"/>
          </p:nvPr>
        </p:nvSpPr>
        <p:spPr>
          <a:xfrm>
            <a:off x="-381000" y="274638"/>
            <a:ext cx="9067800" cy="1143000"/>
          </a:xfrm>
        </p:spPr>
        <p:txBody>
          <a:bodyPr/>
          <a:lstStyle/>
          <a:p>
            <a:r>
              <a:rPr lang="en-US" altLang="zh-TW" b="1" dirty="0">
                <a:solidFill>
                  <a:schemeClr val="bg1"/>
                </a:solidFill>
                <a:ea typeface="新細明體" panose="02020500000000000000" pitchFamily="18" charset="-120"/>
              </a:rPr>
              <a:t>Magic?</a:t>
            </a:r>
            <a:r>
              <a:rPr lang="en-US" altLang="zh-TW" dirty="0">
                <a:solidFill>
                  <a:schemeClr val="bg1"/>
                </a:solidFill>
                <a:ea typeface="新細明體" panose="02020500000000000000" pitchFamily="18" charset="-120"/>
              </a:rPr>
              <a:t> </a:t>
            </a:r>
          </a:p>
        </p:txBody>
      </p:sp>
      <p:sp>
        <p:nvSpPr>
          <p:cNvPr id="6148" name="Rectangle 4"/>
          <p:cNvSpPr>
            <a:spLocks noGrp="1" noChangeArrowheads="1"/>
          </p:cNvSpPr>
          <p:nvPr>
            <p:ph type="body" sz="half" idx="1"/>
          </p:nvPr>
        </p:nvSpPr>
        <p:spPr>
          <a:xfrm>
            <a:off x="19396" y="2743200"/>
            <a:ext cx="5345439" cy="4572000"/>
          </a:xfrm>
        </p:spPr>
        <p:txBody>
          <a:bodyPr/>
          <a:lstStyle/>
          <a:p>
            <a:pPr>
              <a:buFontTx/>
              <a:buNone/>
            </a:pPr>
            <a:r>
              <a:rPr lang="en-US" altLang="zh-TW" sz="2800" b="1" dirty="0">
                <a:solidFill>
                  <a:schemeClr val="bg1"/>
                </a:solidFill>
                <a:ea typeface="新細明體" panose="02020500000000000000" pitchFamily="18" charset="-120"/>
              </a:rPr>
              <a:t>No, more like gardening</a:t>
            </a:r>
          </a:p>
          <a:p>
            <a:pPr>
              <a:buFontTx/>
              <a:buNone/>
            </a:pPr>
            <a:endParaRPr lang="en-US" altLang="zh-TW" sz="2800" b="1" dirty="0">
              <a:ea typeface="新細明體" panose="02020500000000000000" pitchFamily="18" charset="-120"/>
            </a:endParaRPr>
          </a:p>
          <a:p>
            <a:r>
              <a:rPr lang="en-US" altLang="zh-TW" sz="2800" b="1" dirty="0">
                <a:solidFill>
                  <a:srgbClr val="FFCC00"/>
                </a:solidFill>
                <a:ea typeface="新細明體" panose="02020500000000000000" pitchFamily="18" charset="-120"/>
              </a:rPr>
              <a:t>Seeds</a:t>
            </a:r>
            <a:r>
              <a:rPr lang="en-US" altLang="zh-TW" sz="2800" dirty="0">
                <a:ea typeface="新細明體" panose="02020500000000000000" pitchFamily="18" charset="-120"/>
              </a:rPr>
              <a:t> </a:t>
            </a:r>
            <a:r>
              <a:rPr lang="en-US" altLang="zh-TW" sz="2800" dirty="0">
                <a:solidFill>
                  <a:schemeClr val="bg1"/>
                </a:solidFill>
                <a:ea typeface="新細明體" panose="02020500000000000000" pitchFamily="18" charset="-120"/>
              </a:rPr>
              <a:t>=</a:t>
            </a:r>
            <a:r>
              <a:rPr lang="en-US" altLang="zh-TW" sz="2800" dirty="0">
                <a:ea typeface="新細明體" panose="02020500000000000000" pitchFamily="18" charset="-120"/>
              </a:rPr>
              <a:t> </a:t>
            </a:r>
            <a:r>
              <a:rPr lang="en-US" altLang="zh-TW" sz="2800" dirty="0">
                <a:solidFill>
                  <a:schemeClr val="bg1"/>
                </a:solidFill>
                <a:ea typeface="新細明體" panose="02020500000000000000" pitchFamily="18" charset="-120"/>
              </a:rPr>
              <a:t>ML Algorithms</a:t>
            </a:r>
          </a:p>
          <a:p>
            <a:r>
              <a:rPr lang="en-US" altLang="zh-TW" sz="2800" b="1" dirty="0">
                <a:solidFill>
                  <a:srgbClr val="996633"/>
                </a:solidFill>
                <a:ea typeface="新細明體" panose="02020500000000000000" pitchFamily="18" charset="-120"/>
              </a:rPr>
              <a:t>Nutrients</a:t>
            </a:r>
            <a:r>
              <a:rPr lang="en-US" altLang="zh-TW" sz="2800" dirty="0">
                <a:solidFill>
                  <a:srgbClr val="996633"/>
                </a:solidFill>
                <a:ea typeface="新細明體" panose="02020500000000000000" pitchFamily="18" charset="-120"/>
              </a:rPr>
              <a:t> </a:t>
            </a:r>
            <a:r>
              <a:rPr lang="en-US" altLang="zh-TW" sz="2800" dirty="0">
                <a:solidFill>
                  <a:schemeClr val="bg1"/>
                </a:solidFill>
                <a:ea typeface="新細明體" panose="02020500000000000000" pitchFamily="18" charset="-120"/>
              </a:rPr>
              <a:t>= Data</a:t>
            </a:r>
          </a:p>
          <a:p>
            <a:r>
              <a:rPr lang="en-US" altLang="zh-TW" sz="2800" b="1" dirty="0">
                <a:solidFill>
                  <a:srgbClr val="FF3300"/>
                </a:solidFill>
                <a:ea typeface="新細明體" panose="02020500000000000000" pitchFamily="18" charset="-120"/>
              </a:rPr>
              <a:t>Gardener</a:t>
            </a:r>
            <a:r>
              <a:rPr lang="en-US" altLang="zh-TW" sz="2800" dirty="0">
                <a:ea typeface="新細明體" panose="02020500000000000000" pitchFamily="18" charset="-120"/>
              </a:rPr>
              <a:t> </a:t>
            </a:r>
            <a:r>
              <a:rPr lang="en-US" altLang="zh-TW" sz="2800" dirty="0">
                <a:solidFill>
                  <a:schemeClr val="bg1"/>
                </a:solidFill>
                <a:ea typeface="新細明體" panose="02020500000000000000" pitchFamily="18" charset="-120"/>
              </a:rPr>
              <a:t>= You (Trainer)</a:t>
            </a:r>
          </a:p>
          <a:p>
            <a:r>
              <a:rPr lang="en-US" altLang="zh-TW" sz="2800" b="1" dirty="0">
                <a:solidFill>
                  <a:srgbClr val="33CC33"/>
                </a:solidFill>
                <a:ea typeface="新細明體" panose="02020500000000000000" pitchFamily="18" charset="-120"/>
              </a:rPr>
              <a:t>Plants</a:t>
            </a:r>
            <a:r>
              <a:rPr lang="en-US" altLang="zh-TW" sz="2800" dirty="0">
                <a:ea typeface="新細明體" panose="02020500000000000000" pitchFamily="18" charset="-120"/>
              </a:rPr>
              <a:t> </a:t>
            </a:r>
            <a:r>
              <a:rPr lang="en-US" altLang="zh-TW" sz="2800" dirty="0">
                <a:solidFill>
                  <a:schemeClr val="bg1"/>
                </a:solidFill>
                <a:ea typeface="新細明體" panose="02020500000000000000" pitchFamily="18" charset="-120"/>
              </a:rPr>
              <a:t>= Programs (Model)</a:t>
            </a:r>
          </a:p>
        </p:txBody>
      </p:sp>
      <p:sp>
        <p:nvSpPr>
          <p:cNvPr id="7" name="文字方塊 6"/>
          <p:cNvSpPr txBox="1"/>
          <p:nvPr/>
        </p:nvSpPr>
        <p:spPr>
          <a:xfrm>
            <a:off x="3249939" y="6536937"/>
            <a:ext cx="2769861" cy="276999"/>
          </a:xfrm>
          <a:prstGeom prst="rect">
            <a:avLst/>
          </a:prstGeom>
          <a:noFill/>
        </p:spPr>
        <p:txBody>
          <a:bodyPr wrap="none" rtlCol="0">
            <a:spAutoFit/>
          </a:bodyPr>
          <a:lstStyle/>
          <a:p>
            <a:r>
              <a:rPr lang="en-US" altLang="zh-TW" sz="1200" dirty="0">
                <a:solidFill>
                  <a:schemeClr val="bg1"/>
                </a:solidFill>
              </a:rPr>
              <a:t>Source: Slides of Dr. </a:t>
            </a:r>
            <a:r>
              <a:rPr lang="en-US" altLang="zh-TW" sz="1200" dirty="0">
                <a:solidFill>
                  <a:schemeClr val="bg1"/>
                </a:solidFill>
                <a:ea typeface="新細明體" panose="02020500000000000000" pitchFamily="18" charset="-120"/>
              </a:rPr>
              <a:t>Pedro </a:t>
            </a:r>
            <a:r>
              <a:rPr lang="en-US" altLang="zh-TW" sz="1200" dirty="0" err="1">
                <a:solidFill>
                  <a:schemeClr val="bg1"/>
                </a:solidFill>
                <a:ea typeface="新細明體" panose="02020500000000000000" pitchFamily="18" charset="-120"/>
              </a:rPr>
              <a:t>Domingos</a:t>
            </a:r>
            <a:endParaRPr lang="zh-TW" altLang="en-US" sz="1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2" end="2"/>
                                            </p:txEl>
                                          </p:spTgt>
                                        </p:tgtEl>
                                        <p:attrNameLst>
                                          <p:attrName>style.visibility</p:attrName>
                                        </p:attrNameLst>
                                      </p:cBhvr>
                                      <p:to>
                                        <p:strVal val="visible"/>
                                      </p:to>
                                    </p:set>
                                    <p:anim calcmode="lin" valueType="num">
                                      <p:cBhvr additive="base">
                                        <p:cTn id="13"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3" end="3"/>
                                            </p:txEl>
                                          </p:spTgt>
                                        </p:tgtEl>
                                        <p:attrNameLst>
                                          <p:attrName>style.visibility</p:attrName>
                                        </p:attrNameLst>
                                      </p:cBhvr>
                                      <p:to>
                                        <p:strVal val="visible"/>
                                      </p:to>
                                    </p:set>
                                    <p:anim calcmode="lin" valueType="num">
                                      <p:cBhvr additive="base">
                                        <p:cTn id="19"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4" end="4"/>
                                            </p:txEl>
                                          </p:spTgt>
                                        </p:tgtEl>
                                        <p:attrNameLst>
                                          <p:attrName>style.visibility</p:attrName>
                                        </p:attrNameLst>
                                      </p:cBhvr>
                                      <p:to>
                                        <p:strVal val="visible"/>
                                      </p:to>
                                    </p:set>
                                    <p:anim calcmode="lin" valueType="num">
                                      <p:cBhvr additive="base">
                                        <p:cTn id="25"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8">
                                            <p:txEl>
                                              <p:pRg st="5" end="5"/>
                                            </p:txEl>
                                          </p:spTgt>
                                        </p:tgtEl>
                                        <p:attrNameLst>
                                          <p:attrName>style.visibility</p:attrName>
                                        </p:attrNameLst>
                                      </p:cBhvr>
                                      <p:to>
                                        <p:strVal val="visible"/>
                                      </p:to>
                                    </p:set>
                                    <p:anim calcmode="lin" valueType="num">
                                      <p:cBhvr additive="base">
                                        <p:cTn id="31" dur="500" fill="hold"/>
                                        <p:tgtEl>
                                          <p:spTgt spid="6148">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zh-TW" b="1" dirty="0">
                <a:solidFill>
                  <a:schemeClr val="accent2"/>
                </a:solidFill>
                <a:ea typeface="新細明體" panose="02020500000000000000" pitchFamily="18" charset="-120"/>
              </a:rPr>
              <a:t>Types of Machine Learning</a:t>
            </a:r>
          </a:p>
        </p:txBody>
      </p:sp>
      <p:sp>
        <p:nvSpPr>
          <p:cNvPr id="21507" name="Rectangle 3"/>
          <p:cNvSpPr>
            <a:spLocks noGrp="1" noChangeArrowheads="1"/>
          </p:cNvSpPr>
          <p:nvPr>
            <p:ph type="body" idx="1"/>
          </p:nvPr>
        </p:nvSpPr>
        <p:spPr>
          <a:xfrm>
            <a:off x="457200" y="1600200"/>
            <a:ext cx="8382000" cy="4572000"/>
          </a:xfrm>
        </p:spPr>
        <p:txBody>
          <a:bodyPr/>
          <a:lstStyle/>
          <a:p>
            <a:r>
              <a:rPr lang="en-US" altLang="zh-TW" b="1" dirty="0">
                <a:ea typeface="新細明體" panose="02020500000000000000" pitchFamily="18" charset="-120"/>
              </a:rPr>
              <a:t>Supervised (inductive) learning</a:t>
            </a:r>
          </a:p>
          <a:p>
            <a:pPr lvl="1"/>
            <a:r>
              <a:rPr lang="en-US" altLang="zh-TW" dirty="0">
                <a:ea typeface="新細明體" panose="02020500000000000000" pitchFamily="18" charset="-120"/>
              </a:rPr>
              <a:t>Training data includes labels</a:t>
            </a:r>
          </a:p>
          <a:p>
            <a:r>
              <a:rPr lang="en-US" altLang="zh-TW" b="1" dirty="0">
                <a:ea typeface="新細明體" panose="02020500000000000000" pitchFamily="18" charset="-120"/>
              </a:rPr>
              <a:t>Unsupervised learning</a:t>
            </a:r>
          </a:p>
          <a:p>
            <a:pPr lvl="1"/>
            <a:r>
              <a:rPr lang="en-US" altLang="zh-TW" dirty="0">
                <a:ea typeface="新細明體" panose="02020500000000000000" pitchFamily="18" charset="-120"/>
              </a:rPr>
              <a:t>Training data does not include </a:t>
            </a:r>
            <a:r>
              <a:rPr lang="en-US" altLang="zh-TW" dirty="0" err="1">
                <a:ea typeface="新細明體" panose="02020500000000000000" pitchFamily="18" charset="-120"/>
              </a:rPr>
              <a:t>lables</a:t>
            </a:r>
            <a:endParaRPr lang="en-US" altLang="zh-TW" dirty="0">
              <a:ea typeface="新細明體" panose="02020500000000000000" pitchFamily="18" charset="-120"/>
            </a:endParaRPr>
          </a:p>
          <a:p>
            <a:r>
              <a:rPr lang="en-US" altLang="zh-TW" b="1" dirty="0">
                <a:ea typeface="新細明體" panose="02020500000000000000" pitchFamily="18" charset="-120"/>
              </a:rPr>
              <a:t>Semi-supervised learning</a:t>
            </a:r>
          </a:p>
          <a:p>
            <a:pPr lvl="1"/>
            <a:r>
              <a:rPr lang="en-US" altLang="zh-TW" dirty="0">
                <a:ea typeface="新細明體" panose="02020500000000000000" pitchFamily="18" charset="-120"/>
              </a:rPr>
              <a:t>Training data includes a few labels</a:t>
            </a:r>
          </a:p>
          <a:p>
            <a:r>
              <a:rPr lang="en-US" altLang="zh-TW" b="1" dirty="0">
                <a:ea typeface="新細明體" panose="02020500000000000000" pitchFamily="18" charset="-120"/>
              </a:rPr>
              <a:t>Reinforcement learning</a:t>
            </a:r>
          </a:p>
          <a:p>
            <a:pPr lvl="1"/>
            <a:r>
              <a:rPr lang="en-US" altLang="zh-TW" dirty="0">
                <a:ea typeface="新細明體" panose="02020500000000000000" pitchFamily="18" charset="-120"/>
              </a:rPr>
              <a:t>Rewards from sequence of actions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zh-TW"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zh-TW"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5944</TotalTime>
  <Words>1413</Words>
  <Application>Microsoft Office PowerPoint</Application>
  <PresentationFormat>如螢幕大小 (4:3)</PresentationFormat>
  <Paragraphs>153</Paragraphs>
  <Slides>15</Slides>
  <Notes>5</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15</vt:i4>
      </vt:variant>
    </vt:vector>
  </HeadingPairs>
  <TitlesOfParts>
    <vt:vector size="21" baseType="lpstr">
      <vt:lpstr>Open Sans</vt:lpstr>
      <vt:lpstr>PT Sans Narrow</vt:lpstr>
      <vt:lpstr>新細明體</vt:lpstr>
      <vt:lpstr>Arial</vt:lpstr>
      <vt:lpstr>Calibri</vt:lpstr>
      <vt:lpstr>Default Design</vt:lpstr>
      <vt:lpstr>Machine Learning </vt:lpstr>
      <vt:lpstr>A Few Quotes</vt:lpstr>
      <vt:lpstr>So What Is Machine Learning?</vt:lpstr>
      <vt:lpstr>So What Is Machine Learning?</vt:lpstr>
      <vt:lpstr>PowerPoint 簡報</vt:lpstr>
      <vt:lpstr> Machine Learning: a new problem-solving paradigm</vt:lpstr>
      <vt:lpstr>Sample ML Applications</vt:lpstr>
      <vt:lpstr>Magic? </vt:lpstr>
      <vt:lpstr>Types of Machine Learning</vt:lpstr>
      <vt:lpstr>A Supervised Learning Example</vt:lpstr>
      <vt:lpstr>An Unsupervised Learning Example</vt:lpstr>
      <vt:lpstr>A Reinforcement Learning Example</vt:lpstr>
      <vt:lpstr>PowerPoint 簡報</vt:lpstr>
      <vt:lpstr>Learning techniques</vt:lpstr>
      <vt:lpstr>Learning techniques</vt:lpstr>
    </vt:vector>
  </TitlesOfParts>
  <Company>CSE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Machine Learning</dc:title>
  <dc:creator>Pedro Domingos</dc:creator>
  <cp:lastModifiedBy>Ray</cp:lastModifiedBy>
  <cp:revision>48</cp:revision>
  <dcterms:created xsi:type="dcterms:W3CDTF">2006-07-07T21:16:18Z</dcterms:created>
  <dcterms:modified xsi:type="dcterms:W3CDTF">2023-03-28T00:58:10Z</dcterms:modified>
</cp:coreProperties>
</file>