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84" r:id="rId4"/>
    <p:sldId id="285" r:id="rId5"/>
    <p:sldId id="286" r:id="rId6"/>
    <p:sldId id="288" r:id="rId7"/>
    <p:sldId id="289" r:id="rId8"/>
    <p:sldId id="290" r:id="rId9"/>
    <p:sldId id="291" r:id="rId10"/>
    <p:sldId id="293" r:id="rId11"/>
    <p:sldId id="294" r:id="rId12"/>
    <p:sldId id="295" r:id="rId13"/>
    <p:sldId id="298" r:id="rId14"/>
    <p:sldId id="296" r:id="rId15"/>
    <p:sldId id="297" r:id="rId16"/>
    <p:sldId id="28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3300"/>
    <a:srgbClr val="33CC33"/>
    <a:srgbClr val="9966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838" autoAdjust="0"/>
  </p:normalViewPr>
  <p:slideViewPr>
    <p:cSldViewPr>
      <p:cViewPr>
        <p:scale>
          <a:sx n="50" d="100"/>
          <a:sy n="50" d="100"/>
        </p:scale>
        <p:origin x="871" y="-31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9BA3E-7CB6-45F0-A8EA-D3F5962CB870}" type="datetimeFigureOut">
              <a:rPr lang="zh-TW" altLang="en-US" smtClean="0"/>
              <a:t>2021/3/2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684AF-53C1-418A-90B1-1AD8618F0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21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zh.wikipedia.org/wiki/%E5%8F%A0%E5%8A%A0%E6%80%81" TargetMode="External"/><Relationship Id="rId13" Type="http://schemas.openxmlformats.org/officeDocument/2006/relationships/hyperlink" Target="https://zh.wikipedia.org/wiki/%E6%95%B8%E5%AD%B8" TargetMode="External"/><Relationship Id="rId18" Type="http://schemas.openxmlformats.org/officeDocument/2006/relationships/hyperlink" Target="https://zh.wikipedia.org/wiki/%E9%9B%BB%E5%AD%90" TargetMode="External"/><Relationship Id="rId3" Type="http://schemas.openxmlformats.org/officeDocument/2006/relationships/hyperlink" Target="https://zh.wikipedia.org/wiki/%E9%87%8F%E5%AD%90%E5%8A%9B%E5%AD%A6" TargetMode="External"/><Relationship Id="rId7" Type="http://schemas.openxmlformats.org/officeDocument/2006/relationships/hyperlink" Target="https://zh.wikipedia.org/wiki/%E7%B7%9A%E6%80%A7%E7%B5%84%E5%90%88" TargetMode="External"/><Relationship Id="rId12" Type="http://schemas.openxmlformats.org/officeDocument/2006/relationships/hyperlink" Target="https://zh.wikipedia.org/wiki/%E6%80%81%E5%8F%A0%E5%8A%A0%E5%8E%9F%E7%90%86#cite_note-French-1" TargetMode="External"/><Relationship Id="rId17" Type="http://schemas.openxmlformats.org/officeDocument/2006/relationships/hyperlink" Target="https://zh.wikipedia.org/wiki/%E6%B0%AB%E5%8E%9F%E5%AD%90" TargetMode="External"/><Relationship Id="rId2" Type="http://schemas.openxmlformats.org/officeDocument/2006/relationships/slide" Target="../slides/slide12.xml"/><Relationship Id="rId16" Type="http://schemas.openxmlformats.org/officeDocument/2006/relationships/hyperlink" Target="https://zh.wikipedia.org/wiki/%E5%9F%BA%E5%BA%95" TargetMode="External"/><Relationship Id="rId20" Type="http://schemas.openxmlformats.org/officeDocument/2006/relationships/hyperlink" Target="https://zh.wikipedia.org/wiki/%E6%9C%9F%E6%9C%9B%E5%80%BC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zh.wikipedia.org/wiki/%E6%AD%B8%E4%B8%80%E5%8C%96" TargetMode="External"/><Relationship Id="rId11" Type="http://schemas.openxmlformats.org/officeDocument/2006/relationships/hyperlink" Target="https://zh.wikipedia.org/wiki/%E5%8A%A0%E6%AC%8A%E5%B9%B3%E5%9D%87%E6%95%B8" TargetMode="External"/><Relationship Id="rId5" Type="http://schemas.openxmlformats.org/officeDocument/2006/relationships/hyperlink" Target="https://zh.wikipedia.org/wiki/%E9%87%8F%E5%AD%90%E6%85%8B" TargetMode="External"/><Relationship Id="rId15" Type="http://schemas.openxmlformats.org/officeDocument/2006/relationships/hyperlink" Target="https://zh.wikipedia.org/wiki/%E7%B7%9A%E6%80%A7%E6%96%B9%E7%A8%8B%E5%BC%8F" TargetMode="External"/><Relationship Id="rId10" Type="http://schemas.openxmlformats.org/officeDocument/2006/relationships/hyperlink" Target="https://zh.wikipedia.org/wiki/%E6%A9%9F%E7%8E%87" TargetMode="External"/><Relationship Id="rId19" Type="http://schemas.openxmlformats.org/officeDocument/2006/relationships/hyperlink" Target="https://zh.wikipedia.org/wiki/%E8%83%BD%E7%B4%9A" TargetMode="External"/><Relationship Id="rId4" Type="http://schemas.openxmlformats.org/officeDocument/2006/relationships/hyperlink" Target="https://zh.wikipedia.org/wiki/%E5%8F%A0%E5%8A%A0%E5%8E%9F%E7%90%86" TargetMode="External"/><Relationship Id="rId9" Type="http://schemas.openxmlformats.org/officeDocument/2006/relationships/hyperlink" Target="https://zh.wikipedia.org/wiki/%E6%AD%A3%E4%BA%A4" TargetMode="External"/><Relationship Id="rId14" Type="http://schemas.openxmlformats.org/officeDocument/2006/relationships/hyperlink" Target="https://zh.wikipedia.org/wiki/%E8%96%9B%E4%B8%81%E6%A0%BC%E6%96%B9%E7%A8%8B%E5%BC%8F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168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6996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 </a:t>
            </a: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1024 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次方 </a:t>
            </a:r>
          </a:p>
          <a:p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 1.797693134862315907729305190785e+308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5196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Schrodinger’s cat</a:t>
            </a:r>
          </a:p>
          <a:p>
            <a:r>
              <a:rPr lang="zh-TW" altLang="en-US" dirty="0"/>
              <a:t>薛丁格的貓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776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單量子比特的布洛赫球</a:t>
            </a:r>
            <a:r>
              <a:rPr lang="en-US" altLang="zh-TW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(Bloch Sphere)</a:t>
            </a:r>
            <a:r>
              <a:rPr lang="zh-TW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表示</a:t>
            </a:r>
            <a:endParaRPr lang="en-US" altLang="zh-TW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量子力學"/>
              </a:rPr>
              <a:t>量子力學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裏，</a:t>
            </a:r>
            <a:r>
              <a:rPr lang="zh-TW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態</a:t>
            </a:r>
            <a:r>
              <a:rPr lang="zh-TW" alt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疊加原理"/>
              </a:rPr>
              <a:t>疊加</a:t>
            </a:r>
            <a:r>
              <a:rPr lang="zh-TW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原理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</a:t>
            </a: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superposition principle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）表明，假若一個量子系統的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量子態"/>
              </a:rPr>
              <a:t>量子態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可以是幾種不同量子態中的任意一種，則它們的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歸一化"/>
              </a:rPr>
              <a:t>歸一化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線性組合"/>
              </a:rPr>
              <a:t>線性組合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也可以是其量子態。稱這線性組合為「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 tooltip="疊加態"/>
              </a:rPr>
              <a:t>疊加態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」。假設組成疊加態的幾種量子態相互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9" tooltip="正交"/>
              </a:rPr>
              <a:t>正交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，則這量子系統處於其中任意量子態的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0" tooltip="機率"/>
              </a:rPr>
              <a:t>機率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是對應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1" tooltip="加權平均數"/>
              </a:rPr>
              <a:t>權值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的絕對值平方。</a:t>
            </a:r>
            <a:r>
              <a:rPr lang="en-US" altLang="zh-TW" sz="1200" b="0" i="0" u="none" strike="noStrike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2"/>
              </a:rPr>
              <a:t>[1]</a:t>
            </a:r>
            <a:r>
              <a:rPr lang="en-US" altLang="zh-TW" sz="1200" b="0" i="0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:316ff</a:t>
            </a:r>
            <a:endParaRPr lang="zh-TW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從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3" tooltip="數學"/>
              </a:rPr>
              <a:t>數學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表述，態疊加原理是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4" tooltip="薛丁格方程式"/>
              </a:rPr>
              <a:t>薛丁格方程式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的解所具有的性質。由於薛丁格方程式是個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 tooltip="線性方程式"/>
              </a:rPr>
              <a:t>線性方程式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，任意幾個解的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線性組合"/>
              </a:rPr>
              <a:t>線性組合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也是解。這些形成線性組合（稱為「疊加態」）的解時常會被設定為相互正交（稱為「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6" tooltip="基底"/>
              </a:rPr>
              <a:t>基底態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」），例如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7" tooltip="氫原子"/>
              </a:rPr>
              <a:t>氫原子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8" tooltip="電子"/>
              </a:rPr>
              <a:t>電子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9" tooltip="能級"/>
              </a:rPr>
              <a:t>能級態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；換句話說，這幾個基底態彼此之間不會出現重疊。這樣，對於疊加態測量任意可觀察量所得到的</a:t>
            </a:r>
            <a:r>
              <a:rPr lang="zh-TW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0" tooltip="期望值"/>
              </a:rPr>
              <a:t>期望值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，是對於每一個基底態測量同樣可觀察量所得到的期望值，乘以疊加態處於對應基底態的機率之後，所有乘積的總和。</a:t>
            </a:r>
          </a:p>
          <a:p>
            <a:endParaRPr lang="zh-TW" alt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9000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Quantum Entanglement</a:t>
            </a:r>
          </a:p>
          <a:p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量子纏結，即在量子力學裏，當幾個粒子在彼此相互作用後，由於各個粒子所擁有的特性已綜合成為整體性質，無法單獨描述各個粒子的性質，只能描述整體系統的性質，則稱這現象為量子缠结或量子纠缠（</a:t>
            </a: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quantum entanglement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）。 量子糾纏是一種純粹發生於量子系統的現象；在經典力學裏，找不到類似的現象。</a:t>
            </a:r>
            <a:r>
              <a:rPr lang="zh-TW" altLang="en-US" dirty="0"/>
              <a:t> </a:t>
            </a:r>
            <a:endParaRPr lang="zh-TW" alt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62545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Schrodinger’s cat</a:t>
            </a:r>
          </a:p>
          <a:p>
            <a:r>
              <a:rPr lang="zh-TW" altLang="en-US" dirty="0"/>
              <a:t>薛丁格的貓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126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200" b="0" i="0" u="none" strike="noStrike" cap="none" normalizeH="0" baseline="0" dirty="0">
                <a:ln>
                  <a:noFill/>
                </a:ln>
                <a:solidFill>
                  <a:srgbClr val="14182C"/>
                </a:solidFill>
                <a:effectLst/>
                <a:latin typeface="Arial Unicode MS"/>
                <a:ea typeface="var(--font-family-monospace)"/>
              </a:rPr>
              <a:t>import qiskit as q</a:t>
            </a:r>
            <a:r>
              <a:rPr kumimoji="0" lang="zh-TW" altLang="zh-TW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zh-TW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hangingPunct="0"/>
            <a:r>
              <a:rPr lang="en-US" altLang="zh-TW" sz="1200" dirty="0"/>
              <a:t># build a 2 qubit, 2 classical circuit</a:t>
            </a:r>
          </a:p>
          <a:p>
            <a:pPr lvl="0" eaLnBrk="0" hangingPunct="0"/>
            <a:r>
              <a:rPr lang="en-US" altLang="zh-TW" sz="1200" dirty="0"/>
              <a:t>circuit = </a:t>
            </a:r>
            <a:r>
              <a:rPr lang="en-US" altLang="zh-TW" sz="1200" dirty="0" err="1"/>
              <a:t>q.QuantumCircuit</a:t>
            </a:r>
            <a:r>
              <a:rPr lang="en-US" altLang="zh-TW" sz="1200" dirty="0"/>
              <a:t>(2,2)</a:t>
            </a:r>
          </a:p>
          <a:p>
            <a:pPr lvl="0" eaLnBrk="0" hangingPunct="0"/>
            <a:r>
              <a:rPr lang="en-US" altLang="zh-TW" sz="1200" dirty="0"/>
              <a:t># apply a NOT gate to qubit 0, currently 0,0</a:t>
            </a:r>
          </a:p>
          <a:p>
            <a:pPr lvl="0" eaLnBrk="0" hangingPunct="0"/>
            <a:r>
              <a:rPr lang="en-US" altLang="zh-TW" sz="1200" dirty="0" err="1"/>
              <a:t>circuit.x</a:t>
            </a:r>
            <a:r>
              <a:rPr lang="en-US" altLang="zh-TW" sz="1200" dirty="0"/>
              <a:t>(0)</a:t>
            </a:r>
          </a:p>
          <a:p>
            <a:pPr lvl="0" eaLnBrk="0" hangingPunct="0"/>
            <a:r>
              <a:rPr lang="en-US" altLang="zh-TW" sz="1200" dirty="0"/>
              <a:t># now 10</a:t>
            </a:r>
          </a:p>
          <a:p>
            <a:pPr lvl="0" eaLnBrk="0" hangingPunct="0"/>
            <a:endParaRPr lang="en-US" altLang="zh-TW" sz="1200" dirty="0"/>
          </a:p>
          <a:p>
            <a:pPr lvl="0" eaLnBrk="0" hangingPunct="0"/>
            <a:r>
              <a:rPr lang="en-US" altLang="zh-TW" sz="1200" dirty="0"/>
              <a:t># apply a CNOT gate, which flips 2nd qubit value if first qubit is a 1</a:t>
            </a:r>
          </a:p>
          <a:p>
            <a:pPr lvl="0" eaLnBrk="0" hangingPunct="0"/>
            <a:r>
              <a:rPr lang="en-US" altLang="zh-TW" sz="1200" dirty="0"/>
              <a:t>circuit.cx(0, 1)</a:t>
            </a:r>
          </a:p>
          <a:p>
            <a:pPr lvl="0" eaLnBrk="0" hangingPunct="0"/>
            <a:r>
              <a:rPr lang="en-US" altLang="zh-TW" sz="1200" dirty="0"/>
              <a:t># now 11</a:t>
            </a:r>
          </a:p>
          <a:p>
            <a:pPr lvl="0" eaLnBrk="0" hangingPunct="0"/>
            <a:r>
              <a:rPr lang="en-US" altLang="zh-TW" sz="1200" dirty="0" err="1"/>
              <a:t>circuit.measure</a:t>
            </a:r>
            <a:r>
              <a:rPr lang="en-US" altLang="zh-TW" sz="1200" dirty="0"/>
              <a:t>([0, 1], [0, 1])</a:t>
            </a:r>
            <a:endParaRPr kumimoji="0" lang="zh-TW" altLang="zh-TW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7731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17B4E-DF8B-47FB-ABE8-B74DBAF8A4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397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B7A07-3B80-42B5-AD6C-20F915C438F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683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77E17-5087-410B-ADB5-166060B5A50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792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F085D-EA21-4794-977E-CE84EE2F821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232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4C470-5373-42A4-BDA9-7AE469A0CC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854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30461-FBF5-4778-B385-A4289110E2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521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D7BD9-AF2F-4ED4-A6A6-B919177549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027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4F041-2AA0-437D-9251-A12C4695CB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5937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C9620-4F30-469F-AD8B-751D056A8D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919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CCDF6-ABCD-47CC-A95F-C6F030224C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541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93BE4-9C45-4AB1-A4DA-B93BD32284A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621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8F789-ABD7-46C7-B1E0-7F73FD1149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703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anose="02020500000000000000" pitchFamily="18" charset="-120"/>
              </a:defRPr>
            </a:lvl1pPr>
          </a:lstStyle>
          <a:p>
            <a:fld id="{1E52BD7A-A46F-4629-A766-46CB03D3C60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1470025"/>
          </a:xfrm>
        </p:spPr>
        <p:txBody>
          <a:bodyPr anchor="ctr"/>
          <a:lstStyle/>
          <a:p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Algorithm Small Talk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4002937"/>
            <a:ext cx="9144000" cy="2302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sz="3200" dirty="0">
              <a:ea typeface="新細明體" panose="02020500000000000000" pitchFamily="18" charset="-120"/>
            </a:endParaRPr>
          </a:p>
          <a:p>
            <a:r>
              <a:rPr lang="en-US" altLang="zh-TW" dirty="0">
                <a:ea typeface="新細明體" panose="02020500000000000000" pitchFamily="18" charset="-120"/>
              </a:rPr>
              <a:t>Prof. </a:t>
            </a:r>
            <a:r>
              <a:rPr lang="en-US" altLang="zh-TW" dirty="0" err="1">
                <a:ea typeface="新細明體" panose="02020500000000000000" pitchFamily="18" charset="-120"/>
              </a:rPr>
              <a:t>Jehn-Ruey</a:t>
            </a:r>
            <a:r>
              <a:rPr lang="en-US" altLang="zh-TW" dirty="0">
                <a:ea typeface="新細明體" panose="02020500000000000000" pitchFamily="18" charset="-120"/>
              </a:rPr>
              <a:t> Jiang (</a:t>
            </a:r>
            <a:r>
              <a:rPr lang="zh-TW" altLang="en-US" dirty="0">
                <a:ea typeface="新細明體" panose="02020500000000000000" pitchFamily="18" charset="-120"/>
              </a:rPr>
              <a:t>江振瑞</a:t>
            </a:r>
            <a:r>
              <a:rPr lang="en-US" altLang="zh-TW" dirty="0">
                <a:ea typeface="新細明體" panose="02020500000000000000" pitchFamily="18" charset="-120"/>
              </a:rPr>
              <a:t>)</a:t>
            </a:r>
          </a:p>
          <a:p>
            <a:r>
              <a:rPr lang="en-US" altLang="zh-TW" dirty="0">
                <a:ea typeface="新細明體" panose="02020500000000000000" pitchFamily="18" charset="-120"/>
              </a:rPr>
              <a:t>National Central University, Taiwan</a:t>
            </a:r>
          </a:p>
          <a:p>
            <a:endParaRPr lang="en-US" altLang="zh-TW" sz="2800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1969" y="930877"/>
            <a:ext cx="8305800" cy="5181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Quantum Algorithm</a:t>
            </a: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E.G.: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352800" y="1600200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438400" y="2270125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019800" y="228600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321576" y="1977737"/>
            <a:ext cx="10951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ea typeface="新細明體" panose="02020500000000000000" pitchFamily="18" charset="-120"/>
              </a:rPr>
              <a:t>Input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6781800" y="1981200"/>
            <a:ext cx="1401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rgbClr val="FF0000"/>
                </a:solidFill>
                <a:ea typeface="新細明體" panose="02020500000000000000" pitchFamily="18" charset="-120"/>
              </a:rPr>
              <a:t>Output</a:t>
            </a:r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8665" y="-168274"/>
            <a:ext cx="8229600" cy="1143000"/>
          </a:xfrm>
        </p:spPr>
        <p:txBody>
          <a:bodyPr/>
          <a:lstStyle/>
          <a:p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Algorithm is IPO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352800" y="4435474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2438400" y="5105399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6019800" y="5121274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6019799" y="457200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i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is a prime (true) or not (false)</a:t>
            </a: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25736" y="3705725"/>
            <a:ext cx="80290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very large integer (e.g., 300-digit number) </a:t>
            </a:r>
            <a:r>
              <a:rPr lang="en-US" altLang="zh-TW" sz="32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5" name="Text Box 10">
            <a:extLst>
              <a:ext uri="{FF2B5EF4-FFF2-40B4-BE49-F238E27FC236}">
                <a16:creationId xmlns:a16="http://schemas.microsoft.com/office/drawing/2014/main" id="{67C2189B-7100-4DA9-B364-E9146DAD0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334" y="4772056"/>
            <a:ext cx="1145354" cy="584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32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796FC79-84F5-4485-8A6E-E8A63AD55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500" b="0" i="0" u="none" strike="noStrike" cap="none" normalizeH="0" baseline="0">
                <a:ln>
                  <a:noFill/>
                </a:ln>
                <a:solidFill>
                  <a:srgbClr val="212529"/>
                </a:solidFill>
                <a:effectLst/>
                <a:latin typeface="Arial" panose="020B0604020202020204" pitchFamily="34" charset="0"/>
                <a:ea typeface="Roboto"/>
              </a:rPr>
              <a:t>prime</a:t>
            </a:r>
            <a:r>
              <a:rPr kumimoji="0" lang="zh-TW" altLang="zh-TW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863D3B-014D-4301-AC02-D3423789E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500" b="0" i="0" u="none" strike="noStrike" cap="none" normalizeH="0" baseline="0">
                <a:ln>
                  <a:noFill/>
                </a:ln>
                <a:solidFill>
                  <a:srgbClr val="212529"/>
                </a:solidFill>
                <a:effectLst/>
                <a:latin typeface="Arial" panose="020B0604020202020204" pitchFamily="34" charset="0"/>
                <a:ea typeface="Roboto"/>
              </a:rPr>
              <a:t>prime</a:t>
            </a:r>
            <a:r>
              <a:rPr kumimoji="0" lang="zh-TW" altLang="zh-TW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997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Algorithm Example 3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2401502"/>
            <a:ext cx="2667000" cy="285629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38400" y="3761874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19800" y="377774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90131" y="3130559"/>
            <a:ext cx="302973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very large integer </a:t>
            </a:r>
            <a:r>
              <a:rPr lang="en-US" altLang="zh-TW" sz="32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19799" y="323094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i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is a prime (true) or not (false)</a:t>
            </a:r>
          </a:p>
        </p:txBody>
      </p:sp>
      <p:pic>
        <p:nvPicPr>
          <p:cNvPr id="3074" name="Picture 2" descr="到底「薛丁格的貓」是什麼貓？ 了解背後的「意義」原來這麼複雜？ 網：又長知識了！ - 新奇- 薛丁格的貓">
            <a:extLst>
              <a:ext uri="{FF2B5EF4-FFF2-40B4-BE49-F238E27FC236}">
                <a16:creationId xmlns:a16="http://schemas.microsoft.com/office/drawing/2014/main" id="{F0D79B7A-1BCA-4198-844C-48101F761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281" y="3081727"/>
            <a:ext cx="1947661" cy="2127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584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Algorithm Example 3 (</a:t>
            </a:r>
            <a:r>
              <a:rPr lang="en-US" altLang="zh-TW" dirty="0" err="1"/>
              <a:t>Con’t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2401502"/>
            <a:ext cx="2667000" cy="285629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38400" y="3761874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19800" y="377774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90131" y="3130559"/>
            <a:ext cx="302973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very large integer </a:t>
            </a:r>
            <a:r>
              <a:rPr lang="en-US" altLang="zh-TW" sz="32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19799" y="323094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i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is a prime (true) or not (false)</a:t>
            </a:r>
          </a:p>
        </p:txBody>
      </p:sp>
      <p:pic>
        <p:nvPicPr>
          <p:cNvPr id="4098" name="Picture 2" descr="https://upload.wikimedia.org/wikipedia/commons/thumb/6/6b/Bloch_sphere.svg/220px-Bloch_sphere.svg.png">
            <a:extLst>
              <a:ext uri="{FF2B5EF4-FFF2-40B4-BE49-F238E27FC236}">
                <a16:creationId xmlns:a16="http://schemas.microsoft.com/office/drawing/2014/main" id="{3E6B4097-F409-443E-945B-EB738B23F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6941" y="3013140"/>
            <a:ext cx="1680518" cy="178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lh6.googleusercontent.com/_-cVU46cBqktrLzBmhPwiCVE2ZrUig2pAp2J_Ve8_7lMVOM7PEuXTDcYOy_eqeE4jgh5vk3vR2hgHQlBDosmcLrirgrNGBcSpRSb6W2FPVpE_N-sTUQr0tnO_5wI1WU6Zxy1Mik">
            <a:extLst>
              <a:ext uri="{FF2B5EF4-FFF2-40B4-BE49-F238E27FC236}">
                <a16:creationId xmlns:a16="http://schemas.microsoft.com/office/drawing/2014/main" id="{F76697BA-35CC-4C0E-AA38-E7E6AB76B9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67" t="39377" r="57495" b="45309"/>
          <a:stretch/>
        </p:blipFill>
        <p:spPr bwMode="auto">
          <a:xfrm>
            <a:off x="4309087" y="4676878"/>
            <a:ext cx="1680519" cy="5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023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Algorithm Example 3 (</a:t>
            </a:r>
            <a:r>
              <a:rPr lang="en-US" altLang="zh-TW" dirty="0" err="1"/>
              <a:t>Con’t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2401502"/>
            <a:ext cx="2667000" cy="285629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38400" y="3761874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19800" y="377774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90131" y="3130559"/>
            <a:ext cx="302973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very large integer </a:t>
            </a:r>
            <a:r>
              <a:rPr lang="en-US" altLang="zh-TW" sz="32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19799" y="323094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i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is a prime (true) or not (false)</a:t>
            </a:r>
          </a:p>
        </p:txBody>
      </p:sp>
      <p:pic>
        <p:nvPicPr>
          <p:cNvPr id="7170" name="Picture 2" descr="為什麼會出現量子糾纏？你也可以看懂其中的原理- 每日頭條">
            <a:extLst>
              <a:ext uri="{FF2B5EF4-FFF2-40B4-BE49-F238E27FC236}">
                <a16:creationId xmlns:a16="http://schemas.microsoft.com/office/drawing/2014/main" id="{AFC5AE91-CF45-4B9D-9AB6-4E9A085008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942" y="3100517"/>
            <a:ext cx="2076058" cy="2076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023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Algorithm Example 3 (</a:t>
            </a:r>
            <a:r>
              <a:rPr lang="en-US" altLang="zh-TW" dirty="0" err="1"/>
              <a:t>Con’t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2401502"/>
            <a:ext cx="2667000" cy="285629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38400" y="3761874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19800" y="377774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90131" y="3130559"/>
            <a:ext cx="302973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very large integer </a:t>
            </a:r>
            <a:r>
              <a:rPr lang="en-US" altLang="zh-TW" sz="32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19799" y="323094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i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is a prime (true) or not (false)</a:t>
            </a:r>
          </a:p>
        </p:txBody>
      </p:sp>
      <p:pic>
        <p:nvPicPr>
          <p:cNvPr id="5122" name="Picture 2" descr="https://lh3.googleusercontent.com/TyIHI2jWhmrXxKcPHXtRd-Y65jEGGzaTPG5NwYmtb13GTzSA9ldpNhigy0Af0M88-9OMOvnWGefHpedPmAR3h6DX2bbyY9oMHIbgW5wC-Amlrn59EaO5AwppAte_tIJYO9ketpA">
            <a:extLst>
              <a:ext uri="{FF2B5EF4-FFF2-40B4-BE49-F238E27FC236}">
                <a16:creationId xmlns:a16="http://schemas.microsoft.com/office/drawing/2014/main" id="{131FE488-5188-4A4F-A52C-5DD5904DEE9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643" y="3221907"/>
            <a:ext cx="2443131" cy="1971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9837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Algorithm Example 3 (</a:t>
            </a:r>
            <a:r>
              <a:rPr lang="en-US" altLang="zh-TW" dirty="0" err="1"/>
              <a:t>Con’t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2401502"/>
            <a:ext cx="2667000" cy="285629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38400" y="3761874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19800" y="377774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90131" y="3130559"/>
            <a:ext cx="302973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very large integer </a:t>
            </a:r>
            <a:r>
              <a:rPr lang="en-US" altLang="zh-TW" sz="32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19799" y="323094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i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is a prime (true) or not (false)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7C65D2C-1F69-45C0-86D6-283616CEF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5F86314E-9A93-4E5B-ADD4-6BDBB7A2A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3553" y="3123218"/>
            <a:ext cx="3057247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600" b="0" i="0" u="none" strike="noStrike" cap="none" normalizeH="0" baseline="0" dirty="0">
                <a:ln>
                  <a:noFill/>
                </a:ln>
                <a:solidFill>
                  <a:srgbClr val="14182C"/>
                </a:solidFill>
                <a:effectLst/>
                <a:latin typeface="Arial Unicode MS"/>
                <a:ea typeface="var(--font-family-monospace)"/>
              </a:rPr>
              <a:t>import qiskit as q</a:t>
            </a:r>
            <a:r>
              <a:rPr kumimoji="0" lang="zh-TW" altLang="zh-TW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zh-TW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hangingPunct="0"/>
            <a:r>
              <a:rPr lang="en-US" altLang="zh-TW" sz="1600" dirty="0"/>
              <a:t># build a 2 qubit</a:t>
            </a:r>
            <a:r>
              <a:rPr lang="zh-TW" altLang="en-US" sz="1600" dirty="0"/>
              <a:t> </a:t>
            </a:r>
            <a:r>
              <a:rPr lang="en-US" altLang="zh-TW" sz="1600" dirty="0"/>
              <a:t>circuit</a:t>
            </a:r>
          </a:p>
          <a:p>
            <a:pPr lvl="0" eaLnBrk="0" hangingPunct="0"/>
            <a:r>
              <a:rPr lang="en-US" altLang="zh-TW" sz="1600" dirty="0"/>
              <a:t>circuit = \</a:t>
            </a:r>
          </a:p>
          <a:p>
            <a:pPr lvl="0" eaLnBrk="0" hangingPunct="0"/>
            <a:r>
              <a:rPr lang="en-US" altLang="zh-TW" sz="1600" dirty="0" err="1"/>
              <a:t>q.QuantumCircuit</a:t>
            </a:r>
            <a:r>
              <a:rPr lang="en-US" altLang="zh-TW" sz="1600" dirty="0"/>
              <a:t>(2,2)</a:t>
            </a:r>
          </a:p>
          <a:p>
            <a:pPr lvl="0" eaLnBrk="0" hangingPunct="0"/>
            <a:r>
              <a:rPr lang="en-US" altLang="zh-TW" sz="1600" dirty="0" err="1"/>
              <a:t>circuit.x</a:t>
            </a:r>
            <a:r>
              <a:rPr lang="en-US" altLang="zh-TW" sz="1600" dirty="0"/>
              <a:t>(0)</a:t>
            </a:r>
          </a:p>
          <a:p>
            <a:pPr lvl="0" eaLnBrk="0" hangingPunct="0"/>
            <a:r>
              <a:rPr lang="en-US" altLang="zh-TW" sz="1600" dirty="0"/>
              <a:t>circuit.cx(0, 1)</a:t>
            </a:r>
          </a:p>
          <a:p>
            <a:pPr lvl="0" eaLnBrk="0" hangingPunct="0"/>
            <a:r>
              <a:rPr lang="en-US" altLang="zh-TW" sz="1600" dirty="0" err="1"/>
              <a:t>circuit.measure</a:t>
            </a:r>
            <a:r>
              <a:rPr lang="en-US" altLang="zh-TW" sz="1600" dirty="0"/>
              <a:t>([0, 1], [0, 1])</a:t>
            </a:r>
          </a:p>
          <a:p>
            <a:pPr lvl="0" eaLnBrk="0" hangingPunct="0"/>
            <a:r>
              <a:rPr kumimoji="0" lang="en-US" altLang="zh-TW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…….</a:t>
            </a:r>
            <a:endParaRPr kumimoji="0" lang="zh-TW" altLang="zh-TW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984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sz="11500" dirty="0"/>
              <a:t>To be Continued</a:t>
            </a:r>
            <a:endParaRPr lang="zh-TW" altLang="en-US" sz="11500" dirty="0"/>
          </a:p>
        </p:txBody>
      </p:sp>
    </p:spTree>
    <p:extLst>
      <p:ext uri="{BB962C8B-B14F-4D97-AF65-F5344CB8AC3E}">
        <p14:creationId xmlns:p14="http://schemas.microsoft.com/office/powerpoint/2010/main" val="3456524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1969" y="930877"/>
            <a:ext cx="8305800" cy="5181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Traditional Algorithm</a:t>
            </a: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E.G.: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352800" y="1600200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438400" y="2270125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019800" y="228600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321576" y="1977737"/>
            <a:ext cx="10951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ea typeface="新細明體" panose="02020500000000000000" pitchFamily="18" charset="-120"/>
              </a:rPr>
              <a:t>Input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6781800" y="1981200"/>
            <a:ext cx="1401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rgbClr val="FF0000"/>
                </a:solidFill>
                <a:ea typeface="新細明體" panose="02020500000000000000" pitchFamily="18" charset="-120"/>
              </a:rPr>
              <a:t>Output</a:t>
            </a:r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8665" y="-168274"/>
            <a:ext cx="8229600" cy="1143000"/>
          </a:xfrm>
        </p:spPr>
        <p:txBody>
          <a:bodyPr/>
          <a:lstStyle/>
          <a:p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Algorithm is IPO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352800" y="4435474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2438400" y="5105399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6019800" y="5121274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182319" y="4524086"/>
            <a:ext cx="34042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An Integer </a:t>
            </a:r>
            <a:r>
              <a:rPr lang="en-US" altLang="zh-TW" sz="32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</a:t>
            </a:r>
            <a:r>
              <a:rPr lang="en-US" altLang="zh-TW" sz="32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&gt;0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6048094" y="4542817"/>
            <a:ext cx="3505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i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is odd (true)</a:t>
            </a:r>
          </a:p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or even (false)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Algorithm Example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OddNumberTest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TW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Z</a:t>
            </a:r>
            <a:r>
              <a:rPr lang="en-US" altLang="zh-TW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Output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true (</a:t>
            </a:r>
            <a:r>
              <a:rPr lang="en-US" altLang="zh-TW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is odd) or false (</a:t>
            </a:r>
            <a:r>
              <a:rPr lang="en-US" altLang="zh-TW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is even)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1: </a:t>
            </a:r>
            <a:r>
              <a:rPr lang="en-US" altLang="zh-TW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 </a:t>
            </a:r>
            <a:r>
              <a:rPr lang="en-US" altLang="zh-TW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% 2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2: 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if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0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3:      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return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true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4: 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else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5:      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return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false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89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Algorithm Implementation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OddNumberTest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(n):</a:t>
            </a: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r=n%2    </a:t>
            </a: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if r!=0:</a:t>
            </a: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return True</a:t>
            </a: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else:       </a:t>
            </a: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return False</a:t>
            </a: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</a:t>
            </a:r>
            <a:r>
              <a:rPr lang="en-US" altLang="zh-TW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OddNumberTest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Result: True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300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1969" y="930877"/>
            <a:ext cx="8305800" cy="5181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Machine Learning Algorithm</a:t>
            </a: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E.G.: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352800" y="1600200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438400" y="2270125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019800" y="228600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321576" y="1977737"/>
            <a:ext cx="10951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ea typeface="新細明體" panose="02020500000000000000" pitchFamily="18" charset="-120"/>
              </a:rPr>
              <a:t>Input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6781800" y="1981200"/>
            <a:ext cx="1401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rgbClr val="FF0000"/>
                </a:solidFill>
                <a:ea typeface="新細明體" panose="02020500000000000000" pitchFamily="18" charset="-120"/>
              </a:rPr>
              <a:t>Output</a:t>
            </a:r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8665" y="-168274"/>
            <a:ext cx="8229600" cy="1143000"/>
          </a:xfrm>
        </p:spPr>
        <p:txBody>
          <a:bodyPr/>
          <a:lstStyle/>
          <a:p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Algorithm is IPO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352800" y="4435474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2438400" y="5105399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6019800" y="5121274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6019799" y="457200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 is a cat (true) or not (false)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" y="4209273"/>
            <a:ext cx="2590799" cy="1720755"/>
          </a:xfrm>
          <a:prstGeom prst="rect">
            <a:avLst/>
          </a:prstGeom>
        </p:spPr>
      </p:pic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25737" y="3705725"/>
            <a:ext cx="49291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64 x 64 x 256 Image M</a:t>
            </a:r>
          </a:p>
        </p:txBody>
      </p:sp>
    </p:spTree>
    <p:extLst>
      <p:ext uri="{BB962C8B-B14F-4D97-AF65-F5344CB8AC3E}">
        <p14:creationId xmlns:p14="http://schemas.microsoft.com/office/powerpoint/2010/main" val="2527186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Algorithm Example 2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2401502"/>
            <a:ext cx="2667000" cy="285629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38400" y="3761874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19800" y="377774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" y="2865748"/>
            <a:ext cx="2590799" cy="1720755"/>
          </a:xfrm>
          <a:prstGeom prst="rect">
            <a:avLst/>
          </a:prstGeom>
        </p:spPr>
      </p:pic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94460" y="1490496"/>
            <a:ext cx="302973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64 x 64 x 256 Image M</a:t>
            </a:r>
          </a:p>
        </p:txBody>
      </p:sp>
      <p:pic>
        <p:nvPicPr>
          <p:cNvPr id="11" name="圖片 10" descr="https://d18065b0c06ae5b484bb-8b7775b8734bdb9f76d55235bb4ddbd7.ssl.cf3.rackcdn.com/wp-content/uploads/2017/12/vcvv-696x435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58"/>
          <a:stretch/>
        </p:blipFill>
        <p:spPr bwMode="auto">
          <a:xfrm>
            <a:off x="3546864" y="3130559"/>
            <a:ext cx="2320536" cy="197484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19799" y="323094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 is a cat (true) or not (false)</a:t>
            </a:r>
          </a:p>
        </p:txBody>
      </p:sp>
    </p:spTree>
    <p:extLst>
      <p:ext uri="{BB962C8B-B14F-4D97-AF65-F5344CB8AC3E}">
        <p14:creationId xmlns:p14="http://schemas.microsoft.com/office/powerpoint/2010/main" val="935372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Algorithm Example 2 (Cont’d)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2401502"/>
            <a:ext cx="2667000" cy="285629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38400" y="3761874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19800" y="377774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" y="2865748"/>
            <a:ext cx="2590799" cy="1720755"/>
          </a:xfrm>
          <a:prstGeom prst="rect">
            <a:avLst/>
          </a:prstGeom>
        </p:spPr>
      </p:pic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94460" y="1490496"/>
            <a:ext cx="302973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64 x 64 x 256 Image M</a:t>
            </a:r>
          </a:p>
        </p:txBody>
      </p:sp>
      <p:pic>
        <p:nvPicPr>
          <p:cNvPr id="2050" name="Picture 2" descr="「Brain」的圖片搜尋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707" y="3050425"/>
            <a:ext cx="3064693" cy="245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19800" y="323094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 is a cat (true) or not (false)</a:t>
            </a:r>
          </a:p>
        </p:txBody>
      </p:sp>
    </p:spTree>
    <p:extLst>
      <p:ext uri="{BB962C8B-B14F-4D97-AF65-F5344CB8AC3E}">
        <p14:creationId xmlns:p14="http://schemas.microsoft.com/office/powerpoint/2010/main" val="771035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Algorithm Example 2 (Cont’d)</a:t>
            </a:r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2401502"/>
            <a:ext cx="2667000" cy="285629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r>
              <a:rPr lang="en-US" altLang="zh-TW" sz="3200" dirty="0">
                <a:solidFill>
                  <a:schemeClr val="accent2"/>
                </a:solidFill>
                <a:ea typeface="新細明體" panose="02020500000000000000" pitchFamily="18" charset="-120"/>
              </a:rPr>
              <a:t>Process 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r>
              <a:rPr lang="en-US" altLang="zh-TW" sz="2000" dirty="0">
                <a:ea typeface="新細明體" panose="02020500000000000000" pitchFamily="18" charset="-120"/>
              </a:rPr>
              <a:t>(DNN)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38400" y="3761874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19800" y="377774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11" name="Picture 4" descr="https://lh4.googleusercontent.com/Jf9-4GyI_w9p3MqNyYoaQsQvjFlfL8EnMQ10m7lmirxuPO1C7CUlRpWzgr1sdiWtpU5OR2g7QXhi7L8L_F-L_2Q4YTu-ME7rSTT-C1BOWJ45Xhz3wgb3Bx8zNZLwJj5ApurebxQ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520" y="2971800"/>
            <a:ext cx="2575560" cy="194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19800" y="323094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 is a cat (true) or not (false)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493F0F91-1972-4D89-B514-C4C07758ACB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" y="2865748"/>
            <a:ext cx="2590799" cy="1720755"/>
          </a:xfrm>
          <a:prstGeom prst="rect">
            <a:avLst/>
          </a:prstGeom>
        </p:spPr>
      </p:pic>
      <p:sp>
        <p:nvSpPr>
          <p:cNvPr id="14" name="Text Box 10">
            <a:extLst>
              <a:ext uri="{FF2B5EF4-FFF2-40B4-BE49-F238E27FC236}">
                <a16:creationId xmlns:a16="http://schemas.microsoft.com/office/drawing/2014/main" id="{627E22F7-4661-4F91-AF1C-4418FC8A1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60" y="1490496"/>
            <a:ext cx="302973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64 x 64 x 256 Image M</a:t>
            </a:r>
          </a:p>
        </p:txBody>
      </p:sp>
    </p:spTree>
    <p:extLst>
      <p:ext uri="{BB962C8B-B14F-4D97-AF65-F5344CB8AC3E}">
        <p14:creationId xmlns:p14="http://schemas.microsoft.com/office/powerpoint/2010/main" val="430742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Python Programming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To calculate: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sz="2800" dirty="0"/>
              <a:t>By python codes</a:t>
            </a:r>
          </a:p>
          <a:p>
            <a:pPr marL="400050" lvl="1" indent="0">
              <a:buNone/>
            </a:pPr>
            <a:r>
              <a:rPr lang="en-US" altLang="zh-TW" sz="1800" dirty="0"/>
              <a:t>import </a:t>
            </a:r>
            <a:r>
              <a:rPr lang="en-US" altLang="zh-TW" sz="1800" dirty="0" err="1"/>
              <a:t>numpy</a:t>
            </a:r>
            <a:r>
              <a:rPr lang="en-US" altLang="zh-TW" sz="1800" dirty="0"/>
              <a:t> as np</a:t>
            </a:r>
          </a:p>
          <a:p>
            <a:pPr marL="400050" lvl="1" indent="0">
              <a:buNone/>
            </a:pPr>
            <a:r>
              <a:rPr lang="en-US" altLang="zh-TW" sz="1800" dirty="0"/>
              <a:t>a=</a:t>
            </a:r>
            <a:r>
              <a:rPr lang="en-US" altLang="zh-TW" sz="1800" dirty="0" err="1"/>
              <a:t>np.array</a:t>
            </a:r>
            <a:r>
              <a:rPr lang="en-US" altLang="zh-TW" sz="1800" dirty="0"/>
              <a:t>([[1,3,5,7], [2,4,6,8]])</a:t>
            </a:r>
          </a:p>
          <a:p>
            <a:pPr marL="400050" lvl="1" indent="0">
              <a:buNone/>
            </a:pPr>
            <a:r>
              <a:rPr lang="en-US" altLang="zh-TW" sz="1800" dirty="0"/>
              <a:t>b=</a:t>
            </a:r>
            <a:r>
              <a:rPr lang="en-US" altLang="zh-TW" sz="1800" dirty="0" err="1"/>
              <a:t>np.array</a:t>
            </a:r>
            <a:r>
              <a:rPr lang="en-US" altLang="zh-TW" sz="1800" dirty="0"/>
              <a:t>([[1,8,9], [2,7,10], [3,6,11], [4,5,12]])</a:t>
            </a:r>
          </a:p>
          <a:p>
            <a:pPr marL="400050" lvl="1" indent="0">
              <a:buNone/>
            </a:pPr>
            <a:r>
              <a:rPr lang="en-US" altLang="zh-TW" sz="1800" dirty="0"/>
              <a:t>print </a:t>
            </a:r>
            <a:r>
              <a:rPr lang="en-US" altLang="zh-TW" sz="1800" dirty="0" err="1"/>
              <a:t>np.matmul</a:t>
            </a:r>
            <a:r>
              <a:rPr lang="en-US" altLang="zh-TW" sz="1800" dirty="0"/>
              <a:t>(</a:t>
            </a:r>
            <a:r>
              <a:rPr lang="en-US" altLang="zh-TW" sz="1800" dirty="0" err="1"/>
              <a:t>a,b</a:t>
            </a:r>
            <a:r>
              <a:rPr lang="en-US" altLang="zh-TW" sz="1800" dirty="0"/>
              <a:t>)</a:t>
            </a:r>
          </a:p>
          <a:p>
            <a:pPr marL="400050" lvl="1" indent="0">
              <a:buNone/>
            </a:pPr>
            <a:r>
              <a:rPr lang="en-US" altLang="zh-TW" sz="1800" dirty="0"/>
              <a:t>Result:</a:t>
            </a:r>
          </a:p>
          <a:p>
            <a:pPr marL="400050" lvl="1" indent="0">
              <a:buNone/>
            </a:pPr>
            <a:r>
              <a:rPr lang="en-US" altLang="zh-TW" sz="1800" dirty="0"/>
              <a:t>[[ 50  94 178]</a:t>
            </a:r>
          </a:p>
          <a:p>
            <a:pPr marL="400050" lvl="1" indent="0">
              <a:buNone/>
            </a:pPr>
            <a:r>
              <a:rPr lang="en-US" altLang="zh-TW" sz="1800" dirty="0"/>
              <a:t> [ 60 120 220]]</a:t>
            </a:r>
            <a:endParaRPr lang="en-US" altLang="zh-TW" dirty="0"/>
          </a:p>
          <a:p>
            <a:pPr marL="400050" lvl="1" indent="0">
              <a:buNone/>
            </a:pPr>
            <a:br>
              <a:rPr lang="en-US" altLang="zh-TW" dirty="0"/>
            </a:br>
            <a:endParaRPr lang="zh-TW" altLang="en-US" dirty="0"/>
          </a:p>
        </p:txBody>
      </p:sp>
      <p:pic>
        <p:nvPicPr>
          <p:cNvPr id="4098" name="Picture 2" descr="「array multiply example」的圖片搜尋結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5039"/>
            <a:ext cx="703897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024567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6078</TotalTime>
  <Words>1021</Words>
  <Application>Microsoft Office PowerPoint</Application>
  <PresentationFormat>如螢幕大小 (4:3)</PresentationFormat>
  <Paragraphs>178</Paragraphs>
  <Slides>16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6" baseType="lpstr">
      <vt:lpstr>Arial Unicode MS</vt:lpstr>
      <vt:lpstr>Roboto</vt:lpstr>
      <vt:lpstr>var(--font-family-monospace)</vt:lpstr>
      <vt:lpstr>新細明體</vt:lpstr>
      <vt:lpstr>Arial</vt:lpstr>
      <vt:lpstr>Calibri</vt:lpstr>
      <vt:lpstr>Symbol</vt:lpstr>
      <vt:lpstr>Times New Roman</vt:lpstr>
      <vt:lpstr>Wingdings</vt:lpstr>
      <vt:lpstr>Default Design</vt:lpstr>
      <vt:lpstr>Algorithm Small Talk</vt:lpstr>
      <vt:lpstr>Algorithm is IPO</vt:lpstr>
      <vt:lpstr>Algorithm Example 1</vt:lpstr>
      <vt:lpstr>Algorithm Implementation 1</vt:lpstr>
      <vt:lpstr>Algorithm is IPO</vt:lpstr>
      <vt:lpstr>Algorithm Example 2</vt:lpstr>
      <vt:lpstr>Algorithm Example 2 (Cont’d)</vt:lpstr>
      <vt:lpstr>Algorithm Example 2 (Cont’d)</vt:lpstr>
      <vt:lpstr>Python Programming</vt:lpstr>
      <vt:lpstr>Algorithm is IPO</vt:lpstr>
      <vt:lpstr>Algorithm Example 3</vt:lpstr>
      <vt:lpstr>Algorithm Example 3 (Con’t)</vt:lpstr>
      <vt:lpstr>Algorithm Example 3 (Con’t)</vt:lpstr>
      <vt:lpstr>Algorithm Example 3 (Con’t)</vt:lpstr>
      <vt:lpstr>Algorithm Example 3 (Con’t)</vt:lpstr>
      <vt:lpstr>PowerPoint 簡報</vt:lpstr>
    </vt:vector>
  </TitlesOfParts>
  <Company>CSE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Pedro Domingos</dc:creator>
  <cp:lastModifiedBy>Ray</cp:lastModifiedBy>
  <cp:revision>55</cp:revision>
  <dcterms:created xsi:type="dcterms:W3CDTF">2006-07-07T21:16:18Z</dcterms:created>
  <dcterms:modified xsi:type="dcterms:W3CDTF">2021-03-02T00:00:32Z</dcterms:modified>
</cp:coreProperties>
</file>