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37"/>
  </p:notesMasterIdLst>
  <p:sldIdLst>
    <p:sldId id="256" r:id="rId2"/>
    <p:sldId id="257" r:id="rId3"/>
    <p:sldId id="258" r:id="rId4"/>
    <p:sldId id="452" r:id="rId5"/>
    <p:sldId id="453" r:id="rId6"/>
    <p:sldId id="260" r:id="rId7"/>
    <p:sldId id="259" r:id="rId8"/>
    <p:sldId id="451" r:id="rId9"/>
    <p:sldId id="261" r:id="rId10"/>
    <p:sldId id="262" r:id="rId11"/>
    <p:sldId id="448" r:id="rId12"/>
    <p:sldId id="264" r:id="rId13"/>
    <p:sldId id="454" r:id="rId14"/>
    <p:sldId id="457" r:id="rId15"/>
    <p:sldId id="301" r:id="rId16"/>
    <p:sldId id="456" r:id="rId17"/>
    <p:sldId id="268" r:id="rId18"/>
    <p:sldId id="458" r:id="rId19"/>
    <p:sldId id="459" r:id="rId20"/>
    <p:sldId id="460" r:id="rId21"/>
    <p:sldId id="461" r:id="rId22"/>
    <p:sldId id="465" r:id="rId23"/>
    <p:sldId id="462" r:id="rId24"/>
    <p:sldId id="292" r:id="rId25"/>
    <p:sldId id="293" r:id="rId26"/>
    <p:sldId id="294" r:id="rId27"/>
    <p:sldId id="295" r:id="rId28"/>
    <p:sldId id="466" r:id="rId29"/>
    <p:sldId id="297" r:id="rId30"/>
    <p:sldId id="298" r:id="rId31"/>
    <p:sldId id="299" r:id="rId32"/>
    <p:sldId id="463" r:id="rId33"/>
    <p:sldId id="464" r:id="rId34"/>
    <p:sldId id="348" r:id="rId35"/>
    <p:sldId id="372" r:id="rId3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43">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6" roundtripDataSignature="AMtx7mja8OrQfXkyNLz+JYEeM9uXxTzWD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808CD34-181A-4CA2-94CB-F583482A17F7}">
  <a:tblStyle styleId="{2808CD34-181A-4CA2-94CB-F583482A17F7}"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AD5CA3C-3441-43DF-81C8-F2471344DAB7}"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1" autoAdjust="0"/>
    <p:restoredTop sz="62546" autoAdjust="0"/>
  </p:normalViewPr>
  <p:slideViewPr>
    <p:cSldViewPr snapToGrid="0">
      <p:cViewPr>
        <p:scale>
          <a:sx n="70" d="100"/>
          <a:sy n="70" d="100"/>
        </p:scale>
        <p:origin x="2219" y="-440"/>
      </p:cViewPr>
      <p:guideLst>
        <p:guide orient="horz" pos="1643"/>
        <p:guide pos="2880"/>
      </p:guideLst>
    </p:cSldViewPr>
  </p:slideViewPr>
  <p:notesTextViewPr>
    <p:cViewPr>
      <p:scale>
        <a:sx n="3" d="2"/>
        <a:sy n="3" d="2"/>
      </p:scale>
      <p:origin x="0" y="-107"/>
    </p:cViewPr>
  </p:notesTextViewPr>
  <p:sorterViewPr>
    <p:cViewPr>
      <p:scale>
        <a:sx n="156" d="100"/>
        <a:sy n="156" d="100"/>
      </p:scale>
      <p:origin x="0" y="-898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46"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zh.wikipedia.org/wiki/%E7%A3%81%E7%9F%A9"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zh.wikipedia.org/wiki/%E7%A3%81%E7%9F%A9"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dirty="0" err="1">
                <a:solidFill>
                  <a:schemeClr val="dk1"/>
                </a:solidFill>
              </a:rPr>
              <a:t>量子退火</a:t>
            </a:r>
            <a:r>
              <a:rPr lang="en-US" dirty="0">
                <a:solidFill>
                  <a:schemeClr val="dk1"/>
                </a:solidFill>
              </a:rPr>
              <a:t> : </a:t>
            </a:r>
            <a:r>
              <a:rPr lang="en-US" dirty="0" err="1">
                <a:solidFill>
                  <a:schemeClr val="dk1"/>
                </a:solidFill>
              </a:rPr>
              <a:t>找到哪一種狀態的qubits放入hamiltonian後會呈現最小值</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350" dirty="0" err="1">
                <a:solidFill>
                  <a:schemeClr val="dk1"/>
                </a:solidFill>
                <a:highlight>
                  <a:schemeClr val="lt1"/>
                </a:highlight>
              </a:rPr>
              <a:t>coupler範圍大小</a:t>
            </a:r>
            <a:r>
              <a:rPr lang="en-US" sz="1350" dirty="0">
                <a:solidFill>
                  <a:schemeClr val="dk1"/>
                </a:solidFill>
                <a:highlight>
                  <a:schemeClr val="lt1"/>
                </a:highlight>
              </a:rPr>
              <a:t>(</a:t>
            </a:r>
            <a:r>
              <a:rPr lang="en-US" sz="1350" dirty="0" err="1">
                <a:solidFill>
                  <a:schemeClr val="dk1"/>
                </a:solidFill>
                <a:highlight>
                  <a:schemeClr val="lt1"/>
                </a:highlight>
              </a:rPr>
              <a:t>實際機器</a:t>
            </a:r>
            <a:r>
              <a:rPr lang="en-US" sz="1350" dirty="0">
                <a:solidFill>
                  <a:schemeClr val="dk1"/>
                </a:solidFill>
                <a:highlight>
                  <a:schemeClr val="lt1"/>
                </a:highlight>
              </a:rPr>
              <a:t>)</a:t>
            </a:r>
            <a:endParaRPr dirty="0">
              <a:solidFill>
                <a:schemeClr val="dk1"/>
              </a:solidFill>
              <a:highlight>
                <a:schemeClr val="lt1"/>
              </a:highlight>
            </a:endParaRPr>
          </a:p>
          <a:p>
            <a:pPr marL="0" lvl="0" indent="0" algn="l" rtl="0">
              <a:lnSpc>
                <a:spcPct val="100000"/>
              </a:lnSpc>
              <a:spcBef>
                <a:spcPts val="0"/>
              </a:spcBef>
              <a:spcAft>
                <a:spcPts val="0"/>
              </a:spcAft>
              <a:buClr>
                <a:schemeClr val="dk1"/>
              </a:buClr>
              <a:buSzPts val="1100"/>
              <a:buFont typeface="Arial"/>
              <a:buNone/>
            </a:pPr>
            <a:r>
              <a:rPr lang="en-US" sz="1100" b="0" i="0" u="none" strike="noStrike" cap="none" dirty="0" err="1">
                <a:solidFill>
                  <a:srgbClr val="000000"/>
                </a:solidFill>
                <a:latin typeface="Arial"/>
                <a:ea typeface="Arial"/>
                <a:cs typeface="Arial"/>
                <a:sym typeface="Arial"/>
              </a:rPr>
              <a:t>Ans:從編程方面來看，這些值可以設置為雙精度浮點數</a:t>
            </a:r>
            <a:r>
              <a:rPr lang="en-US" sz="1100" b="0" i="0" u="none" strike="noStrike" cap="none" dirty="0">
                <a:solidFill>
                  <a:srgbClr val="000000"/>
                </a:solidFill>
                <a:latin typeface="Arial"/>
                <a:ea typeface="Arial"/>
                <a:cs typeface="Arial"/>
                <a:sym typeface="Arial"/>
              </a:rPr>
              <a:t>。</a:t>
            </a:r>
            <a:endParaRPr sz="1350" dirty="0">
              <a:solidFill>
                <a:srgbClr val="62647A"/>
              </a:solidFill>
              <a:highlight>
                <a:srgbClr val="F5F7FB"/>
              </a:highlight>
            </a:endParaRPr>
          </a:p>
          <a:p>
            <a:pPr marL="457200" marR="0" lvl="0" indent="-298450" algn="l" rtl="0">
              <a:lnSpc>
                <a:spcPct val="100000"/>
              </a:lnSpc>
              <a:spcBef>
                <a:spcPts val="0"/>
              </a:spcBef>
              <a:spcAft>
                <a:spcPts val="0"/>
              </a:spcAft>
              <a:buClr>
                <a:srgbClr val="000000"/>
              </a:buClr>
              <a:buSzPts val="1100"/>
              <a:buFont typeface="Arial"/>
              <a:buChar char="●"/>
            </a:pPr>
            <a:r>
              <a:rPr lang="en-US" sz="1100" b="0" i="0" u="none" strike="noStrike" cap="none" dirty="0" err="1">
                <a:solidFill>
                  <a:srgbClr val="000000"/>
                </a:solidFill>
                <a:latin typeface="Arial"/>
                <a:ea typeface="Arial"/>
                <a:cs typeface="Arial"/>
                <a:sym typeface="Arial"/>
              </a:rPr>
              <a:t>因為</a:t>
            </a:r>
            <a:r>
              <a:rPr lang="zh-TW" altLang="en-US" sz="1100" b="0" i="0" u="none" strike="noStrike" cap="none" dirty="0">
                <a:solidFill>
                  <a:srgbClr val="000000"/>
                </a:solidFill>
                <a:latin typeface="Arial"/>
                <a:ea typeface="Arial"/>
                <a:cs typeface="Arial"/>
                <a:sym typeface="Arial"/>
              </a:rPr>
              <a:t>我們</a:t>
            </a:r>
            <a:r>
              <a:rPr lang="en-US" sz="1100" b="0" i="0" u="none" strike="noStrike" cap="none" dirty="0" err="1">
                <a:solidFill>
                  <a:srgbClr val="000000"/>
                </a:solidFill>
                <a:latin typeface="Arial"/>
                <a:ea typeface="Arial"/>
                <a:cs typeface="Arial"/>
                <a:sym typeface="Arial"/>
              </a:rPr>
              <a:t>使用</a:t>
            </a:r>
            <a:r>
              <a:rPr lang="en-US" sz="1100" b="0" i="0" u="none" strike="noStrike" cap="none" dirty="0">
                <a:solidFill>
                  <a:srgbClr val="000000"/>
                </a:solidFill>
                <a:latin typeface="Arial"/>
                <a:ea typeface="Arial"/>
                <a:cs typeface="Arial"/>
                <a:sym typeface="Arial"/>
              </a:rPr>
              <a:t> QUBO </a:t>
            </a:r>
            <a:r>
              <a:rPr lang="en-US" sz="1100" b="0" i="0" u="none" strike="noStrike" cap="none" dirty="0" err="1">
                <a:solidFill>
                  <a:srgbClr val="000000"/>
                </a:solidFill>
                <a:latin typeface="Arial"/>
                <a:ea typeface="Arial"/>
                <a:cs typeface="Arial"/>
                <a:sym typeface="Arial"/>
              </a:rPr>
              <a:t>作為輸入（即</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Vartype.BINARY</a:t>
            </a:r>
            <a:r>
              <a:rPr lang="en-US" sz="1100" b="0" i="0" u="none" strike="noStrike" cap="none" dirty="0">
                <a:solidFill>
                  <a:srgbClr val="000000"/>
                </a:solidFill>
                <a:latin typeface="Arial"/>
                <a:ea typeface="Arial"/>
                <a:cs typeface="Arial"/>
                <a:sym typeface="Arial"/>
              </a:rPr>
              <a:t>），</a:t>
            </a:r>
            <a:r>
              <a:rPr lang="en-US" sz="1100" b="0" i="0" u="none" strike="noStrike" cap="none" dirty="0" err="1">
                <a:solidFill>
                  <a:srgbClr val="000000"/>
                </a:solidFill>
                <a:latin typeface="Arial"/>
                <a:ea typeface="Arial"/>
                <a:cs typeface="Arial"/>
                <a:sym typeface="Arial"/>
              </a:rPr>
              <a:t>所以偏差與</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ising</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偏差並不完全一致</a:t>
            </a:r>
            <a:r>
              <a:rPr lang="en-US" sz="1100" b="0" i="0" u="none" strike="noStrike" cap="none" dirty="0">
                <a:solidFill>
                  <a:srgbClr val="000000"/>
                </a:solidFill>
                <a:latin typeface="Arial"/>
                <a:ea typeface="Arial"/>
                <a:cs typeface="Arial"/>
                <a:sym typeface="Arial"/>
              </a:rPr>
              <a:t>。</a:t>
            </a:r>
            <a:endParaRPr dirty="0"/>
          </a:p>
          <a:p>
            <a:pPr marL="457200" marR="0" lvl="0" indent="-298450" algn="l" rtl="0">
              <a:lnSpc>
                <a:spcPct val="100000"/>
              </a:lnSpc>
              <a:spcBef>
                <a:spcPts val="0"/>
              </a:spcBef>
              <a:spcAft>
                <a:spcPts val="0"/>
              </a:spcAft>
              <a:buClr>
                <a:srgbClr val="000000"/>
              </a:buClr>
              <a:buSzPts val="1100"/>
              <a:buFont typeface="Arial"/>
              <a:buChar char="●"/>
            </a:pPr>
            <a:r>
              <a:rPr lang="en-US" sz="1100" b="0" i="0" u="none" strike="noStrike" cap="none" dirty="0" err="1">
                <a:solidFill>
                  <a:srgbClr val="000000"/>
                </a:solidFill>
                <a:latin typeface="Arial"/>
                <a:ea typeface="Arial"/>
                <a:cs typeface="Arial"/>
                <a:sym typeface="Arial"/>
              </a:rPr>
              <a:t>當問題被轉換為</a:t>
            </a:r>
            <a:r>
              <a:rPr lang="en-US" sz="1100" b="0" i="0" u="none" strike="noStrike" cap="none" dirty="0">
                <a:solidFill>
                  <a:srgbClr val="000000"/>
                </a:solidFill>
                <a:latin typeface="Arial"/>
                <a:ea typeface="Arial"/>
                <a:cs typeface="Arial"/>
                <a:sym typeface="Arial"/>
              </a:rPr>
              <a:t> QPU </a:t>
            </a:r>
            <a:r>
              <a:rPr lang="en-US" sz="1100" b="0" i="0" u="none" strike="noStrike" cap="none" dirty="0" err="1">
                <a:solidFill>
                  <a:srgbClr val="000000"/>
                </a:solidFill>
                <a:latin typeface="Arial"/>
                <a:ea typeface="Arial"/>
                <a:cs typeface="Arial"/>
                <a:sym typeface="Arial"/>
              </a:rPr>
              <a:t>的原生格式時，它們最終處於可接受的值範圍內</a:t>
            </a:r>
            <a:r>
              <a:rPr lang="en-US" sz="1100" b="0" i="0" u="none" strike="noStrike" cap="none" dirty="0">
                <a:solidFill>
                  <a:srgbClr val="000000"/>
                </a:solidFill>
                <a:latin typeface="Arial"/>
                <a:ea typeface="Arial"/>
                <a:cs typeface="Arial"/>
                <a:sym typeface="Arial"/>
              </a:rPr>
              <a:t>。</a:t>
            </a:r>
            <a:endParaRPr sz="1100" b="0" i="0" u="none" strike="noStrike" cap="none" dirty="0">
              <a:solidFill>
                <a:srgbClr val="000000"/>
              </a:solidFill>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Font typeface="Arial"/>
              <a:buChar char="●"/>
            </a:pPr>
            <a:r>
              <a:rPr lang="en-US" sz="1100" b="0" i="0" u="none" strike="noStrike" cap="none" dirty="0" err="1">
                <a:solidFill>
                  <a:srgbClr val="000000"/>
                </a:solidFill>
                <a:latin typeface="Arial"/>
                <a:ea typeface="Arial"/>
                <a:cs typeface="Arial"/>
                <a:sym typeface="Arial"/>
              </a:rPr>
              <a:t>等比例縮放</a:t>
            </a:r>
            <a:endParaRPr dirty="0"/>
          </a:p>
          <a:p>
            <a:pPr marL="0" lvl="0" indent="0" algn="l" rtl="0">
              <a:lnSpc>
                <a:spcPct val="100000"/>
              </a:lnSpc>
              <a:spcBef>
                <a:spcPts val="0"/>
              </a:spcBef>
              <a:spcAft>
                <a:spcPts val="0"/>
              </a:spcAft>
              <a:buClr>
                <a:schemeClr val="dk1"/>
              </a:buClr>
              <a:buSzPts val="1100"/>
              <a:buFont typeface="Arial"/>
              <a:buNone/>
            </a:pPr>
            <a:r>
              <a:rPr lang="en-US" sz="1100" b="0" i="0" u="none" strike="noStrike" cap="none" dirty="0" err="1">
                <a:solidFill>
                  <a:srgbClr val="000000"/>
                </a:solidFill>
                <a:latin typeface="Arial"/>
                <a:ea typeface="Arial"/>
                <a:cs typeface="Arial"/>
                <a:sym typeface="Arial"/>
              </a:rPr>
              <a:t>不同機器有不同的coupler值和bias值大小</a:t>
            </a:r>
            <a:r>
              <a:rPr lang="en-US" sz="1100" b="0" i="0" u="none" strike="noStrike" cap="none" dirty="0">
                <a:solidFill>
                  <a:srgbClr val="000000"/>
                </a:solidFill>
                <a:latin typeface="Arial"/>
                <a:ea typeface="Arial"/>
                <a:cs typeface="Arial"/>
                <a:sym typeface="Arial"/>
              </a:rPr>
              <a:t> advantage4.1 </a:t>
            </a:r>
            <a:r>
              <a:rPr lang="en-US" sz="1100" b="0" i="0" u="none" strike="noStrike" cap="none" dirty="0" err="1">
                <a:solidFill>
                  <a:srgbClr val="000000"/>
                </a:solidFill>
                <a:latin typeface="Arial"/>
                <a:ea typeface="Arial"/>
                <a:cs typeface="Arial"/>
                <a:sym typeface="Arial"/>
              </a:rPr>
              <a:t>h_range</a:t>
            </a:r>
            <a:r>
              <a:rPr lang="en-US" sz="1100" b="0" i="0" u="none" strike="noStrike" cap="none" dirty="0">
                <a:solidFill>
                  <a:srgbClr val="000000"/>
                </a:solidFill>
                <a:latin typeface="Arial"/>
                <a:ea typeface="Arial"/>
                <a:cs typeface="Arial"/>
                <a:sym typeface="Arial"/>
              </a:rPr>
              <a:t>(bias)[-4~4] </a:t>
            </a:r>
            <a:r>
              <a:rPr lang="en-US" sz="1100" b="0" i="0" u="none" strike="noStrike" cap="none" dirty="0" err="1">
                <a:solidFill>
                  <a:srgbClr val="000000"/>
                </a:solidFill>
                <a:latin typeface="Arial"/>
                <a:ea typeface="Arial"/>
                <a:cs typeface="Arial"/>
                <a:sym typeface="Arial"/>
              </a:rPr>
              <a:t>j_range</a:t>
            </a:r>
            <a:r>
              <a:rPr lang="en-US" sz="1100" b="0" i="0" u="none" strike="noStrike" cap="none" dirty="0">
                <a:solidFill>
                  <a:srgbClr val="000000"/>
                </a:solidFill>
                <a:latin typeface="Arial"/>
                <a:ea typeface="Arial"/>
                <a:cs typeface="Arial"/>
                <a:sym typeface="Arial"/>
              </a:rPr>
              <a:t>(coupler)[-1~1]</a:t>
            </a:r>
            <a:endParaRPr dirty="0"/>
          </a:p>
          <a:p>
            <a:pPr marL="0" lvl="0" indent="0" algn="l" rtl="0">
              <a:lnSpc>
                <a:spcPct val="100000"/>
              </a:lnSpc>
              <a:spcBef>
                <a:spcPts val="0"/>
              </a:spcBef>
              <a:spcAft>
                <a:spcPts val="0"/>
              </a:spcAft>
              <a:buClr>
                <a:schemeClr val="dk1"/>
              </a:buClr>
              <a:buSzPts val="1100"/>
              <a:buFont typeface="Arial"/>
              <a:buNone/>
            </a:pPr>
            <a:r>
              <a:rPr lang="en-US" sz="1100" b="0" i="0" u="none" strike="noStrike" cap="none" dirty="0">
                <a:solidFill>
                  <a:srgbClr val="000000"/>
                </a:solidFill>
                <a:latin typeface="Arial"/>
                <a:ea typeface="Arial"/>
                <a:cs typeface="Arial"/>
                <a:sym typeface="Arial"/>
              </a:rPr>
              <a:t>Chain strength</a:t>
            </a:r>
            <a:endParaRPr dirty="0"/>
          </a:p>
          <a:p>
            <a:pPr marL="0" lvl="0" indent="0" algn="l" rtl="0">
              <a:lnSpc>
                <a:spcPct val="100000"/>
              </a:lnSpc>
              <a:spcBef>
                <a:spcPts val="0"/>
              </a:spcBef>
              <a:spcAft>
                <a:spcPts val="0"/>
              </a:spcAft>
              <a:buClr>
                <a:schemeClr val="dk1"/>
              </a:buClr>
              <a:buSzPts val="1100"/>
              <a:buFont typeface="Arial"/>
              <a:buNone/>
            </a:pPr>
            <a:r>
              <a:rPr lang="en-US" sz="1100" b="0" i="0" u="none" strike="noStrike" cap="none" dirty="0" err="1">
                <a:solidFill>
                  <a:srgbClr val="000000"/>
                </a:solidFill>
                <a:latin typeface="Arial"/>
                <a:ea typeface="Arial"/>
                <a:cs typeface="Arial"/>
                <a:sym typeface="Arial"/>
              </a:rPr>
              <a:t>強度設置為等於對角線（或線性）偏差的最大絕對值</a:t>
            </a:r>
            <a:r>
              <a:rPr lang="en-US" sz="1100" b="0" i="0" u="none" strike="noStrike" cap="none" dirty="0">
                <a:solidFill>
                  <a:srgbClr val="000000"/>
                </a:solidFill>
                <a:latin typeface="Arial"/>
                <a:ea typeface="Arial"/>
                <a:cs typeface="Arial"/>
                <a:sym typeface="Arial"/>
              </a:rPr>
              <a:t>。</a:t>
            </a:r>
            <a:endParaRPr sz="11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100" b="0" i="0" u="none" strike="noStrike" cap="none" dirty="0" err="1">
                <a:solidFill>
                  <a:srgbClr val="000000"/>
                </a:solidFill>
                <a:latin typeface="Arial"/>
                <a:ea typeface="Arial"/>
                <a:cs typeface="Arial"/>
                <a:sym typeface="Arial"/>
              </a:rPr>
              <a:t>對於具有各種線性和二次係數值的問題，過大的鏈強度會降低問題的定義</a:t>
            </a:r>
            <a:r>
              <a:rPr lang="en-US" sz="1100" b="0" i="0" u="none" strike="noStrike" cap="none" dirty="0">
                <a:solidFill>
                  <a:srgbClr val="000000"/>
                </a:solidFill>
                <a:latin typeface="Arial"/>
                <a:ea typeface="Arial"/>
                <a:cs typeface="Arial"/>
                <a:sym typeface="Arial"/>
              </a:rPr>
              <a:t>。</a:t>
            </a:r>
            <a:endParaRPr sz="11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dirty="0" err="1">
                <a:solidFill>
                  <a:schemeClr val="dk1"/>
                </a:solidFill>
              </a:rPr>
              <a:t>建議檢查整個矩陣的最大絕對值，因為線性或二次偏差會導致斷鍊。這是一個簡單的三變量示例來演示。在這裡，我們將鏈</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dirty="0" err="1">
                <a:solidFill>
                  <a:schemeClr val="dk1"/>
                </a:solidFill>
              </a:rPr>
              <a:t>線性係數表示量子比特偏差，二次係數表示耦合器強度</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sample</a:t>
            </a:r>
            <a:endParaRPr dirty="0"/>
          </a:p>
          <a:p>
            <a:pPr marL="0" lvl="0" indent="0" algn="l" rtl="0">
              <a:lnSpc>
                <a:spcPct val="100000"/>
              </a:lnSpc>
              <a:spcBef>
                <a:spcPts val="0"/>
              </a:spcBef>
              <a:spcAft>
                <a:spcPts val="0"/>
              </a:spcAft>
              <a:buClr>
                <a:schemeClr val="dk1"/>
              </a:buClr>
              <a:buSzPts val="1100"/>
              <a:buFont typeface="Arial"/>
              <a:buNone/>
            </a:pPr>
            <a:endParaRPr sz="1100" b="0" i="0" u="none" strike="noStrike" cap="none" dirty="0">
              <a:solidFill>
                <a:srgbClr val="000000"/>
              </a:solidFill>
              <a:highlight>
                <a:srgbClr val="F5F7FB"/>
              </a:highlight>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2176bbb184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g12176bbb184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有時候複雜的問題變數太多</a:t>
            </a:r>
            <a:r>
              <a:rPr lang="en-US">
                <a:solidFill>
                  <a:schemeClr val="dk1"/>
                </a:solidFill>
              </a:rPr>
              <a:t>，</a:t>
            </a:r>
            <a:r>
              <a:rPr lang="en-US"/>
              <a:t>受限於qubits數</a:t>
            </a:r>
            <a:r>
              <a:rPr lang="en-US">
                <a:solidFill>
                  <a:schemeClr val="dk1"/>
                </a:solidFill>
              </a:rPr>
              <a:t>，</a:t>
            </a:r>
            <a:r>
              <a:rPr lang="en-US"/>
              <a:t>所以對於大問題要使用分解</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一個太大而無法完全嵌入 QPU 的問題會被依次分解為更小的問題，每個問題都可以放在 QPU 上，並根據對能量的最大影響選擇變量。</a:t>
            </a:r>
            <a:endParaRPr/>
          </a:p>
          <a:p>
            <a:pPr marL="0" lvl="0" indent="0" algn="l" rtl="0">
              <a:lnSpc>
                <a:spcPct val="100000"/>
              </a:lnSpc>
              <a:spcBef>
                <a:spcPts val="0"/>
              </a:spcBef>
              <a:spcAft>
                <a:spcPts val="0"/>
              </a:spcAft>
              <a:buSzPts val="1100"/>
              <a:buNone/>
            </a:pPr>
            <a:r>
              <a:rPr lang="en-US"/>
              <a:t>僅由最大能量影響選擇的變量可能不是直接連接的（沒有共享邊），也可能不代表問題的局部結構。配置諸如廣度優先 (BFS) 或優先級優先選擇 (PFS) 之類的遍歷模式可以捕獲表示問題中局部結構的特徵。</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a:t>
            </a:r>
            <a:endParaRPr/>
          </a:p>
          <a:p>
            <a:pPr marL="0" lvl="0" indent="0" algn="l" rtl="0">
              <a:lnSpc>
                <a:spcPct val="100000"/>
              </a:lnSpc>
              <a:spcBef>
                <a:spcPts val="0"/>
              </a:spcBef>
              <a:spcAft>
                <a:spcPts val="0"/>
              </a:spcAft>
              <a:buSzPts val="1100"/>
              <a:buNone/>
            </a:pPr>
            <a:r>
              <a:rPr lang="en-US">
                <a:solidFill>
                  <a:schemeClr val="dk1"/>
                </a:solidFill>
              </a:rPr>
              <a:t>由 Ocean 軟件的 EnergyImpactDecomposer 類實現的一種分解方法是選擇對問題能量貢獻最大的變量子問題。</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22d0c7dce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g122d0c7dce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altLang="zh-TW" sz="1100" b="1" dirty="0">
                <a:highlight>
                  <a:srgbClr val="FFFFFF"/>
                </a:highlight>
              </a:rPr>
              <a:t>Quantum Tunneling: A simulation of a wave packet incident on a potential barrier according to the Time-Dependent Schrodinger Equation. </a:t>
            </a:r>
            <a:endParaRPr lang="en-US" altLang="zh-TW" sz="1050" b="1" dirty="0">
              <a:highlight>
                <a:srgbClr val="FFFFFF"/>
              </a:highlight>
            </a:endParaRPr>
          </a:p>
          <a:p>
            <a:pPr marL="0" lvl="0" indent="0" algn="l" rtl="0">
              <a:lnSpc>
                <a:spcPct val="100000"/>
              </a:lnSpc>
              <a:spcBef>
                <a:spcPts val="0"/>
              </a:spcBef>
              <a:spcAft>
                <a:spcPts val="0"/>
              </a:spcAft>
              <a:buClr>
                <a:schemeClr val="dk1"/>
              </a:buClr>
              <a:buSzPts val="1100"/>
              <a:buFont typeface="Arial"/>
              <a:buNone/>
            </a:pPr>
            <a:endParaRPr lang="en-US" dirty="0">
              <a:solidFill>
                <a:srgbClr val="3D3D3D"/>
              </a:solidFill>
              <a:highlight>
                <a:srgbClr val="FFFFFF"/>
              </a:highlight>
            </a:endParaRPr>
          </a:p>
          <a:p>
            <a:pPr marL="0" lvl="0" indent="0" algn="l" rtl="0">
              <a:lnSpc>
                <a:spcPct val="100000"/>
              </a:lnSpc>
              <a:spcBef>
                <a:spcPts val="0"/>
              </a:spcBef>
              <a:spcAft>
                <a:spcPts val="0"/>
              </a:spcAft>
              <a:buClr>
                <a:schemeClr val="dk1"/>
              </a:buClr>
              <a:buSzPts val="1100"/>
              <a:buFont typeface="Arial"/>
              <a:buNone/>
            </a:pPr>
            <a:r>
              <a:rPr lang="en-US" dirty="0" err="1">
                <a:solidFill>
                  <a:srgbClr val="3D3D3D"/>
                </a:solidFill>
                <a:highlight>
                  <a:srgbClr val="FFFFFF"/>
                </a:highlight>
              </a:rPr>
              <a:t>加拿大公司</a:t>
            </a:r>
            <a:r>
              <a:rPr lang="en-US" dirty="0">
                <a:solidFill>
                  <a:srgbClr val="3D3D3D"/>
                </a:solidFill>
                <a:highlight>
                  <a:srgbClr val="FFFFFF"/>
                </a:highlight>
              </a:rPr>
              <a:t> D-Wave </a:t>
            </a:r>
            <a:r>
              <a:rPr lang="en-US" dirty="0" err="1">
                <a:solidFill>
                  <a:srgbClr val="3D3D3D"/>
                </a:solidFill>
                <a:highlight>
                  <a:srgbClr val="FFFFFF"/>
                </a:highlight>
              </a:rPr>
              <a:t>使用稱為“量子退火”的技術開發了專用量子計算設備，通過利用量子穿隧效應找到優化問題的解決方案</a:t>
            </a:r>
            <a:r>
              <a:rPr lang="en-US" dirty="0">
                <a:solidFill>
                  <a:srgbClr val="3D3D3D"/>
                </a:solidFill>
                <a:highlight>
                  <a:srgbClr val="FFFFFF"/>
                </a:highlight>
              </a:rPr>
              <a:t>。</a:t>
            </a:r>
            <a:endParaRPr dirty="0">
              <a:solidFill>
                <a:srgbClr val="3D3D3D"/>
              </a:solidFill>
              <a:highlight>
                <a:srgbClr val="FFFFFF"/>
              </a:highlight>
            </a:endParaRPr>
          </a:p>
          <a:p>
            <a:pPr marL="0" lvl="0" indent="0" algn="l" rtl="0">
              <a:lnSpc>
                <a:spcPct val="100000"/>
              </a:lnSpc>
              <a:spcBef>
                <a:spcPts val="0"/>
              </a:spcBef>
              <a:spcAft>
                <a:spcPts val="0"/>
              </a:spcAft>
              <a:buSzPts val="1100"/>
              <a:buNone/>
            </a:pPr>
            <a:r>
              <a:rPr lang="en-US" dirty="0" err="1">
                <a:solidFill>
                  <a:srgbClr val="3D3D3D"/>
                </a:solidFill>
                <a:highlight>
                  <a:srgbClr val="FFFFFF"/>
                </a:highlight>
              </a:rPr>
              <a:t>在優化問題中，我們需要從許多可能的組合中尋找最好的組合</a:t>
            </a:r>
            <a:r>
              <a:rPr lang="en-US" sz="1200" dirty="0" err="1">
                <a:solidFill>
                  <a:srgbClr val="3D3D3D"/>
                </a:solidFill>
                <a:highlight>
                  <a:srgbClr val="FFFFFF"/>
                </a:highlight>
              </a:rPr>
              <a:t>，</a:t>
            </a:r>
            <a:r>
              <a:rPr lang="en-US" dirty="0" err="1">
                <a:solidFill>
                  <a:srgbClr val="3D3D3D"/>
                </a:solidFill>
                <a:highlight>
                  <a:srgbClr val="FFFFFF"/>
                </a:highlight>
              </a:rPr>
              <a:t>物理學可以幫助解決這類問題</a:t>
            </a:r>
            <a:r>
              <a:rPr lang="en-US" dirty="0">
                <a:solidFill>
                  <a:srgbClr val="3D3D3D"/>
                </a:solidFill>
                <a:highlight>
                  <a:srgbClr val="FFFFFF"/>
                </a:highlight>
              </a:rPr>
              <a:t>， </a:t>
            </a:r>
            <a:r>
              <a:rPr lang="en-US" dirty="0" err="1">
                <a:solidFill>
                  <a:srgbClr val="3D3D3D"/>
                </a:solidFill>
                <a:highlight>
                  <a:srgbClr val="FFFFFF"/>
                </a:highlight>
              </a:rPr>
              <a:t>物理學的一個基本規則是，一切都趨向於尋求最小能量狀態因為您可以將它們視為能量最小化問題</a:t>
            </a:r>
            <a:r>
              <a:rPr lang="en-US" dirty="0">
                <a:solidFill>
                  <a:srgbClr val="3D3D3D"/>
                </a:solidFill>
                <a:highlight>
                  <a:srgbClr val="FFFFFF"/>
                </a:highlight>
              </a:rPr>
              <a:t>。 </a:t>
            </a:r>
            <a:r>
              <a:rPr lang="en-US" dirty="0" err="1">
                <a:solidFill>
                  <a:srgbClr val="3D3D3D"/>
                </a:solidFill>
                <a:highlight>
                  <a:srgbClr val="FFFFFF"/>
                </a:highlight>
              </a:rPr>
              <a:t>物體滑下山坡</a:t>
            </a:r>
            <a:r>
              <a:rPr lang="en-US" dirty="0">
                <a:solidFill>
                  <a:srgbClr val="3D3D3D"/>
                </a:solidFill>
                <a:highlight>
                  <a:srgbClr val="FFFFFF"/>
                </a:highlight>
              </a:rPr>
              <a:t>； </a:t>
            </a:r>
            <a:r>
              <a:rPr lang="en-US" dirty="0" err="1">
                <a:solidFill>
                  <a:srgbClr val="3D3D3D"/>
                </a:solidFill>
                <a:highlight>
                  <a:srgbClr val="FFFFFF"/>
                </a:highlight>
              </a:rPr>
              <a:t>熱的東西會隨著時間的推移而冷卻</a:t>
            </a:r>
            <a:r>
              <a:rPr lang="en-US" dirty="0">
                <a:solidFill>
                  <a:srgbClr val="3D3D3D"/>
                </a:solidFill>
                <a:highlight>
                  <a:srgbClr val="FFFFFF"/>
                </a:highlight>
              </a:rPr>
              <a:t>。 </a:t>
            </a:r>
            <a:r>
              <a:rPr lang="en-US" dirty="0" err="1">
                <a:solidFill>
                  <a:srgbClr val="3D3D3D"/>
                </a:solidFill>
                <a:highlight>
                  <a:srgbClr val="FFFFFF"/>
                </a:highlight>
              </a:rPr>
              <a:t>這種行為在量子物理學領域也是如此</a:t>
            </a:r>
            <a:r>
              <a:rPr lang="en-US" dirty="0">
                <a:solidFill>
                  <a:srgbClr val="3D3D3D"/>
                </a:solidFill>
                <a:highlight>
                  <a:srgbClr val="FFFFFF"/>
                </a:highlight>
              </a:rPr>
              <a:t>。 </a:t>
            </a:r>
            <a:r>
              <a:rPr lang="en-US" dirty="0" err="1">
                <a:solidFill>
                  <a:srgbClr val="3D3D3D"/>
                </a:solidFill>
                <a:highlight>
                  <a:srgbClr val="FFFFFF"/>
                </a:highlight>
              </a:rPr>
              <a:t>量子退火只是使用量子物理學來尋找問題的低能狀態，從而找到最佳或接近最佳的元素組合</a:t>
            </a:r>
            <a:r>
              <a:rPr lang="en-US" dirty="0">
                <a:solidFill>
                  <a:srgbClr val="3D3D3D"/>
                </a:solidFill>
                <a:highlight>
                  <a:srgbClr val="FFFFFF"/>
                </a:highlight>
              </a:rPr>
              <a:t>。</a:t>
            </a:r>
            <a:endParaRPr dirty="0">
              <a:solidFill>
                <a:srgbClr val="3D3D3D"/>
              </a:solidFill>
              <a:highlight>
                <a:srgbClr val="FFFFFF"/>
              </a:highlight>
            </a:endParaRPr>
          </a:p>
          <a:p>
            <a:pPr marL="0" lvl="0" indent="0" algn="l" rtl="0">
              <a:lnSpc>
                <a:spcPct val="100000"/>
              </a:lnSpc>
              <a:spcBef>
                <a:spcPts val="0"/>
              </a:spcBef>
              <a:spcAft>
                <a:spcPts val="0"/>
              </a:spcAft>
              <a:buSzPts val="1100"/>
              <a:buNone/>
            </a:pPr>
            <a:endParaRPr dirty="0">
              <a:solidFill>
                <a:srgbClr val="3D3D3D"/>
              </a:solidFill>
              <a:highlight>
                <a:srgbClr val="FFFFFF"/>
              </a:highlight>
            </a:endParaRPr>
          </a:p>
          <a:p>
            <a:pPr marL="0" lvl="0" indent="0" algn="l" rtl="0">
              <a:lnSpc>
                <a:spcPct val="100000"/>
              </a:lnSpc>
              <a:spcBef>
                <a:spcPts val="0"/>
              </a:spcBef>
              <a:spcAft>
                <a:spcPts val="0"/>
              </a:spcAft>
              <a:buClr>
                <a:schemeClr val="dk1"/>
              </a:buClr>
              <a:buSzPts val="1100"/>
              <a:buFont typeface="Arial"/>
              <a:buNone/>
            </a:pPr>
            <a:r>
              <a:rPr lang="en-US" dirty="0" err="1">
                <a:solidFill>
                  <a:schemeClr val="dk1"/>
                </a:solidFill>
              </a:rPr>
              <a:t>量子穿隧</a:t>
            </a:r>
            <a:endParaRPr dirty="0">
              <a:solidFill>
                <a:srgbClr val="3D3D3D"/>
              </a:solidFill>
              <a:highlight>
                <a:srgbClr val="FFFFFF"/>
              </a:highlight>
            </a:endParaRPr>
          </a:p>
          <a:p>
            <a:pPr marL="0" lvl="0" indent="0" algn="l" rtl="0">
              <a:lnSpc>
                <a:spcPct val="100000"/>
              </a:lnSpc>
              <a:spcBef>
                <a:spcPts val="0"/>
              </a:spcBef>
              <a:spcAft>
                <a:spcPts val="0"/>
              </a:spcAft>
              <a:buSzPts val="1100"/>
              <a:buNone/>
            </a:pPr>
            <a:r>
              <a:rPr lang="en-US" dirty="0">
                <a:solidFill>
                  <a:srgbClr val="3D3D3D"/>
                </a:solidFill>
                <a:highlight>
                  <a:srgbClr val="FFFFFF"/>
                </a:highlight>
              </a:rPr>
              <a:t>量子穿隧效應屬於量子力學的研究領域，量子力學研究在量子尺度所發生的事件。設想一個運動中的粒子遭遇到一個位能壁壘，試圖從位能壁壘的一邊（區域 </a:t>
            </a:r>
            <a:r>
              <a:rPr lang="en-US" dirty="0" err="1">
                <a:solidFill>
                  <a:srgbClr val="3D3D3D"/>
                </a:solidFill>
                <a:highlight>
                  <a:srgbClr val="FFFFFF"/>
                </a:highlight>
              </a:rPr>
              <a:t>A）移動到另一邊（區域</a:t>
            </a:r>
            <a:r>
              <a:rPr lang="en-US" dirty="0">
                <a:solidFill>
                  <a:srgbClr val="3D3D3D"/>
                </a:solidFill>
                <a:highlight>
                  <a:srgbClr val="FFFFFF"/>
                </a:highlight>
              </a:rPr>
              <a:t> C），這可以被類比為一個圓球試圖滾動過一座小山。量子力學與古典力學對於這問題給出不同的解答。古典力學預測，假若粒子所具有的能量低於位能壁壘的位能，則這粒子絕對無法從區域 </a:t>
            </a:r>
            <a:r>
              <a:rPr lang="en-US" dirty="0" err="1">
                <a:solidFill>
                  <a:srgbClr val="3D3D3D"/>
                </a:solidFill>
                <a:highlight>
                  <a:srgbClr val="FFFFFF"/>
                </a:highlight>
              </a:rPr>
              <a:t>A移動到區域</a:t>
            </a:r>
            <a:r>
              <a:rPr lang="en-US" dirty="0">
                <a:solidFill>
                  <a:srgbClr val="3D3D3D"/>
                </a:solidFill>
                <a:highlight>
                  <a:srgbClr val="FFFFFF"/>
                </a:highlight>
              </a:rPr>
              <a:t> </a:t>
            </a:r>
            <a:r>
              <a:rPr lang="en-US" dirty="0" err="1">
                <a:solidFill>
                  <a:srgbClr val="3D3D3D"/>
                </a:solidFill>
                <a:highlight>
                  <a:srgbClr val="FFFFFF"/>
                </a:highlight>
              </a:rPr>
              <a:t>C。量子力學不同地預測，這粒子可以機率性地從區域</a:t>
            </a:r>
            <a:r>
              <a:rPr lang="en-US" dirty="0">
                <a:solidFill>
                  <a:srgbClr val="3D3D3D"/>
                </a:solidFill>
                <a:highlight>
                  <a:srgbClr val="FFFFFF"/>
                </a:highlight>
              </a:rPr>
              <a:t> </a:t>
            </a:r>
            <a:r>
              <a:rPr lang="en-US" dirty="0" err="1">
                <a:solidFill>
                  <a:srgbClr val="3D3D3D"/>
                </a:solidFill>
                <a:highlight>
                  <a:srgbClr val="FFFFFF"/>
                </a:highlight>
              </a:rPr>
              <a:t>A穿越到區域</a:t>
            </a:r>
            <a:r>
              <a:rPr lang="en-US" dirty="0">
                <a:solidFill>
                  <a:srgbClr val="3D3D3D"/>
                </a:solidFill>
                <a:highlight>
                  <a:srgbClr val="FFFFFF"/>
                </a:highlight>
              </a:rPr>
              <a:t> C。</a:t>
            </a:r>
            <a:endParaRPr dirty="0">
              <a:solidFill>
                <a:srgbClr val="3D3D3D"/>
              </a:solidFill>
              <a:highlight>
                <a:srgbClr val="FFFFFF"/>
              </a:highlight>
            </a:endParaRPr>
          </a:p>
          <a:p>
            <a:pPr marL="0" lvl="0" indent="0" algn="l" rtl="0">
              <a:lnSpc>
                <a:spcPct val="100000"/>
              </a:lnSpc>
              <a:spcBef>
                <a:spcPts val="0"/>
              </a:spcBef>
              <a:spcAft>
                <a:spcPts val="0"/>
              </a:spcAft>
              <a:buSzPts val="1100"/>
              <a:buNone/>
            </a:pPr>
            <a:endParaRPr dirty="0">
              <a:solidFill>
                <a:srgbClr val="3D3D3D"/>
              </a:solidFill>
              <a:highlight>
                <a:srgbClr val="FFFFFF"/>
              </a:highlight>
            </a:endParaRPr>
          </a:p>
          <a:p>
            <a:pPr marL="0" lvl="0" indent="0" algn="l" rtl="0">
              <a:lnSpc>
                <a:spcPct val="100000"/>
              </a:lnSpc>
              <a:spcBef>
                <a:spcPts val="0"/>
              </a:spcBef>
              <a:spcAft>
                <a:spcPts val="0"/>
              </a:spcAft>
              <a:buSzPts val="1100"/>
              <a:buNone/>
            </a:pPr>
            <a:endParaRPr dirty="0">
              <a:solidFill>
                <a:srgbClr val="3D3D3D"/>
              </a:solidFill>
              <a:highlight>
                <a:srgbClr val="FFFFFF"/>
              </a:highlight>
            </a:endParaRPr>
          </a:p>
          <a:p>
            <a:pPr marL="0" lvl="0" indent="0" algn="l" rtl="0">
              <a:lnSpc>
                <a:spcPct val="100000"/>
              </a:lnSpc>
              <a:spcBef>
                <a:spcPts val="0"/>
              </a:spcBef>
              <a:spcAft>
                <a:spcPts val="0"/>
              </a:spcAft>
              <a:buSzPts val="1100"/>
              <a:buNone/>
            </a:pPr>
            <a:endParaRPr dirty="0">
              <a:solidFill>
                <a:srgbClr val="3D3D3D"/>
              </a:solidFill>
              <a:highlight>
                <a:srgbClr val="FFFFFF"/>
              </a:highlight>
            </a:endParaRPr>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172128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b61b5b8b3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 name="Google Shape;153;g1b61b5b8b3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200" b="0" i="0" u="none" strike="noStrike" cap="none">
                <a:solidFill>
                  <a:schemeClr val="dk1"/>
                </a:solidFill>
                <a:latin typeface="Tahoma"/>
                <a:ea typeface="Tahoma"/>
                <a:cs typeface="Tahoma"/>
                <a:sym typeface="Tahoma"/>
              </a:rPr>
              <a:t>13</a:t>
            </a:fld>
            <a:endParaRPr sz="1200" b="0" i="0" u="none" strike="noStrike" cap="none">
              <a:solidFill>
                <a:schemeClr val="dk1"/>
              </a:solidFill>
              <a:latin typeface="Tahoma"/>
              <a:ea typeface="Tahoma"/>
              <a:cs typeface="Tahoma"/>
              <a:sym typeface="Tahoma"/>
            </a:endParaRPr>
          </a:p>
        </p:txBody>
      </p:sp>
      <p:sp>
        <p:nvSpPr>
          <p:cNvPr id="121" name="Google Shape;121;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 name="Google Shape;122;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1ae507eafb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g11ae507eafb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b61b5b8b3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g1b61b5b8b32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122d0c7dceb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9" name="Google Shape;369;g122d0c7dceb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16b98fb4557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7" name="Google Shape;387;g16b98fb4557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6b98fb4557_7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6" name="Google Shape;396;g16b98fb4557_7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4" name="Google Shape;9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12176bbb184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 name="Google Shape;405;g12176bbb184_0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30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4" name="Google Shape;9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1831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6b98fb4557_7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0" name="Google Shape;430;g16b98fb4557_7_1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6" name="Google Shape;44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16b98fb4557_7_2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4" name="Google Shape;454;g16b98fb4557_7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16b98fb4557_3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16b98fb4557_3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16b98fb4557_3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16b98fb4557_3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4" name="Google Shape;9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1402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16b98fb4557_7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5" name="Google Shape;485;g16b98fb4557_7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16b98fb4557_7_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2" name="Google Shape;492;g16b98fb4557_7_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b61b5b8b3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g1b61b5b8b3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9" name="Google Shape;499;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dirty="0"/>
              <a:t>Tohoku U. uses FPGA to simulate qubits of QA.</a:t>
            </a:r>
          </a:p>
          <a:p>
            <a:r>
              <a:rPr lang="ja-JP" altLang="en-US" dirty="0"/>
              <a:t>東北大学／とうほくだいがく </a:t>
            </a:r>
            <a:r>
              <a:rPr lang="en-US" altLang="ja-JP" dirty="0" err="1"/>
              <a:t>Tōhoku</a:t>
            </a:r>
            <a:r>
              <a:rPr lang="en-US" altLang="ja-JP" dirty="0"/>
              <a:t> </a:t>
            </a:r>
            <a:r>
              <a:rPr lang="en-US" altLang="ja-JP" dirty="0" err="1"/>
              <a:t>daigaku</a:t>
            </a:r>
            <a:r>
              <a:rPr lang="ja-JP" altLang="en-US" dirty="0"/>
              <a:t>；英語：</a:t>
            </a:r>
            <a:r>
              <a:rPr lang="en-US" altLang="ja-JP" dirty="0"/>
              <a:t>Tohoku University</a:t>
            </a:r>
            <a:r>
              <a:rPr lang="ja-JP" altLang="en-US" dirty="0"/>
              <a:t>），簡稱「東北大」，是一所本部位於日本東北地區宮城縣仙台市的公立研究型綜合大學，</a:t>
            </a:r>
            <a:endParaRPr lang="en-US" altLang="ja-JP" dirty="0"/>
          </a:p>
          <a:p>
            <a:r>
              <a:rPr lang="en-US" altLang="ja-JP" dirty="0"/>
              <a:t>Tohoku University</a:t>
            </a:r>
            <a:r>
              <a:rPr lang="zh-TW" altLang="en-US" dirty="0"/>
              <a:t>目前</a:t>
            </a:r>
            <a:r>
              <a:rPr lang="en-US" altLang="zh-TW" dirty="0"/>
              <a:t>(2022/12</a:t>
            </a:r>
            <a:r>
              <a:rPr lang="zh-TW" altLang="en-US" dirty="0"/>
              <a:t>月</a:t>
            </a:r>
            <a:r>
              <a:rPr lang="en-US" altLang="zh-TW" dirty="0"/>
              <a:t>)</a:t>
            </a:r>
            <a:r>
              <a:rPr lang="zh-TW" altLang="en-US" dirty="0"/>
              <a:t>有</a:t>
            </a:r>
            <a:r>
              <a:rPr lang="en-US" altLang="zh-TW" dirty="0"/>
              <a:t>70</a:t>
            </a:r>
            <a:r>
              <a:rPr lang="zh-TW" altLang="en-US" dirty="0"/>
              <a:t>人做</a:t>
            </a:r>
            <a:r>
              <a:rPr lang="en-US" altLang="zh-TW" dirty="0"/>
              <a:t>D-Wave</a:t>
            </a:r>
            <a:r>
              <a:rPr lang="zh-TW" altLang="en-US" dirty="0"/>
              <a:t>量子退火，有一個</a:t>
            </a:r>
            <a:r>
              <a:rPr lang="en-US" altLang="zh-TW" dirty="0"/>
              <a:t>startup company</a:t>
            </a:r>
            <a:r>
              <a:rPr lang="zh-TW" altLang="en-US" dirty="0"/>
              <a:t>與一個中心，</a:t>
            </a:r>
            <a:r>
              <a:rPr lang="en-US" altLang="zh-TW" dirty="0"/>
              <a:t>20~30</a:t>
            </a:r>
            <a:r>
              <a:rPr lang="zh-TW" altLang="en-US" dirty="0"/>
              <a:t>人做</a:t>
            </a:r>
            <a:r>
              <a:rPr lang="en-US" altLang="zh-TW" dirty="0"/>
              <a:t>FPGA</a:t>
            </a:r>
            <a:r>
              <a:rPr lang="zh-TW" altLang="en-US" dirty="0"/>
              <a:t>數位退火，還有許多</a:t>
            </a:r>
            <a:r>
              <a:rPr lang="en-US" altLang="zh-TW" dirty="0"/>
              <a:t>benchmark</a:t>
            </a:r>
            <a:r>
              <a:rPr lang="zh-TW" altLang="en-US" dirty="0"/>
              <a:t>。</a:t>
            </a:r>
          </a:p>
        </p:txBody>
      </p:sp>
    </p:spTree>
    <p:extLst>
      <p:ext uri="{BB962C8B-B14F-4D97-AF65-F5344CB8AC3E}">
        <p14:creationId xmlns:p14="http://schemas.microsoft.com/office/powerpoint/2010/main" val="8265912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10b70956f60_16_7:notes"/>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10b70956f60_16_7:notes"/>
          <p:cNvSpPr txBox="1">
            <a:spLocks noGrp="1"/>
          </p:cNvSpPr>
          <p:nvPr>
            <p:ph type="body" idx="1"/>
          </p:nvPr>
        </p:nvSpPr>
        <p:spPr>
          <a:xfrm>
            <a:off x="679927" y="4716661"/>
            <a:ext cx="5439410" cy="44684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2" name="Google Shape;262;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100" b="0" i="0" u="none" strike="noStrike" cap="none" dirty="0">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1ae507eafb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 name="Google Shape;271;g11ae507eafb_0_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1" u="none" strike="noStrike" cap="none" dirty="0">
                <a:solidFill>
                  <a:srgbClr val="000000"/>
                </a:solidFill>
                <a:effectLst/>
                <a:latin typeface="Arial"/>
                <a:ea typeface="Arial"/>
                <a:cs typeface="Arial"/>
                <a:sym typeface="Arial"/>
              </a:rPr>
              <a:t>Greek Mythology</a:t>
            </a:r>
            <a:r>
              <a:rPr lang="en-US" altLang="zh-TW" sz="1100" b="0" i="0" u="none" strike="noStrike" cap="none" dirty="0">
                <a:solidFill>
                  <a:srgbClr val="000000"/>
                </a:solidFill>
                <a:effectLst/>
                <a:latin typeface="Arial"/>
                <a:ea typeface="Arial"/>
                <a:cs typeface="Arial"/>
                <a:sym typeface="Arial"/>
              </a:rPr>
              <a:t> A fire-breathing she-monster usually represented as a composite of a lion, goat, and serpent. </a:t>
            </a:r>
            <a:r>
              <a:rPr lang="en-US" altLang="zh-TW" sz="1100" b="0" i="1" u="none" strike="noStrike" cap="none" dirty="0">
                <a:solidFill>
                  <a:srgbClr val="000000"/>
                </a:solidFill>
                <a:effectLst/>
                <a:latin typeface="Arial"/>
                <a:ea typeface="Arial"/>
                <a:cs typeface="Arial"/>
                <a:sym typeface="Arial"/>
              </a:rPr>
              <a:t>【</a:t>
            </a:r>
            <a:r>
              <a:rPr lang="zh-TW" altLang="en-US" sz="1100" b="0" i="1" u="none" strike="noStrike" cap="none" dirty="0">
                <a:solidFill>
                  <a:srgbClr val="000000"/>
                </a:solidFill>
                <a:effectLst/>
                <a:latin typeface="Arial"/>
                <a:ea typeface="Arial"/>
                <a:cs typeface="Arial"/>
                <a:sym typeface="Arial"/>
              </a:rPr>
              <a:t>希臘神話</a:t>
            </a:r>
            <a:r>
              <a:rPr lang="en-US" altLang="zh-TW" sz="1100" b="0" i="1" u="none" strike="noStrike" cap="none" dirty="0">
                <a:solidFill>
                  <a:srgbClr val="000000"/>
                </a:solidFill>
                <a:effectLst/>
                <a:latin typeface="Arial"/>
                <a:ea typeface="Arial"/>
                <a:cs typeface="Arial"/>
                <a:sym typeface="Arial"/>
              </a:rPr>
              <a:t>】</a:t>
            </a:r>
            <a:r>
              <a:rPr lang="zh-TW" altLang="en-US" sz="1100" b="0" i="0" u="none" strike="noStrike" cap="none" dirty="0">
                <a:solidFill>
                  <a:srgbClr val="000000"/>
                </a:solidFill>
                <a:effectLst/>
                <a:latin typeface="Arial"/>
                <a:ea typeface="Arial"/>
                <a:cs typeface="Arial"/>
                <a:sym typeface="Arial"/>
              </a:rPr>
              <a:t> 客邁拉：一種通常被描繪成獅子、山羊和蛇的組合體吐火的雌性怪物</a:t>
            </a:r>
          </a:p>
          <a:p>
            <a:pPr marL="0" lvl="0" indent="0" algn="l" rtl="0">
              <a:lnSpc>
                <a:spcPct val="100000"/>
              </a:lnSpc>
              <a:spcBef>
                <a:spcPts val="0"/>
              </a:spcBef>
              <a:spcAft>
                <a:spcPts val="0"/>
              </a:spcAft>
              <a:buSzPts val="1100"/>
              <a:buNone/>
            </a:pPr>
            <a:endParaRPr lang="en-US" altLang="zh-TW"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1" u="none" strike="noStrike" cap="none" dirty="0">
                <a:solidFill>
                  <a:srgbClr val="000000"/>
                </a:solidFill>
                <a:effectLst/>
                <a:latin typeface="Arial"/>
                <a:ea typeface="Arial"/>
                <a:cs typeface="Arial"/>
                <a:sym typeface="Arial"/>
              </a:rPr>
              <a:t>Greek Mythology</a:t>
            </a:r>
            <a:r>
              <a:rPr lang="en-US" altLang="zh-TW" sz="1100" b="0" i="0" u="none" strike="noStrike" cap="none" dirty="0">
                <a:solidFill>
                  <a:srgbClr val="000000"/>
                </a:solidFill>
                <a:effectLst/>
                <a:latin typeface="Arial"/>
                <a:ea typeface="Arial"/>
                <a:cs typeface="Arial"/>
                <a:sym typeface="Arial"/>
              </a:rPr>
              <a:t> A winged horse that with a stroke of his hoof caused the fountain </a:t>
            </a:r>
            <a:r>
              <a:rPr lang="en-US" altLang="zh-TW" sz="1100" b="0" i="0" u="none" strike="noStrike" cap="none" dirty="0" err="1">
                <a:solidFill>
                  <a:srgbClr val="000000"/>
                </a:solidFill>
                <a:effectLst/>
                <a:latin typeface="Arial"/>
                <a:ea typeface="Arial"/>
                <a:cs typeface="Arial"/>
                <a:sym typeface="Arial"/>
              </a:rPr>
              <a:t>Hippocrene</a:t>
            </a:r>
            <a:r>
              <a:rPr lang="en-US" altLang="zh-TW" sz="1100" b="0" i="0" u="none" strike="noStrike" cap="none" dirty="0">
                <a:solidFill>
                  <a:srgbClr val="000000"/>
                </a:solidFill>
                <a:effectLst/>
                <a:latin typeface="Arial"/>
                <a:ea typeface="Arial"/>
                <a:cs typeface="Arial"/>
                <a:sym typeface="Arial"/>
              </a:rPr>
              <a:t> to spring forth from Mount Helicon. </a:t>
            </a:r>
            <a:r>
              <a:rPr lang="en-US" altLang="zh-TW" sz="1100" b="0" i="1" u="none" strike="noStrike" cap="none" dirty="0">
                <a:solidFill>
                  <a:srgbClr val="000000"/>
                </a:solidFill>
                <a:effectLst/>
                <a:latin typeface="Arial"/>
                <a:ea typeface="Arial"/>
                <a:cs typeface="Arial"/>
                <a:sym typeface="Arial"/>
              </a:rPr>
              <a:t>【</a:t>
            </a:r>
            <a:r>
              <a:rPr lang="zh-TW" altLang="en-US" sz="1100" b="0" i="1" u="none" strike="noStrike" cap="none" dirty="0">
                <a:solidFill>
                  <a:srgbClr val="000000"/>
                </a:solidFill>
                <a:effectLst/>
                <a:latin typeface="Arial"/>
                <a:ea typeface="Arial"/>
                <a:cs typeface="Arial"/>
                <a:sym typeface="Arial"/>
              </a:rPr>
              <a:t>希臘神話</a:t>
            </a:r>
            <a:r>
              <a:rPr lang="en-US" altLang="zh-TW" sz="1100" b="0" i="1" u="none" strike="noStrike" cap="none" dirty="0">
                <a:solidFill>
                  <a:srgbClr val="000000"/>
                </a:solidFill>
                <a:effectLst/>
                <a:latin typeface="Arial"/>
                <a:ea typeface="Arial"/>
                <a:cs typeface="Arial"/>
                <a:sym typeface="Arial"/>
              </a:rPr>
              <a:t>】</a:t>
            </a:r>
            <a:r>
              <a:rPr lang="zh-TW" altLang="en-US" sz="1100" b="0" i="0" u="none" strike="noStrike" cap="none" dirty="0">
                <a:solidFill>
                  <a:srgbClr val="000000"/>
                </a:solidFill>
                <a:effectLst/>
                <a:latin typeface="Arial"/>
                <a:ea typeface="Arial"/>
                <a:cs typeface="Arial"/>
                <a:sym typeface="Arial"/>
              </a:rPr>
              <a:t> 佩加索斯：其蹄在赫利孔山上踏出希波克裏尼靈感泉的生有翼的飛馬</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2176bbb184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g12176bbb184_0_1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err="1"/>
              <a:t>要用量子採樣器解決問題</a:t>
            </a:r>
            <a:r>
              <a:rPr lang="en-US" dirty="0"/>
              <a:t>，</a:t>
            </a:r>
            <a:r>
              <a:rPr lang="zh-TW" altLang="en-US" dirty="0"/>
              <a:t>我們</a:t>
            </a:r>
            <a:r>
              <a:rPr lang="en-US" dirty="0" err="1"/>
              <a:t>可以將問題表述為目標函數，通常採用</a:t>
            </a:r>
            <a:r>
              <a:rPr lang="en-US" dirty="0"/>
              <a:t> </a:t>
            </a:r>
            <a:r>
              <a:rPr lang="en-US" dirty="0" err="1"/>
              <a:t>Ising</a:t>
            </a:r>
            <a:r>
              <a:rPr lang="en-US" dirty="0"/>
              <a:t> 或 QUBO </a:t>
            </a:r>
            <a:r>
              <a:rPr lang="en-US" dirty="0" err="1"/>
              <a:t>格式</a:t>
            </a:r>
            <a:r>
              <a:rPr lang="en-US" dirty="0"/>
              <a:t>。 </a:t>
            </a:r>
            <a:r>
              <a:rPr lang="en-US" dirty="0" err="1"/>
              <a:t>目標函數的低能量狀態代表了問題的良好解決方案</a:t>
            </a:r>
            <a:r>
              <a:rPr lang="en-US" dirty="0"/>
              <a:t>。 </a:t>
            </a:r>
            <a:r>
              <a:rPr lang="en-US" dirty="0" err="1"/>
              <a:t>因為</a:t>
            </a:r>
            <a:r>
              <a:rPr lang="zh-TW" altLang="en-US" dirty="0"/>
              <a:t>我們</a:t>
            </a:r>
            <a:r>
              <a:rPr lang="en-US" dirty="0" err="1"/>
              <a:t>可以將目標函數表示為圖形，所以</a:t>
            </a:r>
            <a:r>
              <a:rPr lang="zh-TW" altLang="en-US" dirty="0"/>
              <a:t>我們</a:t>
            </a:r>
            <a:r>
              <a:rPr lang="en-US" dirty="0" err="1"/>
              <a:t>可以將其映射到</a:t>
            </a:r>
            <a:r>
              <a:rPr lang="en-US" dirty="0"/>
              <a:t> QPU： </a:t>
            </a:r>
            <a:r>
              <a:rPr lang="en-US" dirty="0" err="1"/>
              <a:t>線性係數映射到量子比特偏差，二次係數映射到耦合器強度</a:t>
            </a:r>
            <a:r>
              <a:rPr lang="en-US" dirty="0"/>
              <a:t>。 QPU </a:t>
            </a:r>
            <a:r>
              <a:rPr lang="en-US" dirty="0" err="1"/>
              <a:t>使用量子退火來尋找所產生的能量景觀的最小值，這對應於</a:t>
            </a:r>
            <a:r>
              <a:rPr lang="zh-TW" altLang="en-US" dirty="0"/>
              <a:t>我們</a:t>
            </a:r>
            <a:r>
              <a:rPr lang="en-US" dirty="0" err="1"/>
              <a:t>的問題的解決方案</a:t>
            </a:r>
            <a:r>
              <a:rPr lang="en-US" dirty="0"/>
              <a:t>。</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1.Formulate your problem as an objective function</a:t>
            </a:r>
            <a:endParaRPr dirty="0"/>
          </a:p>
          <a:p>
            <a:pPr marL="0" lvl="0" indent="0" algn="l" rtl="0">
              <a:lnSpc>
                <a:spcPct val="100000"/>
              </a:lnSpc>
              <a:spcBef>
                <a:spcPts val="0"/>
              </a:spcBef>
              <a:spcAft>
                <a:spcPts val="0"/>
              </a:spcAft>
              <a:buSzPts val="1100"/>
              <a:buNone/>
            </a:pPr>
            <a:r>
              <a:rPr lang="en-US" dirty="0"/>
              <a:t>目標（成本）函數是待優化問題的數學表達式；對於量子計算，這些是二次模型1，它們具有最低值（能量），</a:t>
            </a:r>
            <a:r>
              <a:rPr lang="en-US" dirty="0" err="1"/>
              <a:t>可以很好地解決它們所代表的問題</a:t>
            </a:r>
            <a:r>
              <a:rPr lang="en-US" dirty="0"/>
              <a:t>。</a:t>
            </a:r>
            <a:endParaRPr dirty="0"/>
          </a:p>
          <a:p>
            <a:pPr marL="0" lvl="0" indent="0" algn="l" rtl="0">
              <a:lnSpc>
                <a:spcPct val="100000"/>
              </a:lnSpc>
              <a:spcBef>
                <a:spcPts val="0"/>
              </a:spcBef>
              <a:spcAft>
                <a:spcPts val="0"/>
              </a:spcAft>
              <a:buSzPts val="1100"/>
              <a:buNone/>
            </a:pPr>
            <a:r>
              <a:rPr lang="en-US" dirty="0"/>
              <a:t>2.Find good solutions by sampling</a:t>
            </a:r>
            <a:endParaRPr dirty="0"/>
          </a:p>
          <a:p>
            <a:pPr marL="0" lvl="0" indent="0" algn="l" rtl="0">
              <a:lnSpc>
                <a:spcPct val="100000"/>
              </a:lnSpc>
              <a:spcBef>
                <a:spcPts val="0"/>
              </a:spcBef>
              <a:spcAft>
                <a:spcPts val="0"/>
              </a:spcAft>
              <a:buSzPts val="1100"/>
              <a:buNone/>
            </a:pPr>
            <a:r>
              <a:rPr lang="en-US" dirty="0" err="1"/>
              <a:t>採樣器是從目標函數的低能量狀態中採樣的過程。通過將</a:t>
            </a:r>
            <a:r>
              <a:rPr lang="zh-TW" altLang="en-US" dirty="0"/>
              <a:t>我們</a:t>
            </a:r>
            <a:r>
              <a:rPr lang="en-US" dirty="0" err="1"/>
              <a:t>的二次模型提交給</a:t>
            </a:r>
            <a:r>
              <a:rPr lang="en-US" dirty="0"/>
              <a:t> Ocean </a:t>
            </a:r>
            <a:r>
              <a:rPr lang="en-US" dirty="0" err="1"/>
              <a:t>的各種量子、經典和混合量子經典採樣器之一，找到好的解決方案</a:t>
            </a:r>
            <a:r>
              <a:rPr lang="en-US" dirty="0"/>
              <a:t>。</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122d0c7dceb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g122d0c7dceb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u="sng" dirty="0" err="1">
                <a:solidFill>
                  <a:srgbClr val="FF0000"/>
                </a:solidFill>
              </a:rPr>
              <a:t>二次無約束二元優化</a:t>
            </a:r>
            <a:r>
              <a:rPr lang="en-US" dirty="0" err="1"/>
              <a:t>問題傳統上用於計算機科學，變量取值為</a:t>
            </a:r>
            <a:r>
              <a:rPr lang="en-US" dirty="0"/>
              <a:t> 1 (TRUE) 和 0 (FALSE)。 QUBO </a:t>
            </a:r>
            <a:r>
              <a:rPr lang="en-US" dirty="0" err="1"/>
              <a:t>問題是使用上對角矩陣</a:t>
            </a:r>
            <a:r>
              <a:rPr lang="en-US" dirty="0"/>
              <a:t> Q </a:t>
            </a:r>
            <a:r>
              <a:rPr lang="en-US" dirty="0" err="1"/>
              <a:t>定義的，Q</a:t>
            </a:r>
            <a:r>
              <a:rPr lang="en-US" dirty="0"/>
              <a:t> </a:t>
            </a:r>
            <a:r>
              <a:rPr lang="en-US" dirty="0" err="1"/>
              <a:t>是一個</a:t>
            </a:r>
            <a:r>
              <a:rPr lang="en-US" dirty="0"/>
              <a:t> N x N </a:t>
            </a:r>
            <a:r>
              <a:rPr lang="en-US" dirty="0" err="1"/>
              <a:t>實係數上三角矩陣，以及</a:t>
            </a:r>
            <a:r>
              <a:rPr lang="en-US" dirty="0"/>
              <a:t> </a:t>
            </a:r>
            <a:r>
              <a:rPr lang="en-US" dirty="0" err="1"/>
              <a:t>x，一個二元變量向量，作為最小化函數</a:t>
            </a:r>
            <a:r>
              <a:rPr lang="en-US" dirty="0"/>
              <a:t>：</a:t>
            </a:r>
            <a:endParaRPr dirty="0"/>
          </a:p>
          <a:p>
            <a:pPr marL="0" lvl="0" indent="0" algn="l" rtl="0">
              <a:lnSpc>
                <a:spcPct val="100000"/>
              </a:lnSpc>
              <a:spcBef>
                <a:spcPts val="0"/>
              </a:spcBef>
              <a:spcAft>
                <a:spcPts val="0"/>
              </a:spcAft>
              <a:buSzPts val="1100"/>
              <a:buNone/>
            </a:pPr>
            <a:r>
              <a:rPr lang="en-US" dirty="0" err="1"/>
              <a:t>其中對角項</a:t>
            </a:r>
            <a:r>
              <a:rPr lang="en-US" dirty="0"/>
              <a:t> </a:t>
            </a:r>
            <a:r>
              <a:rPr lang="en-US" dirty="0" err="1"/>
              <a:t>Qi,i</a:t>
            </a:r>
            <a:r>
              <a:rPr lang="en-US" dirty="0"/>
              <a:t> </a:t>
            </a:r>
            <a:r>
              <a:rPr lang="en-US" dirty="0" err="1"/>
              <a:t>是線性係數，非零非對角項</a:t>
            </a:r>
            <a:r>
              <a:rPr lang="en-US" dirty="0"/>
              <a:t> </a:t>
            </a:r>
            <a:r>
              <a:rPr lang="en-US" dirty="0" err="1"/>
              <a:t>Qi,j</a:t>
            </a:r>
            <a:r>
              <a:rPr lang="en-US" dirty="0"/>
              <a:t> </a:t>
            </a:r>
            <a:r>
              <a:rPr lang="en-US" dirty="0" err="1"/>
              <a:t>是二次係數</a:t>
            </a:r>
            <a:r>
              <a:rPr lang="en-US" dirty="0"/>
              <a:t>。 </a:t>
            </a:r>
            <a:r>
              <a:rPr lang="en-US" dirty="0" err="1"/>
              <a:t>這可以更簡潔地表示為</a:t>
            </a:r>
            <a:r>
              <a:rPr lang="en-US" dirty="0"/>
              <a:t>：</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err="1"/>
              <a:t>Ising</a:t>
            </a:r>
            <a:r>
              <a:rPr lang="en-US" dirty="0"/>
              <a:t> </a:t>
            </a:r>
            <a:r>
              <a:rPr lang="en-US" dirty="0" err="1"/>
              <a:t>模型和</a:t>
            </a:r>
            <a:r>
              <a:rPr lang="en-US" dirty="0"/>
              <a:t> QUBO </a:t>
            </a:r>
            <a:r>
              <a:rPr lang="en-US" dirty="0" err="1"/>
              <a:t>之間的轉換是</a:t>
            </a:r>
            <a:r>
              <a:rPr lang="en-US" sz="1100" b="0" i="0" u="none" strike="noStrike" cap="none" dirty="0" err="1">
                <a:solidFill>
                  <a:srgbClr val="000000"/>
                </a:solidFill>
                <a:latin typeface="Arial"/>
                <a:ea typeface="Arial"/>
                <a:cs typeface="Arial"/>
                <a:sym typeface="Arial"/>
              </a:rPr>
              <a:t>顯而易見的</a:t>
            </a:r>
            <a:r>
              <a:rPr lang="en-US" dirty="0"/>
              <a:t>。</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22d0c7dce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mc:AlternateContent xmlns:mc="http://schemas.openxmlformats.org/markup-compatibility/2006" xmlns:a14="http://schemas.microsoft.com/office/drawing/2010/main">
        <mc:Choice Requires="a14">
          <p:sp>
            <p:nvSpPr>
              <p:cNvPr id="146" name="Google Shape;146;g122d0c7dceb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400" b="0" i="0" u="none" strike="noStrike" cap="none" dirty="0">
                    <a:solidFill>
                      <a:srgbClr val="000000"/>
                    </a:solidFill>
                    <a:latin typeface="Arial"/>
                    <a:ea typeface="Arial"/>
                    <a:cs typeface="Arial"/>
                    <a:sym typeface="Arial"/>
                  </a:rPr>
                  <a:t>The </a:t>
                </a:r>
                <a:r>
                  <a:rPr lang="en-US" altLang="zh-TW" sz="1400" b="0" i="0" u="none" strike="noStrike" cap="none" dirty="0" err="1">
                    <a:solidFill>
                      <a:srgbClr val="000000"/>
                    </a:solidFill>
                    <a:latin typeface="Arial"/>
                    <a:ea typeface="Arial"/>
                    <a:cs typeface="Arial"/>
                    <a:sym typeface="Arial"/>
                  </a:rPr>
                  <a:t>Ising</a:t>
                </a:r>
                <a:r>
                  <a:rPr lang="en-US" altLang="zh-TW" sz="1400" b="0" i="0" u="none" strike="noStrike" cap="none" dirty="0">
                    <a:solidFill>
                      <a:srgbClr val="000000"/>
                    </a:solidFill>
                    <a:latin typeface="Arial"/>
                    <a:ea typeface="Arial"/>
                    <a:cs typeface="Arial"/>
                    <a:sym typeface="Arial"/>
                  </a:rPr>
                  <a:t> model is a mathematical model of ferromagnetism in statistical mechanics. The model is composed of discrete variables representing the magnetic dipole moments of the atom's spins that can be in the state +1 or the state -1. In the 2D </a:t>
                </a:r>
                <a:r>
                  <a:rPr lang="en-US" altLang="zh-TW" sz="1400" b="0" i="0" u="none" strike="noStrike" cap="none" dirty="0" err="1">
                    <a:solidFill>
                      <a:srgbClr val="000000"/>
                    </a:solidFill>
                    <a:latin typeface="Arial"/>
                    <a:ea typeface="Arial"/>
                    <a:cs typeface="Arial"/>
                    <a:sym typeface="Arial"/>
                  </a:rPr>
                  <a:t>Ising</a:t>
                </a:r>
                <a:r>
                  <a:rPr lang="en-US" altLang="zh-TW" sz="1400" b="0" i="0" u="none" strike="noStrike" cap="none" dirty="0">
                    <a:solidFill>
                      <a:srgbClr val="000000"/>
                    </a:solidFill>
                    <a:latin typeface="Arial"/>
                    <a:ea typeface="Arial"/>
                    <a:cs typeface="Arial"/>
                    <a:sym typeface="Arial"/>
                  </a:rPr>
                  <a:t> model, the variables or spins are arranged in a 2D lattice in which each spin interacts with its neighbors.</a:t>
                </a:r>
                <a:r>
                  <a:rPr lang="en-US" altLang="zh-TW" sz="1400" b="0" i="0" u="none" strike="noStrike" cap="none" dirty="0">
                    <a:solidFill>
                      <a:schemeClr val="dk1"/>
                    </a:solidFill>
                    <a:latin typeface="Arial"/>
                    <a:ea typeface="Arial"/>
                    <a:cs typeface="Arial"/>
                    <a:sym typeface="Arial"/>
                  </a:rPr>
                  <a:t> Certain interaction parameters are given between neighboring spins for specifying the interaction relationships of spins. The 2D </a:t>
                </a:r>
                <a:r>
                  <a:rPr lang="en-US" altLang="zh-TW" sz="1400" b="0" i="0" u="none" strike="noStrike" cap="none" dirty="0" err="1">
                    <a:solidFill>
                      <a:schemeClr val="dk1"/>
                    </a:solidFill>
                    <a:latin typeface="Arial"/>
                    <a:ea typeface="Arial"/>
                    <a:cs typeface="Arial"/>
                    <a:sym typeface="Arial"/>
                  </a:rPr>
                  <a:t>Ising</a:t>
                </a:r>
                <a:r>
                  <a:rPr lang="en-US" altLang="zh-TW" sz="1400" b="0" i="0" u="none" strike="noStrike" cap="none" dirty="0">
                    <a:solidFill>
                      <a:schemeClr val="dk1"/>
                    </a:solidFill>
                    <a:latin typeface="Arial"/>
                    <a:ea typeface="Arial"/>
                    <a:cs typeface="Arial"/>
                    <a:sym typeface="Arial"/>
                  </a:rPr>
                  <a:t> model can be represented mathematically as follows.</a:t>
                </a:r>
                <a:endParaRPr lang="en-US" altLang="zh-TW" sz="14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endParaRPr lang="en-US" sz="1400" dirty="0">
                  <a:solidFill>
                    <a:schemeClr val="dk1"/>
                  </a:solidFill>
                </a:endParaRPr>
              </a:p>
              <a:p>
                <a:pPr marL="0" lvl="0" indent="0" algn="l" rtl="0">
                  <a:lnSpc>
                    <a:spcPct val="100000"/>
                  </a:lnSpc>
                  <a:spcBef>
                    <a:spcPts val="0"/>
                  </a:spcBef>
                  <a:spcAft>
                    <a:spcPts val="0"/>
                  </a:spcAft>
                  <a:buSzPts val="1100"/>
                  <a:buNone/>
                </a:pPr>
                <a:r>
                  <a:rPr lang="en-US" altLang="zh-TW" sz="1100" b="0" i="0" u="none" strike="noStrike" cap="none" dirty="0" err="1">
                    <a:solidFill>
                      <a:srgbClr val="000000"/>
                    </a:solidFill>
                    <a:effectLst/>
                    <a:latin typeface="Arial"/>
                    <a:ea typeface="Arial"/>
                    <a:cs typeface="Arial"/>
                    <a:sym typeface="Arial"/>
                  </a:rPr>
                  <a:t>Ising</a:t>
                </a:r>
                <a:r>
                  <a:rPr lang="zh-TW" altLang="en-US" sz="1100" b="0" i="0" u="none" strike="noStrike" cap="none" dirty="0">
                    <a:solidFill>
                      <a:srgbClr val="000000"/>
                    </a:solidFill>
                    <a:effectLst/>
                    <a:latin typeface="Arial"/>
                    <a:ea typeface="Arial"/>
                    <a:cs typeface="Arial"/>
                    <a:sym typeface="Arial"/>
                  </a:rPr>
                  <a:t>模型中包含了可以用來描述單個原子</a:t>
                </a:r>
                <a:r>
                  <a:rPr lang="zh-TW" altLang="en-US" sz="1100" b="0" i="0" u="none" strike="noStrike" cap="none" dirty="0">
                    <a:solidFill>
                      <a:srgbClr val="000000"/>
                    </a:solidFill>
                    <a:effectLst/>
                    <a:latin typeface="Arial"/>
                    <a:ea typeface="Arial"/>
                    <a:cs typeface="Arial"/>
                    <a:sym typeface="Arial"/>
                    <a:hlinkClick r:id="rId3" tooltip="磁矩"/>
                  </a:rPr>
                  <a:t>磁矩</a:t>
                </a:r>
                <a:r>
                  <a:rPr lang="en-US" altLang="zh-TW" sz="1100" b="0" i="0" u="none" strike="noStrike" cap="none" dirty="0">
                    <a:solidFill>
                      <a:srgbClr val="000000"/>
                    </a:solidFill>
                    <a:effectLst/>
                    <a:latin typeface="Arial"/>
                    <a:ea typeface="Arial"/>
                    <a:cs typeface="Arial"/>
                    <a:sym typeface="Arial"/>
                  </a:rPr>
                  <a:t>(magnetic moment)</a:t>
                </a:r>
                <a:r>
                  <a:rPr lang="zh-TW" altLang="en-US" sz="1100" b="0" i="0" u="none" strike="noStrike" cap="none" dirty="0">
                    <a:solidFill>
                      <a:srgbClr val="000000"/>
                    </a:solidFill>
                    <a:effectLst/>
                    <a:latin typeface="Arial"/>
                    <a:ea typeface="Arial"/>
                    <a:cs typeface="Arial"/>
                    <a:sym typeface="Arial"/>
                  </a:rPr>
                  <a:t>的參數</a:t>
                </a:r>
                <a:r>
                  <a:rPr lang="en-US" altLang="zh-TW" sz="1100" b="0" i="0" u="none" strike="noStrike" cap="none" dirty="0">
                    <a:solidFill>
                      <a:srgbClr val="000000"/>
                    </a:solidFill>
                    <a:effectLst/>
                    <a:latin typeface="Arial"/>
                    <a:ea typeface="Arial"/>
                    <a:cs typeface="Arial"/>
                    <a:sym typeface="Arial"/>
                  </a:rPr>
                  <a:t>$\sigma _{</a:t>
                </a:r>
                <a:r>
                  <a:rPr lang="en-US" altLang="zh-TW" sz="1100" b="0" i="0" u="none" strike="noStrike" cap="none" dirty="0" err="1">
                    <a:solidFill>
                      <a:srgbClr val="000000"/>
                    </a:solidFill>
                    <a:effectLst/>
                    <a:latin typeface="Arial"/>
                    <a:ea typeface="Arial"/>
                    <a:cs typeface="Arial"/>
                    <a:sym typeface="Arial"/>
                  </a:rPr>
                  <a:t>i</a:t>
                </a:r>
                <a:r>
                  <a:rPr lang="en-US" altLang="zh-TW" sz="1100" b="0" i="0" u="none" strike="noStrike" cap="none" dirty="0">
                    <a:solidFill>
                      <a:srgbClr val="000000"/>
                    </a:solidFill>
                    <a:effectLst/>
                    <a:latin typeface="Arial"/>
                    <a:ea typeface="Arial"/>
                    <a:cs typeface="Arial"/>
                    <a:sym typeface="Arial"/>
                  </a:rPr>
                  <a:t>}$ </a:t>
                </a:r>
                <a:r>
                  <a:rPr lang="zh-TW" altLang="en-US" sz="1100" b="0" i="0" u="none" strike="noStrike" cap="none" dirty="0">
                    <a:solidFill>
                      <a:srgbClr val="000000"/>
                    </a:solidFill>
                    <a:effectLst/>
                    <a:latin typeface="Arial"/>
                    <a:ea typeface="Arial"/>
                    <a:cs typeface="Arial"/>
                    <a:sym typeface="Arial"/>
                  </a:rPr>
                  <a:t>，其值只能為</a:t>
                </a:r>
                <a:r>
                  <a:rPr lang="en-US" altLang="zh-TW" sz="1100" b="0" i="0" u="none" strike="noStrike" cap="none" dirty="0">
                    <a:solidFill>
                      <a:srgbClr val="000000"/>
                    </a:solidFill>
                    <a:effectLst/>
                    <a:latin typeface="Arial"/>
                    <a:ea typeface="Arial"/>
                    <a:cs typeface="Arial"/>
                    <a:sym typeface="Arial"/>
                  </a:rPr>
                  <a:t>+1</a:t>
                </a:r>
                <a:r>
                  <a:rPr lang="zh-TW" altLang="en-US" sz="1100" b="0" i="0" u="none" strike="noStrike" cap="none" dirty="0">
                    <a:solidFill>
                      <a:srgbClr val="000000"/>
                    </a:solidFill>
                    <a:effectLst/>
                    <a:latin typeface="Arial"/>
                    <a:ea typeface="Arial"/>
                    <a:cs typeface="Arial"/>
                    <a:sym typeface="Arial"/>
                  </a:rPr>
                  <a:t>或</a:t>
                </a:r>
                <a:r>
                  <a:rPr lang="en-US" altLang="zh-TW" sz="1100" b="0" i="0" u="none" strike="noStrike" cap="none" dirty="0">
                    <a:solidFill>
                      <a:srgbClr val="000000"/>
                    </a:solidFill>
                    <a:effectLst/>
                    <a:latin typeface="Arial"/>
                    <a:ea typeface="Arial"/>
                    <a:cs typeface="Arial"/>
                    <a:sym typeface="Arial"/>
                  </a:rPr>
                  <a:t>-1</a:t>
                </a:r>
                <a:r>
                  <a:rPr lang="zh-TW" altLang="en-US" sz="1100" b="0" i="0" u="none" strike="noStrike" cap="none" dirty="0">
                    <a:solidFill>
                      <a:srgbClr val="000000"/>
                    </a:solidFill>
                    <a:effectLst/>
                    <a:latin typeface="Arial"/>
                    <a:ea typeface="Arial"/>
                    <a:cs typeface="Arial"/>
                    <a:sym typeface="Arial"/>
                  </a:rPr>
                  <a:t>，</a:t>
                </a:r>
                <a:endParaRPr lang="en-US" altLang="zh-TW" sz="1100" b="0" i="0" u="none" strike="noStrike" cap="none" dirty="0">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100"/>
                  <a:buNone/>
                </a:pPr>
                <a:endParaRPr lang="en-US" sz="1400" dirty="0">
                  <a:solidFill>
                    <a:schemeClr val="dk1"/>
                  </a:solidFill>
                </a:endParaRPr>
              </a:p>
              <a:p>
                <a:pPr marL="0" lvl="0" indent="0" algn="l" rtl="0">
                  <a:lnSpc>
                    <a:spcPct val="100000"/>
                  </a:lnSpc>
                  <a:spcBef>
                    <a:spcPts val="0"/>
                  </a:spcBef>
                  <a:spcAft>
                    <a:spcPts val="0"/>
                  </a:spcAft>
                  <a:buSzPts val="1100"/>
                  <a:buNone/>
                </a:pPr>
                <a:r>
                  <a:rPr lang="en-US" sz="1400" dirty="0" err="1">
                    <a:solidFill>
                      <a:schemeClr val="dk1"/>
                    </a:solidFill>
                  </a:rPr>
                  <a:t>Ising</a:t>
                </a:r>
                <a:r>
                  <a:rPr lang="en-US" sz="1400" dirty="0">
                    <a:solidFill>
                      <a:schemeClr val="dk1"/>
                    </a:solidFill>
                  </a:rPr>
                  <a:t> </a:t>
                </a:r>
                <a:r>
                  <a:rPr lang="en-US" sz="1400" dirty="0" err="1">
                    <a:solidFill>
                      <a:schemeClr val="dk1"/>
                    </a:solidFill>
                  </a:rPr>
                  <a:t>模型是統計力學中鐵磁性的數學模型。這個模型由離散變量組成，這些變量表示原子自旋的磁偶極矩，可以處於狀態</a:t>
                </a:r>
                <a:r>
                  <a:rPr lang="en-US" sz="1400" dirty="0">
                    <a:solidFill>
                      <a:schemeClr val="dk1"/>
                    </a:solidFill>
                  </a:rPr>
                  <a:t> +1 </a:t>
                </a:r>
                <a:r>
                  <a:rPr lang="en-US" sz="1400" dirty="0" err="1">
                    <a:solidFill>
                      <a:schemeClr val="dk1"/>
                    </a:solidFill>
                  </a:rPr>
                  <a:t>或狀態</a:t>
                </a:r>
                <a:r>
                  <a:rPr lang="en-US" sz="1400" dirty="0">
                    <a:solidFill>
                      <a:schemeClr val="dk1"/>
                    </a:solidFill>
                  </a:rPr>
                  <a:t> -1。在 2D </a:t>
                </a:r>
                <a:r>
                  <a:rPr lang="en-US" sz="1400" dirty="0" err="1">
                    <a:solidFill>
                      <a:schemeClr val="dk1"/>
                    </a:solidFill>
                  </a:rPr>
                  <a:t>Ising</a:t>
                </a:r>
                <a:r>
                  <a:rPr lang="en-US" sz="1400" dirty="0">
                    <a:solidFill>
                      <a:schemeClr val="dk1"/>
                    </a:solidFill>
                  </a:rPr>
                  <a:t> </a:t>
                </a:r>
                <a:r>
                  <a:rPr lang="en-US" sz="1400" dirty="0" err="1">
                    <a:solidFill>
                      <a:schemeClr val="dk1"/>
                    </a:solidFill>
                  </a:rPr>
                  <a:t>模型中，變量或自旋排列在</a:t>
                </a:r>
                <a:r>
                  <a:rPr lang="en-US" sz="1400" dirty="0">
                    <a:solidFill>
                      <a:schemeClr val="dk1"/>
                    </a:solidFill>
                  </a:rPr>
                  <a:t> 2D </a:t>
                </a:r>
                <a:r>
                  <a:rPr lang="en-US" sz="1400" dirty="0" err="1">
                    <a:solidFill>
                      <a:schemeClr val="dk1"/>
                    </a:solidFill>
                  </a:rPr>
                  <a:t>晶格中，其中每個自旋與其相鄰的自旋相互作用。相鄰自旋之間給出了某些相互作用參數，用於指定自旋的相互作用關係</a:t>
                </a:r>
                <a:r>
                  <a:rPr lang="en-US" sz="1400" dirty="0">
                    <a:solidFill>
                      <a:schemeClr val="dk1"/>
                    </a:solidFill>
                  </a:rPr>
                  <a:t>。 2D </a:t>
                </a:r>
                <a:r>
                  <a:rPr lang="en-US" sz="1400" dirty="0" err="1">
                    <a:solidFill>
                      <a:schemeClr val="dk1"/>
                    </a:solidFill>
                  </a:rPr>
                  <a:t>Ising</a:t>
                </a:r>
                <a:r>
                  <a:rPr lang="en-US" sz="1400" dirty="0">
                    <a:solidFill>
                      <a:schemeClr val="dk1"/>
                    </a:solidFill>
                  </a:rPr>
                  <a:t> </a:t>
                </a:r>
                <a:r>
                  <a:rPr lang="en-US" sz="1400" dirty="0" err="1">
                    <a:solidFill>
                      <a:schemeClr val="dk1"/>
                    </a:solidFill>
                  </a:rPr>
                  <a:t>模型可以用數學方式表示如下</a:t>
                </a:r>
                <a:r>
                  <a:rPr lang="en-US" sz="1400" dirty="0">
                    <a:solidFill>
                      <a:schemeClr val="dk1"/>
                    </a:solidFill>
                  </a:rPr>
                  <a:t>。</a:t>
                </a:r>
                <a:endParaRPr sz="1400" dirty="0">
                  <a:solidFill>
                    <a:schemeClr val="dk1"/>
                  </a:solidFill>
                </a:endParaRPr>
              </a:p>
              <a:p>
                <a:pPr marL="0" lvl="0" indent="0" algn="l" rtl="0">
                  <a:lnSpc>
                    <a:spcPct val="100000"/>
                  </a:lnSpc>
                  <a:spcBef>
                    <a:spcPts val="0"/>
                  </a:spcBef>
                  <a:spcAft>
                    <a:spcPts val="0"/>
                  </a:spcAft>
                  <a:buSzPts val="1100"/>
                  <a:buNone/>
                </a:pPr>
                <a:r>
                  <a:rPr lang="en-US" sz="1400" dirty="0" err="1">
                    <a:solidFill>
                      <a:schemeClr val="dk1"/>
                    </a:solidFill>
                  </a:rPr>
                  <a:t>其中符號⟨ij⟩表示站點</a:t>
                </a:r>
                <a:r>
                  <a:rPr lang="en-US" sz="1400" dirty="0">
                    <a:solidFill>
                      <a:schemeClr val="dk1"/>
                    </a:solidFill>
                  </a:rPr>
                  <a:t> </a:t>
                </a:r>
                <a:r>
                  <a:rPr lang="en-US" sz="1400" dirty="0" err="1">
                    <a:solidFill>
                      <a:schemeClr val="dk1"/>
                    </a:solidFill>
                  </a:rPr>
                  <a:t>i</a:t>
                </a:r>
                <a:r>
                  <a:rPr lang="en-US" sz="1400" dirty="0">
                    <a:solidFill>
                      <a:schemeClr val="dk1"/>
                    </a:solidFill>
                  </a:rPr>
                  <a:t> 和 j </a:t>
                </a:r>
                <a:r>
                  <a:rPr lang="en-US" sz="1400" dirty="0" err="1">
                    <a:solidFill>
                      <a:schemeClr val="dk1"/>
                    </a:solidFill>
                  </a:rPr>
                  <a:t>是相鄰的，μ</a:t>
                </a:r>
                <a:r>
                  <a:rPr lang="en-US" sz="1400" dirty="0">
                    <a:solidFill>
                      <a:schemeClr val="dk1"/>
                    </a:solidFill>
                  </a:rPr>
                  <a:t> </a:t>
                </a:r>
                <a:r>
                  <a:rPr lang="en-US" sz="1400" dirty="0" err="1">
                    <a:solidFill>
                      <a:schemeClr val="dk1"/>
                    </a:solidFill>
                  </a:rPr>
                  <a:t>是外部磁矩</a:t>
                </a:r>
                <a:r>
                  <a:rPr lang="en-US" sz="1400" dirty="0">
                    <a:solidFill>
                      <a:schemeClr val="dk1"/>
                    </a:solidFill>
                  </a:rPr>
                  <a:t>。</a:t>
                </a:r>
                <a:endParaRPr sz="1400" dirty="0">
                  <a:solidFill>
                    <a:schemeClr val="dk1"/>
                  </a:solidFill>
                </a:endParaRPr>
              </a:p>
              <a:p>
                <a:pPr marL="0" lvl="0" indent="0" algn="l" rtl="0">
                  <a:lnSpc>
                    <a:spcPct val="100000"/>
                  </a:lnSpc>
                  <a:spcBef>
                    <a:spcPts val="0"/>
                  </a:spcBef>
                  <a:spcAft>
                    <a:spcPts val="0"/>
                  </a:spcAft>
                  <a:buSzPts val="1100"/>
                  <a:buNone/>
                </a:pPr>
                <a:endParaRPr sz="1400" dirty="0">
                  <a:solidFill>
                    <a:schemeClr val="dk1"/>
                  </a:solidFill>
                </a:endParaRPr>
              </a:p>
              <a:p>
                <a:pPr marL="0" lvl="0" indent="0" algn="l" rtl="0">
                  <a:lnSpc>
                    <a:spcPct val="100000"/>
                  </a:lnSpc>
                  <a:spcBef>
                    <a:spcPts val="0"/>
                  </a:spcBef>
                  <a:spcAft>
                    <a:spcPts val="0"/>
                  </a:spcAft>
                  <a:buSzPts val="1100"/>
                  <a:buNone/>
                </a:pPr>
                <a:r>
                  <a:rPr lang="en-US" sz="1400" dirty="0" err="1">
                    <a:solidFill>
                      <a:schemeClr val="dk1"/>
                    </a:solidFill>
                  </a:rPr>
                  <a:t>系統基態對應於哈密頓函數的最小值，該最小值又對應於優化問題的最優解。如果每個晶格點都是一個量子粒子（例如光子或電子</a:t>
                </a:r>
                <a:r>
                  <a:rPr lang="en-US" sz="1400" dirty="0">
                    <a:solidFill>
                      <a:schemeClr val="dk1"/>
                    </a:solidFill>
                  </a:rPr>
                  <a:t>），</a:t>
                </a:r>
                <a:r>
                  <a:rPr lang="en-US" sz="1400" dirty="0" err="1">
                    <a:solidFill>
                      <a:schemeClr val="dk1"/>
                    </a:solidFill>
                  </a:rPr>
                  <a:t>那麼量子退火可以利用量子隧穿效應來加速系統達到基態以獲得問題的最優解</a:t>
                </a:r>
                <a:endParaRPr lang="en-US" sz="1400" dirty="0">
                  <a:solidFill>
                    <a:schemeClr val="dk1"/>
                  </a:solidFill>
                </a:endParaRPr>
              </a:p>
              <a:p>
                <a:pPr marL="0" lvl="0" indent="0" algn="l" rtl="0">
                  <a:lnSpc>
                    <a:spcPct val="100000"/>
                  </a:lnSpc>
                  <a:spcBef>
                    <a:spcPts val="0"/>
                  </a:spcBef>
                  <a:spcAft>
                    <a:spcPts val="0"/>
                  </a:spcAft>
                  <a:buSzPts val="1100"/>
                  <a:buNone/>
                </a:pPr>
                <a:endParaRPr lang="en-US" altLang="zh-TW" sz="1400" dirty="0">
                  <a:solidFill>
                    <a:schemeClr val="dk1"/>
                  </a:solidFill>
                </a:endParaRPr>
              </a:p>
              <a:p>
                <a:pPr marL="0" lvl="0" indent="0" algn="l" rtl="0">
                  <a:lnSpc>
                    <a:spcPct val="100000"/>
                  </a:lnSpc>
                  <a:spcBef>
                    <a:spcPts val="0"/>
                  </a:spcBef>
                  <a:spcAft>
                    <a:spcPts val="0"/>
                  </a:spcAft>
                  <a:buSzPts val="1100"/>
                  <a:buNone/>
                </a:pPr>
                <a:r>
                  <a:rPr lang="en-US" altLang="zh-TW" sz="1100" b="0" i="0" u="none" strike="noStrike" cap="none" dirty="0" err="1">
                    <a:solidFill>
                      <a:srgbClr val="000000"/>
                    </a:solidFill>
                    <a:effectLst/>
                    <a:latin typeface="Arial"/>
                    <a:ea typeface="Arial"/>
                    <a:cs typeface="Arial"/>
                    <a:sym typeface="Arial"/>
                  </a:rPr>
                  <a:t>Ising</a:t>
                </a:r>
                <a:r>
                  <a:rPr lang="en-US" altLang="zh-TW" sz="1100" b="0" i="0" u="none" strike="noStrike" cap="none" dirty="0">
                    <a:solidFill>
                      <a:srgbClr val="000000"/>
                    </a:solidFill>
                    <a:effectLst/>
                    <a:latin typeface="Arial"/>
                    <a:ea typeface="Arial"/>
                    <a:cs typeface="Arial"/>
                    <a:sym typeface="Arial"/>
                  </a:rPr>
                  <a:t> </a:t>
                </a:r>
                <a:r>
                  <a:rPr lang="en-US" altLang="zh-TW" sz="1100" b="0" i="0" u="none" strike="noStrike" cap="none" dirty="0" err="1">
                    <a:solidFill>
                      <a:srgbClr val="000000"/>
                    </a:solidFill>
                    <a:effectLst/>
                    <a:latin typeface="Arial"/>
                    <a:ea typeface="Arial"/>
                    <a:cs typeface="Arial"/>
                    <a:sym typeface="Arial"/>
                  </a:rPr>
                  <a:t>模型是一個以</a:t>
                </a:r>
                <a:r>
                  <a:rPr lang="zh-TW" altLang="en-US" sz="1100" b="0" i="0" u="none" strike="noStrike" cap="none" dirty="0">
                    <a:solidFill>
                      <a:srgbClr val="000000"/>
                    </a:solidFill>
                    <a:effectLst/>
                    <a:latin typeface="Arial"/>
                    <a:ea typeface="Arial"/>
                    <a:cs typeface="Arial"/>
                    <a:sym typeface="Arial"/>
                  </a:rPr>
                  <a:t>德國</a:t>
                </a:r>
                <a:r>
                  <a:rPr lang="en-US" altLang="zh-TW" sz="1100" b="0" i="0" u="none" strike="noStrike" cap="none" dirty="0" err="1">
                    <a:solidFill>
                      <a:srgbClr val="000000"/>
                    </a:solidFill>
                    <a:effectLst/>
                    <a:latin typeface="Arial"/>
                    <a:ea typeface="Arial"/>
                    <a:cs typeface="Arial"/>
                    <a:sym typeface="Arial"/>
                  </a:rPr>
                  <a:t>物理學家恩斯特·易辛</a:t>
                </a:r>
                <a:r>
                  <a:rPr lang="en-US" altLang="zh-TW" sz="1100" b="0" i="0" u="none" strike="noStrike" cap="none" dirty="0">
                    <a:solidFill>
                      <a:srgbClr val="000000"/>
                    </a:solidFill>
                    <a:effectLst/>
                    <a:latin typeface="Arial"/>
                    <a:ea typeface="Arial"/>
                    <a:cs typeface="Arial"/>
                    <a:sym typeface="Arial"/>
                  </a:rPr>
                  <a:t> (Ernst </a:t>
                </a:r>
                <a:r>
                  <a:rPr lang="en-US" altLang="zh-TW" sz="1100" b="0" i="0" u="none" strike="noStrike" cap="none" dirty="0" err="1">
                    <a:solidFill>
                      <a:srgbClr val="000000"/>
                    </a:solidFill>
                    <a:effectLst/>
                    <a:latin typeface="Arial"/>
                    <a:ea typeface="Arial"/>
                    <a:cs typeface="Arial"/>
                    <a:sym typeface="Arial"/>
                  </a:rPr>
                  <a:t>Ising</a:t>
                </a:r>
                <a:r>
                  <a:rPr lang="en-US" altLang="zh-TW" sz="1100" b="0" i="0" u="none" strike="noStrike" cap="none" dirty="0">
                    <a:solidFill>
                      <a:srgbClr val="000000"/>
                    </a:solidFill>
                    <a:effectLst/>
                    <a:latin typeface="Arial"/>
                    <a:ea typeface="Arial"/>
                    <a:cs typeface="Arial"/>
                    <a:sym typeface="Arial"/>
                  </a:rPr>
                  <a:t>) </a:t>
                </a:r>
                <a:r>
                  <a:rPr lang="en-US" altLang="zh-TW" sz="1100" b="0" i="0" u="none" strike="noStrike" cap="none" dirty="0" err="1">
                    <a:solidFill>
                      <a:srgbClr val="000000"/>
                    </a:solidFill>
                    <a:effectLst/>
                    <a:latin typeface="Arial"/>
                    <a:ea typeface="Arial"/>
                    <a:cs typeface="Arial"/>
                    <a:sym typeface="Arial"/>
                  </a:rPr>
                  <a:t>為名的數學模型，它最初被創立是為了用來描述具有規則晶體結構材料的磁性行為。該模型包含了每個晶格上原子的自旋</a:t>
                </a:r>
                <a:r>
                  <a:rPr lang="en-US" altLang="zh-TW" sz="1100" b="0" i="0" u="none" strike="noStrike" cap="none" dirty="0">
                    <a:solidFill>
                      <a:srgbClr val="000000"/>
                    </a:solidFill>
                    <a:effectLst/>
                    <a:latin typeface="Arial"/>
                    <a:ea typeface="Arial"/>
                    <a:cs typeface="Arial"/>
                    <a:sym typeface="Arial"/>
                  </a:rPr>
                  <a:t> (spin) </a:t>
                </a:r>
                <a:r>
                  <a:rPr lang="en-US" altLang="zh-TW" sz="1100" b="0" i="0" u="none" strike="noStrike" cap="none" dirty="0" err="1">
                    <a:solidFill>
                      <a:srgbClr val="000000"/>
                    </a:solidFill>
                    <a:effectLst/>
                    <a:latin typeface="Arial"/>
                    <a:ea typeface="Arial"/>
                    <a:cs typeface="Arial"/>
                    <a:sym typeface="Arial"/>
                  </a:rPr>
                  <a:t>狀態</a:t>
                </a:r>
                <a14:m>
                  <m:oMath xmlns:m="http://schemas.openxmlformats.org/officeDocument/2006/math">
                    <m:r>
                      <a:rPr lang="en-US" altLang="zh-TW" sz="1100" b="0" i="1" u="none" strike="noStrike" cap="none">
                        <a:solidFill>
                          <a:srgbClr val="000000"/>
                        </a:solidFill>
                        <a:effectLst/>
                        <a:latin typeface="Cambria Math" panose="02040503050406030204" pitchFamily="18" charset="0"/>
                        <a:ea typeface="Arial"/>
                        <a:cs typeface="Arial"/>
                        <a:sym typeface="Arial"/>
                      </a:rPr>
                      <m:t> </m:t>
                    </m:r>
                    <m:r>
                      <a:rPr lang="en-US" altLang="zh-TW" sz="1100" b="0" i="1" u="none" strike="noStrike" cap="none">
                        <a:solidFill>
                          <a:srgbClr val="000000"/>
                        </a:solidFill>
                        <a:effectLst/>
                        <a:latin typeface="Cambria Math" panose="02040503050406030204" pitchFamily="18" charset="0"/>
                        <a:ea typeface="Arial"/>
                        <a:cs typeface="Arial"/>
                        <a:sym typeface="Arial"/>
                      </a:rPr>
                      <m:t>𝜎</m:t>
                    </m:r>
                    <m:r>
                      <a:rPr lang="en-US" altLang="zh-TW" sz="1100" b="0" i="1" u="none" strike="noStrike" cap="none">
                        <a:solidFill>
                          <a:srgbClr val="000000"/>
                        </a:solidFill>
                        <a:effectLst/>
                        <a:latin typeface="Cambria Math" panose="02040503050406030204" pitchFamily="18" charset="0"/>
                        <a:ea typeface="Arial"/>
                        <a:cs typeface="Arial"/>
                        <a:sym typeface="Arial"/>
                      </a:rPr>
                      <m:t> </m:t>
                    </m:r>
                  </m:oMath>
                </a14:m>
                <a:r>
                  <a:rPr lang="en-US" altLang="zh-TW" sz="1100" b="0" i="0" u="none" strike="noStrike" cap="none" dirty="0">
                    <a:solidFill>
                      <a:srgbClr val="000000"/>
                    </a:solidFill>
                    <a:effectLst/>
                    <a:latin typeface="Arial"/>
                    <a:ea typeface="Arial"/>
                    <a:cs typeface="Arial"/>
                    <a:sym typeface="Arial"/>
                  </a:rPr>
                  <a:t>，</a:t>
                </a:r>
                <a:r>
                  <a:rPr lang="en-US" altLang="zh-TW" sz="1100" b="0" i="0" u="none" strike="noStrike" cap="none" dirty="0" err="1">
                    <a:solidFill>
                      <a:srgbClr val="000000"/>
                    </a:solidFill>
                    <a:effectLst/>
                    <a:latin typeface="Arial"/>
                    <a:ea typeface="Arial"/>
                    <a:cs typeface="Arial"/>
                    <a:sym typeface="Arial"/>
                  </a:rPr>
                  <a:t>分為上旋或下旋；兩兩相鄰的原子彼此間的作用力參數</a:t>
                </a:r>
                <a:r>
                  <a:rPr lang="en-US" altLang="zh-TW" sz="1100" b="0" i="0" u="none" strike="noStrike" cap="none" dirty="0">
                    <a:solidFill>
                      <a:srgbClr val="000000"/>
                    </a:solidFill>
                    <a:effectLst/>
                    <a:latin typeface="Arial"/>
                    <a:ea typeface="Arial"/>
                    <a:cs typeface="Arial"/>
                    <a:sym typeface="Arial"/>
                  </a:rPr>
                  <a:t> </a:t>
                </a:r>
                <a14:m>
                  <m:oMath xmlns:m="http://schemas.openxmlformats.org/officeDocument/2006/math">
                    <m:sSubSup>
                      <m:sSubSupPr>
                        <m:ctrlPr>
                          <a:rPr lang="zh-TW" altLang="zh-TW" sz="1100" b="0" i="1" u="none" strike="noStrike" cap="none">
                            <a:solidFill>
                              <a:srgbClr val="000000"/>
                            </a:solidFill>
                            <a:effectLst/>
                            <a:latin typeface="Cambria Math" panose="02040503050406030204" pitchFamily="18" charset="0"/>
                            <a:ea typeface="Arial"/>
                            <a:cs typeface="Arial"/>
                            <a:sym typeface="Arial"/>
                          </a:rPr>
                        </m:ctrlPr>
                      </m:sSubSupPr>
                      <m:e>
                        <m:r>
                          <a:rPr lang="en-US" altLang="zh-TW" sz="1100" b="0" i="1" u="none" strike="noStrike" cap="none">
                            <a:solidFill>
                              <a:srgbClr val="000000"/>
                            </a:solidFill>
                            <a:effectLst/>
                            <a:latin typeface="Cambria Math" panose="02040503050406030204" pitchFamily="18" charset="0"/>
                            <a:ea typeface="Arial"/>
                            <a:cs typeface="Arial"/>
                            <a:sym typeface="Arial"/>
                          </a:rPr>
                          <m:t>𝐽</m:t>
                        </m:r>
                      </m:e>
                      <m:sub>
                        <m:r>
                          <a:rPr lang="en-US" altLang="zh-TW" sz="1100" b="0" i="1" u="none" strike="noStrike" cap="none">
                            <a:solidFill>
                              <a:srgbClr val="000000"/>
                            </a:solidFill>
                            <a:effectLst/>
                            <a:latin typeface="Cambria Math" panose="02040503050406030204" pitchFamily="18" charset="0"/>
                            <a:ea typeface="Arial"/>
                            <a:cs typeface="Arial"/>
                            <a:sym typeface="Arial"/>
                          </a:rPr>
                          <m:t>𝑖</m:t>
                        </m:r>
                        <m:r>
                          <a:rPr lang="en-US" altLang="zh-TW" sz="1100" b="0" i="1" u="none" strike="noStrike" cap="none">
                            <a:solidFill>
                              <a:srgbClr val="000000"/>
                            </a:solidFill>
                            <a:effectLst/>
                            <a:latin typeface="Cambria Math" panose="02040503050406030204" pitchFamily="18" charset="0"/>
                            <a:ea typeface="Arial"/>
                            <a:cs typeface="Arial"/>
                            <a:sym typeface="Arial"/>
                          </a:rPr>
                          <m:t>,</m:t>
                        </m:r>
                        <m:r>
                          <a:rPr lang="en-US" altLang="zh-TW" sz="1100" b="0" i="1" u="none" strike="noStrike" cap="none">
                            <a:solidFill>
                              <a:srgbClr val="000000"/>
                            </a:solidFill>
                            <a:effectLst/>
                            <a:latin typeface="Cambria Math" panose="02040503050406030204" pitchFamily="18" charset="0"/>
                            <a:ea typeface="Arial"/>
                            <a:cs typeface="Arial"/>
                            <a:sym typeface="Arial"/>
                          </a:rPr>
                          <m:t>𝑗</m:t>
                        </m:r>
                      </m:sub>
                      <m:sup/>
                    </m:sSubSup>
                  </m:oMath>
                </a14:m>
                <a:r>
                  <a:rPr lang="en-US" altLang="zh-TW" sz="1100" b="0" i="0" u="none" strike="noStrike" cap="none" dirty="0">
                    <a:solidFill>
                      <a:srgbClr val="000000"/>
                    </a:solidFill>
                    <a:effectLst/>
                    <a:latin typeface="Arial"/>
                    <a:ea typeface="Arial"/>
                    <a:cs typeface="Arial"/>
                    <a:sym typeface="Arial"/>
                  </a:rPr>
                  <a:t> ，</a:t>
                </a:r>
                <a:r>
                  <a:rPr lang="en-US" altLang="zh-TW" sz="1100" b="0" i="0" u="none" strike="noStrike" cap="none" dirty="0" err="1">
                    <a:solidFill>
                      <a:srgbClr val="000000"/>
                    </a:solidFill>
                    <a:effectLst/>
                    <a:latin typeface="Arial"/>
                    <a:ea typeface="Arial"/>
                    <a:cs typeface="Arial"/>
                    <a:sym typeface="Arial"/>
                  </a:rPr>
                  <a:t>偏好處在共同自旋向上（向下）或是處在一上一下的狀態；以及外部磁場對該晶格上的自旋狀態施加作用力參數</a:t>
                </a:r>
                <a:r>
                  <a:rPr lang="en-US" altLang="zh-TW" sz="1100" b="0" i="0" u="none" strike="noStrike" cap="none" dirty="0">
                    <a:solidFill>
                      <a:srgbClr val="000000"/>
                    </a:solidFill>
                    <a:effectLst/>
                    <a:latin typeface="Arial"/>
                    <a:ea typeface="Arial"/>
                    <a:cs typeface="Arial"/>
                    <a:sym typeface="Arial"/>
                  </a:rPr>
                  <a:t> </a:t>
                </a:r>
                <a14:m>
                  <m:oMath xmlns:m="http://schemas.openxmlformats.org/officeDocument/2006/math">
                    <m:sSubSup>
                      <m:sSubSupPr>
                        <m:ctrlPr>
                          <a:rPr lang="zh-TW" altLang="zh-TW" sz="1100" b="0" i="1" u="none" strike="noStrike" cap="none">
                            <a:solidFill>
                              <a:srgbClr val="000000"/>
                            </a:solidFill>
                            <a:effectLst/>
                            <a:latin typeface="Cambria Math" panose="02040503050406030204" pitchFamily="18" charset="0"/>
                            <a:ea typeface="Arial"/>
                            <a:cs typeface="Arial"/>
                            <a:sym typeface="Arial"/>
                          </a:rPr>
                        </m:ctrlPr>
                      </m:sSubSupPr>
                      <m:e>
                        <m:r>
                          <a:rPr lang="en-US" altLang="zh-TW" sz="1100" b="0" i="1" u="none" strike="noStrike" cap="none">
                            <a:solidFill>
                              <a:srgbClr val="000000"/>
                            </a:solidFill>
                            <a:effectLst/>
                            <a:latin typeface="Cambria Math" panose="02040503050406030204" pitchFamily="18" charset="0"/>
                            <a:ea typeface="Arial"/>
                            <a:cs typeface="Arial"/>
                            <a:sym typeface="Arial"/>
                          </a:rPr>
                          <m:t>h</m:t>
                        </m:r>
                      </m:e>
                      <m:sub>
                        <m:r>
                          <a:rPr lang="en-US" altLang="zh-TW" sz="1100" b="0" i="1" u="none" strike="noStrike" cap="none">
                            <a:solidFill>
                              <a:srgbClr val="000000"/>
                            </a:solidFill>
                            <a:effectLst/>
                            <a:latin typeface="Cambria Math" panose="02040503050406030204" pitchFamily="18" charset="0"/>
                            <a:ea typeface="Arial"/>
                            <a:cs typeface="Arial"/>
                            <a:sym typeface="Arial"/>
                          </a:rPr>
                          <m:t>𝑖</m:t>
                        </m:r>
                      </m:sub>
                      <m:sup/>
                    </m:sSubSup>
                  </m:oMath>
                </a14:m>
                <a:r>
                  <a:rPr lang="zh-TW" altLang="zh-TW" sz="1100" b="0" i="0" u="none" strike="noStrike" cap="none" dirty="0">
                    <a:solidFill>
                      <a:srgbClr val="000000"/>
                    </a:solidFill>
                    <a:effectLst/>
                    <a:latin typeface="Arial"/>
                    <a:ea typeface="Arial"/>
                    <a:cs typeface="Arial"/>
                    <a:sym typeface="Arial"/>
                  </a:rPr>
                  <a:t>，導致其偏向某一個方向。</a:t>
                </a:r>
                <a:endParaRPr sz="1400" dirty="0">
                  <a:solidFill>
                    <a:schemeClr val="dk1"/>
                  </a:solidFill>
                </a:endParaRPr>
              </a:p>
            </p:txBody>
          </p:sp>
        </mc:Choice>
        <mc:Fallback xmlns="">
          <p:sp>
            <p:nvSpPr>
              <p:cNvPr id="146" name="Google Shape;146;g122d0c7dceb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400" b="0" i="0" u="none" strike="noStrike" cap="none" dirty="0">
                    <a:solidFill>
                      <a:srgbClr val="000000"/>
                    </a:solidFill>
                    <a:latin typeface="Arial"/>
                    <a:ea typeface="Arial"/>
                    <a:cs typeface="Arial"/>
                    <a:sym typeface="Arial"/>
                  </a:rPr>
                  <a:t>The </a:t>
                </a:r>
                <a:r>
                  <a:rPr lang="en-US" altLang="zh-TW" sz="1400" b="0" i="0" u="none" strike="noStrike" cap="none" dirty="0" err="1">
                    <a:solidFill>
                      <a:srgbClr val="000000"/>
                    </a:solidFill>
                    <a:latin typeface="Arial"/>
                    <a:ea typeface="Arial"/>
                    <a:cs typeface="Arial"/>
                    <a:sym typeface="Arial"/>
                  </a:rPr>
                  <a:t>Ising</a:t>
                </a:r>
                <a:r>
                  <a:rPr lang="en-US" altLang="zh-TW" sz="1400" b="0" i="0" u="none" strike="noStrike" cap="none" dirty="0">
                    <a:solidFill>
                      <a:srgbClr val="000000"/>
                    </a:solidFill>
                    <a:latin typeface="Arial"/>
                    <a:ea typeface="Arial"/>
                    <a:cs typeface="Arial"/>
                    <a:sym typeface="Arial"/>
                  </a:rPr>
                  <a:t> model is a mathematical model of ferromagnetism in statistical mechanics. The model is composed of discrete variables representing the magnetic dipole moments of the atom's spins that can be in the state +1 or the state -1. In the 2D </a:t>
                </a:r>
                <a:r>
                  <a:rPr lang="en-US" altLang="zh-TW" sz="1400" b="0" i="0" u="none" strike="noStrike" cap="none" dirty="0" err="1">
                    <a:solidFill>
                      <a:srgbClr val="000000"/>
                    </a:solidFill>
                    <a:latin typeface="Arial"/>
                    <a:ea typeface="Arial"/>
                    <a:cs typeface="Arial"/>
                    <a:sym typeface="Arial"/>
                  </a:rPr>
                  <a:t>Ising</a:t>
                </a:r>
                <a:r>
                  <a:rPr lang="en-US" altLang="zh-TW" sz="1400" b="0" i="0" u="none" strike="noStrike" cap="none" dirty="0">
                    <a:solidFill>
                      <a:srgbClr val="000000"/>
                    </a:solidFill>
                    <a:latin typeface="Arial"/>
                    <a:ea typeface="Arial"/>
                    <a:cs typeface="Arial"/>
                    <a:sym typeface="Arial"/>
                  </a:rPr>
                  <a:t> model, the variables or spins are arranged in a 2D lattice in which each spin interacts with its neighbors.</a:t>
                </a:r>
                <a:r>
                  <a:rPr lang="en-US" altLang="zh-TW" sz="1400" b="0" i="0" u="none" strike="noStrike" cap="none" dirty="0">
                    <a:solidFill>
                      <a:schemeClr val="dk1"/>
                    </a:solidFill>
                    <a:latin typeface="Arial"/>
                    <a:ea typeface="Arial"/>
                    <a:cs typeface="Arial"/>
                    <a:sym typeface="Arial"/>
                  </a:rPr>
                  <a:t> Certain interaction parameters are given between neighboring spins for specifying the interaction relationships of spins. The 2D </a:t>
                </a:r>
                <a:r>
                  <a:rPr lang="en-US" altLang="zh-TW" sz="1400" b="0" i="0" u="none" strike="noStrike" cap="none" dirty="0" err="1">
                    <a:solidFill>
                      <a:schemeClr val="dk1"/>
                    </a:solidFill>
                    <a:latin typeface="Arial"/>
                    <a:ea typeface="Arial"/>
                    <a:cs typeface="Arial"/>
                    <a:sym typeface="Arial"/>
                  </a:rPr>
                  <a:t>Ising</a:t>
                </a:r>
                <a:r>
                  <a:rPr lang="en-US" altLang="zh-TW" sz="1400" b="0" i="0" u="none" strike="noStrike" cap="none" dirty="0">
                    <a:solidFill>
                      <a:schemeClr val="dk1"/>
                    </a:solidFill>
                    <a:latin typeface="Arial"/>
                    <a:ea typeface="Arial"/>
                    <a:cs typeface="Arial"/>
                    <a:sym typeface="Arial"/>
                  </a:rPr>
                  <a:t> model can be represented mathematically as follows.</a:t>
                </a:r>
                <a:endParaRPr lang="en-US" altLang="zh-TW" sz="14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endParaRPr lang="en-US" sz="1400" dirty="0">
                  <a:solidFill>
                    <a:schemeClr val="dk1"/>
                  </a:solidFill>
                </a:endParaRPr>
              </a:p>
              <a:p>
                <a:pPr marL="0" lvl="0" indent="0" algn="l" rtl="0">
                  <a:lnSpc>
                    <a:spcPct val="100000"/>
                  </a:lnSpc>
                  <a:spcBef>
                    <a:spcPts val="0"/>
                  </a:spcBef>
                  <a:spcAft>
                    <a:spcPts val="0"/>
                  </a:spcAft>
                  <a:buSzPts val="1100"/>
                  <a:buNone/>
                </a:pPr>
                <a:r>
                  <a:rPr lang="en-US" altLang="zh-TW" sz="1100" b="0" i="0" u="none" strike="noStrike" cap="none" dirty="0" err="1">
                    <a:solidFill>
                      <a:srgbClr val="000000"/>
                    </a:solidFill>
                    <a:effectLst/>
                    <a:latin typeface="Arial"/>
                    <a:ea typeface="Arial"/>
                    <a:cs typeface="Arial"/>
                    <a:sym typeface="Arial"/>
                  </a:rPr>
                  <a:t>Ising</a:t>
                </a:r>
                <a:r>
                  <a:rPr lang="zh-TW" altLang="en-US" sz="1100" b="0" i="0" u="none" strike="noStrike" cap="none" dirty="0">
                    <a:solidFill>
                      <a:srgbClr val="000000"/>
                    </a:solidFill>
                    <a:effectLst/>
                    <a:latin typeface="Arial"/>
                    <a:ea typeface="Arial"/>
                    <a:cs typeface="Arial"/>
                    <a:sym typeface="Arial"/>
                  </a:rPr>
                  <a:t>模型中包含了可以用來描述單個原子</a:t>
                </a:r>
                <a:r>
                  <a:rPr lang="zh-TW" altLang="en-US" sz="1100" b="0" i="0" u="none" strike="noStrike" cap="none" dirty="0">
                    <a:solidFill>
                      <a:srgbClr val="000000"/>
                    </a:solidFill>
                    <a:effectLst/>
                    <a:latin typeface="Arial"/>
                    <a:ea typeface="Arial"/>
                    <a:cs typeface="Arial"/>
                    <a:sym typeface="Arial"/>
                    <a:hlinkClick r:id="rId4" tooltip="磁矩"/>
                  </a:rPr>
                  <a:t>磁矩</a:t>
                </a:r>
                <a:r>
                  <a:rPr lang="en-US" altLang="zh-TW" sz="1100" b="0" i="0" u="none" strike="noStrike" cap="none" dirty="0">
                    <a:solidFill>
                      <a:srgbClr val="000000"/>
                    </a:solidFill>
                    <a:effectLst/>
                    <a:latin typeface="Arial"/>
                    <a:ea typeface="Arial"/>
                    <a:cs typeface="Arial"/>
                    <a:sym typeface="Arial"/>
                  </a:rPr>
                  <a:t>(magnetic moment)</a:t>
                </a:r>
                <a:r>
                  <a:rPr lang="zh-TW" altLang="en-US" sz="1100" b="0" i="0" u="none" strike="noStrike" cap="none" dirty="0">
                    <a:solidFill>
                      <a:srgbClr val="000000"/>
                    </a:solidFill>
                    <a:effectLst/>
                    <a:latin typeface="Arial"/>
                    <a:ea typeface="Arial"/>
                    <a:cs typeface="Arial"/>
                    <a:sym typeface="Arial"/>
                  </a:rPr>
                  <a:t>的參數</a:t>
                </a:r>
                <a:r>
                  <a:rPr lang="en-US" altLang="zh-TW" sz="1100" b="0" i="0" u="none" strike="noStrike" cap="none" dirty="0">
                    <a:solidFill>
                      <a:srgbClr val="000000"/>
                    </a:solidFill>
                    <a:effectLst/>
                    <a:latin typeface="Arial"/>
                    <a:ea typeface="Arial"/>
                    <a:cs typeface="Arial"/>
                    <a:sym typeface="Arial"/>
                  </a:rPr>
                  <a:t>$\sigma _{</a:t>
                </a:r>
                <a:r>
                  <a:rPr lang="en-US" altLang="zh-TW" sz="1100" b="0" i="0" u="none" strike="noStrike" cap="none" dirty="0" err="1">
                    <a:solidFill>
                      <a:srgbClr val="000000"/>
                    </a:solidFill>
                    <a:effectLst/>
                    <a:latin typeface="Arial"/>
                    <a:ea typeface="Arial"/>
                    <a:cs typeface="Arial"/>
                    <a:sym typeface="Arial"/>
                  </a:rPr>
                  <a:t>i</a:t>
                </a:r>
                <a:r>
                  <a:rPr lang="en-US" altLang="zh-TW" sz="1100" b="0" i="0" u="none" strike="noStrike" cap="none" dirty="0">
                    <a:solidFill>
                      <a:srgbClr val="000000"/>
                    </a:solidFill>
                    <a:effectLst/>
                    <a:latin typeface="Arial"/>
                    <a:ea typeface="Arial"/>
                    <a:cs typeface="Arial"/>
                    <a:sym typeface="Arial"/>
                  </a:rPr>
                  <a:t>}$ </a:t>
                </a:r>
                <a:r>
                  <a:rPr lang="zh-TW" altLang="en-US" sz="1100" b="0" i="0" u="none" strike="noStrike" cap="none" dirty="0">
                    <a:solidFill>
                      <a:srgbClr val="000000"/>
                    </a:solidFill>
                    <a:effectLst/>
                    <a:latin typeface="Arial"/>
                    <a:ea typeface="Arial"/>
                    <a:cs typeface="Arial"/>
                    <a:sym typeface="Arial"/>
                  </a:rPr>
                  <a:t>，其值只能為</a:t>
                </a:r>
                <a:r>
                  <a:rPr lang="en-US" altLang="zh-TW" sz="1100" b="0" i="0" u="none" strike="noStrike" cap="none" dirty="0">
                    <a:solidFill>
                      <a:srgbClr val="000000"/>
                    </a:solidFill>
                    <a:effectLst/>
                    <a:latin typeface="Arial"/>
                    <a:ea typeface="Arial"/>
                    <a:cs typeface="Arial"/>
                    <a:sym typeface="Arial"/>
                  </a:rPr>
                  <a:t>+1</a:t>
                </a:r>
                <a:r>
                  <a:rPr lang="zh-TW" altLang="en-US" sz="1100" b="0" i="0" u="none" strike="noStrike" cap="none" dirty="0">
                    <a:solidFill>
                      <a:srgbClr val="000000"/>
                    </a:solidFill>
                    <a:effectLst/>
                    <a:latin typeface="Arial"/>
                    <a:ea typeface="Arial"/>
                    <a:cs typeface="Arial"/>
                    <a:sym typeface="Arial"/>
                  </a:rPr>
                  <a:t>或</a:t>
                </a:r>
                <a:r>
                  <a:rPr lang="en-US" altLang="zh-TW" sz="1100" b="0" i="0" u="none" strike="noStrike" cap="none" dirty="0">
                    <a:solidFill>
                      <a:srgbClr val="000000"/>
                    </a:solidFill>
                    <a:effectLst/>
                    <a:latin typeface="Arial"/>
                    <a:ea typeface="Arial"/>
                    <a:cs typeface="Arial"/>
                    <a:sym typeface="Arial"/>
                  </a:rPr>
                  <a:t>-1</a:t>
                </a:r>
                <a:r>
                  <a:rPr lang="zh-TW" altLang="en-US" sz="1100" b="0" i="0" u="none" strike="noStrike" cap="none" dirty="0">
                    <a:solidFill>
                      <a:srgbClr val="000000"/>
                    </a:solidFill>
                    <a:effectLst/>
                    <a:latin typeface="Arial"/>
                    <a:ea typeface="Arial"/>
                    <a:cs typeface="Arial"/>
                    <a:sym typeface="Arial"/>
                  </a:rPr>
                  <a:t>，</a:t>
                </a:r>
                <a:endParaRPr lang="en-US" altLang="zh-TW" sz="1100" b="0" i="0" u="none" strike="noStrike" cap="none" dirty="0">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100"/>
                  <a:buNone/>
                </a:pPr>
                <a:endParaRPr lang="en-US" sz="1400" dirty="0">
                  <a:solidFill>
                    <a:schemeClr val="dk1"/>
                  </a:solidFill>
                </a:endParaRPr>
              </a:p>
              <a:p>
                <a:pPr marL="0" lvl="0" indent="0" algn="l" rtl="0">
                  <a:lnSpc>
                    <a:spcPct val="100000"/>
                  </a:lnSpc>
                  <a:spcBef>
                    <a:spcPts val="0"/>
                  </a:spcBef>
                  <a:spcAft>
                    <a:spcPts val="0"/>
                  </a:spcAft>
                  <a:buSzPts val="1100"/>
                  <a:buNone/>
                </a:pPr>
                <a:r>
                  <a:rPr lang="en-US" sz="1400" dirty="0" err="1">
                    <a:solidFill>
                      <a:schemeClr val="dk1"/>
                    </a:solidFill>
                  </a:rPr>
                  <a:t>Ising</a:t>
                </a:r>
                <a:r>
                  <a:rPr lang="en-US" sz="1400" dirty="0">
                    <a:solidFill>
                      <a:schemeClr val="dk1"/>
                    </a:solidFill>
                  </a:rPr>
                  <a:t> </a:t>
                </a:r>
                <a:r>
                  <a:rPr lang="en-US" sz="1400" dirty="0" err="1">
                    <a:solidFill>
                      <a:schemeClr val="dk1"/>
                    </a:solidFill>
                  </a:rPr>
                  <a:t>模型是統計力學中鐵磁性的數學模型。這個模型由離散變量組成，這些變量表示原子自旋的磁偶極矩，可以處於狀態</a:t>
                </a:r>
                <a:r>
                  <a:rPr lang="en-US" sz="1400" dirty="0">
                    <a:solidFill>
                      <a:schemeClr val="dk1"/>
                    </a:solidFill>
                  </a:rPr>
                  <a:t> +1 </a:t>
                </a:r>
                <a:r>
                  <a:rPr lang="en-US" sz="1400" dirty="0" err="1">
                    <a:solidFill>
                      <a:schemeClr val="dk1"/>
                    </a:solidFill>
                  </a:rPr>
                  <a:t>或狀態</a:t>
                </a:r>
                <a:r>
                  <a:rPr lang="en-US" sz="1400" dirty="0">
                    <a:solidFill>
                      <a:schemeClr val="dk1"/>
                    </a:solidFill>
                  </a:rPr>
                  <a:t> -1。在 2D </a:t>
                </a:r>
                <a:r>
                  <a:rPr lang="en-US" sz="1400" dirty="0" err="1">
                    <a:solidFill>
                      <a:schemeClr val="dk1"/>
                    </a:solidFill>
                  </a:rPr>
                  <a:t>Ising</a:t>
                </a:r>
                <a:r>
                  <a:rPr lang="en-US" sz="1400" dirty="0">
                    <a:solidFill>
                      <a:schemeClr val="dk1"/>
                    </a:solidFill>
                  </a:rPr>
                  <a:t> </a:t>
                </a:r>
                <a:r>
                  <a:rPr lang="en-US" sz="1400" dirty="0" err="1">
                    <a:solidFill>
                      <a:schemeClr val="dk1"/>
                    </a:solidFill>
                  </a:rPr>
                  <a:t>模型中，變量或自旋排列在</a:t>
                </a:r>
                <a:r>
                  <a:rPr lang="en-US" sz="1400" dirty="0">
                    <a:solidFill>
                      <a:schemeClr val="dk1"/>
                    </a:solidFill>
                  </a:rPr>
                  <a:t> 2D </a:t>
                </a:r>
                <a:r>
                  <a:rPr lang="en-US" sz="1400" dirty="0" err="1">
                    <a:solidFill>
                      <a:schemeClr val="dk1"/>
                    </a:solidFill>
                  </a:rPr>
                  <a:t>晶格中，其中每個自旋與其相鄰的自旋相互作用。相鄰自旋之間給出了某些相互作用參數，用於指定自旋的相互作用關係</a:t>
                </a:r>
                <a:r>
                  <a:rPr lang="en-US" sz="1400" dirty="0">
                    <a:solidFill>
                      <a:schemeClr val="dk1"/>
                    </a:solidFill>
                  </a:rPr>
                  <a:t>。 2D </a:t>
                </a:r>
                <a:r>
                  <a:rPr lang="en-US" sz="1400" dirty="0" err="1">
                    <a:solidFill>
                      <a:schemeClr val="dk1"/>
                    </a:solidFill>
                  </a:rPr>
                  <a:t>Ising</a:t>
                </a:r>
                <a:r>
                  <a:rPr lang="en-US" sz="1400" dirty="0">
                    <a:solidFill>
                      <a:schemeClr val="dk1"/>
                    </a:solidFill>
                  </a:rPr>
                  <a:t> </a:t>
                </a:r>
                <a:r>
                  <a:rPr lang="en-US" sz="1400" dirty="0" err="1">
                    <a:solidFill>
                      <a:schemeClr val="dk1"/>
                    </a:solidFill>
                  </a:rPr>
                  <a:t>模型可以用數學方式表示如下</a:t>
                </a:r>
                <a:r>
                  <a:rPr lang="en-US" sz="1400" dirty="0">
                    <a:solidFill>
                      <a:schemeClr val="dk1"/>
                    </a:solidFill>
                  </a:rPr>
                  <a:t>。</a:t>
                </a:r>
                <a:endParaRPr sz="1400" dirty="0">
                  <a:solidFill>
                    <a:schemeClr val="dk1"/>
                  </a:solidFill>
                </a:endParaRPr>
              </a:p>
              <a:p>
                <a:pPr marL="0" lvl="0" indent="0" algn="l" rtl="0">
                  <a:lnSpc>
                    <a:spcPct val="100000"/>
                  </a:lnSpc>
                  <a:spcBef>
                    <a:spcPts val="0"/>
                  </a:spcBef>
                  <a:spcAft>
                    <a:spcPts val="0"/>
                  </a:spcAft>
                  <a:buSzPts val="1100"/>
                  <a:buNone/>
                </a:pPr>
                <a:r>
                  <a:rPr lang="en-US" sz="1400" dirty="0" err="1">
                    <a:solidFill>
                      <a:schemeClr val="dk1"/>
                    </a:solidFill>
                  </a:rPr>
                  <a:t>其中符號⟨ij⟩表示站點</a:t>
                </a:r>
                <a:r>
                  <a:rPr lang="en-US" sz="1400" dirty="0">
                    <a:solidFill>
                      <a:schemeClr val="dk1"/>
                    </a:solidFill>
                  </a:rPr>
                  <a:t> </a:t>
                </a:r>
                <a:r>
                  <a:rPr lang="en-US" sz="1400" dirty="0" err="1">
                    <a:solidFill>
                      <a:schemeClr val="dk1"/>
                    </a:solidFill>
                  </a:rPr>
                  <a:t>i</a:t>
                </a:r>
                <a:r>
                  <a:rPr lang="en-US" sz="1400" dirty="0">
                    <a:solidFill>
                      <a:schemeClr val="dk1"/>
                    </a:solidFill>
                  </a:rPr>
                  <a:t> 和 j </a:t>
                </a:r>
                <a:r>
                  <a:rPr lang="en-US" sz="1400" dirty="0" err="1">
                    <a:solidFill>
                      <a:schemeClr val="dk1"/>
                    </a:solidFill>
                  </a:rPr>
                  <a:t>是相鄰的，μ</a:t>
                </a:r>
                <a:r>
                  <a:rPr lang="en-US" sz="1400" dirty="0">
                    <a:solidFill>
                      <a:schemeClr val="dk1"/>
                    </a:solidFill>
                  </a:rPr>
                  <a:t> </a:t>
                </a:r>
                <a:r>
                  <a:rPr lang="en-US" sz="1400" dirty="0" err="1">
                    <a:solidFill>
                      <a:schemeClr val="dk1"/>
                    </a:solidFill>
                  </a:rPr>
                  <a:t>是外部磁矩</a:t>
                </a:r>
                <a:r>
                  <a:rPr lang="en-US" sz="1400" dirty="0">
                    <a:solidFill>
                      <a:schemeClr val="dk1"/>
                    </a:solidFill>
                  </a:rPr>
                  <a:t>。</a:t>
                </a:r>
                <a:endParaRPr sz="1400" dirty="0">
                  <a:solidFill>
                    <a:schemeClr val="dk1"/>
                  </a:solidFill>
                </a:endParaRPr>
              </a:p>
              <a:p>
                <a:pPr marL="0" lvl="0" indent="0" algn="l" rtl="0">
                  <a:lnSpc>
                    <a:spcPct val="100000"/>
                  </a:lnSpc>
                  <a:spcBef>
                    <a:spcPts val="0"/>
                  </a:spcBef>
                  <a:spcAft>
                    <a:spcPts val="0"/>
                  </a:spcAft>
                  <a:buSzPts val="1100"/>
                  <a:buNone/>
                </a:pPr>
                <a:endParaRPr sz="1400" dirty="0">
                  <a:solidFill>
                    <a:schemeClr val="dk1"/>
                  </a:solidFill>
                </a:endParaRPr>
              </a:p>
              <a:p>
                <a:pPr marL="0" lvl="0" indent="0" algn="l" rtl="0">
                  <a:lnSpc>
                    <a:spcPct val="100000"/>
                  </a:lnSpc>
                  <a:spcBef>
                    <a:spcPts val="0"/>
                  </a:spcBef>
                  <a:spcAft>
                    <a:spcPts val="0"/>
                  </a:spcAft>
                  <a:buSzPts val="1100"/>
                  <a:buNone/>
                </a:pPr>
                <a:r>
                  <a:rPr lang="en-US" sz="1400" dirty="0" err="1">
                    <a:solidFill>
                      <a:schemeClr val="dk1"/>
                    </a:solidFill>
                  </a:rPr>
                  <a:t>系統基態對應於哈密頓函數的最小值，該最小值又對應於優化問題的最優解。如果每個晶格點都是一個量子粒子（例如光子或電子</a:t>
                </a:r>
                <a:r>
                  <a:rPr lang="en-US" sz="1400" dirty="0">
                    <a:solidFill>
                      <a:schemeClr val="dk1"/>
                    </a:solidFill>
                  </a:rPr>
                  <a:t>），</a:t>
                </a:r>
                <a:r>
                  <a:rPr lang="en-US" sz="1400" dirty="0" err="1">
                    <a:solidFill>
                      <a:schemeClr val="dk1"/>
                    </a:solidFill>
                  </a:rPr>
                  <a:t>那麼量子退火可以利用量子隧穿效應來加速系統達到基態以獲得問題的最優解</a:t>
                </a:r>
                <a:endParaRPr lang="en-US" sz="1400" dirty="0">
                  <a:solidFill>
                    <a:schemeClr val="dk1"/>
                  </a:solidFill>
                </a:endParaRPr>
              </a:p>
              <a:p>
                <a:pPr marL="0" lvl="0" indent="0" algn="l" rtl="0">
                  <a:lnSpc>
                    <a:spcPct val="100000"/>
                  </a:lnSpc>
                  <a:spcBef>
                    <a:spcPts val="0"/>
                  </a:spcBef>
                  <a:spcAft>
                    <a:spcPts val="0"/>
                  </a:spcAft>
                  <a:buSzPts val="1100"/>
                  <a:buNone/>
                </a:pPr>
                <a:endParaRPr lang="en-US" altLang="zh-TW" sz="1400" dirty="0">
                  <a:solidFill>
                    <a:schemeClr val="dk1"/>
                  </a:solidFill>
                </a:endParaRPr>
              </a:p>
              <a:p>
                <a:pPr marL="0" lvl="0" indent="0" algn="l" rtl="0">
                  <a:lnSpc>
                    <a:spcPct val="100000"/>
                  </a:lnSpc>
                  <a:spcBef>
                    <a:spcPts val="0"/>
                  </a:spcBef>
                  <a:spcAft>
                    <a:spcPts val="0"/>
                  </a:spcAft>
                  <a:buSzPts val="1100"/>
                  <a:buNone/>
                </a:pPr>
                <a:r>
                  <a:rPr lang="en-US" altLang="zh-TW" sz="1100" b="0" i="0" u="none" strike="noStrike" cap="none" dirty="0" err="1">
                    <a:solidFill>
                      <a:srgbClr val="000000"/>
                    </a:solidFill>
                    <a:effectLst/>
                    <a:latin typeface="Arial"/>
                    <a:ea typeface="Arial"/>
                    <a:cs typeface="Arial"/>
                    <a:sym typeface="Arial"/>
                  </a:rPr>
                  <a:t>Ising</a:t>
                </a:r>
                <a:r>
                  <a:rPr lang="en-US" altLang="zh-TW" sz="1100" b="0" i="0" u="none" strike="noStrike" cap="none" dirty="0">
                    <a:solidFill>
                      <a:srgbClr val="000000"/>
                    </a:solidFill>
                    <a:effectLst/>
                    <a:latin typeface="Arial"/>
                    <a:ea typeface="Arial"/>
                    <a:cs typeface="Arial"/>
                    <a:sym typeface="Arial"/>
                  </a:rPr>
                  <a:t> </a:t>
                </a:r>
                <a:r>
                  <a:rPr lang="en-US" altLang="zh-TW" sz="1100" b="0" i="0" u="none" strike="noStrike" cap="none" dirty="0" err="1">
                    <a:solidFill>
                      <a:srgbClr val="000000"/>
                    </a:solidFill>
                    <a:effectLst/>
                    <a:latin typeface="Arial"/>
                    <a:ea typeface="Arial"/>
                    <a:cs typeface="Arial"/>
                    <a:sym typeface="Arial"/>
                  </a:rPr>
                  <a:t>模型是一個以</a:t>
                </a:r>
                <a:r>
                  <a:rPr lang="zh-TW" altLang="en-US" sz="1100" b="0" i="0" u="none" strike="noStrike" cap="none" dirty="0">
                    <a:solidFill>
                      <a:srgbClr val="000000"/>
                    </a:solidFill>
                    <a:effectLst/>
                    <a:latin typeface="Arial"/>
                    <a:ea typeface="Arial"/>
                    <a:cs typeface="Arial"/>
                    <a:sym typeface="Arial"/>
                  </a:rPr>
                  <a:t>德國</a:t>
                </a:r>
                <a:r>
                  <a:rPr lang="en-US" altLang="zh-TW" sz="1100" b="0" i="0" u="none" strike="noStrike" cap="none" dirty="0" err="1">
                    <a:solidFill>
                      <a:srgbClr val="000000"/>
                    </a:solidFill>
                    <a:effectLst/>
                    <a:latin typeface="Arial"/>
                    <a:ea typeface="Arial"/>
                    <a:cs typeface="Arial"/>
                    <a:sym typeface="Arial"/>
                  </a:rPr>
                  <a:t>物理學家恩斯特·易辛</a:t>
                </a:r>
                <a:r>
                  <a:rPr lang="en-US" altLang="zh-TW" sz="1100" b="0" i="0" u="none" strike="noStrike" cap="none" dirty="0">
                    <a:solidFill>
                      <a:srgbClr val="000000"/>
                    </a:solidFill>
                    <a:effectLst/>
                    <a:latin typeface="Arial"/>
                    <a:ea typeface="Arial"/>
                    <a:cs typeface="Arial"/>
                    <a:sym typeface="Arial"/>
                  </a:rPr>
                  <a:t> (Ernst </a:t>
                </a:r>
                <a:r>
                  <a:rPr lang="en-US" altLang="zh-TW" sz="1100" b="0" i="0" u="none" strike="noStrike" cap="none" dirty="0" err="1">
                    <a:solidFill>
                      <a:srgbClr val="000000"/>
                    </a:solidFill>
                    <a:effectLst/>
                    <a:latin typeface="Arial"/>
                    <a:ea typeface="Arial"/>
                    <a:cs typeface="Arial"/>
                    <a:sym typeface="Arial"/>
                  </a:rPr>
                  <a:t>Ising</a:t>
                </a:r>
                <a:r>
                  <a:rPr lang="en-US" altLang="zh-TW" sz="1100" b="0" i="0" u="none" strike="noStrike" cap="none" dirty="0">
                    <a:solidFill>
                      <a:srgbClr val="000000"/>
                    </a:solidFill>
                    <a:effectLst/>
                    <a:latin typeface="Arial"/>
                    <a:ea typeface="Arial"/>
                    <a:cs typeface="Arial"/>
                    <a:sym typeface="Arial"/>
                  </a:rPr>
                  <a:t>) </a:t>
                </a:r>
                <a:r>
                  <a:rPr lang="en-US" altLang="zh-TW" sz="1100" b="0" i="0" u="none" strike="noStrike" cap="none" dirty="0" err="1">
                    <a:solidFill>
                      <a:srgbClr val="000000"/>
                    </a:solidFill>
                    <a:effectLst/>
                    <a:latin typeface="Arial"/>
                    <a:ea typeface="Arial"/>
                    <a:cs typeface="Arial"/>
                    <a:sym typeface="Arial"/>
                  </a:rPr>
                  <a:t>為名的數學模型，它最初被創立是為了用來描述具有規則晶體結構材料的磁性行為。該模型包含了每個晶格上原子的自旋</a:t>
                </a:r>
                <a:r>
                  <a:rPr lang="en-US" altLang="zh-TW" sz="1100" b="0" i="0" u="none" strike="noStrike" cap="none" dirty="0">
                    <a:solidFill>
                      <a:srgbClr val="000000"/>
                    </a:solidFill>
                    <a:effectLst/>
                    <a:latin typeface="Arial"/>
                    <a:ea typeface="Arial"/>
                    <a:cs typeface="Arial"/>
                    <a:sym typeface="Arial"/>
                  </a:rPr>
                  <a:t> (spin) </a:t>
                </a:r>
                <a:r>
                  <a:rPr lang="en-US" altLang="zh-TW" sz="1100" b="0" i="0" u="none" strike="noStrike" cap="none" dirty="0" err="1">
                    <a:solidFill>
                      <a:srgbClr val="000000"/>
                    </a:solidFill>
                    <a:effectLst/>
                    <a:latin typeface="Arial"/>
                    <a:ea typeface="Arial"/>
                    <a:cs typeface="Arial"/>
                    <a:sym typeface="Arial"/>
                  </a:rPr>
                  <a:t>狀態</a:t>
                </a:r>
                <a:r>
                  <a:rPr lang="en-US" altLang="zh-TW" sz="1100" b="0" i="0" u="none" strike="noStrike" cap="none">
                    <a:solidFill>
                      <a:srgbClr val="000000"/>
                    </a:solidFill>
                    <a:effectLst/>
                    <a:latin typeface="Arial"/>
                    <a:ea typeface="Arial"/>
                    <a:cs typeface="Arial"/>
                    <a:sym typeface="Arial"/>
                  </a:rPr>
                  <a:t> 𝜎 </a:t>
                </a:r>
                <a:r>
                  <a:rPr lang="en-US" altLang="zh-TW" sz="1100" b="0" i="0" u="none" strike="noStrike" cap="none" dirty="0">
                    <a:solidFill>
                      <a:srgbClr val="000000"/>
                    </a:solidFill>
                    <a:effectLst/>
                    <a:latin typeface="Arial"/>
                    <a:ea typeface="Arial"/>
                    <a:cs typeface="Arial"/>
                    <a:sym typeface="Arial"/>
                  </a:rPr>
                  <a:t>，</a:t>
                </a:r>
                <a:r>
                  <a:rPr lang="en-US" altLang="zh-TW" sz="1100" b="0" i="0" u="none" strike="noStrike" cap="none" dirty="0" err="1">
                    <a:solidFill>
                      <a:srgbClr val="000000"/>
                    </a:solidFill>
                    <a:effectLst/>
                    <a:latin typeface="Arial"/>
                    <a:ea typeface="Arial"/>
                    <a:cs typeface="Arial"/>
                    <a:sym typeface="Arial"/>
                  </a:rPr>
                  <a:t>分為上旋或下旋；兩兩相鄰的原子彼此間的作用力參數</a:t>
                </a:r>
                <a:r>
                  <a:rPr lang="en-US" altLang="zh-TW" sz="1100" b="0" i="0" u="none" strike="noStrike" cap="none" dirty="0">
                    <a:solidFill>
                      <a:srgbClr val="000000"/>
                    </a:solidFill>
                    <a:effectLst/>
                    <a:latin typeface="Arial"/>
                    <a:ea typeface="Arial"/>
                    <a:cs typeface="Arial"/>
                    <a:sym typeface="Arial"/>
                  </a:rPr>
                  <a:t> </a:t>
                </a:r>
                <a:r>
                  <a:rPr lang="en-US" altLang="zh-TW" sz="1100" b="0" i="0" u="none" strike="noStrike" cap="none">
                    <a:solidFill>
                      <a:srgbClr val="000000"/>
                    </a:solidFill>
                    <a:effectLst/>
                    <a:latin typeface="Arial"/>
                    <a:ea typeface="Arial"/>
                    <a:cs typeface="Arial"/>
                    <a:sym typeface="Arial"/>
                  </a:rPr>
                  <a:t>𝐽</a:t>
                </a:r>
                <a:r>
                  <a:rPr lang="zh-TW" altLang="zh-TW" sz="1100" b="0" i="0" u="none" strike="noStrike" cap="none">
                    <a:solidFill>
                      <a:srgbClr val="000000"/>
                    </a:solidFill>
                    <a:effectLst/>
                    <a:latin typeface="Arial"/>
                    <a:ea typeface="Arial"/>
                    <a:cs typeface="Arial"/>
                    <a:sym typeface="Arial"/>
                  </a:rPr>
                  <a:t>_(</a:t>
                </a:r>
                <a:r>
                  <a:rPr lang="en-US" altLang="zh-TW" sz="1100" b="0" i="0" u="none" strike="noStrike" cap="none">
                    <a:solidFill>
                      <a:srgbClr val="000000"/>
                    </a:solidFill>
                    <a:effectLst/>
                    <a:latin typeface="Arial"/>
                    <a:ea typeface="Arial"/>
                    <a:cs typeface="Arial"/>
                    <a:sym typeface="Arial"/>
                  </a:rPr>
                  <a:t>𝑖,𝑗</a:t>
                </a:r>
                <a:r>
                  <a:rPr lang="zh-TW" altLang="zh-TW" sz="1100" b="0" i="0" u="none" strike="noStrike" cap="none">
                    <a:solidFill>
                      <a:srgbClr val="000000"/>
                    </a:solidFill>
                    <a:effectLst/>
                    <a:latin typeface="Arial"/>
                    <a:ea typeface="Arial"/>
                    <a:cs typeface="Arial"/>
                    <a:sym typeface="Arial"/>
                  </a:rPr>
                  <a:t>)</a:t>
                </a:r>
                <a:r>
                  <a:rPr lang="en-US" altLang="zh-TW" sz="1100" b="0" i="0" u="none" strike="noStrike" cap="none">
                    <a:solidFill>
                      <a:srgbClr val="000000"/>
                    </a:solidFill>
                    <a:effectLst/>
                    <a:latin typeface="Arial"/>
                    <a:ea typeface="Arial"/>
                    <a:cs typeface="Arial"/>
                    <a:sym typeface="Arial"/>
                  </a:rPr>
                  <a:t>^ </a:t>
                </a:r>
                <a:r>
                  <a:rPr lang="en-US" altLang="zh-TW" sz="1100" b="0" i="0" u="none" strike="noStrike" cap="none" dirty="0">
                    <a:solidFill>
                      <a:srgbClr val="000000"/>
                    </a:solidFill>
                    <a:effectLst/>
                    <a:latin typeface="Arial"/>
                    <a:ea typeface="Arial"/>
                    <a:cs typeface="Arial"/>
                    <a:sym typeface="Arial"/>
                  </a:rPr>
                  <a:t> ，</a:t>
                </a:r>
                <a:r>
                  <a:rPr lang="en-US" altLang="zh-TW" sz="1100" b="0" i="0" u="none" strike="noStrike" cap="none" dirty="0" err="1">
                    <a:solidFill>
                      <a:srgbClr val="000000"/>
                    </a:solidFill>
                    <a:effectLst/>
                    <a:latin typeface="Arial"/>
                    <a:ea typeface="Arial"/>
                    <a:cs typeface="Arial"/>
                    <a:sym typeface="Arial"/>
                  </a:rPr>
                  <a:t>偏好處在共同自旋向上（向下）或是處在一上一下的狀態；以及外部磁場對該晶格上的自旋狀態施加作用力參數</a:t>
                </a:r>
                <a:r>
                  <a:rPr lang="en-US" altLang="zh-TW" sz="1100" b="0" i="0" u="none" strike="noStrike" cap="none" dirty="0">
                    <a:solidFill>
                      <a:srgbClr val="000000"/>
                    </a:solidFill>
                    <a:effectLst/>
                    <a:latin typeface="Arial"/>
                    <a:ea typeface="Arial"/>
                    <a:cs typeface="Arial"/>
                    <a:sym typeface="Arial"/>
                  </a:rPr>
                  <a:t> </a:t>
                </a:r>
                <a:r>
                  <a:rPr lang="en-US" altLang="zh-TW" sz="1100" b="0" i="0" u="none" strike="noStrike" cap="none">
                    <a:solidFill>
                      <a:srgbClr val="000000"/>
                    </a:solidFill>
                    <a:effectLst/>
                    <a:latin typeface="Arial"/>
                    <a:ea typeface="Arial"/>
                    <a:cs typeface="Arial"/>
                    <a:sym typeface="Arial"/>
                  </a:rPr>
                  <a:t>ℎ</a:t>
                </a:r>
                <a:r>
                  <a:rPr lang="zh-TW" altLang="zh-TW" sz="1100" b="0" i="0" u="none" strike="noStrike" cap="none">
                    <a:solidFill>
                      <a:srgbClr val="000000"/>
                    </a:solidFill>
                    <a:effectLst/>
                    <a:latin typeface="Arial"/>
                    <a:ea typeface="Arial"/>
                    <a:cs typeface="Arial"/>
                    <a:sym typeface="Arial"/>
                  </a:rPr>
                  <a:t>_</a:t>
                </a:r>
                <a:r>
                  <a:rPr lang="en-US" altLang="zh-TW" sz="1100" b="0" i="0" u="none" strike="noStrike" cap="none">
                    <a:solidFill>
                      <a:srgbClr val="000000"/>
                    </a:solidFill>
                    <a:effectLst/>
                    <a:latin typeface="Arial"/>
                    <a:ea typeface="Arial"/>
                    <a:cs typeface="Arial"/>
                    <a:sym typeface="Arial"/>
                  </a:rPr>
                  <a:t>𝑖^ </a:t>
                </a:r>
                <a:r>
                  <a:rPr lang="zh-TW" altLang="zh-TW" sz="1100" b="0" i="0" u="none" strike="noStrike" cap="none" dirty="0">
                    <a:solidFill>
                      <a:srgbClr val="000000"/>
                    </a:solidFill>
                    <a:effectLst/>
                    <a:latin typeface="Arial"/>
                    <a:ea typeface="Arial"/>
                    <a:cs typeface="Arial"/>
                    <a:sym typeface="Arial"/>
                  </a:rPr>
                  <a:t>，導致其偏向某一個方向。</a:t>
                </a:r>
                <a:endParaRPr sz="1400" dirty="0">
                  <a:solidFill>
                    <a:schemeClr val="dk1"/>
                  </a:solidFill>
                </a:endParaRPr>
              </a:p>
            </p:txBody>
          </p:sp>
        </mc:Fallback>
      </mc:AlternateContent>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2176bbb184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 name="Google Shape;125;g12176bbb184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Chains : Larger problems often require chains because the QPU topology is not fully connected.</a:t>
            </a:r>
            <a:endParaRPr/>
          </a:p>
          <a:p>
            <a:pPr marL="0" lvl="0" indent="0" algn="l" rtl="0">
              <a:lnSpc>
                <a:spcPct val="100000"/>
              </a:lnSpc>
              <a:spcBef>
                <a:spcPts val="0"/>
              </a:spcBef>
              <a:spcAft>
                <a:spcPts val="0"/>
              </a:spcAft>
              <a:buSzPts val="1100"/>
              <a:buNone/>
            </a:pPr>
            <a:r>
              <a:rPr lang="en-US" dirty="0"/>
              <a:t>Chain Strength : For a chain of qubits to represent a variable, all its constituent qubits must return the same value for a sample. This is accomplished by setting a strong coupling to the edges connecting these qubits.</a:t>
            </a:r>
            <a:endParaRPr dirty="0"/>
          </a:p>
          <a:p>
            <a:pPr marL="0" lvl="0" indent="0" algn="l" rtl="0">
              <a:lnSpc>
                <a:spcPct val="100000"/>
              </a:lnSpc>
              <a:spcBef>
                <a:spcPts val="0"/>
              </a:spcBef>
              <a:spcAft>
                <a:spcPts val="0"/>
              </a:spcAft>
              <a:buClr>
                <a:schemeClr val="dk1"/>
              </a:buClr>
              <a:buSzPts val="1100"/>
              <a:buFont typeface="Arial"/>
              <a:buNone/>
            </a:pPr>
            <a:r>
              <a:rPr lang="en-US" dirty="0"/>
              <a:t>(</a:t>
            </a:r>
            <a:r>
              <a:rPr lang="en-US" dirty="0" err="1"/>
              <a:t>鏈：較大的問題通常需要鏈，因為</a:t>
            </a:r>
            <a:r>
              <a:rPr lang="en-US" dirty="0"/>
              <a:t> QPU </a:t>
            </a:r>
            <a:r>
              <a:rPr lang="en-US" dirty="0" err="1"/>
              <a:t>拓撲不是完全連接的</a:t>
            </a:r>
            <a:r>
              <a:rPr lang="en-US" dirty="0"/>
              <a:t>。</a:t>
            </a:r>
            <a:endParaRPr dirty="0"/>
          </a:p>
          <a:p>
            <a:pPr marL="0" lvl="0" indent="0" algn="l" rtl="0">
              <a:lnSpc>
                <a:spcPct val="100000"/>
              </a:lnSpc>
              <a:spcBef>
                <a:spcPts val="0"/>
              </a:spcBef>
              <a:spcAft>
                <a:spcPts val="0"/>
              </a:spcAft>
              <a:buClr>
                <a:schemeClr val="dk1"/>
              </a:buClr>
              <a:buSzPts val="1100"/>
              <a:buFont typeface="Arial"/>
              <a:buNone/>
            </a:pPr>
            <a:r>
              <a:rPr lang="en-US" dirty="0" err="1"/>
              <a:t>鏈強度：對於表示變量的量子比特鏈，它的所有組成量子比特必須為樣本返回相同的值</a:t>
            </a:r>
            <a:r>
              <a:rPr lang="en-US" dirty="0"/>
              <a:t>。 </a:t>
            </a:r>
            <a:r>
              <a:rPr lang="en-US" dirty="0" err="1"/>
              <a:t>這是通過對連接這些量子位的邊緣設置強耦合來實現的</a:t>
            </a:r>
            <a:r>
              <a:rPr lang="en-US" dirty="0"/>
              <a:t>。)</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err="1"/>
              <a:t>要直接在</a:t>
            </a:r>
            <a:r>
              <a:rPr lang="en-US" dirty="0"/>
              <a:t> D-Wave </a:t>
            </a:r>
            <a:r>
              <a:rPr lang="en-US" dirty="0" err="1"/>
              <a:t>系統上解決任意提出的二元二次問題，需要映射到系統量子處理單元</a:t>
            </a:r>
            <a:r>
              <a:rPr lang="en-US" dirty="0"/>
              <a:t> (QPU) 的 QPU </a:t>
            </a:r>
            <a:r>
              <a:rPr lang="en-US" dirty="0" err="1"/>
              <a:t>拓撲，稱為minor-embedding次要嵌入</a:t>
            </a:r>
            <a:r>
              <a:rPr lang="en-US" dirty="0"/>
              <a:t>。 </a:t>
            </a:r>
            <a:r>
              <a:rPr lang="en-US" dirty="0" err="1"/>
              <a:t>這種預處理可以通過由</a:t>
            </a:r>
            <a:r>
              <a:rPr lang="en-US" dirty="0"/>
              <a:t> </a:t>
            </a:r>
            <a:r>
              <a:rPr lang="en-US" dirty="0" err="1"/>
              <a:t>DWaveSampler</a:t>
            </a:r>
            <a:r>
              <a:rPr lang="en-US" dirty="0"/>
              <a:t>() </a:t>
            </a:r>
            <a:r>
              <a:rPr lang="en-US" dirty="0" err="1"/>
              <a:t>和執行次要嵌入的組合組成的組合採樣器來完成</a:t>
            </a:r>
            <a:r>
              <a:rPr lang="en-US" dirty="0"/>
              <a:t>。</a:t>
            </a:r>
            <a:endParaRPr dirty="0"/>
          </a:p>
          <a:p>
            <a:pPr marL="0" lvl="0" indent="0" algn="l" rtl="0">
              <a:lnSpc>
                <a:spcPct val="100000"/>
              </a:lnSpc>
              <a:spcBef>
                <a:spcPts val="0"/>
              </a:spcBef>
              <a:spcAft>
                <a:spcPts val="0"/>
              </a:spcAft>
              <a:buSzPts val="1100"/>
              <a:buNone/>
            </a:pPr>
            <a:r>
              <a:rPr lang="en-US" dirty="0" err="1"/>
              <a:t>三變量全連接問題（左側以圖表形式顯示）嵌入在</a:t>
            </a:r>
            <a:r>
              <a:rPr lang="en-US" dirty="0"/>
              <a:t> D-Wave 2000Q </a:t>
            </a:r>
            <a:r>
              <a:rPr lang="en-US" dirty="0" err="1"/>
              <a:t>上的四個量子位中，右側顯示為</a:t>
            </a:r>
            <a:r>
              <a:rPr lang="en-US" dirty="0"/>
              <a:t> Chimera </a:t>
            </a:r>
            <a:r>
              <a:rPr lang="en-US" dirty="0" err="1"/>
              <a:t>拓撲</a:t>
            </a:r>
            <a:r>
              <a:rPr lang="en-US" dirty="0"/>
              <a:t>。 </a:t>
            </a:r>
            <a:r>
              <a:rPr lang="en-US" dirty="0" err="1"/>
              <a:t>以深洋紅色突出顯示的變亮，由兩個量子位表示，數字</a:t>
            </a:r>
            <a:r>
              <a:rPr lang="en-US" dirty="0"/>
              <a:t> 251 和 253。</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21"/>
        <p:cNvGrpSpPr/>
        <p:nvPr/>
      </p:nvGrpSpPr>
      <p:grpSpPr>
        <a:xfrm>
          <a:off x="0" y="0"/>
          <a:ext cx="0" cy="0"/>
          <a:chOff x="0" y="0"/>
          <a:chExt cx="0" cy="0"/>
        </a:xfrm>
      </p:grpSpPr>
      <p:grpSp>
        <p:nvGrpSpPr>
          <p:cNvPr id="22" name="Google Shape;22;p11"/>
          <p:cNvGrpSpPr/>
          <p:nvPr/>
        </p:nvGrpSpPr>
        <p:grpSpPr>
          <a:xfrm>
            <a:off x="0" y="0"/>
            <a:ext cx="9336088" cy="5000625"/>
            <a:chOff x="0" y="0"/>
            <a:chExt cx="5881" cy="4200"/>
          </a:xfrm>
        </p:grpSpPr>
        <p:sp>
          <p:nvSpPr>
            <p:cNvPr id="23" name="Google Shape;23;p11"/>
            <p:cNvSpPr/>
            <p:nvPr/>
          </p:nvSpPr>
          <p:spPr>
            <a:xfrm>
              <a:off x="0" y="0"/>
              <a:ext cx="2100" cy="4200"/>
            </a:xfrm>
            <a:prstGeom prst="rect">
              <a:avLst/>
            </a:prstGeom>
            <a:gradFill>
              <a:gsLst>
                <a:gs pos="0">
                  <a:schemeClr val="folHlink"/>
                </a:gs>
                <a:gs pos="100000">
                  <a:schemeClr val="lt1"/>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24" name="Google Shape;24;p11"/>
            <p:cNvSpPr/>
            <p:nvPr/>
          </p:nvSpPr>
          <p:spPr>
            <a:xfrm>
              <a:off x="1081" y="1065"/>
              <a:ext cx="4800" cy="1500"/>
            </a:xfrm>
            <a:prstGeom prst="rect">
              <a:avLst/>
            </a:pr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grpSp>
          <p:nvGrpSpPr>
            <p:cNvPr id="25" name="Google Shape;25;p11"/>
            <p:cNvGrpSpPr/>
            <p:nvPr/>
          </p:nvGrpSpPr>
          <p:grpSpPr>
            <a:xfrm>
              <a:off x="0" y="672"/>
              <a:ext cx="1737" cy="1885"/>
              <a:chOff x="0" y="672"/>
              <a:chExt cx="1737" cy="1885"/>
            </a:xfrm>
          </p:grpSpPr>
          <p:sp>
            <p:nvSpPr>
              <p:cNvPr id="26" name="Google Shape;26;p11"/>
              <p:cNvSpPr/>
              <p:nvPr/>
            </p:nvSpPr>
            <p:spPr>
              <a:xfrm>
                <a:off x="361" y="2257"/>
                <a:ext cx="300" cy="3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27" name="Google Shape;27;p11"/>
              <p:cNvSpPr/>
              <p:nvPr/>
            </p:nvSpPr>
            <p:spPr>
              <a:xfrm>
                <a:off x="1081" y="1065"/>
                <a:ext cx="300" cy="300"/>
              </a:xfrm>
              <a:prstGeom prst="rect">
                <a:avLst/>
              </a:prstGeom>
              <a:solidFill>
                <a:schemeClr val="folHlink"/>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28" name="Google Shape;28;p11"/>
              <p:cNvSpPr/>
              <p:nvPr/>
            </p:nvSpPr>
            <p:spPr>
              <a:xfrm>
                <a:off x="1437" y="672"/>
                <a:ext cx="300" cy="300"/>
              </a:xfrm>
              <a:prstGeom prst="rect">
                <a:avLst/>
              </a:prstGeom>
              <a:solidFill>
                <a:schemeClr val="folHlink"/>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29" name="Google Shape;29;p11"/>
              <p:cNvSpPr/>
              <p:nvPr/>
            </p:nvSpPr>
            <p:spPr>
              <a:xfrm>
                <a:off x="719" y="2257"/>
                <a:ext cx="300" cy="300"/>
              </a:xfrm>
              <a:prstGeom prst="rect">
                <a:avLst/>
              </a:pr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30" name="Google Shape;30;p11"/>
              <p:cNvSpPr/>
              <p:nvPr/>
            </p:nvSpPr>
            <p:spPr>
              <a:xfrm>
                <a:off x="1437" y="1065"/>
                <a:ext cx="300" cy="3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31" name="Google Shape;31;p11"/>
              <p:cNvSpPr/>
              <p:nvPr/>
            </p:nvSpPr>
            <p:spPr>
              <a:xfrm>
                <a:off x="719" y="1464"/>
                <a:ext cx="300" cy="300"/>
              </a:xfrm>
              <a:prstGeom prst="rect">
                <a:avLst/>
              </a:prstGeom>
              <a:solidFill>
                <a:schemeClr val="folHlink"/>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32" name="Google Shape;32;p11"/>
              <p:cNvSpPr/>
              <p:nvPr/>
            </p:nvSpPr>
            <p:spPr>
              <a:xfrm>
                <a:off x="0" y="1464"/>
                <a:ext cx="300" cy="300"/>
              </a:xfrm>
              <a:prstGeom prst="rect">
                <a:avLst/>
              </a:pr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33" name="Google Shape;33;p11"/>
              <p:cNvSpPr/>
              <p:nvPr/>
            </p:nvSpPr>
            <p:spPr>
              <a:xfrm>
                <a:off x="1081" y="1464"/>
                <a:ext cx="300" cy="3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34" name="Google Shape;34;p11"/>
              <p:cNvSpPr/>
              <p:nvPr/>
            </p:nvSpPr>
            <p:spPr>
              <a:xfrm>
                <a:off x="361" y="1857"/>
                <a:ext cx="300" cy="300"/>
              </a:xfrm>
              <a:prstGeom prst="rect">
                <a:avLst/>
              </a:prstGeom>
              <a:solidFill>
                <a:schemeClr val="folHlink"/>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35" name="Google Shape;35;p11"/>
              <p:cNvSpPr/>
              <p:nvPr/>
            </p:nvSpPr>
            <p:spPr>
              <a:xfrm>
                <a:off x="719" y="1857"/>
                <a:ext cx="300" cy="3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grpSp>
      </p:grpSp>
      <p:sp>
        <p:nvSpPr>
          <p:cNvPr id="36" name="Google Shape;36;p11"/>
          <p:cNvSpPr txBox="1">
            <a:spLocks noGrp="1"/>
          </p:cNvSpPr>
          <p:nvPr>
            <p:ph type="dt" idx="10"/>
          </p:nvPr>
        </p:nvSpPr>
        <p:spPr>
          <a:xfrm>
            <a:off x="457200" y="4686300"/>
            <a:ext cx="2133600" cy="3429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37" name="Google Shape;37;p11"/>
          <p:cNvSpPr txBox="1">
            <a:spLocks noGrp="1"/>
          </p:cNvSpPr>
          <p:nvPr>
            <p:ph type="ftr" idx="11"/>
          </p:nvPr>
        </p:nvSpPr>
        <p:spPr>
          <a:xfrm>
            <a:off x="3124200" y="4686300"/>
            <a:ext cx="2895600" cy="342900"/>
          </a:xfrm>
          <a:prstGeom prst="rect">
            <a:avLst/>
          </a:prstGeom>
          <a:noFill/>
          <a:ln>
            <a:noFill/>
          </a:ln>
        </p:spPr>
        <p:txBody>
          <a:bodyPr spcFirstLastPara="1" wrap="square" lIns="68575" tIns="34275" rIns="68575" bIns="34275" anchor="b" anchorCtr="0">
            <a:noAutofit/>
          </a:bodyPr>
          <a:lstStyle>
            <a:lvl1pPr lvl="0" algn="ctr">
              <a:lnSpc>
                <a:spcPct val="100000"/>
              </a:lnSpc>
              <a:spcBef>
                <a:spcPts val="0"/>
              </a:spcBef>
              <a:spcAft>
                <a:spcPts val="0"/>
              </a:spcAft>
              <a:buClr>
                <a:schemeClr val="dk1"/>
              </a:buClr>
              <a:buSzPts val="1100"/>
              <a:buFont typeface="Arial"/>
              <a:buNone/>
              <a:defRPr b="0" i="0">
                <a:solidFill>
                  <a:schemeClr val="dk1"/>
                </a:solidFill>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38" name="Google Shape;38;p11"/>
          <p:cNvSpPr txBox="1">
            <a:spLocks noGrp="1"/>
          </p:cNvSpPr>
          <p:nvPr>
            <p:ph type="sldNum" idx="12"/>
          </p:nvPr>
        </p:nvSpPr>
        <p:spPr>
          <a:xfrm>
            <a:off x="8572500" y="4823460"/>
            <a:ext cx="548640" cy="26289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900"/>
              <a:buFont typeface="Arial"/>
              <a:buNone/>
              <a:defRPr sz="105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05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05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05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05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05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05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05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05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9" name="Google Shape;39;p11"/>
          <p:cNvSpPr txBox="1">
            <a:spLocks noGrp="1"/>
          </p:cNvSpPr>
          <p:nvPr>
            <p:ph type="ctrTitle"/>
          </p:nvPr>
        </p:nvSpPr>
        <p:spPr>
          <a:xfrm>
            <a:off x="2971800" y="1371600"/>
            <a:ext cx="6019800" cy="1657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3800">
                <a:solidFill>
                  <a:srgbClr val="FFFF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0" name="Google Shape;40;p11"/>
          <p:cNvSpPr txBox="1">
            <a:spLocks noGrp="1"/>
          </p:cNvSpPr>
          <p:nvPr>
            <p:ph type="subTitle" idx="1"/>
          </p:nvPr>
        </p:nvSpPr>
        <p:spPr>
          <a:xfrm>
            <a:off x="2971800" y="3200400"/>
            <a:ext cx="6019800" cy="1314600"/>
          </a:xfrm>
          <a:prstGeom prst="rect">
            <a:avLst/>
          </a:prstGeom>
          <a:noFill/>
          <a:ln>
            <a:noFill/>
          </a:ln>
        </p:spPr>
        <p:txBody>
          <a:bodyPr spcFirstLastPara="1" wrap="square" lIns="68575" tIns="34275" rIns="68575" bIns="34275" anchor="t" anchorCtr="0">
            <a:noAutofit/>
          </a:bodyPr>
          <a:lstStyle>
            <a:lvl1pPr lvl="0" algn="l">
              <a:lnSpc>
                <a:spcPct val="100000"/>
              </a:lnSpc>
              <a:spcBef>
                <a:spcPts val="500"/>
              </a:spcBef>
              <a:spcAft>
                <a:spcPts val="0"/>
              </a:spcAft>
              <a:buSzPts val="1900"/>
              <a:buFont typeface="Noto Sans Symbols"/>
              <a:buNone/>
              <a:defRPr sz="2600"/>
            </a:lvl1pPr>
            <a:lvl2pPr lvl="1" algn="l">
              <a:lnSpc>
                <a:spcPct val="100000"/>
              </a:lnSpc>
              <a:spcBef>
                <a:spcPts val="300"/>
              </a:spcBef>
              <a:spcAft>
                <a:spcPts val="0"/>
              </a:spcAft>
              <a:buSzPts val="1100"/>
              <a:buChar char="◻"/>
              <a:defRPr/>
            </a:lvl2pPr>
            <a:lvl3pPr lvl="2" algn="l">
              <a:lnSpc>
                <a:spcPct val="100000"/>
              </a:lnSpc>
              <a:spcBef>
                <a:spcPts val="300"/>
              </a:spcBef>
              <a:spcAft>
                <a:spcPts val="0"/>
              </a:spcAft>
              <a:buSzPts val="900"/>
              <a:buChar char="■"/>
              <a:defRPr/>
            </a:lvl3pPr>
            <a:lvl4pPr lvl="3" algn="l">
              <a:lnSpc>
                <a:spcPct val="100000"/>
              </a:lnSpc>
              <a:spcBef>
                <a:spcPts val="300"/>
              </a:spcBef>
              <a:spcAft>
                <a:spcPts val="0"/>
              </a:spcAft>
              <a:buSzPts val="900"/>
              <a:buChar char="◻"/>
              <a:defRPr/>
            </a:lvl4pPr>
            <a:lvl5pPr lvl="4" algn="l">
              <a:lnSpc>
                <a:spcPct val="100000"/>
              </a:lnSpc>
              <a:spcBef>
                <a:spcPts val="300"/>
              </a:spcBef>
              <a:spcAft>
                <a:spcPts val="0"/>
              </a:spcAft>
              <a:buSzPts val="1400"/>
              <a:buChar char="▪"/>
              <a:defRPr/>
            </a:lvl5pPr>
            <a:lvl6pPr lvl="5" algn="l">
              <a:lnSpc>
                <a:spcPct val="100000"/>
              </a:lnSpc>
              <a:spcBef>
                <a:spcPts val="300"/>
              </a:spcBef>
              <a:spcAft>
                <a:spcPts val="0"/>
              </a:spcAft>
              <a:buSzPts val="1400"/>
              <a:buChar char="▪"/>
              <a:defRPr/>
            </a:lvl6pPr>
            <a:lvl7pPr lvl="6" algn="l">
              <a:lnSpc>
                <a:spcPct val="100000"/>
              </a:lnSpc>
              <a:spcBef>
                <a:spcPts val="300"/>
              </a:spcBef>
              <a:spcAft>
                <a:spcPts val="0"/>
              </a:spcAft>
              <a:buSzPts val="1400"/>
              <a:buChar char="▪"/>
              <a:defRPr/>
            </a:lvl7pPr>
            <a:lvl8pPr lvl="7" algn="l">
              <a:lnSpc>
                <a:spcPct val="100000"/>
              </a:lnSpc>
              <a:spcBef>
                <a:spcPts val="300"/>
              </a:spcBef>
              <a:spcAft>
                <a:spcPts val="0"/>
              </a:spcAft>
              <a:buSzPts val="1400"/>
              <a:buChar char="▪"/>
              <a:defRPr/>
            </a:lvl8pPr>
            <a:lvl9pPr lvl="8" algn="l">
              <a:lnSpc>
                <a:spcPct val="100000"/>
              </a:lnSpc>
              <a:spcBef>
                <a:spcPts val="300"/>
              </a:spcBef>
              <a:spcAft>
                <a:spcPts val="0"/>
              </a:spcAft>
              <a:buSzPts val="14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41"/>
        <p:cNvGrpSpPr/>
        <p:nvPr/>
      </p:nvGrpSpPr>
      <p:grpSpPr>
        <a:xfrm>
          <a:off x="0" y="0"/>
          <a:ext cx="0" cy="0"/>
          <a:chOff x="0" y="0"/>
          <a:chExt cx="0" cy="0"/>
        </a:xfrm>
      </p:grpSpPr>
      <p:sp>
        <p:nvSpPr>
          <p:cNvPr id="2" name="矩形 1">
            <a:extLst>
              <a:ext uri="{FF2B5EF4-FFF2-40B4-BE49-F238E27FC236}">
                <a16:creationId xmlns:a16="http://schemas.microsoft.com/office/drawing/2014/main" id="{1BC50CA8-9D8D-42B3-A1A0-05C61ABA874A}"/>
              </a:ext>
            </a:extLst>
          </p:cNvPr>
          <p:cNvSpPr/>
          <p:nvPr userDrawn="1"/>
        </p:nvSpPr>
        <p:spPr>
          <a:xfrm>
            <a:off x="7769955" y="4537769"/>
            <a:ext cx="1149111" cy="51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noFill/>
              </a:ln>
            </a:endParaRPr>
          </a:p>
        </p:txBody>
      </p:sp>
      <p:sp>
        <p:nvSpPr>
          <p:cNvPr id="42" name="Google Shape;42;p12"/>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3" name="Google Shape;43;p12"/>
          <p:cNvSpPr txBox="1">
            <a:spLocks noGrp="1"/>
          </p:cNvSpPr>
          <p:nvPr>
            <p:ph type="ftr" idx="11"/>
          </p:nvPr>
        </p:nvSpPr>
        <p:spPr>
          <a:xfrm>
            <a:off x="2555882" y="4839891"/>
            <a:ext cx="4983300" cy="180900"/>
          </a:xfrm>
          <a:prstGeom prst="rect">
            <a:avLst/>
          </a:prstGeom>
          <a:noFill/>
          <a:ln>
            <a:noFill/>
          </a:ln>
        </p:spPr>
        <p:txBody>
          <a:bodyPr spcFirstLastPara="1" wrap="square" lIns="68575" tIns="34275" rIns="68575" bIns="34275" anchor="b" anchorCtr="0">
            <a:noAutofit/>
          </a:bodyPr>
          <a:lstStyle>
            <a:lvl1pPr lvl="0" algn="r">
              <a:lnSpc>
                <a:spcPct val="100000"/>
              </a:lnSpc>
              <a:spcBef>
                <a:spcPts val="0"/>
              </a:spcBef>
              <a:spcAft>
                <a:spcPts val="0"/>
              </a:spcAft>
              <a:buClr>
                <a:srgbClr val="A5002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44" name="Google Shape;44;p12"/>
          <p:cNvSpPr txBox="1">
            <a:spLocks noGrp="1"/>
          </p:cNvSpPr>
          <p:nvPr>
            <p:ph type="sldNum" idx="12"/>
          </p:nvPr>
        </p:nvSpPr>
        <p:spPr>
          <a:xfrm>
            <a:off x="7010400" y="4856560"/>
            <a:ext cx="2133600" cy="18090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5" name="Google Shape;45;p12"/>
          <p:cNvSpPr txBox="1">
            <a:spLocks noGrp="1"/>
          </p:cNvSpPr>
          <p:nvPr>
            <p:ph type="dt" idx="10"/>
          </p:nvPr>
        </p:nvSpPr>
        <p:spPr>
          <a:xfrm>
            <a:off x="468313" y="4677966"/>
            <a:ext cx="2133600" cy="3573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標題及物件" type="obj">
  <p:cSld name="OBJECT">
    <p:spTree>
      <p:nvGrpSpPr>
        <p:cNvPr id="1" name="Shape 46"/>
        <p:cNvGrpSpPr/>
        <p:nvPr/>
      </p:nvGrpSpPr>
      <p:grpSpPr>
        <a:xfrm>
          <a:off x="0" y="0"/>
          <a:ext cx="0" cy="0"/>
          <a:chOff x="0" y="0"/>
          <a:chExt cx="0" cy="0"/>
        </a:xfrm>
      </p:grpSpPr>
      <p:sp>
        <p:nvSpPr>
          <p:cNvPr id="47" name="Google Shape;47;p37"/>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8" name="Google Shape;48;p37"/>
          <p:cNvSpPr txBox="1">
            <a:spLocks noGrp="1"/>
          </p:cNvSpPr>
          <p:nvPr>
            <p:ph type="body" idx="1"/>
          </p:nvPr>
        </p:nvSpPr>
        <p:spPr>
          <a:xfrm>
            <a:off x="468313" y="1383512"/>
            <a:ext cx="8229600" cy="3078900"/>
          </a:xfrm>
          <a:prstGeom prst="rect">
            <a:avLst/>
          </a:prstGeom>
          <a:noFill/>
          <a:ln>
            <a:noFill/>
          </a:ln>
        </p:spPr>
        <p:txBody>
          <a:bodyPr spcFirstLastPara="1" wrap="square" lIns="68575" tIns="34275" rIns="68575" bIns="34275" anchor="t" anchorCtr="0">
            <a:noAutofit/>
          </a:bodyPr>
          <a:lstStyle>
            <a:lvl1pPr marL="457200" lvl="0" indent="-342900" algn="l">
              <a:lnSpc>
                <a:spcPct val="100000"/>
              </a:lnSpc>
              <a:spcBef>
                <a:spcPts val="500"/>
              </a:spcBef>
              <a:spcAft>
                <a:spcPts val="0"/>
              </a:spcAft>
              <a:buSzPts val="1800"/>
              <a:buChar char="■"/>
              <a:defRPr/>
            </a:lvl1pPr>
            <a:lvl2pPr marL="914400" lvl="1" indent="-336550" algn="l">
              <a:lnSpc>
                <a:spcPct val="100000"/>
              </a:lnSpc>
              <a:spcBef>
                <a:spcPts val="400"/>
              </a:spcBef>
              <a:spcAft>
                <a:spcPts val="0"/>
              </a:spcAft>
              <a:buSzPts val="1700"/>
              <a:buChar char="◻"/>
              <a:defRPr/>
            </a:lvl2pPr>
            <a:lvl3pPr marL="1371600" lvl="2" indent="-304800" algn="l">
              <a:lnSpc>
                <a:spcPct val="100000"/>
              </a:lnSpc>
              <a:spcBef>
                <a:spcPts val="400"/>
              </a:spcBef>
              <a:spcAft>
                <a:spcPts val="0"/>
              </a:spcAft>
              <a:buSzPts val="1200"/>
              <a:buChar char="■"/>
              <a:defRPr/>
            </a:lvl3pPr>
            <a:lvl4pPr marL="1828800" lvl="3" indent="-298450" algn="l">
              <a:lnSpc>
                <a:spcPct val="100000"/>
              </a:lnSpc>
              <a:spcBef>
                <a:spcPts val="300"/>
              </a:spcBef>
              <a:spcAft>
                <a:spcPts val="0"/>
              </a:spcAft>
              <a:buSzPts val="1100"/>
              <a:buChar char="◻"/>
              <a:defRPr/>
            </a:lvl4pPr>
            <a:lvl5pPr marL="2286000" lvl="4" indent="-323850" algn="l">
              <a:lnSpc>
                <a:spcPct val="100000"/>
              </a:lnSpc>
              <a:spcBef>
                <a:spcPts val="300"/>
              </a:spcBef>
              <a:spcAft>
                <a:spcPts val="0"/>
              </a:spcAft>
              <a:buSzPts val="1500"/>
              <a:buChar char="▪"/>
              <a:defRPr/>
            </a:lvl5pPr>
            <a:lvl6pPr marL="2743200" lvl="5" indent="-323850" algn="l">
              <a:lnSpc>
                <a:spcPct val="100000"/>
              </a:lnSpc>
              <a:spcBef>
                <a:spcPts val="300"/>
              </a:spcBef>
              <a:spcAft>
                <a:spcPts val="0"/>
              </a:spcAft>
              <a:buSzPts val="1500"/>
              <a:buChar char="▪"/>
              <a:defRPr/>
            </a:lvl6pPr>
            <a:lvl7pPr marL="3200400" lvl="6" indent="-323850" algn="l">
              <a:lnSpc>
                <a:spcPct val="100000"/>
              </a:lnSpc>
              <a:spcBef>
                <a:spcPts val="300"/>
              </a:spcBef>
              <a:spcAft>
                <a:spcPts val="0"/>
              </a:spcAft>
              <a:buSzPts val="1500"/>
              <a:buChar char="▪"/>
              <a:defRPr/>
            </a:lvl7pPr>
            <a:lvl8pPr marL="3657600" lvl="7" indent="-323850" algn="l">
              <a:lnSpc>
                <a:spcPct val="100000"/>
              </a:lnSpc>
              <a:spcBef>
                <a:spcPts val="300"/>
              </a:spcBef>
              <a:spcAft>
                <a:spcPts val="0"/>
              </a:spcAft>
              <a:buSzPts val="1500"/>
              <a:buChar char="▪"/>
              <a:defRPr/>
            </a:lvl8pPr>
            <a:lvl9pPr marL="4114800" lvl="8" indent="-323850" algn="l">
              <a:lnSpc>
                <a:spcPct val="100000"/>
              </a:lnSpc>
              <a:spcBef>
                <a:spcPts val="300"/>
              </a:spcBef>
              <a:spcAft>
                <a:spcPts val="0"/>
              </a:spcAft>
              <a:buSzPts val="1500"/>
              <a:buChar char="▪"/>
              <a:defRPr/>
            </a:lvl9pPr>
          </a:lstStyle>
          <a:p>
            <a:endParaRPr dirty="0"/>
          </a:p>
        </p:txBody>
      </p:sp>
      <p:sp>
        <p:nvSpPr>
          <p:cNvPr id="49" name="Google Shape;49;p37"/>
          <p:cNvSpPr txBox="1">
            <a:spLocks noGrp="1"/>
          </p:cNvSpPr>
          <p:nvPr>
            <p:ph type="sldNum" idx="12"/>
          </p:nvPr>
        </p:nvSpPr>
        <p:spPr>
          <a:xfrm>
            <a:off x="7589520" y="4846320"/>
            <a:ext cx="1554480" cy="21717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 name="矩形 4">
            <a:extLst>
              <a:ext uri="{FF2B5EF4-FFF2-40B4-BE49-F238E27FC236}">
                <a16:creationId xmlns:a16="http://schemas.microsoft.com/office/drawing/2014/main" id="{24B132E6-5CA3-47B1-99AA-9B3C0E3283D1}"/>
              </a:ext>
            </a:extLst>
          </p:cNvPr>
          <p:cNvSpPr/>
          <p:nvPr userDrawn="1"/>
        </p:nvSpPr>
        <p:spPr>
          <a:xfrm>
            <a:off x="7769955" y="4537769"/>
            <a:ext cx="1149111" cy="51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noFill/>
              </a:ln>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0"/>
        <p:cNvGrpSpPr/>
        <p:nvPr/>
      </p:nvGrpSpPr>
      <p:grpSpPr>
        <a:xfrm>
          <a:off x="0" y="0"/>
          <a:ext cx="0" cy="0"/>
          <a:chOff x="0" y="0"/>
          <a:chExt cx="0" cy="0"/>
        </a:xfrm>
      </p:grpSpPr>
      <p:sp>
        <p:nvSpPr>
          <p:cNvPr id="51" name="Google Shape;51;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2" name="Google Shape;52;p3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00000"/>
              </a:lnSpc>
              <a:spcBef>
                <a:spcPts val="0"/>
              </a:spcBef>
              <a:spcAft>
                <a:spcPts val="0"/>
              </a:spcAft>
              <a:buSzPts val="1800"/>
              <a:buChar char="●"/>
              <a:defRPr/>
            </a:lvl1pPr>
            <a:lvl2pPr marL="914400" lvl="1" indent="-317500" algn="l">
              <a:lnSpc>
                <a:spcPct val="100000"/>
              </a:lnSpc>
              <a:spcBef>
                <a:spcPts val="0"/>
              </a:spcBef>
              <a:spcAft>
                <a:spcPts val="0"/>
              </a:spcAft>
              <a:buSzPts val="1400"/>
              <a:buChar char="○"/>
              <a:defRPr/>
            </a:lvl2pPr>
            <a:lvl3pPr marL="1371600" lvl="2" indent="-317500" algn="l">
              <a:lnSpc>
                <a:spcPct val="100000"/>
              </a:lnSpc>
              <a:spcBef>
                <a:spcPts val="0"/>
              </a:spcBef>
              <a:spcAft>
                <a:spcPts val="0"/>
              </a:spcAft>
              <a:buSzPts val="1400"/>
              <a:buChar char="■"/>
              <a:defRPr/>
            </a:lvl3pPr>
            <a:lvl4pPr marL="1828800" lvl="3" indent="-317500" algn="l">
              <a:lnSpc>
                <a:spcPct val="100000"/>
              </a:lnSpc>
              <a:spcBef>
                <a:spcPts val="0"/>
              </a:spcBef>
              <a:spcAft>
                <a:spcPts val="0"/>
              </a:spcAft>
              <a:buSzPts val="1400"/>
              <a:buChar char="●"/>
              <a:defRPr/>
            </a:lvl4pPr>
            <a:lvl5pPr marL="2286000" lvl="4" indent="-317500" algn="l">
              <a:lnSpc>
                <a:spcPct val="100000"/>
              </a:lnSpc>
              <a:spcBef>
                <a:spcPts val="0"/>
              </a:spcBef>
              <a:spcAft>
                <a:spcPts val="0"/>
              </a:spcAft>
              <a:buSzPts val="1400"/>
              <a:buChar char="○"/>
              <a:defRPr/>
            </a:lvl5pPr>
            <a:lvl6pPr marL="2743200" lvl="5" indent="-317500" algn="l">
              <a:lnSpc>
                <a:spcPct val="100000"/>
              </a:lnSpc>
              <a:spcBef>
                <a:spcPts val="0"/>
              </a:spcBef>
              <a:spcAft>
                <a:spcPts val="0"/>
              </a:spcAft>
              <a:buSzPts val="1400"/>
              <a:buChar char="■"/>
              <a:defRPr/>
            </a:lvl6pPr>
            <a:lvl7pPr marL="3200400" lvl="6" indent="-317500" algn="l">
              <a:lnSpc>
                <a:spcPct val="100000"/>
              </a:lnSpc>
              <a:spcBef>
                <a:spcPts val="0"/>
              </a:spcBef>
              <a:spcAft>
                <a:spcPts val="0"/>
              </a:spcAft>
              <a:buSzPts val="1400"/>
              <a:buChar char="●"/>
              <a:defRPr/>
            </a:lvl7pPr>
            <a:lvl8pPr marL="3657600" lvl="7" indent="-317500" algn="l">
              <a:lnSpc>
                <a:spcPct val="100000"/>
              </a:lnSpc>
              <a:spcBef>
                <a:spcPts val="0"/>
              </a:spcBef>
              <a:spcAft>
                <a:spcPts val="0"/>
              </a:spcAft>
              <a:buSzPts val="1400"/>
              <a:buChar char="○"/>
              <a:defRPr/>
            </a:lvl8pPr>
            <a:lvl9pPr marL="4114800" lvl="8" indent="-317500" algn="l">
              <a:lnSpc>
                <a:spcPct val="100000"/>
              </a:lnSpc>
              <a:spcBef>
                <a:spcPts val="0"/>
              </a:spcBef>
              <a:spcAft>
                <a:spcPts val="0"/>
              </a:spcAft>
              <a:buSzPts val="1400"/>
              <a:buChar char="■"/>
              <a:defRPr/>
            </a:lvl9pPr>
          </a:lstStyle>
          <a:p>
            <a:endParaRPr/>
          </a:p>
        </p:txBody>
      </p:sp>
      <p:sp>
        <p:nvSpPr>
          <p:cNvPr id="53" name="Google Shape;53;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 name="矩形 4">
            <a:extLst>
              <a:ext uri="{FF2B5EF4-FFF2-40B4-BE49-F238E27FC236}">
                <a16:creationId xmlns:a16="http://schemas.microsoft.com/office/drawing/2014/main" id="{821D2AB8-870A-4D85-9036-97A27B1E35D5}"/>
              </a:ext>
            </a:extLst>
          </p:cNvPr>
          <p:cNvSpPr/>
          <p:nvPr userDrawn="1"/>
        </p:nvSpPr>
        <p:spPr>
          <a:xfrm>
            <a:off x="7769955" y="4537769"/>
            <a:ext cx="1149111" cy="51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noFill/>
              </a:l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54"/>
        <p:cNvGrpSpPr/>
        <p:nvPr/>
      </p:nvGrpSpPr>
      <p:grpSpPr>
        <a:xfrm>
          <a:off x="0" y="0"/>
          <a:ext cx="0" cy="0"/>
          <a:chOff x="0" y="0"/>
          <a:chExt cx="0" cy="0"/>
        </a:xfrm>
      </p:grpSpPr>
      <p:sp>
        <p:nvSpPr>
          <p:cNvPr id="55" name="Google Shape;55;p13"/>
          <p:cNvSpPr txBox="1">
            <a:spLocks noGrp="1"/>
          </p:cNvSpPr>
          <p:nvPr>
            <p:ph type="ftr" idx="11"/>
          </p:nvPr>
        </p:nvSpPr>
        <p:spPr>
          <a:xfrm>
            <a:off x="2555882" y="4839891"/>
            <a:ext cx="4983300" cy="180900"/>
          </a:xfrm>
          <a:prstGeom prst="rect">
            <a:avLst/>
          </a:prstGeom>
          <a:noFill/>
          <a:ln>
            <a:noFill/>
          </a:ln>
        </p:spPr>
        <p:txBody>
          <a:bodyPr spcFirstLastPara="1" wrap="square" lIns="68575" tIns="34275" rIns="68575" bIns="34275" anchor="b" anchorCtr="0">
            <a:noAutofit/>
          </a:bodyPr>
          <a:lstStyle>
            <a:lvl1pPr lvl="0" algn="r">
              <a:lnSpc>
                <a:spcPct val="100000"/>
              </a:lnSpc>
              <a:spcBef>
                <a:spcPts val="0"/>
              </a:spcBef>
              <a:spcAft>
                <a:spcPts val="0"/>
              </a:spcAft>
              <a:buClr>
                <a:srgbClr val="A5002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56" name="Google Shape;56;p13"/>
          <p:cNvSpPr txBox="1">
            <a:spLocks noGrp="1"/>
          </p:cNvSpPr>
          <p:nvPr>
            <p:ph type="sldNum" idx="12"/>
          </p:nvPr>
        </p:nvSpPr>
        <p:spPr>
          <a:xfrm>
            <a:off x="7010400" y="4874349"/>
            <a:ext cx="2133600" cy="18090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7" name="Google Shape;57;p13"/>
          <p:cNvSpPr txBox="1">
            <a:spLocks noGrp="1"/>
          </p:cNvSpPr>
          <p:nvPr>
            <p:ph type="dt" idx="10"/>
          </p:nvPr>
        </p:nvSpPr>
        <p:spPr>
          <a:xfrm>
            <a:off x="468313" y="4677966"/>
            <a:ext cx="2133600" cy="3573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5" name="矩形 4">
            <a:extLst>
              <a:ext uri="{FF2B5EF4-FFF2-40B4-BE49-F238E27FC236}">
                <a16:creationId xmlns:a16="http://schemas.microsoft.com/office/drawing/2014/main" id="{EC662B7B-EADD-4025-8027-2F4FB1DAC7A0}"/>
              </a:ext>
            </a:extLst>
          </p:cNvPr>
          <p:cNvSpPr/>
          <p:nvPr userDrawn="1"/>
        </p:nvSpPr>
        <p:spPr>
          <a:xfrm>
            <a:off x="7769955" y="4537769"/>
            <a:ext cx="1149111" cy="51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noFill/>
              </a:l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457202" y="204788"/>
            <a:ext cx="3008400" cy="8715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1100"/>
              <a:buNone/>
              <a:defRPr sz="15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0" name="Google Shape;60;p14"/>
          <p:cNvSpPr txBox="1">
            <a:spLocks noGrp="1"/>
          </p:cNvSpPr>
          <p:nvPr>
            <p:ph type="body" idx="1"/>
          </p:nvPr>
        </p:nvSpPr>
        <p:spPr>
          <a:xfrm>
            <a:off x="3575050" y="204797"/>
            <a:ext cx="5111700" cy="4389900"/>
          </a:xfrm>
          <a:prstGeom prst="rect">
            <a:avLst/>
          </a:prstGeom>
          <a:noFill/>
          <a:ln>
            <a:noFill/>
          </a:ln>
        </p:spPr>
        <p:txBody>
          <a:bodyPr spcFirstLastPara="1" wrap="square" lIns="68575" tIns="34275" rIns="68575" bIns="34275" anchor="t" anchorCtr="0">
            <a:noAutofit/>
          </a:bodyPr>
          <a:lstStyle>
            <a:lvl1pPr marL="457200" lvl="0" indent="-342900" algn="l">
              <a:lnSpc>
                <a:spcPct val="100000"/>
              </a:lnSpc>
              <a:spcBef>
                <a:spcPts val="500"/>
              </a:spcBef>
              <a:spcAft>
                <a:spcPts val="0"/>
              </a:spcAft>
              <a:buSzPts val="1800"/>
              <a:buChar char="■"/>
              <a:defRPr sz="2400"/>
            </a:lvl1pPr>
            <a:lvl2pPr marL="914400" lvl="1" indent="-336550" algn="l">
              <a:lnSpc>
                <a:spcPct val="100000"/>
              </a:lnSpc>
              <a:spcBef>
                <a:spcPts val="400"/>
              </a:spcBef>
              <a:spcAft>
                <a:spcPts val="0"/>
              </a:spcAft>
              <a:buSzPts val="1700"/>
              <a:buChar char="◻"/>
              <a:defRPr sz="2100"/>
            </a:lvl2pPr>
            <a:lvl3pPr marL="1371600" lvl="2" indent="-304800" algn="l">
              <a:lnSpc>
                <a:spcPct val="100000"/>
              </a:lnSpc>
              <a:spcBef>
                <a:spcPts val="400"/>
              </a:spcBef>
              <a:spcAft>
                <a:spcPts val="0"/>
              </a:spcAft>
              <a:buSzPts val="1200"/>
              <a:buChar char="■"/>
              <a:defRPr sz="1800"/>
            </a:lvl3pPr>
            <a:lvl4pPr marL="1828800" lvl="3" indent="-298450" algn="l">
              <a:lnSpc>
                <a:spcPct val="100000"/>
              </a:lnSpc>
              <a:spcBef>
                <a:spcPts val="300"/>
              </a:spcBef>
              <a:spcAft>
                <a:spcPts val="0"/>
              </a:spcAft>
              <a:buSzPts val="1100"/>
              <a:buChar char="◻"/>
              <a:defRPr sz="1500"/>
            </a:lvl4pPr>
            <a:lvl5pPr marL="2286000" lvl="4" indent="-323850" algn="l">
              <a:lnSpc>
                <a:spcPct val="100000"/>
              </a:lnSpc>
              <a:spcBef>
                <a:spcPts val="300"/>
              </a:spcBef>
              <a:spcAft>
                <a:spcPts val="0"/>
              </a:spcAft>
              <a:buSzPts val="1500"/>
              <a:buChar char="▪"/>
              <a:defRPr sz="1500"/>
            </a:lvl5pPr>
            <a:lvl6pPr marL="2743200" lvl="5" indent="-323850" algn="l">
              <a:lnSpc>
                <a:spcPct val="100000"/>
              </a:lnSpc>
              <a:spcBef>
                <a:spcPts val="300"/>
              </a:spcBef>
              <a:spcAft>
                <a:spcPts val="0"/>
              </a:spcAft>
              <a:buSzPts val="1500"/>
              <a:buChar char="▪"/>
              <a:defRPr sz="1500"/>
            </a:lvl6pPr>
            <a:lvl7pPr marL="3200400" lvl="6" indent="-323850" algn="l">
              <a:lnSpc>
                <a:spcPct val="100000"/>
              </a:lnSpc>
              <a:spcBef>
                <a:spcPts val="300"/>
              </a:spcBef>
              <a:spcAft>
                <a:spcPts val="0"/>
              </a:spcAft>
              <a:buSzPts val="1500"/>
              <a:buChar char="▪"/>
              <a:defRPr sz="1500"/>
            </a:lvl7pPr>
            <a:lvl8pPr marL="3657600" lvl="7" indent="-323850" algn="l">
              <a:lnSpc>
                <a:spcPct val="100000"/>
              </a:lnSpc>
              <a:spcBef>
                <a:spcPts val="300"/>
              </a:spcBef>
              <a:spcAft>
                <a:spcPts val="0"/>
              </a:spcAft>
              <a:buSzPts val="1500"/>
              <a:buChar char="▪"/>
              <a:defRPr sz="1500"/>
            </a:lvl8pPr>
            <a:lvl9pPr marL="4114800" lvl="8" indent="-323850" algn="l">
              <a:lnSpc>
                <a:spcPct val="100000"/>
              </a:lnSpc>
              <a:spcBef>
                <a:spcPts val="300"/>
              </a:spcBef>
              <a:spcAft>
                <a:spcPts val="0"/>
              </a:spcAft>
              <a:buSzPts val="1500"/>
              <a:buChar char="▪"/>
              <a:defRPr sz="1500"/>
            </a:lvl9pPr>
          </a:lstStyle>
          <a:p>
            <a:endParaRPr/>
          </a:p>
        </p:txBody>
      </p:sp>
      <p:sp>
        <p:nvSpPr>
          <p:cNvPr id="61" name="Google Shape;61;p14"/>
          <p:cNvSpPr txBox="1">
            <a:spLocks noGrp="1"/>
          </p:cNvSpPr>
          <p:nvPr>
            <p:ph type="body" idx="2"/>
          </p:nvPr>
        </p:nvSpPr>
        <p:spPr>
          <a:xfrm>
            <a:off x="457202" y="1076327"/>
            <a:ext cx="3008400" cy="3518400"/>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200"/>
              </a:spcBef>
              <a:spcAft>
                <a:spcPts val="0"/>
              </a:spcAft>
              <a:buSzPts val="800"/>
              <a:buNone/>
              <a:defRPr sz="1100"/>
            </a:lvl1pPr>
            <a:lvl2pPr marL="914400" lvl="1" indent="-228600" algn="l">
              <a:lnSpc>
                <a:spcPct val="100000"/>
              </a:lnSpc>
              <a:spcBef>
                <a:spcPts val="200"/>
              </a:spcBef>
              <a:spcAft>
                <a:spcPts val="0"/>
              </a:spcAft>
              <a:buSzPts val="700"/>
              <a:buNone/>
              <a:defRPr sz="900"/>
            </a:lvl2pPr>
            <a:lvl3pPr marL="1371600" lvl="2" indent="-228600" algn="l">
              <a:lnSpc>
                <a:spcPct val="100000"/>
              </a:lnSpc>
              <a:spcBef>
                <a:spcPts val="200"/>
              </a:spcBef>
              <a:spcAft>
                <a:spcPts val="0"/>
              </a:spcAft>
              <a:buSzPts val="500"/>
              <a:buNone/>
              <a:defRPr sz="800"/>
            </a:lvl3pPr>
            <a:lvl4pPr marL="1828800" lvl="3" indent="-228600" algn="l">
              <a:lnSpc>
                <a:spcPct val="100000"/>
              </a:lnSpc>
              <a:spcBef>
                <a:spcPts val="100"/>
              </a:spcBef>
              <a:spcAft>
                <a:spcPts val="0"/>
              </a:spcAft>
              <a:buSzPts val="500"/>
              <a:buNone/>
              <a:defRPr sz="700"/>
            </a:lvl4pPr>
            <a:lvl5pPr marL="2286000" lvl="4" indent="-228600" algn="l">
              <a:lnSpc>
                <a:spcPct val="100000"/>
              </a:lnSpc>
              <a:spcBef>
                <a:spcPts val="100"/>
              </a:spcBef>
              <a:spcAft>
                <a:spcPts val="0"/>
              </a:spcAft>
              <a:buSzPts val="700"/>
              <a:buNone/>
              <a:defRPr sz="700"/>
            </a:lvl5pPr>
            <a:lvl6pPr marL="2743200" lvl="5" indent="-228600" algn="l">
              <a:lnSpc>
                <a:spcPct val="100000"/>
              </a:lnSpc>
              <a:spcBef>
                <a:spcPts val="100"/>
              </a:spcBef>
              <a:spcAft>
                <a:spcPts val="0"/>
              </a:spcAft>
              <a:buSzPts val="700"/>
              <a:buNone/>
              <a:defRPr sz="700"/>
            </a:lvl6pPr>
            <a:lvl7pPr marL="3200400" lvl="6" indent="-228600" algn="l">
              <a:lnSpc>
                <a:spcPct val="100000"/>
              </a:lnSpc>
              <a:spcBef>
                <a:spcPts val="100"/>
              </a:spcBef>
              <a:spcAft>
                <a:spcPts val="0"/>
              </a:spcAft>
              <a:buSzPts val="700"/>
              <a:buNone/>
              <a:defRPr sz="700"/>
            </a:lvl7pPr>
            <a:lvl8pPr marL="3657600" lvl="7" indent="-228600" algn="l">
              <a:lnSpc>
                <a:spcPct val="100000"/>
              </a:lnSpc>
              <a:spcBef>
                <a:spcPts val="100"/>
              </a:spcBef>
              <a:spcAft>
                <a:spcPts val="0"/>
              </a:spcAft>
              <a:buSzPts val="700"/>
              <a:buNone/>
              <a:defRPr sz="700"/>
            </a:lvl8pPr>
            <a:lvl9pPr marL="4114800" lvl="8" indent="-228600" algn="l">
              <a:lnSpc>
                <a:spcPct val="100000"/>
              </a:lnSpc>
              <a:spcBef>
                <a:spcPts val="100"/>
              </a:spcBef>
              <a:spcAft>
                <a:spcPts val="0"/>
              </a:spcAft>
              <a:buSzPts val="700"/>
              <a:buNone/>
              <a:defRPr sz="700"/>
            </a:lvl9pPr>
          </a:lstStyle>
          <a:p>
            <a:endParaRPr/>
          </a:p>
        </p:txBody>
      </p:sp>
      <p:sp>
        <p:nvSpPr>
          <p:cNvPr id="62" name="Google Shape;62;p14"/>
          <p:cNvSpPr txBox="1">
            <a:spLocks noGrp="1"/>
          </p:cNvSpPr>
          <p:nvPr>
            <p:ph type="ftr" idx="11"/>
          </p:nvPr>
        </p:nvSpPr>
        <p:spPr>
          <a:xfrm>
            <a:off x="2555882" y="4839891"/>
            <a:ext cx="4983300" cy="180900"/>
          </a:xfrm>
          <a:prstGeom prst="rect">
            <a:avLst/>
          </a:prstGeom>
          <a:noFill/>
          <a:ln>
            <a:noFill/>
          </a:ln>
        </p:spPr>
        <p:txBody>
          <a:bodyPr spcFirstLastPara="1" wrap="square" lIns="68575" tIns="34275" rIns="68575" bIns="34275" anchor="b" anchorCtr="0">
            <a:noAutofit/>
          </a:bodyPr>
          <a:lstStyle>
            <a:lvl1pPr lvl="0" algn="r">
              <a:lnSpc>
                <a:spcPct val="100000"/>
              </a:lnSpc>
              <a:spcBef>
                <a:spcPts val="0"/>
              </a:spcBef>
              <a:spcAft>
                <a:spcPts val="0"/>
              </a:spcAft>
              <a:buClr>
                <a:srgbClr val="A5002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63" name="Google Shape;63;p14"/>
          <p:cNvSpPr txBox="1">
            <a:spLocks noGrp="1"/>
          </p:cNvSpPr>
          <p:nvPr>
            <p:ph type="sldNum" idx="12"/>
          </p:nvPr>
        </p:nvSpPr>
        <p:spPr>
          <a:xfrm>
            <a:off x="7010400" y="4873789"/>
            <a:ext cx="2133600" cy="18090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4" name="Google Shape;64;p14"/>
          <p:cNvSpPr txBox="1">
            <a:spLocks noGrp="1"/>
          </p:cNvSpPr>
          <p:nvPr>
            <p:ph type="dt" idx="10"/>
          </p:nvPr>
        </p:nvSpPr>
        <p:spPr>
          <a:xfrm>
            <a:off x="468313" y="4677966"/>
            <a:ext cx="2133600" cy="3573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8" name="矩形 7">
            <a:extLst>
              <a:ext uri="{FF2B5EF4-FFF2-40B4-BE49-F238E27FC236}">
                <a16:creationId xmlns:a16="http://schemas.microsoft.com/office/drawing/2014/main" id="{9D59C806-46BD-417E-8D26-2E70A3783628}"/>
              </a:ext>
            </a:extLst>
          </p:cNvPr>
          <p:cNvSpPr/>
          <p:nvPr userDrawn="1"/>
        </p:nvSpPr>
        <p:spPr>
          <a:xfrm>
            <a:off x="7769955" y="4537769"/>
            <a:ext cx="1149111" cy="51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noFill/>
              </a:l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1792288" y="3600450"/>
            <a:ext cx="5486400" cy="4251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1100"/>
              <a:buNone/>
              <a:defRPr sz="15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7" name="Google Shape;67;p15"/>
          <p:cNvSpPr>
            <a:spLocks noGrp="1"/>
          </p:cNvSpPr>
          <p:nvPr>
            <p:ph type="pic" idx="2"/>
          </p:nvPr>
        </p:nvSpPr>
        <p:spPr>
          <a:xfrm>
            <a:off x="1792288" y="459581"/>
            <a:ext cx="5486400" cy="3086100"/>
          </a:xfrm>
          <a:prstGeom prst="rect">
            <a:avLst/>
          </a:prstGeom>
          <a:noFill/>
          <a:ln>
            <a:noFill/>
          </a:ln>
        </p:spPr>
      </p:sp>
      <p:sp>
        <p:nvSpPr>
          <p:cNvPr id="68" name="Google Shape;68;p15"/>
          <p:cNvSpPr txBox="1">
            <a:spLocks noGrp="1"/>
          </p:cNvSpPr>
          <p:nvPr>
            <p:ph type="body" idx="1"/>
          </p:nvPr>
        </p:nvSpPr>
        <p:spPr>
          <a:xfrm>
            <a:off x="1792288" y="4025503"/>
            <a:ext cx="5486400" cy="603600"/>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200"/>
              </a:spcBef>
              <a:spcAft>
                <a:spcPts val="0"/>
              </a:spcAft>
              <a:buSzPts val="800"/>
              <a:buNone/>
              <a:defRPr sz="1100"/>
            </a:lvl1pPr>
            <a:lvl2pPr marL="914400" lvl="1" indent="-228600" algn="l">
              <a:lnSpc>
                <a:spcPct val="100000"/>
              </a:lnSpc>
              <a:spcBef>
                <a:spcPts val="200"/>
              </a:spcBef>
              <a:spcAft>
                <a:spcPts val="0"/>
              </a:spcAft>
              <a:buSzPts val="700"/>
              <a:buNone/>
              <a:defRPr sz="900"/>
            </a:lvl2pPr>
            <a:lvl3pPr marL="1371600" lvl="2" indent="-228600" algn="l">
              <a:lnSpc>
                <a:spcPct val="100000"/>
              </a:lnSpc>
              <a:spcBef>
                <a:spcPts val="200"/>
              </a:spcBef>
              <a:spcAft>
                <a:spcPts val="0"/>
              </a:spcAft>
              <a:buSzPts val="500"/>
              <a:buNone/>
              <a:defRPr sz="800"/>
            </a:lvl3pPr>
            <a:lvl4pPr marL="1828800" lvl="3" indent="-228600" algn="l">
              <a:lnSpc>
                <a:spcPct val="100000"/>
              </a:lnSpc>
              <a:spcBef>
                <a:spcPts val="100"/>
              </a:spcBef>
              <a:spcAft>
                <a:spcPts val="0"/>
              </a:spcAft>
              <a:buSzPts val="500"/>
              <a:buNone/>
              <a:defRPr sz="700"/>
            </a:lvl4pPr>
            <a:lvl5pPr marL="2286000" lvl="4" indent="-228600" algn="l">
              <a:lnSpc>
                <a:spcPct val="100000"/>
              </a:lnSpc>
              <a:spcBef>
                <a:spcPts val="100"/>
              </a:spcBef>
              <a:spcAft>
                <a:spcPts val="0"/>
              </a:spcAft>
              <a:buSzPts val="700"/>
              <a:buNone/>
              <a:defRPr sz="700"/>
            </a:lvl5pPr>
            <a:lvl6pPr marL="2743200" lvl="5" indent="-228600" algn="l">
              <a:lnSpc>
                <a:spcPct val="100000"/>
              </a:lnSpc>
              <a:spcBef>
                <a:spcPts val="100"/>
              </a:spcBef>
              <a:spcAft>
                <a:spcPts val="0"/>
              </a:spcAft>
              <a:buSzPts val="700"/>
              <a:buNone/>
              <a:defRPr sz="700"/>
            </a:lvl6pPr>
            <a:lvl7pPr marL="3200400" lvl="6" indent="-228600" algn="l">
              <a:lnSpc>
                <a:spcPct val="100000"/>
              </a:lnSpc>
              <a:spcBef>
                <a:spcPts val="100"/>
              </a:spcBef>
              <a:spcAft>
                <a:spcPts val="0"/>
              </a:spcAft>
              <a:buSzPts val="700"/>
              <a:buNone/>
              <a:defRPr sz="700"/>
            </a:lvl7pPr>
            <a:lvl8pPr marL="3657600" lvl="7" indent="-228600" algn="l">
              <a:lnSpc>
                <a:spcPct val="100000"/>
              </a:lnSpc>
              <a:spcBef>
                <a:spcPts val="100"/>
              </a:spcBef>
              <a:spcAft>
                <a:spcPts val="0"/>
              </a:spcAft>
              <a:buSzPts val="700"/>
              <a:buNone/>
              <a:defRPr sz="700"/>
            </a:lvl8pPr>
            <a:lvl9pPr marL="4114800" lvl="8" indent="-228600" algn="l">
              <a:lnSpc>
                <a:spcPct val="100000"/>
              </a:lnSpc>
              <a:spcBef>
                <a:spcPts val="100"/>
              </a:spcBef>
              <a:spcAft>
                <a:spcPts val="0"/>
              </a:spcAft>
              <a:buSzPts val="700"/>
              <a:buNone/>
              <a:defRPr sz="700"/>
            </a:lvl9pPr>
          </a:lstStyle>
          <a:p>
            <a:endParaRPr/>
          </a:p>
        </p:txBody>
      </p:sp>
      <p:sp>
        <p:nvSpPr>
          <p:cNvPr id="69" name="Google Shape;69;p15"/>
          <p:cNvSpPr txBox="1">
            <a:spLocks noGrp="1"/>
          </p:cNvSpPr>
          <p:nvPr>
            <p:ph type="ftr" idx="11"/>
          </p:nvPr>
        </p:nvSpPr>
        <p:spPr>
          <a:xfrm>
            <a:off x="2555882" y="4839891"/>
            <a:ext cx="4983300" cy="180900"/>
          </a:xfrm>
          <a:prstGeom prst="rect">
            <a:avLst/>
          </a:prstGeom>
          <a:noFill/>
          <a:ln>
            <a:noFill/>
          </a:ln>
        </p:spPr>
        <p:txBody>
          <a:bodyPr spcFirstLastPara="1" wrap="square" lIns="68575" tIns="34275" rIns="68575" bIns="34275" anchor="b" anchorCtr="0">
            <a:noAutofit/>
          </a:bodyPr>
          <a:lstStyle>
            <a:lvl1pPr lvl="0" algn="r">
              <a:lnSpc>
                <a:spcPct val="100000"/>
              </a:lnSpc>
              <a:spcBef>
                <a:spcPts val="0"/>
              </a:spcBef>
              <a:spcAft>
                <a:spcPts val="0"/>
              </a:spcAft>
              <a:buClr>
                <a:srgbClr val="A5002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70" name="Google Shape;70;p15"/>
          <p:cNvSpPr txBox="1">
            <a:spLocks noGrp="1"/>
          </p:cNvSpPr>
          <p:nvPr>
            <p:ph type="sldNum" idx="12"/>
          </p:nvPr>
        </p:nvSpPr>
        <p:spPr>
          <a:xfrm>
            <a:off x="7010400" y="4860342"/>
            <a:ext cx="2133600" cy="18090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1" name="Google Shape;71;p15"/>
          <p:cNvSpPr txBox="1">
            <a:spLocks noGrp="1"/>
          </p:cNvSpPr>
          <p:nvPr>
            <p:ph type="dt" idx="10"/>
          </p:nvPr>
        </p:nvSpPr>
        <p:spPr>
          <a:xfrm>
            <a:off x="468313" y="4677966"/>
            <a:ext cx="2133600" cy="3573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8" name="矩形 7">
            <a:extLst>
              <a:ext uri="{FF2B5EF4-FFF2-40B4-BE49-F238E27FC236}">
                <a16:creationId xmlns:a16="http://schemas.microsoft.com/office/drawing/2014/main" id="{E5C4C5F4-4F7D-4EBF-95C2-B9563C167565}"/>
              </a:ext>
            </a:extLst>
          </p:cNvPr>
          <p:cNvSpPr/>
          <p:nvPr userDrawn="1"/>
        </p:nvSpPr>
        <p:spPr>
          <a:xfrm>
            <a:off x="7769955" y="4537769"/>
            <a:ext cx="1149111" cy="51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noFill/>
              </a:l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4" name="Google Shape;74;p16"/>
          <p:cNvSpPr txBox="1">
            <a:spLocks noGrp="1"/>
          </p:cNvSpPr>
          <p:nvPr>
            <p:ph type="body" idx="1"/>
          </p:nvPr>
        </p:nvSpPr>
        <p:spPr>
          <a:xfrm rot="5400000">
            <a:off x="3043664" y="-1191838"/>
            <a:ext cx="3078900" cy="8229600"/>
          </a:xfrm>
          <a:prstGeom prst="rect">
            <a:avLst/>
          </a:prstGeom>
          <a:noFill/>
          <a:ln>
            <a:noFill/>
          </a:ln>
        </p:spPr>
        <p:txBody>
          <a:bodyPr spcFirstLastPara="1" wrap="square" lIns="68575" tIns="34275" rIns="68575" bIns="34275" anchor="t" anchorCtr="0">
            <a:noAutofit/>
          </a:bodyPr>
          <a:lstStyle>
            <a:lvl1pPr marL="457200" lvl="0" indent="-292100" algn="l">
              <a:lnSpc>
                <a:spcPct val="100000"/>
              </a:lnSpc>
              <a:spcBef>
                <a:spcPts val="300"/>
              </a:spcBef>
              <a:spcAft>
                <a:spcPts val="0"/>
              </a:spcAft>
              <a:buSzPts val="1000"/>
              <a:buChar char="■"/>
              <a:defRPr/>
            </a:lvl1pPr>
            <a:lvl2pPr marL="914400" lvl="1" indent="-298450" algn="l">
              <a:lnSpc>
                <a:spcPct val="100000"/>
              </a:lnSpc>
              <a:spcBef>
                <a:spcPts val="300"/>
              </a:spcBef>
              <a:spcAft>
                <a:spcPts val="0"/>
              </a:spcAft>
              <a:buSzPts val="1100"/>
              <a:buChar char="◻"/>
              <a:defRPr/>
            </a:lvl2pPr>
            <a:lvl3pPr marL="1371600" lvl="2" indent="-285750" algn="l">
              <a:lnSpc>
                <a:spcPct val="100000"/>
              </a:lnSpc>
              <a:spcBef>
                <a:spcPts val="300"/>
              </a:spcBef>
              <a:spcAft>
                <a:spcPts val="0"/>
              </a:spcAft>
              <a:buSzPts val="900"/>
              <a:buChar char="■"/>
              <a:defRPr/>
            </a:lvl3pPr>
            <a:lvl4pPr marL="1828800" lvl="3" indent="-285750" algn="l">
              <a:lnSpc>
                <a:spcPct val="100000"/>
              </a:lnSpc>
              <a:spcBef>
                <a:spcPts val="300"/>
              </a:spcBef>
              <a:spcAft>
                <a:spcPts val="0"/>
              </a:spcAft>
              <a:buSzPts val="900"/>
              <a:buChar char="◻"/>
              <a:defRPr/>
            </a:lvl4pPr>
            <a:lvl5pPr marL="2286000" lvl="4" indent="-317500" algn="l">
              <a:lnSpc>
                <a:spcPct val="100000"/>
              </a:lnSpc>
              <a:spcBef>
                <a:spcPts val="300"/>
              </a:spcBef>
              <a:spcAft>
                <a:spcPts val="0"/>
              </a:spcAft>
              <a:buSzPts val="1400"/>
              <a:buChar char="▪"/>
              <a:defRPr/>
            </a:lvl5pPr>
            <a:lvl6pPr marL="2743200" lvl="5" indent="-317500" algn="l">
              <a:lnSpc>
                <a:spcPct val="100000"/>
              </a:lnSpc>
              <a:spcBef>
                <a:spcPts val="300"/>
              </a:spcBef>
              <a:spcAft>
                <a:spcPts val="0"/>
              </a:spcAft>
              <a:buSzPts val="1400"/>
              <a:buChar char="▪"/>
              <a:defRPr/>
            </a:lvl6pPr>
            <a:lvl7pPr marL="3200400" lvl="6" indent="-317500" algn="l">
              <a:lnSpc>
                <a:spcPct val="100000"/>
              </a:lnSpc>
              <a:spcBef>
                <a:spcPts val="300"/>
              </a:spcBef>
              <a:spcAft>
                <a:spcPts val="0"/>
              </a:spcAft>
              <a:buSzPts val="1400"/>
              <a:buChar char="▪"/>
              <a:defRPr/>
            </a:lvl7pPr>
            <a:lvl8pPr marL="3657600" lvl="7" indent="-317500" algn="l">
              <a:lnSpc>
                <a:spcPct val="100000"/>
              </a:lnSpc>
              <a:spcBef>
                <a:spcPts val="300"/>
              </a:spcBef>
              <a:spcAft>
                <a:spcPts val="0"/>
              </a:spcAft>
              <a:buSzPts val="1400"/>
              <a:buChar char="▪"/>
              <a:defRPr/>
            </a:lvl8pPr>
            <a:lvl9pPr marL="4114800" lvl="8" indent="-317500" algn="l">
              <a:lnSpc>
                <a:spcPct val="100000"/>
              </a:lnSpc>
              <a:spcBef>
                <a:spcPts val="300"/>
              </a:spcBef>
              <a:spcAft>
                <a:spcPts val="0"/>
              </a:spcAft>
              <a:buSzPts val="1400"/>
              <a:buChar char="▪"/>
              <a:defRPr/>
            </a:lvl9pPr>
          </a:lstStyle>
          <a:p>
            <a:endParaRPr/>
          </a:p>
        </p:txBody>
      </p:sp>
      <p:sp>
        <p:nvSpPr>
          <p:cNvPr id="75" name="Google Shape;75;p16"/>
          <p:cNvSpPr txBox="1">
            <a:spLocks noGrp="1"/>
          </p:cNvSpPr>
          <p:nvPr>
            <p:ph type="ftr" idx="11"/>
          </p:nvPr>
        </p:nvSpPr>
        <p:spPr>
          <a:xfrm>
            <a:off x="2555882" y="4839891"/>
            <a:ext cx="4983300" cy="180900"/>
          </a:xfrm>
          <a:prstGeom prst="rect">
            <a:avLst/>
          </a:prstGeom>
          <a:noFill/>
          <a:ln>
            <a:noFill/>
          </a:ln>
        </p:spPr>
        <p:txBody>
          <a:bodyPr spcFirstLastPara="1" wrap="square" lIns="68575" tIns="34275" rIns="68575" bIns="34275" anchor="b" anchorCtr="0">
            <a:noAutofit/>
          </a:bodyPr>
          <a:lstStyle>
            <a:lvl1pPr lvl="0" algn="r">
              <a:lnSpc>
                <a:spcPct val="100000"/>
              </a:lnSpc>
              <a:spcBef>
                <a:spcPts val="0"/>
              </a:spcBef>
              <a:spcAft>
                <a:spcPts val="0"/>
              </a:spcAft>
              <a:buClr>
                <a:srgbClr val="A5002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76" name="Google Shape;76;p16"/>
          <p:cNvSpPr txBox="1">
            <a:spLocks noGrp="1"/>
          </p:cNvSpPr>
          <p:nvPr>
            <p:ph type="sldNum" idx="12"/>
          </p:nvPr>
        </p:nvSpPr>
        <p:spPr>
          <a:xfrm>
            <a:off x="7010400" y="4856560"/>
            <a:ext cx="2133600" cy="18090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7" name="Google Shape;77;p16"/>
          <p:cNvSpPr txBox="1">
            <a:spLocks noGrp="1"/>
          </p:cNvSpPr>
          <p:nvPr>
            <p:ph type="dt" idx="10"/>
          </p:nvPr>
        </p:nvSpPr>
        <p:spPr>
          <a:xfrm>
            <a:off x="468313" y="4677966"/>
            <a:ext cx="2133600" cy="3573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7" name="矩形 6">
            <a:extLst>
              <a:ext uri="{FF2B5EF4-FFF2-40B4-BE49-F238E27FC236}">
                <a16:creationId xmlns:a16="http://schemas.microsoft.com/office/drawing/2014/main" id="{5C81A185-C857-45F3-AC17-29CC03929C85}"/>
              </a:ext>
            </a:extLst>
          </p:cNvPr>
          <p:cNvSpPr/>
          <p:nvPr userDrawn="1"/>
        </p:nvSpPr>
        <p:spPr>
          <a:xfrm>
            <a:off x="7769955" y="4537769"/>
            <a:ext cx="1149111" cy="51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noFill/>
              </a:l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rot="5400000">
            <a:off x="5608663" y="1373250"/>
            <a:ext cx="4119600" cy="2058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0" name="Google Shape;80;p17"/>
          <p:cNvSpPr txBox="1">
            <a:spLocks noGrp="1"/>
          </p:cNvSpPr>
          <p:nvPr>
            <p:ph type="body" idx="1"/>
          </p:nvPr>
        </p:nvSpPr>
        <p:spPr>
          <a:xfrm rot="5400000">
            <a:off x="1412027" y="-611999"/>
            <a:ext cx="4119600" cy="6029400"/>
          </a:xfrm>
          <a:prstGeom prst="rect">
            <a:avLst/>
          </a:prstGeom>
          <a:noFill/>
          <a:ln>
            <a:noFill/>
          </a:ln>
        </p:spPr>
        <p:txBody>
          <a:bodyPr spcFirstLastPara="1" wrap="square" lIns="68575" tIns="34275" rIns="68575" bIns="34275" anchor="t" anchorCtr="0">
            <a:noAutofit/>
          </a:bodyPr>
          <a:lstStyle>
            <a:lvl1pPr marL="457200" lvl="0" indent="-292100" algn="l">
              <a:lnSpc>
                <a:spcPct val="100000"/>
              </a:lnSpc>
              <a:spcBef>
                <a:spcPts val="300"/>
              </a:spcBef>
              <a:spcAft>
                <a:spcPts val="0"/>
              </a:spcAft>
              <a:buSzPts val="1000"/>
              <a:buChar char="■"/>
              <a:defRPr/>
            </a:lvl1pPr>
            <a:lvl2pPr marL="914400" lvl="1" indent="-298450" algn="l">
              <a:lnSpc>
                <a:spcPct val="100000"/>
              </a:lnSpc>
              <a:spcBef>
                <a:spcPts val="300"/>
              </a:spcBef>
              <a:spcAft>
                <a:spcPts val="0"/>
              </a:spcAft>
              <a:buSzPts val="1100"/>
              <a:buChar char="◻"/>
              <a:defRPr/>
            </a:lvl2pPr>
            <a:lvl3pPr marL="1371600" lvl="2" indent="-285750" algn="l">
              <a:lnSpc>
                <a:spcPct val="100000"/>
              </a:lnSpc>
              <a:spcBef>
                <a:spcPts val="300"/>
              </a:spcBef>
              <a:spcAft>
                <a:spcPts val="0"/>
              </a:spcAft>
              <a:buSzPts val="900"/>
              <a:buChar char="■"/>
              <a:defRPr/>
            </a:lvl3pPr>
            <a:lvl4pPr marL="1828800" lvl="3" indent="-285750" algn="l">
              <a:lnSpc>
                <a:spcPct val="100000"/>
              </a:lnSpc>
              <a:spcBef>
                <a:spcPts val="300"/>
              </a:spcBef>
              <a:spcAft>
                <a:spcPts val="0"/>
              </a:spcAft>
              <a:buSzPts val="900"/>
              <a:buChar char="◻"/>
              <a:defRPr/>
            </a:lvl4pPr>
            <a:lvl5pPr marL="2286000" lvl="4" indent="-317500" algn="l">
              <a:lnSpc>
                <a:spcPct val="100000"/>
              </a:lnSpc>
              <a:spcBef>
                <a:spcPts val="300"/>
              </a:spcBef>
              <a:spcAft>
                <a:spcPts val="0"/>
              </a:spcAft>
              <a:buSzPts val="1400"/>
              <a:buChar char="▪"/>
              <a:defRPr/>
            </a:lvl5pPr>
            <a:lvl6pPr marL="2743200" lvl="5" indent="-317500" algn="l">
              <a:lnSpc>
                <a:spcPct val="100000"/>
              </a:lnSpc>
              <a:spcBef>
                <a:spcPts val="300"/>
              </a:spcBef>
              <a:spcAft>
                <a:spcPts val="0"/>
              </a:spcAft>
              <a:buSzPts val="1400"/>
              <a:buChar char="▪"/>
              <a:defRPr/>
            </a:lvl6pPr>
            <a:lvl7pPr marL="3200400" lvl="6" indent="-317500" algn="l">
              <a:lnSpc>
                <a:spcPct val="100000"/>
              </a:lnSpc>
              <a:spcBef>
                <a:spcPts val="300"/>
              </a:spcBef>
              <a:spcAft>
                <a:spcPts val="0"/>
              </a:spcAft>
              <a:buSzPts val="1400"/>
              <a:buChar char="▪"/>
              <a:defRPr/>
            </a:lvl7pPr>
            <a:lvl8pPr marL="3657600" lvl="7" indent="-317500" algn="l">
              <a:lnSpc>
                <a:spcPct val="100000"/>
              </a:lnSpc>
              <a:spcBef>
                <a:spcPts val="300"/>
              </a:spcBef>
              <a:spcAft>
                <a:spcPts val="0"/>
              </a:spcAft>
              <a:buSzPts val="1400"/>
              <a:buChar char="▪"/>
              <a:defRPr/>
            </a:lvl8pPr>
            <a:lvl9pPr marL="4114800" lvl="8" indent="-317500" algn="l">
              <a:lnSpc>
                <a:spcPct val="100000"/>
              </a:lnSpc>
              <a:spcBef>
                <a:spcPts val="300"/>
              </a:spcBef>
              <a:spcAft>
                <a:spcPts val="0"/>
              </a:spcAft>
              <a:buSzPts val="1400"/>
              <a:buChar char="▪"/>
              <a:defRPr/>
            </a:lvl9pPr>
          </a:lstStyle>
          <a:p>
            <a:endParaRPr/>
          </a:p>
        </p:txBody>
      </p:sp>
      <p:sp>
        <p:nvSpPr>
          <p:cNvPr id="81" name="Google Shape;81;p17"/>
          <p:cNvSpPr txBox="1">
            <a:spLocks noGrp="1"/>
          </p:cNvSpPr>
          <p:nvPr>
            <p:ph type="ftr" idx="11"/>
          </p:nvPr>
        </p:nvSpPr>
        <p:spPr>
          <a:xfrm>
            <a:off x="2555882" y="4839891"/>
            <a:ext cx="4983300" cy="180900"/>
          </a:xfrm>
          <a:prstGeom prst="rect">
            <a:avLst/>
          </a:prstGeom>
          <a:noFill/>
          <a:ln>
            <a:noFill/>
          </a:ln>
        </p:spPr>
        <p:txBody>
          <a:bodyPr spcFirstLastPara="1" wrap="square" lIns="68575" tIns="34275" rIns="68575" bIns="34275" anchor="b" anchorCtr="0">
            <a:noAutofit/>
          </a:bodyPr>
          <a:lstStyle>
            <a:lvl1pPr lvl="0" algn="r">
              <a:lnSpc>
                <a:spcPct val="100000"/>
              </a:lnSpc>
              <a:spcBef>
                <a:spcPts val="0"/>
              </a:spcBef>
              <a:spcAft>
                <a:spcPts val="0"/>
              </a:spcAft>
              <a:buClr>
                <a:srgbClr val="A5002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82" name="Google Shape;82;p17"/>
          <p:cNvSpPr txBox="1">
            <a:spLocks noGrp="1"/>
          </p:cNvSpPr>
          <p:nvPr>
            <p:ph type="sldNum" idx="12"/>
          </p:nvPr>
        </p:nvSpPr>
        <p:spPr>
          <a:xfrm>
            <a:off x="7010400" y="4860342"/>
            <a:ext cx="2133600" cy="18090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3" name="Google Shape;83;p17"/>
          <p:cNvSpPr txBox="1">
            <a:spLocks noGrp="1"/>
          </p:cNvSpPr>
          <p:nvPr>
            <p:ph type="dt" idx="10"/>
          </p:nvPr>
        </p:nvSpPr>
        <p:spPr>
          <a:xfrm>
            <a:off x="468313" y="4677966"/>
            <a:ext cx="2133600" cy="3573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7" name="矩形 6">
            <a:extLst>
              <a:ext uri="{FF2B5EF4-FFF2-40B4-BE49-F238E27FC236}">
                <a16:creationId xmlns:a16="http://schemas.microsoft.com/office/drawing/2014/main" id="{E6E738A3-AADA-4BA5-8E16-3A5E4FE9004A}"/>
              </a:ext>
            </a:extLst>
          </p:cNvPr>
          <p:cNvSpPr/>
          <p:nvPr userDrawn="1"/>
        </p:nvSpPr>
        <p:spPr>
          <a:xfrm>
            <a:off x="7769955" y="4537769"/>
            <a:ext cx="1149111" cy="51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noFill/>
              </a:ln>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0"/>
          <p:cNvSpPr txBox="1">
            <a:spLocks noGrp="1"/>
          </p:cNvSpPr>
          <p:nvPr>
            <p:ph type="ftr" idx="11"/>
          </p:nvPr>
        </p:nvSpPr>
        <p:spPr>
          <a:xfrm>
            <a:off x="2555882" y="4839891"/>
            <a:ext cx="4983300" cy="180900"/>
          </a:xfrm>
          <a:prstGeom prst="rect">
            <a:avLst/>
          </a:prstGeom>
          <a:noFill/>
          <a:ln>
            <a:noFill/>
          </a:ln>
        </p:spPr>
        <p:txBody>
          <a:bodyPr spcFirstLastPara="1" wrap="square" lIns="68575" tIns="34275" rIns="68575" bIns="34275" anchor="b" anchorCtr="0">
            <a:noAutofit/>
          </a:bodyPr>
          <a:lstStyle>
            <a:lvl1pPr marR="0" lvl="0" algn="r" rtl="0">
              <a:lnSpc>
                <a:spcPct val="100000"/>
              </a:lnSpc>
              <a:spcBef>
                <a:spcPts val="0"/>
              </a:spcBef>
              <a:spcAft>
                <a:spcPts val="0"/>
              </a:spcAft>
              <a:buClr>
                <a:srgbClr val="A50021"/>
              </a:buClr>
              <a:buSzPts val="1100"/>
              <a:buFont typeface="Arial"/>
              <a:buNone/>
              <a:defRPr sz="900" b="1" i="1" u="none" strike="noStrike" cap="none">
                <a:solidFill>
                  <a:srgbClr val="A5002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7" name="Google Shape;7;p10"/>
          <p:cNvSpPr txBox="1">
            <a:spLocks noGrp="1"/>
          </p:cNvSpPr>
          <p:nvPr>
            <p:ph type="sldNum" idx="12"/>
          </p:nvPr>
        </p:nvSpPr>
        <p:spPr>
          <a:xfrm>
            <a:off x="5292725" y="4569619"/>
            <a:ext cx="2133600" cy="180900"/>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 name="Google Shape;8;p10"/>
          <p:cNvSpPr/>
          <p:nvPr/>
        </p:nvSpPr>
        <p:spPr>
          <a:xfrm>
            <a:off x="0" y="0"/>
            <a:ext cx="285900" cy="399900"/>
          </a:xfrm>
          <a:prstGeom prst="rect">
            <a:avLst/>
          </a:prstGeom>
          <a:gradFill>
            <a:gsLst>
              <a:gs pos="0">
                <a:schemeClr val="folHlink"/>
              </a:gs>
              <a:gs pos="100000">
                <a:schemeClr val="lt1"/>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9" name="Google Shape;9;p10"/>
          <p:cNvSpPr/>
          <p:nvPr/>
        </p:nvSpPr>
        <p:spPr>
          <a:xfrm>
            <a:off x="412750" y="101213"/>
            <a:ext cx="8731200" cy="206100"/>
          </a:xfrm>
          <a:prstGeom prst="rect">
            <a:avLst/>
          </a:prstGeom>
          <a:gradFill>
            <a:gsLst>
              <a:gs pos="0">
                <a:schemeClr val="lt2"/>
              </a:gs>
              <a:gs pos="100000">
                <a:schemeClr val="lt1"/>
              </a:gs>
            </a:gsLst>
            <a:lin ang="0"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10" name="Google Shape;10;p10"/>
          <p:cNvSpPr/>
          <p:nvPr/>
        </p:nvSpPr>
        <p:spPr>
          <a:xfrm>
            <a:off x="409582" y="101213"/>
            <a:ext cx="138000" cy="105900"/>
          </a:xfrm>
          <a:prstGeom prst="rect">
            <a:avLst/>
          </a:prstGeom>
          <a:solidFill>
            <a:schemeClr val="folHlink"/>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666699"/>
              </a:solidFill>
              <a:latin typeface="Arial"/>
              <a:ea typeface="Arial"/>
              <a:cs typeface="Arial"/>
              <a:sym typeface="Arial"/>
            </a:endParaRPr>
          </a:p>
        </p:txBody>
      </p:sp>
      <p:sp>
        <p:nvSpPr>
          <p:cNvPr id="11" name="Google Shape;11;p10"/>
          <p:cNvSpPr/>
          <p:nvPr/>
        </p:nvSpPr>
        <p:spPr>
          <a:xfrm>
            <a:off x="547690" y="10"/>
            <a:ext cx="139800" cy="103500"/>
          </a:xfrm>
          <a:prstGeom prst="rect">
            <a:avLst/>
          </a:prstGeom>
          <a:solidFill>
            <a:schemeClr val="folHlink"/>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666699"/>
              </a:solidFill>
              <a:latin typeface="Arial"/>
              <a:ea typeface="Arial"/>
              <a:cs typeface="Arial"/>
              <a:sym typeface="Arial"/>
            </a:endParaRPr>
          </a:p>
        </p:txBody>
      </p:sp>
      <p:sp>
        <p:nvSpPr>
          <p:cNvPr id="12" name="Google Shape;12;p10"/>
          <p:cNvSpPr/>
          <p:nvPr/>
        </p:nvSpPr>
        <p:spPr>
          <a:xfrm>
            <a:off x="547690" y="101213"/>
            <a:ext cx="139800" cy="1059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9999CC"/>
              </a:solidFill>
              <a:latin typeface="Arial"/>
              <a:ea typeface="Arial"/>
              <a:cs typeface="Arial"/>
              <a:sym typeface="Arial"/>
            </a:endParaRPr>
          </a:p>
        </p:txBody>
      </p:sp>
      <p:sp>
        <p:nvSpPr>
          <p:cNvPr id="13" name="Google Shape;13;p10"/>
          <p:cNvSpPr/>
          <p:nvPr/>
        </p:nvSpPr>
        <p:spPr>
          <a:xfrm>
            <a:off x="274645" y="205978"/>
            <a:ext cx="136500" cy="103500"/>
          </a:xfrm>
          <a:prstGeom prst="rect">
            <a:avLst/>
          </a:prstGeom>
          <a:solidFill>
            <a:schemeClr val="folHlink"/>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666699"/>
              </a:solidFill>
              <a:latin typeface="Arial"/>
              <a:ea typeface="Arial"/>
              <a:cs typeface="Arial"/>
              <a:sym typeface="Arial"/>
            </a:endParaRPr>
          </a:p>
        </p:txBody>
      </p:sp>
      <p:sp>
        <p:nvSpPr>
          <p:cNvPr id="14" name="Google Shape;14;p10"/>
          <p:cNvSpPr/>
          <p:nvPr/>
        </p:nvSpPr>
        <p:spPr>
          <a:xfrm>
            <a:off x="131770" y="102404"/>
            <a:ext cx="141300" cy="103500"/>
          </a:xfrm>
          <a:prstGeom prst="rect">
            <a:avLst/>
          </a:pr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15" name="Google Shape;15;p10"/>
          <p:cNvSpPr/>
          <p:nvPr/>
        </p:nvSpPr>
        <p:spPr>
          <a:xfrm>
            <a:off x="409582" y="203597"/>
            <a:ext cx="138000" cy="1035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9999CC"/>
              </a:solidFill>
              <a:latin typeface="Arial"/>
              <a:ea typeface="Arial"/>
              <a:cs typeface="Arial"/>
              <a:sym typeface="Arial"/>
            </a:endParaRPr>
          </a:p>
        </p:txBody>
      </p:sp>
      <p:sp>
        <p:nvSpPr>
          <p:cNvPr id="16" name="Google Shape;16;p10"/>
          <p:cNvSpPr/>
          <p:nvPr/>
        </p:nvSpPr>
        <p:spPr>
          <a:xfrm>
            <a:off x="274645" y="307184"/>
            <a:ext cx="136500" cy="1023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9999CC"/>
              </a:solidFill>
              <a:latin typeface="Arial"/>
              <a:ea typeface="Arial"/>
              <a:cs typeface="Arial"/>
              <a:sym typeface="Arial"/>
            </a:endParaRPr>
          </a:p>
        </p:txBody>
      </p:sp>
      <p:sp>
        <p:nvSpPr>
          <p:cNvPr id="17" name="Google Shape;17;p10"/>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endParaRPr/>
          </a:p>
        </p:txBody>
      </p:sp>
      <p:sp>
        <p:nvSpPr>
          <p:cNvPr id="18" name="Google Shape;18;p10"/>
          <p:cNvSpPr txBox="1">
            <a:spLocks noGrp="1"/>
          </p:cNvSpPr>
          <p:nvPr>
            <p:ph type="body" idx="1"/>
          </p:nvPr>
        </p:nvSpPr>
        <p:spPr>
          <a:xfrm>
            <a:off x="468313" y="1383512"/>
            <a:ext cx="8229600" cy="3078900"/>
          </a:xfrm>
          <a:prstGeom prst="rect">
            <a:avLst/>
          </a:prstGeom>
          <a:noFill/>
          <a:ln>
            <a:noFill/>
          </a:ln>
        </p:spPr>
        <p:txBody>
          <a:bodyPr spcFirstLastPara="1" wrap="square" lIns="68575" tIns="34275" rIns="68575" bIns="34275" anchor="t" anchorCtr="0">
            <a:noAutofit/>
          </a:bodyPr>
          <a:lstStyle>
            <a:lvl1pPr marL="457200" marR="0" lvl="0" indent="-342900" algn="l" rtl="0">
              <a:lnSpc>
                <a:spcPct val="100000"/>
              </a:lnSpc>
              <a:spcBef>
                <a:spcPts val="500"/>
              </a:spcBef>
              <a:spcAft>
                <a:spcPts val="0"/>
              </a:spcAft>
              <a:buClr>
                <a:schemeClr val="lt2"/>
              </a:buClr>
              <a:buSzPts val="1800"/>
              <a:buFont typeface="Noto Sans Symbols"/>
              <a:buChar char="■"/>
              <a:defRPr sz="2400" b="0" i="0" u="none" strike="noStrike" cap="none">
                <a:solidFill>
                  <a:schemeClr val="dk1"/>
                </a:solidFill>
                <a:latin typeface="Arial"/>
                <a:ea typeface="Arial"/>
                <a:cs typeface="Arial"/>
                <a:sym typeface="Arial"/>
              </a:defRPr>
            </a:lvl1pPr>
            <a:lvl2pPr marL="914400" marR="0" lvl="1" indent="-336550" algn="l" rtl="0">
              <a:lnSpc>
                <a:spcPct val="100000"/>
              </a:lnSpc>
              <a:spcBef>
                <a:spcPts val="400"/>
              </a:spcBef>
              <a:spcAft>
                <a:spcPts val="0"/>
              </a:spcAft>
              <a:buClr>
                <a:schemeClr val="accent2"/>
              </a:buClr>
              <a:buSzPts val="1700"/>
              <a:buFont typeface="Noto Sans Symbols"/>
              <a:buChar char="◻"/>
              <a:defRPr sz="2100" b="0" i="0" u="none" strike="noStrike" cap="none">
                <a:solidFill>
                  <a:schemeClr val="dk1"/>
                </a:solidFill>
                <a:latin typeface="Arial"/>
                <a:ea typeface="Arial"/>
                <a:cs typeface="Arial"/>
                <a:sym typeface="Arial"/>
              </a:defRPr>
            </a:lvl2pPr>
            <a:lvl3pPr marL="1371600" marR="0" lvl="2" indent="-304800" algn="l" rtl="0">
              <a:lnSpc>
                <a:spcPct val="100000"/>
              </a:lnSpc>
              <a:spcBef>
                <a:spcPts val="400"/>
              </a:spcBef>
              <a:spcAft>
                <a:spcPts val="0"/>
              </a:spcAft>
              <a:buClr>
                <a:schemeClr val="lt2"/>
              </a:buClr>
              <a:buSzPts val="1200"/>
              <a:buFont typeface="Noto Sans Symbols"/>
              <a:buChar char="■"/>
              <a:defRPr sz="1800" b="0" i="0" u="none" strike="noStrike" cap="none">
                <a:solidFill>
                  <a:schemeClr val="dk1"/>
                </a:solidFill>
                <a:latin typeface="Arial"/>
                <a:ea typeface="Arial"/>
                <a:cs typeface="Arial"/>
                <a:sym typeface="Arial"/>
              </a:defRPr>
            </a:lvl3pPr>
            <a:lvl4pPr marL="1828800" marR="0" lvl="3" indent="-298450" algn="l" rtl="0">
              <a:lnSpc>
                <a:spcPct val="100000"/>
              </a:lnSpc>
              <a:spcBef>
                <a:spcPts val="300"/>
              </a:spcBef>
              <a:spcAft>
                <a:spcPts val="0"/>
              </a:spcAft>
              <a:buClr>
                <a:schemeClr val="accent2"/>
              </a:buClr>
              <a:buSzPts val="1100"/>
              <a:buFont typeface="Noto Sans Symbols"/>
              <a:buChar char="◻"/>
              <a:defRPr sz="1500" b="0" i="0" u="none" strike="noStrike" cap="none">
                <a:solidFill>
                  <a:schemeClr val="dk1"/>
                </a:solidFill>
                <a:latin typeface="Arial"/>
                <a:ea typeface="Arial"/>
                <a:cs typeface="Arial"/>
                <a:sym typeface="Arial"/>
              </a:defRPr>
            </a:lvl4pPr>
            <a:lvl5pPr marL="2286000" marR="0" lvl="4" indent="-323850" algn="l" rtl="0">
              <a:lnSpc>
                <a:spcPct val="100000"/>
              </a:lnSpc>
              <a:spcBef>
                <a:spcPts val="300"/>
              </a:spcBef>
              <a:spcAft>
                <a:spcPts val="0"/>
              </a:spcAft>
              <a:buClr>
                <a:schemeClr val="lt2"/>
              </a:buClr>
              <a:buSzPts val="1500"/>
              <a:buFont typeface="Noto Sans Symbols"/>
              <a:buChar char="▪"/>
              <a:defRPr sz="1500"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lt2"/>
              </a:buClr>
              <a:buSzPts val="1500"/>
              <a:buFont typeface="Noto Sans Symbols"/>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lt2"/>
              </a:buClr>
              <a:buSzPts val="1500"/>
              <a:buFont typeface="Noto Sans Symbols"/>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lt2"/>
              </a:buClr>
              <a:buSzPts val="1500"/>
              <a:buFont typeface="Noto Sans Symbols"/>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lt2"/>
              </a:buClr>
              <a:buSzPts val="1500"/>
              <a:buFont typeface="Noto Sans Symbols"/>
              <a:buChar char="▪"/>
              <a:defRPr sz="1500" b="0" i="0" u="none" strike="noStrike" cap="none">
                <a:solidFill>
                  <a:schemeClr val="dk1"/>
                </a:solidFill>
                <a:latin typeface="Arial"/>
                <a:ea typeface="Arial"/>
                <a:cs typeface="Arial"/>
                <a:sym typeface="Arial"/>
              </a:defRPr>
            </a:lvl9pPr>
          </a:lstStyle>
          <a:p>
            <a:endParaRPr/>
          </a:p>
        </p:txBody>
      </p:sp>
      <p:sp>
        <p:nvSpPr>
          <p:cNvPr id="19" name="Google Shape;19;p10"/>
          <p:cNvSpPr txBox="1">
            <a:spLocks noGrp="1"/>
          </p:cNvSpPr>
          <p:nvPr>
            <p:ph type="dt" idx="10"/>
          </p:nvPr>
        </p:nvSpPr>
        <p:spPr>
          <a:xfrm>
            <a:off x="468313" y="4677966"/>
            <a:ext cx="2133600" cy="357300"/>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chemeClr val="dk1"/>
              </a:buClr>
              <a:buSzPts val="11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pic>
        <p:nvPicPr>
          <p:cNvPr id="20" name="Google Shape;20;p10"/>
          <p:cNvPicPr preferRelativeResize="0"/>
          <p:nvPr/>
        </p:nvPicPr>
        <p:blipFill rotWithShape="1">
          <a:blip r:embed="rId11">
            <a:alphaModFix/>
          </a:blip>
          <a:srcRect/>
          <a:stretch/>
        </p:blipFill>
        <p:spPr>
          <a:xfrm>
            <a:off x="7812360" y="4538967"/>
            <a:ext cx="1080120" cy="50491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2.wmf"/><Relationship Id="rId5" Type="http://schemas.openxmlformats.org/officeDocument/2006/relationships/image" Target="../media/image21.wmf"/><Relationship Id="rId4" Type="http://schemas.openxmlformats.org/officeDocument/2006/relationships/image" Target="../media/image20.w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books.com.tw/products/0010933217?sloc=main&amp;fbclid=IwAR3SdQy-BX1SCdvGQUX-_MVK-WI8DURF3Xm8RtwwLTo1dk-qe_T1v5WaMc4"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docs.ocean.dwavesys.com/en/stable/overview/solving_problems.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2971800" y="1371600"/>
            <a:ext cx="6019800" cy="1657200"/>
          </a:xfrm>
          <a:prstGeom prst="rect">
            <a:avLst/>
          </a:prstGeom>
          <a:noFill/>
          <a:ln>
            <a:noFill/>
          </a:ln>
        </p:spPr>
        <p:txBody>
          <a:bodyPr spcFirstLastPara="1" wrap="square" lIns="68575" tIns="34275" rIns="68575" bIns="34275" anchor="ctr" anchorCtr="0">
            <a:noAutofit/>
          </a:bodyPr>
          <a:lstStyle/>
          <a:p>
            <a:pPr lvl="0"/>
            <a:r>
              <a:rPr lang="en-US" sz="3200" dirty="0"/>
              <a:t>AWS </a:t>
            </a:r>
            <a:r>
              <a:rPr lang="en-US" sz="3200" dirty="0" err="1"/>
              <a:t>Braket</a:t>
            </a:r>
            <a:r>
              <a:rPr lang="en-US" sz="3200" dirty="0"/>
              <a:t> Experience:</a:t>
            </a:r>
            <a:br>
              <a:rPr lang="en-US" sz="3200" dirty="0"/>
            </a:br>
            <a:r>
              <a:rPr lang="en-US" sz="3200" dirty="0"/>
              <a:t>Solving NP-hard Problems with D-Wave </a:t>
            </a:r>
            <a:r>
              <a:rPr lang="en-US" altLang="zh-TW" sz="3200" dirty="0"/>
              <a:t>Quantum Annealers</a:t>
            </a:r>
            <a:endParaRPr sz="3200" dirty="0"/>
          </a:p>
        </p:txBody>
      </p:sp>
      <p:sp>
        <p:nvSpPr>
          <p:cNvPr id="89" name="Google Shape;89;p1"/>
          <p:cNvSpPr txBox="1">
            <a:spLocks noGrp="1"/>
          </p:cNvSpPr>
          <p:nvPr>
            <p:ph type="subTitle" idx="1"/>
          </p:nvPr>
        </p:nvSpPr>
        <p:spPr>
          <a:xfrm>
            <a:off x="2971800" y="3200400"/>
            <a:ext cx="6019800" cy="1314600"/>
          </a:xfrm>
          <a:prstGeom prst="rect">
            <a:avLst/>
          </a:prstGeom>
          <a:noFill/>
          <a:ln>
            <a:noFill/>
          </a:ln>
        </p:spPr>
        <p:txBody>
          <a:bodyPr spcFirstLastPara="1" wrap="square" lIns="68575" tIns="34275" rIns="68575" bIns="34275" anchor="t" anchorCtr="0">
            <a:noAutofit/>
          </a:bodyPr>
          <a:lstStyle/>
          <a:p>
            <a:pPr marL="0" lvl="0" indent="0" algn="r" rtl="0">
              <a:lnSpc>
                <a:spcPct val="100000"/>
              </a:lnSpc>
              <a:spcBef>
                <a:spcPts val="500"/>
              </a:spcBef>
              <a:spcAft>
                <a:spcPts val="0"/>
              </a:spcAft>
              <a:buSzPts val="1900"/>
              <a:buNone/>
            </a:pPr>
            <a:r>
              <a:rPr lang="en-US"/>
              <a:t> </a:t>
            </a:r>
            <a:endParaRPr/>
          </a:p>
        </p:txBody>
      </p:sp>
      <p:sp>
        <p:nvSpPr>
          <p:cNvPr id="90" name="Google Shape;90;p1"/>
          <p:cNvSpPr txBox="1"/>
          <p:nvPr/>
        </p:nvSpPr>
        <p:spPr>
          <a:xfrm>
            <a:off x="152400" y="3285695"/>
            <a:ext cx="8839200" cy="15080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dirty="0">
                <a:solidFill>
                  <a:srgbClr val="000000"/>
                </a:solidFill>
                <a:latin typeface="Arial"/>
                <a:ea typeface="Arial"/>
                <a:cs typeface="Arial"/>
                <a:sym typeface="Arial"/>
              </a:rPr>
              <a:t>By </a:t>
            </a:r>
            <a:r>
              <a:rPr lang="en-US" sz="2400" b="0" i="0" strike="noStrike" cap="none" dirty="0">
                <a:solidFill>
                  <a:srgbClr val="000000"/>
                </a:solidFill>
                <a:latin typeface="Arial"/>
                <a:ea typeface="Arial"/>
                <a:cs typeface="Arial"/>
                <a:sym typeface="Arial"/>
              </a:rPr>
              <a:t>Jehn-Ruey Jiang (</a:t>
            </a:r>
            <a:r>
              <a:rPr lang="en-US" sz="2400" b="0" i="0" strike="noStrike" cap="none" dirty="0" err="1">
                <a:solidFill>
                  <a:srgbClr val="000000"/>
                </a:solidFill>
                <a:latin typeface="Arial"/>
                <a:ea typeface="Arial"/>
                <a:cs typeface="Arial"/>
                <a:sym typeface="Arial"/>
              </a:rPr>
              <a:t>江振瑞</a:t>
            </a:r>
            <a:r>
              <a:rPr lang="en-US" sz="2400" b="0" i="0" strike="noStrike" cap="none" dirty="0">
                <a:solidFill>
                  <a:srgbClr val="000000"/>
                </a:solidFill>
                <a:latin typeface="Arial"/>
                <a:ea typeface="Arial"/>
                <a:cs typeface="Arial"/>
                <a:sym typeface="Arial"/>
              </a:rPr>
              <a:t>) </a:t>
            </a:r>
            <a:endParaRPr sz="2000" b="0" i="0"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20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2400" b="0" i="0" u="none" strike="noStrike" cap="none" dirty="0">
                <a:solidFill>
                  <a:srgbClr val="000000"/>
                </a:solidFill>
                <a:latin typeface="Arial"/>
                <a:ea typeface="Arial"/>
                <a:cs typeface="Arial"/>
                <a:sym typeface="Arial"/>
              </a:rPr>
              <a:t>CSIE Department</a:t>
            </a:r>
            <a:endParaRPr lang="en-US" sz="1600" dirty="0"/>
          </a:p>
          <a:p>
            <a:pPr marL="0" marR="0" lvl="0" indent="0" algn="ctr" rtl="0">
              <a:lnSpc>
                <a:spcPct val="100000"/>
              </a:lnSpc>
              <a:spcBef>
                <a:spcPts val="0"/>
              </a:spcBef>
              <a:spcAft>
                <a:spcPts val="0"/>
              </a:spcAft>
              <a:buNone/>
            </a:pPr>
            <a:r>
              <a:rPr lang="en-US" sz="2400" b="0" i="0" u="none" strike="noStrike" cap="none" dirty="0">
                <a:solidFill>
                  <a:srgbClr val="000000"/>
                </a:solidFill>
                <a:latin typeface="Arial"/>
                <a:ea typeface="Arial"/>
                <a:cs typeface="Arial"/>
                <a:sym typeface="Arial"/>
              </a:rPr>
              <a:t>National Central University </a:t>
            </a:r>
          </a:p>
        </p:txBody>
      </p:sp>
      <p:pic>
        <p:nvPicPr>
          <p:cNvPr id="91" name="Google Shape;91;p1"/>
          <p:cNvPicPr preferRelativeResize="0"/>
          <p:nvPr/>
        </p:nvPicPr>
        <p:blipFill>
          <a:blip r:embed="rId3">
            <a:alphaModFix/>
          </a:blip>
          <a:stretch>
            <a:fillRect/>
          </a:stretch>
        </p:blipFill>
        <p:spPr>
          <a:xfrm>
            <a:off x="7105625" y="3752075"/>
            <a:ext cx="2038378" cy="1314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12176bbb184_0_48"/>
          <p:cNvSpPr txBox="1">
            <a:spLocks noGrp="1"/>
          </p:cNvSpPr>
          <p:nvPr>
            <p:ph type="title"/>
          </p:nvPr>
        </p:nvSpPr>
        <p:spPr>
          <a:xfrm>
            <a:off x="284018" y="244823"/>
            <a:ext cx="8575964" cy="771526"/>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a:t>QPU Solvers: Decomposing Large Problems</a:t>
            </a:r>
            <a:endParaRPr/>
          </a:p>
        </p:txBody>
      </p:sp>
      <p:pic>
        <p:nvPicPr>
          <p:cNvPr id="137" name="Google Shape;137;g12176bbb184_0_48"/>
          <p:cNvPicPr preferRelativeResize="0"/>
          <p:nvPr/>
        </p:nvPicPr>
        <p:blipFill rotWithShape="1">
          <a:blip r:embed="rId3">
            <a:alphaModFix/>
          </a:blip>
          <a:srcRect/>
          <a:stretch/>
        </p:blipFill>
        <p:spPr>
          <a:xfrm>
            <a:off x="0" y="891541"/>
            <a:ext cx="6525491" cy="4007136"/>
          </a:xfrm>
          <a:prstGeom prst="rect">
            <a:avLst/>
          </a:prstGeom>
          <a:noFill/>
          <a:ln>
            <a:noFill/>
          </a:ln>
        </p:spPr>
      </p:pic>
      <p:sp>
        <p:nvSpPr>
          <p:cNvPr id="138" name="Google Shape;138;g12176bbb184_0_48"/>
          <p:cNvSpPr txBox="1"/>
          <p:nvPr/>
        </p:nvSpPr>
        <p:spPr>
          <a:xfrm>
            <a:off x="6442364" y="1196700"/>
            <a:ext cx="2417618" cy="2646848"/>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Clr>
                <a:srgbClr val="000000"/>
              </a:buClr>
              <a:buSzPts val="1600"/>
              <a:buFont typeface="Arial"/>
              <a:buNone/>
            </a:pPr>
            <a:r>
              <a:rPr lang="en-US" sz="1600" b="0" i="0" u="none" strike="noStrike" cap="none" dirty="0">
                <a:solidFill>
                  <a:srgbClr val="000000"/>
                </a:solidFill>
                <a:latin typeface="Arial"/>
                <a:ea typeface="Arial"/>
                <a:cs typeface="Arial"/>
                <a:sym typeface="Arial"/>
              </a:rPr>
              <a:t>A problem </a:t>
            </a:r>
            <a:r>
              <a:rPr lang="en-US" sz="1600" b="0" i="0" u="none" strike="noStrike" cap="none">
                <a:solidFill>
                  <a:srgbClr val="000000"/>
                </a:solidFill>
                <a:latin typeface="Arial"/>
                <a:ea typeface="Arial"/>
                <a:cs typeface="Arial"/>
                <a:sym typeface="Arial"/>
              </a:rPr>
              <a:t>that is too </a:t>
            </a:r>
            <a:r>
              <a:rPr lang="en-US" sz="1600" b="0" i="0" u="none" strike="noStrike" cap="none" dirty="0">
                <a:solidFill>
                  <a:srgbClr val="000000"/>
                </a:solidFill>
                <a:latin typeface="Arial"/>
                <a:ea typeface="Arial"/>
                <a:cs typeface="Arial"/>
                <a:sym typeface="Arial"/>
              </a:rPr>
              <a:t>large to be embedded in its entirety on the QPU is sequentially decomposed into smaller problems, each of which can fit on the QPU, with variables selected by highest impact on energy.</a:t>
            </a:r>
            <a:endParaRPr sz="1600" b="0" i="0" u="none" strike="noStrike" cap="none" dirty="0">
              <a:solidFill>
                <a:srgbClr val="000000"/>
              </a:solidFill>
              <a:latin typeface="Arial"/>
              <a:ea typeface="Arial"/>
              <a:cs typeface="Arial"/>
              <a:sym typeface="Arial"/>
            </a:endParaRPr>
          </a:p>
        </p:txBody>
      </p:sp>
      <p:sp>
        <p:nvSpPr>
          <p:cNvPr id="139" name="Google Shape;139;g12176bbb184_0_48"/>
          <p:cNvSpPr txBox="1">
            <a:spLocks noGrp="1"/>
          </p:cNvSpPr>
          <p:nvPr>
            <p:ph type="sldNum" idx="12"/>
          </p:nvPr>
        </p:nvSpPr>
        <p:spPr>
          <a:xfrm>
            <a:off x="7010400" y="4856560"/>
            <a:ext cx="2133600" cy="1809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SzPts val="900"/>
              <a:buNone/>
            </a:pPr>
            <a:fld id="{00000000-1234-1234-1234-123412341234}" type="slidenum">
              <a:rPr lang="en-US"/>
              <a:t>10</a:t>
            </a:fld>
            <a:endParaRPr/>
          </a:p>
        </p:txBody>
      </p:sp>
      <p:sp>
        <p:nvSpPr>
          <p:cNvPr id="140" name="Google Shape;140;g12176bbb184_0_48"/>
          <p:cNvSpPr txBox="1"/>
          <p:nvPr/>
        </p:nvSpPr>
        <p:spPr>
          <a:xfrm>
            <a:off x="189243" y="4852389"/>
            <a:ext cx="6525491"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0" u="none" strike="noStrike" cap="none">
                <a:solidFill>
                  <a:srgbClr val="000000"/>
                </a:solidFill>
                <a:latin typeface="Arial"/>
                <a:ea typeface="Arial"/>
                <a:cs typeface="Arial"/>
                <a:sym typeface="Arial"/>
              </a:rPr>
              <a:t>Source: https://docs.dwavesys.com/docs/latest/handbook_decomposing.html?highlight=decomposing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g122d0c7dceb_0_0"/>
          <p:cNvSpPr txBox="1">
            <a:spLocks noGrp="1"/>
          </p:cNvSpPr>
          <p:nvPr>
            <p:ph type="title"/>
          </p:nvPr>
        </p:nvSpPr>
        <p:spPr>
          <a:xfrm>
            <a:off x="457200" y="126325"/>
            <a:ext cx="86868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dirty="0"/>
              <a:t>Quantum </a:t>
            </a:r>
            <a:r>
              <a:rPr lang="en-US" altLang="zh-TW" dirty="0"/>
              <a:t>Tunneling and Quantum A</a:t>
            </a:r>
            <a:r>
              <a:rPr lang="en-US" dirty="0"/>
              <a:t>nnealing</a:t>
            </a:r>
            <a:endParaRPr dirty="0"/>
          </a:p>
        </p:txBody>
      </p:sp>
      <p:sp>
        <p:nvSpPr>
          <p:cNvPr id="116" name="Google Shape;116;g122d0c7dceb_0_0"/>
          <p:cNvSpPr txBox="1"/>
          <p:nvPr/>
        </p:nvSpPr>
        <p:spPr>
          <a:xfrm>
            <a:off x="165544" y="852249"/>
            <a:ext cx="8978456" cy="3016180"/>
          </a:xfrm>
          <a:prstGeom prst="rect">
            <a:avLst/>
          </a:prstGeom>
          <a:noFill/>
          <a:ln>
            <a:noFill/>
          </a:ln>
        </p:spPr>
        <p:txBody>
          <a:bodyPr spcFirstLastPara="1" wrap="square" lIns="91425" tIns="91425" rIns="91425" bIns="91425" anchor="t" anchorCtr="0">
            <a:spAutoFit/>
          </a:bodyPr>
          <a:lstStyle/>
          <a:p>
            <a:pPr marL="285750" indent="-285750">
              <a:buSzPts val="1600"/>
              <a:buFont typeface="Wingdings" panose="05000000000000000000" pitchFamily="2" charset="2"/>
              <a:buChar char="n"/>
            </a:pPr>
            <a:r>
              <a:rPr lang="en-US" altLang="zh-TW" sz="2000" dirty="0">
                <a:solidFill>
                  <a:srgbClr val="FF0000"/>
                </a:solidFill>
              </a:rPr>
              <a:t>Quantum tunneling</a:t>
            </a:r>
            <a:r>
              <a:rPr lang="en-US" altLang="zh-TW" sz="2000" dirty="0"/>
              <a:t> is the quantum mechanical phenomenon where a wavefunction can propagate through a potential barrier.</a:t>
            </a:r>
          </a:p>
          <a:p>
            <a:pPr marL="285750" indent="-285750">
              <a:buSzPts val="1600"/>
              <a:buFont typeface="Wingdings" panose="05000000000000000000" pitchFamily="2" charset="2"/>
              <a:buChar char="n"/>
            </a:pPr>
            <a:r>
              <a:rPr lang="en-US" altLang="zh-TW" sz="2000" dirty="0">
                <a:solidFill>
                  <a:schemeClr val="tx1"/>
                </a:solidFill>
              </a:rPr>
              <a:t>Everything tends to seek a minimum energy state.</a:t>
            </a:r>
            <a:r>
              <a:rPr lang="en-US" altLang="zh-TW" sz="2000" dirty="0"/>
              <a:t> Based on quantum tunneling phenomenon, </a:t>
            </a:r>
            <a:r>
              <a:rPr lang="en-US" altLang="zh-TW" sz="2000" dirty="0">
                <a:solidFill>
                  <a:srgbClr val="FF0000"/>
                </a:solidFill>
              </a:rPr>
              <a:t>quantum annealing</a:t>
            </a:r>
            <a:r>
              <a:rPr lang="en-US" altLang="zh-TW" sz="2000" dirty="0"/>
              <a:t> can quickly find low-energy states associated with a problem and therefore the optimal or near-optimal solution to the problem.</a:t>
            </a:r>
          </a:p>
          <a:p>
            <a:pPr marL="285750" indent="-285750">
              <a:buSzPts val="1600"/>
              <a:buFont typeface="Wingdings" panose="05000000000000000000" pitchFamily="2" charset="2"/>
              <a:buChar char="n"/>
            </a:pPr>
            <a:endParaRPr lang="en-US" altLang="zh-TW" sz="2400" dirty="0"/>
          </a:p>
          <a:p>
            <a:pPr marL="285750" lvl="0" indent="-285750">
              <a:buSzPts val="1600"/>
              <a:buFont typeface="Wingdings" panose="05000000000000000000" pitchFamily="2" charset="2"/>
              <a:buChar char="n"/>
            </a:pPr>
            <a:endParaRPr lang="en-US" sz="2000" b="0" i="0" u="none" strike="noStrike" cap="none" dirty="0">
              <a:solidFill>
                <a:srgbClr val="000000"/>
              </a:solidFill>
              <a:latin typeface="Arial"/>
              <a:ea typeface="Arial"/>
              <a:cs typeface="Arial"/>
              <a:sym typeface="Arial"/>
            </a:endParaRPr>
          </a:p>
          <a:p>
            <a:pPr marL="285750" lvl="0" indent="-285750">
              <a:buSzPts val="1600"/>
              <a:buFont typeface="Wingdings" panose="05000000000000000000" pitchFamily="2" charset="2"/>
              <a:buChar char="n"/>
            </a:pPr>
            <a:endParaRPr sz="2000" b="0" i="0" u="none" strike="noStrike" cap="none" dirty="0">
              <a:solidFill>
                <a:srgbClr val="000000"/>
              </a:solidFill>
              <a:latin typeface="Arial"/>
              <a:ea typeface="Arial"/>
              <a:cs typeface="Arial"/>
              <a:sym typeface="Arial"/>
            </a:endParaRPr>
          </a:p>
        </p:txBody>
      </p:sp>
      <p:sp>
        <p:nvSpPr>
          <p:cNvPr id="3" name="投影片編號版面配置區 2">
            <a:extLst>
              <a:ext uri="{FF2B5EF4-FFF2-40B4-BE49-F238E27FC236}">
                <a16:creationId xmlns:a16="http://schemas.microsoft.com/office/drawing/2014/main" id="{96AFBE09-0281-4196-BB98-60880B08CA7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sp>
        <p:nvSpPr>
          <p:cNvPr id="8" name="Google Shape;133;g12176bbb184_0_177">
            <a:extLst>
              <a:ext uri="{FF2B5EF4-FFF2-40B4-BE49-F238E27FC236}">
                <a16:creationId xmlns:a16="http://schemas.microsoft.com/office/drawing/2014/main" id="{15FD4A40-C1F0-4EBC-9F20-13A3DE4232A1}"/>
              </a:ext>
            </a:extLst>
          </p:cNvPr>
          <p:cNvSpPr txBox="1"/>
          <p:nvPr/>
        </p:nvSpPr>
        <p:spPr>
          <a:xfrm>
            <a:off x="322948" y="4724400"/>
            <a:ext cx="4188092" cy="507801"/>
          </a:xfrm>
          <a:prstGeom prst="rect">
            <a:avLst/>
          </a:prstGeom>
          <a:noFill/>
          <a:ln>
            <a:noFill/>
          </a:ln>
        </p:spPr>
        <p:txBody>
          <a:bodyPr spcFirstLastPara="1" wrap="square" lIns="91425" tIns="91425" rIns="91425" bIns="91425" anchor="t" anchorCtr="0">
            <a:spAutoFit/>
          </a:bodyPr>
          <a:lstStyle/>
          <a:p>
            <a:pPr lvl="0">
              <a:buSzPts val="1400"/>
            </a:pPr>
            <a:r>
              <a:rPr lang="en-US" sz="1050" dirty="0"/>
              <a:t>source: https://commons.wikimedia.org/wiki/File:E14-V20-B1.gif by </a:t>
            </a:r>
            <a:r>
              <a:rPr lang="en-US" sz="1050" dirty="0" err="1"/>
              <a:t>Becarlson</a:t>
            </a:r>
            <a:r>
              <a:rPr lang="en-US" sz="1050" dirty="0"/>
              <a:t> CC BY-SA 4.0</a:t>
            </a:r>
          </a:p>
        </p:txBody>
      </p:sp>
      <p:pic>
        <p:nvPicPr>
          <p:cNvPr id="4098" name="Picture 2" descr="File:E14-V20-B1.gif">
            <a:extLst>
              <a:ext uri="{FF2B5EF4-FFF2-40B4-BE49-F238E27FC236}">
                <a16:creationId xmlns:a16="http://schemas.microsoft.com/office/drawing/2014/main" id="{C8FC5A2E-660B-4B48-9405-6AB9B000BCF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3908" y="2835779"/>
            <a:ext cx="3970076" cy="1991015"/>
          </a:xfrm>
          <a:prstGeom prst="rect">
            <a:avLst/>
          </a:prstGeom>
          <a:noFill/>
          <a:extLst>
            <a:ext uri="{909E8E84-426E-40DD-AFC4-6F175D3DCCD1}">
              <a14:hiddenFill xmlns:a14="http://schemas.microsoft.com/office/drawing/2010/main">
                <a:solidFill>
                  <a:srgbClr val="FFFFFF"/>
                </a:solidFill>
              </a14:hiddenFill>
            </a:ext>
          </a:extLst>
        </p:spPr>
      </p:pic>
      <p:pic>
        <p:nvPicPr>
          <p:cNvPr id="7" name="Google Shape;117;g122d0c7dceb_0_0">
            <a:extLst>
              <a:ext uri="{FF2B5EF4-FFF2-40B4-BE49-F238E27FC236}">
                <a16:creationId xmlns:a16="http://schemas.microsoft.com/office/drawing/2014/main" id="{60F7164E-F8BC-4792-AC59-B6174FE78955}"/>
              </a:ext>
            </a:extLst>
          </p:cNvPr>
          <p:cNvPicPr preferRelativeResize="0"/>
          <p:nvPr/>
        </p:nvPicPr>
        <p:blipFill rotWithShape="1">
          <a:blip r:embed="rId4">
            <a:alphaModFix/>
          </a:blip>
          <a:srcRect/>
          <a:stretch/>
        </p:blipFill>
        <p:spPr>
          <a:xfrm>
            <a:off x="4912396" y="2835779"/>
            <a:ext cx="3673192" cy="2020780"/>
          </a:xfrm>
          <a:prstGeom prst="rect">
            <a:avLst/>
          </a:prstGeom>
          <a:noFill/>
          <a:ln>
            <a:noFill/>
          </a:ln>
        </p:spPr>
      </p:pic>
    </p:spTree>
    <p:extLst>
      <p:ext uri="{BB962C8B-B14F-4D97-AF65-F5344CB8AC3E}">
        <p14:creationId xmlns:p14="http://schemas.microsoft.com/office/powerpoint/2010/main" val="474205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g1b61b5b8b32_0_6"/>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a:t>Outline</a:t>
            </a:r>
            <a:endParaRPr/>
          </a:p>
        </p:txBody>
      </p:sp>
      <p:sp>
        <p:nvSpPr>
          <p:cNvPr id="156" name="Google Shape;156;g1b61b5b8b32_0_6"/>
          <p:cNvSpPr txBox="1">
            <a:spLocks noGrp="1"/>
          </p:cNvSpPr>
          <p:nvPr>
            <p:ph type="sldNum" idx="12"/>
          </p:nvPr>
        </p:nvSpPr>
        <p:spPr>
          <a:xfrm>
            <a:off x="7010400" y="4856560"/>
            <a:ext cx="2133600" cy="1809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SzPts val="900"/>
              <a:buNone/>
            </a:pPr>
            <a:fld id="{00000000-1234-1234-1234-123412341234}" type="slidenum">
              <a:rPr lang="en-US"/>
              <a:t>12</a:t>
            </a:fld>
            <a:endParaRPr/>
          </a:p>
        </p:txBody>
      </p:sp>
      <p:sp>
        <p:nvSpPr>
          <p:cNvPr id="157" name="Google Shape;157;g1b61b5b8b32_0_6"/>
          <p:cNvSpPr txBox="1"/>
          <p:nvPr/>
        </p:nvSpPr>
        <p:spPr>
          <a:xfrm>
            <a:off x="201679" y="1245656"/>
            <a:ext cx="8334300" cy="30861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chemeClr val="dk1"/>
              </a:buClr>
              <a:buSzPts val="3000"/>
              <a:buFont typeface="Noto Sans Symbols"/>
              <a:buChar char="■"/>
            </a:pPr>
            <a:r>
              <a:rPr lang="en-US" sz="3000" dirty="0">
                <a:solidFill>
                  <a:schemeClr val="dk1"/>
                </a:solidFill>
                <a:latin typeface="Times"/>
                <a:ea typeface="Times"/>
                <a:cs typeface="Times"/>
                <a:sym typeface="Times"/>
              </a:rPr>
              <a:t>D-Wave Quantum Annealer (QAs)</a:t>
            </a:r>
            <a:endParaRPr dirty="0">
              <a:solidFill>
                <a:schemeClr val="dk1"/>
              </a:solidFill>
            </a:endParaRPr>
          </a:p>
          <a:p>
            <a:pPr marL="457200" marR="0" lvl="0" indent="-457200" algn="l" rtl="0">
              <a:lnSpc>
                <a:spcPct val="100000"/>
              </a:lnSpc>
              <a:spcBef>
                <a:spcPts val="0"/>
              </a:spcBef>
              <a:spcAft>
                <a:spcPts val="0"/>
              </a:spcAft>
              <a:buClr>
                <a:srgbClr val="FF0000"/>
              </a:buClr>
              <a:buSzPts val="3000"/>
              <a:buFont typeface="Noto Sans Symbols"/>
              <a:buChar char="■"/>
            </a:pPr>
            <a:r>
              <a:rPr lang="en-US" sz="3000" dirty="0">
                <a:solidFill>
                  <a:srgbClr val="FF0000"/>
                </a:solidFill>
                <a:latin typeface="Times"/>
                <a:ea typeface="Times"/>
                <a:cs typeface="Times"/>
                <a:sym typeface="Times"/>
              </a:rPr>
              <a:t>NP-hard Problems</a:t>
            </a:r>
            <a:endParaRPr dirty="0">
              <a:solidFill>
                <a:srgbClr val="FF0000"/>
              </a:solidFill>
            </a:endParaRPr>
          </a:p>
          <a:p>
            <a:pPr marL="457200" marR="0" lvl="0" indent="-457200" algn="l" rtl="0">
              <a:lnSpc>
                <a:spcPct val="100000"/>
              </a:lnSpc>
              <a:spcBef>
                <a:spcPts val="0"/>
              </a:spcBef>
              <a:spcAft>
                <a:spcPts val="0"/>
              </a:spcAft>
              <a:buClr>
                <a:srgbClr val="000000"/>
              </a:buClr>
              <a:buSzPts val="3000"/>
              <a:buFont typeface="Noto Sans Symbols"/>
              <a:buChar char="■"/>
            </a:pPr>
            <a:r>
              <a:rPr lang="en-US" sz="3000" b="0" i="0" u="none" strike="noStrike" cap="none" dirty="0">
                <a:solidFill>
                  <a:srgbClr val="000000"/>
                </a:solidFill>
                <a:latin typeface="Times"/>
                <a:ea typeface="Times"/>
                <a:cs typeface="Times"/>
                <a:sym typeface="Times"/>
              </a:rPr>
              <a:t>Examples of Solving NP-hard Problems with QAs</a:t>
            </a:r>
            <a:endParaRPr dirty="0"/>
          </a:p>
          <a:p>
            <a:pPr marL="457200" marR="0" lvl="0" indent="-457200" algn="l" rtl="0">
              <a:lnSpc>
                <a:spcPct val="100000"/>
              </a:lnSpc>
              <a:spcBef>
                <a:spcPts val="0"/>
              </a:spcBef>
              <a:spcAft>
                <a:spcPts val="0"/>
              </a:spcAft>
              <a:buClr>
                <a:srgbClr val="000000"/>
              </a:buClr>
              <a:buSzPts val="3000"/>
              <a:buFont typeface="Noto Sans Symbols"/>
              <a:buChar char="■"/>
            </a:pPr>
            <a:r>
              <a:rPr lang="en-US" sz="3000" b="0" i="0" u="none" strike="noStrike" cap="none" dirty="0">
                <a:solidFill>
                  <a:srgbClr val="000000"/>
                </a:solidFill>
                <a:latin typeface="Times"/>
                <a:ea typeface="Times"/>
                <a:cs typeface="Times"/>
                <a:sym typeface="Times"/>
              </a:rPr>
              <a:t>QUBO Formula Classification</a:t>
            </a:r>
          </a:p>
          <a:p>
            <a:pPr marL="457200" marR="0" lvl="0" indent="-457200" algn="l" rtl="0">
              <a:lnSpc>
                <a:spcPct val="100000"/>
              </a:lnSpc>
              <a:spcBef>
                <a:spcPts val="0"/>
              </a:spcBef>
              <a:spcAft>
                <a:spcPts val="0"/>
              </a:spcAft>
              <a:buClr>
                <a:srgbClr val="000000"/>
              </a:buClr>
              <a:buSzPts val="3000"/>
              <a:buFont typeface="Noto Sans Symbols"/>
              <a:buChar char="■"/>
            </a:pPr>
            <a:r>
              <a:rPr lang="en-US" sz="3000" b="0" i="0" u="none" strike="noStrike" cap="none" dirty="0">
                <a:solidFill>
                  <a:srgbClr val="000000"/>
                </a:solidFill>
                <a:latin typeface="Times"/>
                <a:ea typeface="Times"/>
                <a:cs typeface="Times"/>
                <a:sym typeface="Times"/>
              </a:rPr>
              <a:t>Conclusion</a:t>
            </a:r>
            <a:endParaRPr dirty="0"/>
          </a:p>
          <a:p>
            <a:pPr marL="0" marR="0" lvl="0" indent="0" algn="l" rtl="0">
              <a:lnSpc>
                <a:spcPct val="100000"/>
              </a:lnSpc>
              <a:spcBef>
                <a:spcPts val="0"/>
              </a:spcBef>
              <a:spcAft>
                <a:spcPts val="0"/>
              </a:spcAft>
              <a:buNone/>
            </a:pPr>
            <a:endParaRPr sz="3000" b="0" i="0" u="none" strike="noStrike" cap="none" dirty="0">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9"/>
          <p:cNvSpPr/>
          <p:nvPr/>
        </p:nvSpPr>
        <p:spPr>
          <a:xfrm>
            <a:off x="3228975" y="1896666"/>
            <a:ext cx="6858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Tahoma"/>
              <a:ea typeface="Tahoma"/>
              <a:cs typeface="Tahoma"/>
              <a:sym typeface="Tahoma"/>
            </a:endParaRPr>
          </a:p>
        </p:txBody>
      </p:sp>
      <p:sp>
        <p:nvSpPr>
          <p:cNvPr id="125" name="Google Shape;125;p19"/>
          <p:cNvSpPr/>
          <p:nvPr/>
        </p:nvSpPr>
        <p:spPr>
          <a:xfrm>
            <a:off x="4499514" y="389513"/>
            <a:ext cx="2514600" cy="1428750"/>
          </a:xfrm>
          <a:prstGeom prst="ellipse">
            <a:avLst/>
          </a:prstGeom>
          <a:solidFill>
            <a:srgbClr val="00FF00"/>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1" i="0" u="none" strike="noStrike" cap="none">
              <a:solidFill>
                <a:schemeClr val="dk1"/>
              </a:solidFill>
              <a:latin typeface="Tahoma"/>
              <a:ea typeface="Tahoma"/>
              <a:cs typeface="Tahoma"/>
              <a:sym typeface="Tahoma"/>
            </a:endParaRPr>
          </a:p>
        </p:txBody>
      </p:sp>
      <p:sp>
        <p:nvSpPr>
          <p:cNvPr id="126" name="Google Shape;126;p19"/>
          <p:cNvSpPr/>
          <p:nvPr/>
        </p:nvSpPr>
        <p:spPr>
          <a:xfrm>
            <a:off x="5013864" y="1090553"/>
            <a:ext cx="628650" cy="457200"/>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en-US" sz="1800" b="1" i="0" u="none" strike="noStrike" cap="none">
                <a:solidFill>
                  <a:schemeClr val="dk1"/>
                </a:solidFill>
                <a:latin typeface="Tahoma"/>
                <a:ea typeface="Tahoma"/>
                <a:cs typeface="Tahoma"/>
                <a:sym typeface="Tahoma"/>
              </a:rPr>
              <a:t>P</a:t>
            </a:r>
            <a:endParaRPr/>
          </a:p>
        </p:txBody>
      </p:sp>
      <p:sp>
        <p:nvSpPr>
          <p:cNvPr id="127" name="Google Shape;127;p19"/>
          <p:cNvSpPr txBox="1"/>
          <p:nvPr/>
        </p:nvSpPr>
        <p:spPr>
          <a:xfrm>
            <a:off x="5413914" y="576203"/>
            <a:ext cx="5715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strike="noStrike" cap="none">
                <a:solidFill>
                  <a:schemeClr val="dk1"/>
                </a:solidFill>
                <a:latin typeface="Tahoma"/>
                <a:ea typeface="Tahoma"/>
                <a:cs typeface="Tahoma"/>
                <a:sym typeface="Tahoma"/>
              </a:rPr>
              <a:t>NP</a:t>
            </a:r>
            <a:endParaRPr/>
          </a:p>
        </p:txBody>
      </p:sp>
      <p:sp>
        <p:nvSpPr>
          <p:cNvPr id="128" name="Google Shape;128;p19"/>
          <p:cNvSpPr/>
          <p:nvPr/>
        </p:nvSpPr>
        <p:spPr>
          <a:xfrm>
            <a:off x="6457854" y="439043"/>
            <a:ext cx="1657350" cy="893562"/>
          </a:xfrm>
          <a:prstGeom prst="ellipse">
            <a:avLst/>
          </a:prstGeom>
          <a:solidFill>
            <a:srgbClr val="FFFF00">
              <a:alpha val="49411"/>
            </a:srgbClr>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1" i="0" u="none" strike="noStrike" cap="none">
              <a:solidFill>
                <a:schemeClr val="dk1"/>
              </a:solidFill>
              <a:latin typeface="Tahoma"/>
              <a:ea typeface="Tahoma"/>
              <a:cs typeface="Tahoma"/>
              <a:sym typeface="Tahoma"/>
            </a:endParaRPr>
          </a:p>
        </p:txBody>
      </p:sp>
      <p:sp>
        <p:nvSpPr>
          <p:cNvPr id="129" name="Google Shape;129;p19"/>
          <p:cNvSpPr txBox="1"/>
          <p:nvPr/>
        </p:nvSpPr>
        <p:spPr>
          <a:xfrm>
            <a:off x="6969510" y="721171"/>
            <a:ext cx="13716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strike="noStrike" cap="none" dirty="0">
                <a:solidFill>
                  <a:schemeClr val="dk1"/>
                </a:solidFill>
                <a:latin typeface="Tahoma"/>
                <a:ea typeface="Tahoma"/>
                <a:cs typeface="Tahoma"/>
                <a:sym typeface="Tahoma"/>
              </a:rPr>
              <a:t>NP-hard</a:t>
            </a:r>
            <a:endParaRPr dirty="0"/>
          </a:p>
        </p:txBody>
      </p:sp>
      <p:sp>
        <p:nvSpPr>
          <p:cNvPr id="130" name="Google Shape;130;p19"/>
          <p:cNvSpPr/>
          <p:nvPr/>
        </p:nvSpPr>
        <p:spPr>
          <a:xfrm>
            <a:off x="6451424" y="583824"/>
            <a:ext cx="577929" cy="748781"/>
          </a:xfrm>
          <a:custGeom>
            <a:avLst/>
            <a:gdLst/>
            <a:ahLst/>
            <a:cxnLst/>
            <a:rect l="l" t="t" r="r" b="b"/>
            <a:pathLst>
              <a:path w="491" h="579" extrusionOk="0">
                <a:moveTo>
                  <a:pt x="175" y="0"/>
                </a:moveTo>
                <a:cubicBezTo>
                  <a:pt x="143" y="11"/>
                  <a:pt x="127" y="43"/>
                  <a:pt x="94" y="54"/>
                </a:cubicBezTo>
                <a:cubicBezTo>
                  <a:pt x="84" y="69"/>
                  <a:pt x="76" y="86"/>
                  <a:pt x="61" y="96"/>
                </a:cubicBezTo>
                <a:cubicBezTo>
                  <a:pt x="47" y="118"/>
                  <a:pt x="33" y="138"/>
                  <a:pt x="19" y="159"/>
                </a:cubicBezTo>
                <a:cubicBezTo>
                  <a:pt x="13" y="183"/>
                  <a:pt x="12" y="207"/>
                  <a:pt x="4" y="231"/>
                </a:cubicBezTo>
                <a:cubicBezTo>
                  <a:pt x="13" y="257"/>
                  <a:pt x="0" y="217"/>
                  <a:pt x="10" y="276"/>
                </a:cubicBezTo>
                <a:cubicBezTo>
                  <a:pt x="18" y="325"/>
                  <a:pt x="47" y="359"/>
                  <a:pt x="73" y="399"/>
                </a:cubicBezTo>
                <a:cubicBezTo>
                  <a:pt x="77" y="405"/>
                  <a:pt x="85" y="404"/>
                  <a:pt x="91" y="408"/>
                </a:cubicBezTo>
                <a:cubicBezTo>
                  <a:pt x="102" y="425"/>
                  <a:pt x="110" y="434"/>
                  <a:pt x="130" y="441"/>
                </a:cubicBezTo>
                <a:cubicBezTo>
                  <a:pt x="134" y="445"/>
                  <a:pt x="158" y="466"/>
                  <a:pt x="163" y="468"/>
                </a:cubicBezTo>
                <a:cubicBezTo>
                  <a:pt x="169" y="471"/>
                  <a:pt x="176" y="470"/>
                  <a:pt x="181" y="474"/>
                </a:cubicBezTo>
                <a:cubicBezTo>
                  <a:pt x="196" y="484"/>
                  <a:pt x="211" y="494"/>
                  <a:pt x="226" y="504"/>
                </a:cubicBezTo>
                <a:cubicBezTo>
                  <a:pt x="237" y="511"/>
                  <a:pt x="258" y="515"/>
                  <a:pt x="271" y="519"/>
                </a:cubicBezTo>
                <a:cubicBezTo>
                  <a:pt x="297" y="528"/>
                  <a:pt x="327" y="539"/>
                  <a:pt x="352" y="552"/>
                </a:cubicBezTo>
                <a:cubicBezTo>
                  <a:pt x="381" y="566"/>
                  <a:pt x="415" y="561"/>
                  <a:pt x="442" y="579"/>
                </a:cubicBezTo>
                <a:cubicBezTo>
                  <a:pt x="467" y="571"/>
                  <a:pt x="463" y="546"/>
                  <a:pt x="475" y="528"/>
                </a:cubicBezTo>
                <a:cubicBezTo>
                  <a:pt x="479" y="502"/>
                  <a:pt x="484" y="477"/>
                  <a:pt x="487" y="450"/>
                </a:cubicBezTo>
                <a:cubicBezTo>
                  <a:pt x="488" y="428"/>
                  <a:pt x="491" y="406"/>
                  <a:pt x="490" y="384"/>
                </a:cubicBezTo>
                <a:cubicBezTo>
                  <a:pt x="489" y="365"/>
                  <a:pt x="469" y="319"/>
                  <a:pt x="463" y="300"/>
                </a:cubicBezTo>
                <a:cubicBezTo>
                  <a:pt x="459" y="289"/>
                  <a:pt x="456" y="263"/>
                  <a:pt x="448" y="255"/>
                </a:cubicBezTo>
                <a:cubicBezTo>
                  <a:pt x="438" y="245"/>
                  <a:pt x="424" y="232"/>
                  <a:pt x="418" y="219"/>
                </a:cubicBezTo>
                <a:cubicBezTo>
                  <a:pt x="405" y="194"/>
                  <a:pt x="394" y="166"/>
                  <a:pt x="370" y="150"/>
                </a:cubicBezTo>
                <a:cubicBezTo>
                  <a:pt x="368" y="147"/>
                  <a:pt x="367" y="143"/>
                  <a:pt x="364" y="141"/>
                </a:cubicBezTo>
                <a:cubicBezTo>
                  <a:pt x="362" y="139"/>
                  <a:pt x="357" y="140"/>
                  <a:pt x="355" y="138"/>
                </a:cubicBezTo>
                <a:cubicBezTo>
                  <a:pt x="353" y="136"/>
                  <a:pt x="354" y="131"/>
                  <a:pt x="352" y="129"/>
                </a:cubicBezTo>
                <a:cubicBezTo>
                  <a:pt x="350" y="126"/>
                  <a:pt x="346" y="125"/>
                  <a:pt x="343" y="123"/>
                </a:cubicBezTo>
                <a:cubicBezTo>
                  <a:pt x="328" y="101"/>
                  <a:pt x="308" y="83"/>
                  <a:pt x="286" y="69"/>
                </a:cubicBezTo>
                <a:cubicBezTo>
                  <a:pt x="284" y="66"/>
                  <a:pt x="283" y="62"/>
                  <a:pt x="280" y="60"/>
                </a:cubicBezTo>
                <a:cubicBezTo>
                  <a:pt x="275" y="57"/>
                  <a:pt x="262" y="54"/>
                  <a:pt x="262" y="54"/>
                </a:cubicBezTo>
                <a:cubicBezTo>
                  <a:pt x="245" y="37"/>
                  <a:pt x="219" y="31"/>
                  <a:pt x="199" y="18"/>
                </a:cubicBezTo>
                <a:cubicBezTo>
                  <a:pt x="192" y="7"/>
                  <a:pt x="186" y="7"/>
                  <a:pt x="175" y="0"/>
                </a:cubicBezTo>
                <a:close/>
              </a:path>
            </a:pathLst>
          </a:custGeom>
          <a:solidFill>
            <a:srgbClr val="FF00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050" b="1" i="0" u="none" strike="noStrike" cap="none">
              <a:solidFill>
                <a:srgbClr val="000000"/>
              </a:solidFill>
              <a:latin typeface="Arial"/>
              <a:ea typeface="Arial"/>
              <a:cs typeface="Arial"/>
              <a:sym typeface="Arial"/>
            </a:endParaRPr>
          </a:p>
        </p:txBody>
      </p:sp>
      <p:cxnSp>
        <p:nvCxnSpPr>
          <p:cNvPr id="131" name="Google Shape;131;p19"/>
          <p:cNvCxnSpPr/>
          <p:nvPr/>
        </p:nvCxnSpPr>
        <p:spPr>
          <a:xfrm>
            <a:off x="6728364" y="1033403"/>
            <a:ext cx="514350" cy="571500"/>
          </a:xfrm>
          <a:prstGeom prst="straightConnector1">
            <a:avLst/>
          </a:prstGeom>
          <a:noFill/>
          <a:ln w="38100" cap="flat" cmpd="sng">
            <a:solidFill>
              <a:schemeClr val="dk1"/>
            </a:solidFill>
            <a:prstDash val="solid"/>
            <a:round/>
            <a:headEnd type="none" w="med" len="med"/>
            <a:tailEnd type="triangle" w="med" len="med"/>
          </a:ln>
        </p:spPr>
      </p:cxnSp>
      <p:sp>
        <p:nvSpPr>
          <p:cNvPr id="132" name="Google Shape;132;p19"/>
          <p:cNvSpPr txBox="1"/>
          <p:nvPr/>
        </p:nvSpPr>
        <p:spPr>
          <a:xfrm>
            <a:off x="7242714" y="1547753"/>
            <a:ext cx="172639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strike="noStrike" cap="none">
                <a:solidFill>
                  <a:schemeClr val="dk1"/>
                </a:solidFill>
                <a:latin typeface="Tahoma"/>
                <a:ea typeface="Tahoma"/>
                <a:cs typeface="Tahoma"/>
                <a:sym typeface="Tahoma"/>
              </a:rPr>
              <a:t>NP-complete</a:t>
            </a:r>
            <a:endParaRPr/>
          </a:p>
        </p:txBody>
      </p:sp>
      <p:sp>
        <p:nvSpPr>
          <p:cNvPr id="133" name="Google Shape;133;p19"/>
          <p:cNvSpPr txBox="1"/>
          <p:nvPr/>
        </p:nvSpPr>
        <p:spPr>
          <a:xfrm>
            <a:off x="174896" y="1894401"/>
            <a:ext cx="8541796" cy="3657601"/>
          </a:xfrm>
          <a:prstGeom prst="rect">
            <a:avLst/>
          </a:prstGeom>
          <a:noFill/>
          <a:ln>
            <a:noFill/>
          </a:ln>
        </p:spPr>
        <p:txBody>
          <a:bodyPr spcFirstLastPara="1" wrap="square" lIns="68575" tIns="34275" rIns="68575" bIns="34275" anchor="t" anchorCtr="0">
            <a:noAutofit/>
          </a:bodyPr>
          <a:lstStyle/>
          <a:p>
            <a:pPr marL="457200" marR="0" lvl="0" indent="-342900" algn="just" rtl="0">
              <a:lnSpc>
                <a:spcPct val="90000"/>
              </a:lnSpc>
              <a:spcBef>
                <a:spcPts val="500"/>
              </a:spcBef>
              <a:spcAft>
                <a:spcPts val="0"/>
              </a:spcAft>
              <a:buClr>
                <a:schemeClr val="lt2"/>
              </a:buClr>
              <a:buSzPts val="1800"/>
              <a:buFont typeface="Arial"/>
              <a:buChar char="■"/>
            </a:pPr>
            <a:r>
              <a:rPr lang="en-US" sz="2400" b="1" i="0" u="sng" strike="noStrike" cap="none" dirty="0">
                <a:solidFill>
                  <a:schemeClr val="dk1"/>
                </a:solidFill>
                <a:latin typeface="Arial"/>
                <a:ea typeface="Arial"/>
                <a:cs typeface="Arial"/>
                <a:sym typeface="Arial"/>
              </a:rPr>
              <a:t>P</a:t>
            </a:r>
            <a:r>
              <a:rPr lang="en-US" sz="2400" b="0" i="0" u="none" strike="noStrike" cap="none" dirty="0">
                <a:solidFill>
                  <a:schemeClr val="dk1"/>
                </a:solidFill>
                <a:latin typeface="Arial"/>
                <a:ea typeface="Arial"/>
                <a:cs typeface="Arial"/>
                <a:sym typeface="Arial"/>
              </a:rPr>
              <a:t>: the class of problems which can be solved by a deterministic </a:t>
            </a:r>
            <a:r>
              <a:rPr lang="en-US" sz="2400" b="0" i="0" u="sng" strike="noStrike" cap="none" dirty="0">
                <a:solidFill>
                  <a:schemeClr val="dk1"/>
                </a:solidFill>
                <a:latin typeface="Arial"/>
                <a:ea typeface="Arial"/>
                <a:cs typeface="Arial"/>
                <a:sym typeface="Arial"/>
              </a:rPr>
              <a:t>p</a:t>
            </a:r>
            <a:r>
              <a:rPr lang="en-US" sz="2400" b="0" i="0" u="none" strike="noStrike" cap="none" dirty="0">
                <a:solidFill>
                  <a:schemeClr val="dk1"/>
                </a:solidFill>
                <a:latin typeface="Arial"/>
                <a:ea typeface="Arial"/>
                <a:cs typeface="Arial"/>
                <a:sym typeface="Arial"/>
              </a:rPr>
              <a:t>olynomial (time-complexity) algorithm.</a:t>
            </a:r>
            <a:endParaRPr dirty="0"/>
          </a:p>
          <a:p>
            <a:pPr marL="457200" marR="0" lvl="0" indent="-342900" algn="just" rtl="0">
              <a:lnSpc>
                <a:spcPct val="90000"/>
              </a:lnSpc>
              <a:spcBef>
                <a:spcPts val="500"/>
              </a:spcBef>
              <a:spcAft>
                <a:spcPts val="0"/>
              </a:spcAft>
              <a:buClr>
                <a:schemeClr val="lt2"/>
              </a:buClr>
              <a:buSzPts val="1800"/>
              <a:buFont typeface="Arial"/>
              <a:buChar char="■"/>
            </a:pPr>
            <a:r>
              <a:rPr lang="en-US" sz="2400" b="1" i="0" u="sng" strike="noStrike" cap="none" dirty="0">
                <a:solidFill>
                  <a:schemeClr val="dk1"/>
                </a:solidFill>
                <a:latin typeface="Arial"/>
                <a:ea typeface="Arial"/>
                <a:cs typeface="Arial"/>
                <a:sym typeface="Arial"/>
              </a:rPr>
              <a:t>NP</a:t>
            </a:r>
            <a:r>
              <a:rPr lang="en-US" sz="2400" b="1" i="0" u="none" strike="noStrike" cap="none" dirty="0">
                <a:solidFill>
                  <a:schemeClr val="dk1"/>
                </a:solidFill>
                <a:latin typeface="Times New Roman"/>
                <a:ea typeface="Times New Roman"/>
                <a:cs typeface="Times New Roman"/>
                <a:sym typeface="Times New Roman"/>
              </a:rPr>
              <a:t> </a:t>
            </a:r>
            <a:r>
              <a:rPr lang="en-US" sz="2400" b="0" i="0" u="none" strike="noStrike" cap="none" dirty="0">
                <a:solidFill>
                  <a:schemeClr val="dk1"/>
                </a:solidFill>
                <a:latin typeface="Arial"/>
                <a:ea typeface="Arial"/>
                <a:cs typeface="Arial"/>
                <a:sym typeface="Arial"/>
              </a:rPr>
              <a:t>: the class of problems which can be solved by a </a:t>
            </a:r>
            <a:r>
              <a:rPr lang="en-US" sz="2400" b="0" i="0" u="sng" strike="noStrike" cap="none" dirty="0">
                <a:solidFill>
                  <a:schemeClr val="dk1"/>
                </a:solidFill>
                <a:latin typeface="Arial"/>
                <a:ea typeface="Arial"/>
                <a:cs typeface="Arial"/>
                <a:sym typeface="Arial"/>
              </a:rPr>
              <a:t>n</a:t>
            </a:r>
            <a:r>
              <a:rPr lang="en-US" sz="2400" b="0" i="0" u="none" strike="noStrike" cap="none" dirty="0">
                <a:solidFill>
                  <a:schemeClr val="dk1"/>
                </a:solidFill>
                <a:latin typeface="Arial"/>
                <a:ea typeface="Arial"/>
                <a:cs typeface="Arial"/>
                <a:sym typeface="Arial"/>
              </a:rPr>
              <a:t>on-deterministic </a:t>
            </a:r>
            <a:r>
              <a:rPr lang="en-US" sz="2400" b="0" i="0" u="sng" strike="noStrike" cap="none" dirty="0">
                <a:solidFill>
                  <a:schemeClr val="dk1"/>
                </a:solidFill>
                <a:latin typeface="Arial"/>
                <a:ea typeface="Arial"/>
                <a:cs typeface="Arial"/>
                <a:sym typeface="Arial"/>
              </a:rPr>
              <a:t>p</a:t>
            </a:r>
            <a:r>
              <a:rPr lang="en-US" sz="2400" b="0" i="0" u="none" strike="noStrike" cap="none" dirty="0">
                <a:solidFill>
                  <a:schemeClr val="dk1"/>
                </a:solidFill>
                <a:latin typeface="Arial"/>
                <a:ea typeface="Arial"/>
                <a:cs typeface="Arial"/>
                <a:sym typeface="Arial"/>
              </a:rPr>
              <a:t>olynomial (time-complexity) algorithm.</a:t>
            </a:r>
            <a:endParaRPr dirty="0"/>
          </a:p>
          <a:p>
            <a:pPr marL="457200" marR="0" lvl="0" indent="-342900" algn="just" rtl="0">
              <a:lnSpc>
                <a:spcPct val="90000"/>
              </a:lnSpc>
              <a:spcBef>
                <a:spcPts val="500"/>
              </a:spcBef>
              <a:spcAft>
                <a:spcPts val="0"/>
              </a:spcAft>
              <a:buClr>
                <a:schemeClr val="lt2"/>
              </a:buClr>
              <a:buSzPts val="1800"/>
              <a:buFont typeface="Arial"/>
              <a:buChar char="■"/>
            </a:pPr>
            <a:r>
              <a:rPr lang="en-US" sz="2400" b="1" i="0" u="sng" strike="noStrike" cap="none" dirty="0">
                <a:solidFill>
                  <a:schemeClr val="dk1"/>
                </a:solidFill>
                <a:latin typeface="Arial"/>
                <a:ea typeface="Arial"/>
                <a:cs typeface="Arial"/>
                <a:sym typeface="Arial"/>
              </a:rPr>
              <a:t>NP-hard</a:t>
            </a:r>
            <a:r>
              <a:rPr lang="en-US" sz="2400" b="0" i="0" u="none" strike="noStrike" cap="none" dirty="0">
                <a:solidFill>
                  <a:schemeClr val="dk1"/>
                </a:solidFill>
                <a:latin typeface="Arial"/>
                <a:ea typeface="Arial"/>
                <a:cs typeface="Arial"/>
                <a:sym typeface="Arial"/>
              </a:rPr>
              <a:t>: the class of problems to which every NP problem reduces.</a:t>
            </a:r>
            <a:endParaRPr sz="2400" b="0" i="0" u="sng" strike="noStrike" cap="none" dirty="0">
              <a:solidFill>
                <a:schemeClr val="dk1"/>
              </a:solidFill>
              <a:latin typeface="Arial"/>
              <a:ea typeface="Arial"/>
              <a:cs typeface="Arial"/>
              <a:sym typeface="Arial"/>
            </a:endParaRPr>
          </a:p>
          <a:p>
            <a:pPr marL="457200" marR="0" lvl="0" indent="-342900" algn="l" rtl="0">
              <a:lnSpc>
                <a:spcPct val="90000"/>
              </a:lnSpc>
              <a:spcBef>
                <a:spcPts val="500"/>
              </a:spcBef>
              <a:spcAft>
                <a:spcPts val="0"/>
              </a:spcAft>
              <a:buClr>
                <a:schemeClr val="lt2"/>
              </a:buClr>
              <a:buSzPts val="1800"/>
              <a:buFont typeface="Arial"/>
              <a:buChar char="■"/>
            </a:pPr>
            <a:r>
              <a:rPr lang="en-US" sz="2400" b="1" i="0" u="sng" strike="noStrike" cap="none" dirty="0">
                <a:solidFill>
                  <a:schemeClr val="dk1"/>
                </a:solidFill>
                <a:latin typeface="Arial"/>
                <a:ea typeface="Arial"/>
                <a:cs typeface="Arial"/>
                <a:sym typeface="Arial"/>
              </a:rPr>
              <a:t>NP-complete (NPC)</a:t>
            </a:r>
            <a:r>
              <a:rPr lang="en-US" sz="2400" b="0" i="0" u="none" strike="noStrike" cap="none" dirty="0">
                <a:solidFill>
                  <a:schemeClr val="dk1"/>
                </a:solidFill>
                <a:latin typeface="Arial"/>
                <a:ea typeface="Arial"/>
                <a:cs typeface="Arial"/>
                <a:sym typeface="Arial"/>
              </a:rPr>
              <a:t>: the class of problems which are NP-hard and belong to NP.</a:t>
            </a:r>
            <a:endParaRPr dirty="0"/>
          </a:p>
          <a:p>
            <a:pPr marL="457200" marR="0" lvl="0" indent="-228600" algn="l" rtl="0">
              <a:lnSpc>
                <a:spcPct val="90000"/>
              </a:lnSpc>
              <a:spcBef>
                <a:spcPts val="500"/>
              </a:spcBef>
              <a:spcAft>
                <a:spcPts val="0"/>
              </a:spcAft>
              <a:buClr>
                <a:schemeClr val="lt2"/>
              </a:buClr>
              <a:buSzPts val="1800"/>
              <a:buFont typeface="Arial"/>
              <a:buNone/>
            </a:pPr>
            <a:endParaRPr sz="2400" b="0" i="0" u="none" strike="noStrike" cap="none" dirty="0">
              <a:solidFill>
                <a:schemeClr val="dk1"/>
              </a:solidFill>
              <a:latin typeface="Arial"/>
              <a:ea typeface="Arial"/>
              <a:cs typeface="Arial"/>
              <a:sym typeface="Arial"/>
            </a:endParaRPr>
          </a:p>
        </p:txBody>
      </p:sp>
      <p:sp>
        <p:nvSpPr>
          <p:cNvPr id="134" name="Google Shape;134;p19"/>
          <p:cNvSpPr txBox="1">
            <a:spLocks noGrp="1"/>
          </p:cNvSpPr>
          <p:nvPr>
            <p:ph type="title"/>
          </p:nvPr>
        </p:nvSpPr>
        <p:spPr>
          <a:xfrm>
            <a:off x="174896" y="383323"/>
            <a:ext cx="8229600" cy="602635"/>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a:t>Problem Classification</a:t>
            </a:r>
            <a:endParaRPr/>
          </a:p>
        </p:txBody>
      </p:sp>
      <p:sp>
        <p:nvSpPr>
          <p:cNvPr id="135" name="Google Shape;135;p19"/>
          <p:cNvSpPr txBox="1">
            <a:spLocks noGrp="1"/>
          </p:cNvSpPr>
          <p:nvPr>
            <p:ph type="sldNum" idx="12"/>
          </p:nvPr>
        </p:nvSpPr>
        <p:spPr>
          <a:xfrm>
            <a:off x="7589520" y="4846320"/>
            <a:ext cx="1554480" cy="21717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SzPts val="900"/>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0"/>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a:t>Cook</a:t>
            </a:r>
            <a:r>
              <a:rPr lang="en-US">
                <a:latin typeface="Times New Roman"/>
                <a:ea typeface="Times New Roman"/>
                <a:cs typeface="Times New Roman"/>
                <a:sym typeface="Times New Roman"/>
              </a:rPr>
              <a:t>’</a:t>
            </a:r>
            <a:r>
              <a:rPr lang="en-US"/>
              <a:t>s Theorem (1971)</a:t>
            </a:r>
            <a:endParaRPr/>
          </a:p>
        </p:txBody>
      </p:sp>
      <p:sp>
        <p:nvSpPr>
          <p:cNvPr id="141" name="Google Shape;141;p20"/>
          <p:cNvSpPr txBox="1">
            <a:spLocks noGrp="1"/>
          </p:cNvSpPr>
          <p:nvPr>
            <p:ph type="body" idx="1"/>
          </p:nvPr>
        </p:nvSpPr>
        <p:spPr>
          <a:xfrm>
            <a:off x="201680" y="1245656"/>
            <a:ext cx="6419700" cy="3086100"/>
          </a:xfrm>
          <a:prstGeom prst="rect">
            <a:avLst/>
          </a:prstGeom>
          <a:noFill/>
          <a:ln>
            <a:noFill/>
          </a:ln>
        </p:spPr>
        <p:txBody>
          <a:bodyPr spcFirstLastPara="1" wrap="square" lIns="68575" tIns="34275" rIns="68575" bIns="34275" anchor="t" anchorCtr="0">
            <a:noAutofit/>
          </a:bodyPr>
          <a:lstStyle/>
          <a:p>
            <a:pPr marL="457200" lvl="0" indent="-342900" algn="l" rtl="0">
              <a:lnSpc>
                <a:spcPct val="100000"/>
              </a:lnSpc>
              <a:spcBef>
                <a:spcPts val="500"/>
              </a:spcBef>
              <a:spcAft>
                <a:spcPts val="0"/>
              </a:spcAft>
              <a:buSzPts val="1800"/>
              <a:buChar char="■"/>
            </a:pPr>
            <a:r>
              <a:rPr lang="en-US" sz="3000">
                <a:solidFill>
                  <a:srgbClr val="FF0000"/>
                </a:solidFill>
              </a:rPr>
              <a:t>NP = P iff SAT ∈ P</a:t>
            </a:r>
            <a:endParaRPr/>
          </a:p>
          <a:p>
            <a:pPr marL="457200" lvl="0" indent="-342900" algn="l" rtl="0">
              <a:lnSpc>
                <a:spcPct val="100000"/>
              </a:lnSpc>
              <a:spcBef>
                <a:spcPts val="500"/>
              </a:spcBef>
              <a:spcAft>
                <a:spcPts val="0"/>
              </a:spcAft>
              <a:buSzPts val="1800"/>
              <a:buChar char="■"/>
            </a:pPr>
            <a:r>
              <a:rPr lang="en-US" sz="3000">
                <a:solidFill>
                  <a:srgbClr val="FF0000"/>
                </a:solidFill>
              </a:rPr>
              <a:t>That is, NP = P iff the satisfiability (SAT) problem is a P problem </a:t>
            </a:r>
            <a:endParaRPr/>
          </a:p>
          <a:p>
            <a:pPr marL="457200" lvl="0" indent="-342900" algn="l" rtl="0">
              <a:lnSpc>
                <a:spcPct val="100000"/>
              </a:lnSpc>
              <a:spcBef>
                <a:spcPts val="500"/>
              </a:spcBef>
              <a:spcAft>
                <a:spcPts val="0"/>
              </a:spcAft>
              <a:buSzPts val="1800"/>
              <a:buChar char="■"/>
            </a:pPr>
            <a:r>
              <a:rPr lang="en-US" sz="3000">
                <a:latin typeface="Times"/>
                <a:ea typeface="Times"/>
                <a:cs typeface="Times"/>
                <a:sym typeface="Times"/>
              </a:rPr>
              <a:t>SAT is NP-complete</a:t>
            </a:r>
            <a:endParaRPr/>
          </a:p>
          <a:p>
            <a:pPr marL="457200" lvl="0" indent="-342900" algn="l" rtl="0">
              <a:lnSpc>
                <a:spcPct val="100000"/>
              </a:lnSpc>
              <a:spcBef>
                <a:spcPts val="500"/>
              </a:spcBef>
              <a:spcAft>
                <a:spcPts val="0"/>
              </a:spcAft>
              <a:buSzPts val="1800"/>
              <a:buChar char="■"/>
            </a:pPr>
            <a:r>
              <a:rPr lang="en-US" sz="3000">
                <a:latin typeface="Times"/>
                <a:ea typeface="Times"/>
                <a:cs typeface="Times"/>
                <a:sym typeface="Times"/>
              </a:rPr>
              <a:t>It is the first NP-complete problem </a:t>
            </a:r>
            <a:endParaRPr/>
          </a:p>
          <a:p>
            <a:pPr marL="457200" lvl="0" indent="-342900" algn="l" rtl="0">
              <a:lnSpc>
                <a:spcPct val="100000"/>
              </a:lnSpc>
              <a:spcBef>
                <a:spcPts val="500"/>
              </a:spcBef>
              <a:spcAft>
                <a:spcPts val="0"/>
              </a:spcAft>
              <a:buSzPts val="1800"/>
              <a:buChar char="■"/>
            </a:pPr>
            <a:r>
              <a:rPr lang="en-US" sz="3000">
                <a:latin typeface="Times"/>
                <a:ea typeface="Times"/>
                <a:cs typeface="Times"/>
                <a:sym typeface="Times"/>
              </a:rPr>
              <a:t>Every NP problem reduces to SAT</a:t>
            </a:r>
            <a:endParaRPr/>
          </a:p>
          <a:p>
            <a:pPr marL="457200" lvl="0" indent="-228600" algn="l" rtl="0">
              <a:lnSpc>
                <a:spcPct val="100000"/>
              </a:lnSpc>
              <a:spcBef>
                <a:spcPts val="500"/>
              </a:spcBef>
              <a:spcAft>
                <a:spcPts val="0"/>
              </a:spcAft>
              <a:buSzPts val="1800"/>
              <a:buNone/>
            </a:pPr>
            <a:endParaRPr sz="3000">
              <a:latin typeface="Times"/>
              <a:ea typeface="Times"/>
              <a:cs typeface="Times"/>
              <a:sym typeface="Times"/>
            </a:endParaRPr>
          </a:p>
          <a:p>
            <a:pPr marL="457200" lvl="0" indent="-228600" algn="l" rtl="0">
              <a:lnSpc>
                <a:spcPct val="100000"/>
              </a:lnSpc>
              <a:spcBef>
                <a:spcPts val="500"/>
              </a:spcBef>
              <a:spcAft>
                <a:spcPts val="0"/>
              </a:spcAft>
              <a:buSzPts val="1800"/>
              <a:buNone/>
            </a:pPr>
            <a:endParaRPr sz="3000"/>
          </a:p>
        </p:txBody>
      </p:sp>
      <p:pic>
        <p:nvPicPr>
          <p:cNvPr id="142" name="Google Shape;142;p20"/>
          <p:cNvPicPr preferRelativeResize="0"/>
          <p:nvPr/>
        </p:nvPicPr>
        <p:blipFill rotWithShape="1">
          <a:blip r:embed="rId3">
            <a:alphaModFix/>
          </a:blip>
          <a:srcRect/>
          <a:stretch/>
        </p:blipFill>
        <p:spPr>
          <a:xfrm>
            <a:off x="6673637" y="741333"/>
            <a:ext cx="1846800" cy="2237275"/>
          </a:xfrm>
          <a:prstGeom prst="rect">
            <a:avLst/>
          </a:prstGeom>
          <a:noFill/>
          <a:ln>
            <a:noFill/>
          </a:ln>
        </p:spPr>
      </p:pic>
      <p:sp>
        <p:nvSpPr>
          <p:cNvPr id="143" name="Google Shape;143;p20"/>
          <p:cNvSpPr txBox="1"/>
          <p:nvPr/>
        </p:nvSpPr>
        <p:spPr>
          <a:xfrm>
            <a:off x="6577312" y="2996146"/>
            <a:ext cx="2474700" cy="15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1800" b="0" i="0" u="none" strike="noStrike" cap="none" dirty="0">
                <a:solidFill>
                  <a:srgbClr val="000000"/>
                </a:solidFill>
                <a:latin typeface="Arial"/>
                <a:ea typeface="Arial"/>
                <a:cs typeface="Arial"/>
                <a:sym typeface="Arial"/>
              </a:rPr>
              <a:t>Stephen Arthur Cook</a:t>
            </a:r>
            <a:br>
              <a:rPr lang="en-US" sz="1800" b="0" i="0" u="none" strike="noStrike" cap="none" dirty="0">
                <a:solidFill>
                  <a:srgbClr val="000000"/>
                </a:solidFill>
                <a:latin typeface="Arial"/>
                <a:ea typeface="Arial"/>
                <a:cs typeface="Arial"/>
                <a:sym typeface="Arial"/>
              </a:rPr>
            </a:br>
            <a:r>
              <a:rPr lang="en-US" sz="1400" b="0" i="0" u="none" strike="noStrike" cap="none" dirty="0">
                <a:solidFill>
                  <a:srgbClr val="000000"/>
                </a:solidFill>
                <a:latin typeface="Arial"/>
                <a:ea typeface="Arial"/>
                <a:cs typeface="Arial"/>
                <a:sym typeface="Arial"/>
              </a:rPr>
              <a:t>(1939~, Distinguished Prof. of University of Toronto, </a:t>
            </a:r>
            <a:br>
              <a:rPr lang="en-US" sz="1400" b="0" i="0" u="none" strike="noStrike" cap="none" dirty="0">
                <a:solidFill>
                  <a:srgbClr val="000000"/>
                </a:solidFill>
                <a:latin typeface="Arial"/>
                <a:ea typeface="Arial"/>
                <a:cs typeface="Arial"/>
                <a:sym typeface="Arial"/>
              </a:rPr>
            </a:br>
            <a:r>
              <a:rPr lang="en-US" sz="1400" b="0" i="0" u="none" strike="noStrike" cap="none" dirty="0">
                <a:solidFill>
                  <a:srgbClr val="000000"/>
                </a:solidFill>
                <a:latin typeface="Arial"/>
                <a:ea typeface="Arial"/>
                <a:cs typeface="Arial"/>
                <a:sym typeface="Arial"/>
              </a:rPr>
              <a:t>1982 Turing Award) </a:t>
            </a:r>
            <a:br>
              <a:rPr lang="en-US" sz="1400" b="0" i="0" u="none" strike="noStrike" cap="none" dirty="0">
                <a:solidFill>
                  <a:srgbClr val="000000"/>
                </a:solidFill>
                <a:latin typeface="Arial"/>
                <a:ea typeface="Arial"/>
                <a:cs typeface="Arial"/>
                <a:sym typeface="Arial"/>
              </a:rPr>
            </a:br>
            <a:r>
              <a:rPr lang="en-US" sz="900" b="0" i="0" u="none" strike="noStrike" cap="none" dirty="0">
                <a:solidFill>
                  <a:srgbClr val="000000"/>
                </a:solidFill>
                <a:latin typeface="Arial"/>
                <a:ea typeface="Arial"/>
                <a:cs typeface="Arial"/>
                <a:sym typeface="Arial"/>
              </a:rPr>
              <a:t>(source: https://en.wikipedia.org/wiki/Stephen_Cook</a:t>
            </a:r>
            <a:endParaRPr dirty="0"/>
          </a:p>
          <a:p>
            <a:pPr marL="0" marR="0" lvl="0" indent="0" algn="l" rtl="0">
              <a:lnSpc>
                <a:spcPct val="100000"/>
              </a:lnSpc>
              <a:spcBef>
                <a:spcPts val="0"/>
              </a:spcBef>
              <a:spcAft>
                <a:spcPts val="0"/>
              </a:spcAft>
              <a:buNone/>
            </a:pPr>
            <a:r>
              <a:rPr lang="en-US" sz="900" b="0" i="0" u="none" strike="noStrike" cap="none" dirty="0">
                <a:solidFill>
                  <a:srgbClr val="000000"/>
                </a:solidFill>
                <a:latin typeface="Arial"/>
                <a:ea typeface="Arial"/>
                <a:cs typeface="Arial"/>
                <a:sym typeface="Arial"/>
              </a:rPr>
              <a:t>by </a:t>
            </a:r>
            <a:r>
              <a:rPr lang="en-US" sz="900" b="0" i="0" u="none" strike="noStrike" cap="none" dirty="0" err="1">
                <a:solidFill>
                  <a:srgbClr val="000000"/>
                </a:solidFill>
                <a:latin typeface="Arial"/>
                <a:ea typeface="Arial"/>
                <a:cs typeface="Arial"/>
                <a:sym typeface="Arial"/>
              </a:rPr>
              <a:t>Jiří</a:t>
            </a:r>
            <a:r>
              <a:rPr lang="en-US" sz="900" b="0" i="0" u="none" strike="noStrike" cap="none" dirty="0">
                <a:solidFill>
                  <a:srgbClr val="000000"/>
                </a:solidFill>
                <a:latin typeface="Arial"/>
                <a:ea typeface="Arial"/>
                <a:cs typeface="Arial"/>
                <a:sym typeface="Arial"/>
              </a:rPr>
              <a:t> </a:t>
            </a:r>
            <a:r>
              <a:rPr lang="en-US" sz="900" b="0" i="0" u="none" strike="noStrike" cap="none" dirty="0" err="1">
                <a:solidFill>
                  <a:srgbClr val="000000"/>
                </a:solidFill>
                <a:latin typeface="Arial"/>
                <a:ea typeface="Arial"/>
                <a:cs typeface="Arial"/>
                <a:sym typeface="Arial"/>
              </a:rPr>
              <a:t>Janíček</a:t>
            </a:r>
            <a:r>
              <a:rPr lang="en-US" sz="900" b="0" i="0" u="none" strike="noStrike" cap="none" dirty="0">
                <a:solidFill>
                  <a:srgbClr val="000000"/>
                </a:solidFill>
                <a:latin typeface="Arial"/>
                <a:ea typeface="Arial"/>
                <a:cs typeface="Arial"/>
                <a:sym typeface="Arial"/>
              </a:rPr>
              <a:t> CC BY-SA 3.0)</a:t>
            </a:r>
            <a:endParaRPr sz="900" b="0" i="0" u="none" strike="noStrike" cap="none" dirty="0">
              <a:solidFill>
                <a:srgbClr val="000000"/>
              </a:solidFill>
              <a:latin typeface="Arial"/>
              <a:ea typeface="Arial"/>
              <a:cs typeface="Arial"/>
              <a:sym typeface="Arial"/>
            </a:endParaRPr>
          </a:p>
        </p:txBody>
      </p:sp>
      <p:sp>
        <p:nvSpPr>
          <p:cNvPr id="144" name="Google Shape;144;p20"/>
          <p:cNvSpPr txBox="1">
            <a:spLocks noGrp="1"/>
          </p:cNvSpPr>
          <p:nvPr>
            <p:ph type="sldNum" idx="12"/>
          </p:nvPr>
        </p:nvSpPr>
        <p:spPr>
          <a:xfrm>
            <a:off x="7589520" y="4846320"/>
            <a:ext cx="1554600" cy="2172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SzPts val="900"/>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05D4E70-49FB-4245-A40E-988CF912A4A2}"/>
              </a:ext>
            </a:extLst>
          </p:cNvPr>
          <p:cNvSpPr>
            <a:spLocks noGrp="1"/>
          </p:cNvSpPr>
          <p:nvPr>
            <p:ph type="title"/>
          </p:nvPr>
        </p:nvSpPr>
        <p:spPr>
          <a:xfrm>
            <a:off x="957942" y="402446"/>
            <a:ext cx="8229547" cy="424266"/>
          </a:xfrm>
        </p:spPr>
        <p:txBody>
          <a:bodyPr/>
          <a:lstStyle/>
          <a:p>
            <a:r>
              <a:rPr lang="en-US" altLang="zh-TW" dirty="0"/>
              <a:t>NP-hard Problems and NPC Problems</a:t>
            </a:r>
            <a:endParaRPr lang="zh-TW" altLang="en-US" dirty="0"/>
          </a:p>
        </p:txBody>
      </p:sp>
      <p:sp>
        <p:nvSpPr>
          <p:cNvPr id="3" name="投影片編號版面配置區 2">
            <a:extLst>
              <a:ext uri="{FF2B5EF4-FFF2-40B4-BE49-F238E27FC236}">
                <a16:creationId xmlns:a16="http://schemas.microsoft.com/office/drawing/2014/main" id="{479BD893-D734-4088-A32C-EA13F88773E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pic>
        <p:nvPicPr>
          <p:cNvPr id="4" name="image12.png">
            <a:extLst>
              <a:ext uri="{FF2B5EF4-FFF2-40B4-BE49-F238E27FC236}">
                <a16:creationId xmlns:a16="http://schemas.microsoft.com/office/drawing/2014/main" id="{15683BEE-57F4-4A94-96CF-C75FA4E46B8C}"/>
              </a:ext>
            </a:extLst>
          </p:cNvPr>
          <p:cNvPicPr/>
          <p:nvPr/>
        </p:nvPicPr>
        <p:blipFill>
          <a:blip r:embed="rId2"/>
          <a:srcRect/>
          <a:stretch>
            <a:fillRect/>
          </a:stretch>
        </p:blipFill>
        <p:spPr>
          <a:xfrm>
            <a:off x="371959" y="826712"/>
            <a:ext cx="6904495" cy="4270294"/>
          </a:xfrm>
          <a:prstGeom prst="rect">
            <a:avLst/>
          </a:prstGeom>
          <a:ln/>
        </p:spPr>
      </p:pic>
      <p:sp>
        <p:nvSpPr>
          <p:cNvPr id="5" name="Google Shape;268;p31">
            <a:extLst>
              <a:ext uri="{FF2B5EF4-FFF2-40B4-BE49-F238E27FC236}">
                <a16:creationId xmlns:a16="http://schemas.microsoft.com/office/drawing/2014/main" id="{61A884DB-C8D3-4A3D-9FB3-CBA837BD2A07}"/>
              </a:ext>
            </a:extLst>
          </p:cNvPr>
          <p:cNvSpPr txBox="1"/>
          <p:nvPr/>
        </p:nvSpPr>
        <p:spPr>
          <a:xfrm>
            <a:off x="4003588" y="4731581"/>
            <a:ext cx="3636573" cy="430857"/>
          </a:xfrm>
          <a:prstGeom prst="rect">
            <a:avLst/>
          </a:prstGeom>
          <a:noFill/>
          <a:ln>
            <a:noFill/>
          </a:ln>
        </p:spPr>
        <p:txBody>
          <a:bodyPr spcFirstLastPara="1" wrap="square" lIns="91425" tIns="91425" rIns="91425" bIns="91425" anchor="t" anchorCtr="0">
            <a:spAutoFit/>
          </a:bodyPr>
          <a:lstStyle/>
          <a:p>
            <a:pPr lvl="0" algn="just"/>
            <a:r>
              <a:rPr lang="en-US" sz="800" dirty="0"/>
              <a:t>Source: M. R. </a:t>
            </a:r>
            <a:r>
              <a:rPr lang="en-US" sz="800" dirty="0" err="1"/>
              <a:t>Garey</a:t>
            </a:r>
            <a:r>
              <a:rPr lang="en-US" sz="800" dirty="0"/>
              <a:t> and D. S. Johnson. Computers and Intractability: A Guide to the Theory of NP-completeness. W. H. Freeman, New York, 1979.</a:t>
            </a:r>
            <a:endParaRPr sz="5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288616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g11ae507eafb_0_44"/>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dk1"/>
              </a:buClr>
              <a:buSzPts val="1100"/>
              <a:buFont typeface="Arial"/>
              <a:buNone/>
            </a:pPr>
            <a:r>
              <a:rPr lang="en-US" dirty="0"/>
              <a:t>Karp's 21 NPC/NP-hard problems</a:t>
            </a:r>
            <a:endParaRPr dirty="0"/>
          </a:p>
        </p:txBody>
      </p:sp>
      <p:sp>
        <p:nvSpPr>
          <p:cNvPr id="206" name="Google Shape;206;g11ae507eafb_0_44"/>
          <p:cNvSpPr txBox="1"/>
          <p:nvPr/>
        </p:nvSpPr>
        <p:spPr>
          <a:xfrm>
            <a:off x="139959" y="1447744"/>
            <a:ext cx="3868200" cy="2893069"/>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rgbClr val="000000"/>
              </a:buClr>
              <a:buSzPts val="1400"/>
              <a:buFont typeface="Arial"/>
              <a:buChar char="●"/>
            </a:pPr>
            <a:r>
              <a:rPr lang="en-US" sz="1600" b="0" i="0" u="none" strike="noStrike" cap="none" dirty="0">
                <a:solidFill>
                  <a:srgbClr val="000000"/>
                </a:solidFill>
                <a:latin typeface="Arial"/>
                <a:ea typeface="Arial"/>
                <a:cs typeface="Arial"/>
                <a:sym typeface="Arial"/>
              </a:rPr>
              <a:t>SAT</a:t>
            </a:r>
            <a:endParaRPr sz="1600" b="0" i="0" u="none" strike="noStrike" cap="none" dirty="0">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600" b="0" i="0" u="none" strike="noStrike" cap="none" dirty="0">
                <a:solidFill>
                  <a:srgbClr val="000000"/>
                </a:solidFill>
                <a:latin typeface="Arial"/>
                <a:ea typeface="Arial"/>
                <a:cs typeface="Arial"/>
                <a:sym typeface="Arial"/>
              </a:rPr>
              <a:t>Maximum-Cut</a:t>
            </a:r>
            <a:endParaRPr sz="1600" b="0" i="0" u="none" strike="noStrike" cap="none" dirty="0">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600" b="0" i="0" u="none" strike="noStrike" cap="none" dirty="0">
                <a:solidFill>
                  <a:srgbClr val="000000"/>
                </a:solidFill>
                <a:latin typeface="Arial"/>
                <a:ea typeface="Arial"/>
                <a:cs typeface="Arial"/>
                <a:sym typeface="Arial"/>
              </a:rPr>
              <a:t>Directed Hamiltonian Circuit</a:t>
            </a:r>
            <a:endParaRPr sz="1600" b="0" i="0" u="none" strike="noStrike" cap="none" dirty="0">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600" b="0" i="0" u="none" strike="noStrike" cap="none" dirty="0">
                <a:solidFill>
                  <a:srgbClr val="000000"/>
                </a:solidFill>
                <a:latin typeface="Arial"/>
                <a:ea typeface="Arial"/>
                <a:cs typeface="Arial"/>
                <a:sym typeface="Arial"/>
              </a:rPr>
              <a:t>Undirected Hamiltonian Circuit</a:t>
            </a:r>
            <a:endParaRPr sz="1600" b="0" i="0" u="none" strike="noStrike" cap="none" dirty="0">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600" b="0" i="0" u="none" strike="noStrike" cap="none" dirty="0">
                <a:solidFill>
                  <a:srgbClr val="000000"/>
                </a:solidFill>
                <a:latin typeface="Arial"/>
                <a:ea typeface="Arial"/>
                <a:cs typeface="Arial"/>
                <a:sym typeface="Arial"/>
              </a:rPr>
              <a:t>Knapsack</a:t>
            </a:r>
            <a:endParaRPr sz="1600" b="0" i="0" u="none" strike="noStrike" cap="none" dirty="0">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600" b="0" i="0" u="none" strike="noStrike" cap="none" dirty="0">
                <a:solidFill>
                  <a:srgbClr val="000000"/>
                </a:solidFill>
                <a:latin typeface="Arial"/>
                <a:ea typeface="Arial"/>
                <a:cs typeface="Arial"/>
                <a:sym typeface="Arial"/>
              </a:rPr>
              <a:t>Job sequencing</a:t>
            </a:r>
            <a:endParaRPr sz="1600" b="0" i="0" u="none" strike="noStrike" cap="none" dirty="0">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600" b="0" i="0" u="none" strike="noStrike" cap="none" dirty="0">
                <a:solidFill>
                  <a:srgbClr val="000000"/>
                </a:solidFill>
                <a:latin typeface="Arial"/>
                <a:ea typeface="Arial"/>
                <a:cs typeface="Arial"/>
                <a:sym typeface="Arial"/>
              </a:rPr>
              <a:t>Partition</a:t>
            </a:r>
            <a:endParaRPr sz="1600" b="0" i="0" u="none" strike="noStrike" cap="none" dirty="0">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600" b="0" i="0" u="none" strike="noStrike" cap="none" dirty="0">
                <a:solidFill>
                  <a:srgbClr val="000000"/>
                </a:solidFill>
                <a:latin typeface="Arial"/>
                <a:ea typeface="Arial"/>
                <a:cs typeface="Arial"/>
                <a:sym typeface="Arial"/>
              </a:rPr>
              <a:t>3-Dimensional Matching</a:t>
            </a:r>
            <a:endParaRPr sz="1600" b="0" i="0" u="none" strike="noStrike" cap="none" dirty="0">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600" b="0" i="0" u="none" strike="noStrike" cap="none" dirty="0">
                <a:solidFill>
                  <a:srgbClr val="000000"/>
                </a:solidFill>
                <a:latin typeface="Arial"/>
                <a:ea typeface="Arial"/>
                <a:cs typeface="Arial"/>
                <a:sym typeface="Arial"/>
              </a:rPr>
              <a:t>Steiner Tree</a:t>
            </a:r>
            <a:endParaRPr sz="1600" b="0" i="0" u="none" strike="noStrike" cap="none" dirty="0">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600" b="0" i="0" u="none" strike="noStrike" cap="none" dirty="0">
                <a:solidFill>
                  <a:srgbClr val="000000"/>
                </a:solidFill>
                <a:latin typeface="Arial"/>
                <a:ea typeface="Arial"/>
                <a:cs typeface="Arial"/>
                <a:sym typeface="Arial"/>
              </a:rPr>
              <a:t>Hitting Set</a:t>
            </a:r>
            <a:endParaRPr sz="1600" b="0" i="0" u="none" strike="noStrike" cap="none" dirty="0">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600" b="0" i="0" u="none" strike="noStrike" cap="none" dirty="0">
                <a:solidFill>
                  <a:srgbClr val="000000"/>
                </a:solidFill>
                <a:latin typeface="Arial"/>
                <a:ea typeface="Arial"/>
                <a:cs typeface="Arial"/>
                <a:sym typeface="Arial"/>
              </a:rPr>
              <a:t>Clique</a:t>
            </a:r>
            <a:endParaRPr sz="1600" b="0" i="0" u="none" strike="noStrike" cap="none" dirty="0">
              <a:solidFill>
                <a:srgbClr val="000000"/>
              </a:solidFill>
              <a:latin typeface="Arial"/>
              <a:ea typeface="Arial"/>
              <a:cs typeface="Arial"/>
              <a:sym typeface="Arial"/>
            </a:endParaRPr>
          </a:p>
        </p:txBody>
      </p:sp>
      <p:sp>
        <p:nvSpPr>
          <p:cNvPr id="207" name="Google Shape;207;g11ae507eafb_0_44"/>
          <p:cNvSpPr txBox="1"/>
          <p:nvPr/>
        </p:nvSpPr>
        <p:spPr>
          <a:xfrm>
            <a:off x="3357525" y="1447744"/>
            <a:ext cx="4947600" cy="2646848"/>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rgbClr val="000000"/>
              </a:buClr>
              <a:buSzPts val="1400"/>
              <a:buFont typeface="Arial"/>
              <a:buChar char="●"/>
            </a:pPr>
            <a:r>
              <a:rPr lang="en-US" sz="1600" b="0" i="0" u="none" strike="noStrike" cap="none">
                <a:solidFill>
                  <a:srgbClr val="000000"/>
                </a:solidFill>
                <a:latin typeface="Arial"/>
                <a:ea typeface="Arial"/>
                <a:cs typeface="Arial"/>
                <a:sym typeface="Arial"/>
              </a:rPr>
              <a:t>Exact Cover</a:t>
            </a:r>
            <a:endParaRPr sz="16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600" b="0" i="0" u="none" strike="noStrike" cap="none">
                <a:solidFill>
                  <a:srgbClr val="000000"/>
                </a:solidFill>
                <a:latin typeface="Arial"/>
                <a:ea typeface="Arial"/>
                <a:cs typeface="Arial"/>
                <a:sym typeface="Arial"/>
              </a:rPr>
              <a:t>Clique Cover</a:t>
            </a:r>
            <a:endParaRPr sz="16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600" b="0" i="0" u="none" strike="noStrike" cap="none">
                <a:solidFill>
                  <a:srgbClr val="000000"/>
                </a:solidFill>
                <a:latin typeface="Arial"/>
                <a:ea typeface="Arial"/>
                <a:cs typeface="Arial"/>
                <a:sym typeface="Arial"/>
              </a:rPr>
              <a:t>Graph Coloring Problem</a:t>
            </a:r>
            <a:endParaRPr sz="16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600" b="0" i="0" u="none" strike="noStrike" cap="none">
                <a:solidFill>
                  <a:srgbClr val="000000"/>
                </a:solidFill>
                <a:latin typeface="Arial"/>
                <a:ea typeface="Arial"/>
                <a:cs typeface="Arial"/>
                <a:sym typeface="Arial"/>
              </a:rPr>
              <a:t>3-SAT</a:t>
            </a:r>
            <a:endParaRPr sz="16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600" b="0" i="0" u="none" strike="noStrike" cap="none">
                <a:solidFill>
                  <a:srgbClr val="000000"/>
                </a:solidFill>
                <a:latin typeface="Arial"/>
                <a:ea typeface="Arial"/>
                <a:cs typeface="Arial"/>
                <a:sym typeface="Arial"/>
              </a:rPr>
              <a:t>Feedback Arc Set</a:t>
            </a:r>
            <a:endParaRPr sz="16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600" b="0" i="0" u="none" strike="noStrike" cap="none">
                <a:solidFill>
                  <a:srgbClr val="000000"/>
                </a:solidFill>
                <a:latin typeface="Arial"/>
                <a:ea typeface="Arial"/>
                <a:cs typeface="Arial"/>
                <a:sym typeface="Arial"/>
              </a:rPr>
              <a:t>Feedback Node Set</a:t>
            </a:r>
            <a:endParaRPr sz="16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600" b="0" i="0" u="none" strike="noStrike" cap="none">
                <a:solidFill>
                  <a:srgbClr val="000000"/>
                </a:solidFill>
                <a:latin typeface="Arial"/>
                <a:ea typeface="Arial"/>
                <a:cs typeface="Arial"/>
                <a:sym typeface="Arial"/>
              </a:rPr>
              <a:t>Set Covering</a:t>
            </a:r>
            <a:endParaRPr sz="16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600" b="0" i="0" u="none" strike="noStrike" cap="none">
                <a:solidFill>
                  <a:srgbClr val="000000"/>
                </a:solidFill>
                <a:latin typeface="Arial"/>
                <a:ea typeface="Arial"/>
                <a:cs typeface="Arial"/>
                <a:sym typeface="Arial"/>
              </a:rPr>
              <a:t>Vertex Cover</a:t>
            </a:r>
            <a:endParaRPr sz="16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600" b="0" i="0" u="none" strike="noStrike" cap="none">
                <a:solidFill>
                  <a:srgbClr val="000000"/>
                </a:solidFill>
                <a:latin typeface="Arial"/>
                <a:ea typeface="Arial"/>
                <a:cs typeface="Arial"/>
                <a:sym typeface="Arial"/>
              </a:rPr>
              <a:t>Set Packing</a:t>
            </a:r>
            <a:endParaRPr sz="16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600" b="0" i="0" u="none" strike="noStrike" cap="none">
                <a:solidFill>
                  <a:srgbClr val="000000"/>
                </a:solidFill>
                <a:latin typeface="Arial"/>
                <a:ea typeface="Arial"/>
                <a:cs typeface="Arial"/>
                <a:sym typeface="Arial"/>
              </a:rPr>
              <a:t>0-1 Integer Programming</a:t>
            </a:r>
            <a:endParaRPr sz="1600" b="0" i="0" u="none" strike="noStrike" cap="none">
              <a:solidFill>
                <a:srgbClr val="000000"/>
              </a:solidFill>
              <a:latin typeface="Arial"/>
              <a:ea typeface="Arial"/>
              <a:cs typeface="Arial"/>
              <a:sym typeface="Arial"/>
            </a:endParaRPr>
          </a:p>
        </p:txBody>
      </p:sp>
      <p:pic>
        <p:nvPicPr>
          <p:cNvPr id="208" name="Google Shape;208;g11ae507eafb_0_44"/>
          <p:cNvPicPr preferRelativeResize="0"/>
          <p:nvPr/>
        </p:nvPicPr>
        <p:blipFill rotWithShape="1">
          <a:blip r:embed="rId3">
            <a:alphaModFix/>
          </a:blip>
          <a:srcRect/>
          <a:stretch/>
        </p:blipFill>
        <p:spPr>
          <a:xfrm>
            <a:off x="6762670" y="1445141"/>
            <a:ext cx="1924130" cy="1908600"/>
          </a:xfrm>
          <a:prstGeom prst="rect">
            <a:avLst/>
          </a:prstGeom>
          <a:noFill/>
          <a:ln>
            <a:noFill/>
          </a:ln>
        </p:spPr>
      </p:pic>
      <p:sp>
        <p:nvSpPr>
          <p:cNvPr id="209" name="Google Shape;209;g11ae507eafb_0_44"/>
          <p:cNvSpPr txBox="1"/>
          <p:nvPr/>
        </p:nvSpPr>
        <p:spPr>
          <a:xfrm>
            <a:off x="6721150" y="3360469"/>
            <a:ext cx="2422850" cy="131571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Richard Manning Karp</a:t>
            </a:r>
            <a:br>
              <a:rPr lang="en-US" sz="1400" b="0" i="0" u="none" strike="noStrike" cap="none">
                <a:solidFill>
                  <a:schemeClr val="dk1"/>
                </a:solidFill>
                <a:latin typeface="Arial"/>
                <a:ea typeface="Arial"/>
                <a:cs typeface="Arial"/>
                <a:sym typeface="Arial"/>
              </a:rPr>
            </a:br>
            <a:r>
              <a:rPr lang="en-US" sz="1400" b="0" i="0" u="none" strike="noStrike" cap="none">
                <a:solidFill>
                  <a:schemeClr val="dk1"/>
                </a:solidFill>
                <a:latin typeface="Arial"/>
                <a:ea typeface="Arial"/>
                <a:cs typeface="Arial"/>
                <a:sym typeface="Arial"/>
              </a:rPr>
              <a:t>(1935~ , Prof. UC Berkeley</a:t>
            </a:r>
            <a:br>
              <a:rPr lang="en-US" sz="1400" b="0" i="0" u="none" strike="noStrike" cap="none">
                <a:solidFill>
                  <a:schemeClr val="dk1"/>
                </a:solidFill>
                <a:latin typeface="Arial"/>
                <a:ea typeface="Arial"/>
                <a:cs typeface="Arial"/>
                <a:sym typeface="Arial"/>
              </a:rPr>
            </a:br>
            <a:r>
              <a:rPr lang="en-US" sz="1400" b="0" i="0" u="none" strike="noStrike" cap="none">
                <a:solidFill>
                  <a:schemeClr val="dk1"/>
                </a:solidFill>
                <a:latin typeface="Arial"/>
                <a:ea typeface="Arial"/>
                <a:cs typeface="Arial"/>
                <a:sym typeface="Arial"/>
              </a:rPr>
              <a:t>Turing Award Winner,1985)</a:t>
            </a:r>
            <a:br>
              <a:rPr lang="en-US" sz="1400" b="0" i="0" u="none" strike="noStrike" cap="none">
                <a:solidFill>
                  <a:schemeClr val="dk1"/>
                </a:solidFill>
                <a:latin typeface="Arial"/>
                <a:ea typeface="Arial"/>
                <a:cs typeface="Arial"/>
                <a:sym typeface="Arial"/>
              </a:rPr>
            </a:br>
            <a:r>
              <a:rPr lang="en-US" sz="1000" b="0" i="0" u="none" strike="noStrike" cap="none">
                <a:solidFill>
                  <a:schemeClr val="dk1"/>
                </a:solidFill>
                <a:latin typeface="Arial"/>
                <a:ea typeface="Arial"/>
                <a:cs typeface="Arial"/>
                <a:sym typeface="Arial"/>
              </a:rPr>
              <a:t>(Source: https://en.wikipedia.org/wiki/Richard_M._Karp By Rama CC BY-SA 2.0 fr)</a:t>
            </a:r>
            <a:endParaRPr sz="1000" b="0" i="0" u="none" strike="noStrike" cap="none">
              <a:solidFill>
                <a:srgbClr val="000000"/>
              </a:solidFill>
              <a:latin typeface="Arial"/>
              <a:ea typeface="Arial"/>
              <a:cs typeface="Arial"/>
              <a:sym typeface="Arial"/>
            </a:endParaRPr>
          </a:p>
        </p:txBody>
      </p:sp>
      <p:sp>
        <p:nvSpPr>
          <p:cNvPr id="210" name="Google Shape;210;g11ae507eafb_0_44"/>
          <p:cNvSpPr txBox="1">
            <a:spLocks noGrp="1"/>
          </p:cNvSpPr>
          <p:nvPr>
            <p:ph type="sldNum" idx="12"/>
          </p:nvPr>
        </p:nvSpPr>
        <p:spPr>
          <a:xfrm>
            <a:off x="7010400" y="4856560"/>
            <a:ext cx="2133600" cy="1809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SzPts val="900"/>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1b61b5b8b32_0_12"/>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a:t>Outline</a:t>
            </a:r>
            <a:endParaRPr/>
          </a:p>
        </p:txBody>
      </p:sp>
      <p:sp>
        <p:nvSpPr>
          <p:cNvPr id="185" name="Google Shape;185;g1b61b5b8b32_0_12"/>
          <p:cNvSpPr txBox="1">
            <a:spLocks noGrp="1"/>
          </p:cNvSpPr>
          <p:nvPr>
            <p:ph type="sldNum" idx="12"/>
          </p:nvPr>
        </p:nvSpPr>
        <p:spPr>
          <a:xfrm>
            <a:off x="7010400" y="4856560"/>
            <a:ext cx="2133600" cy="1809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SzPts val="900"/>
              <a:buNone/>
            </a:pPr>
            <a:fld id="{00000000-1234-1234-1234-123412341234}" type="slidenum">
              <a:rPr lang="en-US"/>
              <a:t>17</a:t>
            </a:fld>
            <a:endParaRPr/>
          </a:p>
        </p:txBody>
      </p:sp>
      <p:sp>
        <p:nvSpPr>
          <p:cNvPr id="186" name="Google Shape;186;g1b61b5b8b32_0_12"/>
          <p:cNvSpPr txBox="1"/>
          <p:nvPr/>
        </p:nvSpPr>
        <p:spPr>
          <a:xfrm>
            <a:off x="201679" y="1245656"/>
            <a:ext cx="8334300" cy="30861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chemeClr val="dk1"/>
              </a:buClr>
              <a:buSzPts val="3000"/>
              <a:buFont typeface="Noto Sans Symbols"/>
              <a:buChar char="■"/>
            </a:pPr>
            <a:r>
              <a:rPr lang="en-US" sz="3000" dirty="0">
                <a:solidFill>
                  <a:schemeClr val="dk1"/>
                </a:solidFill>
                <a:latin typeface="Times"/>
                <a:ea typeface="Times"/>
                <a:cs typeface="Times"/>
                <a:sym typeface="Times"/>
              </a:rPr>
              <a:t>D-Wave Quantum Annealer (QAs)</a:t>
            </a:r>
            <a:endParaRPr dirty="0">
              <a:solidFill>
                <a:schemeClr val="dk1"/>
              </a:solidFill>
            </a:endParaRPr>
          </a:p>
          <a:p>
            <a:pPr marL="457200" marR="0" lvl="0" indent="-457200" algn="l" rtl="0">
              <a:lnSpc>
                <a:spcPct val="100000"/>
              </a:lnSpc>
              <a:spcBef>
                <a:spcPts val="0"/>
              </a:spcBef>
              <a:spcAft>
                <a:spcPts val="0"/>
              </a:spcAft>
              <a:buClr>
                <a:schemeClr val="dk1"/>
              </a:buClr>
              <a:buSzPts val="3000"/>
              <a:buFont typeface="Noto Sans Symbols"/>
              <a:buChar char="■"/>
            </a:pPr>
            <a:r>
              <a:rPr lang="en-US" sz="3000" dirty="0">
                <a:solidFill>
                  <a:schemeClr val="dk1"/>
                </a:solidFill>
                <a:latin typeface="Times"/>
                <a:ea typeface="Times"/>
                <a:cs typeface="Times"/>
                <a:sym typeface="Times"/>
              </a:rPr>
              <a:t>NP-hard Problems</a:t>
            </a:r>
            <a:endParaRPr dirty="0">
              <a:solidFill>
                <a:schemeClr val="dk1"/>
              </a:solidFill>
            </a:endParaRPr>
          </a:p>
          <a:p>
            <a:pPr marL="457200" marR="0" lvl="0" indent="-457200" algn="l" rtl="0">
              <a:lnSpc>
                <a:spcPct val="100000"/>
              </a:lnSpc>
              <a:spcBef>
                <a:spcPts val="0"/>
              </a:spcBef>
              <a:spcAft>
                <a:spcPts val="0"/>
              </a:spcAft>
              <a:buClr>
                <a:srgbClr val="FF0000"/>
              </a:buClr>
              <a:buSzPts val="3000"/>
              <a:buFont typeface="Noto Sans Symbols"/>
              <a:buChar char="■"/>
            </a:pPr>
            <a:r>
              <a:rPr lang="en-US" sz="3000" b="0" i="0" u="none" strike="noStrike" cap="none" dirty="0">
                <a:solidFill>
                  <a:srgbClr val="FF0000"/>
                </a:solidFill>
                <a:latin typeface="Times"/>
                <a:ea typeface="Times"/>
                <a:cs typeface="Times"/>
                <a:sym typeface="Times"/>
              </a:rPr>
              <a:t>Examples of Solving NP-hard Problems with QAs</a:t>
            </a:r>
            <a:endParaRPr dirty="0">
              <a:solidFill>
                <a:srgbClr val="FF0000"/>
              </a:solidFill>
            </a:endParaRPr>
          </a:p>
          <a:p>
            <a:pPr marL="457200" marR="0" lvl="0" indent="-457200" algn="l" rtl="0">
              <a:lnSpc>
                <a:spcPct val="100000"/>
              </a:lnSpc>
              <a:spcBef>
                <a:spcPts val="0"/>
              </a:spcBef>
              <a:spcAft>
                <a:spcPts val="0"/>
              </a:spcAft>
              <a:buClr>
                <a:srgbClr val="000000"/>
              </a:buClr>
              <a:buSzPts val="3000"/>
              <a:buFont typeface="Noto Sans Symbols"/>
              <a:buChar char="■"/>
            </a:pPr>
            <a:r>
              <a:rPr lang="en-US" sz="3000" b="0" i="0" u="none" strike="noStrike" cap="none" dirty="0">
                <a:solidFill>
                  <a:srgbClr val="000000"/>
                </a:solidFill>
                <a:latin typeface="Times"/>
                <a:ea typeface="Times"/>
                <a:cs typeface="Times"/>
                <a:sym typeface="Times"/>
              </a:rPr>
              <a:t>QUBO Formula Classification</a:t>
            </a:r>
          </a:p>
          <a:p>
            <a:pPr marL="457200" marR="0" lvl="0" indent="-457200" algn="l" rtl="0">
              <a:lnSpc>
                <a:spcPct val="100000"/>
              </a:lnSpc>
              <a:spcBef>
                <a:spcPts val="0"/>
              </a:spcBef>
              <a:spcAft>
                <a:spcPts val="0"/>
              </a:spcAft>
              <a:buClr>
                <a:srgbClr val="000000"/>
              </a:buClr>
              <a:buSzPts val="3000"/>
              <a:buFont typeface="Noto Sans Symbols"/>
              <a:buChar char="■"/>
            </a:pPr>
            <a:r>
              <a:rPr lang="en-US" sz="3000" b="0" i="0" u="none" strike="noStrike" cap="none" dirty="0">
                <a:solidFill>
                  <a:srgbClr val="000000"/>
                </a:solidFill>
                <a:latin typeface="Times"/>
                <a:ea typeface="Times"/>
                <a:cs typeface="Times"/>
                <a:sym typeface="Times"/>
              </a:rPr>
              <a:t>Conclusion</a:t>
            </a:r>
            <a:endParaRPr dirty="0"/>
          </a:p>
          <a:p>
            <a:pPr marL="0" marR="0" lvl="0" indent="0" algn="l" rtl="0">
              <a:lnSpc>
                <a:spcPct val="100000"/>
              </a:lnSpc>
              <a:spcBef>
                <a:spcPts val="0"/>
              </a:spcBef>
              <a:spcAft>
                <a:spcPts val="0"/>
              </a:spcAft>
              <a:buNone/>
            </a:pPr>
            <a:endParaRPr sz="3000" b="0" i="0" u="none" strike="noStrike" cap="none" dirty="0">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g122d0c7dceb_0_15"/>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dk1"/>
              </a:buClr>
              <a:buSzPts val="1100"/>
              <a:buFont typeface="Arial"/>
              <a:buNone/>
            </a:pPr>
            <a:r>
              <a:rPr lang="en-US"/>
              <a:t>Subset Sum Problem (SS)</a:t>
            </a:r>
            <a:endParaRPr/>
          </a:p>
        </p:txBody>
      </p:sp>
      <p:sp>
        <p:nvSpPr>
          <p:cNvPr id="372" name="Google Shape;372;g122d0c7dceb_0_15"/>
          <p:cNvSpPr txBox="1"/>
          <p:nvPr/>
        </p:nvSpPr>
        <p:spPr>
          <a:xfrm>
            <a:off x="396250" y="1143000"/>
            <a:ext cx="8524200" cy="2893800"/>
          </a:xfrm>
          <a:prstGeom prst="rect">
            <a:avLst/>
          </a:prstGeom>
          <a:noFill/>
          <a:ln>
            <a:noFill/>
          </a:ln>
        </p:spPr>
        <p:txBody>
          <a:bodyPr spcFirstLastPara="1" wrap="square" lIns="91425" tIns="91425" rIns="91425" bIns="91425" anchor="t" anchorCtr="0">
            <a:spAutoFit/>
          </a:bodyPr>
          <a:lstStyle/>
          <a:p>
            <a:pPr marL="412750" marR="0" lvl="0" indent="-285750" algn="l" rtl="0">
              <a:lnSpc>
                <a:spcPct val="100000"/>
              </a:lnSpc>
              <a:spcBef>
                <a:spcPts val="0"/>
              </a:spcBef>
              <a:spcAft>
                <a:spcPts val="0"/>
              </a:spcAft>
              <a:buSzPts val="1600"/>
              <a:buFont typeface="Arial" panose="020B0604020202020204" pitchFamily="34" charset="0"/>
              <a:buChar char="•"/>
            </a:pPr>
            <a:r>
              <a:rPr lang="en-US" sz="1600" dirty="0">
                <a:solidFill>
                  <a:schemeClr val="dk1"/>
                </a:solidFill>
              </a:rPr>
              <a:t>Given a set</a:t>
            </a:r>
            <a:r>
              <a:rPr lang="en-US" sz="1600" dirty="0">
                <a:solidFill>
                  <a:srgbClr val="FF0000"/>
                </a:solidFill>
              </a:rPr>
              <a:t> 𝑆 = {𝑠</a:t>
            </a:r>
            <a:r>
              <a:rPr lang="en-US" sz="1600" baseline="-25000" dirty="0">
                <a:solidFill>
                  <a:srgbClr val="FF0000"/>
                </a:solidFill>
              </a:rPr>
              <a:t>1</a:t>
            </a:r>
            <a:r>
              <a:rPr lang="en-US" sz="1600" dirty="0">
                <a:solidFill>
                  <a:srgbClr val="FF0000"/>
                </a:solidFill>
              </a:rPr>
              <a:t>, 𝑠</a:t>
            </a:r>
            <a:r>
              <a:rPr lang="en-US" sz="1600" baseline="-25000" dirty="0">
                <a:solidFill>
                  <a:srgbClr val="FF0000"/>
                </a:solidFill>
              </a:rPr>
              <a:t>2</a:t>
            </a:r>
            <a:r>
              <a:rPr lang="en-US" sz="1600" dirty="0">
                <a:solidFill>
                  <a:srgbClr val="FF0000"/>
                </a:solidFill>
              </a:rPr>
              <a:t>, . . . . , 𝑠</a:t>
            </a:r>
            <a:r>
              <a:rPr lang="en-US" sz="1600" baseline="-25000" dirty="0">
                <a:solidFill>
                  <a:srgbClr val="FF0000"/>
                </a:solidFill>
              </a:rPr>
              <a:t>𝑁</a:t>
            </a:r>
            <a:r>
              <a:rPr lang="en-US" sz="1600" dirty="0">
                <a:solidFill>
                  <a:srgbClr val="FF0000"/>
                </a:solidFill>
              </a:rPr>
              <a:t> }</a:t>
            </a:r>
            <a:r>
              <a:rPr lang="en-US" sz="1600" dirty="0">
                <a:solidFill>
                  <a:schemeClr val="dk1"/>
                </a:solidFill>
              </a:rPr>
              <a:t> with N integers, and a target integer </a:t>
            </a:r>
            <a:r>
              <a:rPr lang="en-US" sz="1600" dirty="0">
                <a:solidFill>
                  <a:srgbClr val="FF0000"/>
                </a:solidFill>
              </a:rPr>
              <a:t>T</a:t>
            </a:r>
            <a:r>
              <a:rPr lang="en-US" sz="1600" dirty="0">
                <a:solidFill>
                  <a:schemeClr val="dk1"/>
                </a:solidFill>
              </a:rPr>
              <a:t>, the subset sum (SS) problem is to find a subset S’ of S such that the sum of the integers in the subset S’ is exactly T.</a:t>
            </a:r>
            <a:endParaRPr sz="1600" dirty="0">
              <a:solidFill>
                <a:schemeClr val="dk1"/>
              </a:solidFill>
            </a:endParaRPr>
          </a:p>
          <a:p>
            <a:pPr marL="412750" marR="0" lvl="0" indent="-285750" algn="l" rtl="0">
              <a:lnSpc>
                <a:spcPct val="100000"/>
              </a:lnSpc>
              <a:spcBef>
                <a:spcPts val="0"/>
              </a:spcBef>
              <a:spcAft>
                <a:spcPts val="0"/>
              </a:spcAft>
              <a:buClr>
                <a:schemeClr val="dk1"/>
              </a:buClr>
              <a:buSzPts val="1600"/>
              <a:buFont typeface="Arial" panose="020B0604020202020204" pitchFamily="34" charset="0"/>
              <a:buChar char="•"/>
            </a:pPr>
            <a:r>
              <a:rPr lang="en-US" sz="1600" dirty="0">
                <a:solidFill>
                  <a:schemeClr val="dk1"/>
                </a:solidFill>
              </a:rPr>
              <a:t>The QA algorithm solving the SS problem has the following QUBO formula:</a:t>
            </a:r>
            <a:endParaRPr sz="1600" dirty="0">
              <a:solidFill>
                <a:schemeClr val="dk1"/>
              </a:solidFill>
            </a:endParaRPr>
          </a:p>
          <a:p>
            <a:pPr marL="285750" marR="0" lvl="0" indent="-203200" algn="l" rtl="0">
              <a:lnSpc>
                <a:spcPct val="100000"/>
              </a:lnSpc>
              <a:spcBef>
                <a:spcPts val="0"/>
              </a:spcBef>
              <a:spcAft>
                <a:spcPts val="0"/>
              </a:spcAft>
              <a:buClr>
                <a:srgbClr val="000000"/>
              </a:buClr>
              <a:buSzPts val="1300"/>
              <a:buFont typeface="Arial"/>
              <a:buNone/>
            </a:pPr>
            <a:endParaRPr sz="1600" b="0" i="0" u="none" strike="noStrike" cap="none" dirty="0">
              <a:solidFill>
                <a:schemeClr val="dk1"/>
              </a:solidFill>
              <a:latin typeface="Arial"/>
              <a:ea typeface="Arial"/>
              <a:cs typeface="Arial"/>
              <a:sym typeface="Arial"/>
            </a:endParaRPr>
          </a:p>
          <a:p>
            <a:pPr marL="285750" marR="0" lvl="0" indent="-203200" algn="l" rtl="0">
              <a:lnSpc>
                <a:spcPct val="100000"/>
              </a:lnSpc>
              <a:spcBef>
                <a:spcPts val="0"/>
              </a:spcBef>
              <a:spcAft>
                <a:spcPts val="0"/>
              </a:spcAft>
              <a:buClr>
                <a:srgbClr val="000000"/>
              </a:buClr>
              <a:buSzPts val="1300"/>
              <a:buFont typeface="Arial"/>
              <a:buNone/>
            </a:pPr>
            <a:endParaRPr sz="1600" b="0" i="0" u="none" strike="noStrike" cap="none" dirty="0">
              <a:solidFill>
                <a:schemeClr val="dk1"/>
              </a:solidFill>
              <a:latin typeface="Arial"/>
              <a:ea typeface="Arial"/>
              <a:cs typeface="Arial"/>
              <a:sym typeface="Arial"/>
            </a:endParaRPr>
          </a:p>
          <a:p>
            <a:pPr marL="285750" lvl="0" indent="-203200" algn="l" rtl="0">
              <a:spcBef>
                <a:spcPts val="0"/>
              </a:spcBef>
              <a:spcAft>
                <a:spcPts val="0"/>
              </a:spcAft>
              <a:buClr>
                <a:srgbClr val="000000"/>
              </a:buClr>
              <a:buSzPts val="1300"/>
              <a:buFont typeface="Arial"/>
              <a:buNone/>
            </a:pPr>
            <a:endParaRPr sz="1600" dirty="0">
              <a:solidFill>
                <a:schemeClr val="dk1"/>
              </a:solidFill>
            </a:endParaRPr>
          </a:p>
          <a:p>
            <a:pPr marL="285750" marR="0" lvl="0" indent="-203200" algn="l" rtl="0">
              <a:lnSpc>
                <a:spcPct val="100000"/>
              </a:lnSpc>
              <a:spcBef>
                <a:spcPts val="0"/>
              </a:spcBef>
              <a:spcAft>
                <a:spcPts val="0"/>
              </a:spcAft>
              <a:buClr>
                <a:srgbClr val="000000"/>
              </a:buClr>
              <a:buSzPts val="1300"/>
              <a:buFont typeface="Arial"/>
              <a:buNone/>
            </a:pPr>
            <a:endParaRPr sz="1600" dirty="0">
              <a:solidFill>
                <a:schemeClr val="dk1"/>
              </a:solidFill>
            </a:endParaRPr>
          </a:p>
          <a:p>
            <a:pPr marL="0" marR="0" lvl="0" indent="0" algn="l" rtl="0">
              <a:lnSpc>
                <a:spcPct val="100000"/>
              </a:lnSpc>
              <a:spcBef>
                <a:spcPts val="0"/>
              </a:spcBef>
              <a:spcAft>
                <a:spcPts val="0"/>
              </a:spcAft>
              <a:buClr>
                <a:srgbClr val="000000"/>
              </a:buClr>
              <a:buSzPts val="1300"/>
              <a:buFont typeface="Arial"/>
              <a:buNone/>
            </a:pPr>
            <a:endParaRPr sz="1600" b="0" i="0" u="none" strike="noStrike" cap="none" dirty="0">
              <a:solidFill>
                <a:schemeClr val="dk1"/>
              </a:solidFill>
              <a:latin typeface="Arial"/>
              <a:ea typeface="Arial"/>
              <a:cs typeface="Arial"/>
              <a:sym typeface="Arial"/>
            </a:endParaRPr>
          </a:p>
          <a:p>
            <a:pPr marL="285750" marR="0" lvl="0" indent="-203200" algn="l" rtl="0">
              <a:lnSpc>
                <a:spcPct val="100000"/>
              </a:lnSpc>
              <a:spcBef>
                <a:spcPts val="0"/>
              </a:spcBef>
              <a:spcAft>
                <a:spcPts val="0"/>
              </a:spcAft>
              <a:buClr>
                <a:srgbClr val="000000"/>
              </a:buClr>
              <a:buSzPts val="1300"/>
              <a:buFont typeface="Arial"/>
              <a:buNone/>
            </a:pPr>
            <a:endParaRPr sz="16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1600" b="0" i="0" u="none" strike="noStrike" cap="none" dirty="0">
                <a:solidFill>
                  <a:schemeClr val="dk1"/>
                </a:solidFill>
                <a:latin typeface="Arial"/>
                <a:ea typeface="Arial"/>
                <a:cs typeface="Arial"/>
                <a:sym typeface="Arial"/>
              </a:rPr>
              <a:t>S = {-7,</a:t>
            </a:r>
            <a:r>
              <a:rPr lang="en-US" sz="1600" b="0" i="0" u="sng" strike="noStrike" cap="none" dirty="0">
                <a:solidFill>
                  <a:srgbClr val="FF0000"/>
                </a:solidFill>
                <a:latin typeface="Arial"/>
                <a:ea typeface="Arial"/>
                <a:cs typeface="Arial"/>
                <a:sym typeface="Arial"/>
              </a:rPr>
              <a:t>4</a:t>
            </a:r>
            <a:r>
              <a:rPr lang="en-US" sz="1600" b="0" i="0" u="none" strike="noStrike" cap="none" dirty="0">
                <a:solidFill>
                  <a:schemeClr val="dk1"/>
                </a:solidFill>
                <a:latin typeface="Arial"/>
                <a:ea typeface="Arial"/>
                <a:cs typeface="Arial"/>
                <a:sym typeface="Arial"/>
              </a:rPr>
              <a:t>,12,</a:t>
            </a:r>
            <a:r>
              <a:rPr lang="en-US" sz="1600" b="0" i="0" u="sng" strike="noStrike" cap="none" dirty="0">
                <a:solidFill>
                  <a:srgbClr val="FF0000"/>
                </a:solidFill>
                <a:latin typeface="Arial"/>
                <a:ea typeface="Arial"/>
                <a:cs typeface="Arial"/>
                <a:sym typeface="Arial"/>
              </a:rPr>
              <a:t>5</a:t>
            </a:r>
            <a:r>
              <a:rPr lang="en-US" sz="1600" b="0" i="0" u="none" strike="noStrike" cap="none" dirty="0">
                <a:solidFill>
                  <a:schemeClr val="dk1"/>
                </a:solidFill>
                <a:latin typeface="Arial"/>
                <a:ea typeface="Arial"/>
                <a:cs typeface="Arial"/>
                <a:sym typeface="Arial"/>
              </a:rPr>
              <a:t>,2}, T = 9 ⇒ Yes, there is an answer.</a:t>
            </a:r>
            <a:endParaRPr sz="1600" b="0" i="0" u="none" strike="noStrike" cap="none" dirty="0">
              <a:solidFill>
                <a:schemeClr val="dk1"/>
              </a:solidFill>
              <a:latin typeface="Arial"/>
              <a:ea typeface="Arial"/>
              <a:cs typeface="Arial"/>
              <a:sym typeface="Arial"/>
            </a:endParaRPr>
          </a:p>
        </p:txBody>
      </p:sp>
      <p:sp>
        <p:nvSpPr>
          <p:cNvPr id="373" name="Google Shape;373;g122d0c7dceb_0_15"/>
          <p:cNvSpPr txBox="1">
            <a:spLocks noGrp="1"/>
          </p:cNvSpPr>
          <p:nvPr>
            <p:ph type="sldNum" idx="12"/>
          </p:nvPr>
        </p:nvSpPr>
        <p:spPr>
          <a:xfrm>
            <a:off x="7010400" y="4856560"/>
            <a:ext cx="2133600" cy="1809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SzPts val="900"/>
              <a:buNone/>
            </a:pPr>
            <a:fld id="{00000000-1234-1234-1234-123412341234}" type="slidenum">
              <a:rPr lang="en-US"/>
              <a:t>18</a:t>
            </a:fld>
            <a:endParaRPr/>
          </a:p>
        </p:txBody>
      </p:sp>
      <p:grpSp>
        <p:nvGrpSpPr>
          <p:cNvPr id="374" name="Google Shape;374;g122d0c7dceb_0_15"/>
          <p:cNvGrpSpPr/>
          <p:nvPr/>
        </p:nvGrpSpPr>
        <p:grpSpPr>
          <a:xfrm>
            <a:off x="5550191" y="3013283"/>
            <a:ext cx="2086702" cy="1851811"/>
            <a:chOff x="5941896" y="2665802"/>
            <a:chExt cx="1639200" cy="1529411"/>
          </a:xfrm>
        </p:grpSpPr>
        <p:grpSp>
          <p:nvGrpSpPr>
            <p:cNvPr id="375" name="Google Shape;375;g122d0c7dceb_0_15"/>
            <p:cNvGrpSpPr/>
            <p:nvPr/>
          </p:nvGrpSpPr>
          <p:grpSpPr>
            <a:xfrm>
              <a:off x="5941896" y="2665802"/>
              <a:ext cx="1639200" cy="1504200"/>
              <a:chOff x="5594021" y="2367627"/>
              <a:chExt cx="1639200" cy="1504200"/>
            </a:xfrm>
          </p:grpSpPr>
          <p:sp>
            <p:nvSpPr>
              <p:cNvPr id="376" name="Google Shape;376;g122d0c7dceb_0_15"/>
              <p:cNvSpPr/>
              <p:nvPr/>
            </p:nvSpPr>
            <p:spPr>
              <a:xfrm>
                <a:off x="5594021" y="2367627"/>
                <a:ext cx="1639200" cy="1504200"/>
              </a:xfrm>
              <a:prstGeom prst="ellipse">
                <a:avLst/>
              </a:prstGeom>
              <a:solidFill>
                <a:srgbClr val="FFFF00">
                  <a:alpha val="4941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g122d0c7dceb_0_15"/>
              <p:cNvSpPr/>
              <p:nvPr/>
            </p:nvSpPr>
            <p:spPr>
              <a:xfrm>
                <a:off x="6081950" y="2608275"/>
                <a:ext cx="873300" cy="786600"/>
              </a:xfrm>
              <a:prstGeom prst="ellipse">
                <a:avLst/>
              </a:prstGeom>
              <a:solidFill>
                <a:srgbClr val="43C10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 name="Google Shape;378;g122d0c7dceb_0_15"/>
            <p:cNvGrpSpPr/>
            <p:nvPr/>
          </p:nvGrpSpPr>
          <p:grpSpPr>
            <a:xfrm>
              <a:off x="5979813" y="2948300"/>
              <a:ext cx="1063388" cy="1246913"/>
              <a:chOff x="5979813" y="2948300"/>
              <a:chExt cx="1063388" cy="1246913"/>
            </a:xfrm>
          </p:grpSpPr>
          <p:sp>
            <p:nvSpPr>
              <p:cNvPr id="379" name="Google Shape;379;g122d0c7dceb_0_15"/>
              <p:cNvSpPr txBox="1"/>
              <p:nvPr/>
            </p:nvSpPr>
            <p:spPr>
              <a:xfrm>
                <a:off x="6603700" y="2948300"/>
                <a:ext cx="315600" cy="35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t>4</a:t>
                </a:r>
                <a:endParaRPr sz="1600"/>
              </a:p>
            </p:txBody>
          </p:sp>
          <p:sp>
            <p:nvSpPr>
              <p:cNvPr id="380" name="Google Shape;380;g122d0c7dceb_0_15"/>
              <p:cNvSpPr txBox="1"/>
              <p:nvPr/>
            </p:nvSpPr>
            <p:spPr>
              <a:xfrm>
                <a:off x="6919300" y="3178550"/>
                <a:ext cx="123900" cy="35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t>5</a:t>
                </a:r>
                <a:endParaRPr sz="1600"/>
              </a:p>
            </p:txBody>
          </p:sp>
          <p:sp>
            <p:nvSpPr>
              <p:cNvPr id="381" name="Google Shape;381;g122d0c7dceb_0_15"/>
              <p:cNvSpPr txBox="1"/>
              <p:nvPr/>
            </p:nvSpPr>
            <p:spPr>
              <a:xfrm>
                <a:off x="5979813" y="3071750"/>
                <a:ext cx="377400" cy="35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t>-7</a:t>
                </a:r>
                <a:endParaRPr sz="1600"/>
              </a:p>
            </p:txBody>
          </p:sp>
          <p:sp>
            <p:nvSpPr>
              <p:cNvPr id="382" name="Google Shape;382;g122d0c7dceb_0_15"/>
              <p:cNvSpPr txBox="1"/>
              <p:nvPr/>
            </p:nvSpPr>
            <p:spPr>
              <a:xfrm>
                <a:off x="6015425" y="3528700"/>
                <a:ext cx="433800" cy="35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t>12</a:t>
                </a:r>
                <a:endParaRPr sz="1600"/>
              </a:p>
            </p:txBody>
          </p:sp>
          <p:sp>
            <p:nvSpPr>
              <p:cNvPr id="383" name="Google Shape;383;g122d0c7dceb_0_15"/>
              <p:cNvSpPr txBox="1"/>
              <p:nvPr/>
            </p:nvSpPr>
            <p:spPr>
              <a:xfrm>
                <a:off x="6551300" y="3839413"/>
                <a:ext cx="315600" cy="35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t>2</a:t>
                </a:r>
                <a:endParaRPr sz="1600"/>
              </a:p>
            </p:txBody>
          </p:sp>
        </p:grpSp>
      </p:grpSp>
      <p:pic>
        <p:nvPicPr>
          <p:cNvPr id="384" name="Google Shape;384;g122d0c7dceb_0_15"/>
          <p:cNvPicPr preferRelativeResize="0"/>
          <p:nvPr/>
        </p:nvPicPr>
        <p:blipFill rotWithShape="1">
          <a:blip r:embed="rId3">
            <a:alphaModFix/>
          </a:blip>
          <a:srcRect/>
          <a:stretch/>
        </p:blipFill>
        <p:spPr>
          <a:xfrm>
            <a:off x="2314681" y="2382825"/>
            <a:ext cx="3139534" cy="105681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g16b98fb4557_3_0"/>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a:t>Vertex Cover (VC)</a:t>
            </a:r>
            <a:endParaRPr/>
          </a:p>
        </p:txBody>
      </p:sp>
      <p:sp>
        <p:nvSpPr>
          <p:cNvPr id="390" name="Google Shape;390;g16b98fb4557_3_0"/>
          <p:cNvSpPr txBox="1">
            <a:spLocks noGrp="1"/>
          </p:cNvSpPr>
          <p:nvPr>
            <p:ph type="sldNum" idx="12"/>
          </p:nvPr>
        </p:nvSpPr>
        <p:spPr>
          <a:xfrm>
            <a:off x="7010400" y="4856560"/>
            <a:ext cx="2133600" cy="180900"/>
          </a:xfrm>
          <a:prstGeom prst="rect">
            <a:avLst/>
          </a:prstGeom>
          <a:noFill/>
          <a:ln>
            <a:noFill/>
          </a:ln>
        </p:spPr>
        <p:txBody>
          <a:bodyPr spcFirstLastPara="1" wrap="square" lIns="68575" tIns="34275" rIns="68575" bIns="34275" anchor="b"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19</a:t>
            </a:fld>
            <a:endParaRPr/>
          </a:p>
        </p:txBody>
      </p:sp>
      <p:pic>
        <p:nvPicPr>
          <p:cNvPr id="391" name="Google Shape;391;g16b98fb4557_3_0"/>
          <p:cNvPicPr preferRelativeResize="0"/>
          <p:nvPr/>
        </p:nvPicPr>
        <p:blipFill rotWithShape="1">
          <a:blip r:embed="rId3">
            <a:alphaModFix/>
          </a:blip>
          <a:srcRect/>
          <a:stretch/>
        </p:blipFill>
        <p:spPr>
          <a:xfrm>
            <a:off x="5237912" y="2979668"/>
            <a:ext cx="3686625" cy="2124025"/>
          </a:xfrm>
          <a:prstGeom prst="rect">
            <a:avLst/>
          </a:prstGeom>
          <a:noFill/>
          <a:ln>
            <a:noFill/>
          </a:ln>
        </p:spPr>
      </p:pic>
      <p:sp>
        <p:nvSpPr>
          <p:cNvPr id="392" name="Google Shape;392;g16b98fb4557_3_0"/>
          <p:cNvSpPr/>
          <p:nvPr/>
        </p:nvSpPr>
        <p:spPr>
          <a:xfrm>
            <a:off x="457200" y="1313600"/>
            <a:ext cx="8086500" cy="10287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600"/>
              <a:buFont typeface="Arial" panose="020B0604020202020204" pitchFamily="34" charset="0"/>
              <a:buChar char="•"/>
            </a:pPr>
            <a:r>
              <a:rPr lang="en-US" sz="1600" dirty="0">
                <a:solidFill>
                  <a:schemeClr val="dk1"/>
                </a:solidFill>
              </a:rPr>
              <a:t>Given an undirected graph </a:t>
            </a:r>
            <a:r>
              <a:rPr lang="en-US" sz="1600" dirty="0">
                <a:solidFill>
                  <a:srgbClr val="FF0000"/>
                </a:solidFill>
              </a:rPr>
              <a:t>G=(V, E)</a:t>
            </a:r>
            <a:r>
              <a:rPr lang="en-US" sz="1600" dirty="0">
                <a:solidFill>
                  <a:schemeClr val="dk1"/>
                </a:solidFill>
              </a:rPr>
              <a:t> with the vertex set </a:t>
            </a:r>
            <a:r>
              <a:rPr lang="en-US" sz="1600" dirty="0">
                <a:solidFill>
                  <a:srgbClr val="FF0000"/>
                </a:solidFill>
              </a:rPr>
              <a:t>V</a:t>
            </a:r>
            <a:r>
              <a:rPr lang="en-US" sz="1600" dirty="0">
                <a:solidFill>
                  <a:schemeClr val="dk1"/>
                </a:solidFill>
              </a:rPr>
              <a:t> and the edge set </a:t>
            </a:r>
            <a:r>
              <a:rPr lang="en-US" sz="1600" dirty="0">
                <a:solidFill>
                  <a:srgbClr val="FF0000"/>
                </a:solidFill>
              </a:rPr>
              <a:t>E</a:t>
            </a:r>
            <a:r>
              <a:rPr lang="en-US" sz="1600" dirty="0">
                <a:solidFill>
                  <a:schemeClr val="dk1"/>
                </a:solidFill>
              </a:rPr>
              <a:t>, the vertex cover (VC) problem is to find a minimum-size subset </a:t>
            </a:r>
            <a:r>
              <a:rPr lang="en-US" sz="1600" dirty="0">
                <a:solidFill>
                  <a:srgbClr val="FF0000"/>
                </a:solidFill>
              </a:rPr>
              <a:t>V’</a:t>
            </a:r>
            <a:r>
              <a:rPr lang="en-US" sz="1600" dirty="0">
                <a:solidFill>
                  <a:schemeClr val="dk1"/>
                </a:solidFill>
              </a:rPr>
              <a:t> of V, such that for every edge (u, v) in E, either u or v is in V’.</a:t>
            </a:r>
            <a:endParaRPr sz="1600" dirty="0">
              <a:solidFill>
                <a:schemeClr val="dk1"/>
              </a:solidFill>
            </a:endParaRPr>
          </a:p>
          <a:p>
            <a:pPr marL="285750" marR="0" lvl="0" indent="-285750" algn="l" rtl="0">
              <a:lnSpc>
                <a:spcPct val="100000"/>
              </a:lnSpc>
              <a:spcBef>
                <a:spcPts val="0"/>
              </a:spcBef>
              <a:spcAft>
                <a:spcPts val="0"/>
              </a:spcAft>
              <a:buFont typeface="Arial" panose="020B0604020202020204" pitchFamily="34" charset="0"/>
              <a:buChar char="•"/>
            </a:pPr>
            <a:endParaRPr sz="1600" dirty="0"/>
          </a:p>
          <a:p>
            <a:pPr marL="285750" marR="0" lvl="0" indent="-285750" algn="l" rtl="0">
              <a:lnSpc>
                <a:spcPct val="100000"/>
              </a:lnSpc>
              <a:spcBef>
                <a:spcPts val="0"/>
              </a:spcBef>
              <a:spcAft>
                <a:spcPts val="0"/>
              </a:spcAft>
              <a:buSzPts val="1600"/>
              <a:buFont typeface="Arial" panose="020B0604020202020204" pitchFamily="34" charset="0"/>
              <a:buChar char="•"/>
            </a:pPr>
            <a:r>
              <a:rPr lang="en-US" sz="1600" dirty="0"/>
              <a:t>The QA algorithm solving the VC problem has the following QUBO formula:</a:t>
            </a:r>
            <a:endParaRPr sz="1600" dirty="0"/>
          </a:p>
        </p:txBody>
      </p:sp>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CA1FDD35-451B-4E38-946C-1773604DD83F}"/>
                  </a:ext>
                </a:extLst>
              </p:cNvPr>
              <p:cNvSpPr/>
              <p:nvPr/>
            </p:nvSpPr>
            <p:spPr>
              <a:xfrm>
                <a:off x="890038" y="3062853"/>
                <a:ext cx="4759648" cy="64325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zh-TW" altLang="en-US" sz="1600" i="1">
                          <a:latin typeface="Cambria Math" panose="02040503050406030204" pitchFamily="18" charset="0"/>
                        </a:rPr>
                        <m:t>𝐻</m:t>
                      </m:r>
                      <m:d>
                        <m:dPr>
                          <m:ctrlPr>
                            <a:rPr lang="zh-TW" altLang="en-US" sz="1600" i="1">
                              <a:latin typeface="Cambria Math" panose="02040503050406030204" pitchFamily="18" charset="0"/>
                            </a:rPr>
                          </m:ctrlPr>
                        </m:dPr>
                        <m:e>
                          <m:r>
                            <a:rPr lang="zh-TW" altLang="en-US" sz="1600" i="1">
                              <a:latin typeface="Cambria Math" panose="02040503050406030204" pitchFamily="18" charset="0"/>
                            </a:rPr>
                            <m:t>𝑥</m:t>
                          </m:r>
                        </m:e>
                      </m:d>
                      <m:r>
                        <a:rPr lang="zh-TW" altLang="en-US" sz="1600">
                          <a:latin typeface="Cambria Math" panose="02040503050406030204" pitchFamily="18" charset="0"/>
                        </a:rPr>
                        <m:t>=</m:t>
                      </m:r>
                      <m:r>
                        <a:rPr lang="zh-TW" altLang="en-US" sz="1600" i="1">
                          <a:latin typeface="Cambria Math" panose="02040503050406030204" pitchFamily="18" charset="0"/>
                        </a:rPr>
                        <m:t>𝐴</m:t>
                      </m:r>
                      <m:nary>
                        <m:naryPr>
                          <m:chr m:val="∑"/>
                          <m:limLoc m:val="subSup"/>
                          <m:ctrlPr>
                            <a:rPr lang="zh-TW" altLang="en-US" sz="1600" i="1">
                              <a:latin typeface="Cambria Math" panose="02040503050406030204" pitchFamily="18" charset="0"/>
                            </a:rPr>
                          </m:ctrlPr>
                        </m:naryPr>
                        <m:sub>
                          <m:d>
                            <m:dPr>
                              <m:ctrlPr>
                                <a:rPr lang="zh-TW" altLang="en-US" sz="1600" i="1">
                                  <a:latin typeface="Cambria Math" panose="02040503050406030204" pitchFamily="18" charset="0"/>
                                </a:rPr>
                              </m:ctrlPr>
                            </m:dPr>
                            <m:e>
                              <m:r>
                                <a:rPr lang="zh-TW" altLang="en-US" sz="1600" i="1">
                                  <a:latin typeface="Cambria Math" panose="02040503050406030204" pitchFamily="18" charset="0"/>
                                </a:rPr>
                                <m:t>𝑢</m:t>
                              </m:r>
                              <m:r>
                                <a:rPr lang="zh-TW" altLang="en-US" sz="1600">
                                  <a:latin typeface="Cambria Math" panose="02040503050406030204" pitchFamily="18" charset="0"/>
                                </a:rPr>
                                <m:t>,</m:t>
                              </m:r>
                              <m:r>
                                <a:rPr lang="zh-TW" altLang="en-US" sz="1600" i="1">
                                  <a:latin typeface="Cambria Math" panose="02040503050406030204" pitchFamily="18" charset="0"/>
                                </a:rPr>
                                <m:t>𝑣</m:t>
                              </m:r>
                            </m:e>
                          </m:d>
                          <m:r>
                            <a:rPr lang="zh-TW" altLang="en-US" sz="1600">
                              <a:latin typeface="Cambria Math" panose="02040503050406030204" pitchFamily="18" charset="0"/>
                            </a:rPr>
                            <m:t>∈</m:t>
                          </m:r>
                          <m:r>
                            <a:rPr lang="zh-TW" altLang="en-US" sz="1600" i="1">
                              <a:latin typeface="Cambria Math" panose="02040503050406030204" pitchFamily="18" charset="0"/>
                            </a:rPr>
                            <m:t>𝐸</m:t>
                          </m:r>
                        </m:sub>
                        <m:sup/>
                        <m:e>
                          <m:d>
                            <m:dPr>
                              <m:ctrlPr>
                                <a:rPr lang="zh-TW" altLang="en-US" sz="1600" i="1">
                                  <a:latin typeface="Cambria Math" panose="02040503050406030204" pitchFamily="18" charset="0"/>
                                </a:rPr>
                              </m:ctrlPr>
                            </m:dPr>
                            <m:e>
                              <m:r>
                                <a:rPr lang="zh-TW" altLang="en-US" sz="1600">
                                  <a:latin typeface="Cambria Math" panose="02040503050406030204" pitchFamily="18" charset="0"/>
                                </a:rPr>
                                <m:t>1−</m:t>
                              </m:r>
                              <m:sSub>
                                <m:sSubPr>
                                  <m:ctrlPr>
                                    <a:rPr lang="zh-TW" altLang="en-US" sz="1600" i="1">
                                      <a:latin typeface="Cambria Math" panose="02040503050406030204" pitchFamily="18" charset="0"/>
                                    </a:rPr>
                                  </m:ctrlPr>
                                </m:sSubPr>
                                <m:e>
                                  <m:r>
                                    <a:rPr lang="zh-TW" altLang="en-US" sz="1600" i="1">
                                      <a:latin typeface="Cambria Math" panose="02040503050406030204" pitchFamily="18" charset="0"/>
                                    </a:rPr>
                                    <m:t>𝑥</m:t>
                                  </m:r>
                                </m:e>
                                <m:sub>
                                  <m:r>
                                    <a:rPr lang="zh-TW" altLang="en-US" sz="1600" i="1">
                                      <a:latin typeface="Cambria Math" panose="02040503050406030204" pitchFamily="18" charset="0"/>
                                    </a:rPr>
                                    <m:t>𝑢</m:t>
                                  </m:r>
                                </m:sub>
                              </m:sSub>
                            </m:e>
                          </m:d>
                          <m:d>
                            <m:dPr>
                              <m:ctrlPr>
                                <a:rPr lang="zh-TW" altLang="en-US" sz="1600" i="1">
                                  <a:latin typeface="Cambria Math" panose="02040503050406030204" pitchFamily="18" charset="0"/>
                                </a:rPr>
                              </m:ctrlPr>
                            </m:dPr>
                            <m:e>
                              <m:r>
                                <a:rPr lang="zh-TW" altLang="en-US" sz="1600">
                                  <a:latin typeface="Cambria Math" panose="02040503050406030204" pitchFamily="18" charset="0"/>
                                </a:rPr>
                                <m:t>1−</m:t>
                              </m:r>
                              <m:sSub>
                                <m:sSubPr>
                                  <m:ctrlPr>
                                    <a:rPr lang="zh-TW" altLang="en-US" sz="1600" i="1">
                                      <a:latin typeface="Cambria Math" panose="02040503050406030204" pitchFamily="18" charset="0"/>
                                    </a:rPr>
                                  </m:ctrlPr>
                                </m:sSubPr>
                                <m:e>
                                  <m:r>
                                    <a:rPr lang="zh-TW" altLang="en-US" sz="1600" i="1">
                                      <a:latin typeface="Cambria Math" panose="02040503050406030204" pitchFamily="18" charset="0"/>
                                    </a:rPr>
                                    <m:t>𝑥</m:t>
                                  </m:r>
                                </m:e>
                                <m:sub>
                                  <m:r>
                                    <a:rPr lang="zh-TW" altLang="en-US" sz="1600" i="1">
                                      <a:latin typeface="Cambria Math" panose="02040503050406030204" pitchFamily="18" charset="0"/>
                                    </a:rPr>
                                    <m:t>𝑣</m:t>
                                  </m:r>
                                </m:sub>
                              </m:sSub>
                            </m:e>
                          </m:d>
                        </m:e>
                      </m:nary>
                      <m:r>
                        <a:rPr lang="zh-TW" altLang="en-US" sz="1600">
                          <a:latin typeface="Cambria Math" panose="02040503050406030204" pitchFamily="18" charset="0"/>
                        </a:rPr>
                        <m:t>+</m:t>
                      </m:r>
                      <m:r>
                        <a:rPr lang="zh-TW" altLang="en-US" sz="1600" i="1">
                          <a:latin typeface="Cambria Math" panose="02040503050406030204" pitchFamily="18" charset="0"/>
                        </a:rPr>
                        <m:t>𝐵</m:t>
                      </m:r>
                      <m:nary>
                        <m:naryPr>
                          <m:chr m:val="∑"/>
                          <m:limLoc m:val="subSup"/>
                          <m:ctrlPr>
                            <a:rPr lang="zh-TW" altLang="en-US" sz="1600" i="1">
                              <a:latin typeface="Cambria Math" panose="02040503050406030204" pitchFamily="18" charset="0"/>
                            </a:rPr>
                          </m:ctrlPr>
                        </m:naryPr>
                        <m:sub>
                          <m:r>
                            <a:rPr lang="zh-TW" altLang="en-US" sz="1600" i="1">
                              <a:latin typeface="Cambria Math" panose="02040503050406030204" pitchFamily="18" charset="0"/>
                            </a:rPr>
                            <m:t>𝑣</m:t>
                          </m:r>
                          <m:r>
                            <a:rPr lang="zh-TW" altLang="en-US" sz="1600">
                              <a:latin typeface="Cambria Math" panose="02040503050406030204" pitchFamily="18" charset="0"/>
                            </a:rPr>
                            <m:t>∈</m:t>
                          </m:r>
                          <m:r>
                            <a:rPr lang="zh-TW" altLang="en-US" sz="1600" i="1">
                              <a:latin typeface="Cambria Math" panose="02040503050406030204" pitchFamily="18" charset="0"/>
                            </a:rPr>
                            <m:t>𝑉</m:t>
                          </m:r>
                        </m:sub>
                        <m:sup/>
                        <m:e>
                          <m:sSub>
                            <m:sSubPr>
                              <m:ctrlPr>
                                <a:rPr lang="zh-TW" altLang="en-US" sz="1600" i="1">
                                  <a:latin typeface="Cambria Math" panose="02040503050406030204" pitchFamily="18" charset="0"/>
                                </a:rPr>
                              </m:ctrlPr>
                            </m:sSubPr>
                            <m:e>
                              <m:r>
                                <a:rPr lang="zh-TW" altLang="en-US" sz="1600" i="1">
                                  <a:latin typeface="Cambria Math" panose="02040503050406030204" pitchFamily="18" charset="0"/>
                                </a:rPr>
                                <m:t>𝑥</m:t>
                              </m:r>
                            </m:e>
                            <m:sub>
                              <m:r>
                                <a:rPr lang="zh-TW" altLang="en-US" sz="1600" i="1">
                                  <a:latin typeface="Cambria Math" panose="02040503050406030204" pitchFamily="18" charset="0"/>
                                </a:rPr>
                                <m:t>𝑣</m:t>
                              </m:r>
                            </m:sub>
                          </m:sSub>
                        </m:e>
                      </m:nary>
                      <m:r>
                        <a:rPr lang="zh-TW" altLang="en-US" sz="1600">
                          <a:latin typeface="Cambria Math" panose="02040503050406030204" pitchFamily="18" charset="0"/>
                        </a:rPr>
                        <m:t> </m:t>
                      </m:r>
                    </m:oMath>
                  </m:oMathPara>
                </a14:m>
                <a:endParaRPr lang="zh-TW" altLang="en-US" sz="1600" dirty="0"/>
              </a:p>
            </p:txBody>
          </p:sp>
        </mc:Choice>
        <mc:Fallback xmlns="">
          <p:sp>
            <p:nvSpPr>
              <p:cNvPr id="2" name="矩形 1">
                <a:extLst>
                  <a:ext uri="{FF2B5EF4-FFF2-40B4-BE49-F238E27FC236}">
                    <a16:creationId xmlns:a16="http://schemas.microsoft.com/office/drawing/2014/main" id="{CA1FDD35-451B-4E38-946C-1773604DD83F}"/>
                  </a:ext>
                </a:extLst>
              </p:cNvPr>
              <p:cNvSpPr>
                <a:spLocks noRot="1" noChangeAspect="1" noMove="1" noResize="1" noEditPoints="1" noAdjustHandles="1" noChangeArrowheads="1" noChangeShapeType="1" noTextEdit="1"/>
              </p:cNvSpPr>
              <p:nvPr/>
            </p:nvSpPr>
            <p:spPr>
              <a:xfrm>
                <a:off x="890038" y="3062853"/>
                <a:ext cx="4759648" cy="643253"/>
              </a:xfrm>
              <a:prstGeom prst="rect">
                <a:avLst/>
              </a:prstGeom>
              <a:blipFill>
                <a:blip r:embed="rId4"/>
                <a:stretch>
                  <a:fillRect/>
                </a:stretch>
              </a:blipFill>
            </p:spPr>
            <p:txBody>
              <a:bodyPr/>
              <a:lstStyle/>
              <a:p>
                <a:r>
                  <a:rPr lang="zh-TW" altLang="en-US">
                    <a:noFill/>
                  </a:rPr>
                  <a:t> </a:t>
                </a:r>
              </a:p>
            </p:txBody>
          </p:sp>
        </mc:Fallback>
      </mc:AlternateContent>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9"/>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dirty="0"/>
              <a:t>Outline</a:t>
            </a:r>
            <a:endParaRPr dirty="0"/>
          </a:p>
        </p:txBody>
      </p:sp>
      <p:sp>
        <p:nvSpPr>
          <p:cNvPr id="97" name="Google Shape;97;p9"/>
          <p:cNvSpPr txBox="1">
            <a:spLocks noGrp="1"/>
          </p:cNvSpPr>
          <p:nvPr>
            <p:ph type="sldNum" idx="12"/>
          </p:nvPr>
        </p:nvSpPr>
        <p:spPr>
          <a:xfrm>
            <a:off x="7010400" y="4856560"/>
            <a:ext cx="2133600" cy="1809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SzPts val="900"/>
              <a:buNone/>
            </a:pPr>
            <a:fld id="{00000000-1234-1234-1234-123412341234}" type="slidenum">
              <a:rPr lang="en-US"/>
              <a:t>2</a:t>
            </a:fld>
            <a:endParaRPr/>
          </a:p>
        </p:txBody>
      </p:sp>
      <p:sp>
        <p:nvSpPr>
          <p:cNvPr id="98" name="Google Shape;98;p9"/>
          <p:cNvSpPr txBox="1"/>
          <p:nvPr/>
        </p:nvSpPr>
        <p:spPr>
          <a:xfrm>
            <a:off x="201679" y="1245656"/>
            <a:ext cx="9644686" cy="30861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000000"/>
              </a:buClr>
              <a:buSzPts val="3000"/>
              <a:buFont typeface="Noto Sans Symbols"/>
              <a:buChar char="■"/>
            </a:pPr>
            <a:r>
              <a:rPr lang="en-US" sz="2800" dirty="0">
                <a:latin typeface="Times" panose="02020603050405020304" pitchFamily="18" charset="0"/>
                <a:ea typeface="Times"/>
                <a:cs typeface="Times" panose="02020603050405020304" pitchFamily="18" charset="0"/>
                <a:sym typeface="Times"/>
              </a:rPr>
              <a:t>D-Wave Quantum Annealers (QAs)</a:t>
            </a:r>
            <a:endParaRPr sz="2800" dirty="0">
              <a:latin typeface="Times" panose="02020603050405020304" pitchFamily="18" charset="0"/>
              <a:cs typeface="Times" panose="02020603050405020304" pitchFamily="18" charset="0"/>
            </a:endParaRPr>
          </a:p>
          <a:p>
            <a:pPr marL="457200" marR="0" lvl="0" indent="-457200" algn="l" rtl="0">
              <a:lnSpc>
                <a:spcPct val="100000"/>
              </a:lnSpc>
              <a:spcBef>
                <a:spcPts val="0"/>
              </a:spcBef>
              <a:spcAft>
                <a:spcPts val="0"/>
              </a:spcAft>
              <a:buClr>
                <a:srgbClr val="000000"/>
              </a:buClr>
              <a:buSzPts val="3000"/>
              <a:buFont typeface="Noto Sans Symbols"/>
              <a:buChar char="■"/>
            </a:pPr>
            <a:r>
              <a:rPr lang="en-US" sz="2800" dirty="0">
                <a:latin typeface="Times" panose="02020603050405020304" pitchFamily="18" charset="0"/>
                <a:ea typeface="Times"/>
                <a:cs typeface="Times" panose="02020603050405020304" pitchFamily="18" charset="0"/>
                <a:sym typeface="Times"/>
              </a:rPr>
              <a:t>NP-hard Problems</a:t>
            </a:r>
            <a:endParaRPr sz="2800" dirty="0">
              <a:latin typeface="Times" panose="02020603050405020304" pitchFamily="18" charset="0"/>
              <a:cs typeface="Times" panose="02020603050405020304" pitchFamily="18" charset="0"/>
            </a:endParaRPr>
          </a:p>
          <a:p>
            <a:pPr marL="457200" marR="0" lvl="0" indent="-457200" algn="l" rtl="0">
              <a:lnSpc>
                <a:spcPct val="100000"/>
              </a:lnSpc>
              <a:spcBef>
                <a:spcPts val="0"/>
              </a:spcBef>
              <a:spcAft>
                <a:spcPts val="0"/>
              </a:spcAft>
              <a:buClr>
                <a:srgbClr val="000000"/>
              </a:buClr>
              <a:buSzPts val="3000"/>
              <a:buFont typeface="Noto Sans Symbols"/>
              <a:buChar char="■"/>
            </a:pPr>
            <a:r>
              <a:rPr lang="en-US" sz="2800" b="0" i="0" u="none" strike="noStrike" cap="none" dirty="0">
                <a:solidFill>
                  <a:srgbClr val="000000"/>
                </a:solidFill>
                <a:latin typeface="Times" panose="02020603050405020304" pitchFamily="18" charset="0"/>
                <a:ea typeface="Times"/>
                <a:cs typeface="Times" panose="02020603050405020304" pitchFamily="18" charset="0"/>
                <a:sym typeface="Times"/>
              </a:rPr>
              <a:t>Examples of Solving NP-hard Problems with QAs</a:t>
            </a:r>
            <a:endParaRPr sz="2800" dirty="0">
              <a:latin typeface="Times" panose="02020603050405020304" pitchFamily="18" charset="0"/>
              <a:cs typeface="Times" panose="02020603050405020304" pitchFamily="18" charset="0"/>
            </a:endParaRPr>
          </a:p>
          <a:p>
            <a:pPr marL="457200" marR="0" lvl="0" indent="-457200" algn="l" rtl="0">
              <a:lnSpc>
                <a:spcPct val="100000"/>
              </a:lnSpc>
              <a:spcBef>
                <a:spcPts val="0"/>
              </a:spcBef>
              <a:spcAft>
                <a:spcPts val="0"/>
              </a:spcAft>
              <a:buClr>
                <a:srgbClr val="000000"/>
              </a:buClr>
              <a:buSzPts val="3000"/>
              <a:buFont typeface="Noto Sans Symbols"/>
              <a:buChar char="■"/>
            </a:pPr>
            <a:r>
              <a:rPr lang="en-US" sz="2800" b="0" i="0" u="none" strike="noStrike" cap="none" dirty="0">
                <a:solidFill>
                  <a:srgbClr val="000000"/>
                </a:solidFill>
                <a:latin typeface="Times" panose="02020603050405020304" pitchFamily="18" charset="0"/>
                <a:ea typeface="Times"/>
                <a:cs typeface="Times" panose="02020603050405020304" pitchFamily="18" charset="0"/>
                <a:sym typeface="Times"/>
              </a:rPr>
              <a:t>QUBO Formula Classification</a:t>
            </a:r>
          </a:p>
          <a:p>
            <a:pPr marL="457200" marR="0" lvl="0" indent="-457200" algn="l" rtl="0">
              <a:lnSpc>
                <a:spcPct val="100000"/>
              </a:lnSpc>
              <a:spcBef>
                <a:spcPts val="0"/>
              </a:spcBef>
              <a:spcAft>
                <a:spcPts val="0"/>
              </a:spcAft>
              <a:buClr>
                <a:srgbClr val="000000"/>
              </a:buClr>
              <a:buSzPts val="3000"/>
              <a:buFont typeface="Noto Sans Symbols"/>
              <a:buChar char="■"/>
            </a:pPr>
            <a:r>
              <a:rPr lang="en-US" sz="2800" b="0" i="0" u="none" strike="noStrike" cap="none" dirty="0">
                <a:solidFill>
                  <a:srgbClr val="000000"/>
                </a:solidFill>
                <a:latin typeface="Times" panose="02020603050405020304" pitchFamily="18" charset="0"/>
                <a:ea typeface="Times"/>
                <a:cs typeface="Times" panose="02020603050405020304" pitchFamily="18" charset="0"/>
                <a:sym typeface="Times"/>
              </a:rPr>
              <a:t>Conclusion</a:t>
            </a:r>
            <a:endParaRPr sz="2800" dirty="0">
              <a:latin typeface="Times" panose="02020603050405020304" pitchFamily="18" charset="0"/>
              <a:cs typeface="Times" panose="02020603050405020304" pitchFamily="18" charset="0"/>
            </a:endParaRPr>
          </a:p>
          <a:p>
            <a:pPr marL="0" marR="0" lvl="0" indent="0" algn="l" rtl="0">
              <a:lnSpc>
                <a:spcPct val="100000"/>
              </a:lnSpc>
              <a:spcBef>
                <a:spcPts val="0"/>
              </a:spcBef>
              <a:spcAft>
                <a:spcPts val="0"/>
              </a:spcAft>
              <a:buNone/>
            </a:pPr>
            <a:endParaRPr sz="2800" b="0" i="0" u="none" strike="noStrike" cap="none" dirty="0">
              <a:solidFill>
                <a:srgbClr val="000000"/>
              </a:solidFill>
              <a:latin typeface="Times" panose="02020603050405020304" pitchFamily="18" charset="0"/>
              <a:cs typeface="Times" panose="02020603050405020304" pitchFamily="18" charset="0"/>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g16b98fb4557_7_14"/>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a:t>Graph Coloring (GC)</a:t>
            </a:r>
            <a:endParaRPr/>
          </a:p>
        </p:txBody>
      </p:sp>
      <p:sp>
        <p:nvSpPr>
          <p:cNvPr id="399" name="Google Shape;399;g16b98fb4557_7_14"/>
          <p:cNvSpPr txBox="1">
            <a:spLocks noGrp="1"/>
          </p:cNvSpPr>
          <p:nvPr>
            <p:ph type="sldNum" idx="12"/>
          </p:nvPr>
        </p:nvSpPr>
        <p:spPr>
          <a:xfrm>
            <a:off x="7010400" y="4856560"/>
            <a:ext cx="2133600" cy="180900"/>
          </a:xfrm>
          <a:prstGeom prst="rect">
            <a:avLst/>
          </a:prstGeom>
          <a:noFill/>
          <a:ln>
            <a:noFill/>
          </a:ln>
        </p:spPr>
        <p:txBody>
          <a:bodyPr spcFirstLastPara="1" wrap="square" lIns="68575" tIns="34275" rIns="68575" bIns="34275" anchor="b"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20</a:t>
            </a:fld>
            <a:endParaRPr/>
          </a:p>
        </p:txBody>
      </p:sp>
      <p:sp>
        <p:nvSpPr>
          <p:cNvPr id="401" name="Google Shape;401;g16b98fb4557_7_14"/>
          <p:cNvSpPr/>
          <p:nvPr/>
        </p:nvSpPr>
        <p:spPr>
          <a:xfrm>
            <a:off x="457200" y="1371600"/>
            <a:ext cx="8229600" cy="8310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1600"/>
              <a:buFont typeface="Arial" panose="020B0604020202020204" pitchFamily="34" charset="0"/>
              <a:buChar char="•"/>
            </a:pPr>
            <a:r>
              <a:rPr lang="en-US" sz="1600" dirty="0"/>
              <a:t>Given a chromatic number </a:t>
            </a:r>
            <a:r>
              <a:rPr lang="en-US" sz="1600" dirty="0">
                <a:solidFill>
                  <a:srgbClr val="FF0000"/>
                </a:solidFill>
              </a:rPr>
              <a:t>n</a:t>
            </a:r>
            <a:r>
              <a:rPr lang="en-US" sz="1600" dirty="0"/>
              <a:t>, and an undirected graph </a:t>
            </a:r>
            <a:r>
              <a:rPr lang="en-US" sz="1600" dirty="0">
                <a:solidFill>
                  <a:srgbClr val="FF0000"/>
                </a:solidFill>
              </a:rPr>
              <a:t>G=(V, E) </a:t>
            </a:r>
            <a:r>
              <a:rPr lang="en-US" sz="1600" dirty="0"/>
              <a:t>with the </a:t>
            </a:r>
            <a:r>
              <a:rPr lang="en-US" sz="1600" dirty="0">
                <a:solidFill>
                  <a:srgbClr val="2E2E2E"/>
                </a:solidFill>
              </a:rPr>
              <a:t>vertex set</a:t>
            </a:r>
            <a:r>
              <a:rPr lang="en-US" sz="1600" dirty="0"/>
              <a:t> </a:t>
            </a:r>
            <a:r>
              <a:rPr lang="en-US" sz="1600" dirty="0">
                <a:solidFill>
                  <a:srgbClr val="FF0000"/>
                </a:solidFill>
              </a:rPr>
              <a:t>V</a:t>
            </a:r>
            <a:r>
              <a:rPr lang="en-US" sz="1600" dirty="0"/>
              <a:t> and the edge set </a:t>
            </a:r>
            <a:r>
              <a:rPr lang="en-US" sz="1600" dirty="0">
                <a:solidFill>
                  <a:srgbClr val="FF0000"/>
                </a:solidFill>
              </a:rPr>
              <a:t>E</a:t>
            </a:r>
            <a:r>
              <a:rPr lang="en-US" sz="1600" dirty="0"/>
              <a:t>, the graph coloring (GC) problem is to decide if it is possible to color all vertices in V such that for every edge (u, v) in E, u and v have different colors</a:t>
            </a:r>
            <a:endParaRPr sz="1600" dirty="0"/>
          </a:p>
          <a:p>
            <a:pPr marL="285750" marR="0" lvl="0" indent="-285750" algn="l" rtl="0">
              <a:lnSpc>
                <a:spcPct val="100000"/>
              </a:lnSpc>
              <a:spcBef>
                <a:spcPts val="0"/>
              </a:spcBef>
              <a:spcAft>
                <a:spcPts val="0"/>
              </a:spcAft>
              <a:buFont typeface="Arial" panose="020B0604020202020204" pitchFamily="34" charset="0"/>
              <a:buChar char="•"/>
            </a:pPr>
            <a:endParaRPr sz="1600" dirty="0"/>
          </a:p>
          <a:p>
            <a:pPr marL="285750" marR="0" lvl="0" indent="-285750" algn="l" rtl="0">
              <a:lnSpc>
                <a:spcPct val="100000"/>
              </a:lnSpc>
              <a:spcBef>
                <a:spcPts val="0"/>
              </a:spcBef>
              <a:spcAft>
                <a:spcPts val="0"/>
              </a:spcAft>
              <a:buSzPts val="1600"/>
              <a:buFont typeface="Arial" panose="020B0604020202020204" pitchFamily="34" charset="0"/>
              <a:buChar char="•"/>
            </a:pPr>
            <a:r>
              <a:rPr lang="en-US" sz="1600" dirty="0"/>
              <a:t>The QA algorithm solving the GC problem has the following QUBO formula: </a:t>
            </a:r>
            <a:endParaRPr sz="1600" dirty="0"/>
          </a:p>
        </p:txBody>
      </p:sp>
      <p:pic>
        <p:nvPicPr>
          <p:cNvPr id="402" name="Google Shape;402;g16b98fb4557_7_14"/>
          <p:cNvPicPr preferRelativeResize="0"/>
          <p:nvPr/>
        </p:nvPicPr>
        <p:blipFill rotWithShape="1">
          <a:blip r:embed="rId3">
            <a:alphaModFix/>
          </a:blip>
          <a:srcRect/>
          <a:stretch/>
        </p:blipFill>
        <p:spPr>
          <a:xfrm>
            <a:off x="5793548" y="3120426"/>
            <a:ext cx="2000376" cy="1917024"/>
          </a:xfrm>
          <a:prstGeom prst="rect">
            <a:avLst/>
          </a:prstGeom>
          <a:noFill/>
          <a:ln>
            <a:noFill/>
          </a:ln>
        </p:spPr>
      </p:pic>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4A9D193E-DCA6-4E7E-9482-AA813E2463AE}"/>
                  </a:ext>
                </a:extLst>
              </p:cNvPr>
              <p:cNvSpPr/>
              <p:nvPr/>
            </p:nvSpPr>
            <p:spPr>
              <a:xfrm>
                <a:off x="776319" y="2884218"/>
                <a:ext cx="5569250" cy="69416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zh-TW" altLang="en-US" sz="1600" i="1">
                          <a:latin typeface="Cambria Math" panose="02040503050406030204" pitchFamily="18" charset="0"/>
                        </a:rPr>
                        <m:t>𝐻</m:t>
                      </m:r>
                      <m:d>
                        <m:dPr>
                          <m:ctrlPr>
                            <a:rPr lang="zh-TW" altLang="en-US" sz="1600" i="1">
                              <a:latin typeface="Cambria Math" panose="02040503050406030204" pitchFamily="18" charset="0"/>
                            </a:rPr>
                          </m:ctrlPr>
                        </m:dPr>
                        <m:e>
                          <m:r>
                            <a:rPr lang="zh-TW" altLang="en-US" sz="1600" i="1">
                              <a:latin typeface="Cambria Math" panose="02040503050406030204" pitchFamily="18" charset="0"/>
                            </a:rPr>
                            <m:t>𝑥</m:t>
                          </m:r>
                        </m:e>
                      </m:d>
                      <m:r>
                        <a:rPr lang="zh-TW" altLang="en-US" sz="1600">
                          <a:latin typeface="Cambria Math" panose="02040503050406030204" pitchFamily="18" charset="0"/>
                        </a:rPr>
                        <m:t>=</m:t>
                      </m:r>
                      <m:r>
                        <a:rPr lang="zh-TW" altLang="en-US" sz="1600" i="1">
                          <a:latin typeface="Cambria Math" panose="02040503050406030204" pitchFamily="18" charset="0"/>
                        </a:rPr>
                        <m:t>𝐴</m:t>
                      </m:r>
                      <m:nary>
                        <m:naryPr>
                          <m:chr m:val="∑"/>
                          <m:limLoc m:val="subSup"/>
                          <m:ctrlPr>
                            <a:rPr lang="zh-TW" altLang="en-US" sz="1600" i="1">
                              <a:latin typeface="Cambria Math" panose="02040503050406030204" pitchFamily="18" charset="0"/>
                            </a:rPr>
                          </m:ctrlPr>
                        </m:naryPr>
                        <m:sub>
                          <m:r>
                            <a:rPr lang="zh-TW" altLang="en-US" sz="1600" i="1">
                              <a:latin typeface="Cambria Math" panose="02040503050406030204" pitchFamily="18" charset="0"/>
                            </a:rPr>
                            <m:t>𝑣</m:t>
                          </m:r>
                          <m:r>
                            <a:rPr lang="zh-TW" altLang="en-US" sz="1600">
                              <a:latin typeface="Cambria Math" panose="02040503050406030204" pitchFamily="18" charset="0"/>
                            </a:rPr>
                            <m:t>∈</m:t>
                          </m:r>
                          <m:r>
                            <a:rPr lang="zh-TW" altLang="en-US" sz="1600" i="1">
                              <a:latin typeface="Cambria Math" panose="02040503050406030204" pitchFamily="18" charset="0"/>
                            </a:rPr>
                            <m:t>𝑉</m:t>
                          </m:r>
                        </m:sub>
                        <m:sup/>
                        <m:e>
                          <m:sSup>
                            <m:sSupPr>
                              <m:ctrlPr>
                                <a:rPr lang="zh-TW" altLang="en-US" sz="1600" i="1">
                                  <a:latin typeface="Cambria Math" panose="02040503050406030204" pitchFamily="18" charset="0"/>
                                </a:rPr>
                              </m:ctrlPr>
                            </m:sSupPr>
                            <m:e>
                              <m:d>
                                <m:dPr>
                                  <m:ctrlPr>
                                    <a:rPr lang="zh-TW" altLang="en-US" sz="1600" i="1">
                                      <a:latin typeface="Cambria Math" panose="02040503050406030204" pitchFamily="18" charset="0"/>
                                    </a:rPr>
                                  </m:ctrlPr>
                                </m:dPr>
                                <m:e>
                                  <m:r>
                                    <a:rPr lang="zh-TW" altLang="en-US" sz="1600">
                                      <a:latin typeface="Cambria Math" panose="02040503050406030204" pitchFamily="18" charset="0"/>
                                    </a:rPr>
                                    <m:t>1−</m:t>
                                  </m:r>
                                  <m:nary>
                                    <m:naryPr>
                                      <m:chr m:val="∑"/>
                                      <m:limLoc m:val="subSup"/>
                                      <m:ctrlPr>
                                        <a:rPr lang="zh-TW" altLang="en-US" sz="1600" i="1">
                                          <a:latin typeface="Cambria Math" panose="02040503050406030204" pitchFamily="18" charset="0"/>
                                        </a:rPr>
                                      </m:ctrlPr>
                                    </m:naryPr>
                                    <m:sub>
                                      <m:r>
                                        <a:rPr lang="zh-TW" altLang="en-US" sz="1600" i="1">
                                          <a:latin typeface="Cambria Math" panose="02040503050406030204" pitchFamily="18" charset="0"/>
                                        </a:rPr>
                                        <m:t>𝑖</m:t>
                                      </m:r>
                                      <m:r>
                                        <a:rPr lang="zh-TW" altLang="en-US" sz="1600">
                                          <a:latin typeface="Cambria Math" panose="02040503050406030204" pitchFamily="18" charset="0"/>
                                        </a:rPr>
                                        <m:t>=1</m:t>
                                      </m:r>
                                    </m:sub>
                                    <m:sup>
                                      <m:r>
                                        <a:rPr lang="zh-TW" altLang="en-US" sz="1600" i="1">
                                          <a:latin typeface="Cambria Math" panose="02040503050406030204" pitchFamily="18" charset="0"/>
                                        </a:rPr>
                                        <m:t>𝑛</m:t>
                                      </m:r>
                                    </m:sup>
                                    <m:e>
                                      <m:sSub>
                                        <m:sSubPr>
                                          <m:ctrlPr>
                                            <a:rPr lang="zh-TW" altLang="en-US" sz="1600" i="1">
                                              <a:latin typeface="Cambria Math" panose="02040503050406030204" pitchFamily="18" charset="0"/>
                                            </a:rPr>
                                          </m:ctrlPr>
                                        </m:sSubPr>
                                        <m:e>
                                          <m:r>
                                            <a:rPr lang="zh-TW" altLang="en-US" sz="1600" i="1">
                                              <a:latin typeface="Cambria Math" panose="02040503050406030204" pitchFamily="18" charset="0"/>
                                            </a:rPr>
                                            <m:t>𝑥</m:t>
                                          </m:r>
                                        </m:e>
                                        <m:sub>
                                          <m:r>
                                            <a:rPr lang="zh-TW" altLang="en-US" sz="1600" i="1">
                                              <a:latin typeface="Cambria Math" panose="02040503050406030204" pitchFamily="18" charset="0"/>
                                            </a:rPr>
                                            <m:t>𝑣</m:t>
                                          </m:r>
                                          <m:r>
                                            <a:rPr lang="zh-TW" altLang="en-US" sz="1600">
                                              <a:latin typeface="Cambria Math" panose="02040503050406030204" pitchFamily="18" charset="0"/>
                                            </a:rPr>
                                            <m:t>,</m:t>
                                          </m:r>
                                          <m:r>
                                            <a:rPr lang="zh-TW" altLang="en-US" sz="1600" i="1">
                                              <a:latin typeface="Cambria Math" panose="02040503050406030204" pitchFamily="18" charset="0"/>
                                            </a:rPr>
                                            <m:t>𝑖</m:t>
                                          </m:r>
                                        </m:sub>
                                      </m:sSub>
                                    </m:e>
                                  </m:nary>
                                </m:e>
                              </m:d>
                            </m:e>
                            <m:sup>
                              <m:r>
                                <a:rPr lang="zh-TW" altLang="en-US" sz="1600">
                                  <a:latin typeface="Cambria Math" panose="02040503050406030204" pitchFamily="18" charset="0"/>
                                </a:rPr>
                                <m:t>2</m:t>
                              </m:r>
                            </m:sup>
                          </m:sSup>
                        </m:e>
                      </m:nary>
                      <m:r>
                        <a:rPr lang="zh-TW" altLang="en-US" sz="1600">
                          <a:latin typeface="Cambria Math" panose="02040503050406030204" pitchFamily="18" charset="0"/>
                        </a:rPr>
                        <m:t>+</m:t>
                      </m:r>
                      <m:r>
                        <a:rPr lang="zh-TW" altLang="en-US" sz="1600" i="1">
                          <a:latin typeface="Cambria Math" panose="02040503050406030204" pitchFamily="18" charset="0"/>
                        </a:rPr>
                        <m:t>𝐴</m:t>
                      </m:r>
                      <m:nary>
                        <m:naryPr>
                          <m:chr m:val="∑"/>
                          <m:limLoc m:val="subSup"/>
                          <m:ctrlPr>
                            <a:rPr lang="zh-TW" altLang="en-US" sz="1600" i="1">
                              <a:latin typeface="Cambria Math" panose="02040503050406030204" pitchFamily="18" charset="0"/>
                            </a:rPr>
                          </m:ctrlPr>
                        </m:naryPr>
                        <m:sub>
                          <m:d>
                            <m:dPr>
                              <m:ctrlPr>
                                <a:rPr lang="zh-TW" altLang="en-US" sz="1600" i="1">
                                  <a:latin typeface="Cambria Math" panose="02040503050406030204" pitchFamily="18" charset="0"/>
                                </a:rPr>
                              </m:ctrlPr>
                            </m:dPr>
                            <m:e>
                              <m:r>
                                <a:rPr lang="zh-TW" altLang="en-US" sz="1600" i="1">
                                  <a:latin typeface="Cambria Math" panose="02040503050406030204" pitchFamily="18" charset="0"/>
                                </a:rPr>
                                <m:t>𝑢</m:t>
                              </m:r>
                              <m:r>
                                <a:rPr lang="zh-TW" altLang="en-US" sz="1600">
                                  <a:latin typeface="Cambria Math" panose="02040503050406030204" pitchFamily="18" charset="0"/>
                                </a:rPr>
                                <m:t>,</m:t>
                              </m:r>
                              <m:r>
                                <a:rPr lang="zh-TW" altLang="en-US" sz="1600" i="1">
                                  <a:latin typeface="Cambria Math" panose="02040503050406030204" pitchFamily="18" charset="0"/>
                                </a:rPr>
                                <m:t>𝑣</m:t>
                              </m:r>
                            </m:e>
                          </m:d>
                          <m:r>
                            <a:rPr lang="zh-TW" altLang="en-US" sz="1600">
                              <a:latin typeface="Cambria Math" panose="02040503050406030204" pitchFamily="18" charset="0"/>
                            </a:rPr>
                            <m:t>∈</m:t>
                          </m:r>
                          <m:r>
                            <a:rPr lang="zh-TW" altLang="en-US" sz="1600" i="1">
                              <a:latin typeface="Cambria Math" panose="02040503050406030204" pitchFamily="18" charset="0"/>
                            </a:rPr>
                            <m:t>𝐸</m:t>
                          </m:r>
                        </m:sub>
                        <m:sup/>
                        <m:e>
                          <m:nary>
                            <m:naryPr>
                              <m:chr m:val="∑"/>
                              <m:limLoc m:val="subSup"/>
                              <m:ctrlPr>
                                <a:rPr lang="zh-TW" altLang="en-US" sz="1600" i="1">
                                  <a:latin typeface="Cambria Math" panose="02040503050406030204" pitchFamily="18" charset="0"/>
                                </a:rPr>
                              </m:ctrlPr>
                            </m:naryPr>
                            <m:sub>
                              <m:r>
                                <a:rPr lang="zh-TW" altLang="en-US" sz="1600" i="1">
                                  <a:latin typeface="Cambria Math" panose="02040503050406030204" pitchFamily="18" charset="0"/>
                                </a:rPr>
                                <m:t>𝑖</m:t>
                              </m:r>
                              <m:r>
                                <a:rPr lang="zh-TW" altLang="en-US" sz="1600">
                                  <a:latin typeface="Cambria Math" panose="02040503050406030204" pitchFamily="18" charset="0"/>
                                </a:rPr>
                                <m:t>=1</m:t>
                              </m:r>
                            </m:sub>
                            <m:sup>
                              <m:r>
                                <a:rPr lang="zh-TW" altLang="en-US" sz="1600" i="1">
                                  <a:latin typeface="Cambria Math" panose="02040503050406030204" pitchFamily="18" charset="0"/>
                                </a:rPr>
                                <m:t>𝑛</m:t>
                              </m:r>
                            </m:sup>
                            <m:e>
                              <m:sSub>
                                <m:sSubPr>
                                  <m:ctrlPr>
                                    <a:rPr lang="zh-TW" altLang="en-US" sz="1600" i="1">
                                      <a:latin typeface="Cambria Math" panose="02040503050406030204" pitchFamily="18" charset="0"/>
                                    </a:rPr>
                                  </m:ctrlPr>
                                </m:sSubPr>
                                <m:e>
                                  <m:r>
                                    <a:rPr lang="zh-TW" altLang="en-US" sz="1600" i="1">
                                      <a:latin typeface="Cambria Math" panose="02040503050406030204" pitchFamily="18" charset="0"/>
                                    </a:rPr>
                                    <m:t>𝑥</m:t>
                                  </m:r>
                                </m:e>
                                <m:sub>
                                  <m:r>
                                    <a:rPr lang="zh-TW" altLang="en-US" sz="1600" i="1">
                                      <a:latin typeface="Cambria Math" panose="02040503050406030204" pitchFamily="18" charset="0"/>
                                    </a:rPr>
                                    <m:t>𝑢</m:t>
                                  </m:r>
                                  <m:r>
                                    <a:rPr lang="zh-TW" altLang="en-US" sz="1600">
                                      <a:latin typeface="Cambria Math" panose="02040503050406030204" pitchFamily="18" charset="0"/>
                                    </a:rPr>
                                    <m:t>,</m:t>
                                  </m:r>
                                  <m:r>
                                    <a:rPr lang="zh-TW" altLang="en-US" sz="1600" i="1">
                                      <a:latin typeface="Cambria Math" panose="02040503050406030204" pitchFamily="18" charset="0"/>
                                    </a:rPr>
                                    <m:t>𝑖</m:t>
                                  </m:r>
                                </m:sub>
                              </m:sSub>
                              <m:sSub>
                                <m:sSubPr>
                                  <m:ctrlPr>
                                    <a:rPr lang="zh-TW" altLang="en-US" sz="1600" i="1">
                                      <a:latin typeface="Cambria Math" panose="02040503050406030204" pitchFamily="18" charset="0"/>
                                    </a:rPr>
                                  </m:ctrlPr>
                                </m:sSubPr>
                                <m:e>
                                  <m:r>
                                    <a:rPr lang="zh-TW" altLang="en-US" sz="1600" i="1">
                                      <a:latin typeface="Cambria Math" panose="02040503050406030204" pitchFamily="18" charset="0"/>
                                    </a:rPr>
                                    <m:t>𝑥</m:t>
                                  </m:r>
                                </m:e>
                                <m:sub>
                                  <m:r>
                                    <a:rPr lang="zh-TW" altLang="en-US" sz="1600" i="1">
                                      <a:latin typeface="Cambria Math" panose="02040503050406030204" pitchFamily="18" charset="0"/>
                                    </a:rPr>
                                    <m:t>𝑣</m:t>
                                  </m:r>
                                  <m:r>
                                    <a:rPr lang="zh-TW" altLang="en-US" sz="1600">
                                      <a:latin typeface="Cambria Math" panose="02040503050406030204" pitchFamily="18" charset="0"/>
                                    </a:rPr>
                                    <m:t>,</m:t>
                                  </m:r>
                                  <m:r>
                                    <a:rPr lang="zh-TW" altLang="en-US" sz="1600" i="1">
                                      <a:latin typeface="Cambria Math" panose="02040503050406030204" pitchFamily="18" charset="0"/>
                                    </a:rPr>
                                    <m:t>𝑖</m:t>
                                  </m:r>
                                </m:sub>
                              </m:sSub>
                              <m:r>
                                <a:rPr lang="zh-TW" altLang="en-US" sz="1600">
                                  <a:latin typeface="Cambria Math" panose="02040503050406030204" pitchFamily="18" charset="0"/>
                                </a:rPr>
                                <m:t> </m:t>
                              </m:r>
                            </m:e>
                          </m:nary>
                        </m:e>
                      </m:nary>
                    </m:oMath>
                  </m:oMathPara>
                </a14:m>
                <a:endParaRPr lang="zh-TW" altLang="en-US" sz="1600" dirty="0"/>
              </a:p>
            </p:txBody>
          </p:sp>
        </mc:Choice>
        <mc:Fallback xmlns="">
          <p:sp>
            <p:nvSpPr>
              <p:cNvPr id="2" name="矩形 1">
                <a:extLst>
                  <a:ext uri="{FF2B5EF4-FFF2-40B4-BE49-F238E27FC236}">
                    <a16:creationId xmlns:a16="http://schemas.microsoft.com/office/drawing/2014/main" id="{4A9D193E-DCA6-4E7E-9482-AA813E2463AE}"/>
                  </a:ext>
                </a:extLst>
              </p:cNvPr>
              <p:cNvSpPr>
                <a:spLocks noRot="1" noChangeAspect="1" noMove="1" noResize="1" noEditPoints="1" noAdjustHandles="1" noChangeArrowheads="1" noChangeShapeType="1" noTextEdit="1"/>
              </p:cNvSpPr>
              <p:nvPr/>
            </p:nvSpPr>
            <p:spPr>
              <a:xfrm>
                <a:off x="776319" y="2884218"/>
                <a:ext cx="5569250" cy="694164"/>
              </a:xfrm>
              <a:prstGeom prst="rect">
                <a:avLst/>
              </a:prstGeom>
              <a:blipFill>
                <a:blip r:embed="rId4"/>
                <a:stretch>
                  <a:fillRect/>
                </a:stretch>
              </a:blipFill>
            </p:spPr>
            <p:txBody>
              <a:bodyPr/>
              <a:lstStyle/>
              <a:p>
                <a:r>
                  <a:rPr lang="zh-TW" altLang="en-US">
                    <a:noFill/>
                  </a:rPr>
                  <a:t> </a:t>
                </a:r>
              </a:p>
            </p:txBody>
          </p:sp>
        </mc:Fallback>
      </mc:AlternateContent>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g12176bbb184_0_43"/>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a:t>Traveling Salesman Problem (TSP)</a:t>
            </a:r>
            <a:endParaRPr/>
          </a:p>
        </p:txBody>
      </p:sp>
      <p:sp>
        <p:nvSpPr>
          <p:cNvPr id="408" name="Google Shape;408;g12176bbb184_0_43"/>
          <p:cNvSpPr txBox="1"/>
          <p:nvPr/>
        </p:nvSpPr>
        <p:spPr>
          <a:xfrm>
            <a:off x="457200" y="1339525"/>
            <a:ext cx="8431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g12176bbb184_0_43"/>
          <p:cNvSpPr txBox="1"/>
          <p:nvPr/>
        </p:nvSpPr>
        <p:spPr>
          <a:xfrm>
            <a:off x="457200" y="1339525"/>
            <a:ext cx="8431200" cy="1415742"/>
          </a:xfrm>
          <a:prstGeom prst="rect">
            <a:avLst/>
          </a:prstGeom>
          <a:noFill/>
          <a:ln>
            <a:noFill/>
          </a:ln>
        </p:spPr>
        <p:txBody>
          <a:bodyPr spcFirstLastPara="1" wrap="square" lIns="91425" tIns="91425" rIns="91425" bIns="91425" anchor="t" anchorCtr="0">
            <a:spAutoFit/>
          </a:bodyPr>
          <a:lstStyle/>
          <a:p>
            <a:pPr marL="412750" marR="0" lvl="0" indent="-285750" algn="l" rtl="0">
              <a:lnSpc>
                <a:spcPct val="100000"/>
              </a:lnSpc>
              <a:spcBef>
                <a:spcPts val="0"/>
              </a:spcBef>
              <a:spcAft>
                <a:spcPts val="0"/>
              </a:spcAft>
              <a:buClr>
                <a:srgbClr val="000000"/>
              </a:buClr>
              <a:buSzPts val="1600"/>
              <a:buFont typeface="Arial" panose="020B0604020202020204" pitchFamily="34" charset="0"/>
              <a:buChar char="•"/>
            </a:pPr>
            <a:r>
              <a:rPr lang="en-US" sz="1600" dirty="0"/>
              <a:t>Given a directed graph </a:t>
            </a:r>
            <a:r>
              <a:rPr lang="en-US" sz="1600" dirty="0">
                <a:solidFill>
                  <a:srgbClr val="FF0000"/>
                </a:solidFill>
              </a:rPr>
              <a:t>G=(V, E)</a:t>
            </a:r>
            <a:r>
              <a:rPr lang="en-US" sz="1600" dirty="0"/>
              <a:t> with the vertex set </a:t>
            </a:r>
            <a:r>
              <a:rPr lang="en-US" sz="1600" dirty="0">
                <a:solidFill>
                  <a:srgbClr val="FF0000"/>
                </a:solidFill>
              </a:rPr>
              <a:t>V</a:t>
            </a:r>
            <a:r>
              <a:rPr lang="en-US" sz="1600" dirty="0"/>
              <a:t> of </a:t>
            </a:r>
            <a:r>
              <a:rPr lang="en-US" sz="1600" i="1" dirty="0"/>
              <a:t>n</a:t>
            </a:r>
            <a:r>
              <a:rPr lang="en-US" sz="1600" dirty="0"/>
              <a:t> vertices and the edge set </a:t>
            </a:r>
            <a:r>
              <a:rPr lang="en-US" sz="1600" dirty="0">
                <a:solidFill>
                  <a:srgbClr val="FF0000"/>
                </a:solidFill>
              </a:rPr>
              <a:t>E</a:t>
            </a:r>
            <a:r>
              <a:rPr lang="en-US" sz="1600" dirty="0"/>
              <a:t>, the TSP is to find a tour that first visits an </a:t>
            </a:r>
            <a:r>
              <a:rPr lang="en-US" sz="1600" dirty="0">
                <a:solidFill>
                  <a:schemeClr val="dk1"/>
                </a:solidFill>
              </a:rPr>
              <a:t>arbitrary </a:t>
            </a:r>
            <a:r>
              <a:rPr lang="en-US" sz="1600" dirty="0"/>
              <a:t>vertex v, then sequentially visits vertex exactly once, and at last visits vertex v, such that the sum of weights of edges included in the tour is minimized. </a:t>
            </a:r>
            <a:endParaRPr sz="1600" dirty="0"/>
          </a:p>
          <a:p>
            <a:pPr marL="412750" marR="0" lvl="0" indent="-285750" algn="l" rtl="0">
              <a:lnSpc>
                <a:spcPct val="100000"/>
              </a:lnSpc>
              <a:spcBef>
                <a:spcPts val="0"/>
              </a:spcBef>
              <a:spcAft>
                <a:spcPts val="0"/>
              </a:spcAft>
              <a:buSzPts val="1600"/>
              <a:buFont typeface="Arial" panose="020B0604020202020204" pitchFamily="34" charset="0"/>
              <a:buChar char="•"/>
            </a:pPr>
            <a:r>
              <a:rPr lang="en-US" sz="1600" dirty="0"/>
              <a:t>The QA algorithm solving the TSP has the following QUBO formula</a:t>
            </a:r>
            <a:endParaRPr sz="1600" dirty="0"/>
          </a:p>
        </p:txBody>
      </p:sp>
      <p:sp>
        <p:nvSpPr>
          <p:cNvPr id="410" name="Google Shape;410;g12176bbb184_0_43"/>
          <p:cNvSpPr txBox="1">
            <a:spLocks noGrp="1"/>
          </p:cNvSpPr>
          <p:nvPr>
            <p:ph type="sldNum" idx="12"/>
          </p:nvPr>
        </p:nvSpPr>
        <p:spPr>
          <a:xfrm>
            <a:off x="6298075" y="4833760"/>
            <a:ext cx="2133600" cy="1809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SzPts val="900"/>
              <a:buNone/>
            </a:pPr>
            <a:fld id="{00000000-1234-1234-1234-123412341234}" type="slidenum">
              <a:rPr lang="en-US"/>
              <a:t>21</a:t>
            </a:fld>
            <a:endParaRPr/>
          </a:p>
        </p:txBody>
      </p:sp>
      <p:pic>
        <p:nvPicPr>
          <p:cNvPr id="411" name="Google Shape;411;g12176bbb184_0_43"/>
          <p:cNvPicPr preferRelativeResize="0"/>
          <p:nvPr/>
        </p:nvPicPr>
        <p:blipFill>
          <a:blip r:embed="rId3">
            <a:alphaModFix/>
          </a:blip>
          <a:stretch>
            <a:fillRect/>
          </a:stretch>
        </p:blipFill>
        <p:spPr>
          <a:xfrm>
            <a:off x="6038008" y="2851919"/>
            <a:ext cx="2892926" cy="2211675"/>
          </a:xfrm>
          <a:prstGeom prst="rect">
            <a:avLst/>
          </a:prstGeom>
          <a:noFill/>
          <a:ln>
            <a:noFill/>
          </a:ln>
        </p:spPr>
      </p:pic>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57F009D3-BD20-4D9D-897E-A7A7E7C321C9}"/>
                  </a:ext>
                </a:extLst>
              </p:cNvPr>
              <p:cNvSpPr/>
              <p:nvPr/>
            </p:nvSpPr>
            <p:spPr>
              <a:xfrm>
                <a:off x="-186431" y="3156222"/>
                <a:ext cx="7142085" cy="131369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zh-TW" altLang="en-US" i="1">
                          <a:latin typeface="Cambria Math" panose="02040503050406030204" pitchFamily="18" charset="0"/>
                        </a:rPr>
                        <m:t>𝐻</m:t>
                      </m:r>
                      <m:d>
                        <m:dPr>
                          <m:ctrlPr>
                            <a:rPr lang="zh-TW" altLang="en-US" i="1">
                              <a:latin typeface="Cambria Math" panose="02040503050406030204" pitchFamily="18" charset="0"/>
                            </a:rPr>
                          </m:ctrlPr>
                        </m:dPr>
                        <m:e>
                          <m:r>
                            <a:rPr lang="zh-TW" altLang="en-US" i="1">
                              <a:latin typeface="Cambria Math" panose="02040503050406030204" pitchFamily="18" charset="0"/>
                            </a:rPr>
                            <m:t>𝑥</m:t>
                          </m:r>
                        </m:e>
                      </m:d>
                      <m:r>
                        <a:rPr lang="zh-TW" altLang="en-US">
                          <a:latin typeface="Cambria Math" panose="02040503050406030204" pitchFamily="18" charset="0"/>
                        </a:rPr>
                        <m:t>=</m:t>
                      </m:r>
                      <m:r>
                        <a:rPr lang="zh-TW" altLang="en-US" i="1">
                          <a:latin typeface="Cambria Math" panose="02040503050406030204" pitchFamily="18" charset="0"/>
                        </a:rPr>
                        <m:t>𝐴</m:t>
                      </m:r>
                      <m:nary>
                        <m:naryPr>
                          <m:chr m:val="∑"/>
                          <m:limLoc m:val="subSup"/>
                          <m:ctrlPr>
                            <a:rPr lang="zh-TW" altLang="en-US" i="1">
                              <a:latin typeface="Cambria Math" panose="02040503050406030204" pitchFamily="18" charset="0"/>
                            </a:rPr>
                          </m:ctrlPr>
                        </m:naryPr>
                        <m:sub>
                          <m:r>
                            <a:rPr lang="zh-TW" altLang="en-US" i="1">
                              <a:latin typeface="Cambria Math" panose="02040503050406030204" pitchFamily="18" charset="0"/>
                            </a:rPr>
                            <m:t>𝑣</m:t>
                          </m:r>
                          <m:r>
                            <a:rPr lang="zh-TW" altLang="en-US">
                              <a:latin typeface="Cambria Math" panose="02040503050406030204" pitchFamily="18" charset="0"/>
                            </a:rPr>
                            <m:t>=1</m:t>
                          </m:r>
                        </m:sub>
                        <m:sup>
                          <m:r>
                            <a:rPr lang="zh-TW" altLang="en-US" i="1">
                              <a:latin typeface="Cambria Math" panose="02040503050406030204" pitchFamily="18" charset="0"/>
                            </a:rPr>
                            <m:t>𝑛</m:t>
                          </m:r>
                        </m:sup>
                        <m:e/>
                      </m:nary>
                      <m:sSup>
                        <m:sSupPr>
                          <m:ctrlPr>
                            <a:rPr lang="zh-TW" altLang="en-US" i="1">
                              <a:latin typeface="Cambria Math" panose="02040503050406030204" pitchFamily="18" charset="0"/>
                            </a:rPr>
                          </m:ctrlPr>
                        </m:sSupPr>
                        <m:e>
                          <m:d>
                            <m:dPr>
                              <m:ctrlPr>
                                <a:rPr lang="zh-TW" altLang="en-US" i="1">
                                  <a:latin typeface="Cambria Math" panose="02040503050406030204" pitchFamily="18" charset="0"/>
                                </a:rPr>
                              </m:ctrlPr>
                            </m:dPr>
                            <m:e>
                              <m:r>
                                <a:rPr lang="zh-TW" altLang="en-US">
                                  <a:latin typeface="Cambria Math" panose="02040503050406030204" pitchFamily="18" charset="0"/>
                                </a:rPr>
                                <m:t>1−</m:t>
                              </m:r>
                              <m:nary>
                                <m:naryPr>
                                  <m:chr m:val="∑"/>
                                  <m:limLoc m:val="subSup"/>
                                  <m:ctrlPr>
                                    <a:rPr lang="zh-TW" altLang="en-US" i="1">
                                      <a:latin typeface="Cambria Math" panose="02040503050406030204" pitchFamily="18" charset="0"/>
                                    </a:rPr>
                                  </m:ctrlPr>
                                </m:naryPr>
                                <m:sub>
                                  <m:r>
                                    <a:rPr lang="zh-TW" altLang="en-US" i="1">
                                      <a:latin typeface="Cambria Math" panose="02040503050406030204" pitchFamily="18" charset="0"/>
                                    </a:rPr>
                                    <m:t>𝑗</m:t>
                                  </m:r>
                                  <m:r>
                                    <a:rPr lang="zh-TW" altLang="en-US">
                                      <a:latin typeface="Cambria Math" panose="02040503050406030204" pitchFamily="18" charset="0"/>
                                    </a:rPr>
                                    <m:t>=1</m:t>
                                  </m:r>
                                </m:sub>
                                <m:sup>
                                  <m:r>
                                    <a:rPr lang="zh-TW" altLang="en-US" i="1">
                                      <a:latin typeface="Cambria Math" panose="02040503050406030204" pitchFamily="18" charset="0"/>
                                    </a:rPr>
                                    <m:t>𝑛</m:t>
                                  </m:r>
                                </m:sup>
                                <m:e/>
                              </m:nary>
                              <m:sSub>
                                <m:sSubPr>
                                  <m:ctrlPr>
                                    <a:rPr lang="zh-TW" altLang="en-US" i="1">
                                      <a:latin typeface="Cambria Math" panose="02040503050406030204" pitchFamily="18" charset="0"/>
                                    </a:rPr>
                                  </m:ctrlPr>
                                </m:sSubPr>
                                <m:e>
                                  <m:r>
                                    <a:rPr lang="zh-TW" altLang="en-US" i="1">
                                      <a:latin typeface="Cambria Math" panose="02040503050406030204" pitchFamily="18" charset="0"/>
                                    </a:rPr>
                                    <m:t>𝑥</m:t>
                                  </m:r>
                                </m:e>
                                <m:sub>
                                  <m:r>
                                    <a:rPr lang="zh-TW" altLang="en-US" i="1">
                                      <a:latin typeface="Cambria Math" panose="02040503050406030204" pitchFamily="18" charset="0"/>
                                    </a:rPr>
                                    <m:t>𝑣</m:t>
                                  </m:r>
                                  <m:r>
                                    <a:rPr lang="zh-TW" altLang="en-US">
                                      <a:latin typeface="Cambria Math" panose="02040503050406030204" pitchFamily="18" charset="0"/>
                                    </a:rPr>
                                    <m:t>,</m:t>
                                  </m:r>
                                  <m:r>
                                    <a:rPr lang="zh-TW" altLang="en-US" i="1">
                                      <a:latin typeface="Cambria Math" panose="02040503050406030204" pitchFamily="18" charset="0"/>
                                    </a:rPr>
                                    <m:t>𝑗</m:t>
                                  </m:r>
                                </m:sub>
                              </m:sSub>
                            </m:e>
                          </m:d>
                        </m:e>
                        <m:sup>
                          <m:r>
                            <a:rPr lang="zh-TW" altLang="en-US">
                              <a:latin typeface="Cambria Math" panose="02040503050406030204" pitchFamily="18" charset="0"/>
                            </a:rPr>
                            <m:t>2</m:t>
                          </m:r>
                        </m:sup>
                      </m:sSup>
                      <m:r>
                        <a:rPr lang="zh-TW" altLang="en-US">
                          <a:latin typeface="Cambria Math" panose="02040503050406030204" pitchFamily="18" charset="0"/>
                        </a:rPr>
                        <m:t>+</m:t>
                      </m:r>
                      <m:r>
                        <a:rPr lang="zh-TW" altLang="en-US" i="1">
                          <a:latin typeface="Cambria Math" panose="02040503050406030204" pitchFamily="18" charset="0"/>
                        </a:rPr>
                        <m:t>𝐴</m:t>
                      </m:r>
                      <m:nary>
                        <m:naryPr>
                          <m:chr m:val="∑"/>
                          <m:limLoc m:val="subSup"/>
                          <m:ctrlPr>
                            <a:rPr lang="zh-TW" altLang="en-US" i="1">
                              <a:latin typeface="Cambria Math" panose="02040503050406030204" pitchFamily="18" charset="0"/>
                            </a:rPr>
                          </m:ctrlPr>
                        </m:naryPr>
                        <m:sub>
                          <m:r>
                            <a:rPr lang="zh-TW" altLang="en-US" i="1">
                              <a:latin typeface="Cambria Math" panose="02040503050406030204" pitchFamily="18" charset="0"/>
                            </a:rPr>
                            <m:t>𝑗</m:t>
                          </m:r>
                          <m:r>
                            <a:rPr lang="zh-TW" altLang="en-US">
                              <a:latin typeface="Cambria Math" panose="02040503050406030204" pitchFamily="18" charset="0"/>
                            </a:rPr>
                            <m:t>=1</m:t>
                          </m:r>
                        </m:sub>
                        <m:sup>
                          <m:r>
                            <a:rPr lang="zh-TW" altLang="en-US" i="1">
                              <a:latin typeface="Cambria Math" panose="02040503050406030204" pitchFamily="18" charset="0"/>
                            </a:rPr>
                            <m:t>𝑛</m:t>
                          </m:r>
                        </m:sup>
                        <m:e/>
                      </m:nary>
                      <m:sSup>
                        <m:sSupPr>
                          <m:ctrlPr>
                            <a:rPr lang="zh-TW" altLang="en-US" i="1">
                              <a:latin typeface="Cambria Math" panose="02040503050406030204" pitchFamily="18" charset="0"/>
                            </a:rPr>
                          </m:ctrlPr>
                        </m:sSupPr>
                        <m:e>
                          <m:d>
                            <m:dPr>
                              <m:ctrlPr>
                                <a:rPr lang="zh-TW" altLang="en-US" i="1">
                                  <a:latin typeface="Cambria Math" panose="02040503050406030204" pitchFamily="18" charset="0"/>
                                </a:rPr>
                              </m:ctrlPr>
                            </m:dPr>
                            <m:e>
                              <m:r>
                                <a:rPr lang="zh-TW" altLang="en-US">
                                  <a:latin typeface="Cambria Math" panose="02040503050406030204" pitchFamily="18" charset="0"/>
                                </a:rPr>
                                <m:t>1−</m:t>
                              </m:r>
                              <m:nary>
                                <m:naryPr>
                                  <m:chr m:val="∑"/>
                                  <m:limLoc m:val="subSup"/>
                                  <m:ctrlPr>
                                    <a:rPr lang="zh-TW" altLang="en-US" i="1">
                                      <a:latin typeface="Cambria Math" panose="02040503050406030204" pitchFamily="18" charset="0"/>
                                    </a:rPr>
                                  </m:ctrlPr>
                                </m:naryPr>
                                <m:sub>
                                  <m:r>
                                    <a:rPr lang="zh-TW" altLang="en-US" i="1">
                                      <a:latin typeface="Cambria Math" panose="02040503050406030204" pitchFamily="18" charset="0"/>
                                    </a:rPr>
                                    <m:t>𝑣</m:t>
                                  </m:r>
                                  <m:r>
                                    <a:rPr lang="zh-TW" altLang="en-US">
                                      <a:latin typeface="Cambria Math" panose="02040503050406030204" pitchFamily="18" charset="0"/>
                                    </a:rPr>
                                    <m:t>=1</m:t>
                                  </m:r>
                                </m:sub>
                                <m:sup>
                                  <m:r>
                                    <a:rPr lang="zh-TW" altLang="en-US" i="1">
                                      <a:latin typeface="Cambria Math" panose="02040503050406030204" pitchFamily="18" charset="0"/>
                                    </a:rPr>
                                    <m:t>𝑛</m:t>
                                  </m:r>
                                </m:sup>
                                <m:e/>
                              </m:nary>
                              <m:sSub>
                                <m:sSubPr>
                                  <m:ctrlPr>
                                    <a:rPr lang="zh-TW" altLang="en-US" i="1">
                                      <a:latin typeface="Cambria Math" panose="02040503050406030204" pitchFamily="18" charset="0"/>
                                    </a:rPr>
                                  </m:ctrlPr>
                                </m:sSubPr>
                                <m:e>
                                  <m:r>
                                    <a:rPr lang="zh-TW" altLang="en-US" i="1">
                                      <a:latin typeface="Cambria Math" panose="02040503050406030204" pitchFamily="18" charset="0"/>
                                    </a:rPr>
                                    <m:t>𝑥</m:t>
                                  </m:r>
                                </m:e>
                                <m:sub>
                                  <m:r>
                                    <a:rPr lang="zh-TW" altLang="en-US" i="1">
                                      <a:latin typeface="Cambria Math" panose="02040503050406030204" pitchFamily="18" charset="0"/>
                                    </a:rPr>
                                    <m:t>𝑣</m:t>
                                  </m:r>
                                  <m:r>
                                    <a:rPr lang="zh-TW" altLang="en-US">
                                      <a:latin typeface="Cambria Math" panose="02040503050406030204" pitchFamily="18" charset="0"/>
                                    </a:rPr>
                                    <m:t>,</m:t>
                                  </m:r>
                                  <m:r>
                                    <a:rPr lang="zh-TW" altLang="en-US" i="1">
                                      <a:latin typeface="Cambria Math" panose="02040503050406030204" pitchFamily="18" charset="0"/>
                                    </a:rPr>
                                    <m:t>𝑗</m:t>
                                  </m:r>
                                </m:sub>
                              </m:sSub>
                            </m:e>
                          </m:d>
                        </m:e>
                        <m:sup>
                          <m:r>
                            <a:rPr lang="zh-TW" altLang="en-US">
                              <a:latin typeface="Cambria Math" panose="02040503050406030204" pitchFamily="18" charset="0"/>
                            </a:rPr>
                            <m:t>2</m:t>
                          </m:r>
                        </m:sup>
                      </m:sSup>
                      <m:r>
                        <a:rPr lang="zh-TW" altLang="en-US">
                          <a:latin typeface="Cambria Math" panose="02040503050406030204" pitchFamily="18" charset="0"/>
                        </a:rPr>
                        <m:t>+</m:t>
                      </m:r>
                      <m:r>
                        <a:rPr lang="zh-TW" altLang="en-US" i="1">
                          <a:latin typeface="Cambria Math" panose="02040503050406030204" pitchFamily="18" charset="0"/>
                        </a:rPr>
                        <m:t>𝐴</m:t>
                      </m:r>
                      <m:nary>
                        <m:naryPr>
                          <m:chr m:val="∑"/>
                          <m:limLoc m:val="subSup"/>
                          <m:ctrlPr>
                            <a:rPr lang="zh-TW" altLang="en-US" i="1">
                              <a:latin typeface="Cambria Math" panose="02040503050406030204" pitchFamily="18" charset="0"/>
                            </a:rPr>
                          </m:ctrlPr>
                        </m:naryPr>
                        <m:sub>
                          <m:d>
                            <m:dPr>
                              <m:ctrlPr>
                                <a:rPr lang="zh-TW" altLang="en-US" i="1">
                                  <a:latin typeface="Cambria Math" panose="02040503050406030204" pitchFamily="18" charset="0"/>
                                </a:rPr>
                              </m:ctrlPr>
                            </m:dPr>
                            <m:e>
                              <m:r>
                                <a:rPr lang="zh-TW" altLang="en-US" i="1">
                                  <a:latin typeface="Cambria Math" panose="02040503050406030204" pitchFamily="18" charset="0"/>
                                </a:rPr>
                                <m:t>𝑢</m:t>
                              </m:r>
                              <m:r>
                                <a:rPr lang="zh-TW" altLang="en-US">
                                  <a:latin typeface="Cambria Math" panose="02040503050406030204" pitchFamily="18" charset="0"/>
                                </a:rPr>
                                <m:t>,</m:t>
                              </m:r>
                              <m:r>
                                <a:rPr lang="zh-TW" altLang="en-US" i="1">
                                  <a:latin typeface="Cambria Math" panose="02040503050406030204" pitchFamily="18" charset="0"/>
                                </a:rPr>
                                <m:t>𝑣</m:t>
                              </m:r>
                            </m:e>
                          </m:d>
                          <m:r>
                            <a:rPr lang="zh-TW" altLang="en-US">
                              <a:latin typeface="Cambria Math" panose="02040503050406030204" pitchFamily="18" charset="0"/>
                            </a:rPr>
                            <m:t>∉</m:t>
                          </m:r>
                          <m:r>
                            <a:rPr lang="zh-TW" altLang="en-US" i="1">
                              <a:latin typeface="Cambria Math" panose="02040503050406030204" pitchFamily="18" charset="0"/>
                            </a:rPr>
                            <m:t>𝐸</m:t>
                          </m:r>
                        </m:sub>
                        <m:sup/>
                        <m:e/>
                      </m:nary>
                      <m:nary>
                        <m:naryPr>
                          <m:chr m:val="∑"/>
                          <m:limLoc m:val="subSup"/>
                          <m:ctrlPr>
                            <a:rPr lang="zh-TW" altLang="en-US" i="1">
                              <a:latin typeface="Cambria Math" panose="02040503050406030204" pitchFamily="18" charset="0"/>
                            </a:rPr>
                          </m:ctrlPr>
                        </m:naryPr>
                        <m:sub>
                          <m:r>
                            <a:rPr lang="zh-TW" altLang="en-US" i="1">
                              <a:latin typeface="Cambria Math" panose="02040503050406030204" pitchFamily="18" charset="0"/>
                            </a:rPr>
                            <m:t>𝑗</m:t>
                          </m:r>
                          <m:r>
                            <a:rPr lang="zh-TW" altLang="en-US">
                              <a:latin typeface="Cambria Math" panose="02040503050406030204" pitchFamily="18" charset="0"/>
                            </a:rPr>
                            <m:t>=1</m:t>
                          </m:r>
                        </m:sub>
                        <m:sup>
                          <m:r>
                            <a:rPr lang="zh-TW" altLang="en-US" i="1">
                              <a:latin typeface="Cambria Math" panose="02040503050406030204" pitchFamily="18" charset="0"/>
                            </a:rPr>
                            <m:t>𝑛</m:t>
                          </m:r>
                        </m:sup>
                        <m:e/>
                      </m:nary>
                      <m:sSub>
                        <m:sSubPr>
                          <m:ctrlPr>
                            <a:rPr lang="zh-TW" altLang="en-US" i="1">
                              <a:latin typeface="Cambria Math" panose="02040503050406030204" pitchFamily="18" charset="0"/>
                            </a:rPr>
                          </m:ctrlPr>
                        </m:sSubPr>
                        <m:e>
                          <m:r>
                            <a:rPr lang="zh-TW" altLang="en-US" i="1">
                              <a:latin typeface="Cambria Math" panose="02040503050406030204" pitchFamily="18" charset="0"/>
                            </a:rPr>
                            <m:t>𝑥</m:t>
                          </m:r>
                        </m:e>
                        <m:sub>
                          <m:r>
                            <a:rPr lang="zh-TW" altLang="en-US" i="1">
                              <a:latin typeface="Cambria Math" panose="02040503050406030204" pitchFamily="18" charset="0"/>
                            </a:rPr>
                            <m:t>𝑢</m:t>
                          </m:r>
                          <m:r>
                            <a:rPr lang="zh-TW" altLang="en-US">
                              <a:latin typeface="Cambria Math" panose="02040503050406030204" pitchFamily="18" charset="0"/>
                            </a:rPr>
                            <m:t>,</m:t>
                          </m:r>
                          <m:r>
                            <a:rPr lang="zh-TW" altLang="en-US" i="1">
                              <a:latin typeface="Cambria Math" panose="02040503050406030204" pitchFamily="18" charset="0"/>
                            </a:rPr>
                            <m:t>𝑗</m:t>
                          </m:r>
                        </m:sub>
                      </m:sSub>
                      <m:sSub>
                        <m:sSubPr>
                          <m:ctrlPr>
                            <a:rPr lang="zh-TW" altLang="en-US" i="1">
                              <a:latin typeface="Cambria Math" panose="02040503050406030204" pitchFamily="18" charset="0"/>
                            </a:rPr>
                          </m:ctrlPr>
                        </m:sSubPr>
                        <m:e>
                          <m:r>
                            <a:rPr lang="zh-TW" altLang="en-US" i="1">
                              <a:latin typeface="Cambria Math" panose="02040503050406030204" pitchFamily="18" charset="0"/>
                            </a:rPr>
                            <m:t>𝑥</m:t>
                          </m:r>
                        </m:e>
                        <m:sub>
                          <m:r>
                            <a:rPr lang="zh-TW" altLang="en-US" i="1">
                              <a:latin typeface="Cambria Math" panose="02040503050406030204" pitchFamily="18" charset="0"/>
                            </a:rPr>
                            <m:t>𝑣</m:t>
                          </m:r>
                          <m:r>
                            <a:rPr lang="zh-TW" altLang="en-US">
                              <a:latin typeface="Cambria Math" panose="02040503050406030204" pitchFamily="18" charset="0"/>
                            </a:rPr>
                            <m:t>,</m:t>
                          </m:r>
                          <m:r>
                            <a:rPr lang="zh-TW" altLang="en-US" i="1">
                              <a:latin typeface="Cambria Math" panose="02040503050406030204" pitchFamily="18" charset="0"/>
                            </a:rPr>
                            <m:t>𝑗</m:t>
                          </m:r>
                          <m:r>
                            <a:rPr lang="zh-TW" altLang="en-US">
                              <a:latin typeface="Cambria Math" panose="02040503050406030204" pitchFamily="18" charset="0"/>
                            </a:rPr>
                            <m:t>+1</m:t>
                          </m:r>
                        </m:sub>
                      </m:sSub>
                      <m:r>
                        <a:rPr lang="zh-TW" altLang="en-US">
                          <a:latin typeface="Cambria Math" panose="02040503050406030204" pitchFamily="18" charset="0"/>
                        </a:rPr>
                        <m:t>+</m:t>
                      </m:r>
                      <m:r>
                        <a:rPr lang="zh-TW" altLang="en-US" i="1">
                          <a:latin typeface="Cambria Math" panose="02040503050406030204" pitchFamily="18" charset="0"/>
                        </a:rPr>
                        <m:t>𝐵</m:t>
                      </m:r>
                      <m:nary>
                        <m:naryPr>
                          <m:chr m:val="∑"/>
                          <m:limLoc m:val="subSup"/>
                          <m:ctrlPr>
                            <a:rPr lang="zh-TW" altLang="en-US" i="1">
                              <a:latin typeface="Cambria Math" panose="02040503050406030204" pitchFamily="18" charset="0"/>
                            </a:rPr>
                          </m:ctrlPr>
                        </m:naryPr>
                        <m:sub>
                          <m:d>
                            <m:dPr>
                              <m:ctrlPr>
                                <a:rPr lang="zh-TW" altLang="en-US" i="1">
                                  <a:latin typeface="Cambria Math" panose="02040503050406030204" pitchFamily="18" charset="0"/>
                                </a:rPr>
                              </m:ctrlPr>
                            </m:dPr>
                            <m:e>
                              <m:r>
                                <a:rPr lang="zh-TW" altLang="en-US" i="1">
                                  <a:latin typeface="Cambria Math" panose="02040503050406030204" pitchFamily="18" charset="0"/>
                                </a:rPr>
                                <m:t>𝑢</m:t>
                              </m:r>
                              <m:r>
                                <a:rPr lang="zh-TW" altLang="en-US">
                                  <a:latin typeface="Cambria Math" panose="02040503050406030204" pitchFamily="18" charset="0"/>
                                </a:rPr>
                                <m:t>, </m:t>
                              </m:r>
                              <m:r>
                                <a:rPr lang="zh-TW" altLang="en-US" i="1">
                                  <a:latin typeface="Cambria Math" panose="02040503050406030204" pitchFamily="18" charset="0"/>
                                </a:rPr>
                                <m:t>𝑣</m:t>
                              </m:r>
                            </m:e>
                          </m:d>
                          <m:r>
                            <a:rPr lang="zh-TW" altLang="en-US">
                              <a:latin typeface="Cambria Math" panose="02040503050406030204" pitchFamily="18" charset="0"/>
                            </a:rPr>
                            <m:t>∈</m:t>
                          </m:r>
                          <m:r>
                            <a:rPr lang="zh-TW" altLang="en-US" i="1">
                              <a:latin typeface="Cambria Math" panose="02040503050406030204" pitchFamily="18" charset="0"/>
                            </a:rPr>
                            <m:t>𝐸</m:t>
                          </m:r>
                        </m:sub>
                        <m:sup/>
                        <m:e/>
                      </m:nary>
                      <m:sSub>
                        <m:sSubPr>
                          <m:ctrlPr>
                            <a:rPr lang="zh-TW" altLang="en-US" i="1">
                              <a:latin typeface="Cambria Math" panose="02040503050406030204" pitchFamily="18" charset="0"/>
                            </a:rPr>
                          </m:ctrlPr>
                        </m:sSubPr>
                        <m:e>
                          <m:r>
                            <a:rPr lang="zh-TW" altLang="en-US" i="1">
                              <a:latin typeface="Cambria Math" panose="02040503050406030204" pitchFamily="18" charset="0"/>
                            </a:rPr>
                            <m:t>𝑊</m:t>
                          </m:r>
                        </m:e>
                        <m:sub>
                          <m:r>
                            <a:rPr lang="zh-TW" altLang="en-US" i="1">
                              <a:latin typeface="Cambria Math" panose="02040503050406030204" pitchFamily="18" charset="0"/>
                            </a:rPr>
                            <m:t>𝑢</m:t>
                          </m:r>
                          <m:r>
                            <a:rPr lang="zh-TW" altLang="en-US">
                              <a:latin typeface="Cambria Math" panose="02040503050406030204" pitchFamily="18" charset="0"/>
                            </a:rPr>
                            <m:t>,</m:t>
                          </m:r>
                          <m:r>
                            <a:rPr lang="zh-TW" altLang="en-US" i="1">
                              <a:latin typeface="Cambria Math" panose="02040503050406030204" pitchFamily="18" charset="0"/>
                            </a:rPr>
                            <m:t>𝑣</m:t>
                          </m:r>
                        </m:sub>
                      </m:sSub>
                      <m:nary>
                        <m:naryPr>
                          <m:chr m:val="∑"/>
                          <m:limLoc m:val="subSup"/>
                          <m:ctrlPr>
                            <a:rPr lang="zh-TW" altLang="en-US" i="1">
                              <a:latin typeface="Cambria Math" panose="02040503050406030204" pitchFamily="18" charset="0"/>
                            </a:rPr>
                          </m:ctrlPr>
                        </m:naryPr>
                        <m:sub>
                          <m:r>
                            <a:rPr lang="zh-TW" altLang="en-US" i="1">
                              <a:latin typeface="Cambria Math" panose="02040503050406030204" pitchFamily="18" charset="0"/>
                            </a:rPr>
                            <m:t>𝑗</m:t>
                          </m:r>
                          <m:r>
                            <a:rPr lang="zh-TW" altLang="en-US">
                              <a:latin typeface="Cambria Math" panose="02040503050406030204" pitchFamily="18" charset="0"/>
                            </a:rPr>
                            <m:t>=1</m:t>
                          </m:r>
                        </m:sub>
                        <m:sup>
                          <m:r>
                            <a:rPr lang="zh-TW" altLang="en-US" i="1">
                              <a:latin typeface="Cambria Math" panose="02040503050406030204" pitchFamily="18" charset="0"/>
                            </a:rPr>
                            <m:t>𝑛</m:t>
                          </m:r>
                        </m:sup>
                        <m:e/>
                      </m:nary>
                      <m:sSub>
                        <m:sSubPr>
                          <m:ctrlPr>
                            <a:rPr lang="zh-TW" altLang="en-US" i="1">
                              <a:latin typeface="Cambria Math" panose="02040503050406030204" pitchFamily="18" charset="0"/>
                            </a:rPr>
                          </m:ctrlPr>
                        </m:sSubPr>
                        <m:e>
                          <m:r>
                            <a:rPr lang="zh-TW" altLang="en-US" i="1">
                              <a:latin typeface="Cambria Math" panose="02040503050406030204" pitchFamily="18" charset="0"/>
                            </a:rPr>
                            <m:t>𝑥</m:t>
                          </m:r>
                        </m:e>
                        <m:sub>
                          <m:r>
                            <a:rPr lang="zh-TW" altLang="en-US" i="1">
                              <a:latin typeface="Cambria Math" panose="02040503050406030204" pitchFamily="18" charset="0"/>
                            </a:rPr>
                            <m:t>𝑢</m:t>
                          </m:r>
                          <m:r>
                            <a:rPr lang="zh-TW" altLang="en-US">
                              <a:latin typeface="Cambria Math" panose="02040503050406030204" pitchFamily="18" charset="0"/>
                            </a:rPr>
                            <m:t>,</m:t>
                          </m:r>
                          <m:r>
                            <a:rPr lang="zh-TW" altLang="en-US" i="1">
                              <a:latin typeface="Cambria Math" panose="02040503050406030204" pitchFamily="18" charset="0"/>
                            </a:rPr>
                            <m:t>𝑗</m:t>
                          </m:r>
                        </m:sub>
                      </m:sSub>
                      <m:sSub>
                        <m:sSubPr>
                          <m:ctrlPr>
                            <a:rPr lang="zh-TW" altLang="en-US" i="1">
                              <a:latin typeface="Cambria Math" panose="02040503050406030204" pitchFamily="18" charset="0"/>
                            </a:rPr>
                          </m:ctrlPr>
                        </m:sSubPr>
                        <m:e>
                          <m:r>
                            <a:rPr lang="zh-TW" altLang="en-US" i="1">
                              <a:latin typeface="Cambria Math" panose="02040503050406030204" pitchFamily="18" charset="0"/>
                            </a:rPr>
                            <m:t>𝑥</m:t>
                          </m:r>
                        </m:e>
                        <m:sub>
                          <m:r>
                            <a:rPr lang="zh-TW" altLang="en-US" i="1">
                              <a:latin typeface="Cambria Math" panose="02040503050406030204" pitchFamily="18" charset="0"/>
                            </a:rPr>
                            <m:t>𝑣</m:t>
                          </m:r>
                          <m:r>
                            <a:rPr lang="zh-TW" altLang="en-US">
                              <a:latin typeface="Cambria Math" panose="02040503050406030204" pitchFamily="18" charset="0"/>
                            </a:rPr>
                            <m:t>,</m:t>
                          </m:r>
                          <m:r>
                            <a:rPr lang="zh-TW" altLang="en-US" i="1">
                              <a:latin typeface="Cambria Math" panose="02040503050406030204" pitchFamily="18" charset="0"/>
                            </a:rPr>
                            <m:t>𝑗</m:t>
                          </m:r>
                          <m:r>
                            <a:rPr lang="zh-TW" altLang="en-US">
                              <a:latin typeface="Cambria Math" panose="02040503050406030204" pitchFamily="18" charset="0"/>
                            </a:rPr>
                            <m:t>+1</m:t>
                          </m:r>
                        </m:sub>
                      </m:sSub>
                      <m:r>
                        <a:rPr lang="zh-TW" altLang="en-US">
                          <a:latin typeface="Cambria Math" panose="02040503050406030204" pitchFamily="18" charset="0"/>
                        </a:rPr>
                        <m:t> </m:t>
                      </m:r>
                    </m:oMath>
                  </m:oMathPara>
                </a14:m>
                <a:endParaRPr lang="zh-TW" altLang="en-US" dirty="0"/>
              </a:p>
            </p:txBody>
          </p:sp>
        </mc:Choice>
        <mc:Fallback xmlns="">
          <p:sp>
            <p:nvSpPr>
              <p:cNvPr id="2" name="矩形 1">
                <a:extLst>
                  <a:ext uri="{FF2B5EF4-FFF2-40B4-BE49-F238E27FC236}">
                    <a16:creationId xmlns:a16="http://schemas.microsoft.com/office/drawing/2014/main" id="{57F009D3-BD20-4D9D-897E-A7A7E7C321C9}"/>
                  </a:ext>
                </a:extLst>
              </p:cNvPr>
              <p:cNvSpPr>
                <a:spLocks noRot="1" noChangeAspect="1" noMove="1" noResize="1" noEditPoints="1" noAdjustHandles="1" noChangeArrowheads="1" noChangeShapeType="1" noTextEdit="1"/>
              </p:cNvSpPr>
              <p:nvPr/>
            </p:nvSpPr>
            <p:spPr>
              <a:xfrm>
                <a:off x="-186431" y="3156222"/>
                <a:ext cx="7142085" cy="1313693"/>
              </a:xfrm>
              <a:prstGeom prst="rect">
                <a:avLst/>
              </a:prstGeom>
              <a:blipFill>
                <a:blip r:embed="rId4"/>
                <a:stretch>
                  <a:fillRect/>
                </a:stretch>
              </a:blipFill>
            </p:spPr>
            <p:txBody>
              <a:bodyPr/>
              <a:lstStyle/>
              <a:p>
                <a:r>
                  <a:rPr lang="zh-TW" altLang="en-US">
                    <a:noFill/>
                  </a:rPr>
                  <a:t> </a:t>
                </a:r>
              </a:p>
            </p:txBody>
          </p:sp>
        </mc:Fallback>
      </mc:AlternateContent>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9"/>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dirty="0"/>
              <a:t>Outline</a:t>
            </a:r>
            <a:endParaRPr dirty="0"/>
          </a:p>
        </p:txBody>
      </p:sp>
      <p:sp>
        <p:nvSpPr>
          <p:cNvPr id="97" name="Google Shape;97;p9"/>
          <p:cNvSpPr txBox="1">
            <a:spLocks noGrp="1"/>
          </p:cNvSpPr>
          <p:nvPr>
            <p:ph type="sldNum" idx="12"/>
          </p:nvPr>
        </p:nvSpPr>
        <p:spPr>
          <a:xfrm>
            <a:off x="7010400" y="4856560"/>
            <a:ext cx="2133600" cy="1809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SzPts val="900"/>
              <a:buNone/>
            </a:pPr>
            <a:fld id="{00000000-1234-1234-1234-123412341234}" type="slidenum">
              <a:rPr lang="en-US"/>
              <a:t>22</a:t>
            </a:fld>
            <a:endParaRPr/>
          </a:p>
        </p:txBody>
      </p:sp>
      <p:sp>
        <p:nvSpPr>
          <p:cNvPr id="98" name="Google Shape;98;p9"/>
          <p:cNvSpPr txBox="1"/>
          <p:nvPr/>
        </p:nvSpPr>
        <p:spPr>
          <a:xfrm>
            <a:off x="201679" y="1245656"/>
            <a:ext cx="9644686" cy="30861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000000"/>
              </a:buClr>
              <a:buSzPts val="3000"/>
              <a:buFont typeface="Noto Sans Symbols"/>
              <a:buChar char="■"/>
            </a:pPr>
            <a:r>
              <a:rPr lang="en-US" sz="2800" dirty="0">
                <a:latin typeface="Times" panose="02020603050405020304" pitchFamily="18" charset="0"/>
                <a:ea typeface="Times"/>
                <a:cs typeface="Times" panose="02020603050405020304" pitchFamily="18" charset="0"/>
                <a:sym typeface="Times"/>
              </a:rPr>
              <a:t>D-Wave Quantum Annealer (QAs)</a:t>
            </a:r>
            <a:endParaRPr sz="2800" dirty="0">
              <a:latin typeface="Times" panose="02020603050405020304" pitchFamily="18" charset="0"/>
              <a:cs typeface="Times" panose="02020603050405020304" pitchFamily="18" charset="0"/>
            </a:endParaRPr>
          </a:p>
          <a:p>
            <a:pPr marL="457200" marR="0" lvl="0" indent="-457200" algn="l" rtl="0">
              <a:lnSpc>
                <a:spcPct val="100000"/>
              </a:lnSpc>
              <a:spcBef>
                <a:spcPts val="0"/>
              </a:spcBef>
              <a:spcAft>
                <a:spcPts val="0"/>
              </a:spcAft>
              <a:buClr>
                <a:srgbClr val="000000"/>
              </a:buClr>
              <a:buSzPts val="3000"/>
              <a:buFont typeface="Noto Sans Symbols"/>
              <a:buChar char="■"/>
            </a:pPr>
            <a:r>
              <a:rPr lang="en-US" sz="2800" dirty="0">
                <a:latin typeface="Times" panose="02020603050405020304" pitchFamily="18" charset="0"/>
                <a:ea typeface="Times"/>
                <a:cs typeface="Times" panose="02020603050405020304" pitchFamily="18" charset="0"/>
                <a:sym typeface="Times"/>
              </a:rPr>
              <a:t>NP-hard Problems</a:t>
            </a:r>
            <a:endParaRPr sz="2800" dirty="0">
              <a:latin typeface="Times" panose="02020603050405020304" pitchFamily="18" charset="0"/>
              <a:cs typeface="Times" panose="02020603050405020304" pitchFamily="18" charset="0"/>
            </a:endParaRPr>
          </a:p>
          <a:p>
            <a:pPr marL="457200" marR="0" lvl="0" indent="-457200" algn="l" rtl="0">
              <a:lnSpc>
                <a:spcPct val="100000"/>
              </a:lnSpc>
              <a:spcBef>
                <a:spcPts val="0"/>
              </a:spcBef>
              <a:spcAft>
                <a:spcPts val="0"/>
              </a:spcAft>
              <a:buClr>
                <a:srgbClr val="000000"/>
              </a:buClr>
              <a:buSzPts val="3000"/>
              <a:buFont typeface="Noto Sans Symbols"/>
              <a:buChar char="■"/>
            </a:pPr>
            <a:r>
              <a:rPr lang="en-US" sz="2800" b="0" i="0" u="none" strike="noStrike" cap="none" dirty="0">
                <a:solidFill>
                  <a:srgbClr val="000000"/>
                </a:solidFill>
                <a:latin typeface="Times" panose="02020603050405020304" pitchFamily="18" charset="0"/>
                <a:ea typeface="Times"/>
                <a:cs typeface="Times" panose="02020603050405020304" pitchFamily="18" charset="0"/>
                <a:sym typeface="Times"/>
              </a:rPr>
              <a:t>Examples of Solving NP-hard Problems with QAs</a:t>
            </a:r>
            <a:endParaRPr sz="2800" dirty="0">
              <a:latin typeface="Times" panose="02020603050405020304" pitchFamily="18" charset="0"/>
              <a:cs typeface="Times" panose="02020603050405020304" pitchFamily="18" charset="0"/>
            </a:endParaRPr>
          </a:p>
          <a:p>
            <a:pPr marL="457200" marR="0" lvl="0" indent="-457200" algn="l" rtl="0">
              <a:lnSpc>
                <a:spcPct val="100000"/>
              </a:lnSpc>
              <a:spcBef>
                <a:spcPts val="0"/>
              </a:spcBef>
              <a:spcAft>
                <a:spcPts val="0"/>
              </a:spcAft>
              <a:buClr>
                <a:srgbClr val="000000"/>
              </a:buClr>
              <a:buSzPts val="3000"/>
              <a:buFont typeface="Noto Sans Symbols"/>
              <a:buChar char="■"/>
            </a:pPr>
            <a:r>
              <a:rPr lang="en-US" sz="2800" b="0" i="0" u="none" strike="noStrike" cap="none" dirty="0">
                <a:solidFill>
                  <a:srgbClr val="FF0000"/>
                </a:solidFill>
                <a:latin typeface="Times" panose="02020603050405020304" pitchFamily="18" charset="0"/>
                <a:ea typeface="Times"/>
                <a:cs typeface="Times" panose="02020603050405020304" pitchFamily="18" charset="0"/>
                <a:sym typeface="Times"/>
              </a:rPr>
              <a:t>QUBO Formula Classification</a:t>
            </a:r>
          </a:p>
          <a:p>
            <a:pPr marL="457200" marR="0" lvl="0" indent="-457200" algn="l" rtl="0">
              <a:lnSpc>
                <a:spcPct val="100000"/>
              </a:lnSpc>
              <a:spcBef>
                <a:spcPts val="0"/>
              </a:spcBef>
              <a:spcAft>
                <a:spcPts val="0"/>
              </a:spcAft>
              <a:buClr>
                <a:srgbClr val="000000"/>
              </a:buClr>
              <a:buSzPts val="3000"/>
              <a:buFont typeface="Noto Sans Symbols"/>
              <a:buChar char="■"/>
            </a:pPr>
            <a:r>
              <a:rPr lang="en-US" sz="2800" b="0" i="0" u="none" strike="noStrike" cap="none" dirty="0">
                <a:solidFill>
                  <a:srgbClr val="000000"/>
                </a:solidFill>
                <a:latin typeface="Times" panose="02020603050405020304" pitchFamily="18" charset="0"/>
                <a:ea typeface="Times"/>
                <a:cs typeface="Times" panose="02020603050405020304" pitchFamily="18" charset="0"/>
                <a:sym typeface="Times"/>
              </a:rPr>
              <a:t>Conclusion</a:t>
            </a:r>
            <a:endParaRPr sz="2800" dirty="0">
              <a:latin typeface="Times" panose="02020603050405020304" pitchFamily="18" charset="0"/>
              <a:cs typeface="Times" panose="02020603050405020304" pitchFamily="18" charset="0"/>
            </a:endParaRPr>
          </a:p>
          <a:p>
            <a:pPr marL="0" marR="0" lvl="0" indent="0" algn="l" rtl="0">
              <a:lnSpc>
                <a:spcPct val="100000"/>
              </a:lnSpc>
              <a:spcBef>
                <a:spcPts val="0"/>
              </a:spcBef>
              <a:spcAft>
                <a:spcPts val="0"/>
              </a:spcAft>
              <a:buNone/>
            </a:pPr>
            <a:endParaRPr sz="2800" b="0" i="0" u="none" strike="noStrike" cap="none" dirty="0">
              <a:solidFill>
                <a:srgbClr val="000000"/>
              </a:solidFill>
              <a:latin typeface="Times" panose="02020603050405020304" pitchFamily="18" charset="0"/>
              <a:cs typeface="Times" panose="02020603050405020304" pitchFamily="18" charset="0"/>
              <a:sym typeface="Arial"/>
            </a:endParaRPr>
          </a:p>
        </p:txBody>
      </p:sp>
    </p:spTree>
    <p:extLst>
      <p:ext uri="{BB962C8B-B14F-4D97-AF65-F5344CB8AC3E}">
        <p14:creationId xmlns:p14="http://schemas.microsoft.com/office/powerpoint/2010/main" val="4111822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g16b98fb4557_7_160"/>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dirty="0"/>
              <a:t>QUBO Formula Classification</a:t>
            </a:r>
            <a:endParaRPr dirty="0"/>
          </a:p>
        </p:txBody>
      </p:sp>
      <p:sp>
        <p:nvSpPr>
          <p:cNvPr id="433" name="Google Shape;433;g16b98fb4557_7_160"/>
          <p:cNvSpPr txBox="1">
            <a:spLocks noGrp="1"/>
          </p:cNvSpPr>
          <p:nvPr>
            <p:ph type="sldNum" idx="12"/>
          </p:nvPr>
        </p:nvSpPr>
        <p:spPr>
          <a:xfrm>
            <a:off x="7010400" y="4856560"/>
            <a:ext cx="2133600" cy="180900"/>
          </a:xfrm>
          <a:prstGeom prst="rect">
            <a:avLst/>
          </a:prstGeom>
          <a:noFill/>
          <a:ln>
            <a:noFill/>
          </a:ln>
        </p:spPr>
        <p:txBody>
          <a:bodyPr spcFirstLastPara="1" wrap="square" lIns="68575" tIns="34275" rIns="68575" bIns="34275" anchor="b"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23</a:t>
            </a:fld>
            <a:endParaRPr/>
          </a:p>
        </p:txBody>
      </p:sp>
      <p:sp>
        <p:nvSpPr>
          <p:cNvPr id="434" name="Google Shape;434;g16b98fb4557_7_160"/>
          <p:cNvSpPr/>
          <p:nvPr/>
        </p:nvSpPr>
        <p:spPr>
          <a:xfrm>
            <a:off x="1" y="1006267"/>
            <a:ext cx="9125140" cy="2200500"/>
          </a:xfrm>
          <a:prstGeom prst="rect">
            <a:avLst/>
          </a:prstGeom>
          <a:noFill/>
          <a:ln>
            <a:noFill/>
          </a:ln>
        </p:spPr>
        <p:txBody>
          <a:bodyPr spcFirstLastPara="1" wrap="square" lIns="91425" tIns="45700" rIns="91425" bIns="45700" anchor="t" anchorCtr="0">
            <a:noAutofit/>
          </a:bodyPr>
          <a:lstStyle/>
          <a:p>
            <a:pPr marL="400050" marR="0" lvl="0" indent="-285750" algn="l" rtl="0">
              <a:lnSpc>
                <a:spcPct val="100000"/>
              </a:lnSpc>
              <a:spcBef>
                <a:spcPts val="0"/>
              </a:spcBef>
              <a:spcAft>
                <a:spcPts val="0"/>
              </a:spcAft>
              <a:buClr>
                <a:srgbClr val="000000"/>
              </a:buClr>
              <a:buSzPts val="1800"/>
              <a:buFont typeface="Arial" panose="020B0604020202020204" pitchFamily="34" charset="0"/>
              <a:buChar char="•"/>
            </a:pPr>
            <a:r>
              <a:rPr lang="en-US" sz="1600" dirty="0"/>
              <a:t>Classification criterion 1 (CC1): </a:t>
            </a:r>
            <a:r>
              <a:rPr lang="en-US" sz="1600" b="0" i="0" u="none" strike="noStrike" cap="none" dirty="0">
                <a:solidFill>
                  <a:srgbClr val="000000"/>
                </a:solidFill>
                <a:latin typeface="Arial"/>
                <a:ea typeface="Arial"/>
                <a:cs typeface="Arial"/>
                <a:sym typeface="Arial"/>
              </a:rPr>
              <a:t>Does the number of variables in the QUBO formula scale linearly with the input size of the problem ? </a:t>
            </a:r>
            <a:endParaRPr sz="1400" b="0" i="0" u="none" strike="noStrike" cap="none" dirty="0">
              <a:solidFill>
                <a:srgbClr val="000000"/>
              </a:solidFill>
              <a:latin typeface="Arial"/>
              <a:ea typeface="Arial"/>
              <a:cs typeface="Arial"/>
              <a:sym typeface="Arial"/>
            </a:endParaRPr>
          </a:p>
          <a:p>
            <a:pPr marL="400050" lvl="0" indent="-285750">
              <a:spcBef>
                <a:spcPts val="500"/>
              </a:spcBef>
              <a:buSzPts val="1800"/>
              <a:buFont typeface="Arial" panose="020B0604020202020204" pitchFamily="34" charset="0"/>
              <a:buChar char="•"/>
            </a:pPr>
            <a:r>
              <a:rPr lang="en-US" sz="1600" dirty="0"/>
              <a:t>Classification criterion 2 (CC2): </a:t>
            </a:r>
            <a:r>
              <a:rPr lang="en-US" sz="1600" b="0" i="0" u="none" strike="noStrike" cap="none" dirty="0">
                <a:solidFill>
                  <a:srgbClr val="000000"/>
                </a:solidFill>
                <a:latin typeface="Arial"/>
                <a:ea typeface="Arial"/>
                <a:cs typeface="Arial"/>
                <a:sym typeface="Arial"/>
              </a:rPr>
              <a:t>Does QUBO contain only </a:t>
            </a:r>
            <a:r>
              <a:rPr lang="en-US" altLang="zh-TW" sz="1600" dirty="0"/>
              <a:t>optimization terms or only </a:t>
            </a:r>
            <a:r>
              <a:rPr lang="en-US" sz="1600" b="0" i="0" u="none" strike="noStrike" cap="none" dirty="0">
                <a:solidFill>
                  <a:srgbClr val="000000"/>
                </a:solidFill>
                <a:latin typeface="Arial"/>
                <a:ea typeface="Arial"/>
                <a:cs typeface="Arial"/>
                <a:sym typeface="Arial"/>
              </a:rPr>
              <a:t>constraint terms? </a:t>
            </a:r>
            <a:endParaRPr sz="1400" b="0" i="0" u="none" strike="noStrike" cap="none" dirty="0">
              <a:solidFill>
                <a:srgbClr val="000000"/>
              </a:solidFill>
              <a:latin typeface="Arial"/>
              <a:ea typeface="Arial"/>
              <a:cs typeface="Arial"/>
              <a:sym typeface="Arial"/>
            </a:endParaRPr>
          </a:p>
          <a:p>
            <a:pPr marL="514350" marR="0" lvl="0" indent="-285750" algn="l" rtl="0">
              <a:lnSpc>
                <a:spcPct val="100000"/>
              </a:lnSpc>
              <a:spcBef>
                <a:spcPts val="500"/>
              </a:spcBef>
              <a:spcAft>
                <a:spcPts val="0"/>
              </a:spcAft>
              <a:buClr>
                <a:srgbClr val="000000"/>
              </a:buClr>
              <a:buSzPts val="1800"/>
              <a:buFont typeface="Arial" panose="020B0604020202020204" pitchFamily="34" charset="0"/>
              <a:buChar char="•"/>
            </a:pPr>
            <a:endParaRPr sz="1600" b="0" i="0" u="none" strike="noStrike" cap="none" dirty="0">
              <a:solidFill>
                <a:srgbClr val="000000"/>
              </a:solidFill>
              <a:latin typeface="Arial"/>
              <a:ea typeface="Arial"/>
              <a:cs typeface="Arial"/>
              <a:sym typeface="Arial"/>
            </a:endParaRPr>
          </a:p>
          <a:p>
            <a:pPr marL="742950" marR="0" lvl="0" indent="-285750" algn="l" rtl="0">
              <a:lnSpc>
                <a:spcPct val="100000"/>
              </a:lnSpc>
              <a:spcBef>
                <a:spcPts val="500"/>
              </a:spcBef>
              <a:spcAft>
                <a:spcPts val="0"/>
              </a:spcAft>
              <a:buClr>
                <a:srgbClr val="000000"/>
              </a:buClr>
              <a:buSzPts val="1400"/>
              <a:buFont typeface="Arial" panose="020B0604020202020204" pitchFamily="34" charset="0"/>
              <a:buChar char="•"/>
            </a:pPr>
            <a:endParaRPr sz="1400" b="0" i="0" u="none" strike="noStrike" cap="none" dirty="0">
              <a:solidFill>
                <a:srgbClr val="000000"/>
              </a:solidFill>
              <a:latin typeface="Arial"/>
              <a:ea typeface="Arial"/>
              <a:cs typeface="Arial"/>
              <a:sym typeface="Arial"/>
            </a:endParaRPr>
          </a:p>
        </p:txBody>
      </p:sp>
      <p:graphicFrame>
        <p:nvGraphicFramePr>
          <p:cNvPr id="435" name="Google Shape;435;g16b98fb4557_7_160"/>
          <p:cNvGraphicFramePr/>
          <p:nvPr>
            <p:extLst>
              <p:ext uri="{D42A27DB-BD31-4B8C-83A1-F6EECF244321}">
                <p14:modId xmlns:p14="http://schemas.microsoft.com/office/powerpoint/2010/main" val="651169028"/>
              </p:ext>
            </p:extLst>
          </p:nvPr>
        </p:nvGraphicFramePr>
        <p:xfrm>
          <a:off x="540913" y="2188771"/>
          <a:ext cx="8222025" cy="2864492"/>
        </p:xfrm>
        <a:graphic>
          <a:graphicData uri="http://schemas.openxmlformats.org/drawingml/2006/table">
            <a:tbl>
              <a:tblPr>
                <a:noFill/>
              </a:tblPr>
              <a:tblGrid>
                <a:gridCol w="1270524">
                  <a:extLst>
                    <a:ext uri="{9D8B030D-6E8A-4147-A177-3AD203B41FA5}">
                      <a16:colId xmlns:a16="http://schemas.microsoft.com/office/drawing/2014/main" val="20000"/>
                    </a:ext>
                  </a:extLst>
                </a:gridCol>
                <a:gridCol w="3046683">
                  <a:extLst>
                    <a:ext uri="{9D8B030D-6E8A-4147-A177-3AD203B41FA5}">
                      <a16:colId xmlns:a16="http://schemas.microsoft.com/office/drawing/2014/main" val="20001"/>
                    </a:ext>
                  </a:extLst>
                </a:gridCol>
                <a:gridCol w="3904818">
                  <a:extLst>
                    <a:ext uri="{9D8B030D-6E8A-4147-A177-3AD203B41FA5}">
                      <a16:colId xmlns:a16="http://schemas.microsoft.com/office/drawing/2014/main" val="20002"/>
                    </a:ext>
                  </a:extLst>
                </a:gridCol>
              </a:tblGrid>
              <a:tr h="466661">
                <a:tc>
                  <a:txBody>
                    <a:bodyPr/>
                    <a:lstStyle/>
                    <a:p>
                      <a:pPr marL="0" marR="0" lvl="0" indent="0" algn="just" rtl="0">
                        <a:lnSpc>
                          <a:spcPct val="100000"/>
                        </a:lnSpc>
                        <a:spcBef>
                          <a:spcPts val="0"/>
                        </a:spcBef>
                        <a:spcAft>
                          <a:spcPts val="0"/>
                        </a:spcAft>
                        <a:buNone/>
                      </a:pPr>
                      <a:r>
                        <a:rPr lang="en-US" u="none" strike="noStrike" cap="none">
                          <a:latin typeface="Times New Roman"/>
                          <a:ea typeface="Times New Roman"/>
                          <a:cs typeface="Times New Roman"/>
                          <a:sym typeface="Times New Roman"/>
                        </a:rPr>
                        <a:t>                CC1                   CC2</a:t>
                      </a:r>
                      <a:endParaRPr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u="none" strike="noStrike" cap="none" dirty="0">
                          <a:latin typeface="Times New Roman"/>
                          <a:ea typeface="Times New Roman"/>
                          <a:cs typeface="Times New Roman"/>
                          <a:sym typeface="Times New Roman"/>
                        </a:rPr>
                        <a:t>Yes</a:t>
                      </a:r>
                      <a:endParaRPr u="none" strike="noStrike" cap="none" dirty="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u="none" strike="noStrike" cap="none">
                          <a:latin typeface="Times New Roman"/>
                          <a:ea typeface="Times New Roman"/>
                          <a:cs typeface="Times New Roman"/>
                          <a:sym typeface="Times New Roman"/>
                        </a:rPr>
                        <a:t>No</a:t>
                      </a:r>
                      <a:endParaRPr u="none" strike="noStrike" cap="none">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102113">
                <a:tc>
                  <a:txBody>
                    <a:bodyPr/>
                    <a:lstStyle/>
                    <a:p>
                      <a:pPr marL="0" marR="0" lvl="0" indent="0" algn="ctr" rtl="0">
                        <a:lnSpc>
                          <a:spcPct val="100000"/>
                        </a:lnSpc>
                        <a:spcBef>
                          <a:spcPts val="0"/>
                        </a:spcBef>
                        <a:spcAft>
                          <a:spcPts val="0"/>
                        </a:spcAft>
                        <a:buNone/>
                      </a:pPr>
                      <a:r>
                        <a:rPr lang="en-US" u="none" strike="noStrike" cap="none" dirty="0">
                          <a:latin typeface="Times New Roman"/>
                          <a:ea typeface="Times New Roman"/>
                          <a:cs typeface="Times New Roman"/>
                          <a:sym typeface="Times New Roman"/>
                        </a:rPr>
                        <a:t>Yes</a:t>
                      </a:r>
                      <a:endParaRPr u="none" strike="noStrike" cap="none" dirty="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u="none" strike="noStrike" cap="none" dirty="0">
                          <a:solidFill>
                            <a:srgbClr val="FF0000"/>
                          </a:solidFill>
                          <a:latin typeface="Times New Roman"/>
                          <a:ea typeface="Times New Roman"/>
                          <a:cs typeface="Times New Roman"/>
                          <a:sym typeface="Times New Roman"/>
                        </a:rPr>
                        <a:t>Category 1</a:t>
                      </a:r>
                      <a:endParaRPr u="none" strike="noStrike" cap="none" dirty="0">
                        <a:solidFill>
                          <a:srgbClr val="FF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US" u="none" strike="noStrike" cap="none" dirty="0">
                          <a:latin typeface="Times New Roman"/>
                          <a:ea typeface="Times New Roman"/>
                          <a:cs typeface="Times New Roman"/>
                          <a:sym typeface="Times New Roman"/>
                        </a:rPr>
                        <a:t>(e.g. the QUBO formula for the SS problem)</a:t>
                      </a:r>
                      <a:endParaRPr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u="none" strike="noStrike" cap="none" dirty="0">
                          <a:solidFill>
                            <a:srgbClr val="FF0000"/>
                          </a:solidFill>
                          <a:latin typeface="Times New Roman"/>
                          <a:ea typeface="Times New Roman"/>
                          <a:cs typeface="Times New Roman"/>
                          <a:sym typeface="Times New Roman"/>
                        </a:rPr>
                        <a:t>Category 3</a:t>
                      </a:r>
                      <a:endParaRPr u="none" strike="noStrike" cap="none" dirty="0">
                        <a:solidFill>
                          <a:srgbClr val="FF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US" u="none" strike="noStrike" cap="none" dirty="0">
                          <a:latin typeface="Times New Roman"/>
                          <a:ea typeface="Times New Roman"/>
                          <a:cs typeface="Times New Roman"/>
                          <a:sym typeface="Times New Roman"/>
                        </a:rPr>
                        <a:t>(e.g. the QUBO formula for the GC problem)</a:t>
                      </a:r>
                      <a:endParaRPr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295718">
                <a:tc>
                  <a:txBody>
                    <a:bodyPr/>
                    <a:lstStyle/>
                    <a:p>
                      <a:pPr marL="0" marR="0" lvl="0" indent="0" algn="ctr" rtl="0">
                        <a:lnSpc>
                          <a:spcPct val="100000"/>
                        </a:lnSpc>
                        <a:spcBef>
                          <a:spcPts val="0"/>
                        </a:spcBef>
                        <a:spcAft>
                          <a:spcPts val="0"/>
                        </a:spcAft>
                        <a:buNone/>
                      </a:pPr>
                      <a:r>
                        <a:rPr lang="en-US" u="none" strike="noStrike" cap="none" dirty="0">
                          <a:latin typeface="Times New Roman"/>
                          <a:ea typeface="Times New Roman"/>
                          <a:cs typeface="Times New Roman"/>
                          <a:sym typeface="Times New Roman"/>
                        </a:rPr>
                        <a:t>No</a:t>
                      </a:r>
                      <a:endParaRPr u="none" strike="noStrike" cap="none" dirty="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u="none" strike="noStrike" cap="none" dirty="0">
                          <a:solidFill>
                            <a:srgbClr val="FF0000"/>
                          </a:solidFill>
                          <a:latin typeface="Times New Roman"/>
                          <a:ea typeface="Times New Roman"/>
                          <a:cs typeface="Times New Roman"/>
                          <a:sym typeface="Times New Roman"/>
                        </a:rPr>
                        <a:t>Category 2</a:t>
                      </a:r>
                      <a:endParaRPr u="none" strike="noStrike" cap="none" dirty="0">
                        <a:solidFill>
                          <a:srgbClr val="FF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US" u="none" strike="noStrike" cap="none" dirty="0">
                          <a:latin typeface="Times New Roman"/>
                          <a:ea typeface="Times New Roman"/>
                          <a:cs typeface="Times New Roman"/>
                          <a:sym typeface="Times New Roman"/>
                        </a:rPr>
                        <a:t>(e.g. the QUBO formula for the VC problem)</a:t>
                      </a:r>
                      <a:endParaRPr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u="none" strike="noStrike" cap="none" dirty="0">
                          <a:solidFill>
                            <a:srgbClr val="FF0000"/>
                          </a:solidFill>
                          <a:latin typeface="Times New Roman"/>
                          <a:ea typeface="Times New Roman"/>
                          <a:cs typeface="Times New Roman"/>
                          <a:sym typeface="Times New Roman"/>
                        </a:rPr>
                        <a:t>Category 4</a:t>
                      </a:r>
                      <a:endParaRPr u="none" strike="noStrike" cap="none" dirty="0">
                        <a:solidFill>
                          <a:srgbClr val="FF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US" u="none" strike="noStrike" cap="none" dirty="0">
                          <a:latin typeface="Times New Roman"/>
                          <a:ea typeface="Times New Roman"/>
                          <a:cs typeface="Times New Roman"/>
                          <a:sym typeface="Times New Roman"/>
                        </a:rPr>
                        <a:t>(e.g. the QUBO formula for the TSP)</a:t>
                      </a:r>
                      <a:endParaRPr u="none" strike="noStrike" cap="none"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cxnSp>
        <p:nvCxnSpPr>
          <p:cNvPr id="436" name="Google Shape;436;g16b98fb4557_7_160"/>
          <p:cNvCxnSpPr>
            <a:cxnSpLocks/>
          </p:cNvCxnSpPr>
          <p:nvPr/>
        </p:nvCxnSpPr>
        <p:spPr>
          <a:xfrm>
            <a:off x="540913" y="2191057"/>
            <a:ext cx="1268636" cy="455890"/>
          </a:xfrm>
          <a:prstGeom prst="straightConnector1">
            <a:avLst/>
          </a:prstGeom>
          <a:noFill/>
          <a:ln w="9525" cap="flat" cmpd="sng">
            <a:solidFill>
              <a:schemeClr val="dk2"/>
            </a:solidFill>
            <a:prstDash val="solid"/>
            <a:round/>
            <a:headEnd type="none" w="med" len="med"/>
            <a:tailEnd type="none" w="med" len="med"/>
          </a:ln>
        </p:spPr>
      </p:cxnSp>
      <p:pic>
        <p:nvPicPr>
          <p:cNvPr id="7" name="Google Shape;384;g122d0c7dceb_0_15">
            <a:extLst>
              <a:ext uri="{FF2B5EF4-FFF2-40B4-BE49-F238E27FC236}">
                <a16:creationId xmlns:a16="http://schemas.microsoft.com/office/drawing/2014/main" id="{514F0669-EC6C-42BD-9AA0-C21A210D7394}"/>
              </a:ext>
            </a:extLst>
          </p:cNvPr>
          <p:cNvPicPr preferRelativeResize="0"/>
          <p:nvPr/>
        </p:nvPicPr>
        <p:blipFill rotWithShape="1">
          <a:blip r:embed="rId3">
            <a:alphaModFix/>
          </a:blip>
          <a:srcRect/>
          <a:stretch/>
        </p:blipFill>
        <p:spPr>
          <a:xfrm>
            <a:off x="2577533" y="3218809"/>
            <a:ext cx="1613375" cy="503254"/>
          </a:xfrm>
          <a:prstGeom prst="rect">
            <a:avLst/>
          </a:prstGeom>
          <a:noFill/>
          <a:ln>
            <a:noFill/>
          </a:ln>
        </p:spPr>
      </p:pic>
      <p:pic>
        <p:nvPicPr>
          <p:cNvPr id="2" name="圖片 1">
            <a:extLst>
              <a:ext uri="{FF2B5EF4-FFF2-40B4-BE49-F238E27FC236}">
                <a16:creationId xmlns:a16="http://schemas.microsoft.com/office/drawing/2014/main" id="{12FC9689-AD42-4CCD-8367-DAD68FBC6EBC}"/>
              </a:ext>
            </a:extLst>
          </p:cNvPr>
          <p:cNvPicPr>
            <a:picLocks noChangeAspect="1"/>
          </p:cNvPicPr>
          <p:nvPr/>
        </p:nvPicPr>
        <p:blipFill>
          <a:blip r:embed="rId4"/>
          <a:stretch>
            <a:fillRect/>
          </a:stretch>
        </p:blipFill>
        <p:spPr>
          <a:xfrm>
            <a:off x="1956133" y="4603684"/>
            <a:ext cx="2638065" cy="357203"/>
          </a:xfrm>
          <a:prstGeom prst="rect">
            <a:avLst/>
          </a:prstGeom>
        </p:spPr>
      </p:pic>
      <p:pic>
        <p:nvPicPr>
          <p:cNvPr id="3" name="圖片 2">
            <a:extLst>
              <a:ext uri="{FF2B5EF4-FFF2-40B4-BE49-F238E27FC236}">
                <a16:creationId xmlns:a16="http://schemas.microsoft.com/office/drawing/2014/main" id="{F91524F0-DFE4-4C28-8108-907732726B04}"/>
              </a:ext>
            </a:extLst>
          </p:cNvPr>
          <p:cNvPicPr>
            <a:picLocks noChangeAspect="1"/>
          </p:cNvPicPr>
          <p:nvPr/>
        </p:nvPicPr>
        <p:blipFill>
          <a:blip r:embed="rId5"/>
          <a:stretch>
            <a:fillRect/>
          </a:stretch>
        </p:blipFill>
        <p:spPr>
          <a:xfrm>
            <a:off x="4953093" y="3218809"/>
            <a:ext cx="3742293" cy="466763"/>
          </a:xfrm>
          <a:prstGeom prst="rect">
            <a:avLst/>
          </a:prstGeom>
        </p:spPr>
      </p:pic>
      <p:pic>
        <p:nvPicPr>
          <p:cNvPr id="4" name="圖片 3">
            <a:extLst>
              <a:ext uri="{FF2B5EF4-FFF2-40B4-BE49-F238E27FC236}">
                <a16:creationId xmlns:a16="http://schemas.microsoft.com/office/drawing/2014/main" id="{3309B905-2CC8-4C87-8B48-6BC919800754}"/>
              </a:ext>
            </a:extLst>
          </p:cNvPr>
          <p:cNvPicPr>
            <a:picLocks noChangeAspect="1"/>
          </p:cNvPicPr>
          <p:nvPr/>
        </p:nvPicPr>
        <p:blipFill>
          <a:blip r:embed="rId6"/>
          <a:stretch>
            <a:fillRect/>
          </a:stretch>
        </p:blipFill>
        <p:spPr>
          <a:xfrm>
            <a:off x="4523337" y="4224762"/>
            <a:ext cx="4601804" cy="84731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4"/>
          <p:cNvSpPr txBox="1">
            <a:spLocks noGrp="1"/>
          </p:cNvSpPr>
          <p:nvPr>
            <p:ph type="sldNum" idx="12"/>
          </p:nvPr>
        </p:nvSpPr>
        <p:spPr>
          <a:xfrm>
            <a:off x="7010400" y="4856560"/>
            <a:ext cx="2133600" cy="1809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SzPts val="900"/>
              <a:buNone/>
            </a:pPr>
            <a:fld id="{00000000-1234-1234-1234-123412341234}" type="slidenum">
              <a:rPr lang="en-US"/>
              <a:t>24</a:t>
            </a:fld>
            <a:endParaRPr/>
          </a:p>
        </p:txBody>
      </p:sp>
      <p:sp>
        <p:nvSpPr>
          <p:cNvPr id="449" name="Google Shape;449;p4"/>
          <p:cNvSpPr txBox="1"/>
          <p:nvPr/>
        </p:nvSpPr>
        <p:spPr>
          <a:xfrm>
            <a:off x="207818" y="294408"/>
            <a:ext cx="9144000" cy="466801"/>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2400">
                <a:solidFill>
                  <a:schemeClr val="dk1"/>
                </a:solidFill>
              </a:rPr>
              <a:t>Performance Comparisons of Algorithms Solving the SS Problem</a:t>
            </a:r>
            <a:endParaRPr/>
          </a:p>
        </p:txBody>
      </p:sp>
      <p:sp>
        <p:nvSpPr>
          <p:cNvPr id="450" name="Google Shape;450;p4"/>
          <p:cNvSpPr txBox="1"/>
          <p:nvPr/>
        </p:nvSpPr>
        <p:spPr>
          <a:xfrm>
            <a:off x="6249256" y="1800466"/>
            <a:ext cx="2630400" cy="738900"/>
          </a:xfrm>
          <a:prstGeom prst="rect">
            <a:avLst/>
          </a:prstGeom>
          <a:noFill/>
          <a:ln w="38100" cap="flat" cmpd="sng">
            <a:solidFill>
              <a:srgbClr val="7030A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FF0000"/>
                </a:solidFill>
                <a:latin typeface="Arial"/>
                <a:ea typeface="Arial"/>
                <a:cs typeface="Arial"/>
                <a:sym typeface="Arial"/>
              </a:rPr>
              <a:t>Red:  </a:t>
            </a:r>
            <a:r>
              <a:rPr lang="en-US">
                <a:solidFill>
                  <a:srgbClr val="FF0000"/>
                </a:solidFill>
              </a:rPr>
              <a:t>Better than classical</a:t>
            </a:r>
            <a:endParaRPr/>
          </a:p>
          <a:p>
            <a:pPr marL="0" marR="0" lvl="0" indent="0" algn="l" rtl="0">
              <a:lnSpc>
                <a:spcPct val="100000"/>
              </a:lnSpc>
              <a:spcBef>
                <a:spcPts val="0"/>
              </a:spcBef>
              <a:spcAft>
                <a:spcPts val="0"/>
              </a:spcAft>
              <a:buNone/>
            </a:pPr>
            <a:r>
              <a:rPr lang="en-US" sz="1400" b="0" i="0" u="none" strike="noStrike" cap="none">
                <a:solidFill>
                  <a:srgbClr val="5757FF"/>
                </a:solidFill>
                <a:latin typeface="Arial"/>
                <a:ea typeface="Arial"/>
                <a:cs typeface="Arial"/>
                <a:sym typeface="Arial"/>
              </a:rPr>
              <a:t>Blue: Equal to classical</a:t>
            </a:r>
            <a:endParaRPr sz="1400" b="0" i="0" u="none" strike="noStrike" cap="none">
              <a:solidFill>
                <a:srgbClr val="5757FF"/>
              </a:solidFill>
              <a:latin typeface="Arial"/>
              <a:ea typeface="Arial"/>
              <a:cs typeface="Arial"/>
              <a:sym typeface="Arial"/>
            </a:endParaRPr>
          </a:p>
          <a:p>
            <a:pPr marL="0" marR="0" lvl="0" indent="0" algn="l" rtl="0">
              <a:lnSpc>
                <a:spcPct val="100000"/>
              </a:lnSpc>
              <a:spcBef>
                <a:spcPts val="0"/>
              </a:spcBef>
              <a:spcAft>
                <a:spcPts val="0"/>
              </a:spcAft>
              <a:buNone/>
            </a:pPr>
            <a:r>
              <a:rPr lang="en-US">
                <a:solidFill>
                  <a:srgbClr val="6AA84F"/>
                </a:solidFill>
              </a:rPr>
              <a:t>Green: Worse than classical</a:t>
            </a:r>
            <a:endParaRPr sz="1400" b="0" i="0" u="none" strike="noStrike" cap="none">
              <a:solidFill>
                <a:srgbClr val="6AA84F"/>
              </a:solidFill>
              <a:latin typeface="Arial"/>
              <a:ea typeface="Arial"/>
              <a:cs typeface="Arial"/>
              <a:sym typeface="Arial"/>
            </a:endParaRPr>
          </a:p>
        </p:txBody>
      </p:sp>
      <p:graphicFrame>
        <p:nvGraphicFramePr>
          <p:cNvPr id="451" name="Google Shape;451;p4"/>
          <p:cNvGraphicFramePr/>
          <p:nvPr/>
        </p:nvGraphicFramePr>
        <p:xfrm>
          <a:off x="443650" y="984025"/>
          <a:ext cx="5645750" cy="3710850"/>
        </p:xfrm>
        <a:graphic>
          <a:graphicData uri="http://schemas.openxmlformats.org/drawingml/2006/table">
            <a:tbl>
              <a:tblPr>
                <a:noFill/>
              </a:tblPr>
              <a:tblGrid>
                <a:gridCol w="762350">
                  <a:extLst>
                    <a:ext uri="{9D8B030D-6E8A-4147-A177-3AD203B41FA5}">
                      <a16:colId xmlns:a16="http://schemas.microsoft.com/office/drawing/2014/main" val="20000"/>
                    </a:ext>
                  </a:extLst>
                </a:gridCol>
                <a:gridCol w="692350">
                  <a:extLst>
                    <a:ext uri="{9D8B030D-6E8A-4147-A177-3AD203B41FA5}">
                      <a16:colId xmlns:a16="http://schemas.microsoft.com/office/drawing/2014/main" val="20001"/>
                    </a:ext>
                  </a:extLst>
                </a:gridCol>
                <a:gridCol w="666900">
                  <a:extLst>
                    <a:ext uri="{9D8B030D-6E8A-4147-A177-3AD203B41FA5}">
                      <a16:colId xmlns:a16="http://schemas.microsoft.com/office/drawing/2014/main" val="20002"/>
                    </a:ext>
                  </a:extLst>
                </a:gridCol>
                <a:gridCol w="748425">
                  <a:extLst>
                    <a:ext uri="{9D8B030D-6E8A-4147-A177-3AD203B41FA5}">
                      <a16:colId xmlns:a16="http://schemas.microsoft.com/office/drawing/2014/main" val="20003"/>
                    </a:ext>
                  </a:extLst>
                </a:gridCol>
                <a:gridCol w="705075">
                  <a:extLst>
                    <a:ext uri="{9D8B030D-6E8A-4147-A177-3AD203B41FA5}">
                      <a16:colId xmlns:a16="http://schemas.microsoft.com/office/drawing/2014/main" val="20004"/>
                    </a:ext>
                  </a:extLst>
                </a:gridCol>
                <a:gridCol w="673250">
                  <a:extLst>
                    <a:ext uri="{9D8B030D-6E8A-4147-A177-3AD203B41FA5}">
                      <a16:colId xmlns:a16="http://schemas.microsoft.com/office/drawing/2014/main" val="20005"/>
                    </a:ext>
                  </a:extLst>
                </a:gridCol>
                <a:gridCol w="692325">
                  <a:extLst>
                    <a:ext uri="{9D8B030D-6E8A-4147-A177-3AD203B41FA5}">
                      <a16:colId xmlns:a16="http://schemas.microsoft.com/office/drawing/2014/main" val="20006"/>
                    </a:ext>
                  </a:extLst>
                </a:gridCol>
                <a:gridCol w="705075">
                  <a:extLst>
                    <a:ext uri="{9D8B030D-6E8A-4147-A177-3AD203B41FA5}">
                      <a16:colId xmlns:a16="http://schemas.microsoft.com/office/drawing/2014/main" val="20007"/>
                    </a:ext>
                  </a:extLst>
                </a:gridCol>
              </a:tblGrid>
              <a:tr h="618475">
                <a:tc>
                  <a:txBody>
                    <a:bodyPr/>
                    <a:lstStyle/>
                    <a:p>
                      <a:pPr marL="0" lvl="0" indent="0" algn="ctr" rtl="0">
                        <a:lnSpc>
                          <a:spcPct val="150000"/>
                        </a:lnSpc>
                        <a:spcBef>
                          <a:spcPts val="1200"/>
                        </a:spcBef>
                        <a:spcAft>
                          <a:spcPts val="1200"/>
                        </a:spcAft>
                        <a:buNone/>
                      </a:pPr>
                      <a:r>
                        <a:rPr lang="en-US" sz="1000" b="1"/>
                        <a:t>SS Prob.</a:t>
                      </a:r>
                      <a:endParaRPr sz="1000" b="1"/>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t>p01</a:t>
                      </a:r>
                      <a:endParaRPr sz="1000" b="1"/>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t>p02</a:t>
                      </a:r>
                      <a:endParaRPr sz="1000" b="1"/>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t>p03</a:t>
                      </a:r>
                      <a:endParaRPr sz="1000" b="1"/>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t>p04</a:t>
                      </a:r>
                      <a:endParaRPr sz="1000" b="1"/>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t>p05</a:t>
                      </a:r>
                      <a:endParaRPr sz="1000" b="1"/>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t>p06</a:t>
                      </a:r>
                      <a:endParaRPr sz="1000" b="1"/>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t>p07</a:t>
                      </a:r>
                      <a:endParaRPr sz="1000" b="1"/>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618475">
                <a:tc>
                  <a:txBody>
                    <a:bodyPr/>
                    <a:lstStyle/>
                    <a:p>
                      <a:pPr marL="0" lvl="0" indent="0" algn="ctr" rtl="0">
                        <a:lnSpc>
                          <a:spcPct val="150000"/>
                        </a:lnSpc>
                        <a:spcBef>
                          <a:spcPts val="1200"/>
                        </a:spcBef>
                        <a:spcAft>
                          <a:spcPts val="1200"/>
                        </a:spcAft>
                        <a:buNone/>
                      </a:pPr>
                      <a:r>
                        <a:rPr lang="en-US" sz="1000" b="1"/>
                        <a:t>CA-Sol</a:t>
                      </a:r>
                      <a:endParaRPr sz="1000" b="1"/>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t>Y</a:t>
                      </a:r>
                      <a:endParaRPr sz="1000" b="1"/>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t>Y</a:t>
                      </a:r>
                      <a:endParaRPr sz="1000" b="1"/>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t>N</a:t>
                      </a:r>
                      <a:endParaRPr sz="1000" b="1"/>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t>Y</a:t>
                      </a:r>
                      <a:endParaRPr sz="1000" b="1"/>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t>Y</a:t>
                      </a:r>
                      <a:endParaRPr sz="1000" b="1"/>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t>Y</a:t>
                      </a:r>
                      <a:endParaRPr sz="1000" b="1"/>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t>Y</a:t>
                      </a:r>
                      <a:endParaRPr sz="1000" b="1"/>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18475">
                <a:tc>
                  <a:txBody>
                    <a:bodyPr/>
                    <a:lstStyle/>
                    <a:p>
                      <a:pPr marL="0" lvl="0" indent="0" algn="ctr" rtl="0">
                        <a:lnSpc>
                          <a:spcPct val="150000"/>
                        </a:lnSpc>
                        <a:spcBef>
                          <a:spcPts val="1200"/>
                        </a:spcBef>
                        <a:spcAft>
                          <a:spcPts val="1200"/>
                        </a:spcAft>
                        <a:buNone/>
                      </a:pPr>
                      <a:r>
                        <a:rPr lang="en-US" sz="1000" b="1"/>
                        <a:t>QAA-Sol</a:t>
                      </a:r>
                      <a:endParaRPr sz="1000" b="1"/>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0000FF"/>
                          </a:solidFill>
                        </a:rPr>
                        <a:t>Y</a:t>
                      </a:r>
                      <a:r>
                        <a:rPr lang="en-US" sz="1000" b="1" baseline="30000">
                          <a:solidFill>
                            <a:srgbClr val="0000FF"/>
                          </a:solidFill>
                        </a:rPr>
                        <a:t>=</a:t>
                      </a:r>
                      <a:endParaRPr sz="1000" b="1" baseline="30000">
                        <a:solidFill>
                          <a:srgbClr val="0000FF"/>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0000FF"/>
                          </a:solidFill>
                        </a:rPr>
                        <a:t>Y</a:t>
                      </a:r>
                      <a:r>
                        <a:rPr lang="en-US" sz="1000" b="1" baseline="30000">
                          <a:solidFill>
                            <a:srgbClr val="0000FF"/>
                          </a:solidFill>
                        </a:rPr>
                        <a:t>=</a:t>
                      </a:r>
                      <a:endParaRPr sz="1000" b="1" baseline="30000">
                        <a:solidFill>
                          <a:srgbClr val="0000FF"/>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0000FF"/>
                          </a:solidFill>
                        </a:rPr>
                        <a:t>N</a:t>
                      </a:r>
                      <a:r>
                        <a:rPr lang="en-US" sz="1000" b="1" baseline="30000">
                          <a:solidFill>
                            <a:srgbClr val="0000FF"/>
                          </a:solidFill>
                        </a:rPr>
                        <a:t>=</a:t>
                      </a:r>
                      <a:endParaRPr sz="1000" b="1" baseline="30000">
                        <a:solidFill>
                          <a:srgbClr val="0000FF"/>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0000FF"/>
                          </a:solidFill>
                        </a:rPr>
                        <a:t>Y</a:t>
                      </a:r>
                      <a:r>
                        <a:rPr lang="en-US" sz="1000" b="1" baseline="30000">
                          <a:solidFill>
                            <a:srgbClr val="0000FF"/>
                          </a:solidFill>
                        </a:rPr>
                        <a:t>=</a:t>
                      </a:r>
                      <a:endParaRPr sz="1000" b="1" baseline="30000">
                        <a:solidFill>
                          <a:srgbClr val="0000FF"/>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0000FF"/>
                          </a:solidFill>
                        </a:rPr>
                        <a:t>Y</a:t>
                      </a:r>
                      <a:r>
                        <a:rPr lang="en-US" sz="1000" b="1" baseline="30000">
                          <a:solidFill>
                            <a:srgbClr val="0000FF"/>
                          </a:solidFill>
                        </a:rPr>
                        <a:t>=</a:t>
                      </a:r>
                      <a:endParaRPr sz="1000" b="1" baseline="30000">
                        <a:solidFill>
                          <a:srgbClr val="0000FF"/>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0000FF"/>
                          </a:solidFill>
                        </a:rPr>
                        <a:t>Y</a:t>
                      </a:r>
                      <a:r>
                        <a:rPr lang="en-US" sz="1000" b="1" baseline="30000">
                          <a:solidFill>
                            <a:srgbClr val="0000FF"/>
                          </a:solidFill>
                        </a:rPr>
                        <a:t>=</a:t>
                      </a:r>
                      <a:endParaRPr sz="1000" b="1" baseline="30000">
                        <a:solidFill>
                          <a:srgbClr val="0000FF"/>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0000FF"/>
                          </a:solidFill>
                        </a:rPr>
                        <a:t>Y</a:t>
                      </a:r>
                      <a:r>
                        <a:rPr lang="en-US" sz="1000" b="1" baseline="30000">
                          <a:solidFill>
                            <a:srgbClr val="0000FF"/>
                          </a:solidFill>
                        </a:rPr>
                        <a:t>=</a:t>
                      </a:r>
                      <a:endParaRPr sz="1000" b="1" baseline="30000">
                        <a:solidFill>
                          <a:srgbClr val="0000FF"/>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18475">
                <a:tc>
                  <a:txBody>
                    <a:bodyPr/>
                    <a:lstStyle/>
                    <a:p>
                      <a:pPr marL="0" lvl="0" indent="0" algn="ctr" rtl="0">
                        <a:lnSpc>
                          <a:spcPct val="150000"/>
                        </a:lnSpc>
                        <a:spcBef>
                          <a:spcPts val="1200"/>
                        </a:spcBef>
                        <a:spcAft>
                          <a:spcPts val="1200"/>
                        </a:spcAft>
                        <a:buNone/>
                      </a:pPr>
                      <a:r>
                        <a:rPr lang="en-US" sz="1000" b="1"/>
                        <a:t>CA-Time</a:t>
                      </a:r>
                      <a:endParaRPr sz="1000" b="1"/>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t>0.024</a:t>
                      </a:r>
                      <a:endParaRPr sz="1000" b="1"/>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t>3.463</a:t>
                      </a:r>
                      <a:endParaRPr sz="1000" b="1"/>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t>123.466</a:t>
                      </a:r>
                      <a:endParaRPr sz="1000" b="1"/>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t>0.029</a:t>
                      </a:r>
                      <a:endParaRPr sz="1000" b="1"/>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t>0.051</a:t>
                      </a:r>
                      <a:endParaRPr sz="1000" b="1"/>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t>0.008</a:t>
                      </a:r>
                      <a:endParaRPr sz="1000" b="1"/>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t>0.027</a:t>
                      </a:r>
                      <a:endParaRPr sz="1000" b="1"/>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618475">
                <a:tc>
                  <a:txBody>
                    <a:bodyPr/>
                    <a:lstStyle/>
                    <a:p>
                      <a:pPr marL="0" lvl="0" indent="0" algn="ctr" rtl="0">
                        <a:lnSpc>
                          <a:spcPct val="150000"/>
                        </a:lnSpc>
                        <a:spcBef>
                          <a:spcPts val="1200"/>
                        </a:spcBef>
                        <a:spcAft>
                          <a:spcPts val="1200"/>
                        </a:spcAft>
                        <a:buNone/>
                      </a:pPr>
                      <a:r>
                        <a:rPr lang="en-US" sz="1000" b="1"/>
                        <a:t>QAA-AT</a:t>
                      </a:r>
                      <a:endParaRPr sz="1000" b="1"/>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rPr>
                        <a:t>0.093</a:t>
                      </a:r>
                      <a:r>
                        <a:rPr lang="en-US" sz="1000" b="1" baseline="30000">
                          <a:solidFill>
                            <a:srgbClr val="43C103"/>
                          </a:solidFill>
                        </a:rPr>
                        <a:t>&lt;</a:t>
                      </a:r>
                      <a:endParaRPr sz="1000" b="1" baseline="30000">
                        <a:solidFill>
                          <a:srgbClr val="43C103"/>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FF0000"/>
                          </a:solidFill>
                        </a:rPr>
                        <a:t>0.117</a:t>
                      </a:r>
                      <a:r>
                        <a:rPr lang="en-US" sz="1000" b="1" baseline="30000">
                          <a:solidFill>
                            <a:srgbClr val="FF0000"/>
                          </a:solidFill>
                        </a:rPr>
                        <a:t>&gt;</a:t>
                      </a:r>
                      <a:endParaRPr sz="1000" b="1" baseline="30000">
                        <a:solidFill>
                          <a:srgbClr val="FF0000"/>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FF0000"/>
                          </a:solidFill>
                        </a:rPr>
                        <a:t>0.952</a:t>
                      </a:r>
                      <a:r>
                        <a:rPr lang="en-US" sz="1000" b="1" baseline="30000">
                          <a:solidFill>
                            <a:srgbClr val="FF0000"/>
                          </a:solidFill>
                        </a:rPr>
                        <a:t>&gt;</a:t>
                      </a:r>
                      <a:endParaRPr sz="1000" b="1" baseline="30000">
                        <a:solidFill>
                          <a:srgbClr val="FF0000"/>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rPr>
                        <a:t>0.134</a:t>
                      </a:r>
                      <a:r>
                        <a:rPr lang="en-US" sz="1000" b="1" baseline="30000">
                          <a:solidFill>
                            <a:srgbClr val="43C103"/>
                          </a:solidFill>
                        </a:rPr>
                        <a:t>&lt;</a:t>
                      </a:r>
                      <a:endParaRPr sz="1000" b="1" baseline="30000">
                        <a:solidFill>
                          <a:srgbClr val="43C103"/>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rPr>
                        <a:t>0.097</a:t>
                      </a:r>
                      <a:r>
                        <a:rPr lang="en-US" sz="1000" b="1" baseline="30000">
                          <a:solidFill>
                            <a:srgbClr val="43C103"/>
                          </a:solidFill>
                        </a:rPr>
                        <a:t>&lt;</a:t>
                      </a:r>
                      <a:endParaRPr sz="1000" b="1" baseline="30000">
                        <a:solidFill>
                          <a:srgbClr val="43C103"/>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rPr>
                        <a:t>0.065</a:t>
                      </a:r>
                      <a:r>
                        <a:rPr lang="en-US" sz="1000" b="1" baseline="30000">
                          <a:solidFill>
                            <a:srgbClr val="43C103"/>
                          </a:solidFill>
                        </a:rPr>
                        <a:t>&lt;</a:t>
                      </a:r>
                      <a:endParaRPr sz="1000" b="1" baseline="30000">
                        <a:solidFill>
                          <a:srgbClr val="43C103"/>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rPr>
                        <a:t>0.118</a:t>
                      </a:r>
                      <a:r>
                        <a:rPr lang="en-US" sz="1000" b="1" baseline="30000">
                          <a:solidFill>
                            <a:srgbClr val="43C103"/>
                          </a:solidFill>
                        </a:rPr>
                        <a:t>&lt;</a:t>
                      </a:r>
                      <a:endParaRPr sz="1000" b="1" baseline="30000">
                        <a:solidFill>
                          <a:srgbClr val="43C103"/>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618475">
                <a:tc>
                  <a:txBody>
                    <a:bodyPr/>
                    <a:lstStyle/>
                    <a:p>
                      <a:pPr marL="0" lvl="0" indent="0" algn="ctr" rtl="0">
                        <a:lnSpc>
                          <a:spcPct val="150000"/>
                        </a:lnSpc>
                        <a:spcBef>
                          <a:spcPts val="1200"/>
                        </a:spcBef>
                        <a:spcAft>
                          <a:spcPts val="1200"/>
                        </a:spcAft>
                        <a:buNone/>
                      </a:pPr>
                      <a:r>
                        <a:rPr lang="en-US" sz="1000" b="1"/>
                        <a:t>QAA-QPUT</a:t>
                      </a:r>
                      <a:endParaRPr sz="1000" b="1"/>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rPr>
                        <a:t>0.077</a:t>
                      </a:r>
                      <a:r>
                        <a:rPr lang="en-US" sz="1000" b="1" baseline="30000">
                          <a:solidFill>
                            <a:srgbClr val="43C103"/>
                          </a:solidFill>
                        </a:rPr>
                        <a:t>&lt;</a:t>
                      </a:r>
                      <a:endParaRPr sz="1000" b="1" baseline="30000">
                        <a:solidFill>
                          <a:srgbClr val="43C103"/>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FF0000"/>
                          </a:solidFill>
                        </a:rPr>
                        <a:t>0.031</a:t>
                      </a:r>
                      <a:r>
                        <a:rPr lang="en-US" sz="1000" b="1" baseline="30000">
                          <a:solidFill>
                            <a:srgbClr val="FF0000"/>
                          </a:solidFill>
                        </a:rPr>
                        <a:t>&gt;</a:t>
                      </a:r>
                      <a:endParaRPr sz="1000" b="1" baseline="30000">
                        <a:solidFill>
                          <a:srgbClr val="FF0000"/>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FF0000"/>
                          </a:solidFill>
                        </a:rPr>
                        <a:t>0.323</a:t>
                      </a:r>
                      <a:r>
                        <a:rPr lang="en-US" sz="1000" b="1" baseline="30000">
                          <a:solidFill>
                            <a:srgbClr val="FF0000"/>
                          </a:solidFill>
                        </a:rPr>
                        <a:t>&gt;</a:t>
                      </a:r>
                      <a:endParaRPr sz="1000" b="1" baseline="30000">
                        <a:solidFill>
                          <a:srgbClr val="FF0000"/>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rPr>
                        <a:t>0.066</a:t>
                      </a:r>
                      <a:r>
                        <a:rPr lang="en-US" sz="1000" b="1" baseline="30000">
                          <a:solidFill>
                            <a:srgbClr val="43C103"/>
                          </a:solidFill>
                        </a:rPr>
                        <a:t>&lt;</a:t>
                      </a:r>
                      <a:endParaRPr sz="1000" b="1" baseline="30000">
                        <a:solidFill>
                          <a:srgbClr val="43C103"/>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rPr>
                        <a:t>0.057</a:t>
                      </a:r>
                      <a:r>
                        <a:rPr lang="en-US" sz="1000" b="1" baseline="30000">
                          <a:solidFill>
                            <a:srgbClr val="43C103"/>
                          </a:solidFill>
                        </a:rPr>
                        <a:t>&lt;</a:t>
                      </a:r>
                      <a:endParaRPr sz="1000" b="1" baseline="30000">
                        <a:solidFill>
                          <a:srgbClr val="43C103"/>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rPr>
                        <a:t>0.051</a:t>
                      </a:r>
                      <a:r>
                        <a:rPr lang="en-US" sz="1000" b="1" baseline="30000">
                          <a:solidFill>
                            <a:srgbClr val="43C103"/>
                          </a:solidFill>
                        </a:rPr>
                        <a:t>&lt;</a:t>
                      </a:r>
                      <a:endParaRPr sz="1000" b="1" baseline="30000">
                        <a:solidFill>
                          <a:srgbClr val="43C103"/>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dirty="0">
                          <a:solidFill>
                            <a:srgbClr val="FF0000"/>
                          </a:solidFill>
                        </a:rPr>
                        <a:t>0.081</a:t>
                      </a:r>
                      <a:r>
                        <a:rPr lang="en-US" sz="1000" b="1" baseline="30000" dirty="0">
                          <a:solidFill>
                            <a:srgbClr val="FF0000"/>
                          </a:solidFill>
                        </a:rPr>
                        <a:t>&gt;</a:t>
                      </a:r>
                      <a:endParaRPr sz="1000" b="1" baseline="30000" dirty="0">
                        <a:solidFill>
                          <a:srgbClr val="FF0000"/>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g16b98fb4557_7_219"/>
          <p:cNvSpPr txBox="1">
            <a:spLocks noGrp="1"/>
          </p:cNvSpPr>
          <p:nvPr>
            <p:ph type="sldNum" idx="12"/>
          </p:nvPr>
        </p:nvSpPr>
        <p:spPr>
          <a:xfrm>
            <a:off x="7010400" y="4856560"/>
            <a:ext cx="2133600" cy="1809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SzPts val="900"/>
              <a:buNone/>
            </a:pPr>
            <a:fld id="{00000000-1234-1234-1234-123412341234}" type="slidenum">
              <a:rPr lang="en-US"/>
              <a:t>25</a:t>
            </a:fld>
            <a:endParaRPr/>
          </a:p>
        </p:txBody>
      </p:sp>
      <p:sp>
        <p:nvSpPr>
          <p:cNvPr id="457" name="Google Shape;457;g16b98fb4557_7_219"/>
          <p:cNvSpPr txBox="1"/>
          <p:nvPr/>
        </p:nvSpPr>
        <p:spPr>
          <a:xfrm>
            <a:off x="207818" y="294408"/>
            <a:ext cx="9144000" cy="4668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2400">
                <a:solidFill>
                  <a:schemeClr val="dk1"/>
                </a:solidFill>
              </a:rPr>
              <a:t>Performance Comparisons of Algorithms Solving the VC Problem</a:t>
            </a:r>
            <a:endParaRPr/>
          </a:p>
        </p:txBody>
      </p:sp>
      <p:graphicFrame>
        <p:nvGraphicFramePr>
          <p:cNvPr id="458" name="Google Shape;458;g16b98fb4557_7_219"/>
          <p:cNvGraphicFramePr/>
          <p:nvPr/>
        </p:nvGraphicFramePr>
        <p:xfrm>
          <a:off x="381750" y="997200"/>
          <a:ext cx="5675575" cy="3859350"/>
        </p:xfrm>
        <a:graphic>
          <a:graphicData uri="http://schemas.openxmlformats.org/drawingml/2006/table">
            <a:tbl>
              <a:tblPr>
                <a:noFill/>
              </a:tblPr>
              <a:tblGrid>
                <a:gridCol w="750475">
                  <a:extLst>
                    <a:ext uri="{9D8B030D-6E8A-4147-A177-3AD203B41FA5}">
                      <a16:colId xmlns:a16="http://schemas.microsoft.com/office/drawing/2014/main" val="20000"/>
                    </a:ext>
                  </a:extLst>
                </a:gridCol>
                <a:gridCol w="811075">
                  <a:extLst>
                    <a:ext uri="{9D8B030D-6E8A-4147-A177-3AD203B41FA5}">
                      <a16:colId xmlns:a16="http://schemas.microsoft.com/office/drawing/2014/main" val="20001"/>
                    </a:ext>
                  </a:extLst>
                </a:gridCol>
                <a:gridCol w="615875">
                  <a:extLst>
                    <a:ext uri="{9D8B030D-6E8A-4147-A177-3AD203B41FA5}">
                      <a16:colId xmlns:a16="http://schemas.microsoft.com/office/drawing/2014/main" val="20002"/>
                    </a:ext>
                  </a:extLst>
                </a:gridCol>
                <a:gridCol w="780825">
                  <a:extLst>
                    <a:ext uri="{9D8B030D-6E8A-4147-A177-3AD203B41FA5}">
                      <a16:colId xmlns:a16="http://schemas.microsoft.com/office/drawing/2014/main" val="20003"/>
                    </a:ext>
                  </a:extLst>
                </a:gridCol>
                <a:gridCol w="513650">
                  <a:extLst>
                    <a:ext uri="{9D8B030D-6E8A-4147-A177-3AD203B41FA5}">
                      <a16:colId xmlns:a16="http://schemas.microsoft.com/office/drawing/2014/main" val="20004"/>
                    </a:ext>
                  </a:extLst>
                </a:gridCol>
                <a:gridCol w="787475">
                  <a:extLst>
                    <a:ext uri="{9D8B030D-6E8A-4147-A177-3AD203B41FA5}">
                      <a16:colId xmlns:a16="http://schemas.microsoft.com/office/drawing/2014/main" val="20005"/>
                    </a:ext>
                  </a:extLst>
                </a:gridCol>
                <a:gridCol w="669800">
                  <a:extLst>
                    <a:ext uri="{9D8B030D-6E8A-4147-A177-3AD203B41FA5}">
                      <a16:colId xmlns:a16="http://schemas.microsoft.com/office/drawing/2014/main" val="20006"/>
                    </a:ext>
                  </a:extLst>
                </a:gridCol>
                <a:gridCol w="746400">
                  <a:extLst>
                    <a:ext uri="{9D8B030D-6E8A-4147-A177-3AD203B41FA5}">
                      <a16:colId xmlns:a16="http://schemas.microsoft.com/office/drawing/2014/main" val="20007"/>
                    </a:ext>
                  </a:extLst>
                </a:gridCol>
              </a:tblGrid>
              <a:tr h="641425">
                <a:tc>
                  <a:txBody>
                    <a:bodyPr/>
                    <a:lstStyle/>
                    <a:p>
                      <a:pPr marL="0" lvl="0" indent="0" algn="ctr" rtl="0">
                        <a:lnSpc>
                          <a:spcPct val="150000"/>
                        </a:lnSpc>
                        <a:spcBef>
                          <a:spcPts val="1200"/>
                        </a:spcBef>
                        <a:spcAft>
                          <a:spcPts val="1200"/>
                        </a:spcAft>
                        <a:buNone/>
                      </a:pPr>
                      <a:r>
                        <a:rPr lang="en-US" sz="1000" b="1">
                          <a:highlight>
                            <a:srgbClr val="FFFFFF"/>
                          </a:highlight>
                        </a:rPr>
                        <a:t>VC Prob.</a:t>
                      </a:r>
                      <a:endParaRPr sz="1000" b="1">
                        <a:highlight>
                          <a:srgbClr val="FFFFFF"/>
                        </a:highlight>
                      </a:endParaRPr>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p-hat300-1</a:t>
                      </a:r>
                      <a:endParaRPr sz="1000" b="1">
                        <a:highlight>
                          <a:srgbClr val="FFFFFF"/>
                        </a:highlight>
                      </a:endParaRPr>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keller4</a:t>
                      </a:r>
                      <a:endParaRPr sz="1000" b="1">
                        <a:highlight>
                          <a:srgbClr val="FFFFFF"/>
                        </a:highlight>
                      </a:endParaRPr>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brock400-2</a:t>
                      </a:r>
                      <a:endParaRPr sz="1000" b="1">
                        <a:highlight>
                          <a:srgbClr val="FFFFFF"/>
                        </a:highlight>
                      </a:endParaRPr>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keller5</a:t>
                      </a:r>
                      <a:endParaRPr sz="1000" b="1">
                        <a:highlight>
                          <a:srgbClr val="FFFFFF"/>
                        </a:highlight>
                      </a:endParaRPr>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DSJC500.5</a:t>
                      </a:r>
                      <a:endParaRPr sz="1000" b="1">
                        <a:highlight>
                          <a:srgbClr val="FFFFFF"/>
                        </a:highlight>
                      </a:endParaRPr>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C1000.9</a:t>
                      </a:r>
                      <a:endParaRPr sz="1000" b="1">
                        <a:highlight>
                          <a:srgbClr val="FFFFFF"/>
                        </a:highlight>
                      </a:endParaRPr>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keller6</a:t>
                      </a:r>
                      <a:endParaRPr sz="1000" b="1">
                        <a:highlight>
                          <a:srgbClr val="FFFFFF"/>
                        </a:highlight>
                      </a:endParaRPr>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85225">
                <a:tc>
                  <a:txBody>
                    <a:bodyPr/>
                    <a:lstStyle/>
                    <a:p>
                      <a:pPr marL="0" lvl="0" indent="0" algn="ctr" rtl="0">
                        <a:lnSpc>
                          <a:spcPct val="150000"/>
                        </a:lnSpc>
                        <a:spcBef>
                          <a:spcPts val="1200"/>
                        </a:spcBef>
                        <a:spcAft>
                          <a:spcPts val="1200"/>
                        </a:spcAft>
                        <a:buNone/>
                      </a:pPr>
                      <a:r>
                        <a:rPr lang="en-US" sz="1000" b="1"/>
                        <a:t>CA-Sol</a:t>
                      </a:r>
                      <a:endParaRPr sz="1000" b="1"/>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292</a:t>
                      </a:r>
                      <a:endParaRPr sz="1000" b="1">
                        <a:highlight>
                          <a:srgbClr val="FFFFFF"/>
                        </a:highlight>
                      </a:endParaRPr>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160</a:t>
                      </a:r>
                      <a:endParaRPr sz="1000" b="1">
                        <a:highlight>
                          <a:srgbClr val="FFFFFF"/>
                        </a:highlight>
                      </a:endParaRPr>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371</a:t>
                      </a:r>
                      <a:endParaRPr sz="1000" b="1">
                        <a:highlight>
                          <a:srgbClr val="FFFFFF"/>
                        </a:highlight>
                      </a:endParaRPr>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745</a:t>
                      </a:r>
                      <a:endParaRPr sz="1000" b="1">
                        <a:highlight>
                          <a:srgbClr val="FFFFFF"/>
                        </a:highlight>
                      </a:endParaRPr>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487</a:t>
                      </a:r>
                      <a:endParaRPr sz="1000" b="1">
                        <a:highlight>
                          <a:srgbClr val="FFFFFF"/>
                        </a:highlight>
                      </a:endParaRPr>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932</a:t>
                      </a:r>
                      <a:endParaRPr sz="1000" b="1">
                        <a:highlight>
                          <a:srgbClr val="FFFFFF"/>
                        </a:highlight>
                      </a:endParaRPr>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3298</a:t>
                      </a:r>
                      <a:endParaRPr sz="1000" b="1">
                        <a:highlight>
                          <a:srgbClr val="FFFFFF"/>
                        </a:highlight>
                      </a:endParaRPr>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58175">
                <a:tc>
                  <a:txBody>
                    <a:bodyPr/>
                    <a:lstStyle/>
                    <a:p>
                      <a:pPr marL="0" lvl="0" indent="0" algn="ctr" rtl="0">
                        <a:lnSpc>
                          <a:spcPct val="150000"/>
                        </a:lnSpc>
                        <a:spcBef>
                          <a:spcPts val="1200"/>
                        </a:spcBef>
                        <a:spcAft>
                          <a:spcPts val="1200"/>
                        </a:spcAft>
                        <a:buNone/>
                      </a:pPr>
                      <a:r>
                        <a:rPr lang="en-US" sz="1000" b="1"/>
                        <a:t>QAA-Sol</a:t>
                      </a:r>
                      <a:endParaRPr sz="1000" b="1"/>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0000FF"/>
                          </a:solidFill>
                          <a:highlight>
                            <a:srgbClr val="FFFFFF"/>
                          </a:highlight>
                        </a:rPr>
                        <a:t>292</a:t>
                      </a:r>
                      <a:r>
                        <a:rPr lang="en-US" sz="1000" b="1" baseline="30000">
                          <a:solidFill>
                            <a:srgbClr val="0000FF"/>
                          </a:solidFill>
                          <a:highlight>
                            <a:srgbClr val="FFFFFF"/>
                          </a:highlight>
                        </a:rPr>
                        <a:t>=</a:t>
                      </a:r>
                      <a:endParaRPr sz="1000" b="1" baseline="30000">
                        <a:solidFill>
                          <a:srgbClr val="0000FF"/>
                        </a:solidFill>
                        <a:highlight>
                          <a:srgbClr val="FFFFFF"/>
                        </a:highlight>
                      </a:endParaRPr>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0000FF"/>
                          </a:solidFill>
                          <a:highlight>
                            <a:srgbClr val="FFFFFF"/>
                          </a:highlight>
                        </a:rPr>
                        <a:t>160</a:t>
                      </a:r>
                      <a:r>
                        <a:rPr lang="en-US" sz="1000" b="1" baseline="30000">
                          <a:solidFill>
                            <a:srgbClr val="0000FF"/>
                          </a:solidFill>
                          <a:highlight>
                            <a:srgbClr val="FFFFFF"/>
                          </a:highlight>
                        </a:rPr>
                        <a:t>=</a:t>
                      </a:r>
                      <a:endParaRPr sz="1000" b="1" baseline="30000">
                        <a:solidFill>
                          <a:srgbClr val="0000FF"/>
                        </a:solidFill>
                        <a:highlight>
                          <a:srgbClr val="FFFFFF"/>
                        </a:highlight>
                      </a:endParaRPr>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0000FF"/>
                          </a:solidFill>
                          <a:highlight>
                            <a:srgbClr val="FFFFFF"/>
                          </a:highlight>
                        </a:rPr>
                        <a:t>371</a:t>
                      </a:r>
                      <a:r>
                        <a:rPr lang="en-US" sz="1000" b="1" baseline="30000">
                          <a:solidFill>
                            <a:srgbClr val="0000FF"/>
                          </a:solidFill>
                          <a:highlight>
                            <a:srgbClr val="FFFFFF"/>
                          </a:highlight>
                        </a:rPr>
                        <a:t>=</a:t>
                      </a:r>
                      <a:endParaRPr sz="1000" b="1" baseline="30000">
                        <a:solidFill>
                          <a:srgbClr val="0000FF"/>
                        </a:solidFill>
                        <a:highlight>
                          <a:srgbClr val="FFFFFF"/>
                        </a:highlight>
                      </a:endParaRPr>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highlight>
                            <a:srgbClr val="FFFFFF"/>
                          </a:highlight>
                        </a:rPr>
                        <a:t>749</a:t>
                      </a:r>
                      <a:r>
                        <a:rPr lang="en-US" sz="1000" b="1" baseline="30000">
                          <a:solidFill>
                            <a:srgbClr val="43C103"/>
                          </a:solidFill>
                          <a:highlight>
                            <a:srgbClr val="FFFFFF"/>
                          </a:highlight>
                        </a:rPr>
                        <a:t>&lt;</a:t>
                      </a:r>
                      <a:endParaRPr sz="1000" b="1" baseline="30000">
                        <a:solidFill>
                          <a:srgbClr val="43C103"/>
                        </a:solidFill>
                        <a:highlight>
                          <a:srgbClr val="FFFFFF"/>
                        </a:highlight>
                      </a:endParaRPr>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0000FF"/>
                          </a:solidFill>
                          <a:highlight>
                            <a:srgbClr val="FFFFFF"/>
                          </a:highlight>
                        </a:rPr>
                        <a:t>487</a:t>
                      </a:r>
                      <a:r>
                        <a:rPr lang="en-US" sz="1000" b="1" baseline="30000">
                          <a:solidFill>
                            <a:srgbClr val="0000FF"/>
                          </a:solidFill>
                          <a:highlight>
                            <a:srgbClr val="FFFFFF"/>
                          </a:highlight>
                        </a:rPr>
                        <a:t>=</a:t>
                      </a:r>
                      <a:endParaRPr sz="1000" b="1" baseline="30000">
                        <a:solidFill>
                          <a:srgbClr val="0000FF"/>
                        </a:solidFill>
                        <a:highlight>
                          <a:srgbClr val="FFFFFF"/>
                        </a:highlight>
                      </a:endParaRPr>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0000FF"/>
                          </a:solidFill>
                          <a:highlight>
                            <a:srgbClr val="FFFFFF"/>
                          </a:highlight>
                        </a:rPr>
                        <a:t>932</a:t>
                      </a:r>
                      <a:r>
                        <a:rPr lang="en-US" sz="1000" b="1" baseline="30000">
                          <a:solidFill>
                            <a:srgbClr val="0000FF"/>
                          </a:solidFill>
                          <a:highlight>
                            <a:srgbClr val="FFFFFF"/>
                          </a:highlight>
                        </a:rPr>
                        <a:t>=</a:t>
                      </a:r>
                      <a:endParaRPr sz="1000" b="1" baseline="30000">
                        <a:solidFill>
                          <a:srgbClr val="0000FF"/>
                        </a:solidFill>
                        <a:highlight>
                          <a:srgbClr val="FFFFFF"/>
                        </a:highlight>
                      </a:endParaRPr>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highlight>
                            <a:srgbClr val="FFFFFF"/>
                          </a:highlight>
                        </a:rPr>
                        <a:t>3305</a:t>
                      </a:r>
                      <a:r>
                        <a:rPr lang="en-US" sz="1000" b="1" baseline="30000">
                          <a:solidFill>
                            <a:srgbClr val="43C103"/>
                          </a:solidFill>
                          <a:highlight>
                            <a:srgbClr val="FFFFFF"/>
                          </a:highlight>
                        </a:rPr>
                        <a:t>&lt;</a:t>
                      </a:r>
                      <a:endParaRPr sz="1000" b="1" baseline="30000">
                        <a:solidFill>
                          <a:srgbClr val="43C103"/>
                        </a:solidFill>
                        <a:highlight>
                          <a:srgbClr val="FFFFFF"/>
                        </a:highlight>
                      </a:endParaRPr>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58175">
                <a:tc>
                  <a:txBody>
                    <a:bodyPr/>
                    <a:lstStyle/>
                    <a:p>
                      <a:pPr marL="0" lvl="0" indent="0" algn="ctr" rtl="0">
                        <a:lnSpc>
                          <a:spcPct val="150000"/>
                        </a:lnSpc>
                        <a:spcBef>
                          <a:spcPts val="1200"/>
                        </a:spcBef>
                        <a:spcAft>
                          <a:spcPts val="1200"/>
                        </a:spcAft>
                        <a:buNone/>
                      </a:pPr>
                      <a:r>
                        <a:rPr lang="en-US" sz="1000" b="1"/>
                        <a:t>CA-Time</a:t>
                      </a:r>
                      <a:endParaRPr sz="1000" b="1"/>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0.560</a:t>
                      </a:r>
                      <a:endParaRPr sz="1000" b="1">
                        <a:highlight>
                          <a:srgbClr val="FFFFFF"/>
                        </a:highlight>
                      </a:endParaRPr>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0.006</a:t>
                      </a:r>
                      <a:endParaRPr sz="1000" b="1">
                        <a:highlight>
                          <a:srgbClr val="FFFFFF"/>
                        </a:highlight>
                      </a:endParaRPr>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0.935</a:t>
                      </a:r>
                      <a:endParaRPr sz="1000" b="1">
                        <a:highlight>
                          <a:srgbClr val="FFFFFF"/>
                        </a:highlight>
                      </a:endParaRPr>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2.380</a:t>
                      </a:r>
                      <a:endParaRPr sz="1000" b="1">
                        <a:highlight>
                          <a:srgbClr val="FFFFFF"/>
                        </a:highlight>
                      </a:endParaRPr>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177.790</a:t>
                      </a:r>
                      <a:endParaRPr sz="1000" b="1">
                        <a:highlight>
                          <a:srgbClr val="FFFFFF"/>
                        </a:highlight>
                      </a:endParaRPr>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0.498</a:t>
                      </a:r>
                      <a:endParaRPr sz="1000" b="1">
                        <a:highlight>
                          <a:srgbClr val="FFFFFF"/>
                        </a:highlight>
                      </a:endParaRPr>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186.540</a:t>
                      </a:r>
                      <a:endParaRPr sz="1000" b="1">
                        <a:highlight>
                          <a:srgbClr val="FFFFFF"/>
                        </a:highlight>
                      </a:endParaRPr>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658175">
                <a:tc>
                  <a:txBody>
                    <a:bodyPr/>
                    <a:lstStyle/>
                    <a:p>
                      <a:pPr marL="0" lvl="0" indent="0" algn="ctr" rtl="0">
                        <a:lnSpc>
                          <a:spcPct val="150000"/>
                        </a:lnSpc>
                        <a:spcBef>
                          <a:spcPts val="1200"/>
                        </a:spcBef>
                        <a:spcAft>
                          <a:spcPts val="1200"/>
                        </a:spcAft>
                        <a:buNone/>
                      </a:pPr>
                      <a:r>
                        <a:rPr lang="en-US" sz="1000" b="1"/>
                        <a:t>QAA-AT</a:t>
                      </a:r>
                      <a:endParaRPr sz="1000" b="1"/>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highlight>
                            <a:srgbClr val="FFFFFF"/>
                          </a:highlight>
                        </a:rPr>
                        <a:t>53</a:t>
                      </a:r>
                      <a:r>
                        <a:rPr lang="en-US" sz="1000" b="1" baseline="30000">
                          <a:solidFill>
                            <a:srgbClr val="43C103"/>
                          </a:solidFill>
                          <a:highlight>
                            <a:srgbClr val="FFFFFF"/>
                          </a:highlight>
                        </a:rPr>
                        <a:t>&lt;</a:t>
                      </a:r>
                      <a:endParaRPr sz="1000" b="1" baseline="30000">
                        <a:solidFill>
                          <a:srgbClr val="43C103"/>
                        </a:solidFill>
                        <a:highlight>
                          <a:srgbClr val="FFFFFF"/>
                        </a:highlight>
                      </a:endParaRPr>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highlight>
                            <a:srgbClr val="FFFFFF"/>
                          </a:highlight>
                        </a:rPr>
                        <a:t>37.22</a:t>
                      </a:r>
                      <a:r>
                        <a:rPr lang="en-US" sz="1000" b="1" baseline="30000">
                          <a:solidFill>
                            <a:srgbClr val="43C103"/>
                          </a:solidFill>
                          <a:highlight>
                            <a:srgbClr val="FFFFFF"/>
                          </a:highlight>
                        </a:rPr>
                        <a:t>&lt;</a:t>
                      </a:r>
                      <a:endParaRPr sz="1000" b="1" baseline="30000">
                        <a:solidFill>
                          <a:srgbClr val="43C103"/>
                        </a:solidFill>
                        <a:highlight>
                          <a:srgbClr val="FFFFFF"/>
                        </a:highlight>
                      </a:endParaRPr>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highlight>
                            <a:srgbClr val="FFFFFF"/>
                          </a:highlight>
                        </a:rPr>
                        <a:t>34.13</a:t>
                      </a:r>
                      <a:r>
                        <a:rPr lang="en-US" sz="1000" b="1" baseline="30000">
                          <a:solidFill>
                            <a:srgbClr val="43C103"/>
                          </a:solidFill>
                          <a:highlight>
                            <a:srgbClr val="FFFFFF"/>
                          </a:highlight>
                        </a:rPr>
                        <a:t>&lt;</a:t>
                      </a:r>
                      <a:endParaRPr sz="1000" b="1" baseline="30000">
                        <a:solidFill>
                          <a:srgbClr val="43C103"/>
                        </a:solidFill>
                        <a:highlight>
                          <a:srgbClr val="FFFFFF"/>
                        </a:highlight>
                      </a:endParaRPr>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highlight>
                            <a:srgbClr val="FFFFFF"/>
                          </a:highlight>
                        </a:rPr>
                        <a:t>49.2</a:t>
                      </a:r>
                      <a:r>
                        <a:rPr lang="en-US" sz="1000" b="1" baseline="30000">
                          <a:solidFill>
                            <a:srgbClr val="43C103"/>
                          </a:solidFill>
                          <a:highlight>
                            <a:srgbClr val="FFFFFF"/>
                          </a:highlight>
                        </a:rPr>
                        <a:t>&lt;</a:t>
                      </a:r>
                      <a:endParaRPr sz="1000" b="1" baseline="30000">
                        <a:solidFill>
                          <a:srgbClr val="43C103"/>
                        </a:solidFill>
                        <a:highlight>
                          <a:srgbClr val="FFFFFF"/>
                        </a:highlight>
                      </a:endParaRPr>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FF0000"/>
                          </a:solidFill>
                          <a:highlight>
                            <a:srgbClr val="FFFFFF"/>
                          </a:highlight>
                        </a:rPr>
                        <a:t>47.797</a:t>
                      </a:r>
                      <a:r>
                        <a:rPr lang="en-US" sz="1000" b="1" baseline="30000">
                          <a:solidFill>
                            <a:srgbClr val="FF0000"/>
                          </a:solidFill>
                          <a:highlight>
                            <a:srgbClr val="FFFFFF"/>
                          </a:highlight>
                        </a:rPr>
                        <a:t>&gt;</a:t>
                      </a:r>
                      <a:endParaRPr sz="1000" b="1" baseline="30000">
                        <a:solidFill>
                          <a:srgbClr val="FF0000"/>
                        </a:solidFill>
                        <a:highlight>
                          <a:srgbClr val="FFFFFF"/>
                        </a:highlight>
                      </a:endParaRPr>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highlight>
                            <a:srgbClr val="FFFFFF"/>
                          </a:highlight>
                        </a:rPr>
                        <a:t>20.756</a:t>
                      </a:r>
                      <a:r>
                        <a:rPr lang="en-US" sz="1000" b="1" baseline="30000">
                          <a:solidFill>
                            <a:srgbClr val="43C103"/>
                          </a:solidFill>
                          <a:highlight>
                            <a:srgbClr val="FFFFFF"/>
                          </a:highlight>
                        </a:rPr>
                        <a:t>&lt;</a:t>
                      </a:r>
                      <a:endParaRPr sz="1000" b="1" baseline="30000">
                        <a:solidFill>
                          <a:srgbClr val="43C103"/>
                        </a:solidFill>
                        <a:highlight>
                          <a:srgbClr val="FFFFFF"/>
                        </a:highlight>
                      </a:endParaRPr>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FF0000"/>
                          </a:solidFill>
                          <a:highlight>
                            <a:srgbClr val="FFFFFF"/>
                          </a:highlight>
                        </a:rPr>
                        <a:t>171.7</a:t>
                      </a:r>
                      <a:r>
                        <a:rPr lang="en-US" sz="1000" b="1" baseline="30000">
                          <a:solidFill>
                            <a:srgbClr val="FF0000"/>
                          </a:solidFill>
                          <a:highlight>
                            <a:srgbClr val="FFFFFF"/>
                          </a:highlight>
                        </a:rPr>
                        <a:t>&gt;</a:t>
                      </a:r>
                      <a:endParaRPr sz="1000" b="1" baseline="30000">
                        <a:solidFill>
                          <a:srgbClr val="FF0000"/>
                        </a:solidFill>
                        <a:highlight>
                          <a:srgbClr val="FFFFFF"/>
                        </a:highlight>
                      </a:endParaRPr>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658175">
                <a:tc>
                  <a:txBody>
                    <a:bodyPr/>
                    <a:lstStyle/>
                    <a:p>
                      <a:pPr marL="0" lvl="0" indent="0" algn="ctr" rtl="0">
                        <a:lnSpc>
                          <a:spcPct val="150000"/>
                        </a:lnSpc>
                        <a:spcBef>
                          <a:spcPts val="1200"/>
                        </a:spcBef>
                        <a:spcAft>
                          <a:spcPts val="1200"/>
                        </a:spcAft>
                        <a:buNone/>
                      </a:pPr>
                      <a:r>
                        <a:rPr lang="en-US" sz="1000" b="1"/>
                        <a:t>QAA-QPUT</a:t>
                      </a:r>
                      <a:endParaRPr sz="1000" b="1"/>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FF0000"/>
                          </a:solidFill>
                          <a:highlight>
                            <a:srgbClr val="FFFFFF"/>
                          </a:highlight>
                        </a:rPr>
                        <a:t>0.126</a:t>
                      </a:r>
                      <a:r>
                        <a:rPr lang="en-US" sz="1000" b="1" baseline="30000">
                          <a:solidFill>
                            <a:srgbClr val="FF0000"/>
                          </a:solidFill>
                          <a:highlight>
                            <a:srgbClr val="FFFFFF"/>
                          </a:highlight>
                        </a:rPr>
                        <a:t>&gt;</a:t>
                      </a:r>
                      <a:endParaRPr sz="1000" b="1" baseline="30000">
                        <a:solidFill>
                          <a:srgbClr val="FF0000"/>
                        </a:solidFill>
                        <a:highlight>
                          <a:srgbClr val="FFFFFF"/>
                        </a:highlight>
                      </a:endParaRPr>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highlight>
                            <a:srgbClr val="FFFFFF"/>
                          </a:highlight>
                        </a:rPr>
                        <a:t>0.117</a:t>
                      </a:r>
                      <a:endParaRPr sz="1000" b="1">
                        <a:solidFill>
                          <a:srgbClr val="43C103"/>
                        </a:solidFill>
                        <a:highlight>
                          <a:srgbClr val="FFFFFF"/>
                        </a:highlight>
                      </a:endParaRPr>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FF0000"/>
                          </a:solidFill>
                          <a:highlight>
                            <a:srgbClr val="FFFFFF"/>
                          </a:highlight>
                        </a:rPr>
                        <a:t>0.121</a:t>
                      </a:r>
                      <a:r>
                        <a:rPr lang="en-US" sz="1000" b="1" baseline="30000">
                          <a:solidFill>
                            <a:srgbClr val="FF0000"/>
                          </a:solidFill>
                          <a:highlight>
                            <a:srgbClr val="FFFFFF"/>
                          </a:highlight>
                        </a:rPr>
                        <a:t>&gt;</a:t>
                      </a:r>
                      <a:endParaRPr sz="1000" b="1" baseline="30000">
                        <a:solidFill>
                          <a:srgbClr val="FF0000"/>
                        </a:solidFill>
                        <a:highlight>
                          <a:srgbClr val="FFFFFF"/>
                        </a:highlight>
                      </a:endParaRPr>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FF0000"/>
                          </a:solidFill>
                          <a:highlight>
                            <a:srgbClr val="FFFFFF"/>
                          </a:highlight>
                        </a:rPr>
                        <a:t>0.213</a:t>
                      </a:r>
                      <a:r>
                        <a:rPr lang="en-US" sz="1000" b="1" baseline="30000">
                          <a:solidFill>
                            <a:srgbClr val="FF0000"/>
                          </a:solidFill>
                          <a:highlight>
                            <a:srgbClr val="FFFFFF"/>
                          </a:highlight>
                        </a:rPr>
                        <a:t>&gt;</a:t>
                      </a:r>
                      <a:endParaRPr sz="1000" b="1" baseline="30000">
                        <a:solidFill>
                          <a:srgbClr val="FF0000"/>
                        </a:solidFill>
                        <a:highlight>
                          <a:srgbClr val="FFFFFF"/>
                        </a:highlight>
                      </a:endParaRPr>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FF0000"/>
                          </a:solidFill>
                          <a:highlight>
                            <a:srgbClr val="FFFFFF"/>
                          </a:highlight>
                        </a:rPr>
                        <a:t>0.178</a:t>
                      </a:r>
                      <a:r>
                        <a:rPr lang="en-US" sz="1000" b="1" baseline="30000">
                          <a:solidFill>
                            <a:srgbClr val="FF0000"/>
                          </a:solidFill>
                          <a:highlight>
                            <a:srgbClr val="FFFFFF"/>
                          </a:highlight>
                        </a:rPr>
                        <a:t>&gt;</a:t>
                      </a:r>
                      <a:endParaRPr sz="1000" b="1" baseline="30000">
                        <a:solidFill>
                          <a:srgbClr val="FF0000"/>
                        </a:solidFill>
                        <a:highlight>
                          <a:srgbClr val="FFFFFF"/>
                        </a:highlight>
                      </a:endParaRPr>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FF0000"/>
                          </a:solidFill>
                          <a:highlight>
                            <a:srgbClr val="FFFFFF"/>
                          </a:highlight>
                        </a:rPr>
                        <a:t>0.107</a:t>
                      </a:r>
                      <a:r>
                        <a:rPr lang="en-US" sz="1000" b="1" baseline="30000">
                          <a:solidFill>
                            <a:srgbClr val="FF0000"/>
                          </a:solidFill>
                          <a:highlight>
                            <a:srgbClr val="FFFFFF"/>
                          </a:highlight>
                        </a:rPr>
                        <a:t>&gt;</a:t>
                      </a:r>
                      <a:endParaRPr sz="1000" b="1" baseline="30000">
                        <a:solidFill>
                          <a:srgbClr val="FF0000"/>
                        </a:solidFill>
                        <a:highlight>
                          <a:srgbClr val="FFFFFF"/>
                        </a:highlight>
                      </a:endParaRPr>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FF0000"/>
                          </a:solidFill>
                          <a:highlight>
                            <a:srgbClr val="FFFFFF"/>
                          </a:highlight>
                        </a:rPr>
                        <a:t>0.268</a:t>
                      </a:r>
                      <a:r>
                        <a:rPr lang="en-US" sz="1000" b="1" baseline="30000">
                          <a:solidFill>
                            <a:srgbClr val="FF0000"/>
                          </a:solidFill>
                          <a:highlight>
                            <a:srgbClr val="FFFFFF"/>
                          </a:highlight>
                        </a:rPr>
                        <a:t>&gt;</a:t>
                      </a:r>
                      <a:endParaRPr sz="1000" b="1" baseline="30000">
                        <a:solidFill>
                          <a:srgbClr val="FF0000"/>
                        </a:solidFill>
                        <a:highlight>
                          <a:srgbClr val="FFFFFF"/>
                        </a:highlight>
                      </a:endParaRPr>
                    </a:p>
                  </a:txBody>
                  <a:tcPr marL="17775" marR="17775" marT="17775" marB="1777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459" name="Google Shape;459;g16b98fb4557_7_219"/>
          <p:cNvSpPr txBox="1"/>
          <p:nvPr/>
        </p:nvSpPr>
        <p:spPr>
          <a:xfrm>
            <a:off x="6386231" y="1455041"/>
            <a:ext cx="2630400" cy="738900"/>
          </a:xfrm>
          <a:prstGeom prst="rect">
            <a:avLst/>
          </a:prstGeom>
          <a:noFill/>
          <a:ln w="38100" cap="flat" cmpd="sng">
            <a:solidFill>
              <a:srgbClr val="7030A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FF0000"/>
                </a:solidFill>
                <a:latin typeface="Arial"/>
                <a:ea typeface="Arial"/>
                <a:cs typeface="Arial"/>
                <a:sym typeface="Arial"/>
              </a:rPr>
              <a:t>Red:  </a:t>
            </a:r>
            <a:r>
              <a:rPr lang="en-US">
                <a:solidFill>
                  <a:srgbClr val="FF0000"/>
                </a:solidFill>
              </a:rPr>
              <a:t>Better than classical</a:t>
            </a:r>
            <a:endParaRPr/>
          </a:p>
          <a:p>
            <a:pPr marL="0" marR="0" lvl="0" indent="0" algn="l" rtl="0">
              <a:lnSpc>
                <a:spcPct val="100000"/>
              </a:lnSpc>
              <a:spcBef>
                <a:spcPts val="0"/>
              </a:spcBef>
              <a:spcAft>
                <a:spcPts val="0"/>
              </a:spcAft>
              <a:buNone/>
            </a:pPr>
            <a:r>
              <a:rPr lang="en-US" sz="1400" b="0" i="0" u="none" strike="noStrike" cap="none">
                <a:solidFill>
                  <a:srgbClr val="5757FF"/>
                </a:solidFill>
                <a:latin typeface="Arial"/>
                <a:ea typeface="Arial"/>
                <a:cs typeface="Arial"/>
                <a:sym typeface="Arial"/>
              </a:rPr>
              <a:t>Blue: Equal to classical</a:t>
            </a:r>
            <a:endParaRPr sz="1400" b="0" i="0" u="none" strike="noStrike" cap="none">
              <a:solidFill>
                <a:srgbClr val="5757FF"/>
              </a:solidFill>
              <a:latin typeface="Arial"/>
              <a:ea typeface="Arial"/>
              <a:cs typeface="Arial"/>
              <a:sym typeface="Arial"/>
            </a:endParaRPr>
          </a:p>
          <a:p>
            <a:pPr marL="0" marR="0" lvl="0" indent="0" algn="l" rtl="0">
              <a:lnSpc>
                <a:spcPct val="100000"/>
              </a:lnSpc>
              <a:spcBef>
                <a:spcPts val="0"/>
              </a:spcBef>
              <a:spcAft>
                <a:spcPts val="0"/>
              </a:spcAft>
              <a:buNone/>
            </a:pPr>
            <a:r>
              <a:rPr lang="en-US">
                <a:solidFill>
                  <a:srgbClr val="6AA84F"/>
                </a:solidFill>
              </a:rPr>
              <a:t>Green: Worse than classical</a:t>
            </a:r>
            <a:endParaRPr sz="1400" b="0" i="0" u="none" strike="noStrike" cap="none">
              <a:solidFill>
                <a:srgbClr val="6AA84F"/>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g16b98fb4557_3_231"/>
          <p:cNvSpPr txBox="1">
            <a:spLocks noGrp="1"/>
          </p:cNvSpPr>
          <p:nvPr>
            <p:ph type="sldNum" idx="12"/>
          </p:nvPr>
        </p:nvSpPr>
        <p:spPr>
          <a:xfrm>
            <a:off x="7010400" y="4856560"/>
            <a:ext cx="2133600" cy="180900"/>
          </a:xfrm>
          <a:prstGeom prst="rect">
            <a:avLst/>
          </a:prstGeom>
        </p:spPr>
        <p:txBody>
          <a:bodyPr spcFirstLastPara="1" wrap="square" lIns="68575" tIns="34275" rIns="68575" bIns="34275" anchor="b"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26</a:t>
            </a:fld>
            <a:endParaRPr/>
          </a:p>
        </p:txBody>
      </p:sp>
      <p:sp>
        <p:nvSpPr>
          <p:cNvPr id="465" name="Google Shape;465;g16b98fb4557_3_231"/>
          <p:cNvSpPr txBox="1"/>
          <p:nvPr/>
        </p:nvSpPr>
        <p:spPr>
          <a:xfrm>
            <a:off x="207818" y="294408"/>
            <a:ext cx="9144000" cy="4668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2400">
                <a:solidFill>
                  <a:schemeClr val="dk1"/>
                </a:solidFill>
              </a:rPr>
              <a:t>Performance Comparisons of Algorithms Solving the GC Problem</a:t>
            </a:r>
            <a:endParaRPr/>
          </a:p>
        </p:txBody>
      </p:sp>
      <p:graphicFrame>
        <p:nvGraphicFramePr>
          <p:cNvPr id="466" name="Google Shape;466;g16b98fb4557_3_231"/>
          <p:cNvGraphicFramePr/>
          <p:nvPr/>
        </p:nvGraphicFramePr>
        <p:xfrm>
          <a:off x="207825" y="985675"/>
          <a:ext cx="6230900" cy="2727650"/>
        </p:xfrm>
        <a:graphic>
          <a:graphicData uri="http://schemas.openxmlformats.org/drawingml/2006/table">
            <a:tbl>
              <a:tblPr>
                <a:noFill/>
              </a:tblPr>
              <a:tblGrid>
                <a:gridCol w="724700">
                  <a:extLst>
                    <a:ext uri="{9D8B030D-6E8A-4147-A177-3AD203B41FA5}">
                      <a16:colId xmlns:a16="http://schemas.microsoft.com/office/drawing/2014/main" val="20000"/>
                    </a:ext>
                  </a:extLst>
                </a:gridCol>
                <a:gridCol w="565350">
                  <a:extLst>
                    <a:ext uri="{9D8B030D-6E8A-4147-A177-3AD203B41FA5}">
                      <a16:colId xmlns:a16="http://schemas.microsoft.com/office/drawing/2014/main" val="20001"/>
                    </a:ext>
                  </a:extLst>
                </a:gridCol>
                <a:gridCol w="724975">
                  <a:extLst>
                    <a:ext uri="{9D8B030D-6E8A-4147-A177-3AD203B41FA5}">
                      <a16:colId xmlns:a16="http://schemas.microsoft.com/office/drawing/2014/main" val="20002"/>
                    </a:ext>
                  </a:extLst>
                </a:gridCol>
                <a:gridCol w="733250">
                  <a:extLst>
                    <a:ext uri="{9D8B030D-6E8A-4147-A177-3AD203B41FA5}">
                      <a16:colId xmlns:a16="http://schemas.microsoft.com/office/drawing/2014/main" val="20003"/>
                    </a:ext>
                  </a:extLst>
                </a:gridCol>
                <a:gridCol w="629825">
                  <a:extLst>
                    <a:ext uri="{9D8B030D-6E8A-4147-A177-3AD203B41FA5}">
                      <a16:colId xmlns:a16="http://schemas.microsoft.com/office/drawing/2014/main" val="20004"/>
                    </a:ext>
                  </a:extLst>
                </a:gridCol>
                <a:gridCol w="682500">
                  <a:extLst>
                    <a:ext uri="{9D8B030D-6E8A-4147-A177-3AD203B41FA5}">
                      <a16:colId xmlns:a16="http://schemas.microsoft.com/office/drawing/2014/main" val="20005"/>
                    </a:ext>
                  </a:extLst>
                </a:gridCol>
                <a:gridCol w="743175">
                  <a:extLst>
                    <a:ext uri="{9D8B030D-6E8A-4147-A177-3AD203B41FA5}">
                      <a16:colId xmlns:a16="http://schemas.microsoft.com/office/drawing/2014/main" val="20006"/>
                    </a:ext>
                  </a:extLst>
                </a:gridCol>
                <a:gridCol w="694650">
                  <a:extLst>
                    <a:ext uri="{9D8B030D-6E8A-4147-A177-3AD203B41FA5}">
                      <a16:colId xmlns:a16="http://schemas.microsoft.com/office/drawing/2014/main" val="20007"/>
                    </a:ext>
                  </a:extLst>
                </a:gridCol>
                <a:gridCol w="732475">
                  <a:extLst>
                    <a:ext uri="{9D8B030D-6E8A-4147-A177-3AD203B41FA5}">
                      <a16:colId xmlns:a16="http://schemas.microsoft.com/office/drawing/2014/main" val="20008"/>
                    </a:ext>
                  </a:extLst>
                </a:gridCol>
              </a:tblGrid>
              <a:tr h="633800">
                <a:tc>
                  <a:txBody>
                    <a:bodyPr/>
                    <a:lstStyle/>
                    <a:p>
                      <a:pPr marL="0" lvl="0" indent="0" algn="ctr" rtl="0">
                        <a:lnSpc>
                          <a:spcPct val="150000"/>
                        </a:lnSpc>
                        <a:spcBef>
                          <a:spcPts val="1200"/>
                        </a:spcBef>
                        <a:spcAft>
                          <a:spcPts val="1200"/>
                        </a:spcAft>
                        <a:buNone/>
                      </a:pPr>
                      <a:r>
                        <a:rPr lang="en-US" sz="1000" b="1"/>
                        <a:t>GC Prob.</a:t>
                      </a:r>
                      <a:endParaRPr sz="1000" b="1"/>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R125.1</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DSJC125.1</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DSJC125.5</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R250.1</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DSJC250.1</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DSJC250.5</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DSJC500.1</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le450_15d</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633775">
                <a:tc>
                  <a:txBody>
                    <a:bodyPr/>
                    <a:lstStyle/>
                    <a:p>
                      <a:pPr marL="0" lvl="0" indent="0" algn="ctr" rtl="0">
                        <a:lnSpc>
                          <a:spcPct val="150000"/>
                        </a:lnSpc>
                        <a:spcBef>
                          <a:spcPts val="1200"/>
                        </a:spcBef>
                        <a:spcAft>
                          <a:spcPts val="1200"/>
                        </a:spcAft>
                        <a:buNone/>
                      </a:pPr>
                      <a:r>
                        <a:rPr lang="en-US" sz="1000" b="1"/>
                        <a:t>CA-Sol</a:t>
                      </a:r>
                      <a:endParaRPr sz="1000" b="1"/>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Y</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Y</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Y</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Y</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Y</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Y</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Y</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Y</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90525">
                <a:tc>
                  <a:txBody>
                    <a:bodyPr/>
                    <a:lstStyle/>
                    <a:p>
                      <a:pPr marL="0" lvl="0" indent="0" algn="ctr" rtl="0">
                        <a:lnSpc>
                          <a:spcPct val="150000"/>
                        </a:lnSpc>
                        <a:spcBef>
                          <a:spcPts val="1200"/>
                        </a:spcBef>
                        <a:spcAft>
                          <a:spcPts val="1200"/>
                        </a:spcAft>
                        <a:buNone/>
                      </a:pPr>
                      <a:r>
                        <a:rPr lang="en-US" sz="1000" b="1"/>
                        <a:t>QAA-Sol</a:t>
                      </a:r>
                      <a:endParaRPr sz="1000" b="1"/>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0000FF"/>
                          </a:solidFill>
                          <a:highlight>
                            <a:srgbClr val="FFFFFF"/>
                          </a:highlight>
                        </a:rPr>
                        <a:t>Y</a:t>
                      </a:r>
                      <a:r>
                        <a:rPr lang="en-US" sz="1000" b="1" baseline="30000">
                          <a:solidFill>
                            <a:srgbClr val="0000FF"/>
                          </a:solidFill>
                        </a:rPr>
                        <a:t>=</a:t>
                      </a:r>
                      <a:endParaRPr sz="1000" b="1" baseline="30000">
                        <a:solidFill>
                          <a:srgbClr val="0000FF"/>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0000FF"/>
                          </a:solidFill>
                          <a:highlight>
                            <a:srgbClr val="FFFFFF"/>
                          </a:highlight>
                        </a:rPr>
                        <a:t>Y</a:t>
                      </a:r>
                      <a:r>
                        <a:rPr lang="en-US" sz="1000" b="1" baseline="30000">
                          <a:solidFill>
                            <a:srgbClr val="0000FF"/>
                          </a:solidFill>
                        </a:rPr>
                        <a:t>=</a:t>
                      </a:r>
                      <a:endParaRPr sz="1000" b="1" baseline="30000">
                        <a:solidFill>
                          <a:srgbClr val="0000FF"/>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highlight>
                            <a:srgbClr val="FFFFFF"/>
                          </a:highlight>
                        </a:rPr>
                        <a:t>N</a:t>
                      </a:r>
                      <a:r>
                        <a:rPr lang="en-US" sz="1000" b="1" baseline="30000">
                          <a:solidFill>
                            <a:srgbClr val="43C103"/>
                          </a:solidFill>
                        </a:rPr>
                        <a:t>&lt;</a:t>
                      </a:r>
                      <a:endParaRPr sz="1000" b="1" baseline="30000">
                        <a:solidFill>
                          <a:srgbClr val="43C103"/>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0000FF"/>
                          </a:solidFill>
                          <a:highlight>
                            <a:srgbClr val="FFFFFF"/>
                          </a:highlight>
                        </a:rPr>
                        <a:t>Y</a:t>
                      </a:r>
                      <a:r>
                        <a:rPr lang="en-US" sz="1000" b="1" baseline="30000">
                          <a:solidFill>
                            <a:srgbClr val="0000FF"/>
                          </a:solidFill>
                        </a:rPr>
                        <a:t>=</a:t>
                      </a:r>
                      <a:endParaRPr sz="1000" b="1" baseline="30000">
                        <a:solidFill>
                          <a:srgbClr val="0000FF"/>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0000FF"/>
                          </a:solidFill>
                          <a:highlight>
                            <a:srgbClr val="FFFFFF"/>
                          </a:highlight>
                        </a:rPr>
                        <a:t>Y</a:t>
                      </a:r>
                      <a:r>
                        <a:rPr lang="en-US" sz="1000" b="1" baseline="30000">
                          <a:solidFill>
                            <a:srgbClr val="0000FF"/>
                          </a:solidFill>
                        </a:rPr>
                        <a:t>=</a:t>
                      </a:r>
                      <a:endParaRPr sz="1000" b="1" baseline="30000">
                        <a:solidFill>
                          <a:srgbClr val="0000FF"/>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highlight>
                            <a:srgbClr val="FFFFFF"/>
                          </a:highlight>
                        </a:rPr>
                        <a:t>N</a:t>
                      </a:r>
                      <a:r>
                        <a:rPr lang="en-US" sz="1000" b="1" baseline="30000">
                          <a:solidFill>
                            <a:srgbClr val="43C103"/>
                          </a:solidFill>
                        </a:rPr>
                        <a:t>&lt;</a:t>
                      </a:r>
                      <a:endParaRPr sz="1000" b="1" baseline="30000">
                        <a:solidFill>
                          <a:srgbClr val="43C103"/>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highlight>
                            <a:srgbClr val="FFFFFF"/>
                          </a:highlight>
                        </a:rPr>
                        <a:t>N</a:t>
                      </a:r>
                      <a:r>
                        <a:rPr lang="en-US" sz="1000" b="1" baseline="30000">
                          <a:solidFill>
                            <a:srgbClr val="43C103"/>
                          </a:solidFill>
                        </a:rPr>
                        <a:t>&lt;</a:t>
                      </a:r>
                      <a:endParaRPr sz="1000" b="1" baseline="30000">
                        <a:solidFill>
                          <a:srgbClr val="43C103"/>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highlight>
                            <a:srgbClr val="FFFFFF"/>
                          </a:highlight>
                        </a:rPr>
                        <a:t>N</a:t>
                      </a:r>
                      <a:r>
                        <a:rPr lang="en-US" sz="1000" b="1" baseline="30000">
                          <a:solidFill>
                            <a:srgbClr val="43C103"/>
                          </a:solidFill>
                        </a:rPr>
                        <a:t>&lt;</a:t>
                      </a:r>
                      <a:endParaRPr sz="1000" b="1" baseline="30000">
                        <a:solidFill>
                          <a:srgbClr val="43C103"/>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90525">
                <a:tc>
                  <a:txBody>
                    <a:bodyPr/>
                    <a:lstStyle/>
                    <a:p>
                      <a:pPr marL="0" lvl="0" indent="0" algn="ctr" rtl="0">
                        <a:lnSpc>
                          <a:spcPct val="150000"/>
                        </a:lnSpc>
                        <a:spcBef>
                          <a:spcPts val="1200"/>
                        </a:spcBef>
                        <a:spcAft>
                          <a:spcPts val="1200"/>
                        </a:spcAft>
                        <a:buNone/>
                      </a:pPr>
                      <a:r>
                        <a:rPr lang="en-US" sz="1000" b="1"/>
                        <a:t>CA-Time</a:t>
                      </a:r>
                      <a:endParaRPr sz="1000" b="1"/>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0.001</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0.029</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0.143</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0.002</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0.017</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10.9</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720.3</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983</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90525">
                <a:tc>
                  <a:txBody>
                    <a:bodyPr/>
                    <a:lstStyle/>
                    <a:p>
                      <a:pPr marL="0" lvl="0" indent="0" algn="ctr" rtl="0">
                        <a:lnSpc>
                          <a:spcPct val="150000"/>
                        </a:lnSpc>
                        <a:spcBef>
                          <a:spcPts val="1200"/>
                        </a:spcBef>
                        <a:spcAft>
                          <a:spcPts val="1200"/>
                        </a:spcAft>
                        <a:buNone/>
                      </a:pPr>
                      <a:r>
                        <a:rPr lang="en-US" sz="1000" b="1"/>
                        <a:t>QAA-AT</a:t>
                      </a:r>
                      <a:endParaRPr sz="1000" b="1"/>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highlight>
                            <a:srgbClr val="FFFFFF"/>
                          </a:highlight>
                        </a:rPr>
                        <a:t>15.647</a:t>
                      </a:r>
                      <a:r>
                        <a:rPr lang="en-US" sz="1000" b="1" baseline="30000">
                          <a:solidFill>
                            <a:srgbClr val="43C103"/>
                          </a:solidFill>
                        </a:rPr>
                        <a:t>&lt;</a:t>
                      </a:r>
                      <a:endParaRPr sz="1000" b="1" baseline="30000">
                        <a:solidFill>
                          <a:srgbClr val="43C103"/>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highlight>
                            <a:srgbClr val="FFFFFF"/>
                          </a:highlight>
                        </a:rPr>
                        <a:t>14.577</a:t>
                      </a:r>
                      <a:r>
                        <a:rPr lang="en-US" sz="1000" b="1" baseline="30000">
                          <a:solidFill>
                            <a:srgbClr val="43C103"/>
                          </a:solidFill>
                        </a:rPr>
                        <a:t>&lt;</a:t>
                      </a:r>
                      <a:endParaRPr sz="1000" b="1" baseline="30000">
                        <a:solidFill>
                          <a:srgbClr val="43C103"/>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highlight>
                            <a:srgbClr val="FFFFFF"/>
                          </a:highlight>
                        </a:rPr>
                        <a:t>47.199</a:t>
                      </a:r>
                      <a:r>
                        <a:rPr lang="en-US" sz="1000" b="1" baseline="30000">
                          <a:solidFill>
                            <a:srgbClr val="43C103"/>
                          </a:solidFill>
                        </a:rPr>
                        <a:t>&lt;</a:t>
                      </a:r>
                      <a:endParaRPr sz="1000" b="1" baseline="30000">
                        <a:solidFill>
                          <a:srgbClr val="43C103"/>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highlight>
                            <a:srgbClr val="FFFFFF"/>
                          </a:highlight>
                        </a:rPr>
                        <a:t>19.054</a:t>
                      </a:r>
                      <a:r>
                        <a:rPr lang="en-US" sz="1000" b="1" baseline="30000">
                          <a:solidFill>
                            <a:srgbClr val="43C103"/>
                          </a:solidFill>
                        </a:rPr>
                        <a:t>&lt;</a:t>
                      </a:r>
                      <a:endParaRPr sz="1000" b="1" baseline="30000">
                        <a:solidFill>
                          <a:srgbClr val="43C103"/>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highlight>
                            <a:srgbClr val="FFFFFF"/>
                          </a:highlight>
                        </a:rPr>
                        <a:t>30.11</a:t>
                      </a:r>
                      <a:r>
                        <a:rPr lang="en-US" sz="1000" b="1" baseline="30000">
                          <a:solidFill>
                            <a:srgbClr val="43C103"/>
                          </a:solidFill>
                        </a:rPr>
                        <a:t>&lt;</a:t>
                      </a:r>
                      <a:endParaRPr sz="1000" b="1" baseline="30000">
                        <a:solidFill>
                          <a:srgbClr val="43C103"/>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highlight>
                            <a:srgbClr val="FFFFFF"/>
                          </a:highlight>
                        </a:rPr>
                        <a:t>47.199</a:t>
                      </a:r>
                      <a:r>
                        <a:rPr lang="en-US" sz="1000" b="1" baseline="30000">
                          <a:solidFill>
                            <a:srgbClr val="43C103"/>
                          </a:solidFill>
                        </a:rPr>
                        <a:t>&lt;</a:t>
                      </a:r>
                      <a:endParaRPr sz="1000" b="1" baseline="30000">
                        <a:solidFill>
                          <a:srgbClr val="43C103"/>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FF0000"/>
                          </a:solidFill>
                          <a:highlight>
                            <a:srgbClr val="FFFFFF"/>
                          </a:highlight>
                        </a:rPr>
                        <a:t>139.687</a:t>
                      </a:r>
                      <a:r>
                        <a:rPr lang="en-US" sz="1000" b="1" baseline="30000">
                          <a:solidFill>
                            <a:srgbClr val="FF0000"/>
                          </a:solidFill>
                        </a:rPr>
                        <a:t>&gt;</a:t>
                      </a:r>
                      <a:endParaRPr sz="1000" b="1" baseline="30000">
                        <a:solidFill>
                          <a:srgbClr val="FF0000"/>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FF0000"/>
                          </a:solidFill>
                          <a:highlight>
                            <a:srgbClr val="FFFFFF"/>
                          </a:highlight>
                        </a:rPr>
                        <a:t>238.58</a:t>
                      </a:r>
                      <a:r>
                        <a:rPr lang="en-US" sz="1000" b="1" baseline="30000">
                          <a:solidFill>
                            <a:srgbClr val="FF0000"/>
                          </a:solidFill>
                        </a:rPr>
                        <a:t>&gt;</a:t>
                      </a:r>
                      <a:endParaRPr sz="1000" b="1" baseline="30000">
                        <a:solidFill>
                          <a:srgbClr val="FF0000"/>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88500">
                <a:tc>
                  <a:txBody>
                    <a:bodyPr/>
                    <a:lstStyle/>
                    <a:p>
                      <a:pPr marL="0" lvl="0" indent="0" algn="ctr" rtl="0">
                        <a:lnSpc>
                          <a:spcPct val="150000"/>
                        </a:lnSpc>
                        <a:spcBef>
                          <a:spcPts val="1200"/>
                        </a:spcBef>
                        <a:spcAft>
                          <a:spcPts val="1200"/>
                        </a:spcAft>
                        <a:buNone/>
                      </a:pPr>
                      <a:r>
                        <a:rPr lang="en-US" sz="1000" b="1"/>
                        <a:t>QAA-QPUT</a:t>
                      </a:r>
                      <a:endParaRPr sz="1000" b="1"/>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highlight>
                            <a:srgbClr val="FFFFFF"/>
                          </a:highlight>
                        </a:rPr>
                        <a:t>0.117</a:t>
                      </a:r>
                      <a:r>
                        <a:rPr lang="en-US" sz="1000" b="1" baseline="30000">
                          <a:solidFill>
                            <a:srgbClr val="43C103"/>
                          </a:solidFill>
                        </a:rPr>
                        <a:t>&lt;</a:t>
                      </a:r>
                      <a:endParaRPr sz="1000" b="1" baseline="30000">
                        <a:solidFill>
                          <a:srgbClr val="43C103"/>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highlight>
                            <a:srgbClr val="FFFFFF"/>
                          </a:highlight>
                        </a:rPr>
                        <a:t>0.118</a:t>
                      </a:r>
                      <a:r>
                        <a:rPr lang="en-US" sz="1000" b="1" baseline="30000">
                          <a:solidFill>
                            <a:srgbClr val="43C103"/>
                          </a:solidFill>
                        </a:rPr>
                        <a:t>&lt;</a:t>
                      </a:r>
                      <a:endParaRPr sz="1000" b="1" baseline="30000">
                        <a:solidFill>
                          <a:srgbClr val="43C103"/>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highlight>
                            <a:srgbClr val="FFFFFF"/>
                          </a:highlight>
                        </a:rPr>
                        <a:t>0.184</a:t>
                      </a:r>
                      <a:r>
                        <a:rPr lang="en-US" sz="1000" b="1" baseline="30000">
                          <a:solidFill>
                            <a:srgbClr val="43C103"/>
                          </a:solidFill>
                        </a:rPr>
                        <a:t>&lt;</a:t>
                      </a:r>
                      <a:endParaRPr sz="1000" b="1" baseline="30000">
                        <a:solidFill>
                          <a:srgbClr val="43C103"/>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highlight>
                            <a:srgbClr val="FFFFFF"/>
                          </a:highlight>
                        </a:rPr>
                        <a:t>0.116</a:t>
                      </a:r>
                      <a:r>
                        <a:rPr lang="en-US" sz="1000" b="1" baseline="30000">
                          <a:solidFill>
                            <a:srgbClr val="43C103"/>
                          </a:solidFill>
                        </a:rPr>
                        <a:t>&lt;</a:t>
                      </a:r>
                      <a:endParaRPr sz="1000" b="1" baseline="30000">
                        <a:solidFill>
                          <a:srgbClr val="43C103"/>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highlight>
                            <a:srgbClr val="FFFFFF"/>
                          </a:highlight>
                        </a:rPr>
                        <a:t>0.184</a:t>
                      </a:r>
                      <a:r>
                        <a:rPr lang="en-US" sz="1000" b="1" baseline="30000">
                          <a:solidFill>
                            <a:srgbClr val="43C103"/>
                          </a:solidFill>
                        </a:rPr>
                        <a:t>&lt;</a:t>
                      </a:r>
                      <a:endParaRPr sz="1000" b="1" baseline="30000">
                        <a:solidFill>
                          <a:srgbClr val="43C103"/>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FF0000"/>
                          </a:solidFill>
                          <a:highlight>
                            <a:srgbClr val="FFFFFF"/>
                          </a:highlight>
                        </a:rPr>
                        <a:t>0.194</a:t>
                      </a:r>
                      <a:r>
                        <a:rPr lang="en-US" sz="1000" b="1" baseline="30000">
                          <a:solidFill>
                            <a:srgbClr val="FF0000"/>
                          </a:solidFill>
                        </a:rPr>
                        <a:t>&gt;</a:t>
                      </a:r>
                      <a:endParaRPr sz="1000" b="1" baseline="30000">
                        <a:solidFill>
                          <a:srgbClr val="FF0000"/>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FF0000"/>
                          </a:solidFill>
                          <a:highlight>
                            <a:srgbClr val="FFFFFF"/>
                          </a:highlight>
                        </a:rPr>
                        <a:t>0.31</a:t>
                      </a:r>
                      <a:r>
                        <a:rPr lang="en-US" sz="1000" b="1" baseline="30000">
                          <a:solidFill>
                            <a:srgbClr val="FF0000"/>
                          </a:solidFill>
                        </a:rPr>
                        <a:t>&gt;</a:t>
                      </a:r>
                      <a:endParaRPr sz="1000" b="1" baseline="30000">
                        <a:solidFill>
                          <a:srgbClr val="FF0000"/>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FF0000"/>
                          </a:solidFill>
                          <a:highlight>
                            <a:srgbClr val="FFFFFF"/>
                          </a:highlight>
                        </a:rPr>
                        <a:t>0.38</a:t>
                      </a:r>
                      <a:r>
                        <a:rPr lang="en-US" sz="1000" b="1" baseline="30000">
                          <a:solidFill>
                            <a:srgbClr val="FF0000"/>
                          </a:solidFill>
                        </a:rPr>
                        <a:t>&gt;</a:t>
                      </a:r>
                      <a:endParaRPr sz="1000" b="1" baseline="30000">
                        <a:solidFill>
                          <a:srgbClr val="FF0000"/>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467" name="Google Shape;467;g16b98fb4557_3_231"/>
          <p:cNvSpPr txBox="1"/>
          <p:nvPr/>
        </p:nvSpPr>
        <p:spPr>
          <a:xfrm>
            <a:off x="6605046" y="1742315"/>
            <a:ext cx="2422569" cy="738900"/>
          </a:xfrm>
          <a:prstGeom prst="rect">
            <a:avLst/>
          </a:prstGeom>
          <a:noFill/>
          <a:ln w="38100" cap="flat" cmpd="sng">
            <a:solidFill>
              <a:srgbClr val="7030A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FF0000"/>
                </a:solidFill>
                <a:latin typeface="Arial"/>
                <a:ea typeface="Arial"/>
                <a:cs typeface="Arial"/>
                <a:sym typeface="Arial"/>
              </a:rPr>
              <a:t>Red:  </a:t>
            </a:r>
            <a:r>
              <a:rPr lang="en-US" dirty="0">
                <a:solidFill>
                  <a:srgbClr val="FF0000"/>
                </a:solidFill>
              </a:rPr>
              <a:t>Better than classical</a:t>
            </a:r>
            <a:endParaRPr dirty="0"/>
          </a:p>
          <a:p>
            <a:pPr marL="0" marR="0" lvl="0" indent="0" algn="l" rtl="0">
              <a:lnSpc>
                <a:spcPct val="100000"/>
              </a:lnSpc>
              <a:spcBef>
                <a:spcPts val="0"/>
              </a:spcBef>
              <a:spcAft>
                <a:spcPts val="0"/>
              </a:spcAft>
              <a:buNone/>
            </a:pPr>
            <a:r>
              <a:rPr lang="en-US" sz="1400" b="0" i="0" u="none" strike="noStrike" cap="none" dirty="0">
                <a:solidFill>
                  <a:srgbClr val="5757FF"/>
                </a:solidFill>
                <a:latin typeface="Arial"/>
                <a:ea typeface="Arial"/>
                <a:cs typeface="Arial"/>
                <a:sym typeface="Arial"/>
              </a:rPr>
              <a:t>Blue: Equal to classical</a:t>
            </a:r>
            <a:endParaRPr sz="1400" b="0" i="0" u="none" strike="noStrike" cap="none" dirty="0">
              <a:solidFill>
                <a:srgbClr val="5757FF"/>
              </a:solidFill>
              <a:latin typeface="Arial"/>
              <a:ea typeface="Arial"/>
              <a:cs typeface="Arial"/>
              <a:sym typeface="Arial"/>
            </a:endParaRPr>
          </a:p>
          <a:p>
            <a:pPr marL="0" marR="0" lvl="0" indent="0" algn="l" rtl="0">
              <a:lnSpc>
                <a:spcPct val="100000"/>
              </a:lnSpc>
              <a:spcBef>
                <a:spcPts val="0"/>
              </a:spcBef>
              <a:spcAft>
                <a:spcPts val="0"/>
              </a:spcAft>
              <a:buNone/>
            </a:pPr>
            <a:r>
              <a:rPr lang="en-US" dirty="0">
                <a:solidFill>
                  <a:srgbClr val="6AA84F"/>
                </a:solidFill>
              </a:rPr>
              <a:t>Green: Worse than classical</a:t>
            </a:r>
            <a:endParaRPr sz="1400" b="0" i="0" u="none" strike="noStrike" cap="none" dirty="0">
              <a:solidFill>
                <a:srgbClr val="6AA84F"/>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g16b98fb4557_3_240"/>
          <p:cNvSpPr txBox="1">
            <a:spLocks noGrp="1"/>
          </p:cNvSpPr>
          <p:nvPr>
            <p:ph type="sldNum" idx="12"/>
          </p:nvPr>
        </p:nvSpPr>
        <p:spPr>
          <a:xfrm>
            <a:off x="7010400" y="4856560"/>
            <a:ext cx="2133600" cy="180900"/>
          </a:xfrm>
          <a:prstGeom prst="rect">
            <a:avLst/>
          </a:prstGeom>
        </p:spPr>
        <p:txBody>
          <a:bodyPr spcFirstLastPara="1" wrap="square" lIns="68575" tIns="34275" rIns="68575" bIns="34275" anchor="b"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27</a:t>
            </a:fld>
            <a:endParaRPr/>
          </a:p>
        </p:txBody>
      </p:sp>
      <p:sp>
        <p:nvSpPr>
          <p:cNvPr id="473" name="Google Shape;473;g16b98fb4557_3_240"/>
          <p:cNvSpPr txBox="1"/>
          <p:nvPr/>
        </p:nvSpPr>
        <p:spPr>
          <a:xfrm>
            <a:off x="86493" y="294408"/>
            <a:ext cx="9144000" cy="4668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2400">
                <a:solidFill>
                  <a:schemeClr val="dk1"/>
                </a:solidFill>
              </a:rPr>
              <a:t>Performance Comparisons of Algorithms Solving the TSP Problem</a:t>
            </a:r>
            <a:endParaRPr/>
          </a:p>
        </p:txBody>
      </p:sp>
      <p:graphicFrame>
        <p:nvGraphicFramePr>
          <p:cNvPr id="474" name="Google Shape;474;g16b98fb4557_3_240"/>
          <p:cNvGraphicFramePr/>
          <p:nvPr/>
        </p:nvGraphicFramePr>
        <p:xfrm>
          <a:off x="516350" y="1106525"/>
          <a:ext cx="5795425" cy="3688050"/>
        </p:xfrm>
        <a:graphic>
          <a:graphicData uri="http://schemas.openxmlformats.org/drawingml/2006/table">
            <a:tbl>
              <a:tblPr>
                <a:noFill/>
              </a:tblPr>
              <a:tblGrid>
                <a:gridCol w="880325">
                  <a:extLst>
                    <a:ext uri="{9D8B030D-6E8A-4147-A177-3AD203B41FA5}">
                      <a16:colId xmlns:a16="http://schemas.microsoft.com/office/drawing/2014/main" val="20000"/>
                    </a:ext>
                  </a:extLst>
                </a:gridCol>
                <a:gridCol w="541050">
                  <a:extLst>
                    <a:ext uri="{9D8B030D-6E8A-4147-A177-3AD203B41FA5}">
                      <a16:colId xmlns:a16="http://schemas.microsoft.com/office/drawing/2014/main" val="20001"/>
                    </a:ext>
                  </a:extLst>
                </a:gridCol>
                <a:gridCol w="559250">
                  <a:extLst>
                    <a:ext uri="{9D8B030D-6E8A-4147-A177-3AD203B41FA5}">
                      <a16:colId xmlns:a16="http://schemas.microsoft.com/office/drawing/2014/main" val="20002"/>
                    </a:ext>
                  </a:extLst>
                </a:gridCol>
                <a:gridCol w="512725">
                  <a:extLst>
                    <a:ext uri="{9D8B030D-6E8A-4147-A177-3AD203B41FA5}">
                      <a16:colId xmlns:a16="http://schemas.microsoft.com/office/drawing/2014/main" val="20003"/>
                    </a:ext>
                  </a:extLst>
                </a:gridCol>
                <a:gridCol w="563950">
                  <a:extLst>
                    <a:ext uri="{9D8B030D-6E8A-4147-A177-3AD203B41FA5}">
                      <a16:colId xmlns:a16="http://schemas.microsoft.com/office/drawing/2014/main" val="20004"/>
                    </a:ext>
                  </a:extLst>
                </a:gridCol>
                <a:gridCol w="613025">
                  <a:extLst>
                    <a:ext uri="{9D8B030D-6E8A-4147-A177-3AD203B41FA5}">
                      <a16:colId xmlns:a16="http://schemas.microsoft.com/office/drawing/2014/main" val="20005"/>
                    </a:ext>
                  </a:extLst>
                </a:gridCol>
                <a:gridCol w="640075">
                  <a:extLst>
                    <a:ext uri="{9D8B030D-6E8A-4147-A177-3AD203B41FA5}">
                      <a16:colId xmlns:a16="http://schemas.microsoft.com/office/drawing/2014/main" val="20006"/>
                    </a:ext>
                  </a:extLst>
                </a:gridCol>
                <a:gridCol w="708950">
                  <a:extLst>
                    <a:ext uri="{9D8B030D-6E8A-4147-A177-3AD203B41FA5}">
                      <a16:colId xmlns:a16="http://schemas.microsoft.com/office/drawing/2014/main" val="20007"/>
                    </a:ext>
                  </a:extLst>
                </a:gridCol>
                <a:gridCol w="776075">
                  <a:extLst>
                    <a:ext uri="{9D8B030D-6E8A-4147-A177-3AD203B41FA5}">
                      <a16:colId xmlns:a16="http://schemas.microsoft.com/office/drawing/2014/main" val="20008"/>
                    </a:ext>
                  </a:extLst>
                </a:gridCol>
              </a:tblGrid>
              <a:tr h="614675">
                <a:tc>
                  <a:txBody>
                    <a:bodyPr/>
                    <a:lstStyle/>
                    <a:p>
                      <a:pPr marL="0" lvl="0" indent="0" algn="ctr" rtl="0">
                        <a:lnSpc>
                          <a:spcPct val="150000"/>
                        </a:lnSpc>
                        <a:spcBef>
                          <a:spcPts val="1200"/>
                        </a:spcBef>
                        <a:spcAft>
                          <a:spcPts val="1200"/>
                        </a:spcAft>
                        <a:buNone/>
                      </a:pPr>
                      <a:r>
                        <a:rPr lang="en-US" sz="1000" b="1"/>
                        <a:t>TSP Prob.</a:t>
                      </a:r>
                      <a:endParaRPr sz="1000" b="1"/>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br17</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ftv33</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ftv35</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gr17</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gr21</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p43</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ry48p</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kro124p</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614675">
                <a:tc>
                  <a:txBody>
                    <a:bodyPr/>
                    <a:lstStyle/>
                    <a:p>
                      <a:pPr marL="0" lvl="0" indent="0" algn="ctr" rtl="0">
                        <a:lnSpc>
                          <a:spcPct val="150000"/>
                        </a:lnSpc>
                        <a:spcBef>
                          <a:spcPts val="1200"/>
                        </a:spcBef>
                        <a:spcAft>
                          <a:spcPts val="1200"/>
                        </a:spcAft>
                        <a:buNone/>
                      </a:pPr>
                      <a:r>
                        <a:rPr lang="en-US" sz="1000" b="1"/>
                        <a:t>CA-Sol</a:t>
                      </a:r>
                      <a:endParaRPr sz="1000" b="1"/>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39</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1355</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1584</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2085</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2707</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5635</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14682</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41232</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14675">
                <a:tc>
                  <a:txBody>
                    <a:bodyPr/>
                    <a:lstStyle/>
                    <a:p>
                      <a:pPr marL="0" lvl="0" indent="0" algn="ctr" rtl="0">
                        <a:lnSpc>
                          <a:spcPct val="150000"/>
                        </a:lnSpc>
                        <a:spcBef>
                          <a:spcPts val="1200"/>
                        </a:spcBef>
                        <a:spcAft>
                          <a:spcPts val="1200"/>
                        </a:spcAft>
                        <a:buNone/>
                      </a:pPr>
                      <a:r>
                        <a:rPr lang="en-US" sz="1000" b="1"/>
                        <a:t>QAA-Sol</a:t>
                      </a:r>
                      <a:endParaRPr sz="1000" b="1"/>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0000FF"/>
                          </a:solidFill>
                          <a:highlight>
                            <a:srgbClr val="FFFFFF"/>
                          </a:highlight>
                        </a:rPr>
                        <a:t>39</a:t>
                      </a:r>
                      <a:r>
                        <a:rPr lang="en-US" sz="1000" b="1" baseline="30000">
                          <a:solidFill>
                            <a:srgbClr val="0000FF"/>
                          </a:solidFill>
                        </a:rPr>
                        <a:t>=</a:t>
                      </a:r>
                      <a:endParaRPr sz="1000" b="1" baseline="30000">
                        <a:solidFill>
                          <a:srgbClr val="0000FF"/>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highlight>
                            <a:srgbClr val="FFFFFF"/>
                          </a:highlight>
                        </a:rPr>
                        <a:t>1686</a:t>
                      </a:r>
                      <a:r>
                        <a:rPr lang="en-US" sz="1000" b="1" baseline="30000">
                          <a:solidFill>
                            <a:srgbClr val="43C103"/>
                          </a:solidFill>
                        </a:rPr>
                        <a:t>&lt;</a:t>
                      </a:r>
                      <a:endParaRPr sz="1000" b="1" baseline="30000">
                        <a:solidFill>
                          <a:srgbClr val="43C103"/>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highlight>
                            <a:srgbClr val="FFFFFF"/>
                          </a:highlight>
                        </a:rPr>
                        <a:t>1990</a:t>
                      </a:r>
                      <a:r>
                        <a:rPr lang="en-US" sz="1000" b="1" baseline="30000">
                          <a:solidFill>
                            <a:srgbClr val="43C103"/>
                          </a:solidFill>
                        </a:rPr>
                        <a:t>&lt;</a:t>
                      </a:r>
                      <a:endParaRPr sz="1000" b="1" baseline="30000">
                        <a:solidFill>
                          <a:srgbClr val="43C103"/>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highlight>
                            <a:srgbClr val="FFFFFF"/>
                          </a:highlight>
                        </a:rPr>
                        <a:t>2123</a:t>
                      </a:r>
                      <a:r>
                        <a:rPr lang="en-US" sz="1000" b="1" baseline="30000">
                          <a:solidFill>
                            <a:srgbClr val="43C103"/>
                          </a:solidFill>
                        </a:rPr>
                        <a:t>&lt;</a:t>
                      </a:r>
                      <a:endParaRPr sz="1000" b="1" baseline="30000">
                        <a:solidFill>
                          <a:srgbClr val="43C103"/>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highlight>
                            <a:srgbClr val="FFFFFF"/>
                          </a:highlight>
                        </a:rPr>
                        <a:t>2909</a:t>
                      </a:r>
                      <a:r>
                        <a:rPr lang="en-US" sz="1000" b="1" baseline="30000">
                          <a:solidFill>
                            <a:srgbClr val="43C103"/>
                          </a:solidFill>
                        </a:rPr>
                        <a:t>&lt;</a:t>
                      </a:r>
                      <a:endParaRPr sz="1000" b="1" baseline="30000">
                        <a:solidFill>
                          <a:srgbClr val="43C103"/>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highlight>
                            <a:srgbClr val="FFFFFF"/>
                          </a:highlight>
                        </a:rPr>
                        <a:t>5679</a:t>
                      </a:r>
                      <a:r>
                        <a:rPr lang="en-US" sz="1000" b="1" baseline="30000">
                          <a:solidFill>
                            <a:srgbClr val="43C103"/>
                          </a:solidFill>
                        </a:rPr>
                        <a:t>&lt;</a:t>
                      </a:r>
                      <a:endParaRPr sz="1000" b="1" baseline="30000">
                        <a:solidFill>
                          <a:srgbClr val="43C103"/>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highlight>
                            <a:srgbClr val="FFFFFF"/>
                          </a:highlight>
                        </a:rPr>
                        <a:t>17883</a:t>
                      </a:r>
                      <a:r>
                        <a:rPr lang="en-US" sz="1000" b="1" baseline="30000">
                          <a:solidFill>
                            <a:srgbClr val="43C103"/>
                          </a:solidFill>
                        </a:rPr>
                        <a:t>&lt;</a:t>
                      </a:r>
                      <a:endParaRPr sz="1000" b="1" baseline="30000">
                        <a:solidFill>
                          <a:srgbClr val="43C103"/>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highlight>
                            <a:srgbClr val="FFFFFF"/>
                          </a:highlight>
                        </a:rPr>
                        <a:t>105918</a:t>
                      </a:r>
                      <a:r>
                        <a:rPr lang="en-US" sz="1000" b="1" baseline="30000">
                          <a:solidFill>
                            <a:srgbClr val="43C103"/>
                          </a:solidFill>
                        </a:rPr>
                        <a:t>&lt;</a:t>
                      </a:r>
                      <a:endParaRPr sz="1000" b="1" baseline="30000">
                        <a:solidFill>
                          <a:srgbClr val="43C103"/>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14675">
                <a:tc>
                  <a:txBody>
                    <a:bodyPr/>
                    <a:lstStyle/>
                    <a:p>
                      <a:pPr marL="0" lvl="0" indent="0" algn="ctr" rtl="0">
                        <a:lnSpc>
                          <a:spcPct val="150000"/>
                        </a:lnSpc>
                        <a:spcBef>
                          <a:spcPts val="1200"/>
                        </a:spcBef>
                        <a:spcAft>
                          <a:spcPts val="1200"/>
                        </a:spcAft>
                        <a:buNone/>
                      </a:pPr>
                      <a:r>
                        <a:rPr lang="en-US" sz="1000" b="1"/>
                        <a:t>CA-Time</a:t>
                      </a:r>
                      <a:endParaRPr sz="1000" b="1"/>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0.027</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0.194</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0.166</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0.055</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0.06</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0.15</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0.261</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highlight>
                            <a:srgbClr val="FFFFFF"/>
                          </a:highlight>
                        </a:rPr>
                        <a:t>1.666</a:t>
                      </a:r>
                      <a:endParaRPr sz="1000" b="1">
                        <a:highlight>
                          <a:srgbClr val="FFFFFF"/>
                        </a:highlight>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614675">
                <a:tc>
                  <a:txBody>
                    <a:bodyPr/>
                    <a:lstStyle/>
                    <a:p>
                      <a:pPr marL="0" lvl="0" indent="0" algn="ctr" rtl="0">
                        <a:lnSpc>
                          <a:spcPct val="150000"/>
                        </a:lnSpc>
                        <a:spcBef>
                          <a:spcPts val="1200"/>
                        </a:spcBef>
                        <a:spcAft>
                          <a:spcPts val="1200"/>
                        </a:spcAft>
                        <a:buNone/>
                      </a:pPr>
                      <a:r>
                        <a:rPr lang="en-US" sz="1000" b="1"/>
                        <a:t>QAA-AT</a:t>
                      </a:r>
                      <a:endParaRPr sz="1000" b="1"/>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highlight>
                            <a:srgbClr val="FFFFFF"/>
                          </a:highlight>
                        </a:rPr>
                        <a:t>35.3</a:t>
                      </a:r>
                      <a:r>
                        <a:rPr lang="en-US" sz="1000" b="1" baseline="30000">
                          <a:solidFill>
                            <a:srgbClr val="43C103"/>
                          </a:solidFill>
                        </a:rPr>
                        <a:t>&lt;</a:t>
                      </a:r>
                      <a:endParaRPr sz="1000" b="1" baseline="30000">
                        <a:solidFill>
                          <a:srgbClr val="43C103"/>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highlight>
                            <a:srgbClr val="FFFFFF"/>
                          </a:highlight>
                        </a:rPr>
                        <a:t>119.9</a:t>
                      </a:r>
                      <a:r>
                        <a:rPr lang="en-US" sz="1000" b="1" baseline="30000">
                          <a:solidFill>
                            <a:srgbClr val="43C103"/>
                          </a:solidFill>
                        </a:rPr>
                        <a:t>&lt;</a:t>
                      </a:r>
                      <a:endParaRPr sz="1000" b="1" baseline="30000">
                        <a:solidFill>
                          <a:srgbClr val="43C103"/>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highlight>
                            <a:srgbClr val="FFFFFF"/>
                          </a:highlight>
                        </a:rPr>
                        <a:t>128.8</a:t>
                      </a:r>
                      <a:r>
                        <a:rPr lang="en-US" sz="1000" b="1" baseline="30000">
                          <a:solidFill>
                            <a:srgbClr val="43C103"/>
                          </a:solidFill>
                        </a:rPr>
                        <a:t>&lt;</a:t>
                      </a:r>
                      <a:endParaRPr sz="1000" b="1" baseline="30000">
                        <a:solidFill>
                          <a:srgbClr val="43C103"/>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highlight>
                            <a:srgbClr val="FFFFFF"/>
                          </a:highlight>
                        </a:rPr>
                        <a:t>61.0</a:t>
                      </a:r>
                      <a:r>
                        <a:rPr lang="en-US" sz="1000" b="1" baseline="30000">
                          <a:solidFill>
                            <a:srgbClr val="43C103"/>
                          </a:solidFill>
                        </a:rPr>
                        <a:t>&lt;</a:t>
                      </a:r>
                      <a:endParaRPr sz="1000" b="1" baseline="30000">
                        <a:solidFill>
                          <a:srgbClr val="43C103"/>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highlight>
                            <a:srgbClr val="FFFFFF"/>
                          </a:highlight>
                        </a:rPr>
                        <a:t>90.3</a:t>
                      </a:r>
                      <a:r>
                        <a:rPr lang="en-US" sz="1000" b="1" baseline="30000">
                          <a:solidFill>
                            <a:srgbClr val="43C103"/>
                          </a:solidFill>
                        </a:rPr>
                        <a:t>&lt;</a:t>
                      </a:r>
                      <a:endParaRPr sz="1000" b="1" baseline="30000">
                        <a:solidFill>
                          <a:srgbClr val="43C103"/>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highlight>
                            <a:srgbClr val="FFFFFF"/>
                          </a:highlight>
                        </a:rPr>
                        <a:t>70.6</a:t>
                      </a:r>
                      <a:r>
                        <a:rPr lang="en-US" sz="1000" b="1" baseline="30000">
                          <a:solidFill>
                            <a:srgbClr val="43C103"/>
                          </a:solidFill>
                        </a:rPr>
                        <a:t>&lt;</a:t>
                      </a:r>
                      <a:endParaRPr sz="1000" b="1" baseline="30000">
                        <a:solidFill>
                          <a:srgbClr val="43C103"/>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highlight>
                            <a:srgbClr val="FFFFFF"/>
                          </a:highlight>
                        </a:rPr>
                        <a:t>130.7</a:t>
                      </a:r>
                      <a:r>
                        <a:rPr lang="en-US" sz="1000" b="1" baseline="30000">
                          <a:solidFill>
                            <a:srgbClr val="43C103"/>
                          </a:solidFill>
                        </a:rPr>
                        <a:t>&lt;</a:t>
                      </a:r>
                      <a:endParaRPr sz="1000" b="1" baseline="30000">
                        <a:solidFill>
                          <a:srgbClr val="43C103"/>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highlight>
                            <a:srgbClr val="FFFFFF"/>
                          </a:highlight>
                        </a:rPr>
                        <a:t>421.1</a:t>
                      </a:r>
                      <a:r>
                        <a:rPr lang="en-US" sz="1000" b="1" baseline="30000">
                          <a:solidFill>
                            <a:srgbClr val="43C103"/>
                          </a:solidFill>
                        </a:rPr>
                        <a:t>&lt;</a:t>
                      </a:r>
                      <a:endParaRPr sz="1000" b="1" baseline="30000">
                        <a:solidFill>
                          <a:srgbClr val="43C103"/>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614675">
                <a:tc>
                  <a:txBody>
                    <a:bodyPr/>
                    <a:lstStyle/>
                    <a:p>
                      <a:pPr marL="0" lvl="0" indent="0" algn="ctr" rtl="0">
                        <a:lnSpc>
                          <a:spcPct val="150000"/>
                        </a:lnSpc>
                        <a:spcBef>
                          <a:spcPts val="1200"/>
                        </a:spcBef>
                        <a:spcAft>
                          <a:spcPts val="1200"/>
                        </a:spcAft>
                        <a:buNone/>
                      </a:pPr>
                      <a:r>
                        <a:rPr lang="en-US" sz="1000" b="1"/>
                        <a:t>QAA-QPUT</a:t>
                      </a:r>
                      <a:endParaRPr sz="1000" b="1"/>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highlight>
                            <a:srgbClr val="FFFFFF"/>
                          </a:highlight>
                        </a:rPr>
                        <a:t>0.121</a:t>
                      </a:r>
                      <a:r>
                        <a:rPr lang="en-US" sz="1000" b="1" baseline="30000">
                          <a:solidFill>
                            <a:srgbClr val="43C103"/>
                          </a:solidFill>
                        </a:rPr>
                        <a:t>&lt;</a:t>
                      </a:r>
                      <a:endParaRPr sz="1000" b="1" baseline="30000">
                        <a:solidFill>
                          <a:srgbClr val="43C103"/>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FF0000"/>
                          </a:solidFill>
                          <a:highlight>
                            <a:srgbClr val="FFFFFF"/>
                          </a:highlight>
                        </a:rPr>
                        <a:t>0.173</a:t>
                      </a:r>
                      <a:r>
                        <a:rPr lang="en-US" sz="1000" b="1" baseline="30000">
                          <a:solidFill>
                            <a:srgbClr val="FF0000"/>
                          </a:solidFill>
                        </a:rPr>
                        <a:t>&gt;</a:t>
                      </a:r>
                      <a:endParaRPr sz="1000" b="1" baseline="30000">
                        <a:solidFill>
                          <a:srgbClr val="FF0000"/>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FF0000"/>
                          </a:solidFill>
                          <a:highlight>
                            <a:srgbClr val="FFFFFF"/>
                          </a:highlight>
                        </a:rPr>
                        <a:t>0.121</a:t>
                      </a:r>
                      <a:r>
                        <a:rPr lang="en-US" sz="1000" b="1" baseline="30000">
                          <a:solidFill>
                            <a:srgbClr val="FF0000"/>
                          </a:solidFill>
                        </a:rPr>
                        <a:t>&gt;</a:t>
                      </a:r>
                      <a:endParaRPr sz="1000" b="1" baseline="30000">
                        <a:solidFill>
                          <a:srgbClr val="FF0000"/>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highlight>
                            <a:srgbClr val="FFFFFF"/>
                          </a:highlight>
                        </a:rPr>
                        <a:t>0.213</a:t>
                      </a:r>
                      <a:r>
                        <a:rPr lang="en-US" sz="1000" b="1" baseline="30000">
                          <a:solidFill>
                            <a:srgbClr val="43C103"/>
                          </a:solidFill>
                        </a:rPr>
                        <a:t>&lt;</a:t>
                      </a:r>
                      <a:endParaRPr sz="1000" b="1" baseline="30000">
                        <a:solidFill>
                          <a:srgbClr val="43C103"/>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highlight>
                            <a:srgbClr val="FFFFFF"/>
                          </a:highlight>
                        </a:rPr>
                        <a:t>0.198</a:t>
                      </a:r>
                      <a:r>
                        <a:rPr lang="en-US" sz="1000" b="1" baseline="30000">
                          <a:solidFill>
                            <a:srgbClr val="43C103"/>
                          </a:solidFill>
                        </a:rPr>
                        <a:t>&lt;</a:t>
                      </a:r>
                      <a:endParaRPr sz="1000" b="1" baseline="30000">
                        <a:solidFill>
                          <a:srgbClr val="43C103"/>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43C103"/>
                          </a:solidFill>
                          <a:highlight>
                            <a:srgbClr val="FFFFFF"/>
                          </a:highlight>
                        </a:rPr>
                        <a:t>0.243</a:t>
                      </a:r>
                      <a:r>
                        <a:rPr lang="en-US" sz="1000" b="1" baseline="30000">
                          <a:solidFill>
                            <a:srgbClr val="43C103"/>
                          </a:solidFill>
                        </a:rPr>
                        <a:t>&lt;</a:t>
                      </a:r>
                      <a:endParaRPr sz="1000" b="1" baseline="30000">
                        <a:solidFill>
                          <a:srgbClr val="43C103"/>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FF0000"/>
                          </a:solidFill>
                          <a:highlight>
                            <a:srgbClr val="FFFFFF"/>
                          </a:highlight>
                        </a:rPr>
                        <a:t>0.244</a:t>
                      </a:r>
                      <a:r>
                        <a:rPr lang="en-US" sz="1000" b="1" baseline="30000">
                          <a:solidFill>
                            <a:srgbClr val="FF0000"/>
                          </a:solidFill>
                        </a:rPr>
                        <a:t>&gt;</a:t>
                      </a:r>
                      <a:endParaRPr sz="1000" b="1" baseline="30000">
                        <a:solidFill>
                          <a:srgbClr val="FF0000"/>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tc>
                  <a:txBody>
                    <a:bodyPr/>
                    <a:lstStyle/>
                    <a:p>
                      <a:pPr marL="0" lvl="0" indent="0" algn="ctr" rtl="0">
                        <a:lnSpc>
                          <a:spcPct val="150000"/>
                        </a:lnSpc>
                        <a:spcBef>
                          <a:spcPts val="1200"/>
                        </a:spcBef>
                        <a:spcAft>
                          <a:spcPts val="1200"/>
                        </a:spcAft>
                        <a:buNone/>
                      </a:pPr>
                      <a:r>
                        <a:rPr lang="en-US" sz="1000" b="1">
                          <a:solidFill>
                            <a:srgbClr val="FF0000"/>
                          </a:solidFill>
                          <a:highlight>
                            <a:srgbClr val="FFFFFF"/>
                          </a:highlight>
                        </a:rPr>
                        <a:t>0.476</a:t>
                      </a:r>
                      <a:r>
                        <a:rPr lang="en-US" sz="1000" b="1" baseline="30000">
                          <a:solidFill>
                            <a:srgbClr val="FF0000"/>
                          </a:solidFill>
                        </a:rPr>
                        <a:t>&gt;</a:t>
                      </a:r>
                      <a:endParaRPr sz="1000" b="1" baseline="30000">
                        <a:solidFill>
                          <a:srgbClr val="FF0000"/>
                        </a:solidFill>
                      </a:endParaRPr>
                    </a:p>
                  </a:txBody>
                  <a:tcPr marL="17775" marR="17775" marT="17775" marB="17775">
                    <a:lnL w="12575" cap="flat" cmpd="sng">
                      <a:solidFill>
                        <a:srgbClr val="000000"/>
                      </a:solidFill>
                      <a:prstDash val="solid"/>
                      <a:round/>
                      <a:headEnd type="none" w="sm" len="sm"/>
                      <a:tailEnd type="none" w="sm" len="sm"/>
                    </a:lnL>
                    <a:lnR w="12575" cap="flat" cmpd="sng">
                      <a:solidFill>
                        <a:srgbClr val="000000"/>
                      </a:solidFill>
                      <a:prstDash val="solid"/>
                      <a:round/>
                      <a:headEnd type="none" w="sm" len="sm"/>
                      <a:tailEnd type="none" w="sm" len="sm"/>
                    </a:lnR>
                    <a:lnT w="12575" cap="flat" cmpd="sng">
                      <a:solidFill>
                        <a:srgbClr val="000000"/>
                      </a:solidFill>
                      <a:prstDash val="solid"/>
                      <a:round/>
                      <a:headEnd type="none" w="sm" len="sm"/>
                      <a:tailEnd type="none" w="sm" len="sm"/>
                    </a:lnT>
                    <a:lnB w="1257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475" name="Google Shape;475;g16b98fb4557_3_240"/>
          <p:cNvSpPr txBox="1"/>
          <p:nvPr/>
        </p:nvSpPr>
        <p:spPr>
          <a:xfrm>
            <a:off x="6465081" y="1721191"/>
            <a:ext cx="2630400" cy="738900"/>
          </a:xfrm>
          <a:prstGeom prst="rect">
            <a:avLst/>
          </a:prstGeom>
          <a:noFill/>
          <a:ln w="38100" cap="flat" cmpd="sng">
            <a:solidFill>
              <a:srgbClr val="7030A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FF0000"/>
                </a:solidFill>
                <a:latin typeface="Arial"/>
                <a:ea typeface="Arial"/>
                <a:cs typeface="Arial"/>
                <a:sym typeface="Arial"/>
              </a:rPr>
              <a:t>Red:  </a:t>
            </a:r>
            <a:r>
              <a:rPr lang="en-US">
                <a:solidFill>
                  <a:srgbClr val="FF0000"/>
                </a:solidFill>
              </a:rPr>
              <a:t>Better than classical</a:t>
            </a:r>
            <a:endParaRPr/>
          </a:p>
          <a:p>
            <a:pPr marL="0" marR="0" lvl="0" indent="0" algn="l" rtl="0">
              <a:lnSpc>
                <a:spcPct val="100000"/>
              </a:lnSpc>
              <a:spcBef>
                <a:spcPts val="0"/>
              </a:spcBef>
              <a:spcAft>
                <a:spcPts val="0"/>
              </a:spcAft>
              <a:buNone/>
            </a:pPr>
            <a:r>
              <a:rPr lang="en-US" sz="1400" b="0" i="0" u="none" strike="noStrike" cap="none">
                <a:solidFill>
                  <a:srgbClr val="5757FF"/>
                </a:solidFill>
                <a:latin typeface="Arial"/>
                <a:ea typeface="Arial"/>
                <a:cs typeface="Arial"/>
                <a:sym typeface="Arial"/>
              </a:rPr>
              <a:t>Blue: Equal to classical</a:t>
            </a:r>
            <a:endParaRPr sz="1400" b="0" i="0" u="none" strike="noStrike" cap="none">
              <a:solidFill>
                <a:srgbClr val="5757FF"/>
              </a:solidFill>
              <a:latin typeface="Arial"/>
              <a:ea typeface="Arial"/>
              <a:cs typeface="Arial"/>
              <a:sym typeface="Arial"/>
            </a:endParaRPr>
          </a:p>
          <a:p>
            <a:pPr marL="0" marR="0" lvl="0" indent="0" algn="l" rtl="0">
              <a:lnSpc>
                <a:spcPct val="100000"/>
              </a:lnSpc>
              <a:spcBef>
                <a:spcPts val="0"/>
              </a:spcBef>
              <a:spcAft>
                <a:spcPts val="0"/>
              </a:spcAft>
              <a:buNone/>
            </a:pPr>
            <a:r>
              <a:rPr lang="en-US">
                <a:solidFill>
                  <a:srgbClr val="6AA84F"/>
                </a:solidFill>
              </a:rPr>
              <a:t>Green: Worse than classical</a:t>
            </a:r>
            <a:endParaRPr sz="1400" b="0" i="0" u="none" strike="noStrike" cap="none">
              <a:solidFill>
                <a:srgbClr val="6AA84F"/>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9"/>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dirty="0"/>
              <a:t>Outline</a:t>
            </a:r>
            <a:endParaRPr dirty="0"/>
          </a:p>
        </p:txBody>
      </p:sp>
      <p:sp>
        <p:nvSpPr>
          <p:cNvPr id="97" name="Google Shape;97;p9"/>
          <p:cNvSpPr txBox="1">
            <a:spLocks noGrp="1"/>
          </p:cNvSpPr>
          <p:nvPr>
            <p:ph type="sldNum" idx="12"/>
          </p:nvPr>
        </p:nvSpPr>
        <p:spPr>
          <a:xfrm>
            <a:off x="7010400" y="4856560"/>
            <a:ext cx="2133600" cy="1809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SzPts val="900"/>
              <a:buNone/>
            </a:pPr>
            <a:fld id="{00000000-1234-1234-1234-123412341234}" type="slidenum">
              <a:rPr lang="en-US"/>
              <a:t>28</a:t>
            </a:fld>
            <a:endParaRPr/>
          </a:p>
        </p:txBody>
      </p:sp>
      <p:sp>
        <p:nvSpPr>
          <p:cNvPr id="98" name="Google Shape;98;p9"/>
          <p:cNvSpPr txBox="1"/>
          <p:nvPr/>
        </p:nvSpPr>
        <p:spPr>
          <a:xfrm>
            <a:off x="201679" y="1245656"/>
            <a:ext cx="9644686" cy="30861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000000"/>
              </a:buClr>
              <a:buSzPts val="3000"/>
              <a:buFont typeface="Noto Sans Symbols"/>
              <a:buChar char="■"/>
            </a:pPr>
            <a:r>
              <a:rPr lang="en-US" sz="2800" dirty="0">
                <a:latin typeface="Times" panose="02020603050405020304" pitchFamily="18" charset="0"/>
                <a:ea typeface="Times"/>
                <a:cs typeface="Times" panose="02020603050405020304" pitchFamily="18" charset="0"/>
                <a:sym typeface="Times"/>
              </a:rPr>
              <a:t>D-Wave Quantum Annealers (QAs)</a:t>
            </a:r>
            <a:endParaRPr sz="2800" dirty="0">
              <a:latin typeface="Times" panose="02020603050405020304" pitchFamily="18" charset="0"/>
              <a:cs typeface="Times" panose="02020603050405020304" pitchFamily="18" charset="0"/>
            </a:endParaRPr>
          </a:p>
          <a:p>
            <a:pPr marL="457200" marR="0" lvl="0" indent="-457200" algn="l" rtl="0">
              <a:lnSpc>
                <a:spcPct val="100000"/>
              </a:lnSpc>
              <a:spcBef>
                <a:spcPts val="0"/>
              </a:spcBef>
              <a:spcAft>
                <a:spcPts val="0"/>
              </a:spcAft>
              <a:buClr>
                <a:srgbClr val="000000"/>
              </a:buClr>
              <a:buSzPts val="3000"/>
              <a:buFont typeface="Noto Sans Symbols"/>
              <a:buChar char="■"/>
            </a:pPr>
            <a:r>
              <a:rPr lang="en-US" sz="2800" dirty="0">
                <a:latin typeface="Times" panose="02020603050405020304" pitchFamily="18" charset="0"/>
                <a:ea typeface="Times"/>
                <a:cs typeface="Times" panose="02020603050405020304" pitchFamily="18" charset="0"/>
                <a:sym typeface="Times"/>
              </a:rPr>
              <a:t>NP-hard Problems</a:t>
            </a:r>
            <a:endParaRPr sz="2800" dirty="0">
              <a:latin typeface="Times" panose="02020603050405020304" pitchFamily="18" charset="0"/>
              <a:cs typeface="Times" panose="02020603050405020304" pitchFamily="18" charset="0"/>
            </a:endParaRPr>
          </a:p>
          <a:p>
            <a:pPr marL="457200" marR="0" lvl="0" indent="-457200" algn="l" rtl="0">
              <a:lnSpc>
                <a:spcPct val="100000"/>
              </a:lnSpc>
              <a:spcBef>
                <a:spcPts val="0"/>
              </a:spcBef>
              <a:spcAft>
                <a:spcPts val="0"/>
              </a:spcAft>
              <a:buClr>
                <a:srgbClr val="000000"/>
              </a:buClr>
              <a:buSzPts val="3000"/>
              <a:buFont typeface="Noto Sans Symbols"/>
              <a:buChar char="■"/>
            </a:pPr>
            <a:r>
              <a:rPr lang="en-US" sz="2800" b="0" i="0" u="none" strike="noStrike" cap="none" dirty="0">
                <a:solidFill>
                  <a:srgbClr val="000000"/>
                </a:solidFill>
                <a:latin typeface="Times" panose="02020603050405020304" pitchFamily="18" charset="0"/>
                <a:ea typeface="Times"/>
                <a:cs typeface="Times" panose="02020603050405020304" pitchFamily="18" charset="0"/>
                <a:sym typeface="Times"/>
              </a:rPr>
              <a:t>Examples of Solving NP-hard Problems with QAs</a:t>
            </a:r>
            <a:endParaRPr sz="2800" dirty="0">
              <a:latin typeface="Times" panose="02020603050405020304" pitchFamily="18" charset="0"/>
              <a:cs typeface="Times" panose="02020603050405020304" pitchFamily="18" charset="0"/>
            </a:endParaRPr>
          </a:p>
          <a:p>
            <a:pPr marL="457200" marR="0" lvl="0" indent="-457200" algn="l" rtl="0">
              <a:lnSpc>
                <a:spcPct val="100000"/>
              </a:lnSpc>
              <a:spcBef>
                <a:spcPts val="0"/>
              </a:spcBef>
              <a:spcAft>
                <a:spcPts val="0"/>
              </a:spcAft>
              <a:buClr>
                <a:srgbClr val="000000"/>
              </a:buClr>
              <a:buSzPts val="3000"/>
              <a:buFont typeface="Noto Sans Symbols"/>
              <a:buChar char="■"/>
            </a:pPr>
            <a:r>
              <a:rPr lang="en-US" sz="2800" b="0" i="0" u="none" strike="noStrike" cap="none" dirty="0">
                <a:solidFill>
                  <a:srgbClr val="000000"/>
                </a:solidFill>
                <a:latin typeface="Times" panose="02020603050405020304" pitchFamily="18" charset="0"/>
                <a:ea typeface="Times"/>
                <a:cs typeface="Times" panose="02020603050405020304" pitchFamily="18" charset="0"/>
                <a:sym typeface="Times"/>
              </a:rPr>
              <a:t>QUBO Formula Classification</a:t>
            </a:r>
          </a:p>
          <a:p>
            <a:pPr marL="457200" marR="0" lvl="0" indent="-457200" algn="l" rtl="0">
              <a:lnSpc>
                <a:spcPct val="100000"/>
              </a:lnSpc>
              <a:spcBef>
                <a:spcPts val="0"/>
              </a:spcBef>
              <a:spcAft>
                <a:spcPts val="0"/>
              </a:spcAft>
              <a:buClr>
                <a:srgbClr val="000000"/>
              </a:buClr>
              <a:buSzPts val="3000"/>
              <a:buFont typeface="Noto Sans Symbols"/>
              <a:buChar char="■"/>
            </a:pPr>
            <a:r>
              <a:rPr lang="en-US" sz="2800" b="0" i="0" u="none" strike="noStrike" cap="none" dirty="0">
                <a:solidFill>
                  <a:srgbClr val="FF0000"/>
                </a:solidFill>
                <a:latin typeface="Times" panose="02020603050405020304" pitchFamily="18" charset="0"/>
                <a:ea typeface="Times"/>
                <a:cs typeface="Times" panose="02020603050405020304" pitchFamily="18" charset="0"/>
                <a:sym typeface="Times"/>
              </a:rPr>
              <a:t>Conclusion</a:t>
            </a:r>
            <a:endParaRPr sz="2800" dirty="0">
              <a:solidFill>
                <a:srgbClr val="FF0000"/>
              </a:solidFill>
              <a:latin typeface="Times" panose="02020603050405020304" pitchFamily="18" charset="0"/>
              <a:cs typeface="Times" panose="02020603050405020304" pitchFamily="18" charset="0"/>
            </a:endParaRPr>
          </a:p>
          <a:p>
            <a:pPr marL="0" marR="0" lvl="0" indent="0" algn="l" rtl="0">
              <a:lnSpc>
                <a:spcPct val="100000"/>
              </a:lnSpc>
              <a:spcBef>
                <a:spcPts val="0"/>
              </a:spcBef>
              <a:spcAft>
                <a:spcPts val="0"/>
              </a:spcAft>
              <a:buNone/>
            </a:pPr>
            <a:endParaRPr sz="2800" b="0" i="0" u="none" strike="noStrike" cap="none" dirty="0">
              <a:solidFill>
                <a:srgbClr val="000000"/>
              </a:solidFill>
              <a:latin typeface="Times" panose="02020603050405020304" pitchFamily="18" charset="0"/>
              <a:cs typeface="Times" panose="02020603050405020304" pitchFamily="18" charset="0"/>
              <a:sym typeface="Arial"/>
            </a:endParaRPr>
          </a:p>
        </p:txBody>
      </p:sp>
    </p:spTree>
    <p:extLst>
      <p:ext uri="{BB962C8B-B14F-4D97-AF65-F5344CB8AC3E}">
        <p14:creationId xmlns:p14="http://schemas.microsoft.com/office/powerpoint/2010/main" val="7224583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g16b98fb4557_7_304"/>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dirty="0"/>
              <a:t>Conclusion (1)</a:t>
            </a:r>
            <a:endParaRPr dirty="0"/>
          </a:p>
        </p:txBody>
      </p:sp>
      <p:sp>
        <p:nvSpPr>
          <p:cNvPr id="488" name="Google Shape;488;g16b98fb4557_7_304"/>
          <p:cNvSpPr txBox="1">
            <a:spLocks noGrp="1"/>
          </p:cNvSpPr>
          <p:nvPr>
            <p:ph type="sldNum" idx="12"/>
          </p:nvPr>
        </p:nvSpPr>
        <p:spPr>
          <a:xfrm>
            <a:off x="7010400" y="4856560"/>
            <a:ext cx="2133600" cy="1809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SzPts val="900"/>
              <a:buNone/>
            </a:pPr>
            <a:fld id="{00000000-1234-1234-1234-123412341234}" type="slidenum">
              <a:rPr lang="en-US"/>
              <a:t>29</a:t>
            </a:fld>
            <a:endParaRPr/>
          </a:p>
        </p:txBody>
      </p:sp>
      <p:sp>
        <p:nvSpPr>
          <p:cNvPr id="489" name="Google Shape;489;g16b98fb4557_7_304"/>
          <p:cNvSpPr txBox="1"/>
          <p:nvPr/>
        </p:nvSpPr>
        <p:spPr>
          <a:xfrm>
            <a:off x="201679" y="1245656"/>
            <a:ext cx="8334300" cy="3086100"/>
          </a:xfrm>
          <a:prstGeom prst="rect">
            <a:avLst/>
          </a:prstGeom>
          <a:noFill/>
          <a:ln>
            <a:noFill/>
          </a:ln>
        </p:spPr>
        <p:txBody>
          <a:bodyPr spcFirstLastPara="1" wrap="square" lIns="91425" tIns="45700" rIns="91425" bIns="45700" anchor="t" anchorCtr="0">
            <a:noAutofit/>
          </a:bodyPr>
          <a:lstStyle/>
          <a:p>
            <a:pPr marL="342900" lvl="0" indent="-342900">
              <a:buSzPts val="2400"/>
              <a:buFont typeface="Wingdings" panose="05000000000000000000" pitchFamily="2" charset="2"/>
              <a:buChar char="n"/>
            </a:pPr>
            <a:r>
              <a:rPr lang="en-US" sz="2400" dirty="0">
                <a:latin typeface="Times"/>
                <a:ea typeface="Times"/>
                <a:cs typeface="Times"/>
                <a:sym typeface="Times"/>
              </a:rPr>
              <a:t>The D-Wave QA is used to solve NP-hard problems, namely the SS problem, the VC problem, the GC problem, and the TSP, by </a:t>
            </a:r>
            <a:r>
              <a:rPr lang="en-US" altLang="zh-TW" sz="2400" dirty="0">
                <a:latin typeface="Times"/>
                <a:ea typeface="Times"/>
                <a:cs typeface="Times"/>
                <a:sym typeface="Times"/>
              </a:rPr>
              <a:t>using QUBO formulas.</a:t>
            </a:r>
          </a:p>
          <a:p>
            <a:pPr marL="342900" marR="0" lvl="0" indent="-342900" algn="l" rtl="0">
              <a:lnSpc>
                <a:spcPct val="100000"/>
              </a:lnSpc>
              <a:spcBef>
                <a:spcPts val="0"/>
              </a:spcBef>
              <a:spcAft>
                <a:spcPts val="0"/>
              </a:spcAft>
              <a:buClr>
                <a:srgbClr val="000000"/>
              </a:buClr>
              <a:buSzPts val="2400"/>
              <a:buFont typeface="Wingdings" panose="05000000000000000000" pitchFamily="2" charset="2"/>
              <a:buChar char="n"/>
            </a:pPr>
            <a:r>
              <a:rPr lang="en-US" sz="2400" dirty="0">
                <a:latin typeface="Times"/>
                <a:ea typeface="Times"/>
                <a:cs typeface="Times"/>
                <a:sym typeface="Times"/>
              </a:rPr>
              <a:t>The results show that using quantum annealing algorithms to solve NP-hard problems is competitive in terms of </a:t>
            </a:r>
            <a:r>
              <a:rPr lang="en-US" sz="2400" dirty="0">
                <a:solidFill>
                  <a:srgbClr val="FF0000"/>
                </a:solidFill>
                <a:latin typeface="Times"/>
                <a:ea typeface="Times"/>
                <a:cs typeface="Times"/>
                <a:sym typeface="Times"/>
              </a:rPr>
              <a:t>the quality of the solution</a:t>
            </a:r>
            <a:r>
              <a:rPr lang="en-US" sz="2400" dirty="0">
                <a:latin typeface="Times"/>
                <a:ea typeface="Times"/>
                <a:cs typeface="Times"/>
                <a:sym typeface="Times"/>
              </a:rPr>
              <a:t> and </a:t>
            </a:r>
            <a:r>
              <a:rPr lang="en-US" sz="2400" dirty="0">
                <a:solidFill>
                  <a:srgbClr val="FF0000"/>
                </a:solidFill>
                <a:latin typeface="Times"/>
                <a:ea typeface="Times"/>
                <a:cs typeface="Times"/>
                <a:sym typeface="Times"/>
              </a:rPr>
              <a:t>the time to the solution</a:t>
            </a:r>
            <a:r>
              <a:rPr lang="en-US" sz="2400" dirty="0">
                <a:latin typeface="Times"/>
                <a:ea typeface="Times"/>
                <a:cs typeface="Times"/>
                <a:sym typeface="Times"/>
              </a:rPr>
              <a:t>.</a:t>
            </a:r>
          </a:p>
          <a:p>
            <a:pPr marL="342900" indent="-342900">
              <a:buSzPts val="2400"/>
              <a:buFont typeface="Wingdings" panose="05000000000000000000" pitchFamily="2" charset="2"/>
              <a:buChar char="n"/>
            </a:pPr>
            <a:r>
              <a:rPr lang="en-US" altLang="zh-TW" sz="2400" dirty="0">
                <a:latin typeface="Times"/>
                <a:cs typeface="Times"/>
                <a:sym typeface="Times"/>
              </a:rPr>
              <a:t>Publication: </a:t>
            </a:r>
            <a:br>
              <a:rPr lang="en-US" altLang="zh-TW" sz="2400" dirty="0">
                <a:latin typeface="Times"/>
                <a:cs typeface="Times"/>
                <a:sym typeface="Times"/>
              </a:rPr>
            </a:br>
            <a:r>
              <a:rPr lang="en-US" altLang="zh-TW" sz="1800" dirty="0">
                <a:latin typeface="Times"/>
                <a:cs typeface="Times"/>
                <a:sym typeface="Times"/>
              </a:rPr>
              <a:t>Jehn-Ruey Jiang, and Chun-Wei Chu, "Solving NP-hard Problems with Quantum Annealing," presented at IEEE Eurasia Conference on IOT, Communication and Engineering (IEEE ECICE 2022), Oct. 2022. </a:t>
            </a:r>
            <a:endParaRPr lang="en-US" altLang="zh-TW" sz="2000" dirty="0">
              <a:latin typeface="Times"/>
              <a:cs typeface="Times"/>
              <a:sym typeface="Times"/>
            </a:endParaRPr>
          </a:p>
          <a:p>
            <a:pPr marL="342900" marR="0" lvl="0" indent="-342900" algn="l" rtl="0">
              <a:lnSpc>
                <a:spcPct val="100000"/>
              </a:lnSpc>
              <a:spcBef>
                <a:spcPts val="0"/>
              </a:spcBef>
              <a:spcAft>
                <a:spcPts val="0"/>
              </a:spcAft>
              <a:buClr>
                <a:srgbClr val="000000"/>
              </a:buClr>
              <a:buSzPts val="2400"/>
              <a:buFont typeface="Wingdings" panose="05000000000000000000" pitchFamily="2" charset="2"/>
              <a:buChar char="n"/>
            </a:pPr>
            <a:endParaRPr sz="2400" dirty="0">
              <a:latin typeface="Times"/>
              <a:ea typeface="Times"/>
              <a:cs typeface="Times"/>
              <a:sym typeface="Times"/>
            </a:endParaRPr>
          </a:p>
          <a:p>
            <a:pPr marL="800100" marR="0" lvl="0" indent="-342900" algn="l" rtl="0">
              <a:lnSpc>
                <a:spcPct val="100000"/>
              </a:lnSpc>
              <a:spcBef>
                <a:spcPts val="0"/>
              </a:spcBef>
              <a:spcAft>
                <a:spcPts val="0"/>
              </a:spcAft>
              <a:buFont typeface="Wingdings" panose="05000000000000000000" pitchFamily="2" charset="2"/>
              <a:buChar char="n"/>
            </a:pPr>
            <a:endParaRPr sz="2400" dirty="0">
              <a:latin typeface="Times"/>
              <a:ea typeface="Times"/>
              <a:cs typeface="Times"/>
              <a:sym typeface="Time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g1b61b5b8b32_0_0"/>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a:t>Outline</a:t>
            </a:r>
            <a:endParaRPr/>
          </a:p>
        </p:txBody>
      </p:sp>
      <p:sp>
        <p:nvSpPr>
          <p:cNvPr id="104" name="Google Shape;104;g1b61b5b8b32_0_0"/>
          <p:cNvSpPr txBox="1">
            <a:spLocks noGrp="1"/>
          </p:cNvSpPr>
          <p:nvPr>
            <p:ph type="sldNum" idx="12"/>
          </p:nvPr>
        </p:nvSpPr>
        <p:spPr>
          <a:xfrm>
            <a:off x="7010400" y="4856560"/>
            <a:ext cx="2133600" cy="1809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SzPts val="900"/>
              <a:buNone/>
            </a:pPr>
            <a:fld id="{00000000-1234-1234-1234-123412341234}" type="slidenum">
              <a:rPr lang="en-US"/>
              <a:t>3</a:t>
            </a:fld>
            <a:endParaRPr/>
          </a:p>
        </p:txBody>
      </p:sp>
      <p:sp>
        <p:nvSpPr>
          <p:cNvPr id="105" name="Google Shape;105;g1b61b5b8b32_0_0"/>
          <p:cNvSpPr txBox="1"/>
          <p:nvPr/>
        </p:nvSpPr>
        <p:spPr>
          <a:xfrm>
            <a:off x="201679" y="1245656"/>
            <a:ext cx="8334300" cy="30861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FF0000"/>
              </a:buClr>
              <a:buSzPts val="3000"/>
              <a:buFont typeface="Noto Sans Symbols"/>
              <a:buChar char="■"/>
            </a:pPr>
            <a:r>
              <a:rPr lang="en-US" sz="2800" dirty="0">
                <a:solidFill>
                  <a:srgbClr val="FF0000"/>
                </a:solidFill>
                <a:latin typeface="Times"/>
                <a:ea typeface="Times"/>
                <a:cs typeface="Times"/>
                <a:sym typeface="Times"/>
              </a:rPr>
              <a:t>D-Wave Quantum Annealer (QAs)</a:t>
            </a:r>
            <a:endParaRPr sz="2800" dirty="0">
              <a:solidFill>
                <a:srgbClr val="FF0000"/>
              </a:solidFill>
            </a:endParaRPr>
          </a:p>
          <a:p>
            <a:pPr marL="457200" marR="0" lvl="0" indent="-457200" algn="l" rtl="0">
              <a:lnSpc>
                <a:spcPct val="100000"/>
              </a:lnSpc>
              <a:spcBef>
                <a:spcPts val="0"/>
              </a:spcBef>
              <a:spcAft>
                <a:spcPts val="0"/>
              </a:spcAft>
              <a:buClr>
                <a:srgbClr val="000000"/>
              </a:buClr>
              <a:buSzPts val="3000"/>
              <a:buFont typeface="Noto Sans Symbols"/>
              <a:buChar char="■"/>
            </a:pPr>
            <a:r>
              <a:rPr lang="en-US" sz="2800" dirty="0">
                <a:latin typeface="Times"/>
                <a:ea typeface="Times"/>
                <a:cs typeface="Times"/>
                <a:sym typeface="Times"/>
              </a:rPr>
              <a:t>NP-hard Problems</a:t>
            </a:r>
            <a:endParaRPr sz="2800" dirty="0"/>
          </a:p>
          <a:p>
            <a:pPr marL="457200" marR="0" lvl="0" indent="-457200" algn="l" rtl="0">
              <a:lnSpc>
                <a:spcPct val="100000"/>
              </a:lnSpc>
              <a:spcBef>
                <a:spcPts val="0"/>
              </a:spcBef>
              <a:spcAft>
                <a:spcPts val="0"/>
              </a:spcAft>
              <a:buClr>
                <a:srgbClr val="000000"/>
              </a:buClr>
              <a:buSzPts val="3000"/>
              <a:buFont typeface="Noto Sans Symbols"/>
              <a:buChar char="■"/>
            </a:pPr>
            <a:r>
              <a:rPr lang="en-US" sz="2800" b="0" i="0" u="none" strike="noStrike" cap="none" dirty="0">
                <a:solidFill>
                  <a:srgbClr val="000000"/>
                </a:solidFill>
                <a:latin typeface="Times"/>
                <a:ea typeface="Times"/>
                <a:cs typeface="Times"/>
                <a:sym typeface="Times"/>
              </a:rPr>
              <a:t>Examples of Solving NP-hard Problems with QAs</a:t>
            </a:r>
            <a:endParaRPr sz="2800" dirty="0"/>
          </a:p>
          <a:p>
            <a:pPr marL="457200" marR="0" lvl="0" indent="-457200" algn="l" rtl="0">
              <a:lnSpc>
                <a:spcPct val="100000"/>
              </a:lnSpc>
              <a:spcBef>
                <a:spcPts val="0"/>
              </a:spcBef>
              <a:spcAft>
                <a:spcPts val="0"/>
              </a:spcAft>
              <a:buClr>
                <a:srgbClr val="000000"/>
              </a:buClr>
              <a:buSzPts val="3000"/>
              <a:buFont typeface="Noto Sans Symbols"/>
              <a:buChar char="■"/>
            </a:pPr>
            <a:r>
              <a:rPr lang="en-US" sz="2800" b="0" i="0" u="none" strike="noStrike" cap="none" dirty="0">
                <a:solidFill>
                  <a:srgbClr val="000000"/>
                </a:solidFill>
                <a:latin typeface="Times"/>
                <a:ea typeface="Times"/>
                <a:cs typeface="Times"/>
                <a:sym typeface="Times"/>
              </a:rPr>
              <a:t>QUBO Formula Classification</a:t>
            </a:r>
          </a:p>
          <a:p>
            <a:pPr marL="457200" marR="0" lvl="0" indent="-457200" algn="l" rtl="0">
              <a:lnSpc>
                <a:spcPct val="100000"/>
              </a:lnSpc>
              <a:spcBef>
                <a:spcPts val="0"/>
              </a:spcBef>
              <a:spcAft>
                <a:spcPts val="0"/>
              </a:spcAft>
              <a:buClr>
                <a:srgbClr val="000000"/>
              </a:buClr>
              <a:buSzPts val="3000"/>
              <a:buFont typeface="Noto Sans Symbols"/>
              <a:buChar char="■"/>
            </a:pPr>
            <a:r>
              <a:rPr lang="en-US" sz="2800" b="0" i="0" u="none" strike="noStrike" cap="none" dirty="0">
                <a:solidFill>
                  <a:srgbClr val="000000"/>
                </a:solidFill>
                <a:latin typeface="Times"/>
                <a:ea typeface="Times"/>
                <a:cs typeface="Times"/>
                <a:sym typeface="Times"/>
              </a:rPr>
              <a:t>Conclusion</a:t>
            </a:r>
            <a:endParaRPr sz="2800" dirty="0"/>
          </a:p>
          <a:p>
            <a:pPr marL="0" marR="0" lvl="0" indent="0" algn="l" rtl="0">
              <a:lnSpc>
                <a:spcPct val="100000"/>
              </a:lnSpc>
              <a:spcBef>
                <a:spcPts val="0"/>
              </a:spcBef>
              <a:spcAft>
                <a:spcPts val="0"/>
              </a:spcAft>
              <a:buNone/>
            </a:pPr>
            <a:endParaRPr sz="2800" b="0" i="0" u="none" strike="noStrike" cap="none" dirty="0">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g16b98fb4557_7_318"/>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dirty="0"/>
              <a:t>Conclusion (2)</a:t>
            </a:r>
            <a:endParaRPr dirty="0"/>
          </a:p>
        </p:txBody>
      </p:sp>
      <p:sp>
        <p:nvSpPr>
          <p:cNvPr id="495" name="Google Shape;495;g16b98fb4557_7_318"/>
          <p:cNvSpPr txBox="1">
            <a:spLocks noGrp="1"/>
          </p:cNvSpPr>
          <p:nvPr>
            <p:ph type="sldNum" idx="12"/>
          </p:nvPr>
        </p:nvSpPr>
        <p:spPr>
          <a:xfrm>
            <a:off x="7010400" y="4856560"/>
            <a:ext cx="2133600" cy="1809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SzPts val="900"/>
              <a:buNone/>
            </a:pPr>
            <a:fld id="{00000000-1234-1234-1234-123412341234}" type="slidenum">
              <a:rPr lang="en-US"/>
              <a:t>30</a:t>
            </a:fld>
            <a:endParaRPr/>
          </a:p>
        </p:txBody>
      </p:sp>
      <p:sp>
        <p:nvSpPr>
          <p:cNvPr id="496" name="Google Shape;496;g16b98fb4557_7_318"/>
          <p:cNvSpPr txBox="1"/>
          <p:nvPr/>
        </p:nvSpPr>
        <p:spPr>
          <a:xfrm>
            <a:off x="171401" y="1065213"/>
            <a:ext cx="8334300" cy="308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400"/>
              <a:buFont typeface="Wingdings" panose="05000000000000000000" pitchFamily="2" charset="2"/>
              <a:buChar char="n"/>
            </a:pPr>
            <a:r>
              <a:rPr lang="en-US" sz="2400" dirty="0">
                <a:latin typeface="Times"/>
                <a:ea typeface="Times"/>
                <a:cs typeface="Times"/>
                <a:sym typeface="Times"/>
              </a:rPr>
              <a:t>The QUBO formulas used are classified into </a:t>
            </a:r>
            <a:r>
              <a:rPr lang="en-US" sz="2400" dirty="0">
                <a:solidFill>
                  <a:srgbClr val="FF0000"/>
                </a:solidFill>
                <a:latin typeface="Times"/>
                <a:ea typeface="Times"/>
                <a:cs typeface="Times"/>
                <a:sym typeface="Times"/>
              </a:rPr>
              <a:t>four categories</a:t>
            </a:r>
            <a:r>
              <a:rPr lang="en-US" sz="2400" dirty="0">
                <a:latin typeface="Times"/>
                <a:ea typeface="Times"/>
                <a:cs typeface="Times"/>
                <a:sym typeface="Times"/>
              </a:rPr>
              <a:t> according to </a:t>
            </a:r>
            <a:r>
              <a:rPr lang="en-US" sz="2400" dirty="0">
                <a:solidFill>
                  <a:srgbClr val="FF0000"/>
                </a:solidFill>
                <a:latin typeface="Times"/>
                <a:ea typeface="Times"/>
                <a:cs typeface="Times"/>
                <a:sym typeface="Times"/>
              </a:rPr>
              <a:t>two classification criteria</a:t>
            </a:r>
            <a:r>
              <a:rPr lang="en-US" sz="2400" dirty="0">
                <a:latin typeface="Times"/>
                <a:ea typeface="Times"/>
                <a:cs typeface="Times"/>
                <a:sym typeface="Times"/>
              </a:rPr>
              <a:t>:</a:t>
            </a:r>
          </a:p>
          <a:p>
            <a:pPr marL="673100" lvl="4" indent="-342900">
              <a:buSzPts val="2400"/>
              <a:buFont typeface="Wingdings" panose="05000000000000000000" pitchFamily="2" charset="2"/>
              <a:buChar char="p"/>
            </a:pPr>
            <a:r>
              <a:rPr lang="en-US" altLang="zh-TW" sz="1800" dirty="0">
                <a:latin typeface="Times"/>
                <a:ea typeface="Times"/>
                <a:cs typeface="Times"/>
                <a:sym typeface="Times"/>
              </a:rPr>
              <a:t>Classification criterion 1 (CC1): </a:t>
            </a:r>
            <a:br>
              <a:rPr lang="en-US" altLang="zh-TW" sz="1800" dirty="0">
                <a:latin typeface="Times"/>
                <a:ea typeface="Times"/>
                <a:cs typeface="Times"/>
                <a:sym typeface="Times"/>
              </a:rPr>
            </a:br>
            <a:r>
              <a:rPr lang="en-US" altLang="zh-TW" sz="1800" dirty="0">
                <a:latin typeface="Times"/>
                <a:ea typeface="Times"/>
                <a:cs typeface="Times"/>
                <a:sym typeface="Times"/>
              </a:rPr>
              <a:t>Does the number of QUBO variables scale linearly with the input size of the problem? </a:t>
            </a:r>
          </a:p>
          <a:p>
            <a:pPr marL="677863" lvl="0" indent="-342900">
              <a:buSzPts val="2400"/>
              <a:buFont typeface="Wingdings" panose="05000000000000000000" pitchFamily="2" charset="2"/>
              <a:buChar char="p"/>
            </a:pPr>
            <a:r>
              <a:rPr lang="en-US" altLang="zh-TW" sz="1800" dirty="0">
                <a:latin typeface="Times"/>
                <a:ea typeface="Times"/>
                <a:cs typeface="Times"/>
                <a:sym typeface="Times"/>
              </a:rPr>
              <a:t>Classification criterion 2 (CC2): </a:t>
            </a:r>
            <a:br>
              <a:rPr lang="en-US" altLang="zh-TW" sz="1800" dirty="0">
                <a:latin typeface="Times"/>
                <a:ea typeface="Times"/>
                <a:cs typeface="Times"/>
                <a:sym typeface="Times"/>
              </a:rPr>
            </a:br>
            <a:r>
              <a:rPr lang="en-US" altLang="zh-TW" sz="1800" dirty="0">
                <a:latin typeface="Times"/>
                <a:ea typeface="Times"/>
                <a:cs typeface="Times"/>
                <a:sym typeface="Times"/>
              </a:rPr>
              <a:t>Does the QUBO formula contain only optimization terms or only constraint terms?</a:t>
            </a:r>
          </a:p>
          <a:p>
            <a:pPr marL="342900" marR="0" lvl="0" indent="-342900" algn="l" rtl="0">
              <a:lnSpc>
                <a:spcPct val="100000"/>
              </a:lnSpc>
              <a:spcBef>
                <a:spcPts val="0"/>
              </a:spcBef>
              <a:spcAft>
                <a:spcPts val="0"/>
              </a:spcAft>
              <a:buClr>
                <a:srgbClr val="000000"/>
              </a:buClr>
              <a:buSzPts val="2400"/>
              <a:buFont typeface="Wingdings" panose="05000000000000000000" pitchFamily="2" charset="2"/>
              <a:buChar char="n"/>
            </a:pPr>
            <a:r>
              <a:rPr lang="en-US" sz="2400" dirty="0">
                <a:latin typeface="Times"/>
                <a:ea typeface="Times"/>
                <a:cs typeface="Times"/>
                <a:sym typeface="Times"/>
              </a:rPr>
              <a:t>The number of QUBO variables and couplers has the most significant impacts on performance.</a:t>
            </a:r>
          </a:p>
          <a:p>
            <a:pPr marL="342900" lvl="0" indent="-342900">
              <a:buSzPts val="2400"/>
              <a:buFont typeface="Wingdings" panose="05000000000000000000" pitchFamily="2" charset="2"/>
              <a:buChar char="n"/>
            </a:pPr>
            <a:r>
              <a:rPr lang="en-US" sz="2400" dirty="0">
                <a:latin typeface="Times"/>
                <a:ea typeface="Times"/>
                <a:cs typeface="Times"/>
                <a:sym typeface="Times"/>
              </a:rPr>
              <a:t>Two types of terms can be assigned with different weights.</a:t>
            </a:r>
            <a:br>
              <a:rPr lang="en-US" sz="2400" dirty="0">
                <a:latin typeface="Times"/>
                <a:ea typeface="Times"/>
                <a:cs typeface="Times"/>
                <a:sym typeface="Times"/>
              </a:rPr>
            </a:br>
            <a:r>
              <a:rPr lang="en-US" sz="1200" dirty="0">
                <a:latin typeface="Times"/>
                <a:ea typeface="Times"/>
                <a:cs typeface="Times"/>
                <a:sym typeface="Times"/>
              </a:rPr>
              <a:t>Ref: Ayodele, M. (2022). Penalty Weights in QUBO Formulations: Permutation Problems. In European Conference on Evolutionary Computation in Combinatorial Optimization (Part of </a:t>
            </a:r>
            <a:r>
              <a:rPr lang="en-US" sz="1200" dirty="0" err="1">
                <a:latin typeface="Times"/>
                <a:ea typeface="Times"/>
                <a:cs typeface="Times"/>
                <a:sym typeface="Times"/>
              </a:rPr>
              <a:t>EvoStar</a:t>
            </a:r>
            <a:r>
              <a:rPr lang="en-US" sz="1200" dirty="0">
                <a:latin typeface="Times"/>
                <a:ea typeface="Times"/>
                <a:cs typeface="Times"/>
                <a:sym typeface="Times"/>
              </a:rPr>
              <a:t>) (pp. 159-174). Springer, Cham.</a:t>
            </a:r>
            <a:br>
              <a:rPr lang="en-US" sz="2400" dirty="0">
                <a:latin typeface="Times"/>
                <a:ea typeface="Times"/>
                <a:cs typeface="Times"/>
                <a:sym typeface="Times"/>
              </a:rPr>
            </a:br>
            <a:endParaRPr lang="en-US" sz="2400" dirty="0">
              <a:latin typeface="Times"/>
              <a:ea typeface="Times"/>
              <a:cs typeface="Times"/>
              <a:sym typeface="Time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36"/>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dirty="0"/>
              <a:t>Conclusion (3)</a:t>
            </a:r>
            <a:endParaRPr dirty="0"/>
          </a:p>
        </p:txBody>
      </p:sp>
      <p:sp>
        <p:nvSpPr>
          <p:cNvPr id="502" name="Google Shape;502;p36"/>
          <p:cNvSpPr txBox="1">
            <a:spLocks noGrp="1"/>
          </p:cNvSpPr>
          <p:nvPr>
            <p:ph type="sldNum" idx="12"/>
          </p:nvPr>
        </p:nvSpPr>
        <p:spPr>
          <a:xfrm>
            <a:off x="7010400" y="4856560"/>
            <a:ext cx="2133600" cy="1809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SzPts val="900"/>
              <a:buNone/>
            </a:pPr>
            <a:fld id="{00000000-1234-1234-1234-123412341234}" type="slidenum">
              <a:rPr lang="en-US"/>
              <a:t>31</a:t>
            </a:fld>
            <a:endParaRPr/>
          </a:p>
        </p:txBody>
      </p:sp>
      <p:sp>
        <p:nvSpPr>
          <p:cNvPr id="503" name="Google Shape;503;p36"/>
          <p:cNvSpPr txBox="1"/>
          <p:nvPr/>
        </p:nvSpPr>
        <p:spPr>
          <a:xfrm>
            <a:off x="201679" y="1245656"/>
            <a:ext cx="8334179" cy="3086100"/>
          </a:xfrm>
          <a:prstGeom prst="rect">
            <a:avLst/>
          </a:prstGeom>
          <a:noFill/>
          <a:ln>
            <a:noFill/>
          </a:ln>
        </p:spPr>
        <p:txBody>
          <a:bodyPr spcFirstLastPara="1" wrap="square" lIns="91425" tIns="45700" rIns="91425" bIns="45700" anchor="t" anchorCtr="0">
            <a:noAutofit/>
          </a:bodyPr>
          <a:lstStyle/>
          <a:p>
            <a:pPr marL="457200" lvl="0" indent="-457200">
              <a:buSzPts val="2400"/>
              <a:buFont typeface="Wingdings" panose="05000000000000000000" pitchFamily="2" charset="2"/>
              <a:buChar char="n"/>
            </a:pPr>
            <a:r>
              <a:rPr lang="en-US" sz="2400" dirty="0">
                <a:latin typeface="Times"/>
                <a:ea typeface="Times"/>
                <a:cs typeface="Times"/>
                <a:sym typeface="Times"/>
              </a:rPr>
              <a:t>In the future, we plan to apply the QUBU formulas to develop algorithms for different machines that are similar to the quantum annealer, such as the </a:t>
            </a:r>
            <a:r>
              <a:rPr lang="en-US" sz="2400" dirty="0">
                <a:solidFill>
                  <a:srgbClr val="FF0000"/>
                </a:solidFill>
                <a:latin typeface="Times"/>
                <a:ea typeface="Times"/>
                <a:cs typeface="Times"/>
                <a:sym typeface="Times"/>
              </a:rPr>
              <a:t>digital annealer (DA)</a:t>
            </a:r>
            <a:r>
              <a:rPr lang="en-US" sz="2400" dirty="0">
                <a:latin typeface="Times"/>
                <a:ea typeface="Times"/>
                <a:cs typeface="Times"/>
                <a:sym typeface="Times"/>
              </a:rPr>
              <a:t> and the </a:t>
            </a:r>
            <a:r>
              <a:rPr lang="en-US" sz="2400" dirty="0">
                <a:solidFill>
                  <a:srgbClr val="FF0000"/>
                </a:solidFill>
                <a:latin typeface="Times"/>
                <a:ea typeface="Times"/>
                <a:cs typeface="Times"/>
                <a:sym typeface="Times"/>
              </a:rPr>
              <a:t>coherent </a:t>
            </a:r>
            <a:r>
              <a:rPr lang="en-US" sz="2400" dirty="0" err="1">
                <a:solidFill>
                  <a:srgbClr val="FF0000"/>
                </a:solidFill>
                <a:latin typeface="Times"/>
                <a:ea typeface="Times"/>
                <a:cs typeface="Times"/>
                <a:sym typeface="Times"/>
              </a:rPr>
              <a:t>Ising</a:t>
            </a:r>
            <a:r>
              <a:rPr lang="en-US" sz="2400" dirty="0">
                <a:solidFill>
                  <a:srgbClr val="FF0000"/>
                </a:solidFill>
                <a:latin typeface="Times"/>
                <a:ea typeface="Times"/>
                <a:cs typeface="Times"/>
                <a:sym typeface="Times"/>
              </a:rPr>
              <a:t> machine (CIM)</a:t>
            </a:r>
            <a:r>
              <a:rPr lang="en-US" sz="2400" dirty="0">
                <a:latin typeface="Times"/>
                <a:ea typeface="Times"/>
                <a:cs typeface="Times"/>
                <a:sym typeface="Times"/>
              </a:rPr>
              <a:t>, to see if the DA or the CIM can obtain results with better performance with the help of QUBO formulas. </a:t>
            </a:r>
          </a:p>
          <a:p>
            <a:pPr marL="457200" lvl="0" indent="-457200">
              <a:buSzPts val="2400"/>
              <a:buFont typeface="Wingdings" panose="05000000000000000000" pitchFamily="2" charset="2"/>
              <a:buChar char="n"/>
            </a:pPr>
            <a:endParaRPr sz="2000" b="0" i="0" u="none" strike="noStrike" cap="none" dirty="0">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17AAE59-9AA7-4C99-B83B-0DFB959612B2}"/>
              </a:ext>
            </a:extLst>
          </p:cNvPr>
          <p:cNvSpPr>
            <a:spLocks noGrp="1"/>
          </p:cNvSpPr>
          <p:nvPr>
            <p:ph type="title"/>
          </p:nvPr>
        </p:nvSpPr>
        <p:spPr>
          <a:xfrm>
            <a:off x="625875" y="342900"/>
            <a:ext cx="8598023" cy="1028700"/>
          </a:xfrm>
        </p:spPr>
        <p:txBody>
          <a:bodyPr/>
          <a:lstStyle/>
          <a:p>
            <a:r>
              <a:rPr lang="en-US" altLang="zh-TW" sz="2800" dirty="0"/>
              <a:t>Fujitsu Digital Annealer Unit with 100k fully coupled emulated qubits</a:t>
            </a:r>
            <a:endParaRPr lang="zh-TW" altLang="en-US" sz="2800" dirty="0"/>
          </a:p>
        </p:txBody>
      </p:sp>
      <p:sp>
        <p:nvSpPr>
          <p:cNvPr id="3" name="投影片編號版面配置區 2">
            <a:extLst>
              <a:ext uri="{FF2B5EF4-FFF2-40B4-BE49-F238E27FC236}">
                <a16:creationId xmlns:a16="http://schemas.microsoft.com/office/drawing/2014/main" id="{5FACEDD7-202B-40A8-895B-96477BB720C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32</a:t>
            </a:fld>
            <a:endParaRPr lang="en-US"/>
          </a:p>
        </p:txBody>
      </p:sp>
      <p:pic>
        <p:nvPicPr>
          <p:cNvPr id="2050" name="Picture 2" descr="Fujitsu Launches Next Generation Quantum-Inspired Digital Annealer Service  - Fujitsu Global">
            <a:extLst>
              <a:ext uri="{FF2B5EF4-FFF2-40B4-BE49-F238E27FC236}">
                <a16:creationId xmlns:a16="http://schemas.microsoft.com/office/drawing/2014/main" id="{24C85F12-8056-47DF-BD7D-EFCB41D74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880" y="1288649"/>
            <a:ext cx="5253037" cy="3669286"/>
          </a:xfrm>
          <a:prstGeom prst="rect">
            <a:avLst/>
          </a:prstGeom>
          <a:noFill/>
          <a:extLst>
            <a:ext uri="{909E8E84-426E-40DD-AFC4-6F175D3DCCD1}">
              <a14:hiddenFill xmlns:a14="http://schemas.microsoft.com/office/drawing/2010/main">
                <a:solidFill>
                  <a:srgbClr val="FFFFFF"/>
                </a:solidFill>
              </a14:hiddenFill>
            </a:ext>
          </a:extLst>
        </p:spPr>
      </p:pic>
      <p:sp>
        <p:nvSpPr>
          <p:cNvPr id="5" name="標題 1">
            <a:extLst>
              <a:ext uri="{FF2B5EF4-FFF2-40B4-BE49-F238E27FC236}">
                <a16:creationId xmlns:a16="http://schemas.microsoft.com/office/drawing/2014/main" id="{16851A59-A331-4538-AD1B-FC46863134DB}"/>
              </a:ext>
            </a:extLst>
          </p:cNvPr>
          <p:cNvSpPr txBox="1">
            <a:spLocks/>
          </p:cNvSpPr>
          <p:nvPr/>
        </p:nvSpPr>
        <p:spPr>
          <a:xfrm>
            <a:off x="625876" y="4800600"/>
            <a:ext cx="8229600" cy="36794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1600" dirty="0"/>
              <a:t>Source: Fujitsu.com</a:t>
            </a:r>
            <a:endParaRPr lang="zh-TW" altLang="en-US" sz="1600" dirty="0"/>
          </a:p>
        </p:txBody>
      </p:sp>
    </p:spTree>
    <p:extLst>
      <p:ext uri="{BB962C8B-B14F-4D97-AF65-F5344CB8AC3E}">
        <p14:creationId xmlns:p14="http://schemas.microsoft.com/office/powerpoint/2010/main" val="2785156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CB6E4E7-F2E1-4C33-8C8A-F87DF5897E10}"/>
              </a:ext>
            </a:extLst>
          </p:cNvPr>
          <p:cNvSpPr>
            <a:spLocks noGrp="1"/>
          </p:cNvSpPr>
          <p:nvPr>
            <p:ph type="title"/>
          </p:nvPr>
        </p:nvSpPr>
        <p:spPr>
          <a:xfrm>
            <a:off x="914400" y="281038"/>
            <a:ext cx="8229600" cy="522462"/>
          </a:xfrm>
        </p:spPr>
        <p:txBody>
          <a:bodyPr/>
          <a:lstStyle/>
          <a:p>
            <a:r>
              <a:rPr lang="en-US" altLang="zh-TW" dirty="0"/>
              <a:t>NTT 100,000-spin coherent </a:t>
            </a:r>
            <a:r>
              <a:rPr lang="en-US" altLang="zh-TW" dirty="0" err="1"/>
              <a:t>Ising</a:t>
            </a:r>
            <a:r>
              <a:rPr lang="en-US" altLang="zh-TW" dirty="0"/>
              <a:t> machine</a:t>
            </a:r>
            <a:endParaRPr lang="zh-TW" altLang="en-US" dirty="0"/>
          </a:p>
        </p:txBody>
      </p:sp>
      <p:sp>
        <p:nvSpPr>
          <p:cNvPr id="3" name="投影片編號版面配置區 2">
            <a:extLst>
              <a:ext uri="{FF2B5EF4-FFF2-40B4-BE49-F238E27FC236}">
                <a16:creationId xmlns:a16="http://schemas.microsoft.com/office/drawing/2014/main" id="{9E9DABF4-7C75-40AF-8A21-9F8B8873D50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33</a:t>
            </a:fld>
            <a:endParaRPr lang="en-US"/>
          </a:p>
        </p:txBody>
      </p:sp>
      <p:pic>
        <p:nvPicPr>
          <p:cNvPr id="3074" name="Picture 2" descr="100,000-spin coherent Ising machine～High-speed solution search for  large-scale combinatorial optimization problems enabled with a large-scale  optical computer～ | Press Release | NTT">
            <a:extLst>
              <a:ext uri="{FF2B5EF4-FFF2-40B4-BE49-F238E27FC236}">
                <a16:creationId xmlns:a16="http://schemas.microsoft.com/office/drawing/2014/main" id="{DA27AB0F-7615-40E2-990A-1C1EC7B8E9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9102" y="865362"/>
            <a:ext cx="7306323" cy="4172098"/>
          </a:xfrm>
          <a:prstGeom prst="rect">
            <a:avLst/>
          </a:prstGeom>
          <a:noFill/>
          <a:extLst>
            <a:ext uri="{909E8E84-426E-40DD-AFC4-6F175D3DCCD1}">
              <a14:hiddenFill xmlns:a14="http://schemas.microsoft.com/office/drawing/2010/main">
                <a:solidFill>
                  <a:srgbClr val="FFFFFF"/>
                </a:solidFill>
              </a14:hiddenFill>
            </a:ext>
          </a:extLst>
        </p:spPr>
      </p:pic>
      <p:sp>
        <p:nvSpPr>
          <p:cNvPr id="5" name="標題 1">
            <a:extLst>
              <a:ext uri="{FF2B5EF4-FFF2-40B4-BE49-F238E27FC236}">
                <a16:creationId xmlns:a16="http://schemas.microsoft.com/office/drawing/2014/main" id="{538B4972-FB63-460A-9716-1172ADC4A003}"/>
              </a:ext>
            </a:extLst>
          </p:cNvPr>
          <p:cNvSpPr txBox="1">
            <a:spLocks/>
          </p:cNvSpPr>
          <p:nvPr/>
        </p:nvSpPr>
        <p:spPr>
          <a:xfrm>
            <a:off x="1655685" y="4732836"/>
            <a:ext cx="6707080" cy="428348"/>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1600" dirty="0"/>
              <a:t>Source: https://group.ntt/en/newsrelease/2021/09/30/210930a.html</a:t>
            </a:r>
            <a:endParaRPr lang="zh-TW" altLang="en-US" sz="1600" dirty="0"/>
          </a:p>
        </p:txBody>
      </p:sp>
    </p:spTree>
    <p:extLst>
      <p:ext uri="{BB962C8B-B14F-4D97-AF65-F5344CB8AC3E}">
        <p14:creationId xmlns:p14="http://schemas.microsoft.com/office/powerpoint/2010/main" val="30738235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g10b70956f60_16_7"/>
          <p:cNvSpPr txBox="1">
            <a:spLocks noGrp="1"/>
          </p:cNvSpPr>
          <p:nvPr>
            <p:ph type="title"/>
          </p:nvPr>
        </p:nvSpPr>
        <p:spPr>
          <a:xfrm>
            <a:off x="4572000" y="1305230"/>
            <a:ext cx="3599784" cy="253304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zh-TW" sz="10000" dirty="0"/>
              <a:t>Q&amp;A</a:t>
            </a:r>
            <a:endParaRPr sz="10000" dirty="0"/>
          </a:p>
        </p:txBody>
      </p:sp>
      <p:sp>
        <p:nvSpPr>
          <p:cNvPr id="2" name="投影片編號版面配置區 1">
            <a:extLst>
              <a:ext uri="{FF2B5EF4-FFF2-40B4-BE49-F238E27FC236}">
                <a16:creationId xmlns:a16="http://schemas.microsoft.com/office/drawing/2014/main" id="{D09210E1-F250-43A8-B0AD-839539EF0F3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34</a:t>
            </a:fld>
            <a:endParaRPr lang="zh-TW" altLang="en-US"/>
          </a:p>
        </p:txBody>
      </p:sp>
      <p:pic>
        <p:nvPicPr>
          <p:cNvPr id="1026" name="Picture 2" descr="My Photo">
            <a:extLst>
              <a:ext uri="{FF2B5EF4-FFF2-40B4-BE49-F238E27FC236}">
                <a16:creationId xmlns:a16="http://schemas.microsoft.com/office/drawing/2014/main" id="{3B5FDCA5-8176-4285-B813-228E3DAD5F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585" y="536061"/>
            <a:ext cx="3878959" cy="3483323"/>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193;g10b70956f60_16_7">
            <a:extLst>
              <a:ext uri="{FF2B5EF4-FFF2-40B4-BE49-F238E27FC236}">
                <a16:creationId xmlns:a16="http://schemas.microsoft.com/office/drawing/2014/main" id="{7A8FCB28-0E22-43A5-9DA4-CEA6F37B8869}"/>
              </a:ext>
            </a:extLst>
          </p:cNvPr>
          <p:cNvSpPr txBox="1">
            <a:spLocks/>
          </p:cNvSpPr>
          <p:nvPr/>
        </p:nvSpPr>
        <p:spPr>
          <a:xfrm>
            <a:off x="364274" y="3838270"/>
            <a:ext cx="8143303" cy="1443157"/>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2000" b="1" dirty="0"/>
              <a:t>Jehn-Ruey Jiang (</a:t>
            </a:r>
            <a:r>
              <a:rPr lang="zh-TW" altLang="en-US" sz="2000" b="1" dirty="0"/>
              <a:t>江振瑞） </a:t>
            </a:r>
            <a:endParaRPr lang="en-US" altLang="zh-TW" sz="2000" b="1" dirty="0"/>
          </a:p>
          <a:p>
            <a:r>
              <a:rPr lang="en-US" altLang="zh-TW" sz="2000" b="1" dirty="0"/>
              <a:t>Email: jrjiang@g.ncu.edu.tw</a:t>
            </a:r>
          </a:p>
          <a:p>
            <a:r>
              <a:rPr lang="en-US" sz="2000" b="1" dirty="0"/>
              <a:t>Web:   https://staff.csie.ncu.edu.tw/jrjiang/</a:t>
            </a:r>
            <a:endParaRPr lang="en-US" sz="16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F4248588-0E29-454C-B164-3811FEA1862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35</a:t>
            </a:fld>
            <a:endParaRPr lang="zh-TW" altLang="en-US"/>
          </a:p>
        </p:txBody>
      </p:sp>
      <p:pic>
        <p:nvPicPr>
          <p:cNvPr id="4098" name="Picture 2" descr="Cover">
            <a:extLst>
              <a:ext uri="{FF2B5EF4-FFF2-40B4-BE49-F238E27FC236}">
                <a16:creationId xmlns:a16="http://schemas.microsoft.com/office/drawing/2014/main" id="{1CB436DA-AA29-4D37-B2F9-2BD21619E9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954" y="208080"/>
            <a:ext cx="3688596" cy="5136639"/>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94;g10b70956f60_16_37">
            <a:extLst>
              <a:ext uri="{FF2B5EF4-FFF2-40B4-BE49-F238E27FC236}">
                <a16:creationId xmlns:a16="http://schemas.microsoft.com/office/drawing/2014/main" id="{EC7AF9A5-3A3B-489F-89C0-64ED2A281B4C}"/>
              </a:ext>
            </a:extLst>
          </p:cNvPr>
          <p:cNvSpPr txBox="1"/>
          <p:nvPr/>
        </p:nvSpPr>
        <p:spPr>
          <a:xfrm>
            <a:off x="4073229" y="1487824"/>
            <a:ext cx="5070771" cy="2231370"/>
          </a:xfrm>
          <a:prstGeom prst="rect">
            <a:avLst/>
          </a:prstGeom>
          <a:noFill/>
          <a:ln>
            <a:noFill/>
          </a:ln>
        </p:spPr>
        <p:txBody>
          <a:bodyPr spcFirstLastPara="1" wrap="square" lIns="68575" tIns="68575" rIns="68575" bIns="68575" anchor="t" anchorCtr="0">
            <a:spAutoFit/>
          </a:bodyPr>
          <a:lstStyle/>
          <a:p>
            <a:pPr marL="342900" lvl="0" indent="-292100">
              <a:buSzPts val="2000"/>
              <a:buChar char="●"/>
            </a:pPr>
            <a:r>
              <a:rPr lang="en-US" altLang="zh-TW" sz="1800" dirty="0"/>
              <a:t>Easy to Learn Quantum Programming --</a:t>
            </a:r>
            <a:br>
              <a:rPr lang="en-US" altLang="zh-TW" sz="1800" dirty="0"/>
            </a:br>
            <a:r>
              <a:rPr lang="en-US" altLang="zh-TW" sz="1600" i="1" dirty="0"/>
              <a:t>From Quantum Bit to Quantum Algorithm</a:t>
            </a:r>
          </a:p>
          <a:p>
            <a:pPr marL="342900" lvl="0" indent="-292100" algn="just">
              <a:buSzPts val="2000"/>
              <a:buChar char="●"/>
            </a:pPr>
            <a:r>
              <a:rPr lang="en-US" altLang="zh-TW" sz="1600" dirty="0"/>
              <a:t>My book published in August 2022.</a:t>
            </a:r>
          </a:p>
          <a:p>
            <a:pPr marL="342900" lvl="0" indent="-292100" algn="just">
              <a:buSzPts val="2000"/>
              <a:buChar char="●"/>
            </a:pPr>
            <a:r>
              <a:rPr lang="en-US" altLang="zh-TW" sz="1600" dirty="0"/>
              <a:t>ISBN: 9786263242715</a:t>
            </a:r>
          </a:p>
          <a:p>
            <a:pPr marL="342900" lvl="0" indent="-292100" algn="just">
              <a:buSzPts val="2000"/>
              <a:buChar char="●"/>
            </a:pPr>
            <a:r>
              <a:rPr lang="en-US" altLang="zh-TW" sz="1600" dirty="0"/>
              <a:t>You can buy the book via:</a:t>
            </a:r>
          </a:p>
          <a:p>
            <a:pPr marL="50800" lvl="1" algn="just">
              <a:buSzPts val="2000"/>
            </a:pPr>
            <a:r>
              <a:rPr lang="en-US" altLang="zh-TW" dirty="0">
                <a:hlinkClick r:id="rId3"/>
              </a:rPr>
              <a:t>https://www.books.com.tw/products/0010933217?sloc=main</a:t>
            </a:r>
            <a:endParaRPr lang="en-US" altLang="zh-TW" sz="1600" dirty="0"/>
          </a:p>
          <a:p>
            <a:pPr marL="342900" lvl="0" indent="-292100" algn="just">
              <a:buSzPts val="2000"/>
              <a:buChar char="●"/>
            </a:pPr>
            <a:endParaRPr lang="en-US" altLang="zh-TW" sz="2000" dirty="0"/>
          </a:p>
          <a:p>
            <a:pPr marL="342900" lvl="0" indent="-292100" algn="just">
              <a:buSzPts val="2000"/>
              <a:buChar char="●"/>
            </a:pPr>
            <a:endParaRPr lang="en-US" altLang="zh-TW" sz="2000" dirty="0"/>
          </a:p>
        </p:txBody>
      </p:sp>
    </p:spTree>
    <p:extLst>
      <p:ext uri="{BB962C8B-B14F-4D97-AF65-F5344CB8AC3E}">
        <p14:creationId xmlns:p14="http://schemas.microsoft.com/office/powerpoint/2010/main" val="3422708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1"/>
          <p:cNvSpPr txBox="1">
            <a:spLocks noGrp="1"/>
          </p:cNvSpPr>
          <p:nvPr>
            <p:ph type="title"/>
          </p:nvPr>
        </p:nvSpPr>
        <p:spPr>
          <a:xfrm>
            <a:off x="457200" y="134300"/>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dirty="0"/>
              <a:t>D-Wave Quantum Annealers (QAs)</a:t>
            </a:r>
            <a:endParaRPr dirty="0"/>
          </a:p>
        </p:txBody>
      </p:sp>
      <p:sp>
        <p:nvSpPr>
          <p:cNvPr id="265" name="Google Shape;265;p31"/>
          <p:cNvSpPr txBox="1">
            <a:spLocks noGrp="1"/>
          </p:cNvSpPr>
          <p:nvPr>
            <p:ph type="body" idx="1"/>
          </p:nvPr>
        </p:nvSpPr>
        <p:spPr>
          <a:xfrm>
            <a:off x="125989" y="843111"/>
            <a:ext cx="5982900" cy="1539600"/>
          </a:xfrm>
          <a:prstGeom prst="rect">
            <a:avLst/>
          </a:prstGeom>
          <a:noFill/>
          <a:ln>
            <a:noFill/>
          </a:ln>
        </p:spPr>
        <p:txBody>
          <a:bodyPr spcFirstLastPara="1" wrap="square" lIns="68575" tIns="34275" rIns="68575" bIns="34275" anchor="t" anchorCtr="0">
            <a:noAutofit/>
          </a:bodyPr>
          <a:lstStyle/>
          <a:p>
            <a:pPr marL="400050" lvl="0" indent="-400050" algn="l" rtl="0">
              <a:lnSpc>
                <a:spcPct val="90000"/>
              </a:lnSpc>
              <a:spcBef>
                <a:spcPts val="500"/>
              </a:spcBef>
              <a:spcAft>
                <a:spcPts val="0"/>
              </a:spcAft>
              <a:buSzPts val="1800"/>
              <a:buFont typeface="Arial"/>
              <a:buChar char="■"/>
            </a:pPr>
            <a:r>
              <a:rPr lang="en-US" sz="1600" dirty="0"/>
              <a:t>D-Wave Systems Inc. is a Canadian company founded in 1999. </a:t>
            </a:r>
            <a:endParaRPr dirty="0"/>
          </a:p>
          <a:p>
            <a:pPr marL="400050" lvl="0" indent="-400050" algn="l" rtl="0">
              <a:lnSpc>
                <a:spcPct val="90000"/>
              </a:lnSpc>
              <a:spcBef>
                <a:spcPts val="500"/>
              </a:spcBef>
              <a:spcAft>
                <a:spcPts val="0"/>
              </a:spcAft>
              <a:buSzPts val="1800"/>
              <a:buFont typeface="Arial"/>
              <a:buChar char="■"/>
            </a:pPr>
            <a:r>
              <a:rPr lang="en-US" sz="1600" dirty="0"/>
              <a:t>D-Wave produced </a:t>
            </a:r>
            <a:r>
              <a:rPr lang="en-US" sz="1600" dirty="0">
                <a:solidFill>
                  <a:srgbClr val="FF0000"/>
                </a:solidFill>
              </a:rPr>
              <a:t>quantum annealers </a:t>
            </a:r>
            <a:r>
              <a:rPr lang="en-US" sz="1600" dirty="0"/>
              <a:t>or </a:t>
            </a:r>
            <a:r>
              <a:rPr lang="en-US" sz="1600" dirty="0">
                <a:solidFill>
                  <a:srgbClr val="FF0000"/>
                </a:solidFill>
              </a:rPr>
              <a:t>quantum samplers </a:t>
            </a:r>
            <a:r>
              <a:rPr lang="en-US" sz="1600" dirty="0"/>
              <a:t>for solving optimization problems using the concept of </a:t>
            </a:r>
            <a:r>
              <a:rPr lang="en-US" sz="1600" dirty="0">
                <a:solidFill>
                  <a:srgbClr val="FF0000"/>
                </a:solidFill>
              </a:rPr>
              <a:t>quantum annealing</a:t>
            </a:r>
            <a:r>
              <a:rPr lang="en-US" sz="1600" dirty="0"/>
              <a:t>.</a:t>
            </a:r>
            <a:endParaRPr dirty="0"/>
          </a:p>
          <a:p>
            <a:pPr marL="400050" lvl="0" indent="-400050" algn="l" rtl="0">
              <a:lnSpc>
                <a:spcPct val="90000"/>
              </a:lnSpc>
              <a:spcBef>
                <a:spcPts val="500"/>
              </a:spcBef>
              <a:spcAft>
                <a:spcPts val="0"/>
              </a:spcAft>
              <a:buSzPts val="1800"/>
              <a:buFont typeface="Arial"/>
              <a:buChar char="■"/>
            </a:pPr>
            <a:r>
              <a:rPr lang="en-US" sz="1600" dirty="0"/>
              <a:t>The company designed their first qubit by using d-wave superconductors.</a:t>
            </a:r>
            <a:endParaRPr dirty="0"/>
          </a:p>
          <a:p>
            <a:pPr marL="400050" lvl="0" indent="-400050" algn="l" rtl="0">
              <a:lnSpc>
                <a:spcPct val="90000"/>
              </a:lnSpc>
              <a:spcBef>
                <a:spcPts val="500"/>
              </a:spcBef>
              <a:spcAft>
                <a:spcPts val="0"/>
              </a:spcAft>
              <a:buSzPts val="1800"/>
              <a:buFont typeface="Arial"/>
              <a:buChar char="■"/>
            </a:pPr>
            <a:r>
              <a:rPr lang="en-US" sz="1600" dirty="0"/>
              <a:t>D-Wave quantum annealer history:</a:t>
            </a:r>
            <a:endParaRPr dirty="0"/>
          </a:p>
          <a:p>
            <a:pPr marL="717550" lvl="1" indent="-360363" algn="l" rtl="0">
              <a:lnSpc>
                <a:spcPct val="90000"/>
              </a:lnSpc>
              <a:spcBef>
                <a:spcPts val="400"/>
              </a:spcBef>
              <a:spcAft>
                <a:spcPts val="0"/>
              </a:spcAft>
              <a:buSzPts val="1700"/>
              <a:buChar char="◻"/>
            </a:pPr>
            <a:r>
              <a:rPr lang="en-US" sz="1400" dirty="0"/>
              <a:t>2007: Orion Prototype</a:t>
            </a:r>
            <a:endParaRPr dirty="0"/>
          </a:p>
          <a:p>
            <a:pPr marL="717550" lvl="1" indent="-360363" algn="l" rtl="0">
              <a:lnSpc>
                <a:spcPct val="90000"/>
              </a:lnSpc>
              <a:spcBef>
                <a:spcPts val="400"/>
              </a:spcBef>
              <a:spcAft>
                <a:spcPts val="0"/>
              </a:spcAft>
              <a:buSzPts val="1700"/>
              <a:buChar char="◻"/>
            </a:pPr>
            <a:r>
              <a:rPr lang="en-US" sz="1400" dirty="0"/>
              <a:t>2011: D-Wave One (127 qubits; 352 couplers)</a:t>
            </a:r>
            <a:endParaRPr dirty="0"/>
          </a:p>
          <a:p>
            <a:pPr marL="717550" lvl="1" indent="-360363" algn="l" rtl="0">
              <a:lnSpc>
                <a:spcPct val="90000"/>
              </a:lnSpc>
              <a:spcBef>
                <a:spcPts val="400"/>
              </a:spcBef>
              <a:spcAft>
                <a:spcPts val="0"/>
              </a:spcAft>
              <a:buSzPts val="1700"/>
              <a:buChar char="◻"/>
            </a:pPr>
            <a:r>
              <a:rPr lang="en-US" sz="1400" dirty="0"/>
              <a:t>2013: D-Wave Two (512 qubits; 1472 couplers)</a:t>
            </a:r>
            <a:endParaRPr dirty="0"/>
          </a:p>
          <a:p>
            <a:pPr marL="717550" lvl="1" indent="-360363" algn="l" rtl="0">
              <a:lnSpc>
                <a:spcPct val="90000"/>
              </a:lnSpc>
              <a:spcBef>
                <a:spcPts val="400"/>
              </a:spcBef>
              <a:spcAft>
                <a:spcPts val="0"/>
              </a:spcAft>
              <a:buSzPts val="1700"/>
              <a:buChar char="◻"/>
            </a:pPr>
            <a:r>
              <a:rPr lang="en-US" sz="1400" dirty="0"/>
              <a:t>2015: D-Wave 2X (1152 qubits; 3360 couplers)</a:t>
            </a:r>
            <a:endParaRPr dirty="0"/>
          </a:p>
          <a:p>
            <a:pPr marL="717550" lvl="1" indent="-360363" algn="l" rtl="0">
              <a:lnSpc>
                <a:spcPct val="90000"/>
              </a:lnSpc>
              <a:spcBef>
                <a:spcPts val="400"/>
              </a:spcBef>
              <a:spcAft>
                <a:spcPts val="0"/>
              </a:spcAft>
              <a:buSzPts val="1700"/>
              <a:buChar char="◻"/>
            </a:pPr>
            <a:r>
              <a:rPr lang="en-US" sz="1400" dirty="0"/>
              <a:t>2017: D-Wave 2000Q (2048 qubits; 6016 couplers; </a:t>
            </a:r>
            <a:r>
              <a:rPr lang="en-US" sz="1400" dirty="0">
                <a:solidFill>
                  <a:srgbClr val="FF0000"/>
                </a:solidFill>
              </a:rPr>
              <a:t>Chimera </a:t>
            </a:r>
            <a:r>
              <a:rPr lang="en-US" sz="1400" dirty="0"/>
              <a:t>topology)</a:t>
            </a:r>
            <a:endParaRPr dirty="0"/>
          </a:p>
          <a:p>
            <a:pPr marL="717550" lvl="1" indent="-360363" algn="l" rtl="0">
              <a:lnSpc>
                <a:spcPct val="90000"/>
              </a:lnSpc>
              <a:spcBef>
                <a:spcPts val="400"/>
              </a:spcBef>
              <a:spcAft>
                <a:spcPts val="0"/>
              </a:spcAft>
              <a:buSzPts val="1700"/>
              <a:buChar char="◻"/>
            </a:pPr>
            <a:r>
              <a:rPr lang="en-US" sz="1400" dirty="0"/>
              <a:t>2020: D-Wave Advantage (5640 qubits; 40484 couplers; </a:t>
            </a:r>
            <a:r>
              <a:rPr lang="en-US" sz="1400" dirty="0">
                <a:solidFill>
                  <a:srgbClr val="FF0000"/>
                </a:solidFill>
              </a:rPr>
              <a:t>Pegasus</a:t>
            </a:r>
            <a:r>
              <a:rPr lang="en-US" sz="1400" dirty="0"/>
              <a:t> topology)</a:t>
            </a:r>
            <a:endParaRPr dirty="0"/>
          </a:p>
        </p:txBody>
      </p:sp>
      <p:sp>
        <p:nvSpPr>
          <p:cNvPr id="266" name="Google Shape;266;p31"/>
          <p:cNvSpPr txBox="1">
            <a:spLocks noGrp="1"/>
          </p:cNvSpPr>
          <p:nvPr>
            <p:ph type="sldNum" idx="12"/>
          </p:nvPr>
        </p:nvSpPr>
        <p:spPr>
          <a:xfrm>
            <a:off x="7589520" y="4846320"/>
            <a:ext cx="1554480" cy="21717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SzPts val="900"/>
              <a:buNone/>
            </a:pPr>
            <a:fld id="{00000000-1234-1234-1234-123412341234}" type="slidenum">
              <a:rPr lang="en-US"/>
              <a:t>4</a:t>
            </a:fld>
            <a:endParaRPr/>
          </a:p>
        </p:txBody>
      </p:sp>
      <p:pic>
        <p:nvPicPr>
          <p:cNvPr id="267" name="Google Shape;267;p31" descr="Dwave Advantage System Transparent (1)"/>
          <p:cNvPicPr preferRelativeResize="0"/>
          <p:nvPr/>
        </p:nvPicPr>
        <p:blipFill rotWithShape="1">
          <a:blip r:embed="rId3">
            <a:alphaModFix/>
          </a:blip>
          <a:srcRect/>
          <a:stretch/>
        </p:blipFill>
        <p:spPr>
          <a:xfrm>
            <a:off x="6056674" y="1031009"/>
            <a:ext cx="3087325" cy="3481361"/>
          </a:xfrm>
          <a:prstGeom prst="rect">
            <a:avLst/>
          </a:prstGeom>
          <a:noFill/>
          <a:ln>
            <a:noFill/>
          </a:ln>
        </p:spPr>
      </p:pic>
      <p:sp>
        <p:nvSpPr>
          <p:cNvPr id="268" name="Google Shape;268;p31"/>
          <p:cNvSpPr txBox="1"/>
          <p:nvPr/>
        </p:nvSpPr>
        <p:spPr>
          <a:xfrm>
            <a:off x="6108889" y="4232517"/>
            <a:ext cx="30873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1100" b="0" i="0" u="none" strike="noStrike" cap="none" dirty="0">
                <a:solidFill>
                  <a:srgbClr val="000000"/>
                </a:solidFill>
                <a:latin typeface="Arial"/>
                <a:ea typeface="Arial"/>
                <a:cs typeface="Arial"/>
                <a:sym typeface="Arial"/>
              </a:rPr>
              <a:t>D-Wave Advantage</a:t>
            </a:r>
            <a:endParaRPr dirty="0"/>
          </a:p>
          <a:p>
            <a:pPr marL="0" marR="0" lvl="0" indent="0" algn="l" rtl="0">
              <a:lnSpc>
                <a:spcPct val="100000"/>
              </a:lnSpc>
              <a:spcBef>
                <a:spcPts val="0"/>
              </a:spcBef>
              <a:spcAft>
                <a:spcPts val="0"/>
              </a:spcAft>
              <a:buNone/>
            </a:pPr>
            <a:r>
              <a:rPr lang="en-US" sz="900" b="0" i="0" u="none" strike="noStrike" cap="none" dirty="0">
                <a:solidFill>
                  <a:srgbClr val="000000"/>
                </a:solidFill>
                <a:latin typeface="Arial"/>
                <a:ea typeface="Arial"/>
                <a:cs typeface="Arial"/>
                <a:sym typeface="Arial"/>
              </a:rPr>
              <a:t>(source: https://www.dwavesys.com/solutions-and-products/systems/) </a:t>
            </a:r>
            <a:endParaRPr sz="900" b="0" i="0" u="none" strike="noStrike" cap="none" dirty="0">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11ae507eafb_0_52"/>
          <p:cNvSpPr txBox="1">
            <a:spLocks noGrp="1"/>
          </p:cNvSpPr>
          <p:nvPr>
            <p:ph type="title"/>
          </p:nvPr>
        </p:nvSpPr>
        <p:spPr>
          <a:xfrm>
            <a:off x="334462" y="160178"/>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a:t>D-Wave QPU and Topology</a:t>
            </a:r>
            <a:endParaRPr/>
          </a:p>
        </p:txBody>
      </p:sp>
      <p:sp>
        <p:nvSpPr>
          <p:cNvPr id="274" name="Google Shape;274;g11ae507eafb_0_52"/>
          <p:cNvSpPr/>
          <p:nvPr/>
        </p:nvSpPr>
        <p:spPr>
          <a:xfrm>
            <a:off x="334462" y="923266"/>
            <a:ext cx="8780360"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The D-Wave </a:t>
            </a:r>
            <a:r>
              <a:rPr lang="en-US" sz="1600" b="0" i="0" u="none" strike="noStrike" cap="none">
                <a:solidFill>
                  <a:srgbClr val="FF0000"/>
                </a:solidFill>
                <a:latin typeface="Arial"/>
                <a:ea typeface="Arial"/>
                <a:cs typeface="Arial"/>
                <a:sym typeface="Arial"/>
              </a:rPr>
              <a:t>quantum processing unit (QPU)</a:t>
            </a:r>
            <a:r>
              <a:rPr lang="en-US" sz="1600" b="0" i="0" u="none" strike="noStrike" cap="none">
                <a:solidFill>
                  <a:srgbClr val="000000"/>
                </a:solidFill>
                <a:latin typeface="Arial"/>
                <a:ea typeface="Arial"/>
                <a:cs typeface="Arial"/>
                <a:sym typeface="Arial"/>
              </a:rPr>
              <a:t> is a lattice of interconnected qubits. Since some qubits connect to others via some couplers, the D-Wave QPU is not fully connected. </a:t>
            </a:r>
            <a:endParaRPr sz="1600" b="0" i="0" u="none" strike="noStrike" cap="none">
              <a:solidFill>
                <a:srgbClr val="000000"/>
              </a:solidFill>
              <a:latin typeface="Arial"/>
              <a:ea typeface="Arial"/>
              <a:cs typeface="Arial"/>
              <a:sym typeface="Arial"/>
            </a:endParaRPr>
          </a:p>
        </p:txBody>
      </p:sp>
      <p:sp>
        <p:nvSpPr>
          <p:cNvPr id="275" name="Google Shape;275;g11ae507eafb_0_52"/>
          <p:cNvSpPr txBox="1">
            <a:spLocks noGrp="1"/>
          </p:cNvSpPr>
          <p:nvPr>
            <p:ph type="sldNum" idx="12"/>
          </p:nvPr>
        </p:nvSpPr>
        <p:spPr>
          <a:xfrm>
            <a:off x="7010400" y="4856560"/>
            <a:ext cx="2133600" cy="1809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SzPts val="900"/>
              <a:buNone/>
            </a:pPr>
            <a:fld id="{00000000-1234-1234-1234-123412341234}" type="slidenum">
              <a:rPr lang="en-US"/>
              <a:t>5</a:t>
            </a:fld>
            <a:endParaRPr/>
          </a:p>
        </p:txBody>
      </p:sp>
      <p:pic>
        <p:nvPicPr>
          <p:cNvPr id="276" name="Google Shape;276;g11ae507eafb_0_52"/>
          <p:cNvPicPr preferRelativeResize="0"/>
          <p:nvPr/>
        </p:nvPicPr>
        <p:blipFill rotWithShape="1">
          <a:blip r:embed="rId3">
            <a:alphaModFix/>
          </a:blip>
          <a:srcRect/>
          <a:stretch/>
        </p:blipFill>
        <p:spPr>
          <a:xfrm>
            <a:off x="789432" y="1433340"/>
            <a:ext cx="6220968" cy="3087912"/>
          </a:xfrm>
          <a:prstGeom prst="rect">
            <a:avLst/>
          </a:prstGeom>
          <a:noFill/>
          <a:ln>
            <a:noFill/>
          </a:ln>
        </p:spPr>
      </p:pic>
      <p:sp>
        <p:nvSpPr>
          <p:cNvPr id="277" name="Google Shape;277;g11ae507eafb_0_52"/>
          <p:cNvSpPr/>
          <p:nvPr/>
        </p:nvSpPr>
        <p:spPr>
          <a:xfrm>
            <a:off x="879828" y="4350392"/>
            <a:ext cx="664111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000000"/>
                </a:solidFill>
                <a:latin typeface="Arial"/>
                <a:ea typeface="Arial"/>
                <a:cs typeface="Arial"/>
                <a:sym typeface="Arial"/>
              </a:rPr>
              <a:t>(a) </a:t>
            </a:r>
            <a:r>
              <a:rPr lang="en-US" sz="1600" b="0" i="0" u="none" strike="noStrike" cap="none" dirty="0">
                <a:solidFill>
                  <a:srgbClr val="FF0000"/>
                </a:solidFill>
                <a:latin typeface="Arial"/>
                <a:ea typeface="Arial"/>
                <a:cs typeface="Arial"/>
                <a:sym typeface="Arial"/>
              </a:rPr>
              <a:t>Chimera</a:t>
            </a:r>
            <a:r>
              <a:rPr lang="en-US" sz="1600" b="0" i="0" u="none" strike="noStrike" cap="none" dirty="0">
                <a:solidFill>
                  <a:srgbClr val="000000"/>
                </a:solidFill>
                <a:latin typeface="Arial"/>
                <a:ea typeface="Arial"/>
                <a:cs typeface="Arial"/>
                <a:sym typeface="Arial"/>
              </a:rPr>
              <a:t> of D-Wave 2000Q       (b) </a:t>
            </a:r>
            <a:r>
              <a:rPr lang="en-US" sz="1600" b="0" i="0" u="none" strike="noStrike" cap="none" dirty="0">
                <a:solidFill>
                  <a:srgbClr val="FF0000"/>
                </a:solidFill>
                <a:latin typeface="Arial"/>
                <a:ea typeface="Arial"/>
                <a:cs typeface="Arial"/>
                <a:sym typeface="Arial"/>
              </a:rPr>
              <a:t>Pegasus</a:t>
            </a:r>
            <a:r>
              <a:rPr lang="en-US" sz="1600" b="0" i="0" u="none" strike="noStrike" cap="none" dirty="0">
                <a:solidFill>
                  <a:srgbClr val="000000"/>
                </a:solidFill>
                <a:latin typeface="Arial"/>
                <a:ea typeface="Arial"/>
                <a:cs typeface="Arial"/>
                <a:sym typeface="Arial"/>
              </a:rPr>
              <a:t> of D-Wave Advantage</a:t>
            </a:r>
            <a:endParaRPr sz="1600" b="0" i="0" u="none" strike="noStrike" cap="none" dirty="0">
              <a:solidFill>
                <a:srgbClr val="000000"/>
              </a:solidFill>
              <a:latin typeface="Arial"/>
              <a:ea typeface="Arial"/>
              <a:cs typeface="Arial"/>
              <a:sym typeface="Arial"/>
            </a:endParaRPr>
          </a:p>
        </p:txBody>
      </p:sp>
      <p:sp>
        <p:nvSpPr>
          <p:cNvPr id="278" name="Google Shape;278;g11ae507eafb_0_52"/>
          <p:cNvSpPr txBox="1"/>
          <p:nvPr/>
        </p:nvSpPr>
        <p:spPr>
          <a:xfrm>
            <a:off x="334462" y="4706766"/>
            <a:ext cx="760047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0" u="none" strike="noStrike" cap="none">
                <a:solidFill>
                  <a:srgbClr val="000000"/>
                </a:solidFill>
                <a:latin typeface="Arial"/>
                <a:ea typeface="Arial"/>
                <a:cs typeface="Arial"/>
                <a:sym typeface="Arial"/>
              </a:rPr>
              <a:t>Source: Gonzalez Calaza, C. D., Willsch, D., &amp; Michielsen, K. (2021). Garden optimization problems for benchmarking quantum annealers. Quantum Information Processing, 20(9), 1-22.</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g12176bbb184_0_177"/>
          <p:cNvSpPr txBox="1">
            <a:spLocks noGrp="1"/>
          </p:cNvSpPr>
          <p:nvPr>
            <p:ph type="title"/>
          </p:nvPr>
        </p:nvSpPr>
        <p:spPr>
          <a:xfrm>
            <a:off x="395831" y="106040"/>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a:t>Problem Solving Workflow</a:t>
            </a:r>
            <a:endParaRPr/>
          </a:p>
        </p:txBody>
      </p:sp>
      <p:sp>
        <p:nvSpPr>
          <p:cNvPr id="119" name="Google Shape;119;g12176bbb184_0_177"/>
          <p:cNvSpPr txBox="1"/>
          <p:nvPr/>
        </p:nvSpPr>
        <p:spPr>
          <a:xfrm>
            <a:off x="6591279" y="1054804"/>
            <a:ext cx="2552721" cy="3631733"/>
          </a:xfrm>
          <a:prstGeom prst="rect">
            <a:avLst/>
          </a:prstGeom>
          <a:noFill/>
          <a:ln>
            <a:noFill/>
          </a:ln>
        </p:spPr>
        <p:txBody>
          <a:bodyPr spcFirstLastPara="1" wrap="square" lIns="91425" tIns="91425" rIns="91425" bIns="91425" anchor="t" anchorCtr="0">
            <a:spAutoFit/>
          </a:bodyPr>
          <a:lstStyle/>
          <a:p>
            <a:pPr marL="179388" marR="0" lvl="0" indent="-179388" algn="l" rtl="0">
              <a:lnSpc>
                <a:spcPct val="100000"/>
              </a:lnSpc>
              <a:spcBef>
                <a:spcPts val="0"/>
              </a:spcBef>
              <a:spcAft>
                <a:spcPts val="0"/>
              </a:spcAft>
              <a:buClr>
                <a:srgbClr val="000000"/>
              </a:buClr>
              <a:buSzPts val="1400"/>
              <a:buFont typeface="Arial"/>
              <a:buAutoNum type="arabicPeriod"/>
            </a:pPr>
            <a:r>
              <a:rPr lang="en-US" sz="1600" b="0" i="0" u="none" strike="noStrike" cap="none" dirty="0">
                <a:solidFill>
                  <a:srgbClr val="000000"/>
                </a:solidFill>
                <a:latin typeface="Arial"/>
                <a:ea typeface="Arial"/>
                <a:cs typeface="Arial"/>
                <a:sym typeface="Arial"/>
              </a:rPr>
              <a:t>Formulate the problem as an objective function, usually in the </a:t>
            </a:r>
            <a:r>
              <a:rPr lang="en-US" sz="1600" b="0" i="0" u="none" strike="noStrike" cap="none" dirty="0">
                <a:solidFill>
                  <a:srgbClr val="FF0000"/>
                </a:solidFill>
                <a:latin typeface="Arial"/>
                <a:ea typeface="Arial"/>
                <a:cs typeface="Arial"/>
                <a:sym typeface="Arial"/>
              </a:rPr>
              <a:t>QUBO</a:t>
            </a:r>
            <a:r>
              <a:rPr lang="en-US" sz="1600" b="0" i="0" u="none" strike="noStrike" cap="none" dirty="0">
                <a:solidFill>
                  <a:srgbClr val="000000"/>
                </a:solidFill>
                <a:latin typeface="Arial"/>
                <a:ea typeface="Arial"/>
                <a:cs typeface="Arial"/>
                <a:sym typeface="Arial"/>
              </a:rPr>
              <a:t> or </a:t>
            </a:r>
            <a:r>
              <a:rPr lang="en-US" sz="1600" b="0" i="0" u="none" strike="noStrike" cap="none" dirty="0">
                <a:solidFill>
                  <a:srgbClr val="FF0000"/>
                </a:solidFill>
                <a:latin typeface="Arial"/>
                <a:ea typeface="Arial"/>
                <a:cs typeface="Arial"/>
                <a:sym typeface="Arial"/>
              </a:rPr>
              <a:t>2D </a:t>
            </a:r>
            <a:r>
              <a:rPr lang="en-US" sz="1600" b="0" i="0" u="none" strike="noStrike" cap="none" dirty="0" err="1">
                <a:solidFill>
                  <a:srgbClr val="FF0000"/>
                </a:solidFill>
                <a:latin typeface="Arial"/>
                <a:ea typeface="Arial"/>
                <a:cs typeface="Arial"/>
                <a:sym typeface="Arial"/>
              </a:rPr>
              <a:t>Ising</a:t>
            </a:r>
            <a:r>
              <a:rPr lang="en-US" sz="1600" b="0" i="0" u="none" strike="noStrike" cap="none" dirty="0">
                <a:solidFill>
                  <a:srgbClr val="000000"/>
                </a:solidFill>
                <a:latin typeface="Arial"/>
                <a:ea typeface="Arial"/>
                <a:cs typeface="Arial"/>
                <a:sym typeface="Arial"/>
              </a:rPr>
              <a:t> format.</a:t>
            </a:r>
            <a:endParaRPr dirty="0"/>
          </a:p>
          <a:p>
            <a:pPr marL="179388" marR="0" lvl="0" indent="-179388" algn="l" rtl="0">
              <a:lnSpc>
                <a:spcPct val="100000"/>
              </a:lnSpc>
              <a:spcBef>
                <a:spcPts val="0"/>
              </a:spcBef>
              <a:spcAft>
                <a:spcPts val="0"/>
              </a:spcAft>
              <a:buClr>
                <a:srgbClr val="000000"/>
              </a:buClr>
              <a:buSzPts val="1400"/>
              <a:buFont typeface="Arial"/>
              <a:buAutoNum type="arabicPeriod"/>
            </a:pPr>
            <a:r>
              <a:rPr lang="en-US" sz="1600" b="0" i="0" u="none" strike="noStrike" cap="none" dirty="0">
                <a:solidFill>
                  <a:srgbClr val="000000"/>
                </a:solidFill>
                <a:latin typeface="Arial"/>
                <a:ea typeface="Arial"/>
                <a:cs typeface="Arial"/>
                <a:sym typeface="Arial"/>
              </a:rPr>
              <a:t>Map </a:t>
            </a:r>
            <a:r>
              <a:rPr lang="en-US" sz="1600" dirty="0"/>
              <a:t>the </a:t>
            </a:r>
            <a:r>
              <a:rPr lang="en-US" sz="1600" b="0" i="0" u="none" strike="noStrike" cap="none" dirty="0">
                <a:solidFill>
                  <a:srgbClr val="000000"/>
                </a:solidFill>
                <a:latin typeface="Arial"/>
                <a:ea typeface="Arial"/>
                <a:cs typeface="Arial"/>
                <a:sym typeface="Arial"/>
              </a:rPr>
              <a:t>QUBO function to the QPU topology (</a:t>
            </a:r>
            <a:r>
              <a:rPr lang="en-US" sz="1600" b="0" i="0" u="none" strike="noStrike" cap="none" dirty="0">
                <a:solidFill>
                  <a:srgbClr val="FF0000"/>
                </a:solidFill>
                <a:latin typeface="Arial"/>
                <a:ea typeface="Arial"/>
                <a:cs typeface="Arial"/>
                <a:sym typeface="Arial"/>
              </a:rPr>
              <a:t>minor embedding</a:t>
            </a:r>
            <a:r>
              <a:rPr lang="en-US" sz="1600" b="0" i="0" u="none" strike="noStrike" cap="none" dirty="0">
                <a:solidFill>
                  <a:srgbClr val="000000"/>
                </a:solidFill>
                <a:latin typeface="Arial"/>
                <a:ea typeface="Arial"/>
                <a:cs typeface="Arial"/>
                <a:sym typeface="Arial"/>
              </a:rPr>
              <a:t>).</a:t>
            </a:r>
            <a:endParaRPr dirty="0"/>
          </a:p>
          <a:p>
            <a:pPr marL="179388" marR="0" lvl="0" indent="-179388" algn="l" rtl="0">
              <a:lnSpc>
                <a:spcPct val="100000"/>
              </a:lnSpc>
              <a:spcBef>
                <a:spcPts val="0"/>
              </a:spcBef>
              <a:spcAft>
                <a:spcPts val="0"/>
              </a:spcAft>
              <a:buClr>
                <a:srgbClr val="000000"/>
              </a:buClr>
              <a:buSzPts val="1400"/>
              <a:buFont typeface="Arial"/>
              <a:buAutoNum type="arabicPeriod"/>
            </a:pPr>
            <a:r>
              <a:rPr lang="en-US" sz="1600" b="0" i="0" u="none" strike="noStrike" cap="none" dirty="0">
                <a:solidFill>
                  <a:srgbClr val="000000"/>
                </a:solidFill>
                <a:latin typeface="Arial"/>
                <a:ea typeface="Arial"/>
                <a:cs typeface="Arial"/>
                <a:sym typeface="Arial"/>
              </a:rPr>
              <a:t>QPU uses quantum annealing to seek the </a:t>
            </a:r>
            <a:r>
              <a:rPr lang="en-US" sz="1600" b="0" i="0" u="none" strike="noStrike" cap="none" dirty="0">
                <a:solidFill>
                  <a:srgbClr val="FF0000"/>
                </a:solidFill>
                <a:latin typeface="Arial"/>
                <a:ea typeface="Arial"/>
                <a:cs typeface="Arial"/>
                <a:sym typeface="Arial"/>
              </a:rPr>
              <a:t>minimum of the resulting energy</a:t>
            </a:r>
            <a:r>
              <a:rPr lang="en-US" sz="1600" b="0" i="0" u="none" strike="noStrike" cap="none" dirty="0">
                <a:solidFill>
                  <a:srgbClr val="000000"/>
                </a:solidFill>
                <a:latin typeface="Arial"/>
                <a:ea typeface="Arial"/>
                <a:cs typeface="Arial"/>
                <a:sym typeface="Arial"/>
              </a:rPr>
              <a:t> </a:t>
            </a:r>
            <a:r>
              <a:rPr lang="en-US" sz="1600" b="0" i="0" u="none" strike="noStrike" cap="none" dirty="0">
                <a:solidFill>
                  <a:srgbClr val="FF0000"/>
                </a:solidFill>
                <a:latin typeface="Arial"/>
                <a:ea typeface="Arial"/>
                <a:cs typeface="Arial"/>
                <a:sym typeface="Arial"/>
              </a:rPr>
              <a:t>landscape</a:t>
            </a:r>
            <a:r>
              <a:rPr lang="en-US" sz="1600" b="0" i="0" u="none" strike="noStrike" cap="none" dirty="0">
                <a:solidFill>
                  <a:srgbClr val="000000"/>
                </a:solidFill>
                <a:latin typeface="Arial"/>
                <a:ea typeface="Arial"/>
                <a:cs typeface="Arial"/>
                <a:sym typeface="Arial"/>
              </a:rPr>
              <a:t>, which corresponds to the solution to the problem.</a:t>
            </a:r>
            <a:endParaRPr sz="1600" b="0" i="0" u="none" strike="noStrike" cap="none" dirty="0">
              <a:solidFill>
                <a:srgbClr val="000000"/>
              </a:solidFill>
              <a:latin typeface="Arial"/>
              <a:ea typeface="Arial"/>
              <a:cs typeface="Arial"/>
              <a:sym typeface="Arial"/>
            </a:endParaRPr>
          </a:p>
        </p:txBody>
      </p:sp>
      <p:pic>
        <p:nvPicPr>
          <p:cNvPr id="120" name="Google Shape;120;g12176bbb184_0_177"/>
          <p:cNvPicPr preferRelativeResize="0"/>
          <p:nvPr/>
        </p:nvPicPr>
        <p:blipFill rotWithShape="1">
          <a:blip r:embed="rId3">
            <a:alphaModFix/>
          </a:blip>
          <a:srcRect/>
          <a:stretch/>
        </p:blipFill>
        <p:spPr>
          <a:xfrm>
            <a:off x="174494" y="878514"/>
            <a:ext cx="6337896" cy="3978046"/>
          </a:xfrm>
          <a:prstGeom prst="rect">
            <a:avLst/>
          </a:prstGeom>
          <a:noFill/>
          <a:ln>
            <a:noFill/>
          </a:ln>
        </p:spPr>
      </p:pic>
      <p:sp>
        <p:nvSpPr>
          <p:cNvPr id="121" name="Google Shape;121;g12176bbb184_0_177"/>
          <p:cNvSpPr txBox="1">
            <a:spLocks noGrp="1"/>
          </p:cNvSpPr>
          <p:nvPr>
            <p:ph type="sldNum" idx="12"/>
          </p:nvPr>
        </p:nvSpPr>
        <p:spPr>
          <a:xfrm>
            <a:off x="7010400" y="4856560"/>
            <a:ext cx="2133600" cy="1809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SzPts val="900"/>
              <a:buNone/>
            </a:pPr>
            <a:fld id="{00000000-1234-1234-1234-123412341234}" type="slidenum">
              <a:rPr lang="en-US"/>
              <a:t>6</a:t>
            </a:fld>
            <a:endParaRPr/>
          </a:p>
        </p:txBody>
      </p:sp>
      <p:sp>
        <p:nvSpPr>
          <p:cNvPr id="122" name="Google Shape;122;g12176bbb184_0_177"/>
          <p:cNvSpPr txBox="1"/>
          <p:nvPr/>
        </p:nvSpPr>
        <p:spPr>
          <a:xfrm>
            <a:off x="270988" y="4856560"/>
            <a:ext cx="7013731"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0" u="none" strike="noStrike" cap="none">
                <a:solidFill>
                  <a:srgbClr val="000000"/>
                </a:solidFill>
                <a:latin typeface="Arial"/>
                <a:ea typeface="Arial"/>
                <a:cs typeface="Arial"/>
                <a:sym typeface="Arial"/>
              </a:rPr>
              <a:t>Source: </a:t>
            </a:r>
            <a:r>
              <a:rPr lang="en-US" sz="10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https://docs.ocean.dwavesys.com/en/stable/overview/solving_problems.html</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g122d0c7dceb_0_10"/>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dirty="0"/>
              <a:t>QUBO</a:t>
            </a:r>
            <a:endParaRPr dirty="0"/>
          </a:p>
        </p:txBody>
      </p:sp>
      <p:sp>
        <p:nvSpPr>
          <p:cNvPr id="111" name="Google Shape;111;g122d0c7dceb_0_10"/>
          <p:cNvSpPr txBox="1"/>
          <p:nvPr/>
        </p:nvSpPr>
        <p:spPr>
          <a:xfrm>
            <a:off x="457200" y="1264500"/>
            <a:ext cx="8579224" cy="338551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i="0" u="none" strike="noStrike" cap="none" dirty="0">
                <a:solidFill>
                  <a:schemeClr val="tx1"/>
                </a:solidFill>
                <a:latin typeface="Arial"/>
                <a:ea typeface="Arial"/>
                <a:cs typeface="Arial"/>
                <a:sym typeface="Arial"/>
              </a:rPr>
              <a:t>The </a:t>
            </a:r>
            <a:r>
              <a:rPr lang="en-US" sz="1600" b="1" i="0" u="none" strike="noStrike" cap="none" dirty="0">
                <a:solidFill>
                  <a:srgbClr val="FF0000"/>
                </a:solidFill>
                <a:latin typeface="Arial"/>
                <a:ea typeface="Arial"/>
                <a:cs typeface="Arial"/>
                <a:sym typeface="Arial"/>
              </a:rPr>
              <a:t>Quadratic Unconstrained Binary Optimization (QUBO) </a:t>
            </a:r>
            <a:r>
              <a:rPr lang="en-US" sz="1600" b="0" i="0" u="none" strike="noStrike" cap="none" dirty="0">
                <a:solidFill>
                  <a:srgbClr val="000000"/>
                </a:solidFill>
                <a:latin typeface="Arial"/>
                <a:ea typeface="Arial"/>
                <a:cs typeface="Arial"/>
                <a:sym typeface="Arial"/>
              </a:rPr>
              <a:t>equation or formula is used to model many optimization problems, with variables taking the value of either 1 (TRUE) or 0 (FALSE).</a:t>
            </a:r>
            <a:endParaRPr dirty="0"/>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lang="zh-TW" altLang="en-US"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000000"/>
                </a:solidFill>
                <a:latin typeface="Arial"/>
                <a:ea typeface="Arial"/>
                <a:cs typeface="Arial"/>
                <a:sym typeface="Arial"/>
              </a:rPr>
              <a:t>In the above equation, the terms </a:t>
            </a:r>
            <a:r>
              <a:rPr lang="en-US" sz="1600" b="0" i="1" u="none" strike="noStrike" cap="none" dirty="0" err="1">
                <a:solidFill>
                  <a:srgbClr val="000000"/>
                </a:solidFill>
                <a:latin typeface="Times New Roman" panose="02020603050405020304" pitchFamily="18" charset="0"/>
                <a:cs typeface="Times New Roman" panose="02020603050405020304" pitchFamily="18" charset="0"/>
                <a:sym typeface="Arial"/>
              </a:rPr>
              <a:t>Q</a:t>
            </a:r>
            <a:r>
              <a:rPr lang="en-US" sz="1600" b="0" i="1" u="none" strike="noStrike" cap="none" baseline="-25000" dirty="0" err="1">
                <a:solidFill>
                  <a:srgbClr val="000000"/>
                </a:solidFill>
                <a:latin typeface="Times New Roman" panose="02020603050405020304" pitchFamily="18" charset="0"/>
                <a:cs typeface="Times New Roman" panose="02020603050405020304" pitchFamily="18" charset="0"/>
                <a:sym typeface="Arial"/>
              </a:rPr>
              <a:t>i,i</a:t>
            </a:r>
            <a:r>
              <a:rPr lang="en-US" sz="1600" b="0" i="0" u="none" strike="noStrike" cap="none" dirty="0">
                <a:solidFill>
                  <a:srgbClr val="000000"/>
                </a:solidFill>
                <a:latin typeface="Arial"/>
                <a:ea typeface="Arial"/>
                <a:cs typeface="Arial"/>
                <a:sym typeface="Arial"/>
              </a:rPr>
              <a:t> are the linear coefficients, and terms </a:t>
            </a:r>
            <a:r>
              <a:rPr lang="en-US" sz="1600" b="0" i="1" u="none" strike="noStrike" cap="none" dirty="0" err="1">
                <a:solidFill>
                  <a:srgbClr val="000000"/>
                </a:solidFill>
                <a:latin typeface="Times New Roman" panose="02020603050405020304" pitchFamily="18" charset="0"/>
                <a:cs typeface="Times New Roman" panose="02020603050405020304" pitchFamily="18" charset="0"/>
                <a:sym typeface="Arial"/>
              </a:rPr>
              <a:t>Q</a:t>
            </a:r>
            <a:r>
              <a:rPr lang="en-US" sz="1600" b="0" i="1" u="none" strike="noStrike" cap="none" baseline="-25000" dirty="0" err="1">
                <a:solidFill>
                  <a:srgbClr val="000000"/>
                </a:solidFill>
                <a:latin typeface="Times New Roman" panose="02020603050405020304" pitchFamily="18" charset="0"/>
                <a:cs typeface="Times New Roman" panose="02020603050405020304" pitchFamily="18" charset="0"/>
                <a:sym typeface="Arial"/>
              </a:rPr>
              <a:t>i,j</a:t>
            </a:r>
            <a:r>
              <a:rPr lang="en-US" sz="1600" b="0" i="0" u="none" strike="noStrike" cap="none" dirty="0">
                <a:solidFill>
                  <a:srgbClr val="000000"/>
                </a:solidFill>
                <a:latin typeface="Arial"/>
                <a:ea typeface="Arial"/>
                <a:cs typeface="Arial"/>
                <a:sym typeface="Arial"/>
              </a:rPr>
              <a:t> are the quadratic coefficients. </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000000"/>
                </a:solidFill>
                <a:latin typeface="Arial"/>
                <a:ea typeface="Arial"/>
                <a:cs typeface="Arial"/>
                <a:sym typeface="Arial"/>
              </a:rPr>
              <a:t>                              </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000000"/>
                </a:solidFill>
                <a:latin typeface="Arial"/>
                <a:ea typeface="Arial"/>
                <a:cs typeface="Arial"/>
                <a:sym typeface="Arial"/>
              </a:rPr>
              <a:t>The conversion between the QUBO model and the 2D </a:t>
            </a:r>
            <a:r>
              <a:rPr lang="en-US" sz="1600" b="0" i="0" u="none" strike="noStrike" cap="none" dirty="0" err="1">
                <a:solidFill>
                  <a:srgbClr val="000000"/>
                </a:solidFill>
                <a:latin typeface="Arial"/>
                <a:ea typeface="Arial"/>
                <a:cs typeface="Arial"/>
                <a:sym typeface="Arial"/>
              </a:rPr>
              <a:t>Ising</a:t>
            </a:r>
            <a:r>
              <a:rPr lang="en-US" sz="1600" b="0" i="0" u="none" strike="noStrike" cap="none" dirty="0">
                <a:solidFill>
                  <a:srgbClr val="000000"/>
                </a:solidFill>
                <a:latin typeface="Arial"/>
                <a:ea typeface="Arial"/>
                <a:cs typeface="Arial"/>
                <a:sym typeface="Arial"/>
              </a:rPr>
              <a:t> model is trivial.</a:t>
            </a:r>
            <a:endParaRPr sz="1600" b="0" i="0" u="none" strike="noStrike" cap="none" dirty="0">
              <a:solidFill>
                <a:srgbClr val="000000"/>
              </a:solidFill>
              <a:latin typeface="Arial"/>
              <a:ea typeface="Arial"/>
              <a:cs typeface="Arial"/>
              <a:sym typeface="Arial"/>
            </a:endParaRPr>
          </a:p>
        </p:txBody>
      </p:sp>
      <p:pic>
        <p:nvPicPr>
          <p:cNvPr id="112" name="Google Shape;112;g122d0c7dceb_0_10"/>
          <p:cNvPicPr preferRelativeResize="0"/>
          <p:nvPr/>
        </p:nvPicPr>
        <p:blipFill rotWithShape="1">
          <a:blip r:embed="rId3">
            <a:alphaModFix/>
          </a:blip>
          <a:srcRect/>
          <a:stretch/>
        </p:blipFill>
        <p:spPr>
          <a:xfrm>
            <a:off x="968644" y="2071431"/>
            <a:ext cx="3933825" cy="885825"/>
          </a:xfrm>
          <a:prstGeom prst="rect">
            <a:avLst/>
          </a:prstGeom>
          <a:noFill/>
          <a:ln>
            <a:noFill/>
          </a:ln>
        </p:spPr>
      </p:pic>
      <p:sp>
        <p:nvSpPr>
          <p:cNvPr id="113" name="Google Shape;113;g122d0c7dceb_0_10"/>
          <p:cNvSpPr txBox="1">
            <a:spLocks noGrp="1"/>
          </p:cNvSpPr>
          <p:nvPr>
            <p:ph type="sldNum" idx="12"/>
          </p:nvPr>
        </p:nvSpPr>
        <p:spPr>
          <a:xfrm>
            <a:off x="7010400" y="4856560"/>
            <a:ext cx="2133600" cy="1809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SzPts val="900"/>
              <a:buNone/>
            </a:pPr>
            <a:fld id="{00000000-1234-1234-1234-123412341234}" type="slidenum">
              <a:rPr lang="en-U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122d0c7dceb_0_5"/>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dirty="0"/>
              <a:t>2D </a:t>
            </a:r>
            <a:r>
              <a:rPr lang="en-US" dirty="0" err="1"/>
              <a:t>Ising</a:t>
            </a:r>
            <a:r>
              <a:rPr lang="en-US" dirty="0"/>
              <a:t> Model</a:t>
            </a:r>
            <a:endParaRPr dirty="0"/>
          </a:p>
        </p:txBody>
      </p:sp>
      <p:pic>
        <p:nvPicPr>
          <p:cNvPr id="151" name="Google Shape;151;g122d0c7dceb_0_5"/>
          <p:cNvPicPr preferRelativeResize="0"/>
          <p:nvPr/>
        </p:nvPicPr>
        <p:blipFill rotWithShape="1">
          <a:blip r:embed="rId3">
            <a:alphaModFix/>
          </a:blip>
          <a:srcRect/>
          <a:stretch/>
        </p:blipFill>
        <p:spPr>
          <a:xfrm>
            <a:off x="3771650" y="2087909"/>
            <a:ext cx="4419600" cy="764637"/>
          </a:xfrm>
          <a:prstGeom prst="rect">
            <a:avLst/>
          </a:prstGeom>
          <a:noFill/>
          <a:ln>
            <a:noFill/>
          </a:ln>
        </p:spPr>
      </p:pic>
      <p:pic>
        <p:nvPicPr>
          <p:cNvPr id="152" name="Google Shape;152;g122d0c7dceb_0_5"/>
          <p:cNvPicPr preferRelativeResize="0"/>
          <p:nvPr/>
        </p:nvPicPr>
        <p:blipFill rotWithShape="1">
          <a:blip r:embed="rId4">
            <a:alphaModFix/>
          </a:blip>
          <a:srcRect/>
          <a:stretch/>
        </p:blipFill>
        <p:spPr>
          <a:xfrm>
            <a:off x="220997" y="1544782"/>
            <a:ext cx="3332694" cy="2359668"/>
          </a:xfrm>
          <a:prstGeom prst="rect">
            <a:avLst/>
          </a:prstGeom>
          <a:noFill/>
          <a:ln>
            <a:noFill/>
          </a:ln>
        </p:spPr>
      </p:pic>
      <p:sp>
        <p:nvSpPr>
          <p:cNvPr id="153" name="Google Shape;153;g122d0c7dceb_0_5"/>
          <p:cNvSpPr txBox="1"/>
          <p:nvPr/>
        </p:nvSpPr>
        <p:spPr>
          <a:xfrm>
            <a:off x="3632800" y="2852546"/>
            <a:ext cx="4797300"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dirty="0">
                <a:solidFill>
                  <a:schemeClr val="dk1"/>
                </a:solidFill>
                <a:latin typeface="Times New Roman" panose="02020603050405020304" pitchFamily="18" charset="0"/>
                <a:cs typeface="Times New Roman" panose="02020603050405020304" pitchFamily="18" charset="0"/>
                <a:sym typeface="Arial"/>
              </a:rPr>
              <a:t>where the notation ⟨</a:t>
            </a:r>
            <a:r>
              <a:rPr lang="en-US" sz="1600" b="0" i="1" u="none" strike="noStrike" cap="none" dirty="0" err="1">
                <a:solidFill>
                  <a:schemeClr val="dk1"/>
                </a:solidFill>
                <a:latin typeface="Times New Roman" panose="02020603050405020304" pitchFamily="18" charset="0"/>
                <a:cs typeface="Times New Roman" panose="02020603050405020304" pitchFamily="18" charset="0"/>
                <a:sym typeface="Arial"/>
              </a:rPr>
              <a:t>i</a:t>
            </a:r>
            <a:r>
              <a:rPr lang="en-US" sz="1600" b="0" i="0" u="none" strike="noStrike" cap="none" dirty="0">
                <a:solidFill>
                  <a:schemeClr val="dk1"/>
                </a:solidFill>
                <a:latin typeface="Times New Roman" panose="02020603050405020304" pitchFamily="18" charset="0"/>
                <a:cs typeface="Times New Roman" panose="02020603050405020304" pitchFamily="18" charset="0"/>
                <a:sym typeface="Arial"/>
              </a:rPr>
              <a:t> </a:t>
            </a:r>
            <a:r>
              <a:rPr lang="en-US" sz="1600" b="0" i="1" u="none" strike="noStrike" cap="none" dirty="0">
                <a:solidFill>
                  <a:schemeClr val="dk1"/>
                </a:solidFill>
                <a:latin typeface="Times New Roman" panose="02020603050405020304" pitchFamily="18" charset="0"/>
                <a:cs typeface="Times New Roman" panose="02020603050405020304" pitchFamily="18" charset="0"/>
                <a:sym typeface="Arial"/>
              </a:rPr>
              <a:t>j</a:t>
            </a:r>
            <a:r>
              <a:rPr lang="en-US" sz="1600" b="0" i="0" u="none" strike="noStrike" cap="none" dirty="0">
                <a:solidFill>
                  <a:schemeClr val="dk1"/>
                </a:solidFill>
                <a:latin typeface="Times New Roman" panose="02020603050405020304" pitchFamily="18" charset="0"/>
                <a:cs typeface="Times New Roman" panose="02020603050405020304" pitchFamily="18" charset="0"/>
                <a:sym typeface="Arial"/>
              </a:rPr>
              <a:t>⟩ indicates that sites </a:t>
            </a:r>
            <a:r>
              <a:rPr lang="en-US" sz="1600" b="0" i="1" u="none" strike="noStrike" cap="none" dirty="0" err="1">
                <a:solidFill>
                  <a:schemeClr val="dk1"/>
                </a:solidFill>
                <a:latin typeface="Times New Roman" panose="02020603050405020304" pitchFamily="18" charset="0"/>
                <a:cs typeface="Times New Roman" panose="02020603050405020304" pitchFamily="18" charset="0"/>
                <a:sym typeface="Arial"/>
              </a:rPr>
              <a:t>i</a:t>
            </a:r>
            <a:r>
              <a:rPr lang="en-US" sz="1600" b="0" i="0" u="none" strike="noStrike" cap="none" dirty="0">
                <a:solidFill>
                  <a:schemeClr val="dk1"/>
                </a:solidFill>
                <a:latin typeface="Times New Roman" panose="02020603050405020304" pitchFamily="18" charset="0"/>
                <a:cs typeface="Times New Roman" panose="02020603050405020304" pitchFamily="18" charset="0"/>
                <a:sym typeface="Arial"/>
              </a:rPr>
              <a:t> and </a:t>
            </a:r>
            <a:r>
              <a:rPr lang="en-US" sz="1600" b="0" i="1" u="none" strike="noStrike" cap="none" dirty="0">
                <a:solidFill>
                  <a:schemeClr val="dk1"/>
                </a:solidFill>
                <a:latin typeface="Times New Roman" panose="02020603050405020304" pitchFamily="18" charset="0"/>
                <a:cs typeface="Times New Roman" panose="02020603050405020304" pitchFamily="18" charset="0"/>
                <a:sym typeface="Arial"/>
              </a:rPr>
              <a:t>j</a:t>
            </a:r>
            <a:r>
              <a:rPr lang="en-US" sz="1600" b="0" i="0" u="none" strike="noStrike" cap="none" dirty="0">
                <a:solidFill>
                  <a:schemeClr val="dk1"/>
                </a:solidFill>
                <a:latin typeface="Times New Roman" panose="02020603050405020304" pitchFamily="18" charset="0"/>
                <a:cs typeface="Times New Roman" panose="02020603050405020304" pitchFamily="18" charset="0"/>
                <a:sym typeface="Arial"/>
              </a:rPr>
              <a:t> are adjacent and µ is the external magnetic moment. </a:t>
            </a:r>
            <a:endParaRPr sz="1600" b="0" i="0" u="none" strike="noStrike" cap="none" dirty="0">
              <a:solidFill>
                <a:srgbClr val="000000"/>
              </a:solidFill>
              <a:latin typeface="Times New Roman" panose="02020603050405020304" pitchFamily="18" charset="0"/>
              <a:cs typeface="Times New Roman" panose="02020603050405020304" pitchFamily="18" charset="0"/>
              <a:sym typeface="Arial"/>
            </a:endParaRPr>
          </a:p>
        </p:txBody>
      </p:sp>
      <p:sp>
        <p:nvSpPr>
          <p:cNvPr id="3" name="投影片編號版面配置區 2">
            <a:extLst>
              <a:ext uri="{FF2B5EF4-FFF2-40B4-BE49-F238E27FC236}">
                <a16:creationId xmlns:a16="http://schemas.microsoft.com/office/drawing/2014/main" id="{4254F6FB-D4AD-40C1-8763-76F9907471C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sp>
        <p:nvSpPr>
          <p:cNvPr id="9" name="文字方塊 8">
            <a:extLst>
              <a:ext uri="{FF2B5EF4-FFF2-40B4-BE49-F238E27FC236}">
                <a16:creationId xmlns:a16="http://schemas.microsoft.com/office/drawing/2014/main" id="{DFACC606-9906-48C0-BE97-49708AB0982C}"/>
              </a:ext>
            </a:extLst>
          </p:cNvPr>
          <p:cNvSpPr txBox="1"/>
          <p:nvPr/>
        </p:nvSpPr>
        <p:spPr>
          <a:xfrm>
            <a:off x="131241" y="4077632"/>
            <a:ext cx="2933931" cy="553998"/>
          </a:xfrm>
          <a:prstGeom prst="rect">
            <a:avLst/>
          </a:prstGeom>
          <a:noFill/>
        </p:spPr>
        <p:txBody>
          <a:bodyPr wrap="square" rtlCol="0">
            <a:spAutoFit/>
          </a:bodyPr>
          <a:lstStyle/>
          <a:p>
            <a:r>
              <a:rPr lang="en-US" altLang="zh-TW" sz="1000" dirty="0"/>
              <a:t>Source: Wald, S. S. (2017). </a:t>
            </a:r>
            <a:r>
              <a:rPr lang="en-US" altLang="zh-TW" sz="1000" i="1" dirty="0" err="1"/>
              <a:t>Thermalisation</a:t>
            </a:r>
            <a:r>
              <a:rPr lang="en-US" altLang="zh-TW" sz="1000" i="1" dirty="0"/>
              <a:t> and Relaxation of Quantum Systems</a:t>
            </a:r>
            <a:r>
              <a:rPr lang="en-US" altLang="zh-TW" sz="1000" dirty="0"/>
              <a:t> (Doctoral dissertation, </a:t>
            </a:r>
            <a:r>
              <a:rPr lang="en-US" altLang="zh-TW" sz="1000" dirty="0" err="1"/>
              <a:t>Université</a:t>
            </a:r>
            <a:r>
              <a:rPr lang="en-US" altLang="zh-TW" sz="1000" dirty="0"/>
              <a:t> de Lorraine).</a:t>
            </a:r>
            <a:endParaRPr lang="zh-TW" altLang="en-US" sz="1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g12176bbb184_0_28"/>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a:t>Minor-Embedding</a:t>
            </a:r>
            <a:endParaRPr/>
          </a:p>
        </p:txBody>
      </p:sp>
      <p:sp>
        <p:nvSpPr>
          <p:cNvPr id="128" name="Google Shape;128;g12176bbb184_0_28"/>
          <p:cNvSpPr txBox="1"/>
          <p:nvPr/>
        </p:nvSpPr>
        <p:spPr>
          <a:xfrm>
            <a:off x="5779609" y="1571655"/>
            <a:ext cx="3322827" cy="156963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1800" b="0" i="0" u="none" strike="noStrike" cap="none" dirty="0">
                <a:solidFill>
                  <a:srgbClr val="000000"/>
                </a:solidFill>
                <a:latin typeface="Arial"/>
                <a:ea typeface="Arial"/>
                <a:cs typeface="Arial"/>
                <a:sym typeface="Arial"/>
              </a:rPr>
              <a:t>Minor Embedding is to map QUBO into the QPU topology. Larger problems often require chains because the QPU topology is not fully connected.</a:t>
            </a:r>
            <a:endParaRPr sz="1800" b="0" i="0" u="none" strike="noStrike" cap="none" dirty="0">
              <a:solidFill>
                <a:srgbClr val="000000"/>
              </a:solidFill>
              <a:latin typeface="Arial"/>
              <a:ea typeface="Arial"/>
              <a:cs typeface="Arial"/>
              <a:sym typeface="Arial"/>
            </a:endParaRPr>
          </a:p>
        </p:txBody>
      </p:sp>
      <p:sp>
        <p:nvSpPr>
          <p:cNvPr id="129" name="Google Shape;129;g12176bbb184_0_28"/>
          <p:cNvSpPr txBox="1">
            <a:spLocks noGrp="1"/>
          </p:cNvSpPr>
          <p:nvPr>
            <p:ph type="sldNum" idx="12"/>
          </p:nvPr>
        </p:nvSpPr>
        <p:spPr>
          <a:xfrm>
            <a:off x="7010400" y="4856560"/>
            <a:ext cx="2133600" cy="1809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SzPts val="900"/>
              <a:buNone/>
            </a:pPr>
            <a:fld id="{00000000-1234-1234-1234-123412341234}" type="slidenum">
              <a:rPr lang="en-US"/>
              <a:t>9</a:t>
            </a:fld>
            <a:endParaRPr/>
          </a:p>
        </p:txBody>
      </p:sp>
      <p:pic>
        <p:nvPicPr>
          <p:cNvPr id="130" name="Google Shape;130;g12176bbb184_0_28"/>
          <p:cNvPicPr preferRelativeResize="0"/>
          <p:nvPr/>
        </p:nvPicPr>
        <p:blipFill rotWithShape="1">
          <a:blip r:embed="rId3">
            <a:alphaModFix/>
          </a:blip>
          <a:srcRect/>
          <a:stretch/>
        </p:blipFill>
        <p:spPr>
          <a:xfrm>
            <a:off x="219409" y="1185290"/>
            <a:ext cx="5437911" cy="3417000"/>
          </a:xfrm>
          <a:prstGeom prst="rect">
            <a:avLst/>
          </a:prstGeom>
          <a:noFill/>
          <a:ln>
            <a:noFill/>
          </a:ln>
        </p:spPr>
      </p:pic>
      <p:sp>
        <p:nvSpPr>
          <p:cNvPr id="131" name="Google Shape;131;g12176bbb184_0_28"/>
          <p:cNvSpPr txBox="1"/>
          <p:nvPr/>
        </p:nvSpPr>
        <p:spPr>
          <a:xfrm>
            <a:off x="342900" y="4656505"/>
            <a:ext cx="734568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0" u="none" strike="noStrike" cap="none">
                <a:solidFill>
                  <a:srgbClr val="000000"/>
                </a:solidFill>
                <a:latin typeface="Arial"/>
                <a:ea typeface="Arial"/>
                <a:cs typeface="Arial"/>
                <a:sym typeface="Arial"/>
              </a:rPr>
              <a:t>Source: Choi, V. (2008). Minor-embedding in adiabatic quantum computation: I. The parameter setting problem. Quantum Information Processing, 7(5), 193-209.</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acanlab">
  <a:themeElements>
    <a:clrScheme name="ACN Lab.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1716</TotalTime>
  <Words>3297</Words>
  <Application>Microsoft Office PowerPoint</Application>
  <PresentationFormat>如螢幕大小 (16:9)</PresentationFormat>
  <Paragraphs>522</Paragraphs>
  <Slides>35</Slides>
  <Notes>32</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35</vt:i4>
      </vt:variant>
    </vt:vector>
  </HeadingPairs>
  <TitlesOfParts>
    <vt:vector size="44" baseType="lpstr">
      <vt:lpstr>Noto Sans Symbols</vt:lpstr>
      <vt:lpstr>新細明體</vt:lpstr>
      <vt:lpstr>Arial</vt:lpstr>
      <vt:lpstr>Cambria Math</vt:lpstr>
      <vt:lpstr>Tahoma</vt:lpstr>
      <vt:lpstr>Times</vt:lpstr>
      <vt:lpstr>Times New Roman</vt:lpstr>
      <vt:lpstr>Wingdings</vt:lpstr>
      <vt:lpstr>acanlab</vt:lpstr>
      <vt:lpstr>AWS Braket Experience: Solving NP-hard Problems with D-Wave Quantum Annealers</vt:lpstr>
      <vt:lpstr>Outline</vt:lpstr>
      <vt:lpstr>Outline</vt:lpstr>
      <vt:lpstr>D-Wave Quantum Annealers (QAs)</vt:lpstr>
      <vt:lpstr>D-Wave QPU and Topology</vt:lpstr>
      <vt:lpstr>Problem Solving Workflow</vt:lpstr>
      <vt:lpstr>QUBO</vt:lpstr>
      <vt:lpstr>2D Ising Model</vt:lpstr>
      <vt:lpstr>Minor-Embedding</vt:lpstr>
      <vt:lpstr>QPU Solvers: Decomposing Large Problems</vt:lpstr>
      <vt:lpstr>Quantum Tunneling and Quantum Annealing</vt:lpstr>
      <vt:lpstr>Outline</vt:lpstr>
      <vt:lpstr>Problem Classification</vt:lpstr>
      <vt:lpstr>Cook’s Theorem (1971)</vt:lpstr>
      <vt:lpstr>NP-hard Problems and NPC Problems</vt:lpstr>
      <vt:lpstr>Karp's 21 NPC/NP-hard problems</vt:lpstr>
      <vt:lpstr>Outline</vt:lpstr>
      <vt:lpstr>Subset Sum Problem (SS)</vt:lpstr>
      <vt:lpstr>Vertex Cover (VC)</vt:lpstr>
      <vt:lpstr>Graph Coloring (GC)</vt:lpstr>
      <vt:lpstr>Traveling Salesman Problem (TSP)</vt:lpstr>
      <vt:lpstr>Outline</vt:lpstr>
      <vt:lpstr>QUBO Formula Classification</vt:lpstr>
      <vt:lpstr>PowerPoint 簡報</vt:lpstr>
      <vt:lpstr>PowerPoint 簡報</vt:lpstr>
      <vt:lpstr>PowerPoint 簡報</vt:lpstr>
      <vt:lpstr>PowerPoint 簡報</vt:lpstr>
      <vt:lpstr>Outline</vt:lpstr>
      <vt:lpstr>Conclusion (1)</vt:lpstr>
      <vt:lpstr>Conclusion (2)</vt:lpstr>
      <vt:lpstr>Conclusion (3)</vt:lpstr>
      <vt:lpstr>Fujitsu Digital Annealer Unit with 100k fully coupled emulated qubits</vt:lpstr>
      <vt:lpstr>NTT 100,000-spin coherent Ising machine</vt:lpstr>
      <vt:lpstr>Q&amp;A</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AWS Braket</dc:title>
  <dc:creator>朱俊瑋</dc:creator>
  <cp:lastModifiedBy>Ray</cp:lastModifiedBy>
  <cp:revision>38</cp:revision>
  <dcterms:modified xsi:type="dcterms:W3CDTF">2022-12-15T08:35:49Z</dcterms:modified>
</cp:coreProperties>
</file>