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39"/>
  </p:notesMasterIdLst>
  <p:sldIdLst>
    <p:sldId id="256" r:id="rId2"/>
    <p:sldId id="445" r:id="rId3"/>
    <p:sldId id="441" r:id="rId4"/>
    <p:sldId id="432" r:id="rId5"/>
    <p:sldId id="379" r:id="rId6"/>
    <p:sldId id="401" r:id="rId7"/>
    <p:sldId id="369" r:id="rId8"/>
    <p:sldId id="370" r:id="rId9"/>
    <p:sldId id="433" r:id="rId10"/>
    <p:sldId id="434" r:id="rId11"/>
    <p:sldId id="374" r:id="rId12"/>
    <p:sldId id="324" r:id="rId13"/>
    <p:sldId id="393" r:id="rId14"/>
    <p:sldId id="259" r:id="rId15"/>
    <p:sldId id="436" r:id="rId16"/>
    <p:sldId id="442" r:id="rId17"/>
    <p:sldId id="260" r:id="rId18"/>
    <p:sldId id="438" r:id="rId19"/>
    <p:sldId id="267" r:id="rId20"/>
    <p:sldId id="443" r:id="rId21"/>
    <p:sldId id="262" r:id="rId22"/>
    <p:sldId id="264" r:id="rId23"/>
    <p:sldId id="265" r:id="rId24"/>
    <p:sldId id="266" r:id="rId25"/>
    <p:sldId id="268" r:id="rId26"/>
    <p:sldId id="263" r:id="rId27"/>
    <p:sldId id="444" r:id="rId28"/>
    <p:sldId id="269" r:id="rId29"/>
    <p:sldId id="270" r:id="rId30"/>
    <p:sldId id="439" r:id="rId31"/>
    <p:sldId id="271" r:id="rId32"/>
    <p:sldId id="272" r:id="rId33"/>
    <p:sldId id="273" r:id="rId34"/>
    <p:sldId id="282" r:id="rId35"/>
    <p:sldId id="446" r:id="rId36"/>
    <p:sldId id="447" r:id="rId37"/>
    <p:sldId id="285" r:id="rId3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43" userDrawn="1">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5" roundtripDataSignature="AMtx7mj3/sfQ8XuBrrNesXKEaG0fTbL+y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1471" autoAdjust="0"/>
  </p:normalViewPr>
  <p:slideViewPr>
    <p:cSldViewPr snapToGrid="0">
      <p:cViewPr>
        <p:scale>
          <a:sx n="90" d="100"/>
          <a:sy n="90" d="100"/>
        </p:scale>
        <p:origin x="1645" y="-403"/>
      </p:cViewPr>
      <p:guideLst>
        <p:guide orient="horz" pos="1643"/>
        <p:guide pos="2880"/>
      </p:guideLst>
    </p:cSldViewPr>
  </p:slideViewPr>
  <p:notesTextViewPr>
    <p:cViewPr>
      <p:scale>
        <a:sx n="1" d="1"/>
        <a:sy n="1" d="1"/>
      </p:scale>
      <p:origin x="0" y="0"/>
    </p:cViewPr>
  </p:notesTextViewPr>
  <p:sorterViewPr>
    <p:cViewPr>
      <p:scale>
        <a:sx n="100" d="100"/>
        <a:sy n="100" d="100"/>
      </p:scale>
      <p:origin x="0" y="-5595"/>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5"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n.wikipedia.org/wiki/High-temperature_superconductor"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zh.wikipedia.org/wiki/%E7%A3%81%E7%9F%A9"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docs.dwavesys.com/docs/latest/c_gs_2.html" TargetMode="External"/><Relationship Id="rId2" Type="http://schemas.openxmlformats.org/officeDocument/2006/relationships/slide" Target="../slides/slide26.xml"/><Relationship Id="rId1" Type="http://schemas.openxmlformats.org/officeDocument/2006/relationships/notesMaster" Target="../notesMasters/notesMaster1.xml"/><Relationship Id="rId5" Type="http://schemas.openxmlformats.org/officeDocument/2006/relationships/hyperlink" Target="https://zh.wikipedia.org/zh-tw/%CE%A3" TargetMode="External"/><Relationship Id="rId4" Type="http://schemas.openxmlformats.org/officeDocument/2006/relationships/hyperlink" Target="https://www.dwavesys.com/media/fawfas04/14-1056a-a_zephyr_topology_of_d-wave_quantum_processors.pdf"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docs.aws.amazon.com/zh_tw/braket/latest/developerguide/braket-devices.html"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s://docs.aws.amazon.com/braket/latest/developerguide/braket-devices.html"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people.sc.fsu.edu/~jburkardt/datasets/subset_sum/subset_sum.html"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en.wikipedia.org/wiki/Stephen_Cook#cite_note-2" TargetMode="External"/><Relationship Id="rId13" Type="http://schemas.openxmlformats.org/officeDocument/2006/relationships/hyperlink" Target="https://en.wikipedia.org/wiki/University_of_Toronto" TargetMode="External"/><Relationship Id="rId18" Type="http://schemas.openxmlformats.org/officeDocument/2006/relationships/hyperlink" Target="https://en.wikipedia.org/wiki/Cook_reduction" TargetMode="External"/><Relationship Id="rId3" Type="http://schemas.openxmlformats.org/officeDocument/2006/relationships/hyperlink" Target="https://en.wikipedia.org/wiki/Bachelor%27s_degree" TargetMode="External"/><Relationship Id="rId21" Type="http://schemas.openxmlformats.org/officeDocument/2006/relationships/hyperlink" Target="https://en.wikipedia.org/wiki/Leonid_Levin" TargetMode="External"/><Relationship Id="rId7" Type="http://schemas.openxmlformats.org/officeDocument/2006/relationships/hyperlink" Target="https://en.wikipedia.org/wiki/Harvard_University" TargetMode="External"/><Relationship Id="rId12" Type="http://schemas.openxmlformats.org/officeDocument/2006/relationships/hyperlink" Target="https://en.wikipedia.org/wiki/Stephen_Cook#cite_note-3" TargetMode="External"/><Relationship Id="rId17" Type="http://schemas.openxmlformats.org/officeDocument/2006/relationships/hyperlink" Target="https://en.wikipedia.org/wiki/Polynomial-time_reduction" TargetMode="External"/><Relationship Id="rId2" Type="http://schemas.openxmlformats.org/officeDocument/2006/relationships/slide" Target="../slides/slide5.xml"/><Relationship Id="rId16" Type="http://schemas.openxmlformats.org/officeDocument/2006/relationships/hyperlink" Target="https://en.wikipedia.org/wiki/Stephen_Cook#cite_note-5" TargetMode="External"/><Relationship Id="rId20" Type="http://schemas.openxmlformats.org/officeDocument/2006/relationships/hyperlink" Target="https://en.wikipedia.org/wiki/Boolean_satisfiability_problem" TargetMode="External"/><Relationship Id="rId1" Type="http://schemas.openxmlformats.org/officeDocument/2006/relationships/notesMaster" Target="../notesMasters/notesMaster1.xml"/><Relationship Id="rId6" Type="http://schemas.openxmlformats.org/officeDocument/2006/relationships/hyperlink" Target="https://en.wikipedia.org/wiki/Doctor_of_Philosophy" TargetMode="External"/><Relationship Id="rId11" Type="http://schemas.openxmlformats.org/officeDocument/2006/relationships/hyperlink" Target="https://en.wikipedia.org/wiki/Richard_Karp" TargetMode="External"/><Relationship Id="rId5" Type="http://schemas.openxmlformats.org/officeDocument/2006/relationships/hyperlink" Target="https://en.wikipedia.org/wiki/Master%27s_degree" TargetMode="External"/><Relationship Id="rId15" Type="http://schemas.openxmlformats.org/officeDocument/2006/relationships/hyperlink" Target="https://en.wikipedia.org/wiki/Stephen_Cook#cite_note-4" TargetMode="External"/><Relationship Id="rId23" Type="http://schemas.openxmlformats.org/officeDocument/2006/relationships/hyperlink" Target="https://en.wikipedia.org/wiki/Cook%E2%80%93Levin_theorem" TargetMode="External"/><Relationship Id="rId10" Type="http://schemas.openxmlformats.org/officeDocument/2006/relationships/hyperlink" Target="https://en.wikipedia.org/wiki/Turing_Award" TargetMode="External"/><Relationship Id="rId19" Type="http://schemas.openxmlformats.org/officeDocument/2006/relationships/hyperlink" Target="https://en.wikipedia.org/wiki/NP-complete" TargetMode="External"/><Relationship Id="rId4" Type="http://schemas.openxmlformats.org/officeDocument/2006/relationships/hyperlink" Target="https://en.wikipedia.org/wiki/University_of_Michigan" TargetMode="External"/><Relationship Id="rId9" Type="http://schemas.openxmlformats.org/officeDocument/2006/relationships/hyperlink" Target="https://en.wikipedia.org/wiki/University_of_California,_Berkeley" TargetMode="External"/><Relationship Id="rId14" Type="http://schemas.openxmlformats.org/officeDocument/2006/relationships/hyperlink" Target="https://en.wikipedia.org/wiki/Distinguished_Professor" TargetMode="External"/><Relationship Id="rId22" Type="http://schemas.openxmlformats.org/officeDocument/2006/relationships/hyperlink" Target="https://en.wikipedia.org/wiki/Soviet_Union"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highwaysminstries.co/%E4%B8%80%E4%BA%BA%E5%BE%97%E9%81%93%E9%9B%9E%E7%8A%AC%E5%8D%87%E5%A4%A9%E8%8B%B1%E6%96%87-%E5%B8%B8%E8%A6%8B%E4%B8%AD%E6%96%87%E8%AB%BA%E8%AA%9E%EF%BC%8C%E8%8B%B1%E6%96%87%E8%A9%B2%E6%80%8E%E9%BA%BC/"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 name="Google Shape;7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dirty="0" err="1">
                <a:solidFill>
                  <a:schemeClr val="dk1"/>
                </a:solidFill>
              </a:rPr>
              <a:t>量子退火</a:t>
            </a:r>
            <a:r>
              <a:rPr lang="en-US" dirty="0">
                <a:solidFill>
                  <a:schemeClr val="dk1"/>
                </a:solidFill>
              </a:rPr>
              <a:t> : </a:t>
            </a:r>
            <a:r>
              <a:rPr lang="en-US" dirty="0" err="1">
                <a:solidFill>
                  <a:schemeClr val="dk1"/>
                </a:solidFill>
              </a:rPr>
              <a:t>找到哪一種狀態的qubits放入hamiltonian後會呈現最小值</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sz="1350" dirty="0" err="1">
                <a:solidFill>
                  <a:schemeClr val="dk1"/>
                </a:solidFill>
                <a:highlight>
                  <a:schemeClr val="lt1"/>
                </a:highlight>
              </a:rPr>
              <a:t>coupler範圍大小</a:t>
            </a:r>
            <a:r>
              <a:rPr lang="en-US" sz="1350" dirty="0">
                <a:solidFill>
                  <a:schemeClr val="dk1"/>
                </a:solidFill>
                <a:highlight>
                  <a:schemeClr val="lt1"/>
                </a:highlight>
              </a:rPr>
              <a:t>(</a:t>
            </a:r>
            <a:r>
              <a:rPr lang="en-US" sz="1350" dirty="0" err="1">
                <a:solidFill>
                  <a:schemeClr val="dk1"/>
                </a:solidFill>
                <a:highlight>
                  <a:schemeClr val="lt1"/>
                </a:highlight>
              </a:rPr>
              <a:t>實際機器</a:t>
            </a:r>
            <a:r>
              <a:rPr lang="en-US" sz="1350" dirty="0">
                <a:solidFill>
                  <a:schemeClr val="dk1"/>
                </a:solidFill>
                <a:highlight>
                  <a:schemeClr val="lt1"/>
                </a:highlight>
              </a:rPr>
              <a:t>)</a:t>
            </a:r>
            <a:endParaRPr dirty="0">
              <a:solidFill>
                <a:schemeClr val="dk1"/>
              </a:solidFill>
              <a:highlight>
                <a:schemeClr val="lt1"/>
              </a:highlight>
            </a:endParaRPr>
          </a:p>
          <a:p>
            <a:pPr marL="0" lvl="0" indent="0" algn="l" rtl="0">
              <a:lnSpc>
                <a:spcPct val="100000"/>
              </a:lnSpc>
              <a:spcBef>
                <a:spcPts val="0"/>
              </a:spcBef>
              <a:spcAft>
                <a:spcPts val="0"/>
              </a:spcAft>
              <a:buClr>
                <a:schemeClr val="dk1"/>
              </a:buClr>
              <a:buSzPts val="1100"/>
              <a:buFont typeface="Arial"/>
              <a:buNone/>
            </a:pPr>
            <a:r>
              <a:rPr lang="en-US" sz="1100" b="0" i="0" u="none" strike="noStrike" cap="none" dirty="0" err="1">
                <a:solidFill>
                  <a:srgbClr val="000000"/>
                </a:solidFill>
                <a:latin typeface="Arial"/>
                <a:ea typeface="Arial"/>
                <a:cs typeface="Arial"/>
                <a:sym typeface="Arial"/>
              </a:rPr>
              <a:t>Ans:從編程方面來看，這些值可以設置為雙精度浮點數</a:t>
            </a:r>
            <a:r>
              <a:rPr lang="en-US" sz="1100" b="0" i="0" u="none" strike="noStrike" cap="none" dirty="0">
                <a:solidFill>
                  <a:srgbClr val="000000"/>
                </a:solidFill>
                <a:latin typeface="Arial"/>
                <a:ea typeface="Arial"/>
                <a:cs typeface="Arial"/>
                <a:sym typeface="Arial"/>
              </a:rPr>
              <a:t>。</a:t>
            </a:r>
            <a:endParaRPr sz="1350" dirty="0">
              <a:solidFill>
                <a:srgbClr val="62647A"/>
              </a:solidFill>
              <a:highlight>
                <a:srgbClr val="F5F7FB"/>
              </a:highlight>
            </a:endParaRPr>
          </a:p>
          <a:p>
            <a:pPr marL="457200" marR="0" lvl="0" indent="-298450" algn="l" rtl="0">
              <a:lnSpc>
                <a:spcPct val="100000"/>
              </a:lnSpc>
              <a:spcBef>
                <a:spcPts val="0"/>
              </a:spcBef>
              <a:spcAft>
                <a:spcPts val="0"/>
              </a:spcAft>
              <a:buClr>
                <a:srgbClr val="000000"/>
              </a:buClr>
              <a:buSzPts val="1100"/>
              <a:buFont typeface="Arial"/>
              <a:buChar char="●"/>
            </a:pPr>
            <a:r>
              <a:rPr lang="en-US" sz="1100" b="0" i="0" u="none" strike="noStrike" cap="none" dirty="0" err="1">
                <a:solidFill>
                  <a:srgbClr val="000000"/>
                </a:solidFill>
                <a:latin typeface="Arial"/>
                <a:ea typeface="Arial"/>
                <a:cs typeface="Arial"/>
                <a:sym typeface="Arial"/>
              </a:rPr>
              <a:t>因為您使用</a:t>
            </a:r>
            <a:r>
              <a:rPr lang="en-US" sz="1100" b="0" i="0" u="none" strike="noStrike" cap="none" dirty="0">
                <a:solidFill>
                  <a:srgbClr val="000000"/>
                </a:solidFill>
                <a:latin typeface="Arial"/>
                <a:ea typeface="Arial"/>
                <a:cs typeface="Arial"/>
                <a:sym typeface="Arial"/>
              </a:rPr>
              <a:t> QUBO </a:t>
            </a:r>
            <a:r>
              <a:rPr lang="en-US" sz="1100" b="0" i="0" u="none" strike="noStrike" cap="none" dirty="0" err="1">
                <a:solidFill>
                  <a:srgbClr val="000000"/>
                </a:solidFill>
                <a:latin typeface="Arial"/>
                <a:ea typeface="Arial"/>
                <a:cs typeface="Arial"/>
                <a:sym typeface="Arial"/>
              </a:rPr>
              <a:t>作為輸入（即</a:t>
            </a:r>
            <a:r>
              <a:rPr lang="en-US" sz="1100" b="0" i="0" u="none" strike="noStrike" cap="none" dirty="0">
                <a:solidFill>
                  <a:srgbClr val="000000"/>
                </a:solidFill>
                <a:latin typeface="Arial"/>
                <a:ea typeface="Arial"/>
                <a:cs typeface="Arial"/>
                <a:sym typeface="Arial"/>
              </a:rPr>
              <a:t> </a:t>
            </a:r>
            <a:r>
              <a:rPr lang="en-US" sz="1100" b="0" i="0" u="none" strike="noStrike" cap="none" dirty="0" err="1">
                <a:solidFill>
                  <a:srgbClr val="000000"/>
                </a:solidFill>
                <a:latin typeface="Arial"/>
                <a:ea typeface="Arial"/>
                <a:cs typeface="Arial"/>
                <a:sym typeface="Arial"/>
              </a:rPr>
              <a:t>Vartype.BINARY</a:t>
            </a:r>
            <a:r>
              <a:rPr lang="en-US" sz="1100" b="0" i="0" u="none" strike="noStrike" cap="none" dirty="0">
                <a:solidFill>
                  <a:srgbClr val="000000"/>
                </a:solidFill>
                <a:latin typeface="Arial"/>
                <a:ea typeface="Arial"/>
                <a:cs typeface="Arial"/>
                <a:sym typeface="Arial"/>
              </a:rPr>
              <a:t>），</a:t>
            </a:r>
            <a:r>
              <a:rPr lang="en-US" sz="1100" b="0" i="0" u="none" strike="noStrike" cap="none" dirty="0" err="1">
                <a:solidFill>
                  <a:srgbClr val="000000"/>
                </a:solidFill>
                <a:latin typeface="Arial"/>
                <a:ea typeface="Arial"/>
                <a:cs typeface="Arial"/>
                <a:sym typeface="Arial"/>
              </a:rPr>
              <a:t>所以偏差與</a:t>
            </a:r>
            <a:r>
              <a:rPr lang="en-US" sz="1100" b="0" i="0" u="none" strike="noStrike" cap="none" dirty="0">
                <a:solidFill>
                  <a:srgbClr val="000000"/>
                </a:solidFill>
                <a:latin typeface="Arial"/>
                <a:ea typeface="Arial"/>
                <a:cs typeface="Arial"/>
                <a:sym typeface="Arial"/>
              </a:rPr>
              <a:t> </a:t>
            </a:r>
            <a:r>
              <a:rPr lang="en-US" sz="1100" b="0" i="0" u="none" strike="noStrike" cap="none" dirty="0" err="1">
                <a:solidFill>
                  <a:srgbClr val="000000"/>
                </a:solidFill>
                <a:latin typeface="Arial"/>
                <a:ea typeface="Arial"/>
                <a:cs typeface="Arial"/>
                <a:sym typeface="Arial"/>
              </a:rPr>
              <a:t>ising</a:t>
            </a:r>
            <a:r>
              <a:rPr lang="en-US" sz="1100" b="0" i="0" u="none" strike="noStrike" cap="none" dirty="0">
                <a:solidFill>
                  <a:srgbClr val="000000"/>
                </a:solidFill>
                <a:latin typeface="Arial"/>
                <a:ea typeface="Arial"/>
                <a:cs typeface="Arial"/>
                <a:sym typeface="Arial"/>
              </a:rPr>
              <a:t> </a:t>
            </a:r>
            <a:r>
              <a:rPr lang="en-US" sz="1100" b="0" i="0" u="none" strike="noStrike" cap="none" dirty="0" err="1">
                <a:solidFill>
                  <a:srgbClr val="000000"/>
                </a:solidFill>
                <a:latin typeface="Arial"/>
                <a:ea typeface="Arial"/>
                <a:cs typeface="Arial"/>
                <a:sym typeface="Arial"/>
              </a:rPr>
              <a:t>偏差並不完全一致</a:t>
            </a:r>
            <a:r>
              <a:rPr lang="en-US" sz="1100" b="0" i="0" u="none" strike="noStrike" cap="none" dirty="0">
                <a:solidFill>
                  <a:srgbClr val="000000"/>
                </a:solidFill>
                <a:latin typeface="Arial"/>
                <a:ea typeface="Arial"/>
                <a:cs typeface="Arial"/>
                <a:sym typeface="Arial"/>
              </a:rPr>
              <a:t>。</a:t>
            </a:r>
            <a:endParaRPr dirty="0"/>
          </a:p>
          <a:p>
            <a:pPr marL="457200" marR="0" lvl="0" indent="-298450" algn="l" rtl="0">
              <a:lnSpc>
                <a:spcPct val="100000"/>
              </a:lnSpc>
              <a:spcBef>
                <a:spcPts val="0"/>
              </a:spcBef>
              <a:spcAft>
                <a:spcPts val="0"/>
              </a:spcAft>
              <a:buClr>
                <a:srgbClr val="000000"/>
              </a:buClr>
              <a:buSzPts val="1100"/>
              <a:buFont typeface="Arial"/>
              <a:buChar char="●"/>
            </a:pPr>
            <a:r>
              <a:rPr lang="en-US" sz="1100" b="0" i="0" u="none" strike="noStrike" cap="none" dirty="0" err="1">
                <a:solidFill>
                  <a:srgbClr val="000000"/>
                </a:solidFill>
                <a:latin typeface="Arial"/>
                <a:ea typeface="Arial"/>
                <a:cs typeface="Arial"/>
                <a:sym typeface="Arial"/>
              </a:rPr>
              <a:t>當問題被轉換為</a:t>
            </a:r>
            <a:r>
              <a:rPr lang="en-US" sz="1100" b="0" i="0" u="none" strike="noStrike" cap="none" dirty="0">
                <a:solidFill>
                  <a:srgbClr val="000000"/>
                </a:solidFill>
                <a:latin typeface="Arial"/>
                <a:ea typeface="Arial"/>
                <a:cs typeface="Arial"/>
                <a:sym typeface="Arial"/>
              </a:rPr>
              <a:t> QPU </a:t>
            </a:r>
            <a:r>
              <a:rPr lang="en-US" sz="1100" b="0" i="0" u="none" strike="noStrike" cap="none" dirty="0" err="1">
                <a:solidFill>
                  <a:srgbClr val="000000"/>
                </a:solidFill>
                <a:latin typeface="Arial"/>
                <a:ea typeface="Arial"/>
                <a:cs typeface="Arial"/>
                <a:sym typeface="Arial"/>
              </a:rPr>
              <a:t>的原生格式時，它們最終處於可接受的值範圍內</a:t>
            </a:r>
            <a:r>
              <a:rPr lang="en-US" sz="1100" b="0" i="0" u="none" strike="noStrike" cap="none" dirty="0">
                <a:solidFill>
                  <a:srgbClr val="000000"/>
                </a:solidFill>
                <a:latin typeface="Arial"/>
                <a:ea typeface="Arial"/>
                <a:cs typeface="Arial"/>
                <a:sym typeface="Arial"/>
              </a:rPr>
              <a:t>。</a:t>
            </a:r>
            <a:endParaRPr sz="1100" b="0" i="0" u="none" strike="noStrike" cap="none" dirty="0">
              <a:solidFill>
                <a:srgbClr val="000000"/>
              </a:solidFill>
              <a:latin typeface="Arial"/>
              <a:ea typeface="Arial"/>
              <a:cs typeface="Arial"/>
              <a:sym typeface="Arial"/>
            </a:endParaRPr>
          </a:p>
          <a:p>
            <a:pPr marL="457200" marR="0" lvl="0" indent="-298450" algn="l" rtl="0">
              <a:lnSpc>
                <a:spcPct val="100000"/>
              </a:lnSpc>
              <a:spcBef>
                <a:spcPts val="0"/>
              </a:spcBef>
              <a:spcAft>
                <a:spcPts val="0"/>
              </a:spcAft>
              <a:buClr>
                <a:srgbClr val="000000"/>
              </a:buClr>
              <a:buSzPts val="1100"/>
              <a:buFont typeface="Arial"/>
              <a:buChar char="●"/>
            </a:pPr>
            <a:r>
              <a:rPr lang="en-US" sz="1100" b="0" i="0" u="none" strike="noStrike" cap="none" dirty="0" err="1">
                <a:solidFill>
                  <a:srgbClr val="000000"/>
                </a:solidFill>
                <a:latin typeface="Arial"/>
                <a:ea typeface="Arial"/>
                <a:cs typeface="Arial"/>
                <a:sym typeface="Arial"/>
              </a:rPr>
              <a:t>等比例縮放</a:t>
            </a:r>
            <a:endParaRPr dirty="0"/>
          </a:p>
          <a:p>
            <a:pPr marL="0" lvl="0" indent="0" algn="l" rtl="0">
              <a:lnSpc>
                <a:spcPct val="100000"/>
              </a:lnSpc>
              <a:spcBef>
                <a:spcPts val="0"/>
              </a:spcBef>
              <a:spcAft>
                <a:spcPts val="0"/>
              </a:spcAft>
              <a:buClr>
                <a:schemeClr val="dk1"/>
              </a:buClr>
              <a:buSzPts val="1100"/>
              <a:buFont typeface="Arial"/>
              <a:buNone/>
            </a:pPr>
            <a:r>
              <a:rPr lang="en-US" sz="1100" b="0" i="0" u="none" strike="noStrike" cap="none" dirty="0" err="1">
                <a:solidFill>
                  <a:srgbClr val="000000"/>
                </a:solidFill>
                <a:latin typeface="Arial"/>
                <a:ea typeface="Arial"/>
                <a:cs typeface="Arial"/>
                <a:sym typeface="Arial"/>
              </a:rPr>
              <a:t>不同機器有不同的coupler值和bias值大小</a:t>
            </a:r>
            <a:r>
              <a:rPr lang="en-US" sz="1100" b="0" i="0" u="none" strike="noStrike" cap="none" dirty="0">
                <a:solidFill>
                  <a:srgbClr val="000000"/>
                </a:solidFill>
                <a:latin typeface="Arial"/>
                <a:ea typeface="Arial"/>
                <a:cs typeface="Arial"/>
                <a:sym typeface="Arial"/>
              </a:rPr>
              <a:t> advantage4.1 </a:t>
            </a:r>
            <a:r>
              <a:rPr lang="en-US" sz="1100" b="0" i="0" u="none" strike="noStrike" cap="none" dirty="0" err="1">
                <a:solidFill>
                  <a:srgbClr val="000000"/>
                </a:solidFill>
                <a:latin typeface="Arial"/>
                <a:ea typeface="Arial"/>
                <a:cs typeface="Arial"/>
                <a:sym typeface="Arial"/>
              </a:rPr>
              <a:t>h_range</a:t>
            </a:r>
            <a:r>
              <a:rPr lang="en-US" sz="1100" b="0" i="0" u="none" strike="noStrike" cap="none" dirty="0">
                <a:solidFill>
                  <a:srgbClr val="000000"/>
                </a:solidFill>
                <a:latin typeface="Arial"/>
                <a:ea typeface="Arial"/>
                <a:cs typeface="Arial"/>
                <a:sym typeface="Arial"/>
              </a:rPr>
              <a:t>(bias)[-4~4] </a:t>
            </a:r>
            <a:r>
              <a:rPr lang="en-US" sz="1100" b="0" i="0" u="none" strike="noStrike" cap="none" dirty="0" err="1">
                <a:solidFill>
                  <a:srgbClr val="000000"/>
                </a:solidFill>
                <a:latin typeface="Arial"/>
                <a:ea typeface="Arial"/>
                <a:cs typeface="Arial"/>
                <a:sym typeface="Arial"/>
              </a:rPr>
              <a:t>j_range</a:t>
            </a:r>
            <a:r>
              <a:rPr lang="en-US" sz="1100" b="0" i="0" u="none" strike="noStrike" cap="none" dirty="0">
                <a:solidFill>
                  <a:srgbClr val="000000"/>
                </a:solidFill>
                <a:latin typeface="Arial"/>
                <a:ea typeface="Arial"/>
                <a:cs typeface="Arial"/>
                <a:sym typeface="Arial"/>
              </a:rPr>
              <a:t>(coupler)[-1~1]</a:t>
            </a:r>
            <a:endParaRPr dirty="0"/>
          </a:p>
          <a:p>
            <a:pPr marL="0" lvl="0" indent="0" algn="l" rtl="0">
              <a:lnSpc>
                <a:spcPct val="100000"/>
              </a:lnSpc>
              <a:spcBef>
                <a:spcPts val="0"/>
              </a:spcBef>
              <a:spcAft>
                <a:spcPts val="0"/>
              </a:spcAft>
              <a:buClr>
                <a:schemeClr val="dk1"/>
              </a:buClr>
              <a:buSzPts val="1100"/>
              <a:buFont typeface="Arial"/>
              <a:buNone/>
            </a:pPr>
            <a:r>
              <a:rPr lang="en-US" sz="1100" b="0" i="0" u="none" strike="noStrike" cap="none" dirty="0">
                <a:solidFill>
                  <a:srgbClr val="000000"/>
                </a:solidFill>
                <a:latin typeface="Arial"/>
                <a:ea typeface="Arial"/>
                <a:cs typeface="Arial"/>
                <a:sym typeface="Arial"/>
              </a:rPr>
              <a:t>Chain strength</a:t>
            </a:r>
            <a:endParaRPr dirty="0"/>
          </a:p>
          <a:p>
            <a:pPr marL="0" lvl="0" indent="0" algn="l" rtl="0">
              <a:lnSpc>
                <a:spcPct val="100000"/>
              </a:lnSpc>
              <a:spcBef>
                <a:spcPts val="0"/>
              </a:spcBef>
              <a:spcAft>
                <a:spcPts val="0"/>
              </a:spcAft>
              <a:buClr>
                <a:schemeClr val="dk1"/>
              </a:buClr>
              <a:buSzPts val="1100"/>
              <a:buFont typeface="Arial"/>
              <a:buNone/>
            </a:pPr>
            <a:r>
              <a:rPr lang="en-US" sz="1100" b="0" i="0" u="none" strike="noStrike" cap="none" dirty="0" err="1">
                <a:solidFill>
                  <a:srgbClr val="000000"/>
                </a:solidFill>
                <a:latin typeface="Arial"/>
                <a:ea typeface="Arial"/>
                <a:cs typeface="Arial"/>
                <a:sym typeface="Arial"/>
              </a:rPr>
              <a:t>強度設置為等於對角線（或線性）偏差的最大絕對值</a:t>
            </a:r>
            <a:r>
              <a:rPr lang="en-US" sz="1100" b="0" i="0" u="none" strike="noStrike" cap="none" dirty="0">
                <a:solidFill>
                  <a:srgbClr val="000000"/>
                </a:solidFill>
                <a:latin typeface="Arial"/>
                <a:ea typeface="Arial"/>
                <a:cs typeface="Arial"/>
                <a:sym typeface="Arial"/>
              </a:rPr>
              <a:t>。</a:t>
            </a:r>
            <a:endParaRPr sz="1100" b="0" i="0" u="none" strike="noStrike" cap="none" dirty="0">
              <a:solidFill>
                <a:srgbClr val="000000"/>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sz="1100" b="0" i="0" u="none" strike="noStrike" cap="none" dirty="0" err="1">
                <a:solidFill>
                  <a:srgbClr val="000000"/>
                </a:solidFill>
                <a:latin typeface="Arial"/>
                <a:ea typeface="Arial"/>
                <a:cs typeface="Arial"/>
                <a:sym typeface="Arial"/>
              </a:rPr>
              <a:t>對於具有各種線性和二次係數值的問題，過大的鏈強度會降低問題的定義</a:t>
            </a:r>
            <a:r>
              <a:rPr lang="en-US" sz="1100" b="0" i="0" u="none" strike="noStrike" cap="none" dirty="0">
                <a:solidFill>
                  <a:srgbClr val="000000"/>
                </a:solidFill>
                <a:latin typeface="Arial"/>
                <a:ea typeface="Arial"/>
                <a:cs typeface="Arial"/>
                <a:sym typeface="Arial"/>
              </a:rPr>
              <a:t>。</a:t>
            </a:r>
            <a:endParaRPr sz="1100" b="0" i="0" u="none" strike="noStrike" cap="none" dirty="0">
              <a:solidFill>
                <a:srgbClr val="000000"/>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err="1">
                <a:solidFill>
                  <a:schemeClr val="dk1"/>
                </a:solidFill>
              </a:rPr>
              <a:t>建議檢查整個矩陣的最大絕對值，因為線性或二次偏差會導致斷鍊。這是一個簡單的三變量示例來演示。在這裡，我們將鏈</a:t>
            </a:r>
            <a:endParaRPr dirty="0">
              <a:solidFill>
                <a:schemeClr val="dk1"/>
              </a:solidFill>
            </a:endParaRPr>
          </a:p>
          <a:p>
            <a:pPr marL="0" lvl="0" indent="0" algn="l" rtl="0">
              <a:spcBef>
                <a:spcPts val="0"/>
              </a:spcBef>
              <a:spcAft>
                <a:spcPts val="0"/>
              </a:spcAft>
              <a:buClr>
                <a:schemeClr val="dk1"/>
              </a:buClr>
              <a:buSzPts val="1100"/>
              <a:buFont typeface="Arial"/>
              <a:buNone/>
            </a:pPr>
            <a:r>
              <a:rPr lang="en-US" dirty="0" err="1">
                <a:solidFill>
                  <a:schemeClr val="dk1"/>
                </a:solidFill>
              </a:rPr>
              <a:t>線性係數表示量子比特偏差，二次係數表示耦合器強度</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Clr>
                <a:schemeClr val="dk1"/>
              </a:buClr>
              <a:buSzPts val="1100"/>
              <a:buFont typeface="Arial"/>
              <a:buNone/>
            </a:pPr>
            <a:r>
              <a:rPr lang="en-US" dirty="0"/>
              <a:t>sample</a:t>
            </a:r>
            <a:endParaRPr dirty="0"/>
          </a:p>
          <a:p>
            <a:pPr marL="0" lvl="0" indent="0" algn="l" rtl="0">
              <a:lnSpc>
                <a:spcPct val="100000"/>
              </a:lnSpc>
              <a:spcBef>
                <a:spcPts val="0"/>
              </a:spcBef>
              <a:spcAft>
                <a:spcPts val="0"/>
              </a:spcAft>
              <a:buClr>
                <a:schemeClr val="dk1"/>
              </a:buClr>
              <a:buSzPts val="1100"/>
              <a:buFont typeface="Arial"/>
              <a:buNone/>
            </a:pPr>
            <a:endParaRPr sz="1100" b="0" i="0" u="none" strike="noStrike" cap="none" dirty="0">
              <a:solidFill>
                <a:srgbClr val="000000"/>
              </a:solidFill>
              <a:highlight>
                <a:srgbClr val="F5F7FB"/>
              </a:highlight>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r>
              <a:rPr lang="en-US" altLang="zh-TW" sz="1100" b="0" i="0" u="none" strike="noStrike" cap="none" dirty="0">
                <a:solidFill>
                  <a:srgbClr val="000000"/>
                </a:solidFill>
                <a:effectLst/>
                <a:latin typeface="Arial"/>
                <a:ea typeface="Arial"/>
                <a:cs typeface="Arial"/>
                <a:sym typeface="Arial"/>
              </a:rPr>
              <a:t>The company name refers to their first qubit designs, which used </a:t>
            </a:r>
            <a:r>
              <a:rPr lang="en-US" altLang="zh-TW" sz="1100" b="0" i="0" u="none" strike="noStrike" cap="none" dirty="0">
                <a:solidFill>
                  <a:srgbClr val="000000"/>
                </a:solidFill>
                <a:effectLst/>
                <a:latin typeface="Arial"/>
                <a:ea typeface="Arial"/>
                <a:cs typeface="Arial"/>
                <a:sym typeface="Arial"/>
                <a:hlinkClick r:id="rId3" tooltip="High-temperature superconductor"/>
              </a:rPr>
              <a:t>d-wave</a:t>
            </a:r>
            <a:r>
              <a:rPr lang="en-US" altLang="zh-TW" sz="1100" b="0" i="0" u="none" strike="noStrike" cap="none" dirty="0">
                <a:solidFill>
                  <a:srgbClr val="000000"/>
                </a:solidFill>
                <a:effectLst/>
                <a:latin typeface="Arial"/>
                <a:ea typeface="Arial"/>
                <a:cs typeface="Arial"/>
                <a:sym typeface="Arial"/>
              </a:rPr>
              <a:t> superconductors.</a:t>
            </a:r>
          </a:p>
          <a:p>
            <a:endParaRPr lang="en-US" altLang="zh-TW" sz="1100" b="0" i="0" u="none" strike="noStrike" cap="none" dirty="0">
              <a:solidFill>
                <a:srgbClr val="000000"/>
              </a:solidFill>
              <a:effectLst/>
              <a:latin typeface="Arial"/>
              <a:cs typeface="Arial"/>
              <a:sym typeface="Arial"/>
            </a:endParaRPr>
          </a:p>
          <a:p>
            <a:pPr rtl="0"/>
            <a:r>
              <a:rPr lang="en-US" altLang="zh-TW" sz="1100" b="1" i="0" u="none" strike="noStrike" cap="none" dirty="0">
                <a:solidFill>
                  <a:srgbClr val="000000"/>
                </a:solidFill>
                <a:effectLst/>
                <a:latin typeface="Arial"/>
                <a:ea typeface="Arial"/>
                <a:cs typeface="Arial"/>
                <a:sym typeface="Arial"/>
              </a:rPr>
              <a:t>Orion</a:t>
            </a:r>
            <a:r>
              <a:rPr lang="en-US" altLang="zh-TW" sz="1100" b="0" i="0" u="none" strike="noStrike" cap="none" dirty="0">
                <a:solidFill>
                  <a:srgbClr val="000000"/>
                </a:solidFill>
                <a:effectLst/>
                <a:latin typeface="Arial"/>
                <a:ea typeface="Arial"/>
                <a:cs typeface="Arial"/>
                <a:sym typeface="Arial"/>
              </a:rPr>
              <a:t>  </a:t>
            </a:r>
            <a:br>
              <a:rPr lang="en-US" altLang="zh-TW" sz="1100" b="0" i="0" u="none" strike="noStrike" cap="none" dirty="0">
                <a:solidFill>
                  <a:srgbClr val="000000"/>
                </a:solidFill>
                <a:effectLst/>
                <a:latin typeface="Arial"/>
                <a:ea typeface="Arial"/>
                <a:cs typeface="Arial"/>
                <a:sym typeface="Arial"/>
              </a:rPr>
            </a:br>
            <a:r>
              <a:rPr lang="en-US" altLang="zh-TW" sz="1100" b="0" i="0" u="none" strike="noStrike" cap="none" dirty="0">
                <a:solidFill>
                  <a:srgbClr val="000000"/>
                </a:solidFill>
                <a:effectLst/>
                <a:latin typeface="Arial"/>
                <a:ea typeface="Arial"/>
                <a:cs typeface="Arial"/>
                <a:sym typeface="Arial"/>
              </a:rPr>
              <a:t>[</a:t>
            </a:r>
            <a:r>
              <a:rPr lang="en-US" altLang="zh-TW" sz="1100" b="0" i="0" u="none" strike="noStrike" cap="none" dirty="0" err="1">
                <a:solidFill>
                  <a:srgbClr val="000000"/>
                </a:solidFill>
                <a:effectLst/>
                <a:latin typeface="Arial"/>
                <a:ea typeface="Arial"/>
                <a:cs typeface="Arial"/>
                <a:sym typeface="Arial"/>
              </a:rPr>
              <a:t>o`raIən</a:t>
            </a:r>
            <a:r>
              <a:rPr lang="en-US" altLang="zh-TW" sz="1100" b="0" i="0" u="none" strike="noStrike" cap="none" dirty="0">
                <a:solidFill>
                  <a:srgbClr val="000000"/>
                </a:solidFill>
                <a:effectLst/>
                <a:latin typeface="Arial"/>
                <a:ea typeface="Arial"/>
                <a:cs typeface="Arial"/>
                <a:sym typeface="Arial"/>
              </a:rPr>
              <a:t>; </a:t>
            </a:r>
            <a:r>
              <a:rPr lang="en-US" altLang="zh-TW" sz="1100" b="0" i="0" u="none" strike="noStrike" cap="none" dirty="0" err="1">
                <a:solidFill>
                  <a:srgbClr val="000000"/>
                </a:solidFill>
                <a:effectLst/>
                <a:latin typeface="Arial"/>
                <a:ea typeface="Arial"/>
                <a:cs typeface="Arial"/>
                <a:sym typeface="Arial"/>
              </a:rPr>
              <a:t>əˋraiən</a:t>
            </a:r>
            <a:r>
              <a:rPr lang="en-US" altLang="zh-TW" sz="1100" b="0" i="0" u="none" strike="noStrike" cap="none" dirty="0">
                <a:solidFill>
                  <a:srgbClr val="000000"/>
                </a:solidFill>
                <a:effectLst/>
                <a:latin typeface="Arial"/>
                <a:ea typeface="Arial"/>
                <a:cs typeface="Arial"/>
                <a:sym typeface="Arial"/>
              </a:rPr>
              <a:t>]</a:t>
            </a:r>
          </a:p>
          <a:p>
            <a:pPr marL="158750" indent="0" rtl="0">
              <a:buNone/>
            </a:pPr>
            <a:r>
              <a:rPr lang="en-US" altLang="zh-TW" sz="1100" b="0" i="0" u="none" strike="noStrike" cap="none" dirty="0">
                <a:solidFill>
                  <a:srgbClr val="000000"/>
                </a:solidFill>
                <a:effectLst/>
                <a:latin typeface="Arial"/>
                <a:ea typeface="Arial"/>
                <a:cs typeface="Arial"/>
                <a:sym typeface="Arial"/>
              </a:rPr>
              <a:t>1 ‘</a:t>
            </a:r>
            <a:r>
              <a:rPr lang="zh-TW" altLang="en-US" sz="1100" b="0" i="0" u="none" strike="noStrike" cap="none" dirty="0">
                <a:solidFill>
                  <a:srgbClr val="000000"/>
                </a:solidFill>
                <a:effectLst/>
                <a:latin typeface="Arial"/>
                <a:ea typeface="Arial"/>
                <a:cs typeface="Arial"/>
                <a:sym typeface="Arial"/>
              </a:rPr>
              <a:t>天文’獵戶座</a:t>
            </a:r>
          </a:p>
          <a:p>
            <a:pPr marL="158750" indent="0" rtl="0">
              <a:buNone/>
            </a:pPr>
            <a:r>
              <a:rPr lang="en-US" altLang="zh-TW" sz="1100" b="0" i="0" u="none" strike="noStrike" cap="none" dirty="0">
                <a:solidFill>
                  <a:srgbClr val="000000"/>
                </a:solidFill>
                <a:effectLst/>
                <a:latin typeface="Arial"/>
                <a:ea typeface="Arial"/>
                <a:cs typeface="Arial"/>
                <a:sym typeface="Arial"/>
              </a:rPr>
              <a:t>2 ‘</a:t>
            </a:r>
            <a:r>
              <a:rPr lang="zh-TW" altLang="en-US" sz="1100" b="0" i="0" u="none" strike="noStrike" cap="none" dirty="0">
                <a:solidFill>
                  <a:srgbClr val="000000"/>
                </a:solidFill>
                <a:effectLst/>
                <a:latin typeface="Arial"/>
                <a:ea typeface="Arial"/>
                <a:cs typeface="Arial"/>
                <a:sym typeface="Arial"/>
              </a:rPr>
              <a:t>希臘神話’歐來恩</a:t>
            </a:r>
          </a:p>
          <a:p>
            <a:pPr marL="158750" indent="0" rtl="0">
              <a:buNone/>
            </a:pPr>
            <a:r>
              <a:rPr lang="en-US" altLang="zh-TW" sz="1100" b="0" i="0" u="none" strike="noStrike" cap="none" dirty="0">
                <a:solidFill>
                  <a:srgbClr val="000000"/>
                </a:solidFill>
                <a:effectLst/>
                <a:latin typeface="Arial"/>
                <a:ea typeface="Arial"/>
                <a:cs typeface="Arial"/>
                <a:sym typeface="Arial"/>
              </a:rPr>
              <a:t>(</a:t>
            </a:r>
            <a:r>
              <a:rPr lang="zh-TW" altLang="en-US" sz="1100" b="0" i="0" u="none" strike="noStrike" cap="none" dirty="0">
                <a:solidFill>
                  <a:srgbClr val="000000"/>
                </a:solidFill>
                <a:effectLst/>
                <a:latin typeface="Arial"/>
                <a:ea typeface="Arial"/>
                <a:cs typeface="Arial"/>
                <a:sym typeface="Arial"/>
              </a:rPr>
              <a:t>英俊的獵人</a:t>
            </a:r>
            <a:r>
              <a:rPr lang="en-US" altLang="zh-TW" sz="1100" b="0" i="0" u="none" strike="noStrike" cap="none" dirty="0">
                <a:solidFill>
                  <a:srgbClr val="000000"/>
                </a:solidFill>
                <a:effectLst/>
                <a:latin typeface="Arial"/>
                <a:ea typeface="Arial"/>
                <a:cs typeface="Arial"/>
                <a:sym typeface="Arial"/>
              </a:rPr>
              <a:t>)</a:t>
            </a:r>
          </a:p>
          <a:p>
            <a:pPr marL="158750" indent="0" rtl="0">
              <a:buNone/>
            </a:pPr>
            <a:endParaRPr lang="en-US" altLang="zh-TW" sz="1100" b="0" i="0" u="none" strike="noStrike" cap="none" dirty="0">
              <a:solidFill>
                <a:srgbClr val="000000"/>
              </a:solidFill>
              <a:effectLst/>
              <a:latin typeface="Arial"/>
              <a:ea typeface="Arial"/>
              <a:cs typeface="Arial"/>
              <a:sym typeface="Arial"/>
            </a:endParaRPr>
          </a:p>
          <a:p>
            <a:pPr rtl="0"/>
            <a:r>
              <a:rPr lang="en-US" altLang="zh-TW" sz="1100" b="1" i="0" u="none" strike="noStrike" cap="none" dirty="0">
                <a:solidFill>
                  <a:srgbClr val="000000"/>
                </a:solidFill>
                <a:effectLst/>
                <a:latin typeface="Arial"/>
                <a:ea typeface="Arial"/>
                <a:cs typeface="Arial"/>
                <a:sym typeface="Arial"/>
              </a:rPr>
              <a:t>chimera</a:t>
            </a:r>
            <a:r>
              <a:rPr lang="zh-TW" altLang="en-US" sz="1100" b="0" i="0" u="none" strike="noStrike" cap="none" dirty="0">
                <a:solidFill>
                  <a:srgbClr val="000000"/>
                </a:solidFill>
                <a:effectLst/>
                <a:latin typeface="Arial"/>
                <a:ea typeface="Arial"/>
                <a:cs typeface="Arial"/>
                <a:sym typeface="Arial"/>
              </a:rPr>
              <a:t>  </a:t>
            </a:r>
          </a:p>
          <a:p>
            <a:pPr marL="158750" indent="0" rtl="0">
              <a:buNone/>
            </a:pPr>
            <a:r>
              <a:rPr lang="en-US" altLang="zh-TW" sz="1100" b="0" i="0" u="none" strike="noStrike" cap="none" dirty="0">
                <a:solidFill>
                  <a:srgbClr val="000000"/>
                </a:solidFill>
                <a:effectLst/>
                <a:latin typeface="Arial"/>
                <a:ea typeface="Arial"/>
                <a:cs typeface="Arial"/>
                <a:sym typeface="Arial"/>
              </a:rPr>
              <a:t>[</a:t>
            </a:r>
            <a:r>
              <a:rPr lang="en-US" altLang="zh-TW" sz="1100" b="0" i="0" u="none" strike="noStrike" cap="none" dirty="0" err="1">
                <a:solidFill>
                  <a:srgbClr val="000000"/>
                </a:solidFill>
                <a:effectLst/>
                <a:latin typeface="Arial"/>
                <a:ea typeface="Arial"/>
                <a:cs typeface="Arial"/>
                <a:sym typeface="Arial"/>
              </a:rPr>
              <a:t>kə`mIrə</a:t>
            </a:r>
            <a:r>
              <a:rPr lang="en-US" altLang="zh-TW" sz="1100" b="0" i="0" u="none" strike="noStrike" cap="none" dirty="0">
                <a:solidFill>
                  <a:srgbClr val="000000"/>
                </a:solidFill>
                <a:effectLst/>
                <a:latin typeface="Arial"/>
                <a:ea typeface="Arial"/>
                <a:cs typeface="Arial"/>
                <a:sym typeface="Arial"/>
              </a:rPr>
              <a:t>, </a:t>
            </a:r>
            <a:r>
              <a:rPr lang="en-US" altLang="zh-TW" sz="1100" b="0" i="0" u="none" strike="noStrike" cap="none" dirty="0" err="1">
                <a:solidFill>
                  <a:srgbClr val="000000"/>
                </a:solidFill>
                <a:effectLst/>
                <a:latin typeface="Arial"/>
                <a:ea typeface="Arial"/>
                <a:cs typeface="Arial"/>
                <a:sym typeface="Arial"/>
              </a:rPr>
              <a:t>kaI</a:t>
            </a:r>
            <a:r>
              <a:rPr lang="en-US" altLang="zh-TW" sz="1100" b="0" i="0" u="none" strike="noStrike" cap="none" dirty="0">
                <a:solidFill>
                  <a:srgbClr val="000000"/>
                </a:solidFill>
                <a:effectLst/>
                <a:latin typeface="Arial"/>
                <a:ea typeface="Arial"/>
                <a:cs typeface="Arial"/>
                <a:sym typeface="Arial"/>
              </a:rPr>
              <a:t>-; </a:t>
            </a:r>
            <a:r>
              <a:rPr lang="en-US" altLang="zh-TW" sz="1100" b="0" i="0" u="none" strike="noStrike" cap="none" dirty="0" err="1">
                <a:solidFill>
                  <a:srgbClr val="000000"/>
                </a:solidFill>
                <a:effectLst/>
                <a:latin typeface="Arial"/>
                <a:ea typeface="Arial"/>
                <a:cs typeface="Arial"/>
                <a:sym typeface="Arial"/>
              </a:rPr>
              <a:t>kaiˋmiərə</a:t>
            </a:r>
            <a:r>
              <a:rPr lang="en-US" altLang="zh-TW" sz="1100" b="0" i="0" u="none" strike="noStrike" cap="none" dirty="0">
                <a:solidFill>
                  <a:srgbClr val="000000"/>
                </a:solidFill>
                <a:effectLst/>
                <a:latin typeface="Arial"/>
                <a:ea typeface="Arial"/>
                <a:cs typeface="Arial"/>
                <a:sym typeface="Arial"/>
              </a:rPr>
              <a:t>]</a:t>
            </a:r>
            <a:endParaRPr lang="zh-TW" altLang="en-US" sz="1100" b="0" i="0" u="none" strike="noStrike" cap="none" dirty="0">
              <a:solidFill>
                <a:srgbClr val="000000"/>
              </a:solidFill>
              <a:effectLst/>
              <a:latin typeface="Arial"/>
              <a:ea typeface="Arial"/>
              <a:cs typeface="Arial"/>
              <a:sym typeface="Arial"/>
            </a:endParaRPr>
          </a:p>
          <a:p>
            <a:pPr marL="158750" indent="0" rtl="0">
              <a:buNone/>
            </a:pPr>
            <a:r>
              <a:rPr lang="en-US" altLang="zh-TW" sz="1100" b="0" i="0" u="none" strike="noStrike" cap="none" dirty="0">
                <a:solidFill>
                  <a:srgbClr val="000000"/>
                </a:solidFill>
                <a:effectLst/>
                <a:latin typeface="Arial"/>
                <a:ea typeface="Arial"/>
                <a:cs typeface="Arial"/>
                <a:sym typeface="Arial"/>
              </a:rPr>
              <a:t>1 [C~]‘</a:t>
            </a:r>
            <a:r>
              <a:rPr lang="zh-TW" altLang="en-US" sz="1100" b="0" i="0" u="none" strike="noStrike" cap="none" dirty="0">
                <a:solidFill>
                  <a:srgbClr val="000000"/>
                </a:solidFill>
                <a:effectLst/>
                <a:latin typeface="Arial"/>
                <a:ea typeface="Arial"/>
                <a:cs typeface="Arial"/>
                <a:sym typeface="Arial"/>
              </a:rPr>
              <a:t>希臘神話’吐火獸</a:t>
            </a:r>
          </a:p>
          <a:p>
            <a:pPr marL="158750" indent="0" rtl="0">
              <a:buNone/>
            </a:pPr>
            <a:r>
              <a:rPr lang="en-US" altLang="zh-TW" sz="1100" b="0" i="0" u="none" strike="noStrike" cap="none" dirty="0">
                <a:solidFill>
                  <a:srgbClr val="000000"/>
                </a:solidFill>
                <a:effectLst/>
                <a:latin typeface="Arial"/>
                <a:ea typeface="Arial"/>
                <a:cs typeface="Arial"/>
                <a:sym typeface="Arial"/>
              </a:rPr>
              <a:t>(</a:t>
            </a:r>
            <a:r>
              <a:rPr lang="zh-TW" altLang="en-US" sz="1100" b="0" i="0" u="none" strike="noStrike" cap="none" dirty="0">
                <a:solidFill>
                  <a:srgbClr val="000000"/>
                </a:solidFill>
                <a:effectLst/>
                <a:latin typeface="Arial"/>
                <a:ea typeface="Arial"/>
                <a:cs typeface="Arial"/>
                <a:sym typeface="Arial"/>
              </a:rPr>
              <a:t>獅頭、羊身、蛇尾的吐火怪獸</a:t>
            </a:r>
            <a:r>
              <a:rPr lang="en-US" altLang="zh-TW" sz="1100" b="0" i="0" u="none" strike="noStrike" cap="none" dirty="0">
                <a:solidFill>
                  <a:srgbClr val="000000"/>
                </a:solidFill>
                <a:effectLst/>
                <a:latin typeface="Arial"/>
                <a:ea typeface="Arial"/>
                <a:cs typeface="Arial"/>
                <a:sym typeface="Arial"/>
              </a:rPr>
              <a:t>)</a:t>
            </a:r>
          </a:p>
          <a:p>
            <a:pPr marL="158750" indent="0" rtl="0">
              <a:buNone/>
            </a:pPr>
            <a:endParaRPr lang="en-US" altLang="zh-TW" sz="1100" b="0" i="0" u="none" strike="noStrike" cap="none" dirty="0">
              <a:solidFill>
                <a:srgbClr val="000000"/>
              </a:solidFill>
              <a:effectLst/>
              <a:latin typeface="Arial"/>
              <a:ea typeface="Arial"/>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altLang="zh-TW" sz="1100" b="1" i="0" u="none" strike="noStrike" cap="none" dirty="0">
                <a:solidFill>
                  <a:srgbClr val="000000"/>
                </a:solidFill>
                <a:effectLst/>
                <a:latin typeface="Arial"/>
                <a:ea typeface="Arial"/>
                <a:cs typeface="Arial"/>
                <a:sym typeface="Arial"/>
              </a:rPr>
              <a:t>Pegasus</a:t>
            </a:r>
            <a:r>
              <a:rPr lang="en-US" altLang="zh-TW" sz="1100" b="0" i="0" u="none" strike="noStrike" cap="none" dirty="0">
                <a:solidFill>
                  <a:srgbClr val="000000"/>
                </a:solidFill>
                <a:effectLst/>
                <a:latin typeface="Arial"/>
                <a:ea typeface="Arial"/>
                <a:cs typeface="Arial"/>
                <a:sym typeface="Arial"/>
              </a:rPr>
              <a:t>  </a:t>
            </a:r>
            <a:br>
              <a:rPr lang="en-US" altLang="zh-TW" sz="1100" b="0" i="0" u="none" strike="noStrike" cap="none" dirty="0">
                <a:solidFill>
                  <a:srgbClr val="000000"/>
                </a:solidFill>
                <a:effectLst/>
                <a:latin typeface="Arial"/>
                <a:ea typeface="Arial"/>
                <a:cs typeface="Arial"/>
                <a:sym typeface="Arial"/>
              </a:rPr>
            </a:br>
            <a:r>
              <a:rPr lang="en-US" altLang="zh-TW" sz="1100" b="0" i="0" u="none" strike="noStrike" cap="none" dirty="0">
                <a:solidFill>
                  <a:srgbClr val="000000"/>
                </a:solidFill>
                <a:effectLst/>
                <a:latin typeface="Arial"/>
                <a:ea typeface="Arial"/>
                <a:cs typeface="Arial"/>
                <a:sym typeface="Arial"/>
              </a:rPr>
              <a:t>[ˋp</a:t>
            </a:r>
            <a:r>
              <a:rPr lang="az-Cyrl-AZ" altLang="zh-TW" sz="1100" b="0" i="0" u="none" strike="noStrike" cap="none" dirty="0">
                <a:solidFill>
                  <a:srgbClr val="000000"/>
                </a:solidFill>
                <a:effectLst/>
                <a:latin typeface="Arial"/>
                <a:ea typeface="Arial"/>
                <a:cs typeface="Arial"/>
                <a:sym typeface="Arial"/>
              </a:rPr>
              <a:t>є</a:t>
            </a:r>
            <a:r>
              <a:rPr lang="en-US" altLang="zh-TW" sz="1100" b="0" i="0" u="none" strike="noStrike" cap="none" dirty="0" err="1">
                <a:solidFill>
                  <a:srgbClr val="000000"/>
                </a:solidFill>
                <a:effectLst/>
                <a:latin typeface="Arial"/>
                <a:ea typeface="Arial"/>
                <a:cs typeface="Arial"/>
                <a:sym typeface="Arial"/>
              </a:rPr>
              <a:t>gəsəs</a:t>
            </a:r>
            <a:r>
              <a:rPr lang="en-US" altLang="zh-TW" sz="1100" b="0" i="0" u="none" strike="noStrike" cap="none" dirty="0">
                <a:solidFill>
                  <a:srgbClr val="000000"/>
                </a:solidFill>
                <a:effectLst/>
                <a:latin typeface="Arial"/>
                <a:ea typeface="Arial"/>
                <a:cs typeface="Arial"/>
                <a:sym typeface="Arial"/>
              </a:rPr>
              <a:t>]</a:t>
            </a:r>
            <a:br>
              <a:rPr lang="en-US" altLang="zh-TW" sz="1100" b="0" i="0" u="none" strike="noStrike" cap="none" dirty="0">
                <a:solidFill>
                  <a:srgbClr val="000000"/>
                </a:solidFill>
                <a:effectLst/>
                <a:latin typeface="Arial"/>
                <a:ea typeface="Arial"/>
                <a:cs typeface="Arial"/>
                <a:sym typeface="Arial"/>
              </a:rPr>
            </a:br>
            <a:r>
              <a:rPr lang="zh-TW" altLang="en-US" sz="1100" b="0" i="0" u="none" strike="noStrike" cap="none" dirty="0">
                <a:solidFill>
                  <a:srgbClr val="000000"/>
                </a:solidFill>
                <a:effectLst/>
                <a:latin typeface="Arial"/>
                <a:ea typeface="Arial"/>
                <a:cs typeface="Arial"/>
                <a:sym typeface="Arial"/>
              </a:rPr>
              <a:t>飛馬</a:t>
            </a:r>
            <a:endParaRPr lang="en-US" altLang="zh-TW" sz="1100" b="0" i="0" u="none" strike="noStrike" cap="none" dirty="0">
              <a:solidFill>
                <a:srgbClr val="000000"/>
              </a:solidFill>
              <a:effectLst/>
              <a:latin typeface="Arial"/>
              <a:ea typeface="Arial"/>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endParaRPr lang="en-US" altLang="zh-TW" sz="1100" b="0" i="0" u="none" strike="noStrike" cap="none" dirty="0">
              <a:solidFill>
                <a:srgbClr val="000000"/>
              </a:solidFill>
              <a:effectLst/>
              <a:latin typeface="Arial"/>
              <a:ea typeface="Arial"/>
              <a:cs typeface="Arial"/>
              <a:sym typeface="Arial"/>
            </a:endParaRPr>
          </a:p>
          <a:p>
            <a:pPr marL="158750" indent="0" rtl="0">
              <a:buNone/>
            </a:pPr>
            <a:endParaRPr lang="en-US" altLang="zh-TW" sz="1100" b="0" i="0" u="none" strike="noStrike" cap="none" dirty="0">
              <a:solidFill>
                <a:srgbClr val="000000"/>
              </a:solidFill>
              <a:effectLst/>
              <a:latin typeface="Arial"/>
              <a:ea typeface="Arial"/>
              <a:cs typeface="Arial"/>
              <a:sym typeface="Arial"/>
            </a:endParaRPr>
          </a:p>
          <a:p>
            <a:pPr marL="158750" indent="0" rtl="0">
              <a:buNone/>
            </a:pPr>
            <a:endParaRPr lang="en-US" altLang="zh-TW" sz="1100" b="0" i="0" u="none" strike="noStrike" cap="none" dirty="0">
              <a:solidFill>
                <a:srgbClr val="000000"/>
              </a:solidFill>
              <a:effectLst/>
              <a:latin typeface="Arial"/>
              <a:ea typeface="Arial"/>
              <a:cs typeface="Arial"/>
              <a:sym typeface="Arial"/>
            </a:endParaRPr>
          </a:p>
          <a:p>
            <a:endParaRPr lang="zh-TW" altLang="en-US" dirty="0"/>
          </a:p>
        </p:txBody>
      </p:sp>
    </p:spTree>
    <p:extLst>
      <p:ext uri="{BB962C8B-B14F-4D97-AF65-F5344CB8AC3E}">
        <p14:creationId xmlns:p14="http://schemas.microsoft.com/office/powerpoint/2010/main" val="2332386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1ae507eafb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3" name="Google Shape;173;g11ae507eafb_0_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D-Wave </a:t>
            </a:r>
            <a:r>
              <a:rPr lang="en-US" dirty="0" err="1"/>
              <a:t>量子處理單元</a:t>
            </a:r>
            <a:r>
              <a:rPr lang="en-US" dirty="0"/>
              <a:t> (QPU) </a:t>
            </a:r>
            <a:r>
              <a:rPr lang="en-US" dirty="0" err="1"/>
              <a:t>是互連的量子位點陣。雖然一些量子位通過耦合器連接到其他量子位，但</a:t>
            </a:r>
            <a:r>
              <a:rPr lang="en-US" dirty="0"/>
              <a:t> D-Wave QPU </a:t>
            </a:r>
            <a:r>
              <a:rPr lang="en-US" dirty="0" err="1"/>
              <a:t>並未完全連接。相反，D-Wave</a:t>
            </a:r>
            <a:r>
              <a:rPr lang="en-US" dirty="0"/>
              <a:t> 2000Q </a:t>
            </a:r>
            <a:r>
              <a:rPr lang="en-US" dirty="0" err="1"/>
              <a:t>和更早幾代</a:t>
            </a:r>
            <a:r>
              <a:rPr lang="en-US" dirty="0"/>
              <a:t> QPU </a:t>
            </a:r>
            <a:r>
              <a:rPr lang="en-US" dirty="0" err="1"/>
              <a:t>的量子比特在稱為Chimera的拓撲中互連，而</a:t>
            </a:r>
            <a:r>
              <a:rPr lang="en-US" dirty="0"/>
              <a:t> Advantage QPU </a:t>
            </a:r>
            <a:r>
              <a:rPr lang="en-US" dirty="0" err="1"/>
              <a:t>則包含Pegasus拓撲</a:t>
            </a:r>
            <a:r>
              <a:rPr lang="en-US" dirty="0"/>
              <a:t>。</a:t>
            </a:r>
            <a:endParaRPr dirty="0"/>
          </a:p>
          <a:p>
            <a:pPr marL="0" lvl="0" indent="0" algn="l" rtl="0">
              <a:lnSpc>
                <a:spcPct val="100000"/>
              </a:lnSpc>
              <a:spcBef>
                <a:spcPts val="0"/>
              </a:spcBef>
              <a:spcAft>
                <a:spcPts val="0"/>
              </a:spcAft>
              <a:buSzPts val="1100"/>
              <a:buNone/>
            </a:pPr>
            <a:r>
              <a:rPr lang="en-US" dirty="0" err="1"/>
              <a:t>每個</a:t>
            </a:r>
            <a:r>
              <a:rPr lang="en-US" dirty="0"/>
              <a:t> D-Wave 2000Q QPU </a:t>
            </a:r>
            <a:r>
              <a:rPr lang="en-US" dirty="0" err="1"/>
              <a:t>都採用</a:t>
            </a:r>
            <a:r>
              <a:rPr lang="en-US" dirty="0"/>
              <a:t> Chimera </a:t>
            </a:r>
            <a:r>
              <a:rPr lang="en-US" dirty="0" err="1"/>
              <a:t>拓撲結構中的</a:t>
            </a:r>
            <a:r>
              <a:rPr lang="en-US" dirty="0"/>
              <a:t> 2048 </a:t>
            </a:r>
            <a:r>
              <a:rPr lang="en-US" dirty="0" err="1"/>
              <a:t>個量子位和</a:t>
            </a:r>
            <a:r>
              <a:rPr lang="en-US" dirty="0"/>
              <a:t> 6016 </a:t>
            </a:r>
            <a:r>
              <a:rPr lang="en-US" dirty="0" err="1"/>
              <a:t>個耦合器製造</a:t>
            </a:r>
            <a:r>
              <a:rPr lang="en-US" dirty="0"/>
              <a:t>。</a:t>
            </a:r>
            <a:endParaRPr dirty="0"/>
          </a:p>
          <a:p>
            <a:pPr marL="0" lvl="0" indent="0" algn="l" rtl="0">
              <a:lnSpc>
                <a:spcPct val="100000"/>
              </a:lnSpc>
              <a:spcBef>
                <a:spcPts val="0"/>
              </a:spcBef>
              <a:spcAft>
                <a:spcPts val="0"/>
              </a:spcAft>
              <a:buSzPts val="1100"/>
              <a:buNone/>
            </a:pPr>
            <a:r>
              <a:rPr lang="en-US" dirty="0" err="1"/>
              <a:t>內部耦合器:Chimera</a:t>
            </a:r>
            <a:r>
              <a:rPr lang="en-US" dirty="0"/>
              <a:t> 拓撲具有四個水平量子位耦合到四個垂直量子位的重複結構K4,4二部圖，稱為 </a:t>
            </a:r>
            <a:r>
              <a:rPr lang="en-US" dirty="0" err="1"/>
              <a:t>單位單元</a:t>
            </a:r>
            <a:endParaRPr dirty="0"/>
          </a:p>
          <a:p>
            <a:pPr marL="0" lvl="0" indent="0" algn="l" rtl="0">
              <a:lnSpc>
                <a:spcPct val="100000"/>
              </a:lnSpc>
              <a:spcBef>
                <a:spcPts val="0"/>
              </a:spcBef>
              <a:spcAft>
                <a:spcPts val="0"/>
              </a:spcAft>
              <a:buSzPts val="1100"/>
              <a:buNone/>
            </a:pPr>
            <a:r>
              <a:rPr lang="en-US" dirty="0" err="1"/>
              <a:t>外部耦合器:外部耦合器連接共線的量子比特對</a:t>
            </a:r>
            <a:r>
              <a:rPr lang="en-US" dirty="0"/>
              <a:t>——</a:t>
            </a:r>
            <a:r>
              <a:rPr lang="en-US" dirty="0" err="1"/>
              <a:t>同一行或列中的平行量子比特</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US" dirty="0" err="1"/>
              <a:t>Advantage採pegasus</a:t>
            </a:r>
            <a:r>
              <a:rPr lang="en-US" sz="1100" b="0" i="0" u="none" strike="noStrike" cap="none" dirty="0" err="1">
                <a:solidFill>
                  <a:srgbClr val="000000"/>
                </a:solidFill>
                <a:latin typeface="Arial"/>
                <a:ea typeface="Arial"/>
                <a:cs typeface="Arial"/>
                <a:sym typeface="Arial"/>
              </a:rPr>
              <a:t>量子比特的數量增加到超過</a:t>
            </a:r>
            <a:r>
              <a:rPr lang="en-US" sz="1100" b="0" i="0" u="none" strike="noStrike" cap="none" dirty="0">
                <a:solidFill>
                  <a:srgbClr val="000000"/>
                </a:solidFill>
                <a:latin typeface="Arial"/>
                <a:ea typeface="Arial"/>
                <a:cs typeface="Arial"/>
                <a:sym typeface="Arial"/>
              </a:rPr>
              <a:t> 5000 </a:t>
            </a:r>
            <a:r>
              <a:rPr lang="en-US" sz="1100" b="0" i="0" u="none" strike="noStrike" cap="none" dirty="0" err="1">
                <a:solidFill>
                  <a:srgbClr val="000000"/>
                </a:solidFill>
                <a:latin typeface="Arial"/>
                <a:ea typeface="Arial"/>
                <a:cs typeface="Arial"/>
                <a:sym typeface="Arial"/>
              </a:rPr>
              <a:t>個，將耦合器的數量增加到超過</a:t>
            </a:r>
            <a:r>
              <a:rPr lang="en-US" sz="1100" b="0" i="0" u="none" strike="noStrike" cap="none" dirty="0">
                <a:solidFill>
                  <a:srgbClr val="000000"/>
                </a:solidFill>
                <a:latin typeface="Arial"/>
                <a:ea typeface="Arial"/>
                <a:cs typeface="Arial"/>
                <a:sym typeface="Arial"/>
              </a:rPr>
              <a:t> 35000 個</a:t>
            </a:r>
            <a:endParaRPr dirty="0"/>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err="1">
                <a:solidFill>
                  <a:srgbClr val="000000"/>
                </a:solidFill>
                <a:latin typeface="Arial"/>
                <a:ea typeface="Arial"/>
                <a:cs typeface="Arial"/>
                <a:sym typeface="Arial"/>
              </a:rPr>
              <a:t>飛馬耦合器</a:t>
            </a:r>
            <a:r>
              <a:rPr lang="en-US" sz="1100" b="0" i="0" u="none" strike="noStrike" cap="none" dirty="0">
                <a:solidFill>
                  <a:srgbClr val="000000"/>
                </a:solidFill>
                <a:latin typeface="Arial"/>
                <a:ea typeface="Arial"/>
                <a:cs typeface="Arial"/>
                <a:sym typeface="Arial"/>
              </a:rPr>
              <a:t>(degree15每個量子位具有 15 </a:t>
            </a:r>
            <a:r>
              <a:rPr lang="en-US" sz="1100" b="0" i="0" u="none" strike="noStrike" cap="none" dirty="0" err="1">
                <a:solidFill>
                  <a:srgbClr val="000000"/>
                </a:solidFill>
                <a:latin typeface="Arial"/>
                <a:ea typeface="Arial"/>
                <a:cs typeface="Arial"/>
                <a:sym typeface="Arial"/>
              </a:rPr>
              <a:t>的度數（每個量子位連接到</a:t>
            </a:r>
            <a:r>
              <a:rPr lang="en-US" sz="1100" b="0" i="0" u="none" strike="noStrike" cap="none" dirty="0">
                <a:solidFill>
                  <a:srgbClr val="000000"/>
                </a:solidFill>
                <a:latin typeface="Arial"/>
                <a:ea typeface="Arial"/>
                <a:cs typeface="Arial"/>
                <a:sym typeface="Arial"/>
              </a:rPr>
              <a:t> 15 </a:t>
            </a:r>
            <a:r>
              <a:rPr lang="en-US" sz="1100" b="0" i="0" u="none" strike="noStrike" cap="none" dirty="0" err="1">
                <a:solidFill>
                  <a:srgbClr val="000000"/>
                </a:solidFill>
                <a:latin typeface="Arial"/>
                <a:ea typeface="Arial"/>
                <a:cs typeface="Arial"/>
                <a:sym typeface="Arial"/>
              </a:rPr>
              <a:t>個其他量子位</a:t>
            </a:r>
            <a:r>
              <a:rPr lang="en-US" sz="1100" b="0" i="0" u="none" strike="noStrike" cap="none" dirty="0">
                <a:solidFill>
                  <a:srgbClr val="000000"/>
                </a:solidFill>
                <a:latin typeface="Arial"/>
                <a:ea typeface="Arial"/>
                <a:cs typeface="Arial"/>
                <a:sym typeface="Arial"/>
              </a:rPr>
              <a:t>）</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000000"/>
                </a:solidFill>
                <a:latin typeface="Arial"/>
                <a:ea typeface="Arial"/>
                <a:cs typeface="Arial"/>
                <a:sym typeface="Arial"/>
              </a:rPr>
              <a:t>(</a:t>
            </a:r>
            <a:r>
              <a:rPr lang="en-US" sz="1100" b="0" i="0" u="none" strike="noStrike" cap="none" dirty="0" err="1">
                <a:solidFill>
                  <a:srgbClr val="000000"/>
                </a:solidFill>
                <a:latin typeface="Arial"/>
                <a:ea typeface="Arial"/>
                <a:cs typeface="Arial"/>
                <a:sym typeface="Arial"/>
              </a:rPr>
              <a:t>淺綠色代表Chimera</a:t>
            </a:r>
            <a:r>
              <a:rPr lang="en-US" sz="1100" b="0" i="0" u="none" strike="noStrike" cap="none" dirty="0">
                <a:solidFill>
                  <a:srgbClr val="000000"/>
                </a:solidFill>
                <a:latin typeface="Arial"/>
                <a:ea typeface="Arial"/>
                <a:cs typeface="Arial"/>
                <a:sym typeface="Arial"/>
              </a:rPr>
              <a:t> unit cell K4,4)</a:t>
            </a:r>
            <a:endParaRPr sz="1100" b="0" i="0" u="none" strike="noStrike" cap="none" dirty="0">
              <a:solidFill>
                <a:srgbClr val="000000"/>
              </a:solidFill>
              <a:latin typeface="Arial"/>
              <a:ea typeface="Arial"/>
              <a:cs typeface="Arial"/>
              <a:sym typeface="Arial"/>
            </a:endParaRPr>
          </a:p>
          <a:p>
            <a:pPr marL="0" lvl="0" indent="0" algn="l" rtl="0">
              <a:lnSpc>
                <a:spcPct val="100000"/>
              </a:lnSpc>
              <a:spcBef>
                <a:spcPts val="0"/>
              </a:spcBef>
              <a:spcAft>
                <a:spcPts val="0"/>
              </a:spcAft>
              <a:buSzPts val="1100"/>
              <a:buNone/>
            </a:pPr>
            <a:r>
              <a:rPr lang="en-US" sz="1100" b="0" i="0" u="none" strike="noStrike" cap="none" dirty="0" err="1">
                <a:solidFill>
                  <a:srgbClr val="000000"/>
                </a:solidFill>
                <a:latin typeface="Arial"/>
                <a:ea typeface="Arial"/>
                <a:cs typeface="Arial"/>
                <a:sym typeface="Arial"/>
              </a:rPr>
              <a:t>每個量子位通過內部耦合連接到其他</a:t>
            </a:r>
            <a:r>
              <a:rPr lang="en-US" sz="1100" b="0" i="0" u="none" strike="noStrike" cap="none" dirty="0">
                <a:solidFill>
                  <a:srgbClr val="000000"/>
                </a:solidFill>
                <a:latin typeface="Arial"/>
                <a:ea typeface="Arial"/>
                <a:cs typeface="Arial"/>
                <a:sym typeface="Arial"/>
              </a:rPr>
              <a:t> 12 </a:t>
            </a:r>
            <a:r>
              <a:rPr lang="en-US" sz="1100" b="0" i="0" u="none" strike="noStrike" cap="none" dirty="0" err="1">
                <a:solidFill>
                  <a:srgbClr val="000000"/>
                </a:solidFill>
                <a:latin typeface="Arial"/>
                <a:ea typeface="Arial"/>
                <a:cs typeface="Arial"/>
                <a:sym typeface="Arial"/>
              </a:rPr>
              <a:t>個量子位</a:t>
            </a:r>
            <a:r>
              <a:rPr lang="en-US" sz="1100" b="0" i="0" u="none" strike="noStrike" cap="none" dirty="0">
                <a:solidFill>
                  <a:srgbClr val="000000"/>
                </a:solidFill>
                <a:latin typeface="Arial"/>
                <a:ea typeface="Arial"/>
                <a:cs typeface="Arial"/>
                <a:sym typeface="Arial"/>
              </a:rPr>
              <a:t>。(</a:t>
            </a:r>
            <a:r>
              <a:rPr lang="en-US" sz="1100" b="0" i="0" u="none" strike="noStrike" cap="none" dirty="0" err="1">
                <a:solidFill>
                  <a:srgbClr val="000000"/>
                </a:solidFill>
                <a:latin typeface="Arial"/>
                <a:ea typeface="Arial"/>
                <a:cs typeface="Arial"/>
                <a:sym typeface="Arial"/>
              </a:rPr>
              <a:t>綠色</a:t>
            </a:r>
            <a:r>
              <a:rPr lang="en-US" sz="1100" b="0" i="0" u="none" strike="noStrike" cap="none" dirty="0">
                <a:solidFill>
                  <a:srgbClr val="000000"/>
                </a:solidFill>
                <a:latin typeface="Arial"/>
                <a:ea typeface="Arial"/>
                <a:cs typeface="Arial"/>
                <a:sym typeface="Arial"/>
              </a:rPr>
              <a:t>)</a:t>
            </a:r>
            <a:endParaRPr dirty="0"/>
          </a:p>
          <a:p>
            <a:pPr marL="0" lvl="0" indent="0" algn="l" rtl="0">
              <a:lnSpc>
                <a:spcPct val="100000"/>
              </a:lnSpc>
              <a:spcBef>
                <a:spcPts val="0"/>
              </a:spcBef>
              <a:spcAft>
                <a:spcPts val="0"/>
              </a:spcAft>
              <a:buSzPts val="1100"/>
              <a:buNone/>
            </a:pPr>
            <a:r>
              <a:rPr lang="en-US" sz="1100" b="0" i="0" u="none" strike="noStrike" cap="none" dirty="0" err="1">
                <a:solidFill>
                  <a:srgbClr val="000000"/>
                </a:solidFill>
                <a:latin typeface="Arial"/>
                <a:ea typeface="Arial"/>
                <a:cs typeface="Arial"/>
                <a:sym typeface="Arial"/>
              </a:rPr>
              <a:t>外部耦合器將垂直量子位連接到相鄰的垂直量子位，將水平量子位連接到相鄰的水平量子位</a:t>
            </a:r>
            <a:r>
              <a:rPr lang="en-US" sz="1100" b="0" i="0" u="none" strike="noStrike" cap="none" dirty="0">
                <a:solidFill>
                  <a:srgbClr val="000000"/>
                </a:solidFill>
                <a:latin typeface="Arial"/>
                <a:ea typeface="Arial"/>
                <a:cs typeface="Arial"/>
                <a:sym typeface="Arial"/>
              </a:rPr>
              <a:t>(</a:t>
            </a:r>
            <a:r>
              <a:rPr lang="en-US" sz="1100" b="0" i="0" u="none" strike="noStrike" cap="none" dirty="0" err="1">
                <a:solidFill>
                  <a:srgbClr val="000000"/>
                </a:solidFill>
                <a:latin typeface="Arial"/>
                <a:ea typeface="Arial"/>
                <a:cs typeface="Arial"/>
                <a:sym typeface="Arial"/>
              </a:rPr>
              <a:t>藍色</a:t>
            </a:r>
            <a:r>
              <a:rPr lang="en-US" sz="1100" b="0" i="0" u="none" strike="noStrike" cap="none" dirty="0">
                <a:solidFill>
                  <a:srgbClr val="000000"/>
                </a:solidFill>
                <a:latin typeface="Arial"/>
                <a:ea typeface="Arial"/>
                <a:cs typeface="Arial"/>
                <a:sym typeface="Arial"/>
              </a:rPr>
              <a:t>)</a:t>
            </a:r>
            <a:endParaRPr dirty="0"/>
          </a:p>
          <a:p>
            <a:pPr marL="0" lvl="0" indent="0" algn="l" rtl="0">
              <a:lnSpc>
                <a:spcPct val="100000"/>
              </a:lnSpc>
              <a:spcBef>
                <a:spcPts val="0"/>
              </a:spcBef>
              <a:spcAft>
                <a:spcPts val="0"/>
              </a:spcAft>
              <a:buSzPts val="1100"/>
              <a:buNone/>
            </a:pPr>
            <a:r>
              <a:rPr lang="en-US" sz="1100" b="0" i="0" u="none" strike="noStrike" cap="none" dirty="0" err="1">
                <a:solidFill>
                  <a:srgbClr val="000000"/>
                </a:solidFill>
                <a:latin typeface="Arial"/>
                <a:ea typeface="Arial"/>
                <a:cs typeface="Arial"/>
                <a:sym typeface="Arial"/>
              </a:rPr>
              <a:t>奇數耦合器連接類似對齊的量子比特</a:t>
            </a:r>
            <a:r>
              <a:rPr lang="en-US" sz="1100" b="0" i="0" u="none" strike="noStrike" cap="none" dirty="0">
                <a:solidFill>
                  <a:srgbClr val="000000"/>
                </a:solidFill>
                <a:latin typeface="Arial"/>
                <a:ea typeface="Arial"/>
                <a:cs typeface="Arial"/>
                <a:sym typeface="Arial"/>
              </a:rPr>
              <a:t>(</a:t>
            </a:r>
            <a:r>
              <a:rPr lang="en-US" sz="1100" b="0" i="0" u="none" strike="noStrike" cap="none" dirty="0" err="1">
                <a:solidFill>
                  <a:srgbClr val="000000"/>
                </a:solidFill>
                <a:latin typeface="Arial"/>
                <a:ea typeface="Arial"/>
                <a:cs typeface="Arial"/>
                <a:sym typeface="Arial"/>
              </a:rPr>
              <a:t>紅色:綠色垂直量子位通過奇數耦合器偶河道紅色垂直量子位</a:t>
            </a:r>
            <a:r>
              <a:rPr lang="en-US" sz="1100" b="0" i="0" u="none" strike="noStrike" cap="none" dirty="0">
                <a:solidFill>
                  <a:srgbClr val="000000"/>
                </a:solidFill>
                <a:latin typeface="Arial"/>
                <a:ea typeface="Arial"/>
                <a:cs typeface="Arial"/>
                <a:sym typeface="Arial"/>
              </a:rPr>
              <a:t>)</a:t>
            </a:r>
            <a:endParaRPr dirty="0"/>
          </a:p>
        </p:txBody>
      </p:sp>
    </p:spTree>
    <p:extLst>
      <p:ext uri="{BB962C8B-B14F-4D97-AF65-F5344CB8AC3E}">
        <p14:creationId xmlns:p14="http://schemas.microsoft.com/office/powerpoint/2010/main" val="1563154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12176bbb184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g12176bbb184_0_1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err="1"/>
              <a:t>要用量子採樣器解決問題，您可以將問題表述為目標函數，通常採用</a:t>
            </a:r>
            <a:r>
              <a:rPr lang="en-US" dirty="0"/>
              <a:t> </a:t>
            </a:r>
            <a:r>
              <a:rPr lang="en-US" dirty="0" err="1"/>
              <a:t>Ising</a:t>
            </a:r>
            <a:r>
              <a:rPr lang="en-US" dirty="0"/>
              <a:t> 或 QUBO </a:t>
            </a:r>
            <a:r>
              <a:rPr lang="en-US" dirty="0" err="1"/>
              <a:t>格式</a:t>
            </a:r>
            <a:r>
              <a:rPr lang="en-US" dirty="0"/>
              <a:t>。 </a:t>
            </a:r>
            <a:r>
              <a:rPr lang="en-US" dirty="0" err="1"/>
              <a:t>目標函數的低能量狀態代表了問題的良好解決方案</a:t>
            </a:r>
            <a:r>
              <a:rPr lang="en-US" dirty="0"/>
              <a:t>。 </a:t>
            </a:r>
            <a:r>
              <a:rPr lang="en-US" dirty="0" err="1"/>
              <a:t>因為您可以將目標函數表示為圖形，所以您可以將其映射到</a:t>
            </a:r>
            <a:r>
              <a:rPr lang="en-US" dirty="0"/>
              <a:t> QPU： </a:t>
            </a:r>
            <a:r>
              <a:rPr lang="en-US" dirty="0" err="1"/>
              <a:t>線性係數映射到量子比特偏差，二次係數映射到耦合器強度</a:t>
            </a:r>
            <a:r>
              <a:rPr lang="en-US" dirty="0"/>
              <a:t>。 QPU </a:t>
            </a:r>
            <a:r>
              <a:rPr lang="en-US" dirty="0" err="1"/>
              <a:t>使用量子退火來尋找所產生的能量景觀的最小值，這對應於您的問題的解決方案</a:t>
            </a:r>
            <a:r>
              <a:rPr lang="en-US" dirty="0"/>
              <a:t>。</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US" dirty="0"/>
              <a:t>1.Formulate your problem as an objective function</a:t>
            </a:r>
            <a:endParaRPr dirty="0"/>
          </a:p>
          <a:p>
            <a:pPr marL="0" lvl="0" indent="0" algn="l" rtl="0">
              <a:lnSpc>
                <a:spcPct val="100000"/>
              </a:lnSpc>
              <a:spcBef>
                <a:spcPts val="0"/>
              </a:spcBef>
              <a:spcAft>
                <a:spcPts val="0"/>
              </a:spcAft>
              <a:buSzPts val="1100"/>
              <a:buNone/>
            </a:pPr>
            <a:r>
              <a:rPr lang="en-US" dirty="0"/>
              <a:t>目標（成本）函數是待優化問題的數學表達式；對於量子計算，這些是二次模型1，它們具有最低值（能量），</a:t>
            </a:r>
            <a:r>
              <a:rPr lang="en-US" dirty="0" err="1"/>
              <a:t>可以很好地解決它們所代表的問題</a:t>
            </a:r>
            <a:r>
              <a:rPr lang="en-US" dirty="0"/>
              <a:t>。</a:t>
            </a:r>
            <a:endParaRPr dirty="0"/>
          </a:p>
          <a:p>
            <a:pPr marL="0" lvl="0" indent="0" algn="l" rtl="0">
              <a:lnSpc>
                <a:spcPct val="100000"/>
              </a:lnSpc>
              <a:spcBef>
                <a:spcPts val="0"/>
              </a:spcBef>
              <a:spcAft>
                <a:spcPts val="0"/>
              </a:spcAft>
              <a:buSzPts val="1100"/>
              <a:buNone/>
            </a:pPr>
            <a:r>
              <a:rPr lang="en-US" dirty="0"/>
              <a:t>2.Find good solutions by sampling</a:t>
            </a:r>
            <a:endParaRPr dirty="0"/>
          </a:p>
          <a:p>
            <a:pPr marL="0" lvl="0" indent="0" algn="l" rtl="0">
              <a:lnSpc>
                <a:spcPct val="100000"/>
              </a:lnSpc>
              <a:spcBef>
                <a:spcPts val="0"/>
              </a:spcBef>
              <a:spcAft>
                <a:spcPts val="0"/>
              </a:spcAft>
              <a:buSzPts val="1100"/>
              <a:buNone/>
            </a:pPr>
            <a:r>
              <a:rPr lang="en-US" dirty="0" err="1"/>
              <a:t>採樣器是從目標函數的低能量狀態中採樣的過程。通過將您的二次模型提交給</a:t>
            </a:r>
            <a:r>
              <a:rPr lang="en-US" dirty="0"/>
              <a:t> Ocean </a:t>
            </a:r>
            <a:r>
              <a:rPr lang="en-US" dirty="0" err="1"/>
              <a:t>的各種量子、經典和混合量子經典採樣器之一，找到好的解決方案</a:t>
            </a:r>
            <a:r>
              <a:rPr lang="en-US" dirty="0"/>
              <a:t>。</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22d0c7dce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 name="Google Shape;146;g122d0c7dceb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TW" sz="1400" b="0" i="0" u="none" strike="noStrike" cap="none" dirty="0">
                <a:solidFill>
                  <a:srgbClr val="000000"/>
                </a:solidFill>
                <a:latin typeface="Arial"/>
                <a:ea typeface="Arial"/>
                <a:cs typeface="Arial"/>
                <a:sym typeface="Arial"/>
              </a:rPr>
              <a:t>The </a:t>
            </a:r>
            <a:r>
              <a:rPr lang="en-US" altLang="zh-TW" sz="1400" b="0" i="0" u="none" strike="noStrike" cap="none" dirty="0" err="1">
                <a:solidFill>
                  <a:srgbClr val="000000"/>
                </a:solidFill>
                <a:latin typeface="Arial"/>
                <a:ea typeface="Arial"/>
                <a:cs typeface="Arial"/>
                <a:sym typeface="Arial"/>
              </a:rPr>
              <a:t>Ising</a:t>
            </a:r>
            <a:r>
              <a:rPr lang="en-US" altLang="zh-TW" sz="1400" b="0" i="0" u="none" strike="noStrike" cap="none" dirty="0">
                <a:solidFill>
                  <a:srgbClr val="000000"/>
                </a:solidFill>
                <a:latin typeface="Arial"/>
                <a:ea typeface="Arial"/>
                <a:cs typeface="Arial"/>
                <a:sym typeface="Arial"/>
              </a:rPr>
              <a:t> model is a mathematical model of ferromagnetism in statistical mechanics. The model is composed of discrete variables representing the magnetic dipole moments of the atom's spins that can be in the state +1 or the state -1. In the 2D </a:t>
            </a:r>
            <a:r>
              <a:rPr lang="en-US" altLang="zh-TW" sz="1400" b="0" i="0" u="none" strike="noStrike" cap="none" dirty="0" err="1">
                <a:solidFill>
                  <a:srgbClr val="000000"/>
                </a:solidFill>
                <a:latin typeface="Arial"/>
                <a:ea typeface="Arial"/>
                <a:cs typeface="Arial"/>
                <a:sym typeface="Arial"/>
              </a:rPr>
              <a:t>Ising</a:t>
            </a:r>
            <a:r>
              <a:rPr lang="en-US" altLang="zh-TW" sz="1400" b="0" i="0" u="none" strike="noStrike" cap="none" dirty="0">
                <a:solidFill>
                  <a:srgbClr val="000000"/>
                </a:solidFill>
                <a:latin typeface="Arial"/>
                <a:ea typeface="Arial"/>
                <a:cs typeface="Arial"/>
                <a:sym typeface="Arial"/>
              </a:rPr>
              <a:t> model, the variables or spins are arranged in a 2D lattice in which each spin interacts with its neighbors.</a:t>
            </a:r>
            <a:r>
              <a:rPr lang="en-US" altLang="zh-TW" sz="1400" b="0" i="0" u="none" strike="noStrike" cap="none" dirty="0">
                <a:solidFill>
                  <a:schemeClr val="dk1"/>
                </a:solidFill>
                <a:latin typeface="Arial"/>
                <a:ea typeface="Arial"/>
                <a:cs typeface="Arial"/>
                <a:sym typeface="Arial"/>
              </a:rPr>
              <a:t> Certain interaction parameters are given between neighboring spins for specifying the interaction relationships of spins. The 2D </a:t>
            </a:r>
            <a:r>
              <a:rPr lang="en-US" altLang="zh-TW" sz="1400" b="0" i="0" u="none" strike="noStrike" cap="none" dirty="0" err="1">
                <a:solidFill>
                  <a:schemeClr val="dk1"/>
                </a:solidFill>
                <a:latin typeface="Arial"/>
                <a:ea typeface="Arial"/>
                <a:cs typeface="Arial"/>
                <a:sym typeface="Arial"/>
              </a:rPr>
              <a:t>Ising</a:t>
            </a:r>
            <a:r>
              <a:rPr lang="en-US" altLang="zh-TW" sz="1400" b="0" i="0" u="none" strike="noStrike" cap="none" dirty="0">
                <a:solidFill>
                  <a:schemeClr val="dk1"/>
                </a:solidFill>
                <a:latin typeface="Arial"/>
                <a:ea typeface="Arial"/>
                <a:cs typeface="Arial"/>
                <a:sym typeface="Arial"/>
              </a:rPr>
              <a:t> model can be represented mathematically as follows.</a:t>
            </a:r>
            <a:endParaRPr lang="en-US" altLang="zh-TW" sz="1400" b="0" i="0" u="none" strike="noStrike" cap="none" dirty="0">
              <a:solidFill>
                <a:srgbClr val="000000"/>
              </a:solidFill>
              <a:latin typeface="Arial"/>
              <a:ea typeface="Arial"/>
              <a:cs typeface="Arial"/>
              <a:sym typeface="Arial"/>
            </a:endParaRPr>
          </a:p>
          <a:p>
            <a:pPr marL="0" lvl="0" indent="0" algn="l" rtl="0">
              <a:lnSpc>
                <a:spcPct val="100000"/>
              </a:lnSpc>
              <a:spcBef>
                <a:spcPts val="0"/>
              </a:spcBef>
              <a:spcAft>
                <a:spcPts val="0"/>
              </a:spcAft>
              <a:buSzPts val="1100"/>
              <a:buNone/>
            </a:pPr>
            <a:endParaRPr lang="en-US" sz="1400" dirty="0">
              <a:solidFill>
                <a:schemeClr val="dk1"/>
              </a:solidFill>
            </a:endParaRPr>
          </a:p>
          <a:p>
            <a:pPr marL="0" lvl="0" indent="0" algn="l" rtl="0">
              <a:lnSpc>
                <a:spcPct val="100000"/>
              </a:lnSpc>
              <a:spcBef>
                <a:spcPts val="0"/>
              </a:spcBef>
              <a:spcAft>
                <a:spcPts val="0"/>
              </a:spcAft>
              <a:buSzPts val="1100"/>
              <a:buNone/>
            </a:pPr>
            <a:r>
              <a:rPr lang="en-US" altLang="zh-TW" sz="1100" b="0" i="0" u="none" strike="noStrike" cap="none" dirty="0" err="1">
                <a:solidFill>
                  <a:srgbClr val="000000"/>
                </a:solidFill>
                <a:effectLst/>
                <a:latin typeface="Arial"/>
                <a:ea typeface="Arial"/>
                <a:cs typeface="Arial"/>
                <a:sym typeface="Arial"/>
              </a:rPr>
              <a:t>Ising</a:t>
            </a:r>
            <a:r>
              <a:rPr lang="zh-TW" altLang="en-US" sz="1100" b="0" i="0" u="none" strike="noStrike" cap="none" dirty="0">
                <a:solidFill>
                  <a:srgbClr val="000000"/>
                </a:solidFill>
                <a:effectLst/>
                <a:latin typeface="Arial"/>
                <a:ea typeface="Arial"/>
                <a:cs typeface="Arial"/>
                <a:sym typeface="Arial"/>
              </a:rPr>
              <a:t>模型中包含了可以用來描述單個原子</a:t>
            </a:r>
            <a:r>
              <a:rPr lang="zh-TW" altLang="en-US" sz="1100" b="0" i="0" u="none" strike="noStrike" cap="none" dirty="0">
                <a:solidFill>
                  <a:srgbClr val="000000"/>
                </a:solidFill>
                <a:effectLst/>
                <a:latin typeface="Arial"/>
                <a:ea typeface="Arial"/>
                <a:cs typeface="Arial"/>
                <a:sym typeface="Arial"/>
                <a:hlinkClick r:id="rId3" tooltip="磁矩"/>
              </a:rPr>
              <a:t>磁矩</a:t>
            </a:r>
            <a:r>
              <a:rPr lang="en-US" altLang="zh-TW" sz="1100" b="0" i="0" u="none" strike="noStrike" cap="none" dirty="0">
                <a:solidFill>
                  <a:srgbClr val="000000"/>
                </a:solidFill>
                <a:effectLst/>
                <a:latin typeface="Arial"/>
                <a:ea typeface="Arial"/>
                <a:cs typeface="Arial"/>
                <a:sym typeface="Arial"/>
              </a:rPr>
              <a:t>(magnetic moment)</a:t>
            </a:r>
            <a:r>
              <a:rPr lang="zh-TW" altLang="en-US" sz="1100" b="0" i="0" u="none" strike="noStrike" cap="none" dirty="0">
                <a:solidFill>
                  <a:srgbClr val="000000"/>
                </a:solidFill>
                <a:effectLst/>
                <a:latin typeface="Arial"/>
                <a:ea typeface="Arial"/>
                <a:cs typeface="Arial"/>
                <a:sym typeface="Arial"/>
              </a:rPr>
              <a:t>的參數</a:t>
            </a:r>
            <a:r>
              <a:rPr lang="en-US" altLang="zh-TW" sz="1100" b="0" i="0" u="none" strike="noStrike" cap="none" dirty="0">
                <a:solidFill>
                  <a:srgbClr val="000000"/>
                </a:solidFill>
                <a:effectLst/>
                <a:latin typeface="Arial"/>
                <a:ea typeface="Arial"/>
                <a:cs typeface="Arial"/>
                <a:sym typeface="Arial"/>
              </a:rPr>
              <a:t>$\sigma _{</a:t>
            </a:r>
            <a:r>
              <a:rPr lang="en-US" altLang="zh-TW" sz="1100" b="0" i="0" u="none" strike="noStrike" cap="none" dirty="0" err="1">
                <a:solidFill>
                  <a:srgbClr val="000000"/>
                </a:solidFill>
                <a:effectLst/>
                <a:latin typeface="Arial"/>
                <a:ea typeface="Arial"/>
                <a:cs typeface="Arial"/>
                <a:sym typeface="Arial"/>
              </a:rPr>
              <a:t>i</a:t>
            </a:r>
            <a:r>
              <a:rPr lang="en-US" altLang="zh-TW" sz="1100" b="0" i="0" u="none" strike="noStrike" cap="none" dirty="0">
                <a:solidFill>
                  <a:srgbClr val="000000"/>
                </a:solidFill>
                <a:effectLst/>
                <a:latin typeface="Arial"/>
                <a:ea typeface="Arial"/>
                <a:cs typeface="Arial"/>
                <a:sym typeface="Arial"/>
              </a:rPr>
              <a:t>}$ </a:t>
            </a:r>
            <a:r>
              <a:rPr lang="zh-TW" altLang="en-US" sz="1100" b="0" i="0" u="none" strike="noStrike" cap="none" dirty="0">
                <a:solidFill>
                  <a:srgbClr val="000000"/>
                </a:solidFill>
                <a:effectLst/>
                <a:latin typeface="Arial"/>
                <a:ea typeface="Arial"/>
                <a:cs typeface="Arial"/>
                <a:sym typeface="Arial"/>
              </a:rPr>
              <a:t>，其值只能為</a:t>
            </a:r>
            <a:r>
              <a:rPr lang="en-US" altLang="zh-TW" sz="1100" b="0" i="0" u="none" strike="noStrike" cap="none" dirty="0">
                <a:solidFill>
                  <a:srgbClr val="000000"/>
                </a:solidFill>
                <a:effectLst/>
                <a:latin typeface="Arial"/>
                <a:ea typeface="Arial"/>
                <a:cs typeface="Arial"/>
                <a:sym typeface="Arial"/>
              </a:rPr>
              <a:t>+1</a:t>
            </a:r>
            <a:r>
              <a:rPr lang="zh-TW" altLang="en-US" sz="1100" b="0" i="0" u="none" strike="noStrike" cap="none" dirty="0">
                <a:solidFill>
                  <a:srgbClr val="000000"/>
                </a:solidFill>
                <a:effectLst/>
                <a:latin typeface="Arial"/>
                <a:ea typeface="Arial"/>
                <a:cs typeface="Arial"/>
                <a:sym typeface="Arial"/>
              </a:rPr>
              <a:t>或</a:t>
            </a:r>
            <a:r>
              <a:rPr lang="en-US" altLang="zh-TW" sz="1100" b="0" i="0" u="none" strike="noStrike" cap="none" dirty="0">
                <a:solidFill>
                  <a:srgbClr val="000000"/>
                </a:solidFill>
                <a:effectLst/>
                <a:latin typeface="Arial"/>
                <a:ea typeface="Arial"/>
                <a:cs typeface="Arial"/>
                <a:sym typeface="Arial"/>
              </a:rPr>
              <a:t>-1</a:t>
            </a:r>
            <a:r>
              <a:rPr lang="zh-TW" altLang="en-US" sz="1100" b="0" i="0" u="none" strike="noStrike" cap="none" dirty="0">
                <a:solidFill>
                  <a:srgbClr val="000000"/>
                </a:solidFill>
                <a:effectLst/>
                <a:latin typeface="Arial"/>
                <a:ea typeface="Arial"/>
                <a:cs typeface="Arial"/>
                <a:sym typeface="Arial"/>
              </a:rPr>
              <a:t>，</a:t>
            </a:r>
            <a:endParaRPr lang="en-US" altLang="zh-TW" sz="1100" b="0" i="0" u="none" strike="noStrike" cap="none" dirty="0">
              <a:solidFill>
                <a:srgbClr val="000000"/>
              </a:solidFill>
              <a:effectLst/>
              <a:latin typeface="Arial"/>
              <a:ea typeface="Arial"/>
              <a:cs typeface="Arial"/>
              <a:sym typeface="Arial"/>
            </a:endParaRPr>
          </a:p>
          <a:p>
            <a:pPr marL="0" lvl="0" indent="0" algn="l" rtl="0">
              <a:lnSpc>
                <a:spcPct val="100000"/>
              </a:lnSpc>
              <a:spcBef>
                <a:spcPts val="0"/>
              </a:spcBef>
              <a:spcAft>
                <a:spcPts val="0"/>
              </a:spcAft>
              <a:buSzPts val="1100"/>
              <a:buNone/>
            </a:pPr>
            <a:endParaRPr lang="en-US" sz="1400" dirty="0">
              <a:solidFill>
                <a:schemeClr val="dk1"/>
              </a:solidFill>
            </a:endParaRPr>
          </a:p>
          <a:p>
            <a:pPr marL="0" lvl="0" indent="0" algn="l" rtl="0">
              <a:lnSpc>
                <a:spcPct val="100000"/>
              </a:lnSpc>
              <a:spcBef>
                <a:spcPts val="0"/>
              </a:spcBef>
              <a:spcAft>
                <a:spcPts val="0"/>
              </a:spcAft>
              <a:buSzPts val="1100"/>
              <a:buNone/>
            </a:pPr>
            <a:r>
              <a:rPr lang="en-US" sz="1400" dirty="0" err="1">
                <a:solidFill>
                  <a:schemeClr val="dk1"/>
                </a:solidFill>
              </a:rPr>
              <a:t>Ising</a:t>
            </a:r>
            <a:r>
              <a:rPr lang="en-US" sz="1400" dirty="0">
                <a:solidFill>
                  <a:schemeClr val="dk1"/>
                </a:solidFill>
              </a:rPr>
              <a:t> </a:t>
            </a:r>
            <a:r>
              <a:rPr lang="en-US" sz="1400" dirty="0" err="1">
                <a:solidFill>
                  <a:schemeClr val="dk1"/>
                </a:solidFill>
              </a:rPr>
              <a:t>模型是統計力學中鐵磁性的數學模型。這個模型由離散變量組成，這些變量表示原子自旋的磁偶極矩，可以處於狀態</a:t>
            </a:r>
            <a:r>
              <a:rPr lang="en-US" sz="1400" dirty="0">
                <a:solidFill>
                  <a:schemeClr val="dk1"/>
                </a:solidFill>
              </a:rPr>
              <a:t> +1 </a:t>
            </a:r>
            <a:r>
              <a:rPr lang="en-US" sz="1400" dirty="0" err="1">
                <a:solidFill>
                  <a:schemeClr val="dk1"/>
                </a:solidFill>
              </a:rPr>
              <a:t>或狀態</a:t>
            </a:r>
            <a:r>
              <a:rPr lang="en-US" sz="1400" dirty="0">
                <a:solidFill>
                  <a:schemeClr val="dk1"/>
                </a:solidFill>
              </a:rPr>
              <a:t> -1。在 2D </a:t>
            </a:r>
            <a:r>
              <a:rPr lang="en-US" sz="1400" dirty="0" err="1">
                <a:solidFill>
                  <a:schemeClr val="dk1"/>
                </a:solidFill>
              </a:rPr>
              <a:t>Ising</a:t>
            </a:r>
            <a:r>
              <a:rPr lang="en-US" sz="1400" dirty="0">
                <a:solidFill>
                  <a:schemeClr val="dk1"/>
                </a:solidFill>
              </a:rPr>
              <a:t> </a:t>
            </a:r>
            <a:r>
              <a:rPr lang="en-US" sz="1400" dirty="0" err="1">
                <a:solidFill>
                  <a:schemeClr val="dk1"/>
                </a:solidFill>
              </a:rPr>
              <a:t>模型中，變量或自旋排列在</a:t>
            </a:r>
            <a:r>
              <a:rPr lang="en-US" sz="1400" dirty="0">
                <a:solidFill>
                  <a:schemeClr val="dk1"/>
                </a:solidFill>
              </a:rPr>
              <a:t> 2D </a:t>
            </a:r>
            <a:r>
              <a:rPr lang="en-US" sz="1400" dirty="0" err="1">
                <a:solidFill>
                  <a:schemeClr val="dk1"/>
                </a:solidFill>
              </a:rPr>
              <a:t>晶格中，其中每個自旋與其相鄰的自旋相互作用。相鄰自旋之間給出了某些相互作用參數，用於指定自旋的相互作用關係</a:t>
            </a:r>
            <a:r>
              <a:rPr lang="en-US" sz="1400" dirty="0">
                <a:solidFill>
                  <a:schemeClr val="dk1"/>
                </a:solidFill>
              </a:rPr>
              <a:t>。 2D </a:t>
            </a:r>
            <a:r>
              <a:rPr lang="en-US" sz="1400" dirty="0" err="1">
                <a:solidFill>
                  <a:schemeClr val="dk1"/>
                </a:solidFill>
              </a:rPr>
              <a:t>Ising</a:t>
            </a:r>
            <a:r>
              <a:rPr lang="en-US" sz="1400" dirty="0">
                <a:solidFill>
                  <a:schemeClr val="dk1"/>
                </a:solidFill>
              </a:rPr>
              <a:t> </a:t>
            </a:r>
            <a:r>
              <a:rPr lang="en-US" sz="1400" dirty="0" err="1">
                <a:solidFill>
                  <a:schemeClr val="dk1"/>
                </a:solidFill>
              </a:rPr>
              <a:t>模型可以用數學方式表示如下</a:t>
            </a:r>
            <a:r>
              <a:rPr lang="en-US" sz="1400" dirty="0">
                <a:solidFill>
                  <a:schemeClr val="dk1"/>
                </a:solidFill>
              </a:rPr>
              <a:t>。</a:t>
            </a:r>
            <a:endParaRPr sz="1400" dirty="0">
              <a:solidFill>
                <a:schemeClr val="dk1"/>
              </a:solidFill>
            </a:endParaRPr>
          </a:p>
          <a:p>
            <a:pPr marL="0" lvl="0" indent="0" algn="l" rtl="0">
              <a:lnSpc>
                <a:spcPct val="100000"/>
              </a:lnSpc>
              <a:spcBef>
                <a:spcPts val="0"/>
              </a:spcBef>
              <a:spcAft>
                <a:spcPts val="0"/>
              </a:spcAft>
              <a:buSzPts val="1100"/>
              <a:buNone/>
            </a:pPr>
            <a:r>
              <a:rPr lang="en-US" sz="1400" dirty="0" err="1">
                <a:solidFill>
                  <a:schemeClr val="dk1"/>
                </a:solidFill>
              </a:rPr>
              <a:t>其中符號⟨ij⟩表示站點</a:t>
            </a:r>
            <a:r>
              <a:rPr lang="en-US" sz="1400" dirty="0">
                <a:solidFill>
                  <a:schemeClr val="dk1"/>
                </a:solidFill>
              </a:rPr>
              <a:t> </a:t>
            </a:r>
            <a:r>
              <a:rPr lang="en-US" sz="1400" dirty="0" err="1">
                <a:solidFill>
                  <a:schemeClr val="dk1"/>
                </a:solidFill>
              </a:rPr>
              <a:t>i</a:t>
            </a:r>
            <a:r>
              <a:rPr lang="en-US" sz="1400" dirty="0">
                <a:solidFill>
                  <a:schemeClr val="dk1"/>
                </a:solidFill>
              </a:rPr>
              <a:t> 和 j </a:t>
            </a:r>
            <a:r>
              <a:rPr lang="en-US" sz="1400" dirty="0" err="1">
                <a:solidFill>
                  <a:schemeClr val="dk1"/>
                </a:solidFill>
              </a:rPr>
              <a:t>是相鄰的，μ</a:t>
            </a:r>
            <a:r>
              <a:rPr lang="en-US" sz="1400" dirty="0">
                <a:solidFill>
                  <a:schemeClr val="dk1"/>
                </a:solidFill>
              </a:rPr>
              <a:t> </a:t>
            </a:r>
            <a:r>
              <a:rPr lang="en-US" sz="1400" dirty="0" err="1">
                <a:solidFill>
                  <a:schemeClr val="dk1"/>
                </a:solidFill>
              </a:rPr>
              <a:t>是外部磁矩</a:t>
            </a:r>
            <a:r>
              <a:rPr lang="en-US" sz="1400" dirty="0">
                <a:solidFill>
                  <a:schemeClr val="dk1"/>
                </a:solidFill>
              </a:rPr>
              <a:t>。</a:t>
            </a:r>
            <a:endParaRPr sz="1400" dirty="0">
              <a:solidFill>
                <a:schemeClr val="dk1"/>
              </a:solidFill>
            </a:endParaRPr>
          </a:p>
          <a:p>
            <a:pPr marL="0" lvl="0" indent="0" algn="l" rtl="0">
              <a:lnSpc>
                <a:spcPct val="100000"/>
              </a:lnSpc>
              <a:spcBef>
                <a:spcPts val="0"/>
              </a:spcBef>
              <a:spcAft>
                <a:spcPts val="0"/>
              </a:spcAft>
              <a:buSzPts val="1100"/>
              <a:buNone/>
            </a:pPr>
            <a:endParaRPr sz="1400" dirty="0">
              <a:solidFill>
                <a:schemeClr val="dk1"/>
              </a:solidFill>
            </a:endParaRPr>
          </a:p>
          <a:p>
            <a:pPr marL="0" lvl="0" indent="0" algn="l" rtl="0">
              <a:lnSpc>
                <a:spcPct val="100000"/>
              </a:lnSpc>
              <a:spcBef>
                <a:spcPts val="0"/>
              </a:spcBef>
              <a:spcAft>
                <a:spcPts val="0"/>
              </a:spcAft>
              <a:buSzPts val="1100"/>
              <a:buNone/>
            </a:pPr>
            <a:r>
              <a:rPr lang="en-US" sz="1400" dirty="0" err="1">
                <a:solidFill>
                  <a:schemeClr val="dk1"/>
                </a:solidFill>
              </a:rPr>
              <a:t>系統基態對應於哈密頓函數的最小值，該最小值又對應於優化問題的最優解。如果每個晶格點都是一個量子粒子（例如光子或電子</a:t>
            </a:r>
            <a:r>
              <a:rPr lang="en-US" sz="1400" dirty="0">
                <a:solidFill>
                  <a:schemeClr val="dk1"/>
                </a:solidFill>
              </a:rPr>
              <a:t>），</a:t>
            </a:r>
            <a:r>
              <a:rPr lang="en-US" sz="1400" dirty="0" err="1">
                <a:solidFill>
                  <a:schemeClr val="dk1"/>
                </a:solidFill>
              </a:rPr>
              <a:t>那麼量子退火可以利用量子隧穿效應來加速系統達到基態以獲得問題的最優解</a:t>
            </a:r>
            <a:endParaRPr sz="1400" dirty="0">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22d0c7dce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g122d0c7dceb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u="sng" dirty="0" err="1">
                <a:solidFill>
                  <a:srgbClr val="FF0000"/>
                </a:solidFill>
              </a:rPr>
              <a:t>二次無約束二元優化</a:t>
            </a:r>
            <a:r>
              <a:rPr lang="en-US" dirty="0" err="1"/>
              <a:t>問題傳統上用於計算機科學，變量取值為</a:t>
            </a:r>
            <a:r>
              <a:rPr lang="en-US" dirty="0"/>
              <a:t> 1 (TRUE) 和 0 (FALSE)。 QUBO </a:t>
            </a:r>
            <a:r>
              <a:rPr lang="en-US" dirty="0" err="1"/>
              <a:t>問題是使用上對角矩陣</a:t>
            </a:r>
            <a:r>
              <a:rPr lang="en-US" dirty="0"/>
              <a:t> Q </a:t>
            </a:r>
            <a:r>
              <a:rPr lang="en-US" dirty="0" err="1"/>
              <a:t>定義的，Q</a:t>
            </a:r>
            <a:r>
              <a:rPr lang="en-US" dirty="0"/>
              <a:t> </a:t>
            </a:r>
            <a:r>
              <a:rPr lang="en-US" dirty="0" err="1"/>
              <a:t>是一個</a:t>
            </a:r>
            <a:r>
              <a:rPr lang="en-US" dirty="0"/>
              <a:t> N x N </a:t>
            </a:r>
            <a:r>
              <a:rPr lang="en-US" dirty="0" err="1"/>
              <a:t>實係數上三角矩陣，以及</a:t>
            </a:r>
            <a:r>
              <a:rPr lang="en-US" dirty="0"/>
              <a:t> </a:t>
            </a:r>
            <a:r>
              <a:rPr lang="en-US" dirty="0" err="1"/>
              <a:t>x，一個二元變量向量，作為最小化函數</a:t>
            </a:r>
            <a:r>
              <a:rPr lang="en-US" dirty="0"/>
              <a:t>：</a:t>
            </a:r>
            <a:endParaRPr dirty="0"/>
          </a:p>
          <a:p>
            <a:pPr marL="0" lvl="0" indent="0" algn="l" rtl="0">
              <a:lnSpc>
                <a:spcPct val="100000"/>
              </a:lnSpc>
              <a:spcBef>
                <a:spcPts val="0"/>
              </a:spcBef>
              <a:spcAft>
                <a:spcPts val="0"/>
              </a:spcAft>
              <a:buSzPts val="1100"/>
              <a:buNone/>
            </a:pPr>
            <a:r>
              <a:rPr lang="en-US" dirty="0" err="1"/>
              <a:t>其中對角項</a:t>
            </a:r>
            <a:r>
              <a:rPr lang="en-US" dirty="0"/>
              <a:t> </a:t>
            </a:r>
            <a:r>
              <a:rPr lang="en-US" dirty="0" err="1"/>
              <a:t>Qi,i</a:t>
            </a:r>
            <a:r>
              <a:rPr lang="en-US" dirty="0"/>
              <a:t> </a:t>
            </a:r>
            <a:r>
              <a:rPr lang="en-US" dirty="0" err="1"/>
              <a:t>是線性係數，非零非對角項</a:t>
            </a:r>
            <a:r>
              <a:rPr lang="en-US" dirty="0"/>
              <a:t> </a:t>
            </a:r>
            <a:r>
              <a:rPr lang="en-US" dirty="0" err="1"/>
              <a:t>Qi,j</a:t>
            </a:r>
            <a:r>
              <a:rPr lang="en-US" dirty="0"/>
              <a:t> </a:t>
            </a:r>
            <a:r>
              <a:rPr lang="en-US" dirty="0" err="1"/>
              <a:t>是二次係數</a:t>
            </a:r>
            <a:r>
              <a:rPr lang="en-US" dirty="0"/>
              <a:t>。 </a:t>
            </a:r>
            <a:r>
              <a:rPr lang="en-US" dirty="0" err="1"/>
              <a:t>這可以更簡潔地表示為</a:t>
            </a:r>
            <a:r>
              <a:rPr lang="en-US" dirty="0"/>
              <a:t>：</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US" dirty="0" err="1"/>
              <a:t>Ising</a:t>
            </a:r>
            <a:r>
              <a:rPr lang="en-US" dirty="0"/>
              <a:t> </a:t>
            </a:r>
            <a:r>
              <a:rPr lang="en-US" dirty="0" err="1"/>
              <a:t>模型和</a:t>
            </a:r>
            <a:r>
              <a:rPr lang="en-US" dirty="0"/>
              <a:t> QUBO </a:t>
            </a:r>
            <a:r>
              <a:rPr lang="en-US" dirty="0" err="1"/>
              <a:t>之間的轉換是</a:t>
            </a:r>
            <a:r>
              <a:rPr lang="zh-TW" altLang="en-US" sz="1100" b="0" i="0" u="none" strike="noStrike" cap="none" dirty="0">
                <a:solidFill>
                  <a:srgbClr val="000000"/>
                </a:solidFill>
                <a:effectLst/>
                <a:latin typeface="Arial"/>
                <a:ea typeface="Arial"/>
                <a:cs typeface="Arial"/>
                <a:sym typeface="Arial"/>
              </a:rPr>
              <a:t>顯而易見的</a:t>
            </a:r>
            <a:r>
              <a:rPr lang="en-US" dirty="0"/>
              <a:t>。</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2176bbb184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5" name="Google Shape;165;g12176bbb184_0_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Chains : Larger problems often require chains because the QPU topology is not fully connected.</a:t>
            </a:r>
            <a:endParaRPr dirty="0"/>
          </a:p>
          <a:p>
            <a:pPr marL="0" lvl="0" indent="0" algn="l" rtl="0">
              <a:lnSpc>
                <a:spcPct val="100000"/>
              </a:lnSpc>
              <a:spcBef>
                <a:spcPts val="0"/>
              </a:spcBef>
              <a:spcAft>
                <a:spcPts val="0"/>
              </a:spcAft>
              <a:buSzPts val="1100"/>
              <a:buNone/>
            </a:pPr>
            <a:r>
              <a:rPr lang="en-US" dirty="0"/>
              <a:t>Chain Strength : For a chain of qubits to represent a variable, all its constituent qubits must return the same value for a sample. This is accomplished by setting a strong coupling to the edges connecting these qubits.</a:t>
            </a:r>
            <a:endParaRPr dirty="0"/>
          </a:p>
          <a:p>
            <a:pPr marL="0" lvl="0" indent="0" algn="l" rtl="0">
              <a:lnSpc>
                <a:spcPct val="100000"/>
              </a:lnSpc>
              <a:spcBef>
                <a:spcPts val="0"/>
              </a:spcBef>
              <a:spcAft>
                <a:spcPts val="0"/>
              </a:spcAft>
              <a:buClr>
                <a:schemeClr val="dk1"/>
              </a:buClr>
              <a:buSzPts val="1100"/>
              <a:buFont typeface="Arial"/>
              <a:buNone/>
            </a:pPr>
            <a:r>
              <a:rPr lang="en-US" dirty="0"/>
              <a:t>(</a:t>
            </a:r>
            <a:r>
              <a:rPr lang="en-US" dirty="0" err="1"/>
              <a:t>鏈：較大的問題通常需要鏈，因為</a:t>
            </a:r>
            <a:r>
              <a:rPr lang="en-US" dirty="0"/>
              <a:t> QPU </a:t>
            </a:r>
            <a:r>
              <a:rPr lang="en-US" dirty="0" err="1"/>
              <a:t>拓撲不是完全連接的</a:t>
            </a:r>
            <a:r>
              <a:rPr lang="en-US" dirty="0"/>
              <a:t>。</a:t>
            </a:r>
            <a:endParaRPr dirty="0"/>
          </a:p>
          <a:p>
            <a:pPr marL="0" lvl="0" indent="0" algn="l" rtl="0">
              <a:lnSpc>
                <a:spcPct val="100000"/>
              </a:lnSpc>
              <a:spcBef>
                <a:spcPts val="0"/>
              </a:spcBef>
              <a:spcAft>
                <a:spcPts val="0"/>
              </a:spcAft>
              <a:buClr>
                <a:schemeClr val="dk1"/>
              </a:buClr>
              <a:buSzPts val="1100"/>
              <a:buFont typeface="Arial"/>
              <a:buNone/>
            </a:pPr>
            <a:r>
              <a:rPr lang="en-US" dirty="0" err="1"/>
              <a:t>鏈強度：對於表示變量的量子比特鏈，它的所有組成量子比特必須為樣本返回相同的值</a:t>
            </a:r>
            <a:r>
              <a:rPr lang="en-US" dirty="0"/>
              <a:t>。 </a:t>
            </a:r>
            <a:r>
              <a:rPr lang="en-US" dirty="0" err="1"/>
              <a:t>這是通過對連接這些量子位的邊緣設置強耦合來實現的</a:t>
            </a:r>
            <a:r>
              <a:rPr lang="en-US" dirty="0"/>
              <a:t>。)</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US" dirty="0" err="1"/>
              <a:t>要直接在</a:t>
            </a:r>
            <a:r>
              <a:rPr lang="en-US" dirty="0"/>
              <a:t> D-Wave </a:t>
            </a:r>
            <a:r>
              <a:rPr lang="en-US" dirty="0" err="1"/>
              <a:t>系統上解決任意提出的二元二次問題，需要映射到系統量子處理單元</a:t>
            </a:r>
            <a:r>
              <a:rPr lang="en-US" dirty="0"/>
              <a:t> (QPU) 的 QPU </a:t>
            </a:r>
            <a:r>
              <a:rPr lang="en-US" dirty="0" err="1"/>
              <a:t>拓撲，稱為minor-embedding次要嵌入</a:t>
            </a:r>
            <a:r>
              <a:rPr lang="en-US" dirty="0"/>
              <a:t>。 </a:t>
            </a:r>
            <a:r>
              <a:rPr lang="en-US" dirty="0" err="1"/>
              <a:t>這種預處理可以通過由</a:t>
            </a:r>
            <a:r>
              <a:rPr lang="en-US" dirty="0"/>
              <a:t> </a:t>
            </a:r>
            <a:r>
              <a:rPr lang="en-US" dirty="0" err="1"/>
              <a:t>DWaveSampler</a:t>
            </a:r>
            <a:r>
              <a:rPr lang="en-US" dirty="0"/>
              <a:t>() </a:t>
            </a:r>
            <a:r>
              <a:rPr lang="en-US" dirty="0" err="1"/>
              <a:t>和執行次要嵌入的組合組成的組合採樣器來完成</a:t>
            </a:r>
            <a:r>
              <a:rPr lang="en-US" dirty="0"/>
              <a:t>。</a:t>
            </a:r>
            <a:endParaRPr dirty="0"/>
          </a:p>
          <a:p>
            <a:pPr marL="0" lvl="0" indent="0" algn="l" rtl="0">
              <a:lnSpc>
                <a:spcPct val="100000"/>
              </a:lnSpc>
              <a:spcBef>
                <a:spcPts val="0"/>
              </a:spcBef>
              <a:spcAft>
                <a:spcPts val="0"/>
              </a:spcAft>
              <a:buSzPts val="1100"/>
              <a:buNone/>
            </a:pPr>
            <a:r>
              <a:rPr lang="en-US" dirty="0" err="1"/>
              <a:t>三變量全連接問題（左側以圖表形式顯示）嵌入在</a:t>
            </a:r>
            <a:r>
              <a:rPr lang="en-US" dirty="0"/>
              <a:t> D-Wave 2000Q </a:t>
            </a:r>
            <a:r>
              <a:rPr lang="en-US" dirty="0" err="1"/>
              <a:t>上的四個量子位中，右側顯示為</a:t>
            </a:r>
            <a:r>
              <a:rPr lang="en-US" dirty="0"/>
              <a:t> Chimera </a:t>
            </a:r>
            <a:r>
              <a:rPr lang="en-US" dirty="0" err="1"/>
              <a:t>拓撲</a:t>
            </a:r>
            <a:r>
              <a:rPr lang="en-US" dirty="0"/>
              <a:t>。 </a:t>
            </a:r>
            <a:r>
              <a:rPr lang="en-US" dirty="0" err="1"/>
              <a:t>以深洋紅色突出顯示的變亮，由兩個量子位表示，數字</a:t>
            </a:r>
            <a:r>
              <a:rPr lang="en-US" dirty="0"/>
              <a:t> 251 和 253。</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2176bbb184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g12176bbb184_0_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有時候複雜的問題變數太多</a:t>
            </a:r>
            <a:r>
              <a:rPr lang="en-US">
                <a:solidFill>
                  <a:schemeClr val="dk1"/>
                </a:solidFill>
              </a:rPr>
              <a:t>，</a:t>
            </a:r>
            <a:r>
              <a:rPr lang="en-US"/>
              <a:t>受限於qubits數</a:t>
            </a:r>
            <a:r>
              <a:rPr lang="en-US">
                <a:solidFill>
                  <a:schemeClr val="dk1"/>
                </a:solidFill>
              </a:rPr>
              <a:t>，</a:t>
            </a:r>
            <a:r>
              <a:rPr lang="en-US"/>
              <a:t>所以對於大問題要使用分解</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一個太大而無法完全嵌入 QPU 的問題會被依次分解為更小的問題，每個問題都可以放在 QPU 上，並根據對能量的最大影響選擇變量。</a:t>
            </a:r>
            <a:endParaRPr/>
          </a:p>
          <a:p>
            <a:pPr marL="0" lvl="0" indent="0" algn="l" rtl="0">
              <a:lnSpc>
                <a:spcPct val="100000"/>
              </a:lnSpc>
              <a:spcBef>
                <a:spcPts val="0"/>
              </a:spcBef>
              <a:spcAft>
                <a:spcPts val="0"/>
              </a:spcAft>
              <a:buSzPts val="1100"/>
              <a:buNone/>
            </a:pPr>
            <a:r>
              <a:rPr lang="en-US"/>
              <a:t>僅由最大能量影響選擇的變量可能不是直接連接的（沒有共享邊），也可能不代表問題的局部結構。配置諸如廣度優先 (BFS) 或優先級優先選擇 (PFS) 之類的遍歷模式可以捕獲表示問題中局部結構的特徵。</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a:t>
            </a:r>
            <a:endParaRPr/>
          </a:p>
          <a:p>
            <a:pPr marL="0" lvl="0" indent="0" algn="l" rtl="0">
              <a:lnSpc>
                <a:spcPct val="100000"/>
              </a:lnSpc>
              <a:spcBef>
                <a:spcPts val="0"/>
              </a:spcBef>
              <a:spcAft>
                <a:spcPts val="0"/>
              </a:spcAft>
              <a:buSzPts val="1100"/>
              <a:buNone/>
            </a:pPr>
            <a:r>
              <a:rPr lang="en-US">
                <a:solidFill>
                  <a:schemeClr val="dk1"/>
                </a:solidFill>
              </a:rPr>
              <a:t>由 Ocean 軟件的 EnergyImpactDecomposer 類實現的一種分解方法是選擇對問題能量貢獻最大的變量子問題。</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a:solidFill>
                  <a:schemeClr val="dk1"/>
                </a:solidFill>
              </a:rPr>
              <a:t>*/</a:t>
            </a:r>
            <a:endParaRPr>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2176bbb184_0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g12176bbb184_0_2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err="1"/>
              <a:t>經典哈密頓量是根據能量對某些物理系統的數學描述。我們可以輸入系統的任何特定狀態，哈密頓量返回該狀態的能量</a:t>
            </a:r>
            <a:r>
              <a:rPr lang="en-US" dirty="0"/>
              <a:t>。</a:t>
            </a:r>
            <a:endParaRPr dirty="0"/>
          </a:p>
          <a:p>
            <a:pPr marL="0" lvl="0" indent="0" algn="l" rtl="0">
              <a:lnSpc>
                <a:spcPct val="100000"/>
              </a:lnSpc>
              <a:spcBef>
                <a:spcPts val="0"/>
              </a:spcBef>
              <a:spcAft>
                <a:spcPts val="0"/>
              </a:spcAft>
              <a:buSzPts val="1100"/>
              <a:buNone/>
            </a:pPr>
            <a:r>
              <a:rPr lang="en-US" dirty="0" err="1"/>
              <a:t>對於量子系統，哈密頓量是將某些狀態（稱為本徵態）映射到能量的函數</a:t>
            </a:r>
            <a:r>
              <a:rPr lang="en-US" dirty="0"/>
              <a:t>。</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US" dirty="0"/>
              <a:t>在量子退火中，系統從初始哈密頓量的最低能量本徵態開始。當它退火時，它引入了包含偏差和耦合器的哈密頓量問題，它減少了初始哈密頓量的影響。在退火結束時，它處於問題哈密頓量的本徵態。理想情況下，它在整個量子退火過程中一直保持在最低能量狀態，因此到最後——</a:t>
            </a:r>
            <a:r>
              <a:rPr lang="en-US" dirty="0" err="1"/>
              <a:t>它處於問題哈密頓量的最低能量狀態，因此對你想要解決的問題有答案。到退火結束時，每個量子比特都是一個經典對象</a:t>
            </a:r>
            <a:r>
              <a:rPr lang="en-US" dirty="0"/>
              <a:t>。</a:t>
            </a:r>
            <a:endParaRPr dirty="0"/>
          </a:p>
          <a:p>
            <a:pPr marL="0" lvl="0" indent="0" algn="l" rtl="0">
              <a:lnSpc>
                <a:spcPct val="100000"/>
              </a:lnSpc>
              <a:spcBef>
                <a:spcPts val="0"/>
              </a:spcBef>
              <a:spcAft>
                <a:spcPts val="0"/>
              </a:spcAft>
              <a:buSzPts val="1100"/>
              <a:buNone/>
            </a:pPr>
            <a:r>
              <a:rPr lang="en-US" dirty="0"/>
              <a:t>(input </a:t>
            </a:r>
            <a:r>
              <a:rPr lang="en-US" dirty="0" err="1"/>
              <a:t>各量子狀態，output系統能量</a:t>
            </a:r>
            <a:r>
              <a:rPr lang="en-US" dirty="0"/>
              <a:t>)</a:t>
            </a:r>
            <a:endParaRPr dirty="0"/>
          </a:p>
          <a:p>
            <a:pPr marL="0" lvl="0" indent="0" algn="l" rtl="0">
              <a:lnSpc>
                <a:spcPct val="100000"/>
              </a:lnSpc>
              <a:spcBef>
                <a:spcPts val="0"/>
              </a:spcBef>
              <a:spcAft>
                <a:spcPts val="0"/>
              </a:spcAft>
              <a:buSzPts val="1100"/>
              <a:buNone/>
            </a:pPr>
            <a:r>
              <a:rPr lang="en-US" dirty="0"/>
              <a:t>(</a:t>
            </a:r>
            <a:r>
              <a:rPr lang="en-US" dirty="0" err="1"/>
              <a:t>將所有qubits可能狀態放入Hamiltonian，找到能量最小時的樣子</a:t>
            </a:r>
            <a:r>
              <a:rPr lang="en-US" dirty="0"/>
              <a:t>)</a:t>
            </a:r>
            <a:endParaRPr dirty="0"/>
          </a:p>
          <a:p>
            <a:pPr marL="0" lvl="0" indent="0" algn="l" rtl="0">
              <a:lnSpc>
                <a:spcPct val="100000"/>
              </a:lnSpc>
              <a:spcBef>
                <a:spcPts val="0"/>
              </a:spcBef>
              <a:spcAft>
                <a:spcPts val="0"/>
              </a:spcAft>
              <a:buSzPts val="1100"/>
              <a:buNone/>
            </a:pPr>
            <a:r>
              <a:rPr lang="en-US" dirty="0" err="1"/>
              <a:t>其中</a:t>
            </a:r>
            <a:r>
              <a:rPr lang="en-US" dirty="0"/>
              <a:t> </a:t>
            </a:r>
            <a:r>
              <a:rPr lang="en-US" dirty="0" err="1"/>
              <a:t>σ是在量子比特q</a:t>
            </a:r>
            <a:r>
              <a:rPr lang="en-US" dirty="0"/>
              <a:t> </a:t>
            </a:r>
            <a:r>
              <a:rPr lang="en-US" dirty="0" err="1"/>
              <a:t>上運行的泡利矩陣</a:t>
            </a:r>
            <a:r>
              <a:rPr lang="en-US" dirty="0"/>
              <a:t> ，  h 和 J </a:t>
            </a:r>
            <a:r>
              <a:rPr lang="en-US" dirty="0" err="1"/>
              <a:t>是量子比特偏差和耦合強度</a:t>
            </a:r>
            <a:r>
              <a:rPr lang="en-US" dirty="0"/>
              <a:t>。  A(s)</a:t>
            </a:r>
            <a:r>
              <a:rPr lang="en-US" dirty="0" err="1"/>
              <a:t>和B</a:t>
            </a:r>
            <a:r>
              <a:rPr lang="en-US" dirty="0"/>
              <a:t>(s)</a:t>
            </a:r>
            <a:r>
              <a:rPr lang="en-US" dirty="0" err="1"/>
              <a:t>是根據退火時間s演變的能量縮放函數</a:t>
            </a:r>
            <a:r>
              <a:rPr lang="en-US" dirty="0"/>
              <a:t>。(A(s)會從很大到0 B(s)會從0到很大)</a:t>
            </a:r>
            <a:endParaRPr dirty="0"/>
          </a:p>
          <a:p>
            <a:pPr marL="0" lvl="0" indent="0" algn="l" rtl="0">
              <a:lnSpc>
                <a:spcPct val="100000"/>
              </a:lnSpc>
              <a:spcBef>
                <a:spcPts val="0"/>
              </a:spcBef>
              <a:spcAft>
                <a:spcPts val="0"/>
              </a:spcAft>
              <a:buSzPts val="1100"/>
              <a:buNone/>
            </a:pPr>
            <a:r>
              <a:rPr lang="en-US" dirty="0"/>
              <a:t>Initial Hamiltonian</a:t>
            </a:r>
            <a:r>
              <a:rPr lang="en-US" dirty="0">
                <a:solidFill>
                  <a:schemeClr val="dk1"/>
                </a:solidFill>
              </a:rPr>
              <a:t>：把所有qubits變成01疊加狀態(</a:t>
            </a:r>
            <a:r>
              <a:rPr lang="en-US" dirty="0" err="1">
                <a:solidFill>
                  <a:schemeClr val="dk1"/>
                </a:solidFill>
              </a:rPr>
              <a:t>初始哈密頓量的最低能量狀態是當所有量子位處於</a:t>
            </a:r>
            <a:r>
              <a:rPr lang="en-US" dirty="0">
                <a:solidFill>
                  <a:schemeClr val="dk1"/>
                </a:solidFill>
              </a:rPr>
              <a:t> 0 和 1 </a:t>
            </a:r>
            <a:r>
              <a:rPr lang="en-US" dirty="0" err="1">
                <a:solidFill>
                  <a:schemeClr val="dk1"/>
                </a:solidFill>
              </a:rPr>
              <a:t>的疊加狀態時</a:t>
            </a:r>
            <a:r>
              <a:rPr lang="en-US" dirty="0">
                <a:solidFill>
                  <a:schemeClr val="dk1"/>
                </a:solidFill>
              </a:rPr>
              <a:t>。)</a:t>
            </a:r>
            <a:endParaRPr dirty="0"/>
          </a:p>
          <a:p>
            <a:pPr marL="0" lvl="0" indent="0" algn="l" rtl="0">
              <a:lnSpc>
                <a:spcPct val="100000"/>
              </a:lnSpc>
              <a:spcBef>
                <a:spcPts val="0"/>
              </a:spcBef>
              <a:spcAft>
                <a:spcPts val="0"/>
              </a:spcAft>
              <a:buSzPts val="1100"/>
              <a:buNone/>
            </a:pPr>
            <a:r>
              <a:rPr lang="en-US" dirty="0"/>
              <a:t>Final </a:t>
            </a:r>
            <a:r>
              <a:rPr lang="en-US" dirty="0" err="1"/>
              <a:t>Hamiltonian：的最小值會對應於優化問題的最優解</a:t>
            </a:r>
            <a:r>
              <a:rPr lang="en-US" dirty="0"/>
              <a:t>(</a:t>
            </a:r>
            <a:r>
              <a:rPr lang="en-US" sz="1100" b="0" i="0" u="none" strike="noStrike" cap="none" dirty="0" err="1">
                <a:solidFill>
                  <a:srgbClr val="000000"/>
                </a:solidFill>
                <a:latin typeface="Arial"/>
                <a:ea typeface="Arial"/>
                <a:cs typeface="Arial"/>
                <a:sym typeface="Arial"/>
              </a:rPr>
              <a:t>最終哈密頓量的最低能量狀態是試圖解決的問題的答案。最終狀態是經典狀態</a:t>
            </a:r>
            <a:r>
              <a:rPr lang="en-US" sz="1100" b="0" i="0" u="none" strike="noStrike" cap="none" dirty="0">
                <a:solidFill>
                  <a:srgbClr val="000000"/>
                </a:solidFill>
                <a:latin typeface="Arial"/>
                <a:ea typeface="Arial"/>
                <a:cs typeface="Arial"/>
                <a:sym typeface="Arial"/>
              </a:rPr>
              <a:t>)</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US" dirty="0" err="1"/>
              <a:t>Final哈密頓量的第二項為對每一對相鄰晶格點的總和</a:t>
            </a:r>
            <a:r>
              <a:rPr lang="en-US" dirty="0"/>
              <a:t>(</a:t>
            </a:r>
            <a:r>
              <a:rPr lang="en-US" dirty="0" err="1"/>
              <a:t>每一對只算一次</a:t>
            </a:r>
            <a:r>
              <a:rPr lang="en-US" dirty="0"/>
              <a:t>)，</a:t>
            </a:r>
            <a:r>
              <a:rPr lang="en-US" dirty="0" err="1"/>
              <a:t>代表所有自旋之間交互作用的能量</a:t>
            </a:r>
            <a:endParaRPr dirty="0"/>
          </a:p>
          <a:p>
            <a:pPr marL="0" lvl="0" indent="0" algn="l" rtl="0">
              <a:lnSpc>
                <a:spcPct val="100000"/>
              </a:lnSpc>
              <a:spcBef>
                <a:spcPts val="0"/>
              </a:spcBef>
              <a:spcAft>
                <a:spcPts val="0"/>
              </a:spcAft>
              <a:buSzPts val="1100"/>
              <a:buNone/>
            </a:pPr>
            <a:r>
              <a:rPr lang="en-US" sz="1150" dirty="0" err="1">
                <a:solidFill>
                  <a:srgbClr val="202122"/>
                </a:solidFill>
                <a:highlight>
                  <a:srgbClr val="FFFFFF"/>
                </a:highlight>
              </a:rPr>
              <a:t>第二項則是磁場和自旋交互作用的能量</a:t>
            </a:r>
            <a:endParaRPr sz="1150" dirty="0">
              <a:solidFill>
                <a:srgbClr val="202122"/>
              </a:solidFill>
              <a:highlight>
                <a:srgbClr val="FFFFFF"/>
              </a:highlight>
            </a:endParaRPr>
          </a:p>
          <a:p>
            <a:pPr marL="0" lvl="0" indent="0" algn="l" rtl="0">
              <a:lnSpc>
                <a:spcPct val="100000"/>
              </a:lnSpc>
              <a:spcBef>
                <a:spcPts val="0"/>
              </a:spcBef>
              <a:spcAft>
                <a:spcPts val="0"/>
              </a:spcAft>
              <a:buSzPts val="1100"/>
              <a:buNone/>
            </a:pPr>
            <a:r>
              <a:rPr lang="en-US" sz="1150" dirty="0" err="1">
                <a:solidFill>
                  <a:srgbClr val="202122"/>
                </a:solidFill>
                <a:highlight>
                  <a:srgbClr val="FFFFFF"/>
                </a:highlight>
              </a:rPr>
              <a:t>對於每個晶格點</a:t>
            </a:r>
            <a:r>
              <a:rPr lang="en-US" sz="1150" dirty="0">
                <a:solidFill>
                  <a:srgbClr val="202122"/>
                </a:solidFill>
                <a:highlight>
                  <a:srgbClr val="FFFFFF"/>
                </a:highlight>
              </a:rPr>
              <a:t> k ∈ Λ </a:t>
            </a:r>
            <a:r>
              <a:rPr lang="en-US" sz="1150" dirty="0" err="1">
                <a:solidFill>
                  <a:srgbClr val="202122"/>
                </a:solidFill>
                <a:highlight>
                  <a:srgbClr val="FFFFFF"/>
                </a:highlight>
              </a:rPr>
              <a:t>都有一個離散變數</a:t>
            </a:r>
            <a:r>
              <a:rPr lang="en-US" sz="1150" dirty="0">
                <a:solidFill>
                  <a:srgbClr val="202122"/>
                </a:solidFill>
                <a:highlight>
                  <a:srgbClr val="FFFFFF"/>
                </a:highlight>
              </a:rPr>
              <a:t> </a:t>
            </a:r>
            <a:r>
              <a:rPr lang="en-US" sz="1150" dirty="0" err="1">
                <a:solidFill>
                  <a:srgbClr val="202122"/>
                </a:solidFill>
                <a:highlight>
                  <a:srgbClr val="FFFFFF"/>
                </a:highlight>
              </a:rPr>
              <a:t>σk</a:t>
            </a:r>
            <a:r>
              <a:rPr lang="en-US" sz="1150" dirty="0">
                <a:solidFill>
                  <a:srgbClr val="202122"/>
                </a:solidFill>
                <a:highlight>
                  <a:srgbClr val="FFFFFF"/>
                </a:highlight>
              </a:rPr>
              <a:t> ，</a:t>
            </a:r>
            <a:r>
              <a:rPr lang="en-US" sz="1150" dirty="0" err="1">
                <a:solidFill>
                  <a:srgbClr val="202122"/>
                </a:solidFill>
                <a:highlight>
                  <a:srgbClr val="FFFFFF"/>
                </a:highlight>
              </a:rPr>
              <a:t>其中</a:t>
            </a:r>
            <a:r>
              <a:rPr lang="en-US" sz="1150" dirty="0">
                <a:solidFill>
                  <a:srgbClr val="202122"/>
                </a:solidFill>
                <a:highlight>
                  <a:srgbClr val="FFFFFF"/>
                </a:highlight>
              </a:rPr>
              <a:t> </a:t>
            </a:r>
            <a:r>
              <a:rPr lang="en-US" sz="1150" dirty="0" err="1">
                <a:solidFill>
                  <a:srgbClr val="202122"/>
                </a:solidFill>
                <a:highlight>
                  <a:srgbClr val="FFFFFF"/>
                </a:highlight>
              </a:rPr>
              <a:t>σk</a:t>
            </a:r>
            <a:r>
              <a:rPr lang="en-US" sz="1150" dirty="0">
                <a:solidFill>
                  <a:srgbClr val="202122"/>
                </a:solidFill>
                <a:highlight>
                  <a:srgbClr val="FFFFFF"/>
                </a:highlight>
              </a:rPr>
              <a:t>  ∈ {+1, −1}，</a:t>
            </a:r>
            <a:r>
              <a:rPr lang="en-US" sz="1150" dirty="0" err="1">
                <a:solidFill>
                  <a:srgbClr val="202122"/>
                </a:solidFill>
                <a:highlight>
                  <a:srgbClr val="FFFFFF"/>
                </a:highlight>
              </a:rPr>
              <a:t>代表一個晶格點的自旋。而所有變數的集合σ</a:t>
            </a:r>
            <a:r>
              <a:rPr lang="en-US" sz="1150" dirty="0">
                <a:solidFill>
                  <a:srgbClr val="202122"/>
                </a:solidFill>
                <a:highlight>
                  <a:srgbClr val="FFFFFF"/>
                </a:highlight>
              </a:rPr>
              <a:t> = (</a:t>
            </a:r>
            <a:r>
              <a:rPr lang="en-US" sz="1150" dirty="0" err="1">
                <a:solidFill>
                  <a:srgbClr val="202122"/>
                </a:solidFill>
                <a:highlight>
                  <a:srgbClr val="FFFFFF"/>
                </a:highlight>
              </a:rPr>
              <a:t>σk</a:t>
            </a:r>
            <a:r>
              <a:rPr lang="en-US" sz="1150" dirty="0">
                <a:solidFill>
                  <a:srgbClr val="202122"/>
                </a:solidFill>
                <a:highlight>
                  <a:srgbClr val="FFFFFF"/>
                </a:highlight>
              </a:rPr>
              <a:t>)</a:t>
            </a:r>
            <a:r>
              <a:rPr lang="en-US" sz="1150" dirty="0" err="1">
                <a:solidFill>
                  <a:srgbClr val="202122"/>
                </a:solidFill>
                <a:highlight>
                  <a:srgbClr val="FFFFFF"/>
                </a:highlight>
              </a:rPr>
              <a:t>k∈Λ則稱作</a:t>
            </a:r>
            <a:r>
              <a:rPr lang="en-US" sz="1150" dirty="0">
                <a:solidFill>
                  <a:srgbClr val="202122"/>
                </a:solidFill>
                <a:highlight>
                  <a:srgbClr val="FFFFFF"/>
                </a:highlight>
              </a:rPr>
              <a:t> </a:t>
            </a:r>
            <a:r>
              <a:rPr lang="en-US" sz="1150" dirty="0" err="1">
                <a:solidFill>
                  <a:srgbClr val="202122"/>
                </a:solidFill>
                <a:highlight>
                  <a:srgbClr val="FFFFFF"/>
                </a:highlight>
              </a:rPr>
              <a:t>自旋組態</a:t>
            </a:r>
            <a:r>
              <a:rPr lang="en-US" sz="1150" dirty="0">
                <a:solidFill>
                  <a:srgbClr val="202122"/>
                </a:solidFill>
                <a:highlight>
                  <a:srgbClr val="FFFFFF"/>
                </a:highlight>
              </a:rPr>
              <a:t>。</a:t>
            </a:r>
            <a:endParaRPr sz="1150" dirty="0">
              <a:solidFill>
                <a:srgbClr val="202122"/>
              </a:solidFill>
              <a:highlight>
                <a:srgbClr val="FFFFFF"/>
              </a:highlight>
            </a:endParaRPr>
          </a:p>
          <a:p>
            <a:pPr marL="0" lvl="0" indent="0" algn="l" rtl="0">
              <a:lnSpc>
                <a:spcPct val="100000"/>
              </a:lnSpc>
              <a:spcBef>
                <a:spcPts val="0"/>
              </a:spcBef>
              <a:spcAft>
                <a:spcPts val="0"/>
              </a:spcAft>
              <a:buSzPts val="1100"/>
              <a:buNone/>
            </a:pPr>
            <a:r>
              <a:rPr lang="en-US" sz="1150" dirty="0" err="1">
                <a:solidFill>
                  <a:srgbClr val="202122"/>
                </a:solidFill>
                <a:highlight>
                  <a:srgbClr val="FFFFFF"/>
                </a:highlight>
              </a:rPr>
              <a:t>對於兩個相鄰的晶格點i</a:t>
            </a:r>
            <a:r>
              <a:rPr lang="en-US" sz="1150" dirty="0">
                <a:solidFill>
                  <a:srgbClr val="202122"/>
                </a:solidFill>
                <a:highlight>
                  <a:srgbClr val="FFFFFF"/>
                </a:highlight>
              </a:rPr>
              <a:t>, j ∈ Λ</a:t>
            </a:r>
            <a:endParaRPr sz="1150" dirty="0">
              <a:solidFill>
                <a:srgbClr val="202122"/>
              </a:solidFill>
              <a:highlight>
                <a:srgbClr val="FFFFFF"/>
              </a:highlight>
            </a:endParaRPr>
          </a:p>
          <a:p>
            <a:pPr marL="0" lvl="0" indent="0" algn="l" rtl="0">
              <a:lnSpc>
                <a:spcPct val="100000"/>
              </a:lnSpc>
              <a:spcBef>
                <a:spcPts val="0"/>
              </a:spcBef>
              <a:spcAft>
                <a:spcPts val="0"/>
              </a:spcAft>
              <a:buSzPts val="1100"/>
              <a:buNone/>
            </a:pPr>
            <a:r>
              <a:rPr lang="en-US" dirty="0"/>
              <a:t>"</a:t>
            </a:r>
            <a:r>
              <a:rPr lang="en-US" dirty="0" err="1"/>
              <a:t>hat"帶表單位向量</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US" dirty="0"/>
              <a:t>where σ^(</a:t>
            </a:r>
            <a:r>
              <a:rPr lang="en-US" dirty="0" err="1"/>
              <a:t>i</a:t>
            </a:r>
            <a:r>
              <a:rPr lang="en-US" dirty="0"/>
              <a:t>)</a:t>
            </a:r>
            <a:r>
              <a:rPr lang="en-US" dirty="0" err="1"/>
              <a:t>x,z</a:t>
            </a:r>
            <a:r>
              <a:rPr lang="en-US" dirty="0"/>
              <a:t> are Pauli matrices operating on a qubit qi (the quantum one-dimensional </a:t>
            </a:r>
            <a:r>
              <a:rPr lang="en-US" dirty="0" err="1"/>
              <a:t>Ising</a:t>
            </a:r>
            <a:r>
              <a:rPr lang="en-US" dirty="0"/>
              <a:t> spin), and nonzero values of hi and </a:t>
            </a:r>
            <a:r>
              <a:rPr lang="en-US" dirty="0" err="1"/>
              <a:t>Ji,j</a:t>
            </a:r>
            <a:r>
              <a:rPr lang="en-US" dirty="0"/>
              <a:t> are limited to those available in the QPU graph</a:t>
            </a:r>
            <a:endParaRPr dirty="0"/>
          </a:p>
          <a:p>
            <a:pPr marL="0" lvl="0" indent="0" algn="l" rtl="0">
              <a:lnSpc>
                <a:spcPct val="100000"/>
              </a:lnSpc>
              <a:spcBef>
                <a:spcPts val="0"/>
              </a:spcBef>
              <a:spcAft>
                <a:spcPts val="0"/>
              </a:spcAft>
              <a:buSzPts val="1100"/>
              <a:buNone/>
            </a:pPr>
            <a:r>
              <a:rPr lang="en-US" dirty="0" err="1"/>
              <a:t>pauli</a:t>
            </a:r>
            <a:r>
              <a:rPr lang="en-US" dirty="0"/>
              <a:t> </a:t>
            </a:r>
            <a:r>
              <a:rPr lang="en-US" dirty="0" err="1"/>
              <a:t>matrix的x或z分量</a:t>
            </a:r>
            <a:endParaRPr dirty="0"/>
          </a:p>
          <a:p>
            <a:pPr marL="0" lvl="0" indent="0" algn="l" rtl="0">
              <a:lnSpc>
                <a:spcPct val="100000"/>
              </a:lnSpc>
              <a:spcBef>
                <a:spcPts val="0"/>
              </a:spcBef>
              <a:spcAft>
                <a:spcPts val="0"/>
              </a:spcAft>
              <a:buSzPts val="1100"/>
              <a:buNone/>
            </a:pPr>
            <a:r>
              <a:rPr lang="en-US" dirty="0" err="1"/>
              <a:t>J為相鄰兩自旋的鍵結交互作用強度</a:t>
            </a:r>
            <a:endParaRPr dirty="0"/>
          </a:p>
          <a:p>
            <a:pPr marL="0" lvl="0" indent="0" algn="l" rtl="0">
              <a:lnSpc>
                <a:spcPct val="100000"/>
              </a:lnSpc>
              <a:spcBef>
                <a:spcPts val="0"/>
              </a:spcBef>
              <a:spcAft>
                <a:spcPts val="0"/>
              </a:spcAft>
              <a:buSzPts val="1100"/>
              <a:buNone/>
            </a:pPr>
            <a:r>
              <a:rPr lang="en-US" dirty="0" err="1"/>
              <a:t>H為Z軸之橫磁場強度</a:t>
            </a:r>
            <a:endParaRPr dirty="0"/>
          </a:p>
          <a:p>
            <a:pPr marL="0" lvl="0" indent="0" algn="l" rtl="0">
              <a:lnSpc>
                <a:spcPct val="100000"/>
              </a:lnSpc>
              <a:spcBef>
                <a:spcPts val="0"/>
              </a:spcBef>
              <a:spcAft>
                <a:spcPts val="0"/>
              </a:spcAft>
              <a:buSzPts val="1100"/>
              <a:buNone/>
            </a:pPr>
            <a:r>
              <a:rPr lang="en-US" dirty="0"/>
              <a:t>where σˆ(</a:t>
            </a:r>
            <a:r>
              <a:rPr lang="en-US" dirty="0" err="1"/>
              <a:t>i</a:t>
            </a:r>
            <a:r>
              <a:rPr lang="en-US" dirty="0"/>
              <a:t>)</a:t>
            </a:r>
            <a:r>
              <a:rPr lang="en-US" dirty="0" err="1"/>
              <a:t>x,z</a:t>
            </a:r>
            <a:r>
              <a:rPr lang="en-US" dirty="0"/>
              <a:t> are Pauli matrices operating on a qubit qi</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US" dirty="0"/>
              <a:t>the 𝜎𝑧are Pauli spin matrices.</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US" sz="1500" dirty="0">
                <a:solidFill>
                  <a:srgbClr val="2E2E2E"/>
                </a:solidFill>
              </a:rPr>
              <a:t>the action of the </a:t>
            </a:r>
            <a:r>
              <a:rPr lang="en-US" sz="1500" i="1" dirty="0">
                <a:solidFill>
                  <a:srgbClr val="2E2E2E"/>
                </a:solidFill>
              </a:rPr>
              <a:t>X</a:t>
            </a:r>
            <a:r>
              <a:rPr lang="en-US" sz="1500" dirty="0">
                <a:solidFill>
                  <a:srgbClr val="2E2E2E"/>
                </a:solidFill>
              </a:rPr>
              <a:t> operator is to introduce the bit flip</a:t>
            </a:r>
            <a:endParaRPr sz="1500" dirty="0">
              <a:solidFill>
                <a:srgbClr val="2E2E2E"/>
              </a:solidFill>
            </a:endParaRPr>
          </a:p>
          <a:p>
            <a:pPr marL="0" lvl="0" indent="0" algn="l" rtl="0">
              <a:lnSpc>
                <a:spcPct val="100000"/>
              </a:lnSpc>
              <a:spcBef>
                <a:spcPts val="0"/>
              </a:spcBef>
              <a:spcAft>
                <a:spcPts val="0"/>
              </a:spcAft>
              <a:buSzPts val="1100"/>
              <a:buNone/>
            </a:pPr>
            <a:r>
              <a:rPr lang="en-US" sz="1500" dirty="0">
                <a:solidFill>
                  <a:srgbClr val="2E2E2E"/>
                </a:solidFill>
              </a:rPr>
              <a:t>the action of the </a:t>
            </a:r>
            <a:r>
              <a:rPr lang="en-US" sz="1500" i="1" dirty="0">
                <a:solidFill>
                  <a:srgbClr val="2E2E2E"/>
                </a:solidFill>
              </a:rPr>
              <a:t>Z</a:t>
            </a:r>
            <a:r>
              <a:rPr lang="en-US" sz="1500" dirty="0">
                <a:solidFill>
                  <a:srgbClr val="2E2E2E"/>
                </a:solidFill>
              </a:rPr>
              <a:t> operator is to introduce the phase flip</a:t>
            </a:r>
            <a:endParaRPr sz="1500" dirty="0">
              <a:solidFill>
                <a:srgbClr val="2E2E2E"/>
              </a:solidFill>
            </a:endParaRPr>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US" sz="1100" b="0" i="0" u="none" strike="noStrike" cap="none" dirty="0">
                <a:solidFill>
                  <a:srgbClr val="000000"/>
                </a:solidFill>
                <a:latin typeface="Arial"/>
                <a:ea typeface="Arial"/>
                <a:cs typeface="Arial"/>
                <a:sym typeface="Arial"/>
              </a:rPr>
              <a:t>A linear anneal sets s</a:t>
            </a:r>
            <a:endParaRPr dirty="0"/>
          </a:p>
          <a:p>
            <a:pPr marL="0" lvl="0" indent="0" algn="l" rtl="0">
              <a:lnSpc>
                <a:spcPct val="100000"/>
              </a:lnSpc>
              <a:spcBef>
                <a:spcPts val="0"/>
              </a:spcBef>
              <a:spcAft>
                <a:spcPts val="0"/>
              </a:spcAft>
              <a:buSzPts val="1100"/>
              <a:buNone/>
            </a:pPr>
            <a:r>
              <a:rPr lang="en-US" sz="1100" b="0" i="0" u="none" strike="noStrike" cap="none" dirty="0">
                <a:solidFill>
                  <a:srgbClr val="000000"/>
                </a:solidFill>
                <a:latin typeface="Arial"/>
                <a:ea typeface="Arial"/>
                <a:cs typeface="Arial"/>
                <a:sym typeface="Arial"/>
              </a:rPr>
              <a:t>s=t/</a:t>
            </a:r>
            <a:r>
              <a:rPr lang="en-US" sz="1100" b="0" i="0" u="none" strike="noStrike" cap="none" dirty="0" err="1">
                <a:solidFill>
                  <a:srgbClr val="000000"/>
                </a:solidFill>
                <a:latin typeface="Arial"/>
                <a:ea typeface="Arial"/>
                <a:cs typeface="Arial"/>
                <a:sym typeface="Arial"/>
              </a:rPr>
              <a:t>tf</a:t>
            </a:r>
            <a:r>
              <a:rPr lang="en-US" sz="1100" b="0" i="0" u="none" strike="noStrike" cap="none" dirty="0">
                <a:solidFill>
                  <a:srgbClr val="000000"/>
                </a:solidFill>
                <a:latin typeface="Arial"/>
                <a:ea typeface="Arial"/>
                <a:cs typeface="Arial"/>
                <a:sym typeface="Arial"/>
              </a:rPr>
              <a:t> (</a:t>
            </a:r>
            <a:r>
              <a:rPr lang="en-US" sz="1100" b="0" i="0" u="none" strike="noStrike" cap="none" dirty="0" err="1">
                <a:solidFill>
                  <a:srgbClr val="000000"/>
                </a:solidFill>
                <a:latin typeface="Arial"/>
                <a:ea typeface="Arial"/>
                <a:cs typeface="Arial"/>
                <a:sym typeface="Arial"/>
              </a:rPr>
              <a:t>tf</a:t>
            </a:r>
            <a:r>
              <a:rPr lang="en-US" sz="1100" b="0" i="0" u="none" strike="noStrike" cap="none" dirty="0">
                <a:solidFill>
                  <a:srgbClr val="000000"/>
                </a:solidFill>
                <a:latin typeface="Arial"/>
                <a:ea typeface="Arial"/>
                <a:cs typeface="Arial"/>
                <a:sym typeface="Arial"/>
              </a:rPr>
              <a:t> is the total time of the annealing) </a:t>
            </a:r>
            <a:r>
              <a:rPr lang="en-US" sz="1100" b="0" i="0" u="none" strike="noStrike" cap="none" dirty="0" err="1">
                <a:solidFill>
                  <a:srgbClr val="000000"/>
                </a:solidFill>
                <a:latin typeface="Arial"/>
                <a:ea typeface="Arial"/>
                <a:cs typeface="Arial"/>
                <a:sym typeface="Arial"/>
              </a:rPr>
              <a:t>s是退火期間的當前時間與總退火時間之間的比率，其值介於</a:t>
            </a:r>
            <a:r>
              <a:rPr lang="en-US" sz="1100" b="0" i="0" u="none" strike="noStrike" cap="none" dirty="0">
                <a:solidFill>
                  <a:srgbClr val="000000"/>
                </a:solidFill>
                <a:latin typeface="Arial"/>
                <a:ea typeface="Arial"/>
                <a:cs typeface="Arial"/>
                <a:sym typeface="Arial"/>
              </a:rPr>
              <a:t> 0 和 1 </a:t>
            </a:r>
            <a:r>
              <a:rPr lang="en-US" sz="1100" b="0" i="0" u="none" strike="noStrike" cap="none" dirty="0" err="1">
                <a:solidFill>
                  <a:srgbClr val="000000"/>
                </a:solidFill>
                <a:latin typeface="Arial"/>
                <a:ea typeface="Arial"/>
                <a:cs typeface="Arial"/>
                <a:sym typeface="Arial"/>
              </a:rPr>
              <a:t>之間</a:t>
            </a:r>
            <a:r>
              <a:rPr lang="en-US" sz="1100" b="0" i="0" u="none" strike="noStrike" cap="none" dirty="0">
                <a:solidFill>
                  <a:srgbClr val="000000"/>
                </a:solidFill>
                <a:latin typeface="Arial"/>
                <a:ea typeface="Arial"/>
                <a:cs typeface="Arial"/>
                <a:sym typeface="Arial"/>
              </a:rPr>
              <a:t>。</a:t>
            </a:r>
            <a:endParaRPr dirty="0"/>
          </a:p>
          <a:p>
            <a:pPr marL="0" lvl="0" indent="0" algn="l" rtl="0">
              <a:lnSpc>
                <a:spcPct val="100000"/>
              </a:lnSpc>
              <a:spcBef>
                <a:spcPts val="0"/>
              </a:spcBef>
              <a:spcAft>
                <a:spcPts val="0"/>
              </a:spcAft>
              <a:buSzPts val="1100"/>
              <a:buNone/>
            </a:pPr>
            <a:r>
              <a:rPr lang="en-US" sz="1100" b="0" i="0" u="none" strike="noStrike" cap="none" dirty="0">
                <a:solidFill>
                  <a:srgbClr val="000000"/>
                </a:solidFill>
                <a:latin typeface="Arial"/>
                <a:ea typeface="Arial"/>
                <a:cs typeface="Arial"/>
                <a:sym typeface="Arial"/>
              </a:rPr>
              <a:t>At t=0, A(0)≫B(0) </a:t>
            </a:r>
            <a:r>
              <a:rPr lang="en-US" sz="1100" b="0" i="0" u="none" strike="noStrike" cap="none" dirty="0" err="1">
                <a:solidFill>
                  <a:srgbClr val="000000"/>
                </a:solidFill>
                <a:latin typeface="Arial"/>
                <a:ea typeface="Arial"/>
                <a:cs typeface="Arial"/>
                <a:sym typeface="Arial"/>
              </a:rPr>
              <a:t>退火過程A會減少B會增加，最後只會剩下B</a:t>
            </a:r>
            <a:endParaRPr sz="1100" b="0" i="0" u="none" strike="noStrike" cap="none" dirty="0">
              <a:solidFill>
                <a:srgbClr val="000000"/>
              </a:solidFill>
              <a:latin typeface="Arial"/>
              <a:ea typeface="Arial"/>
              <a:cs typeface="Arial"/>
              <a:sym typeface="Arial"/>
            </a:endParaRPr>
          </a:p>
          <a:p>
            <a:pPr marL="0" lvl="0" indent="0" algn="l" rtl="0">
              <a:lnSpc>
                <a:spcPct val="100000"/>
              </a:lnSpc>
              <a:spcBef>
                <a:spcPts val="0"/>
              </a:spcBef>
              <a:spcAft>
                <a:spcPts val="0"/>
              </a:spcAft>
              <a:buSzPts val="1100"/>
              <a:buNone/>
            </a:pPr>
            <a:r>
              <a:rPr lang="en-US" sz="1400" dirty="0"/>
              <a:t>The quantum critical point (QCP) is the point in the anneal where the amplitudes of A(s) and B(s) are equal.</a:t>
            </a:r>
            <a:endParaRPr sz="1400" dirty="0"/>
          </a:p>
          <a:p>
            <a:pPr marL="0" lvl="0" indent="0" algn="l" rtl="0">
              <a:lnSpc>
                <a:spcPct val="100000"/>
              </a:lnSpc>
              <a:spcBef>
                <a:spcPts val="0"/>
              </a:spcBef>
              <a:spcAft>
                <a:spcPts val="0"/>
              </a:spcAft>
              <a:buSzPts val="1100"/>
              <a:buNone/>
            </a:pPr>
            <a:br>
              <a:rPr lang="en-US" sz="1400" dirty="0"/>
            </a:br>
            <a:r>
              <a:rPr lang="en-US" sz="1400" u="sng" dirty="0">
                <a:solidFill>
                  <a:schemeClr val="hlink"/>
                </a:solidFill>
                <a:hlinkClick r:id="rId3"/>
              </a:rPr>
              <a:t>https://docs.dwavesys.com/docs/latest/c_gs_2.html</a:t>
            </a:r>
            <a:endParaRPr sz="1400" dirty="0"/>
          </a:p>
          <a:p>
            <a:pPr marL="0" lvl="0" indent="0" algn="l" rtl="0">
              <a:lnSpc>
                <a:spcPct val="100000"/>
              </a:lnSpc>
              <a:spcBef>
                <a:spcPts val="0"/>
              </a:spcBef>
              <a:spcAft>
                <a:spcPts val="0"/>
              </a:spcAft>
              <a:buSzPts val="1100"/>
              <a:buNone/>
            </a:pPr>
            <a:endParaRPr sz="1400" dirty="0"/>
          </a:p>
          <a:p>
            <a:pPr marL="0" lvl="0" indent="0" algn="l" rtl="0">
              <a:lnSpc>
                <a:spcPct val="100000"/>
              </a:lnSpc>
              <a:spcBef>
                <a:spcPts val="0"/>
              </a:spcBef>
              <a:spcAft>
                <a:spcPts val="0"/>
              </a:spcAft>
              <a:buSzPts val="1100"/>
              <a:buNone/>
            </a:pPr>
            <a:r>
              <a:rPr lang="en-US" sz="1400" dirty="0" err="1"/>
              <a:t>稍微有解釋到</a:t>
            </a:r>
            <a:r>
              <a:rPr lang="en-US" dirty="0" err="1">
                <a:solidFill>
                  <a:schemeClr val="dk1"/>
                </a:solidFill>
              </a:rPr>
              <a:t>σ</a:t>
            </a:r>
            <a:r>
              <a:rPr lang="en-US" dirty="0">
                <a:solidFill>
                  <a:schemeClr val="dk1"/>
                </a:solidFill>
              </a:rPr>
              <a:t>ˆ(</a:t>
            </a:r>
            <a:r>
              <a:rPr lang="en-US" dirty="0" err="1">
                <a:solidFill>
                  <a:schemeClr val="dk1"/>
                </a:solidFill>
              </a:rPr>
              <a:t>i</a:t>
            </a:r>
            <a:r>
              <a:rPr lang="en-US" dirty="0">
                <a:solidFill>
                  <a:schemeClr val="dk1"/>
                </a:solidFill>
              </a:rPr>
              <a:t>)</a:t>
            </a:r>
            <a:r>
              <a:rPr lang="en-US" dirty="0" err="1">
                <a:solidFill>
                  <a:schemeClr val="dk1"/>
                </a:solidFill>
              </a:rPr>
              <a:t>x,z</a:t>
            </a:r>
            <a:endParaRPr sz="1400" dirty="0"/>
          </a:p>
          <a:p>
            <a:pPr marL="0" lvl="0" indent="0" algn="l" rtl="0">
              <a:lnSpc>
                <a:spcPct val="100000"/>
              </a:lnSpc>
              <a:spcBef>
                <a:spcPts val="0"/>
              </a:spcBef>
              <a:spcAft>
                <a:spcPts val="0"/>
              </a:spcAft>
              <a:buSzPts val="1100"/>
              <a:buNone/>
            </a:pPr>
            <a:r>
              <a:rPr lang="en-US" sz="1400" u="sng" dirty="0">
                <a:solidFill>
                  <a:schemeClr val="hlink"/>
                </a:solidFill>
                <a:hlinkClick r:id="rId4"/>
              </a:rPr>
              <a:t>https://www.dwavesys.com/media/fawfas04/14-1056a-a_zephyr_topology_of_d-wave_quantum_processors.pdf</a:t>
            </a:r>
            <a:endParaRPr sz="1400" dirty="0"/>
          </a:p>
          <a:p>
            <a:pPr marL="0" lvl="0" indent="0" algn="l" rtl="0">
              <a:lnSpc>
                <a:spcPct val="100000"/>
              </a:lnSpc>
              <a:spcBef>
                <a:spcPts val="0"/>
              </a:spcBef>
              <a:spcAft>
                <a:spcPts val="0"/>
              </a:spcAft>
              <a:buSzPts val="1100"/>
              <a:buNone/>
            </a:pPr>
            <a:r>
              <a:rPr lang="en-US" sz="1400" dirty="0"/>
              <a:t>In a standard quantum annealing protocol, the problem Hamiltonian (HˆP) is encoded with each spin </a:t>
            </a:r>
            <a:r>
              <a:rPr lang="en-US" sz="1400" dirty="0" err="1"/>
              <a:t>si</a:t>
            </a:r>
            <a:r>
              <a:rPr lang="en-US" sz="1400" dirty="0"/>
              <a:t> replaced by a Pauli operator </a:t>
            </a:r>
            <a:r>
              <a:rPr lang="en-US" sz="1400" dirty="0" err="1"/>
              <a:t>σzi</a:t>
            </a:r>
            <a:r>
              <a:rPr lang="en-US" sz="1400" dirty="0"/>
              <a:t>, and acts alongside quantum fluctuations induced via a transverse field driver Hamiltonian HˆD = −</a:t>
            </a:r>
            <a:r>
              <a:rPr lang="en-US" sz="1500" dirty="0" err="1">
                <a:solidFill>
                  <a:srgbClr val="1A0DAB"/>
                </a:solidFill>
                <a:highlight>
                  <a:srgbClr val="FFFFFF"/>
                </a:highlight>
                <a:uFill>
                  <a:noFill/>
                </a:uFill>
                <a:hlinkClick r:id="rId5">
                  <a:extLst>
                    <a:ext uri="{A12FA001-AC4F-418D-AE19-62706E023703}">
                      <ahyp:hlinkClr xmlns:ahyp="http://schemas.microsoft.com/office/drawing/2018/hyperlinkcolor" val="tx"/>
                    </a:ext>
                  </a:extLst>
                </a:hlinkClick>
              </a:rPr>
              <a:t>Σ</a:t>
            </a:r>
            <a:r>
              <a:rPr lang="en-US" sz="1400" dirty="0" err="1"/>
              <a:t>i</a:t>
            </a:r>
            <a:r>
              <a:rPr lang="en-US" sz="1400" dirty="0"/>
              <a:t>(</a:t>
            </a:r>
            <a:r>
              <a:rPr lang="en-US" sz="1400" dirty="0" err="1"/>
              <a:t>σxi</a:t>
            </a:r>
            <a:r>
              <a:rPr lang="en-US" sz="1400" dirty="0"/>
              <a:t>).</a:t>
            </a:r>
            <a:endParaRPr sz="1400" dirty="0"/>
          </a:p>
          <a:p>
            <a:pPr marL="0" lvl="0" indent="0" algn="l" rtl="0">
              <a:lnSpc>
                <a:spcPct val="100000"/>
              </a:lnSpc>
              <a:spcBef>
                <a:spcPts val="0"/>
              </a:spcBef>
              <a:spcAft>
                <a:spcPts val="0"/>
              </a:spcAft>
              <a:buSzPts val="1100"/>
              <a:buNone/>
            </a:pPr>
            <a:endParaRPr sz="14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22d0c7dceb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g122d0c7dceb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在這個問題中，給定 N 個整數的集合 S = {s1,s2,...sN} 和目標值 t ∈ Z，目標是找到 S 的子集，使得該子集的元素總和 到 t。 子集和問題與背包問題有關，是卡普的 NP 完全問題之一。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對於這個問題，我們引入變量 xi ：</a:t>
            </a:r>
            <a:endParaRPr/>
          </a:p>
          <a:p>
            <a:pPr marL="0" lvl="0" indent="0" algn="l" rtl="0">
              <a:lnSpc>
                <a:spcPct val="100000"/>
              </a:lnSpc>
              <a:spcBef>
                <a:spcPts val="0"/>
              </a:spcBef>
              <a:spcAft>
                <a:spcPts val="0"/>
              </a:spcAft>
              <a:buSzPts val="1100"/>
              <a:buNone/>
            </a:pPr>
            <a:r>
              <a:rPr lang="en-US"/>
              <a:t>Xi = 1 表示這個元素有被選到subset裡面</a:t>
            </a:r>
            <a:endParaRPr/>
          </a:p>
          <a:p>
            <a:pPr marL="0" lvl="0" indent="0" algn="l" rtl="0">
              <a:lnSpc>
                <a:spcPct val="100000"/>
              </a:lnSpc>
              <a:spcBef>
                <a:spcPts val="0"/>
              </a:spcBef>
              <a:spcAft>
                <a:spcPts val="0"/>
              </a:spcAft>
              <a:buSzPts val="1100"/>
              <a:buNone/>
            </a:pPr>
            <a:r>
              <a:rPr lang="en-US"/>
              <a:t>Xi = 0 表示這個元素沒有被選到子集合中</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12176bbb184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 name="Google Shape;198;g12176bbb184_0_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err="1"/>
              <a:t>MaxCut</a:t>
            </a:r>
            <a:r>
              <a:rPr lang="en-US" dirty="0"/>
              <a:t> </a:t>
            </a:r>
            <a:r>
              <a:rPr lang="en-US" dirty="0" err="1"/>
              <a:t>問題是組合優化中最著名的</a:t>
            </a:r>
            <a:r>
              <a:rPr lang="en-US" dirty="0"/>
              <a:t> NP-hard </a:t>
            </a:r>
            <a:r>
              <a:rPr lang="en-US" dirty="0" err="1"/>
              <a:t>問題之一</a:t>
            </a:r>
            <a:r>
              <a:rPr lang="en-US" dirty="0"/>
              <a:t>。 </a:t>
            </a:r>
            <a:r>
              <a:rPr lang="en-US" dirty="0" err="1"/>
              <a:t>給定一個具有頂點集</a:t>
            </a:r>
            <a:r>
              <a:rPr lang="en-US" dirty="0"/>
              <a:t> 𝑉 </a:t>
            </a:r>
            <a:r>
              <a:rPr lang="en-US" dirty="0" err="1"/>
              <a:t>和邊集</a:t>
            </a:r>
            <a:r>
              <a:rPr lang="en-US" dirty="0"/>
              <a:t> 𝐸 </a:t>
            </a:r>
            <a:r>
              <a:rPr lang="en-US" dirty="0" err="1"/>
              <a:t>的無向圖</a:t>
            </a:r>
            <a:r>
              <a:rPr lang="en-US" dirty="0"/>
              <a:t> 𝐺(𝑉,𝐸)，Max Cut </a:t>
            </a:r>
            <a:r>
              <a:rPr lang="en-US" dirty="0" err="1"/>
              <a:t>問題試圖將</a:t>
            </a:r>
            <a:r>
              <a:rPr lang="en-US" dirty="0"/>
              <a:t> 𝑉 </a:t>
            </a:r>
            <a:r>
              <a:rPr lang="en-US" dirty="0" err="1"/>
              <a:t>劃分為兩個集合，使得這兩個集合之間的邊數（被認為被割斷</a:t>
            </a:r>
            <a:r>
              <a:rPr lang="en-US" dirty="0"/>
              <a:t>） )，</a:t>
            </a:r>
            <a:r>
              <a:rPr lang="en-US" dirty="0" err="1"/>
              <a:t>盡可能大</a:t>
            </a:r>
            <a:r>
              <a:rPr lang="en-US" dirty="0"/>
              <a:t>。</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US" dirty="0" err="1"/>
              <a:t>變數xi</a:t>
            </a:r>
            <a:endParaRPr dirty="0"/>
          </a:p>
          <a:p>
            <a:pPr marL="0" lvl="0" indent="0" algn="l" rtl="0">
              <a:lnSpc>
                <a:spcPct val="100000"/>
              </a:lnSpc>
              <a:spcBef>
                <a:spcPts val="0"/>
              </a:spcBef>
              <a:spcAft>
                <a:spcPts val="0"/>
              </a:spcAft>
              <a:buSzPts val="1100"/>
              <a:buNone/>
            </a:pPr>
            <a:r>
              <a:rPr lang="en-US" dirty="0"/>
              <a:t>xi=0表示i被分到第1個集合</a:t>
            </a:r>
            <a:endParaRPr dirty="0"/>
          </a:p>
          <a:p>
            <a:pPr marL="0" lvl="0" indent="0" algn="l" rtl="0">
              <a:lnSpc>
                <a:spcPct val="100000"/>
              </a:lnSpc>
              <a:spcBef>
                <a:spcPts val="0"/>
              </a:spcBef>
              <a:spcAft>
                <a:spcPts val="0"/>
              </a:spcAft>
              <a:buSzPts val="1100"/>
              <a:buNone/>
            </a:pPr>
            <a:r>
              <a:rPr lang="en-US" dirty="0"/>
              <a:t>xi=1表示i被分到第2個集合</a:t>
            </a:r>
            <a:endParaRPr dirty="0"/>
          </a:p>
          <a:p>
            <a:pPr marL="0" lvl="0" indent="0" algn="l" rtl="0">
              <a:lnSpc>
                <a:spcPct val="100000"/>
              </a:lnSpc>
              <a:spcBef>
                <a:spcPts val="0"/>
              </a:spcBef>
              <a:spcAft>
                <a:spcPts val="0"/>
              </a:spcAft>
              <a:buSzPts val="1100"/>
              <a:buNone/>
            </a:pPr>
            <a:r>
              <a:rPr lang="en-US" dirty="0" err="1"/>
              <a:t>如果i跟j屬於同集合</a:t>
            </a:r>
            <a:r>
              <a:rPr lang="en-US" dirty="0"/>
              <a:t> </a:t>
            </a:r>
            <a:r>
              <a:rPr lang="en-US" dirty="0" err="1"/>
              <a:t>則帶入H</a:t>
            </a:r>
            <a:r>
              <a:rPr lang="en-US" dirty="0"/>
              <a:t>(x)</a:t>
            </a:r>
            <a:r>
              <a:rPr lang="en-US" dirty="0" err="1"/>
              <a:t>的值會</a:t>
            </a:r>
            <a:r>
              <a:rPr lang="en-US" dirty="0"/>
              <a:t>=0</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C63643FF-F829-416F-8829-B78DE3B7D1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ahoma" panose="020B0604030504040204" pitchFamily="34" charset="0"/>
                <a:ea typeface="新細明體" panose="02020500000000000000" pitchFamily="18" charset="-120"/>
              </a:defRPr>
            </a:lvl1pPr>
            <a:lvl2pPr marL="742950" indent="-285750">
              <a:defRPr kumimoji="1" sz="2400">
                <a:solidFill>
                  <a:schemeClr val="tx1"/>
                </a:solidFill>
                <a:latin typeface="Tahoma" panose="020B0604030504040204" pitchFamily="34" charset="0"/>
                <a:ea typeface="新細明體" panose="02020500000000000000" pitchFamily="18" charset="-120"/>
              </a:defRPr>
            </a:lvl2pPr>
            <a:lvl3pPr marL="1143000" indent="-228600">
              <a:defRPr kumimoji="1" sz="2400">
                <a:solidFill>
                  <a:schemeClr val="tx1"/>
                </a:solidFill>
                <a:latin typeface="Tahoma" panose="020B0604030504040204" pitchFamily="34" charset="0"/>
                <a:ea typeface="新細明體" panose="02020500000000000000" pitchFamily="18" charset="-120"/>
              </a:defRPr>
            </a:lvl3pPr>
            <a:lvl4pPr marL="1600200" indent="-228600">
              <a:defRPr kumimoji="1" sz="2400">
                <a:solidFill>
                  <a:schemeClr val="tx1"/>
                </a:solidFill>
                <a:latin typeface="Tahoma" panose="020B0604030504040204" pitchFamily="34" charset="0"/>
                <a:ea typeface="新細明體" panose="02020500000000000000" pitchFamily="18" charset="-120"/>
              </a:defRPr>
            </a:lvl4pPr>
            <a:lvl5pPr marL="2057400" indent="-228600">
              <a:defRPr kumimoji="1" sz="24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新細明體" panose="02020500000000000000" pitchFamily="18" charset="-120"/>
              </a:defRPr>
            </a:lvl9pPr>
          </a:lstStyle>
          <a:p>
            <a:fld id="{98240420-05C6-4E1D-9967-67F28F4C53EA}" type="slidenum">
              <a:rPr lang="en-US" altLang="zh-TW" sz="1200"/>
              <a:pPr/>
              <a:t>4</a:t>
            </a:fld>
            <a:endParaRPr lang="en-US" altLang="zh-TW" sz="1200"/>
          </a:p>
        </p:txBody>
      </p:sp>
      <p:sp>
        <p:nvSpPr>
          <p:cNvPr id="8195" name="Rectangle 2">
            <a:extLst>
              <a:ext uri="{FF2B5EF4-FFF2-40B4-BE49-F238E27FC236}">
                <a16:creationId xmlns:a16="http://schemas.microsoft.com/office/drawing/2014/main" id="{56E88075-6ADA-49F0-A5E2-FC74B0A0A0EF}"/>
              </a:ext>
            </a:extLst>
          </p:cNvPr>
          <p:cNvSpPr>
            <a:spLocks noGrp="1" noRot="1" noChangeAspect="1" noChangeArrowheads="1" noTextEdit="1"/>
          </p:cNvSpPr>
          <p:nvPr>
            <p:ph type="sldImg"/>
          </p:nvPr>
        </p:nvSpPr>
        <p:spPr>
          <a:xfrm>
            <a:off x="381000" y="685800"/>
            <a:ext cx="6096000" cy="3429000"/>
          </a:xfrm>
          <a:ln/>
        </p:spPr>
      </p:sp>
      <p:sp>
        <p:nvSpPr>
          <p:cNvPr id="8196" name="Rectangle 3">
            <a:extLst>
              <a:ext uri="{FF2B5EF4-FFF2-40B4-BE49-F238E27FC236}">
                <a16:creationId xmlns:a16="http://schemas.microsoft.com/office/drawing/2014/main" id="{FD9FB70E-A641-4387-A046-F18A5375BDC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12176bbb184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 name="Google Shape;198;g12176bbb184_0_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US" dirty="0" err="1"/>
              <a:t>變數xi</a:t>
            </a:r>
            <a:endParaRPr dirty="0"/>
          </a:p>
          <a:p>
            <a:pPr marL="0" lvl="0" indent="0" algn="l" rtl="0">
              <a:lnSpc>
                <a:spcPct val="100000"/>
              </a:lnSpc>
              <a:spcBef>
                <a:spcPts val="0"/>
              </a:spcBef>
              <a:spcAft>
                <a:spcPts val="0"/>
              </a:spcAft>
              <a:buSzPts val="1100"/>
              <a:buNone/>
            </a:pPr>
            <a:r>
              <a:rPr lang="en-US" dirty="0"/>
              <a:t>xi=0表示i被分到第1個集合</a:t>
            </a:r>
            <a:endParaRPr dirty="0"/>
          </a:p>
          <a:p>
            <a:pPr marL="0" lvl="0" indent="0" algn="l" rtl="0">
              <a:lnSpc>
                <a:spcPct val="100000"/>
              </a:lnSpc>
              <a:spcBef>
                <a:spcPts val="0"/>
              </a:spcBef>
              <a:spcAft>
                <a:spcPts val="0"/>
              </a:spcAft>
              <a:buSzPts val="1100"/>
              <a:buNone/>
            </a:pPr>
            <a:r>
              <a:rPr lang="en-US" dirty="0"/>
              <a:t>xi=1表示i被分到第2個集合</a:t>
            </a:r>
            <a:endParaRPr dirty="0"/>
          </a:p>
          <a:p>
            <a:pPr marL="0" lvl="0" indent="0" algn="l" rtl="0">
              <a:lnSpc>
                <a:spcPct val="100000"/>
              </a:lnSpc>
              <a:spcBef>
                <a:spcPts val="0"/>
              </a:spcBef>
              <a:spcAft>
                <a:spcPts val="0"/>
              </a:spcAft>
              <a:buSzPts val="1100"/>
              <a:buNone/>
            </a:pPr>
            <a:r>
              <a:rPr lang="en-US" dirty="0" err="1"/>
              <a:t>wi,j</a:t>
            </a:r>
            <a:r>
              <a:rPr lang="zh-TW" altLang="en-US" dirty="0"/>
              <a:t>表示</a:t>
            </a:r>
            <a:r>
              <a:rPr lang="en-US" altLang="zh-TW" dirty="0"/>
              <a:t>(</a:t>
            </a:r>
            <a:r>
              <a:rPr lang="en-US" altLang="zh-TW" dirty="0" err="1"/>
              <a:t>i,j</a:t>
            </a:r>
            <a:r>
              <a:rPr lang="en-US" altLang="zh-TW" dirty="0"/>
              <a:t>)</a:t>
            </a:r>
            <a:r>
              <a:rPr lang="zh-TW" altLang="en-US" dirty="0"/>
              <a:t>這條邊的</a:t>
            </a:r>
            <a:r>
              <a:rPr lang="en-US" altLang="zh-TW" dirty="0"/>
              <a:t>weight</a:t>
            </a:r>
            <a:endParaRPr lang="en-US" dirty="0"/>
          </a:p>
          <a:p>
            <a:pPr marL="0" lvl="0" indent="0" algn="l" rtl="0">
              <a:lnSpc>
                <a:spcPct val="100000"/>
              </a:lnSpc>
              <a:spcBef>
                <a:spcPts val="0"/>
              </a:spcBef>
              <a:spcAft>
                <a:spcPts val="0"/>
              </a:spcAft>
              <a:buSzPts val="1100"/>
              <a:buNone/>
            </a:pPr>
            <a:endParaRPr lang="en-US" dirty="0"/>
          </a:p>
        </p:txBody>
      </p:sp>
    </p:spTree>
    <p:extLst>
      <p:ext uri="{BB962C8B-B14F-4D97-AF65-F5344CB8AC3E}">
        <p14:creationId xmlns:p14="http://schemas.microsoft.com/office/powerpoint/2010/main" val="35953678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2176bbb184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7" name="Google Shape;207;g12176bbb184_0_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300">
                <a:solidFill>
                  <a:schemeClr val="dk1"/>
                </a:solidFill>
              </a:rPr>
              <a:t>旅行商問題是組合優化中著名的 NP-hard 問題，在給定城市列表和每對城市之間的距離的情況下，要求找到每個城市恰好訪問一次的最短路徑。 TSP 可以應用於計算機科學中，以找到數據在各個節點之間傳輸的最有效路線，包括識別網絡或硬件優化方法。TSP 的解決方案可以看作是加權圖中頂點的特定排序。以無向加權圖為例，城市對應圖的節點，路徑對應圖的邊，路徑的距離就是邊的權重。目標是找到權重最小的哈密頓循環。</a:t>
            </a:r>
            <a:endParaRPr sz="1300">
              <a:solidFill>
                <a:schemeClr val="dk1"/>
              </a:solidFill>
            </a:endParaRPr>
          </a:p>
          <a:p>
            <a:pPr marL="0" lvl="0" indent="0" algn="l" rtl="0">
              <a:lnSpc>
                <a:spcPct val="100000"/>
              </a:lnSpc>
              <a:spcBef>
                <a:spcPts val="0"/>
              </a:spcBef>
              <a:spcAft>
                <a:spcPts val="0"/>
              </a:spcAft>
              <a:buSzPts val="1100"/>
              <a:buNone/>
            </a:pPr>
            <a:endParaRPr sz="1300">
              <a:solidFill>
                <a:schemeClr val="dk1"/>
              </a:solidFill>
            </a:endParaRPr>
          </a:p>
          <a:p>
            <a:pPr marL="0" lvl="0" indent="0" algn="l" rtl="0">
              <a:lnSpc>
                <a:spcPct val="100000"/>
              </a:lnSpc>
              <a:spcBef>
                <a:spcPts val="0"/>
              </a:spcBef>
              <a:spcAft>
                <a:spcPts val="0"/>
              </a:spcAft>
              <a:buSzPts val="1100"/>
              <a:buNone/>
            </a:pPr>
            <a:r>
              <a:rPr lang="en-US" sz="1300">
                <a:solidFill>
                  <a:schemeClr val="dk1"/>
                </a:solidFill>
              </a:rPr>
              <a:t>變數Xi,k=1表示城市i在第k順序被拜訪</a:t>
            </a:r>
            <a:endParaRPr sz="1300">
              <a:solidFill>
                <a:schemeClr val="dk1"/>
              </a:solidFill>
            </a:endParaRPr>
          </a:p>
          <a:p>
            <a:pPr marL="0" lvl="0" indent="0" algn="l" rtl="0">
              <a:lnSpc>
                <a:spcPct val="100000"/>
              </a:lnSpc>
              <a:spcBef>
                <a:spcPts val="0"/>
              </a:spcBef>
              <a:spcAft>
                <a:spcPts val="0"/>
              </a:spcAft>
              <a:buSzPts val="1100"/>
              <a:buNone/>
            </a:pPr>
            <a:r>
              <a:rPr lang="en-US" sz="1300">
                <a:solidFill>
                  <a:schemeClr val="dk1"/>
                </a:solidFill>
              </a:rPr>
              <a:t>H_dist</a:t>
            </a:r>
            <a:endParaRPr sz="1300">
              <a:solidFill>
                <a:schemeClr val="dk1"/>
              </a:solidFill>
            </a:endParaRPr>
          </a:p>
          <a:p>
            <a:pPr marL="0" lvl="0" indent="0" algn="l" rtl="0">
              <a:lnSpc>
                <a:spcPct val="100000"/>
              </a:lnSpc>
              <a:spcBef>
                <a:spcPts val="0"/>
              </a:spcBef>
              <a:spcAft>
                <a:spcPts val="0"/>
              </a:spcAft>
              <a:buSzPts val="1100"/>
              <a:buNone/>
            </a:pPr>
            <a:r>
              <a:rPr lang="en-US" sz="1300">
                <a:solidFill>
                  <a:schemeClr val="dk1"/>
                </a:solidFill>
              </a:rPr>
              <a:t>其中𝐷𝑖，𝑗是城市𝑖和城市𝑗之間的距離。請注意，乘積 𝑥𝑖,𝑘*𝑥𝑗,𝑘+1=1，僅當城市 𝑖 位於循環中的位置 𝑘 並且城市 𝑗 在城市 𝑖 之後被訪問。</a:t>
            </a:r>
            <a:endParaRPr sz="1300">
              <a:solidFill>
                <a:schemeClr val="dk1"/>
              </a:solidFill>
            </a:endParaRPr>
          </a:p>
          <a:p>
            <a:pPr marL="0" lvl="0" indent="0" algn="l" rtl="0">
              <a:lnSpc>
                <a:spcPct val="100000"/>
              </a:lnSpc>
              <a:spcBef>
                <a:spcPts val="0"/>
              </a:spcBef>
              <a:spcAft>
                <a:spcPts val="0"/>
              </a:spcAft>
              <a:buSzPts val="1100"/>
              <a:buNone/>
            </a:pPr>
            <a:r>
              <a:rPr lang="en-US" sz="1300">
                <a:solidFill>
                  <a:schemeClr val="dk1"/>
                </a:solidFill>
              </a:rPr>
              <a:t>H_constraint</a:t>
            </a:r>
            <a:endParaRPr sz="1300">
              <a:solidFill>
                <a:schemeClr val="dk1"/>
              </a:solidFill>
            </a:endParaRPr>
          </a:p>
          <a:p>
            <a:pPr marL="0" lvl="0" indent="0" algn="l" rtl="0">
              <a:lnSpc>
                <a:spcPct val="100000"/>
              </a:lnSpc>
              <a:spcBef>
                <a:spcPts val="0"/>
              </a:spcBef>
              <a:spcAft>
                <a:spcPts val="0"/>
              </a:spcAft>
              <a:buSzPts val="1100"/>
              <a:buNone/>
            </a:pPr>
            <a:r>
              <a:rPr lang="en-US" sz="1300">
                <a:solidFill>
                  <a:schemeClr val="dk1"/>
                </a:solidFill>
              </a:rPr>
              <a:t>（i）每個城市應該在循環中恰好出現一次。</a:t>
            </a:r>
            <a:endParaRPr sz="1300">
              <a:solidFill>
                <a:schemeClr val="dk1"/>
              </a:solidFill>
            </a:endParaRPr>
          </a:p>
          <a:p>
            <a:pPr marL="0" lvl="0" indent="0" algn="l" rtl="0">
              <a:lnSpc>
                <a:spcPct val="100000"/>
              </a:lnSpc>
              <a:spcBef>
                <a:spcPts val="0"/>
              </a:spcBef>
              <a:spcAft>
                <a:spcPts val="0"/>
              </a:spcAft>
              <a:buSzPts val="1100"/>
              <a:buNone/>
            </a:pPr>
            <a:r>
              <a:rPr lang="en-US" sz="1300">
                <a:solidFill>
                  <a:schemeClr val="dk1"/>
                </a:solidFill>
              </a:rPr>
              <a:t>（ii）循環中的每個位置都應該恰好分配給一個城市。</a:t>
            </a:r>
            <a:endParaRPr sz="1300">
              <a:solidFill>
                <a:schemeClr val="dk1"/>
              </a:solidFill>
            </a:endParaRPr>
          </a:p>
          <a:p>
            <a:pPr marL="0" lvl="0" indent="0" algn="l" rtl="0">
              <a:lnSpc>
                <a:spcPct val="100000"/>
              </a:lnSpc>
              <a:spcBef>
                <a:spcPts val="0"/>
              </a:spcBef>
              <a:spcAft>
                <a:spcPts val="0"/>
              </a:spcAft>
              <a:buSzPts val="1100"/>
              <a:buNone/>
            </a:pPr>
            <a:r>
              <a:rPr lang="en-US" sz="1300">
                <a:solidFill>
                  <a:schemeClr val="dk1"/>
                </a:solidFill>
              </a:rPr>
              <a:t>懲罰參數 𝑃</a:t>
            </a:r>
            <a:endParaRPr sz="1300">
              <a:solidFill>
                <a:schemeClr val="dk1"/>
              </a:solidFill>
            </a:endParaRPr>
          </a:p>
          <a:p>
            <a:pPr marL="0" lvl="0" indent="0" algn="l" rtl="0">
              <a:lnSpc>
                <a:spcPct val="100000"/>
              </a:lnSpc>
              <a:spcBef>
                <a:spcPts val="0"/>
              </a:spcBef>
              <a:spcAft>
                <a:spcPts val="0"/>
              </a:spcAft>
              <a:buSzPts val="1100"/>
              <a:buNone/>
            </a:pPr>
            <a:r>
              <a:rPr lang="en-US" sz="1300">
                <a:solidFill>
                  <a:schemeClr val="dk1"/>
                </a:solidFill>
              </a:rPr>
              <a:t>我們將對懲罰參數 𝑃 執行超參數優化，以找到符合上述約束的良好解決方案。如果沒有正確選擇𝑃，則該算法可能會提供不可接受的解決方案</a:t>
            </a:r>
            <a:endParaRPr sz="1300">
              <a:solidFill>
                <a:schemeClr val="dk1"/>
              </a:solidFill>
            </a:endParaRPr>
          </a:p>
          <a:p>
            <a:pPr marL="0" lvl="0" indent="0" algn="l" rtl="0">
              <a:lnSpc>
                <a:spcPct val="100000"/>
              </a:lnSpc>
              <a:spcBef>
                <a:spcPts val="0"/>
              </a:spcBef>
              <a:spcAft>
                <a:spcPts val="0"/>
              </a:spcAft>
              <a:buSzPts val="1100"/>
              <a:buNone/>
            </a:pPr>
            <a:endParaRPr sz="1300">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122d0c7dceb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9" name="Google Shape;219;g122d0c7dceb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給定 n 個工作，每個工作由若干必須在 m 台機器上處理的操作組成。 每個操作使用 m 台機器中的一台機器持續一段固定的時間。 每台機器一次最多可以處理一個操作，一旦一個操作在給定的機器上啟動處理，它必須在不中斷的情況下完成該機器上的處理。 給定作業的操作必須按給定順序處理。 問題在於找到機器上的操作計劃，考慮到優先約束，以最小化製造時間，即計劃中完成的最後一個操作的完成時間。</a:t>
            </a:r>
            <a:endParaRPr/>
          </a:p>
          <a:p>
            <a:pPr marL="0" lvl="0" indent="0" algn="l" rtl="0">
              <a:lnSpc>
                <a:spcPct val="100000"/>
              </a:lnSpc>
              <a:spcBef>
                <a:spcPts val="0"/>
              </a:spcBef>
              <a:spcAft>
                <a:spcPts val="0"/>
              </a:spcAft>
              <a:buSzPts val="1100"/>
              <a:buNone/>
            </a:pPr>
            <a:r>
              <a:rPr lang="en-US"/>
              <a:t>(h1)job中所有的操作必須依照給定的順序執行</a:t>
            </a:r>
            <a:endParaRPr/>
          </a:p>
          <a:p>
            <a:pPr marL="0" lvl="0" indent="0" algn="l" rtl="0">
              <a:lnSpc>
                <a:spcPct val="100000"/>
              </a:lnSpc>
              <a:spcBef>
                <a:spcPts val="0"/>
              </a:spcBef>
              <a:spcAft>
                <a:spcPts val="0"/>
              </a:spcAft>
              <a:buSzPts val="1100"/>
              <a:buNone/>
            </a:pPr>
            <a:r>
              <a:rPr lang="en-US"/>
              <a:t>(h2)在一台機器上一次只能執行一個操作</a:t>
            </a:r>
            <a:endParaRPr/>
          </a:p>
          <a:p>
            <a:pPr marL="0" lvl="0" indent="0" algn="l" rtl="0">
              <a:lnSpc>
                <a:spcPct val="100000"/>
              </a:lnSpc>
              <a:spcBef>
                <a:spcPts val="0"/>
              </a:spcBef>
              <a:spcAft>
                <a:spcPts val="0"/>
              </a:spcAft>
              <a:buSzPts val="1100"/>
              <a:buNone/>
            </a:pPr>
            <a:r>
              <a:rPr lang="en-US"/>
              <a:t>(h3)每個操作都必須且只能被執行一次</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122d0c7dceb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3" name="Google Shape;233;g122d0c7dceb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r>
              <a:rPr lang="zh-TW" altLang="en-US" sz="1100" b="0" i="0" u="none" strike="noStrike" cap="none" dirty="0">
                <a:solidFill>
                  <a:srgbClr val="000000"/>
                </a:solidFill>
                <a:effectLst/>
                <a:latin typeface="Arial"/>
                <a:ea typeface="Arial"/>
                <a:cs typeface="Arial"/>
                <a:sym typeface="Arial"/>
              </a:rPr>
              <a:t>為了讓客户輕鬆定義、提交和監控他們的任務，</a:t>
            </a:r>
            <a:r>
              <a:rPr lang="en-US" altLang="zh-TW" sz="1100" b="0" i="0" u="none" strike="noStrike" cap="none" dirty="0">
                <a:solidFill>
                  <a:srgbClr val="000000"/>
                </a:solidFill>
                <a:effectLst/>
                <a:latin typeface="Arial"/>
                <a:ea typeface="Arial"/>
                <a:cs typeface="Arial"/>
                <a:sym typeface="Arial"/>
              </a:rPr>
              <a:t>Amazon </a:t>
            </a:r>
            <a:r>
              <a:rPr lang="en-US" altLang="zh-TW" sz="1100" b="0" i="0" u="none" strike="noStrike" cap="none" dirty="0" err="1">
                <a:solidFill>
                  <a:srgbClr val="000000"/>
                </a:solidFill>
                <a:effectLst/>
                <a:latin typeface="Arial"/>
                <a:ea typeface="Arial"/>
                <a:cs typeface="Arial"/>
                <a:sym typeface="Arial"/>
              </a:rPr>
              <a:t>Braket</a:t>
            </a:r>
            <a:r>
              <a:rPr lang="en-US" altLang="zh-TW" sz="1100" b="0" i="0" u="none" strike="noStrike" cap="none" dirty="0">
                <a:solidFill>
                  <a:srgbClr val="000000"/>
                </a:solidFill>
                <a:effectLst/>
                <a:latin typeface="Arial"/>
                <a:ea typeface="Arial"/>
                <a:cs typeface="Arial"/>
                <a:sym typeface="Arial"/>
              </a:rPr>
              <a:t> </a:t>
            </a:r>
            <a:r>
              <a:rPr lang="zh-TW" altLang="en-US" sz="1100" b="0" i="0" u="none" strike="noStrike" cap="none" dirty="0">
                <a:solidFill>
                  <a:srgbClr val="000000"/>
                </a:solidFill>
                <a:effectLst/>
                <a:latin typeface="Arial"/>
                <a:ea typeface="Arial"/>
                <a:cs typeface="Arial"/>
                <a:sym typeface="Arial"/>
              </a:rPr>
              <a:t>提供了隨 </a:t>
            </a:r>
            <a:r>
              <a:rPr lang="en-US" altLang="zh-TW" sz="1100" b="0" i="0" u="none" strike="noStrike" cap="none" dirty="0">
                <a:solidFill>
                  <a:srgbClr val="000000"/>
                </a:solidFill>
                <a:effectLst/>
                <a:latin typeface="Arial"/>
                <a:ea typeface="Arial"/>
                <a:cs typeface="Arial"/>
                <a:sym typeface="Arial"/>
              </a:rPr>
              <a:t>Amazon </a:t>
            </a:r>
            <a:r>
              <a:rPr lang="en-US" altLang="zh-TW" sz="1100" b="0" i="0" u="none" strike="noStrike" cap="none" dirty="0" err="1">
                <a:solidFill>
                  <a:srgbClr val="000000"/>
                </a:solidFill>
                <a:effectLst/>
                <a:latin typeface="Arial"/>
                <a:ea typeface="Arial"/>
                <a:cs typeface="Arial"/>
                <a:sym typeface="Arial"/>
              </a:rPr>
              <a:t>Braket</a:t>
            </a:r>
            <a:r>
              <a:rPr lang="en-US" altLang="zh-TW" sz="1100" b="0" i="0" u="none" strike="noStrike" cap="none" dirty="0">
                <a:solidFill>
                  <a:srgbClr val="000000"/>
                </a:solidFill>
                <a:effectLst/>
                <a:latin typeface="Arial"/>
                <a:ea typeface="Arial"/>
                <a:cs typeface="Arial"/>
                <a:sym typeface="Arial"/>
              </a:rPr>
              <a:t> SDK </a:t>
            </a:r>
            <a:r>
              <a:rPr lang="zh-TW" altLang="en-US" sz="1100" b="0" i="0" u="none" strike="noStrike" cap="none" dirty="0">
                <a:solidFill>
                  <a:srgbClr val="000000"/>
                </a:solidFill>
                <a:effectLst/>
                <a:latin typeface="Arial"/>
                <a:ea typeface="Arial"/>
                <a:cs typeface="Arial"/>
                <a:sym typeface="Arial"/>
              </a:rPr>
              <a:t>預裝的託管 </a:t>
            </a:r>
            <a:r>
              <a:rPr lang="en-US" altLang="zh-TW" sz="1100" b="0" i="0" u="none" strike="noStrike" cap="none" dirty="0" err="1">
                <a:solidFill>
                  <a:srgbClr val="000000"/>
                </a:solidFill>
                <a:effectLst/>
                <a:latin typeface="Arial"/>
                <a:ea typeface="Arial"/>
                <a:cs typeface="Arial"/>
                <a:sym typeface="Arial"/>
              </a:rPr>
              <a:t>Jupyter</a:t>
            </a:r>
            <a:r>
              <a:rPr lang="en-US" altLang="zh-TW" sz="1100" b="0" i="0" u="none" strike="noStrike" cap="none" dirty="0">
                <a:solidFill>
                  <a:srgbClr val="000000"/>
                </a:solidFill>
                <a:effectLst/>
                <a:latin typeface="Arial"/>
                <a:ea typeface="Arial"/>
                <a:cs typeface="Arial"/>
                <a:sym typeface="Arial"/>
              </a:rPr>
              <a:t> </a:t>
            </a:r>
            <a:r>
              <a:rPr lang="zh-TW" altLang="en-US" sz="1100" b="0" i="0" u="none" strike="noStrike" cap="none" dirty="0">
                <a:solidFill>
                  <a:srgbClr val="000000"/>
                </a:solidFill>
                <a:effectLst/>
                <a:latin typeface="Arial"/>
                <a:ea typeface="Arial"/>
                <a:cs typeface="Arial"/>
                <a:sym typeface="Arial"/>
              </a:rPr>
              <a:t>筆記本 </a:t>
            </a:r>
            <a:r>
              <a:rPr lang="en-US" altLang="zh-TW" sz="1100" b="0" i="0" u="none" strike="noStrike" cap="none" dirty="0">
                <a:solidFill>
                  <a:srgbClr val="000000"/>
                </a:solidFill>
                <a:effectLst/>
                <a:latin typeface="Arial"/>
                <a:ea typeface="Arial"/>
                <a:cs typeface="Arial"/>
                <a:sym typeface="Arial"/>
              </a:rPr>
              <a:t>(1)</a:t>
            </a:r>
            <a:r>
              <a:rPr lang="zh-TW" altLang="en-US" sz="1100" b="0" i="0" u="none" strike="noStrike" cap="none" dirty="0">
                <a:solidFill>
                  <a:srgbClr val="000000"/>
                </a:solidFill>
                <a:effectLst/>
                <a:latin typeface="Arial"/>
                <a:ea typeface="Arial"/>
                <a:cs typeface="Arial"/>
                <a:sym typeface="Arial"/>
              </a:rPr>
              <a:t>。您可以直接在 </a:t>
            </a:r>
            <a:r>
              <a:rPr lang="en-US" altLang="zh-TW" sz="1100" b="0" i="0" u="none" strike="noStrike" cap="none" dirty="0">
                <a:solidFill>
                  <a:srgbClr val="000000"/>
                </a:solidFill>
                <a:effectLst/>
                <a:latin typeface="Arial"/>
                <a:ea typeface="Arial"/>
                <a:cs typeface="Arial"/>
                <a:sym typeface="Arial"/>
              </a:rPr>
              <a:t>SDK </a:t>
            </a:r>
            <a:r>
              <a:rPr lang="zh-TW" altLang="en-US" sz="1100" b="0" i="0" u="none" strike="noStrike" cap="none" dirty="0">
                <a:solidFill>
                  <a:srgbClr val="000000"/>
                </a:solidFill>
                <a:effectLst/>
                <a:latin typeface="Arial"/>
                <a:ea typeface="Arial"/>
                <a:cs typeface="Arial"/>
                <a:sym typeface="Arial"/>
              </a:rPr>
              <a:t>中構建量子電路，或者為退火設備定義退火問題和參數。</a:t>
            </a:r>
            <a:r>
              <a:rPr lang="en-US" altLang="zh-TW" sz="1100" b="0" i="0" u="none" strike="noStrike" cap="none" dirty="0">
                <a:solidFill>
                  <a:srgbClr val="000000"/>
                </a:solidFill>
                <a:effectLst/>
                <a:latin typeface="Arial"/>
                <a:ea typeface="Arial"/>
                <a:cs typeface="Arial"/>
                <a:sym typeface="Arial"/>
              </a:rPr>
              <a:t>Amazon </a:t>
            </a:r>
            <a:r>
              <a:rPr lang="en-US" altLang="zh-TW" sz="1100" b="0" i="0" u="none" strike="noStrike" cap="none" dirty="0" err="1">
                <a:solidFill>
                  <a:srgbClr val="000000"/>
                </a:solidFill>
                <a:effectLst/>
                <a:latin typeface="Arial"/>
                <a:ea typeface="Arial"/>
                <a:cs typeface="Arial"/>
                <a:sym typeface="Arial"/>
              </a:rPr>
              <a:t>Braket</a:t>
            </a:r>
            <a:r>
              <a:rPr lang="en-US" altLang="zh-TW" sz="1100" b="0" i="0" u="none" strike="noStrike" cap="none" dirty="0">
                <a:solidFill>
                  <a:srgbClr val="000000"/>
                </a:solidFill>
                <a:effectLst/>
                <a:latin typeface="Arial"/>
                <a:ea typeface="Arial"/>
                <a:cs typeface="Arial"/>
                <a:sym typeface="Arial"/>
              </a:rPr>
              <a:t> SDK </a:t>
            </a:r>
            <a:r>
              <a:rPr lang="zh-TW" altLang="en-US" sz="1100" b="0" i="0" u="none" strike="noStrike" cap="none" dirty="0">
                <a:solidFill>
                  <a:srgbClr val="000000"/>
                </a:solidFill>
                <a:effectLst/>
                <a:latin typeface="Arial"/>
                <a:ea typeface="Arial"/>
                <a:cs typeface="Arial"/>
                <a:sym typeface="Arial"/>
              </a:rPr>
              <a:t>還為 </a:t>
            </a:r>
            <a:r>
              <a:rPr lang="en-US" altLang="zh-TW" sz="1100" b="0" i="0" u="none" strike="noStrike" cap="none" dirty="0">
                <a:solidFill>
                  <a:srgbClr val="000000"/>
                </a:solidFill>
                <a:effectLst/>
                <a:latin typeface="Arial"/>
                <a:ea typeface="Arial"/>
                <a:cs typeface="Arial"/>
                <a:sym typeface="Arial"/>
              </a:rPr>
              <a:t>D-Wave </a:t>
            </a:r>
            <a:r>
              <a:rPr lang="zh-TW" altLang="en-US" sz="1100" b="0" i="0" u="none" strike="noStrike" cap="none" dirty="0">
                <a:solidFill>
                  <a:srgbClr val="000000"/>
                </a:solidFill>
                <a:effectLst/>
                <a:latin typeface="Arial"/>
                <a:ea typeface="Arial"/>
                <a:cs typeface="Arial"/>
                <a:sym typeface="Arial"/>
              </a:rPr>
              <a:t>的海洋工具套件提供了一個插件，因此您可以對 </a:t>
            </a:r>
            <a:r>
              <a:rPr lang="en-US" altLang="zh-TW" sz="1100" b="0" i="0" u="none" strike="noStrike" cap="none" dirty="0">
                <a:solidFill>
                  <a:srgbClr val="000000"/>
                </a:solidFill>
                <a:effectLst/>
                <a:latin typeface="Arial"/>
                <a:ea typeface="Arial"/>
                <a:cs typeface="Arial"/>
                <a:sym typeface="Arial"/>
              </a:rPr>
              <a:t>D-Wave </a:t>
            </a:r>
            <a:r>
              <a:rPr lang="zh-TW" altLang="en-US" sz="1100" b="0" i="0" u="none" strike="noStrike" cap="none" dirty="0">
                <a:solidFill>
                  <a:srgbClr val="000000"/>
                </a:solidFill>
                <a:effectLst/>
                <a:latin typeface="Arial"/>
                <a:ea typeface="Arial"/>
                <a:cs typeface="Arial"/>
                <a:sym typeface="Arial"/>
              </a:rPr>
              <a:t>設備進行本機編程。定義任務後，您可以選擇一個設備來執行任務，然後將其提交到 </a:t>
            </a:r>
            <a:r>
              <a:rPr lang="en-US" altLang="zh-TW" sz="1100" b="0" i="0" u="none" strike="noStrike" cap="none" dirty="0">
                <a:solidFill>
                  <a:srgbClr val="000000"/>
                </a:solidFill>
                <a:effectLst/>
                <a:latin typeface="Arial"/>
                <a:ea typeface="Arial"/>
                <a:cs typeface="Arial"/>
                <a:sym typeface="Arial"/>
              </a:rPr>
              <a:t>Amazon </a:t>
            </a:r>
            <a:r>
              <a:rPr lang="en-US" altLang="zh-TW" sz="1100" b="0" i="0" u="none" strike="noStrike" cap="none" dirty="0" err="1">
                <a:solidFill>
                  <a:srgbClr val="000000"/>
                </a:solidFill>
                <a:effectLst/>
                <a:latin typeface="Arial"/>
                <a:ea typeface="Arial"/>
                <a:cs typeface="Arial"/>
                <a:sym typeface="Arial"/>
              </a:rPr>
              <a:t>Braket</a:t>
            </a:r>
            <a:r>
              <a:rPr lang="en-US" altLang="zh-TW" sz="1100" b="0" i="0" u="none" strike="noStrike" cap="none" dirty="0">
                <a:solidFill>
                  <a:srgbClr val="000000"/>
                </a:solidFill>
                <a:effectLst/>
                <a:latin typeface="Arial"/>
                <a:ea typeface="Arial"/>
                <a:cs typeface="Arial"/>
                <a:sym typeface="Arial"/>
              </a:rPr>
              <a:t> API (2)</a:t>
            </a:r>
            <a:r>
              <a:rPr lang="zh-TW" altLang="en-US" sz="1100" b="0" i="0" u="none" strike="noStrike" cap="none" dirty="0">
                <a:solidFill>
                  <a:srgbClr val="000000"/>
                </a:solidFill>
                <a:effectLst/>
                <a:latin typeface="Arial"/>
                <a:ea typeface="Arial"/>
                <a:cs typeface="Arial"/>
                <a:sym typeface="Arial"/>
              </a:rPr>
              <a:t>。根據您選擇的設備，任務會排隊，直到設備可用並將任務發送到 </a:t>
            </a:r>
            <a:r>
              <a:rPr lang="en-US" altLang="zh-TW" sz="1100" b="0" i="0" u="none" strike="noStrike" cap="none" dirty="0">
                <a:solidFill>
                  <a:srgbClr val="000000"/>
                </a:solidFill>
                <a:effectLst/>
                <a:latin typeface="Arial"/>
                <a:ea typeface="Arial"/>
                <a:cs typeface="Arial"/>
                <a:sym typeface="Arial"/>
              </a:rPr>
              <a:t>QPU </a:t>
            </a:r>
            <a:r>
              <a:rPr lang="zh-TW" altLang="en-US" sz="1100" b="0" i="0" u="none" strike="noStrike" cap="none" dirty="0">
                <a:solidFill>
                  <a:srgbClr val="000000"/>
                </a:solidFill>
                <a:effectLst/>
                <a:latin typeface="Arial"/>
                <a:ea typeface="Arial"/>
                <a:cs typeface="Arial"/>
                <a:sym typeface="Arial"/>
              </a:rPr>
              <a:t>或模擬器執行 </a:t>
            </a:r>
            <a:r>
              <a:rPr lang="en-US" altLang="zh-TW" sz="1100" b="0" i="0" u="none" strike="noStrike" cap="none" dirty="0">
                <a:solidFill>
                  <a:srgbClr val="000000"/>
                </a:solidFill>
                <a:effectLst/>
                <a:latin typeface="Arial"/>
                <a:ea typeface="Arial"/>
                <a:cs typeface="Arial"/>
                <a:sym typeface="Arial"/>
              </a:rPr>
              <a:t>(3)</a:t>
            </a:r>
            <a:r>
              <a:rPr lang="zh-TW" altLang="en-US" sz="1100" b="0" i="0" u="none" strike="noStrike" cap="none" dirty="0">
                <a:solidFill>
                  <a:srgbClr val="000000"/>
                </a:solidFill>
                <a:effectLst/>
                <a:latin typeface="Arial"/>
                <a:ea typeface="Arial"/>
                <a:cs typeface="Arial"/>
                <a:sym typeface="Arial"/>
              </a:rPr>
              <a:t>。</a:t>
            </a:r>
            <a:r>
              <a:rPr lang="en-US" altLang="zh-TW" sz="1100" b="0" i="0" u="none" strike="noStrike" cap="none" dirty="0">
                <a:solidFill>
                  <a:srgbClr val="000000"/>
                </a:solidFill>
                <a:effectLst/>
                <a:latin typeface="Arial"/>
                <a:ea typeface="Arial"/>
                <a:cs typeface="Arial"/>
                <a:sym typeface="Arial"/>
              </a:rPr>
              <a:t>Amazon </a:t>
            </a:r>
            <a:r>
              <a:rPr lang="en-US" altLang="zh-TW" sz="1100" b="0" i="0" u="none" strike="noStrike" cap="none" dirty="0" err="1">
                <a:solidFill>
                  <a:srgbClr val="000000"/>
                </a:solidFill>
                <a:effectLst/>
                <a:latin typeface="Arial"/>
                <a:ea typeface="Arial"/>
                <a:cs typeface="Arial"/>
                <a:sym typeface="Arial"/>
              </a:rPr>
              <a:t>Braket</a:t>
            </a:r>
            <a:r>
              <a:rPr lang="en-US" altLang="zh-TW" sz="1100" b="0" i="0" u="none" strike="noStrike" cap="none" dirty="0">
                <a:solidFill>
                  <a:srgbClr val="000000"/>
                </a:solidFill>
                <a:effectLst/>
                <a:latin typeface="Arial"/>
                <a:ea typeface="Arial"/>
                <a:cs typeface="Arial"/>
                <a:sym typeface="Arial"/>
              </a:rPr>
              <a:t> </a:t>
            </a:r>
            <a:r>
              <a:rPr lang="zh-TW" altLang="en-US" sz="1100" b="0" i="0" u="none" strike="noStrike" cap="none" dirty="0">
                <a:solidFill>
                  <a:srgbClr val="000000"/>
                </a:solidFill>
                <a:effectLst/>
                <a:latin typeface="Arial"/>
                <a:ea typeface="Arial"/>
                <a:cs typeface="Arial"/>
                <a:sym typeface="Arial"/>
              </a:rPr>
              <a:t>繪讓您訪問 </a:t>
            </a:r>
            <a:r>
              <a:rPr lang="en-US" altLang="zh-TW" sz="1100" b="0" i="0" u="none" strike="noStrike" cap="none" dirty="0">
                <a:solidFill>
                  <a:srgbClr val="000000"/>
                </a:solidFill>
                <a:effectLst/>
                <a:latin typeface="Arial"/>
                <a:ea typeface="Arial"/>
                <a:cs typeface="Arial"/>
                <a:sym typeface="Arial"/>
              </a:rPr>
              <a:t>3 </a:t>
            </a:r>
            <a:r>
              <a:rPr lang="zh-TW" altLang="en-US" sz="1100" b="0" i="0" u="none" strike="noStrike" cap="none" dirty="0">
                <a:solidFill>
                  <a:srgbClr val="000000"/>
                </a:solidFill>
                <a:effectLst/>
                <a:latin typeface="Arial"/>
                <a:ea typeface="Arial"/>
                <a:cs typeface="Arial"/>
                <a:sym typeface="Arial"/>
              </a:rPr>
              <a:t>種不同類型的 </a:t>
            </a:r>
            <a:r>
              <a:rPr lang="en-US" altLang="zh-TW" sz="1100" b="0" i="0" u="none" strike="noStrike" cap="none" dirty="0">
                <a:solidFill>
                  <a:srgbClr val="000000"/>
                </a:solidFill>
                <a:effectLst/>
                <a:latin typeface="Arial"/>
                <a:ea typeface="Arial"/>
                <a:cs typeface="Arial"/>
                <a:sym typeface="Arial"/>
              </a:rPr>
              <a:t>QPU</a:t>
            </a:r>
            <a:r>
              <a:rPr lang="zh-TW" altLang="en-US" sz="1100" b="0" i="0" u="none" strike="noStrike" cap="none" dirty="0">
                <a:solidFill>
                  <a:srgbClr val="000000"/>
                </a:solidFill>
                <a:effectLst/>
                <a:latin typeface="Arial"/>
                <a:ea typeface="Arial"/>
                <a:cs typeface="Arial"/>
                <a:sym typeface="Arial"/>
              </a:rPr>
              <a:t>（</a:t>
            </a:r>
            <a:r>
              <a:rPr lang="en-US" altLang="zh-TW" sz="1100" b="0" i="0" u="none" strike="noStrike" cap="none" dirty="0">
                <a:solidFill>
                  <a:srgbClr val="000000"/>
                </a:solidFill>
                <a:effectLst/>
                <a:latin typeface="Arial"/>
                <a:ea typeface="Arial"/>
                <a:cs typeface="Arial"/>
                <a:sym typeface="Arial"/>
              </a:rPr>
              <a:t>D </a:t>
            </a:r>
            <a:r>
              <a:rPr lang="zh-TW" altLang="en-US" sz="1100" b="0" i="0" u="none" strike="noStrike" cap="none" dirty="0">
                <a:solidFill>
                  <a:srgbClr val="000000"/>
                </a:solidFill>
                <a:effectLst/>
                <a:latin typeface="Arial"/>
                <a:ea typeface="Arial"/>
                <a:cs typeface="Arial"/>
                <a:sym typeface="Arial"/>
              </a:rPr>
              <a:t>波，</a:t>
            </a:r>
            <a:r>
              <a:rPr lang="en-US" altLang="zh-TW" sz="1100" b="0" i="0" u="none" strike="noStrike" cap="none" dirty="0" err="1">
                <a:solidFill>
                  <a:srgbClr val="000000"/>
                </a:solidFill>
                <a:effectLst/>
                <a:latin typeface="Arial"/>
                <a:ea typeface="Arial"/>
                <a:cs typeface="Arial"/>
                <a:sym typeface="Arial"/>
              </a:rPr>
              <a:t>IonQ</a:t>
            </a:r>
            <a:r>
              <a:rPr lang="zh-TW" altLang="en-US" sz="1100" b="0" i="0" u="none" strike="noStrike" cap="none" dirty="0">
                <a:solidFill>
                  <a:srgbClr val="000000"/>
                </a:solidFill>
                <a:effectLst/>
                <a:latin typeface="Arial"/>
                <a:ea typeface="Arial"/>
                <a:cs typeface="Arial"/>
                <a:sym typeface="Arial"/>
              </a:rPr>
              <a:t>，</a:t>
            </a:r>
            <a:r>
              <a:rPr lang="en-US" altLang="zh-TW" sz="1100" b="0" i="0" u="none" strike="noStrike" cap="none" dirty="0" err="1">
                <a:solidFill>
                  <a:srgbClr val="000000"/>
                </a:solidFill>
                <a:effectLst/>
                <a:latin typeface="Arial"/>
                <a:ea typeface="Arial"/>
                <a:cs typeface="Arial"/>
                <a:sym typeface="Arial"/>
              </a:rPr>
              <a:t>Rigetti</a:t>
            </a:r>
            <a:r>
              <a:rPr lang="zh-TW" altLang="en-US" sz="1100" b="0" i="0" u="none" strike="noStrike" cap="none" dirty="0">
                <a:solidFill>
                  <a:srgbClr val="000000"/>
                </a:solidFill>
                <a:effectLst/>
                <a:latin typeface="Arial"/>
                <a:ea typeface="Arial"/>
                <a:cs typeface="Arial"/>
                <a:sym typeface="Arial"/>
              </a:rPr>
              <a:t>）和一個託管模擬器，</a:t>
            </a:r>
            <a:r>
              <a:rPr lang="en-US" altLang="zh-TW" sz="1100" b="0" i="0" u="none" strike="noStrike" cap="none" dirty="0">
                <a:solidFill>
                  <a:srgbClr val="000000"/>
                </a:solidFill>
                <a:effectLst/>
                <a:latin typeface="Arial"/>
                <a:ea typeface="Arial"/>
                <a:cs typeface="Arial"/>
                <a:sym typeface="Arial"/>
              </a:rPr>
              <a:t>SV1</a:t>
            </a:r>
            <a:r>
              <a:rPr lang="zh-TW" altLang="en-US" sz="1100" b="0" i="0" u="none" strike="noStrike" cap="none" dirty="0">
                <a:solidFill>
                  <a:srgbClr val="000000"/>
                </a:solidFill>
                <a:effectLst/>
                <a:latin typeface="Arial"/>
                <a:ea typeface="Arial"/>
                <a:cs typeface="Arial"/>
                <a:sym typeface="Arial"/>
              </a:rPr>
              <a:t>。如需進一步了解，請參閱</a:t>
            </a:r>
            <a:r>
              <a:rPr lang="en-US" altLang="zh-TW" sz="1100" b="0" i="0" u="none" strike="noStrike" cap="none" dirty="0">
                <a:solidFill>
                  <a:srgbClr val="000000"/>
                </a:solidFill>
                <a:effectLst/>
                <a:latin typeface="Arial"/>
                <a:ea typeface="Arial"/>
                <a:cs typeface="Arial"/>
                <a:sym typeface="Arial"/>
                <a:hlinkClick r:id="rId3"/>
              </a:rPr>
              <a:t>Amazon </a:t>
            </a:r>
            <a:r>
              <a:rPr lang="en-US" altLang="zh-TW" sz="1100" b="0" i="0" u="none" strike="noStrike" cap="none" dirty="0" err="1">
                <a:solidFill>
                  <a:srgbClr val="000000"/>
                </a:solidFill>
                <a:effectLst/>
                <a:latin typeface="Arial"/>
                <a:ea typeface="Arial"/>
                <a:cs typeface="Arial"/>
                <a:sym typeface="Arial"/>
                <a:hlinkClick r:id="rId3"/>
              </a:rPr>
              <a:t>Braket</a:t>
            </a:r>
            <a:r>
              <a:rPr lang="en-US" altLang="zh-TW" sz="1100" b="0" i="0" u="none" strike="noStrike" cap="none" dirty="0">
                <a:solidFill>
                  <a:srgbClr val="000000"/>
                </a:solidFill>
                <a:effectLst/>
                <a:latin typeface="Arial"/>
                <a:ea typeface="Arial"/>
                <a:cs typeface="Arial"/>
                <a:sym typeface="Arial"/>
                <a:hlinkClick r:id="rId3"/>
              </a:rPr>
              <a:t> </a:t>
            </a:r>
            <a:r>
              <a:rPr lang="zh-TW" altLang="en-US" sz="1100" b="0" i="0" u="none" strike="noStrike" cap="none" dirty="0">
                <a:solidFill>
                  <a:srgbClr val="000000"/>
                </a:solidFill>
                <a:effectLst/>
                <a:latin typeface="Arial"/>
                <a:ea typeface="Arial"/>
                <a:cs typeface="Arial"/>
                <a:sym typeface="Arial"/>
                <a:hlinkClick r:id="rId3"/>
              </a:rPr>
              <a:t>支援的裝置</a:t>
            </a:r>
            <a:r>
              <a:rPr lang="zh-TW" altLang="en-US" sz="1100" b="0" i="0" u="none" strike="noStrike" cap="none" dirty="0">
                <a:solidFill>
                  <a:srgbClr val="000000"/>
                </a:solidFill>
                <a:effectLst/>
                <a:latin typeface="Arial"/>
                <a:ea typeface="Arial"/>
                <a:cs typeface="Arial"/>
                <a:sym typeface="Arial"/>
              </a:rPr>
              <a:t>。</a:t>
            </a:r>
          </a:p>
          <a:p>
            <a:r>
              <a:rPr lang="zh-TW" altLang="en-US" sz="1100" b="0" i="0" u="none" strike="noStrike" cap="none" dirty="0">
                <a:solidFill>
                  <a:srgbClr val="000000"/>
                </a:solidFill>
                <a:effectLst/>
                <a:latin typeface="Arial"/>
                <a:ea typeface="Arial"/>
                <a:cs typeface="Arial"/>
                <a:sym typeface="Arial"/>
              </a:rPr>
              <a:t>處理您的任務後，</a:t>
            </a:r>
            <a:r>
              <a:rPr lang="en-US" altLang="zh-TW" sz="1100" b="0" i="0" u="none" strike="noStrike" cap="none" dirty="0">
                <a:solidFill>
                  <a:srgbClr val="000000"/>
                </a:solidFill>
                <a:effectLst/>
                <a:latin typeface="Arial"/>
                <a:ea typeface="Arial"/>
                <a:cs typeface="Arial"/>
                <a:sym typeface="Arial"/>
              </a:rPr>
              <a:t>Amazon </a:t>
            </a:r>
            <a:r>
              <a:rPr lang="en-US" altLang="zh-TW" sz="1100" b="0" i="0" u="none" strike="noStrike" cap="none" dirty="0" err="1">
                <a:solidFill>
                  <a:srgbClr val="000000"/>
                </a:solidFill>
                <a:effectLst/>
                <a:latin typeface="Arial"/>
                <a:ea typeface="Arial"/>
                <a:cs typeface="Arial"/>
                <a:sym typeface="Arial"/>
              </a:rPr>
              <a:t>Braket</a:t>
            </a:r>
            <a:r>
              <a:rPr lang="en-US" altLang="zh-TW" sz="1100" b="0" i="0" u="none" strike="noStrike" cap="none" dirty="0">
                <a:solidFill>
                  <a:srgbClr val="000000"/>
                </a:solidFill>
                <a:effectLst/>
                <a:latin typeface="Arial"/>
                <a:ea typeface="Arial"/>
                <a:cs typeface="Arial"/>
                <a:sym typeface="Arial"/>
              </a:rPr>
              <a:t> </a:t>
            </a:r>
            <a:r>
              <a:rPr lang="zh-TW" altLang="en-US" sz="1100" b="0" i="0" u="none" strike="noStrike" cap="none" dirty="0">
                <a:solidFill>
                  <a:srgbClr val="000000"/>
                </a:solidFill>
                <a:effectLst/>
                <a:latin typeface="Arial"/>
                <a:ea typeface="Arial"/>
                <a:cs typeface="Arial"/>
                <a:sym typeface="Arial"/>
              </a:rPr>
              <a:t>會將結果返回到 </a:t>
            </a:r>
            <a:r>
              <a:rPr lang="en-US" altLang="zh-TW" sz="1100" b="0" i="0" u="none" strike="noStrike" cap="none" dirty="0">
                <a:solidFill>
                  <a:srgbClr val="000000"/>
                </a:solidFill>
                <a:effectLst/>
                <a:latin typeface="Arial"/>
                <a:ea typeface="Arial"/>
                <a:cs typeface="Arial"/>
                <a:sym typeface="Arial"/>
              </a:rPr>
              <a:t>Amazon S3 </a:t>
            </a:r>
            <a:r>
              <a:rPr lang="zh-TW" altLang="en-US" sz="1100" b="0" i="0" u="none" strike="noStrike" cap="none" dirty="0">
                <a:solidFill>
                  <a:srgbClr val="000000"/>
                </a:solidFill>
                <a:effectLst/>
                <a:latin typeface="Arial"/>
                <a:ea typeface="Arial"/>
                <a:cs typeface="Arial"/>
                <a:sym typeface="Arial"/>
              </a:rPr>
              <a:t>存儲桶，其中數據存儲在您的 </a:t>
            </a:r>
            <a:r>
              <a:rPr lang="en-US" altLang="zh-TW" sz="1100" b="0" i="0" u="none" strike="noStrike" cap="none" dirty="0">
                <a:solidFill>
                  <a:srgbClr val="000000"/>
                </a:solidFill>
                <a:effectLst/>
                <a:latin typeface="Arial"/>
                <a:ea typeface="Arial"/>
                <a:cs typeface="Arial"/>
                <a:sym typeface="Arial"/>
              </a:rPr>
              <a:t>AWS </a:t>
            </a:r>
            <a:r>
              <a:rPr lang="zh-TW" altLang="en-US" sz="1100" b="0" i="0" u="none" strike="noStrike" cap="none" dirty="0">
                <a:solidFill>
                  <a:srgbClr val="000000"/>
                </a:solidFill>
                <a:effectLst/>
                <a:latin typeface="Arial"/>
                <a:ea typeface="Arial"/>
                <a:cs typeface="Arial"/>
                <a:sym typeface="Arial"/>
              </a:rPr>
              <a:t>賬户中 </a:t>
            </a:r>
            <a:r>
              <a:rPr lang="en-US" altLang="zh-TW" sz="1100" b="0" i="0" u="none" strike="noStrike" cap="none" dirty="0">
                <a:solidFill>
                  <a:srgbClr val="000000"/>
                </a:solidFill>
                <a:effectLst/>
                <a:latin typeface="Arial"/>
                <a:ea typeface="Arial"/>
                <a:cs typeface="Arial"/>
                <a:sym typeface="Arial"/>
              </a:rPr>
              <a:t>(4)</a:t>
            </a:r>
            <a:r>
              <a:rPr lang="zh-TW" altLang="en-US" sz="1100" b="0" i="0" u="none" strike="noStrike" cap="none" dirty="0">
                <a:solidFill>
                  <a:srgbClr val="000000"/>
                </a:solidFill>
                <a:effectLst/>
                <a:latin typeface="Arial"/>
                <a:ea typeface="Arial"/>
                <a:cs typeface="Arial"/>
                <a:sym typeface="Arial"/>
              </a:rPr>
              <a:t>。與此同時，</a:t>
            </a:r>
            <a:r>
              <a:rPr lang="en-US" altLang="zh-TW" sz="1100" b="0" i="0" u="none" strike="noStrike" cap="none" dirty="0">
                <a:solidFill>
                  <a:srgbClr val="000000"/>
                </a:solidFill>
                <a:effectLst/>
                <a:latin typeface="Arial"/>
                <a:ea typeface="Arial"/>
                <a:cs typeface="Arial"/>
                <a:sym typeface="Arial"/>
              </a:rPr>
              <a:t>SDK </a:t>
            </a:r>
            <a:r>
              <a:rPr lang="zh-TW" altLang="en-US" sz="1100" b="0" i="0" u="none" strike="noStrike" cap="none" dirty="0">
                <a:solidFill>
                  <a:srgbClr val="000000"/>
                </a:solidFill>
                <a:effectLst/>
                <a:latin typeface="Arial"/>
                <a:ea typeface="Arial"/>
                <a:cs typeface="Arial"/>
                <a:sym typeface="Arial"/>
              </a:rPr>
              <a:t>在後台輪詢結果，並在任務完成時將其加載到 </a:t>
            </a:r>
            <a:r>
              <a:rPr lang="en-US" altLang="zh-TW" sz="1100" b="0" i="0" u="none" strike="noStrike" cap="none" dirty="0" err="1">
                <a:solidFill>
                  <a:srgbClr val="000000"/>
                </a:solidFill>
                <a:effectLst/>
                <a:latin typeface="Arial"/>
                <a:ea typeface="Arial"/>
                <a:cs typeface="Arial"/>
                <a:sym typeface="Arial"/>
              </a:rPr>
              <a:t>Jupyter</a:t>
            </a:r>
            <a:r>
              <a:rPr lang="en-US" altLang="zh-TW" sz="1100" b="0" i="0" u="none" strike="noStrike" cap="none" dirty="0">
                <a:solidFill>
                  <a:srgbClr val="000000"/>
                </a:solidFill>
                <a:effectLst/>
                <a:latin typeface="Arial"/>
                <a:ea typeface="Arial"/>
                <a:cs typeface="Arial"/>
                <a:sym typeface="Arial"/>
              </a:rPr>
              <a:t> </a:t>
            </a:r>
            <a:r>
              <a:rPr lang="zh-TW" altLang="en-US" sz="1100" b="0" i="0" u="none" strike="noStrike" cap="none" dirty="0">
                <a:solidFill>
                  <a:srgbClr val="000000"/>
                </a:solidFill>
                <a:effectLst/>
                <a:latin typeface="Arial"/>
                <a:ea typeface="Arial"/>
                <a:cs typeface="Arial"/>
                <a:sym typeface="Arial"/>
              </a:rPr>
              <a:t>筆記本中。您也可以在</a:t>
            </a:r>
            <a:r>
              <a:rPr lang="zh-TW" altLang="en-US" sz="1100" b="1" i="0" u="none" strike="noStrike" cap="none" dirty="0">
                <a:solidFill>
                  <a:srgbClr val="000000"/>
                </a:solidFill>
                <a:effectLst/>
                <a:latin typeface="Arial"/>
                <a:ea typeface="Arial"/>
                <a:cs typeface="Arial"/>
                <a:sym typeface="Arial"/>
              </a:rPr>
              <a:t>工作</a:t>
            </a:r>
            <a:r>
              <a:rPr lang="en-US" altLang="zh-TW" sz="1100" b="0" i="0" u="none" strike="noStrike" cap="none" dirty="0">
                <a:solidFill>
                  <a:srgbClr val="000000"/>
                </a:solidFill>
                <a:effectLst/>
                <a:latin typeface="Arial"/>
                <a:ea typeface="Arial"/>
                <a:cs typeface="Arial"/>
                <a:sym typeface="Arial"/>
              </a:rPr>
              <a:t>Amazon </a:t>
            </a:r>
            <a:r>
              <a:rPr lang="en-US" altLang="zh-TW" sz="1100" b="0" i="0" u="none" strike="noStrike" cap="none" dirty="0" err="1">
                <a:solidFill>
                  <a:srgbClr val="000000"/>
                </a:solidFill>
                <a:effectLst/>
                <a:latin typeface="Arial"/>
                <a:ea typeface="Arial"/>
                <a:cs typeface="Arial"/>
                <a:sym typeface="Arial"/>
              </a:rPr>
              <a:t>Braket</a:t>
            </a:r>
            <a:r>
              <a:rPr lang="en-US" altLang="zh-TW" sz="1100" b="0" i="0" u="none" strike="noStrike" cap="none" dirty="0">
                <a:solidFill>
                  <a:srgbClr val="000000"/>
                </a:solidFill>
                <a:effectLst/>
                <a:latin typeface="Arial"/>
                <a:ea typeface="Arial"/>
                <a:cs typeface="Arial"/>
                <a:sym typeface="Arial"/>
              </a:rPr>
              <a:t> </a:t>
            </a:r>
            <a:r>
              <a:rPr lang="zh-TW" altLang="en-US" sz="1100" b="0" i="0" u="none" strike="noStrike" cap="none" dirty="0">
                <a:solidFill>
                  <a:srgbClr val="000000"/>
                </a:solidFill>
                <a:effectLst/>
                <a:latin typeface="Arial"/>
                <a:ea typeface="Arial"/>
                <a:cs typeface="Arial"/>
                <a:sym typeface="Arial"/>
              </a:rPr>
              <a:t>面，或通過使用</a:t>
            </a:r>
            <a:r>
              <a:rPr lang="en-US" altLang="zh-TW" sz="1100" b="0" i="0" u="none" strike="noStrike" cap="none" dirty="0" err="1">
                <a:solidFill>
                  <a:srgbClr val="000000"/>
                </a:solidFill>
                <a:effectLst/>
                <a:latin typeface="Arial"/>
                <a:ea typeface="Arial"/>
                <a:cs typeface="Arial"/>
                <a:sym typeface="Arial"/>
              </a:rPr>
              <a:t>GetQuantumTaskAmazon</a:t>
            </a:r>
            <a:r>
              <a:rPr lang="en-US" altLang="zh-TW" sz="1100" b="0" i="0" u="none" strike="noStrike" cap="none" dirty="0">
                <a:solidFill>
                  <a:srgbClr val="000000"/>
                </a:solidFill>
                <a:effectLst/>
                <a:latin typeface="Arial"/>
                <a:ea typeface="Arial"/>
                <a:cs typeface="Arial"/>
                <a:sym typeface="Arial"/>
              </a:rPr>
              <a:t> </a:t>
            </a:r>
            <a:r>
              <a:rPr lang="en-US" altLang="zh-TW" sz="1100" b="0" i="0" u="none" strike="noStrike" cap="none" dirty="0" err="1">
                <a:solidFill>
                  <a:srgbClr val="000000"/>
                </a:solidFill>
                <a:effectLst/>
                <a:latin typeface="Arial"/>
                <a:ea typeface="Arial"/>
                <a:cs typeface="Arial"/>
                <a:sym typeface="Arial"/>
              </a:rPr>
              <a:t>Braket</a:t>
            </a:r>
            <a:r>
              <a:rPr lang="en-US" altLang="zh-TW" sz="1100" b="0" i="0" u="none" strike="noStrike" cap="none" dirty="0">
                <a:solidFill>
                  <a:srgbClr val="000000"/>
                </a:solidFill>
                <a:effectLst/>
                <a:latin typeface="Arial"/>
                <a:ea typeface="Arial"/>
                <a:cs typeface="Arial"/>
                <a:sym typeface="Arial"/>
              </a:rPr>
              <a:t> </a:t>
            </a:r>
            <a:r>
              <a:rPr lang="zh-TW" altLang="en-US" sz="1100" b="0" i="0" u="none" strike="noStrike" cap="none" dirty="0">
                <a:solidFill>
                  <a:srgbClr val="000000"/>
                </a:solidFill>
                <a:effectLst/>
                <a:latin typeface="Arial"/>
                <a:ea typeface="Arial"/>
                <a:cs typeface="Arial"/>
                <a:sym typeface="Arial"/>
              </a:rPr>
              <a:t>繪 </a:t>
            </a:r>
            <a:r>
              <a:rPr lang="en-US" altLang="zh-TW" sz="1100" b="0" i="0" u="none" strike="noStrike" cap="none" dirty="0">
                <a:solidFill>
                  <a:srgbClr val="000000"/>
                </a:solidFill>
                <a:effectLst/>
                <a:latin typeface="Arial"/>
                <a:ea typeface="Arial"/>
                <a:cs typeface="Arial"/>
                <a:sym typeface="Arial"/>
              </a:rPr>
              <a:t>API </a:t>
            </a:r>
            <a:r>
              <a:rPr lang="zh-TW" altLang="en-US" sz="1100" b="0" i="0" u="none" strike="noStrike" cap="none" dirty="0">
                <a:solidFill>
                  <a:srgbClr val="000000"/>
                </a:solidFill>
                <a:effectLst/>
                <a:latin typeface="Arial"/>
                <a:ea typeface="Arial"/>
                <a:cs typeface="Arial"/>
                <a:sym typeface="Arial"/>
              </a:rPr>
              <a:t>的操作。</a:t>
            </a:r>
          </a:p>
          <a:p>
            <a:r>
              <a:rPr lang="zh-TW" altLang="en-US" sz="1100" b="0" i="0" u="none" strike="noStrike" cap="none" dirty="0">
                <a:solidFill>
                  <a:srgbClr val="000000"/>
                </a:solidFill>
                <a:effectLst/>
                <a:latin typeface="Arial"/>
                <a:ea typeface="Arial"/>
                <a:cs typeface="Arial"/>
                <a:sym typeface="Arial"/>
              </a:rPr>
              <a:t>當然，</a:t>
            </a:r>
            <a:r>
              <a:rPr lang="en-US" altLang="zh-TW" sz="1100" b="0" i="0" u="none" strike="noStrike" cap="none" dirty="0">
                <a:solidFill>
                  <a:srgbClr val="000000"/>
                </a:solidFill>
                <a:effectLst/>
                <a:latin typeface="Arial"/>
                <a:ea typeface="Arial"/>
                <a:cs typeface="Arial"/>
                <a:sym typeface="Arial"/>
              </a:rPr>
              <a:t>Amazon </a:t>
            </a:r>
            <a:r>
              <a:rPr lang="en-US" altLang="zh-TW" sz="1100" b="0" i="0" u="none" strike="noStrike" cap="none" dirty="0" err="1">
                <a:solidFill>
                  <a:srgbClr val="000000"/>
                </a:solidFill>
                <a:effectLst/>
                <a:latin typeface="Arial"/>
                <a:ea typeface="Arial"/>
                <a:cs typeface="Arial"/>
                <a:sym typeface="Arial"/>
              </a:rPr>
              <a:t>Braket</a:t>
            </a:r>
            <a:r>
              <a:rPr lang="en-US" altLang="zh-TW" sz="1100" b="0" i="0" u="none" strike="noStrike" cap="none" dirty="0">
                <a:solidFill>
                  <a:srgbClr val="000000"/>
                </a:solidFill>
                <a:effectLst/>
                <a:latin typeface="Arial"/>
                <a:ea typeface="Arial"/>
                <a:cs typeface="Arial"/>
                <a:sym typeface="Arial"/>
              </a:rPr>
              <a:t> </a:t>
            </a:r>
            <a:r>
              <a:rPr lang="zh-TW" altLang="en-US" sz="1100" b="0" i="0" u="none" strike="noStrike" cap="none" dirty="0">
                <a:solidFill>
                  <a:srgbClr val="000000"/>
                </a:solidFill>
                <a:effectLst/>
                <a:latin typeface="Arial"/>
                <a:ea typeface="Arial"/>
                <a:cs typeface="Arial"/>
                <a:sym typeface="Arial"/>
              </a:rPr>
              <a:t>與亞馬遜 </a:t>
            </a:r>
            <a:r>
              <a:rPr lang="en-US" altLang="zh-TW" sz="1100" b="0" i="0" u="none" strike="noStrike" cap="none" dirty="0">
                <a:solidFill>
                  <a:srgbClr val="000000"/>
                </a:solidFill>
                <a:effectLst/>
                <a:latin typeface="Arial"/>
                <a:ea typeface="Arial"/>
                <a:cs typeface="Arial"/>
                <a:sym typeface="Arial"/>
              </a:rPr>
              <a:t>Identity and Access Management (IAM)</a:t>
            </a:r>
            <a:r>
              <a:rPr lang="zh-TW" altLang="en-US" sz="1100" b="0" i="0" u="none" strike="noStrike" cap="none" dirty="0">
                <a:solidFill>
                  <a:srgbClr val="000000"/>
                </a:solidFill>
                <a:effectLst/>
                <a:latin typeface="Arial"/>
                <a:ea typeface="Arial"/>
                <a:cs typeface="Arial"/>
                <a:sym typeface="Arial"/>
              </a:rPr>
              <a:t>、</a:t>
            </a:r>
            <a:r>
              <a:rPr lang="en-US" altLang="zh-TW" sz="1100" b="0" i="0" u="none" strike="noStrike" cap="none" dirty="0">
                <a:solidFill>
                  <a:srgbClr val="000000"/>
                </a:solidFill>
                <a:effectLst/>
                <a:latin typeface="Arial"/>
                <a:ea typeface="Arial"/>
                <a:cs typeface="Arial"/>
                <a:sym typeface="Arial"/>
              </a:rPr>
              <a:t>Amazon CloudWatch</a:t>
            </a:r>
            <a:r>
              <a:rPr lang="zh-TW" altLang="en-US" sz="1100" b="0" i="0" u="none" strike="noStrike" cap="none" dirty="0">
                <a:solidFill>
                  <a:srgbClr val="000000"/>
                </a:solidFill>
                <a:effectLst/>
                <a:latin typeface="Arial"/>
                <a:ea typeface="Arial"/>
                <a:cs typeface="Arial"/>
                <a:sym typeface="Arial"/>
              </a:rPr>
              <a:t>、亞馬遜 </a:t>
            </a:r>
            <a:r>
              <a:rPr lang="en-US" altLang="zh-TW" sz="1100" b="0" i="0" u="none" strike="noStrike" cap="none" dirty="0">
                <a:solidFill>
                  <a:srgbClr val="000000"/>
                </a:solidFill>
                <a:effectLst/>
                <a:latin typeface="Arial"/>
                <a:ea typeface="Arial"/>
                <a:cs typeface="Arial"/>
                <a:sym typeface="Arial"/>
              </a:rPr>
              <a:t>CloudTrail </a:t>
            </a:r>
            <a:r>
              <a:rPr lang="zh-TW" altLang="en-US" sz="1100" b="0" i="0" u="none" strike="noStrike" cap="none" dirty="0">
                <a:solidFill>
                  <a:srgbClr val="000000"/>
                </a:solidFill>
                <a:effectLst/>
                <a:latin typeface="Arial"/>
                <a:ea typeface="Arial"/>
                <a:cs typeface="Arial"/>
                <a:sym typeface="Arial"/>
              </a:rPr>
              <a:t>和 </a:t>
            </a:r>
            <a:r>
              <a:rPr lang="en-US" altLang="zh-TW" sz="1100" b="0" i="0" u="none" strike="noStrike" cap="none" dirty="0">
                <a:solidFill>
                  <a:srgbClr val="000000"/>
                </a:solidFill>
                <a:effectLst/>
                <a:latin typeface="Arial"/>
                <a:ea typeface="Arial"/>
                <a:cs typeface="Arial"/>
                <a:sym typeface="Arial"/>
              </a:rPr>
              <a:t>Amazon </a:t>
            </a:r>
            <a:r>
              <a:rPr lang="en-US" altLang="zh-TW" sz="1100" b="0" i="0" u="none" strike="noStrike" cap="none" dirty="0" err="1">
                <a:solidFill>
                  <a:srgbClr val="000000"/>
                </a:solidFill>
                <a:effectLst/>
                <a:latin typeface="Arial"/>
                <a:ea typeface="Arial"/>
                <a:cs typeface="Arial"/>
                <a:sym typeface="Arial"/>
              </a:rPr>
              <a:t>EventBridge</a:t>
            </a:r>
            <a:r>
              <a:rPr lang="en-US" altLang="zh-TW" sz="1100" b="0" i="0" u="none" strike="noStrike" cap="none" dirty="0">
                <a:solidFill>
                  <a:srgbClr val="000000"/>
                </a:solidFill>
                <a:effectLst/>
                <a:latin typeface="Arial"/>
                <a:ea typeface="Arial"/>
                <a:cs typeface="Arial"/>
                <a:sym typeface="Arial"/>
              </a:rPr>
              <a:t> </a:t>
            </a:r>
            <a:r>
              <a:rPr lang="zh-TW" altLang="en-US" sz="1100" b="0" i="0" u="none" strike="noStrike" cap="none" dirty="0">
                <a:solidFill>
                  <a:srgbClr val="000000"/>
                </a:solidFill>
                <a:effectLst/>
                <a:latin typeface="Arial"/>
                <a:ea typeface="Arial"/>
                <a:cs typeface="Arial"/>
                <a:sym typeface="Arial"/>
              </a:rPr>
              <a:t>集成在一起，用於用户訪問管理、監控和日誌記錄，以及基於事件的處理 </a:t>
            </a:r>
            <a:r>
              <a:rPr lang="en-US" altLang="zh-TW" sz="1100" b="0" i="0" u="none" strike="noStrike" cap="none" dirty="0">
                <a:solidFill>
                  <a:srgbClr val="000000"/>
                </a:solidFill>
                <a:effectLst/>
                <a:latin typeface="Arial"/>
                <a:ea typeface="Arial"/>
                <a:cs typeface="Arial"/>
                <a:sym typeface="Arial"/>
              </a:rPr>
              <a:t>(5)</a:t>
            </a:r>
            <a:r>
              <a:rPr lang="zh-TW" altLang="en-US" sz="1100" b="0" i="0" u="none" strike="noStrike" cap="none" dirty="0">
                <a:solidFill>
                  <a:srgbClr val="000000"/>
                </a:solidFill>
                <a:effectLst/>
                <a:latin typeface="Arial"/>
                <a:ea typeface="Arial"/>
                <a:cs typeface="Arial"/>
                <a:sym typeface="Arial"/>
              </a:rPr>
              <a:t>。</a:t>
            </a:r>
            <a:endParaRPr lang="en-US" altLang="zh-TW" sz="1100" b="0" i="0" u="none" strike="noStrike" cap="none" dirty="0">
              <a:solidFill>
                <a:srgbClr val="000000"/>
              </a:solidFill>
              <a:effectLst/>
              <a:latin typeface="Arial"/>
              <a:ea typeface="Arial"/>
              <a:cs typeface="Arial"/>
              <a:sym typeface="Arial"/>
            </a:endParaRPr>
          </a:p>
          <a:p>
            <a:r>
              <a:rPr lang="en-US" altLang="zh-TW" sz="1100" b="0" i="0" u="none" strike="noStrike" cap="none" dirty="0">
                <a:solidFill>
                  <a:srgbClr val="000000"/>
                </a:solidFill>
                <a:effectLst/>
                <a:latin typeface="Arial"/>
                <a:ea typeface="Arial"/>
                <a:cs typeface="Arial"/>
                <a:sym typeface="Arial"/>
              </a:rPr>
              <a:t>To make it easy for customers to define, submit, and monitor their tasks, Amazon </a:t>
            </a:r>
            <a:r>
              <a:rPr lang="en-US" altLang="zh-TW" sz="1100" b="0" i="0" u="none" strike="noStrike" cap="none" dirty="0" err="1">
                <a:solidFill>
                  <a:srgbClr val="000000"/>
                </a:solidFill>
                <a:effectLst/>
                <a:latin typeface="Arial"/>
                <a:ea typeface="Arial"/>
                <a:cs typeface="Arial"/>
                <a:sym typeface="Arial"/>
              </a:rPr>
              <a:t>Braket</a:t>
            </a:r>
            <a:r>
              <a:rPr lang="en-US" altLang="zh-TW" sz="1100" b="0" i="0" u="none" strike="noStrike" cap="none" dirty="0">
                <a:solidFill>
                  <a:srgbClr val="000000"/>
                </a:solidFill>
                <a:effectLst/>
                <a:latin typeface="Arial"/>
                <a:ea typeface="Arial"/>
                <a:cs typeface="Arial"/>
                <a:sym typeface="Arial"/>
              </a:rPr>
              <a:t> provides managed </a:t>
            </a:r>
            <a:r>
              <a:rPr lang="en-US" altLang="zh-TW" sz="1100" b="0" i="0" u="none" strike="noStrike" cap="none" dirty="0" err="1">
                <a:solidFill>
                  <a:srgbClr val="000000"/>
                </a:solidFill>
                <a:effectLst/>
                <a:latin typeface="Arial"/>
                <a:ea typeface="Arial"/>
                <a:cs typeface="Arial"/>
                <a:sym typeface="Arial"/>
              </a:rPr>
              <a:t>Jupyter</a:t>
            </a:r>
            <a:r>
              <a:rPr lang="en-US" altLang="zh-TW" sz="1100" b="0" i="0" u="none" strike="noStrike" cap="none" dirty="0">
                <a:solidFill>
                  <a:srgbClr val="000000"/>
                </a:solidFill>
                <a:effectLst/>
                <a:latin typeface="Arial"/>
                <a:ea typeface="Arial"/>
                <a:cs typeface="Arial"/>
                <a:sym typeface="Arial"/>
              </a:rPr>
              <a:t> notebooks (1) that come pre-installed with the Amazon </a:t>
            </a:r>
            <a:r>
              <a:rPr lang="en-US" altLang="zh-TW" sz="1100" b="0" i="0" u="none" strike="noStrike" cap="none" dirty="0" err="1">
                <a:solidFill>
                  <a:srgbClr val="000000"/>
                </a:solidFill>
                <a:effectLst/>
                <a:latin typeface="Arial"/>
                <a:ea typeface="Arial"/>
                <a:cs typeface="Arial"/>
                <a:sym typeface="Arial"/>
              </a:rPr>
              <a:t>Braket</a:t>
            </a:r>
            <a:r>
              <a:rPr lang="en-US" altLang="zh-TW" sz="1100" b="0" i="0" u="none" strike="noStrike" cap="none" dirty="0">
                <a:solidFill>
                  <a:srgbClr val="000000"/>
                </a:solidFill>
                <a:effectLst/>
                <a:latin typeface="Arial"/>
                <a:ea typeface="Arial"/>
                <a:cs typeface="Arial"/>
                <a:sym typeface="Arial"/>
              </a:rPr>
              <a:t> SDK. You can build your quantum circuits directly in the SDK or, for annealing devices, define the annealing problem and parameter. The Amazon </a:t>
            </a:r>
            <a:r>
              <a:rPr lang="en-US" altLang="zh-TW" sz="1100" b="0" i="0" u="none" strike="noStrike" cap="none" dirty="0" err="1">
                <a:solidFill>
                  <a:srgbClr val="000000"/>
                </a:solidFill>
                <a:effectLst/>
                <a:latin typeface="Arial"/>
                <a:ea typeface="Arial"/>
                <a:cs typeface="Arial"/>
                <a:sym typeface="Arial"/>
              </a:rPr>
              <a:t>Braket</a:t>
            </a:r>
            <a:r>
              <a:rPr lang="en-US" altLang="zh-TW" sz="1100" b="0" i="0" u="none" strike="noStrike" cap="none" dirty="0">
                <a:solidFill>
                  <a:srgbClr val="000000"/>
                </a:solidFill>
                <a:effectLst/>
                <a:latin typeface="Arial"/>
                <a:ea typeface="Arial"/>
                <a:cs typeface="Arial"/>
                <a:sym typeface="Arial"/>
              </a:rPr>
              <a:t> SDK also provides a plugin for D-Wave’s Ocean tool suite, so you can natively program the D-Wave device. After your task is defined, you can choose a device to execute it on, and submit it to the Amazon </a:t>
            </a:r>
            <a:r>
              <a:rPr lang="en-US" altLang="zh-TW" sz="1100" b="0" i="0" u="none" strike="noStrike" cap="none" dirty="0" err="1">
                <a:solidFill>
                  <a:srgbClr val="000000"/>
                </a:solidFill>
                <a:effectLst/>
                <a:latin typeface="Arial"/>
                <a:ea typeface="Arial"/>
                <a:cs typeface="Arial"/>
                <a:sym typeface="Arial"/>
              </a:rPr>
              <a:t>Braket</a:t>
            </a:r>
            <a:r>
              <a:rPr lang="en-US" altLang="zh-TW" sz="1100" b="0" i="0" u="none" strike="noStrike" cap="none" dirty="0">
                <a:solidFill>
                  <a:srgbClr val="000000"/>
                </a:solidFill>
                <a:effectLst/>
                <a:latin typeface="Arial"/>
                <a:ea typeface="Arial"/>
                <a:cs typeface="Arial"/>
                <a:sym typeface="Arial"/>
              </a:rPr>
              <a:t> API (2). Depending on the device you chose, the task is queued until the device becomes available and the task is sent to the QPU or simulator for execution (3). Amazon </a:t>
            </a:r>
            <a:r>
              <a:rPr lang="en-US" altLang="zh-TW" sz="1100" b="0" i="0" u="none" strike="noStrike" cap="none" dirty="0" err="1">
                <a:solidFill>
                  <a:srgbClr val="000000"/>
                </a:solidFill>
                <a:effectLst/>
                <a:latin typeface="Arial"/>
                <a:ea typeface="Arial"/>
                <a:cs typeface="Arial"/>
                <a:sym typeface="Arial"/>
              </a:rPr>
              <a:t>Braket</a:t>
            </a:r>
            <a:r>
              <a:rPr lang="en-US" altLang="zh-TW" sz="1100" b="0" i="0" u="none" strike="noStrike" cap="none" dirty="0">
                <a:solidFill>
                  <a:srgbClr val="000000"/>
                </a:solidFill>
                <a:effectLst/>
                <a:latin typeface="Arial"/>
                <a:ea typeface="Arial"/>
                <a:cs typeface="Arial"/>
                <a:sym typeface="Arial"/>
              </a:rPr>
              <a:t> gives you access to 3 different types of QPUs (D-Wave, </a:t>
            </a:r>
            <a:r>
              <a:rPr lang="en-US" altLang="zh-TW" sz="1100" b="0" i="0" u="none" strike="noStrike" cap="none" dirty="0" err="1">
                <a:solidFill>
                  <a:srgbClr val="000000"/>
                </a:solidFill>
                <a:effectLst/>
                <a:latin typeface="Arial"/>
                <a:ea typeface="Arial"/>
                <a:cs typeface="Arial"/>
                <a:sym typeface="Arial"/>
              </a:rPr>
              <a:t>IonQ</a:t>
            </a:r>
            <a:r>
              <a:rPr lang="en-US" altLang="zh-TW" sz="1100" b="0" i="0" u="none" strike="noStrike" cap="none" dirty="0">
                <a:solidFill>
                  <a:srgbClr val="000000"/>
                </a:solidFill>
                <a:effectLst/>
                <a:latin typeface="Arial"/>
                <a:ea typeface="Arial"/>
                <a:cs typeface="Arial"/>
                <a:sym typeface="Arial"/>
              </a:rPr>
              <a:t>, </a:t>
            </a:r>
            <a:r>
              <a:rPr lang="en-US" altLang="zh-TW" sz="1100" b="0" i="0" u="none" strike="noStrike" cap="none" dirty="0" err="1">
                <a:solidFill>
                  <a:srgbClr val="000000"/>
                </a:solidFill>
                <a:effectLst/>
                <a:latin typeface="Arial"/>
                <a:ea typeface="Arial"/>
                <a:cs typeface="Arial"/>
                <a:sym typeface="Arial"/>
              </a:rPr>
              <a:t>Rigetti</a:t>
            </a:r>
            <a:r>
              <a:rPr lang="en-US" altLang="zh-TW" sz="1100" b="0" i="0" u="none" strike="noStrike" cap="none" dirty="0">
                <a:solidFill>
                  <a:srgbClr val="000000"/>
                </a:solidFill>
                <a:effectLst/>
                <a:latin typeface="Arial"/>
                <a:ea typeface="Arial"/>
                <a:cs typeface="Arial"/>
                <a:sym typeface="Arial"/>
              </a:rPr>
              <a:t>) and one managed Simulator, SV1. To learn more, see </a:t>
            </a:r>
            <a:r>
              <a:rPr lang="en-US" altLang="zh-TW" sz="1100" b="0" i="0" u="none" strike="noStrike" cap="none" dirty="0">
                <a:solidFill>
                  <a:srgbClr val="000000"/>
                </a:solidFill>
                <a:effectLst/>
                <a:latin typeface="Arial"/>
                <a:ea typeface="Arial"/>
                <a:cs typeface="Arial"/>
                <a:sym typeface="Arial"/>
                <a:hlinkClick r:id="rId4"/>
              </a:rPr>
              <a:t>Amazon </a:t>
            </a:r>
            <a:r>
              <a:rPr lang="en-US" altLang="zh-TW" sz="1100" b="0" i="0" u="none" strike="noStrike" cap="none" dirty="0" err="1">
                <a:solidFill>
                  <a:srgbClr val="000000"/>
                </a:solidFill>
                <a:effectLst/>
                <a:latin typeface="Arial"/>
                <a:ea typeface="Arial"/>
                <a:cs typeface="Arial"/>
                <a:sym typeface="Arial"/>
                <a:hlinkClick r:id="rId4"/>
              </a:rPr>
              <a:t>Braket</a:t>
            </a:r>
            <a:r>
              <a:rPr lang="en-US" altLang="zh-TW" sz="1100" b="0" i="0" u="none" strike="noStrike" cap="none" dirty="0">
                <a:solidFill>
                  <a:srgbClr val="000000"/>
                </a:solidFill>
                <a:effectLst/>
                <a:latin typeface="Arial"/>
                <a:ea typeface="Arial"/>
                <a:cs typeface="Arial"/>
                <a:sym typeface="Arial"/>
                <a:hlinkClick r:id="rId4"/>
              </a:rPr>
              <a:t> supported devices</a:t>
            </a:r>
            <a:r>
              <a:rPr lang="en-US" altLang="zh-TW" sz="1100" b="0" i="0" u="none" strike="noStrike" cap="none" dirty="0">
                <a:solidFill>
                  <a:srgbClr val="000000"/>
                </a:solidFill>
                <a:effectLst/>
                <a:latin typeface="Arial"/>
                <a:ea typeface="Arial"/>
                <a:cs typeface="Arial"/>
                <a:sym typeface="Arial"/>
              </a:rPr>
              <a:t>.</a:t>
            </a:r>
          </a:p>
          <a:p>
            <a:r>
              <a:rPr lang="en-US" altLang="zh-TW" sz="1100" b="0" i="0" u="none" strike="noStrike" cap="none" dirty="0">
                <a:solidFill>
                  <a:srgbClr val="000000"/>
                </a:solidFill>
                <a:effectLst/>
                <a:latin typeface="Arial"/>
                <a:ea typeface="Arial"/>
                <a:cs typeface="Arial"/>
                <a:sym typeface="Arial"/>
              </a:rPr>
              <a:t>After your task is processed, Amazon </a:t>
            </a:r>
            <a:r>
              <a:rPr lang="en-US" altLang="zh-TW" sz="1100" b="0" i="0" u="none" strike="noStrike" cap="none" dirty="0" err="1">
                <a:solidFill>
                  <a:srgbClr val="000000"/>
                </a:solidFill>
                <a:effectLst/>
                <a:latin typeface="Arial"/>
                <a:ea typeface="Arial"/>
                <a:cs typeface="Arial"/>
                <a:sym typeface="Arial"/>
              </a:rPr>
              <a:t>Braket</a:t>
            </a:r>
            <a:r>
              <a:rPr lang="en-US" altLang="zh-TW" sz="1100" b="0" i="0" u="none" strike="noStrike" cap="none" dirty="0">
                <a:solidFill>
                  <a:srgbClr val="000000"/>
                </a:solidFill>
                <a:effectLst/>
                <a:latin typeface="Arial"/>
                <a:ea typeface="Arial"/>
                <a:cs typeface="Arial"/>
                <a:sym typeface="Arial"/>
              </a:rPr>
              <a:t> returns the results to an Amazon S3 bucket, where the data is stored in your AWS account (4). At the same time, the SDK polls for the results in the background and loads them into the </a:t>
            </a:r>
            <a:r>
              <a:rPr lang="en-US" altLang="zh-TW" sz="1100" b="0" i="0" u="none" strike="noStrike" cap="none" dirty="0" err="1">
                <a:solidFill>
                  <a:srgbClr val="000000"/>
                </a:solidFill>
                <a:effectLst/>
                <a:latin typeface="Arial"/>
                <a:ea typeface="Arial"/>
                <a:cs typeface="Arial"/>
                <a:sym typeface="Arial"/>
              </a:rPr>
              <a:t>Jupyter</a:t>
            </a:r>
            <a:r>
              <a:rPr lang="en-US" altLang="zh-TW" sz="1100" b="0" i="0" u="none" strike="noStrike" cap="none" dirty="0">
                <a:solidFill>
                  <a:srgbClr val="000000"/>
                </a:solidFill>
                <a:effectLst/>
                <a:latin typeface="Arial"/>
                <a:ea typeface="Arial"/>
                <a:cs typeface="Arial"/>
                <a:sym typeface="Arial"/>
              </a:rPr>
              <a:t> notebook at task completion. You can also view and manage your tasks on the </a:t>
            </a:r>
            <a:r>
              <a:rPr lang="en-US" altLang="zh-TW" sz="1100" b="1" i="0" u="none" strike="noStrike" cap="none" dirty="0">
                <a:solidFill>
                  <a:srgbClr val="000000"/>
                </a:solidFill>
                <a:effectLst/>
                <a:latin typeface="Arial"/>
                <a:ea typeface="Arial"/>
                <a:cs typeface="Arial"/>
                <a:sym typeface="Arial"/>
              </a:rPr>
              <a:t>Tasks</a:t>
            </a:r>
            <a:r>
              <a:rPr lang="en-US" altLang="zh-TW" sz="1100" b="0" i="0" u="none" strike="noStrike" cap="none" dirty="0">
                <a:solidFill>
                  <a:srgbClr val="000000"/>
                </a:solidFill>
                <a:effectLst/>
                <a:latin typeface="Arial"/>
                <a:ea typeface="Arial"/>
                <a:cs typeface="Arial"/>
                <a:sym typeface="Arial"/>
              </a:rPr>
              <a:t> page in the Amazon </a:t>
            </a:r>
            <a:r>
              <a:rPr lang="en-US" altLang="zh-TW" sz="1100" b="0" i="0" u="none" strike="noStrike" cap="none" dirty="0" err="1">
                <a:solidFill>
                  <a:srgbClr val="000000"/>
                </a:solidFill>
                <a:effectLst/>
                <a:latin typeface="Arial"/>
                <a:ea typeface="Arial"/>
                <a:cs typeface="Arial"/>
                <a:sym typeface="Arial"/>
              </a:rPr>
              <a:t>Braket</a:t>
            </a:r>
            <a:r>
              <a:rPr lang="en-US" altLang="zh-TW" sz="1100" b="0" i="0" u="none" strike="noStrike" cap="none" dirty="0">
                <a:solidFill>
                  <a:srgbClr val="000000"/>
                </a:solidFill>
                <a:effectLst/>
                <a:latin typeface="Arial"/>
                <a:ea typeface="Arial"/>
                <a:cs typeface="Arial"/>
                <a:sym typeface="Arial"/>
              </a:rPr>
              <a:t> console, or by using the </a:t>
            </a:r>
            <a:r>
              <a:rPr lang="en-US" altLang="zh-TW" sz="1100" b="0" i="0" u="none" strike="noStrike" cap="none" dirty="0" err="1">
                <a:solidFill>
                  <a:srgbClr val="000000"/>
                </a:solidFill>
                <a:effectLst/>
                <a:latin typeface="Arial"/>
                <a:ea typeface="Arial"/>
                <a:cs typeface="Arial"/>
                <a:sym typeface="Arial"/>
              </a:rPr>
              <a:t>GetQuantumTask</a:t>
            </a:r>
            <a:r>
              <a:rPr lang="en-US" altLang="zh-TW" sz="1100" b="0" i="0" u="none" strike="noStrike" cap="none" dirty="0">
                <a:solidFill>
                  <a:srgbClr val="000000"/>
                </a:solidFill>
                <a:effectLst/>
                <a:latin typeface="Arial"/>
                <a:ea typeface="Arial"/>
                <a:cs typeface="Arial"/>
                <a:sym typeface="Arial"/>
              </a:rPr>
              <a:t> operation of the Amazon </a:t>
            </a:r>
            <a:r>
              <a:rPr lang="en-US" altLang="zh-TW" sz="1100" b="0" i="0" u="none" strike="noStrike" cap="none" dirty="0" err="1">
                <a:solidFill>
                  <a:srgbClr val="000000"/>
                </a:solidFill>
                <a:effectLst/>
                <a:latin typeface="Arial"/>
                <a:ea typeface="Arial"/>
                <a:cs typeface="Arial"/>
                <a:sym typeface="Arial"/>
              </a:rPr>
              <a:t>Braket</a:t>
            </a:r>
            <a:r>
              <a:rPr lang="en-US" altLang="zh-TW" sz="1100" b="0" i="0" u="none" strike="noStrike" cap="none" dirty="0">
                <a:solidFill>
                  <a:srgbClr val="000000"/>
                </a:solidFill>
                <a:effectLst/>
                <a:latin typeface="Arial"/>
                <a:ea typeface="Arial"/>
                <a:cs typeface="Arial"/>
                <a:sym typeface="Arial"/>
              </a:rPr>
              <a:t> API.</a:t>
            </a:r>
          </a:p>
          <a:p>
            <a:r>
              <a:rPr lang="en-US" altLang="zh-TW" sz="1100" b="0" i="0" u="none" strike="noStrike" cap="none" dirty="0">
                <a:solidFill>
                  <a:srgbClr val="000000"/>
                </a:solidFill>
                <a:effectLst/>
                <a:latin typeface="Arial"/>
                <a:ea typeface="Arial"/>
                <a:cs typeface="Arial"/>
                <a:sym typeface="Arial"/>
              </a:rPr>
              <a:t>Of course, Amazon </a:t>
            </a:r>
            <a:r>
              <a:rPr lang="en-US" altLang="zh-TW" sz="1100" b="0" i="0" u="none" strike="noStrike" cap="none" dirty="0" err="1">
                <a:solidFill>
                  <a:srgbClr val="000000"/>
                </a:solidFill>
                <a:effectLst/>
                <a:latin typeface="Arial"/>
                <a:ea typeface="Arial"/>
                <a:cs typeface="Arial"/>
                <a:sym typeface="Arial"/>
              </a:rPr>
              <a:t>Braket</a:t>
            </a:r>
            <a:r>
              <a:rPr lang="en-US" altLang="zh-TW" sz="1100" b="0" i="0" u="none" strike="noStrike" cap="none" dirty="0">
                <a:solidFill>
                  <a:srgbClr val="000000"/>
                </a:solidFill>
                <a:effectLst/>
                <a:latin typeface="Arial"/>
                <a:ea typeface="Arial"/>
                <a:cs typeface="Arial"/>
                <a:sym typeface="Arial"/>
              </a:rPr>
              <a:t> is integrated with Amazon Identity and Access Management (IAM), Amazon CloudWatch, Amazon CloudTrail and Amazon </a:t>
            </a:r>
            <a:r>
              <a:rPr lang="en-US" altLang="zh-TW" sz="1100" b="0" i="0" u="none" strike="noStrike" cap="none" dirty="0" err="1">
                <a:solidFill>
                  <a:srgbClr val="000000"/>
                </a:solidFill>
                <a:effectLst/>
                <a:latin typeface="Arial"/>
                <a:ea typeface="Arial"/>
                <a:cs typeface="Arial"/>
                <a:sym typeface="Arial"/>
              </a:rPr>
              <a:t>EventBridge</a:t>
            </a:r>
            <a:r>
              <a:rPr lang="en-US" altLang="zh-TW" sz="1100" b="0" i="0" u="none" strike="noStrike" cap="none" dirty="0">
                <a:solidFill>
                  <a:srgbClr val="000000"/>
                </a:solidFill>
                <a:effectLst/>
                <a:latin typeface="Arial"/>
                <a:ea typeface="Arial"/>
                <a:cs typeface="Arial"/>
                <a:sym typeface="Arial"/>
              </a:rPr>
              <a:t> for user access management, monitoring and logging, as well as, for event based processing (5).</a:t>
            </a:r>
          </a:p>
          <a:p>
            <a:endParaRPr lang="zh-TW" altLang="en-US" sz="1100" b="0" i="0" u="none" strike="noStrike" cap="none" dirty="0">
              <a:solidFill>
                <a:srgbClr val="000000"/>
              </a:solidFill>
              <a:effectLst/>
              <a:latin typeface="Arial"/>
              <a:ea typeface="Arial"/>
              <a:cs typeface="Arial"/>
              <a:sym typeface="Arial"/>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dirty="0">
                <a:solidFill>
                  <a:schemeClr val="dk1"/>
                </a:solidFill>
              </a:rPr>
              <a:t>reference </a:t>
            </a:r>
            <a:r>
              <a:rPr lang="en-US" dirty="0" err="1">
                <a:solidFill>
                  <a:schemeClr val="dk1"/>
                </a:solidFill>
              </a:rPr>
              <a:t>列在投影片上面</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dirty="0" err="1">
                <a:solidFill>
                  <a:schemeClr val="dk1"/>
                </a:solidFill>
              </a:rPr>
              <a:t>藍色</a:t>
            </a:r>
            <a:r>
              <a:rPr lang="en-US" dirty="0">
                <a:solidFill>
                  <a:schemeClr val="dk1"/>
                </a:solidFill>
              </a:rPr>
              <a:t>(</a:t>
            </a:r>
            <a:r>
              <a:rPr lang="en-US" dirty="0" err="1">
                <a:solidFill>
                  <a:schemeClr val="dk1"/>
                </a:solidFill>
              </a:rPr>
              <a:t>等於</a:t>
            </a:r>
            <a:r>
              <a:rPr lang="en-US" dirty="0">
                <a:solidFill>
                  <a:schemeClr val="dk1"/>
                </a:solidFill>
              </a:rPr>
              <a:t>)</a:t>
            </a:r>
            <a:endParaRPr dirty="0">
              <a:solidFill>
                <a:schemeClr val="dk1"/>
              </a:solidFill>
            </a:endParaRPr>
          </a:p>
          <a:p>
            <a:pPr marL="0" lvl="0" indent="0" algn="l" rtl="0">
              <a:lnSpc>
                <a:spcPct val="100000"/>
              </a:lnSpc>
              <a:spcBef>
                <a:spcPts val="0"/>
              </a:spcBef>
              <a:spcAft>
                <a:spcPts val="0"/>
              </a:spcAft>
              <a:buSzPts val="1100"/>
              <a:buNone/>
            </a:pPr>
            <a:r>
              <a:rPr lang="en-US" dirty="0" err="1">
                <a:solidFill>
                  <a:schemeClr val="dk1"/>
                </a:solidFill>
              </a:rPr>
              <a:t>紅色</a:t>
            </a:r>
            <a:r>
              <a:rPr lang="en-US" dirty="0">
                <a:solidFill>
                  <a:schemeClr val="dk1"/>
                </a:solidFill>
              </a:rPr>
              <a:t>(</a:t>
            </a:r>
            <a:r>
              <a:rPr lang="en-US" dirty="0" err="1">
                <a:solidFill>
                  <a:schemeClr val="dk1"/>
                </a:solidFill>
              </a:rPr>
              <a:t>唯一存在</a:t>
            </a:r>
            <a:r>
              <a:rPr lang="en-US" dirty="0">
                <a:solidFill>
                  <a:schemeClr val="dk1"/>
                </a:solidFill>
              </a:rPr>
              <a:t>)</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dirty="0" err="1">
                <a:solidFill>
                  <a:schemeClr val="dk1"/>
                </a:solidFill>
              </a:rPr>
              <a:t>綠色</a:t>
            </a:r>
            <a:r>
              <a:rPr lang="en-US" dirty="0">
                <a:solidFill>
                  <a:schemeClr val="dk1"/>
                </a:solidFill>
              </a:rPr>
              <a:t>(?)</a:t>
            </a:r>
            <a:endParaRPr dirty="0">
              <a:solidFill>
                <a:schemeClr val="dk1"/>
              </a:solidFill>
            </a:endParaRPr>
          </a:p>
          <a:p>
            <a:pPr marL="0" lvl="0" indent="0" algn="l" rtl="0">
              <a:lnSpc>
                <a:spcPct val="100000"/>
              </a:lnSpc>
              <a:spcBef>
                <a:spcPts val="0"/>
              </a:spcBef>
              <a:spcAft>
                <a:spcPts val="0"/>
              </a:spcAft>
              <a:buSzPts val="1100"/>
              <a:buNone/>
            </a:pPr>
            <a:r>
              <a:rPr lang="en-US" dirty="0"/>
              <a:t>Subset Sum instance(</a:t>
            </a:r>
            <a:r>
              <a:rPr lang="en-US" u="sng" dirty="0">
                <a:solidFill>
                  <a:schemeClr val="hlink"/>
                </a:solidFill>
                <a:hlinkClick r:id="rId3"/>
              </a:rPr>
              <a:t>https://people.sc.fsu.edu/~jburkardt/datasets/subset_sum/subset_sum.html</a:t>
            </a:r>
            <a:r>
              <a:rPr lang="en-US" dirty="0"/>
              <a:t>)</a:t>
            </a:r>
            <a:endParaRPr dirty="0"/>
          </a:p>
          <a:p>
            <a:pPr marL="0" lvl="0" indent="0" algn="l" rtl="0">
              <a:lnSpc>
                <a:spcPct val="100000"/>
              </a:lnSpc>
              <a:spcBef>
                <a:spcPts val="0"/>
              </a:spcBef>
              <a:spcAft>
                <a:spcPts val="0"/>
              </a:spcAft>
              <a:buSzPts val="1100"/>
              <a:buNone/>
            </a:pPr>
            <a:r>
              <a:rPr lang="en-US" dirty="0"/>
              <a:t>P01 is a set of N = 8 weights, for a target of 53. (9~32)</a:t>
            </a:r>
            <a:endParaRPr dirty="0"/>
          </a:p>
          <a:p>
            <a:pPr marL="0" lvl="0" indent="0" algn="l" rtl="0">
              <a:lnSpc>
                <a:spcPct val="100000"/>
              </a:lnSpc>
              <a:spcBef>
                <a:spcPts val="0"/>
              </a:spcBef>
              <a:spcAft>
                <a:spcPts val="0"/>
              </a:spcAft>
              <a:buSzPts val="1100"/>
              <a:buNone/>
            </a:pPr>
            <a:r>
              <a:rPr lang="en-US" dirty="0"/>
              <a:t>P02 is a set of N = 10 weights, for a target of 5842.(267~1922)</a:t>
            </a:r>
            <a:endParaRPr dirty="0"/>
          </a:p>
          <a:p>
            <a:pPr marL="0" lvl="0" indent="0" algn="l" rtl="0">
              <a:lnSpc>
                <a:spcPct val="100000"/>
              </a:lnSpc>
              <a:spcBef>
                <a:spcPts val="0"/>
              </a:spcBef>
              <a:spcAft>
                <a:spcPts val="0"/>
              </a:spcAft>
              <a:buSzPts val="1100"/>
              <a:buNone/>
            </a:pPr>
            <a:r>
              <a:rPr lang="en-US" dirty="0"/>
              <a:t>P03 is a set of N = 21 weights, for a target of 2463098. (78688~2074132)</a:t>
            </a:r>
            <a:endParaRPr dirty="0"/>
          </a:p>
          <a:p>
            <a:pPr marL="0" lvl="0" indent="0" algn="l" rtl="0">
              <a:lnSpc>
                <a:spcPct val="100000"/>
              </a:lnSpc>
              <a:spcBef>
                <a:spcPts val="0"/>
              </a:spcBef>
              <a:spcAft>
                <a:spcPts val="0"/>
              </a:spcAft>
              <a:buSzPts val="1100"/>
              <a:buNone/>
            </a:pPr>
            <a:r>
              <a:rPr lang="en-US" dirty="0"/>
              <a:t>P04 is a set of N = 10 weights, for a target of 50. (3~41)</a:t>
            </a:r>
            <a:endParaRPr dirty="0"/>
          </a:p>
          <a:p>
            <a:pPr marL="0" lvl="0" indent="0" algn="l" rtl="0">
              <a:lnSpc>
                <a:spcPct val="100000"/>
              </a:lnSpc>
              <a:spcBef>
                <a:spcPts val="0"/>
              </a:spcBef>
              <a:spcAft>
                <a:spcPts val="0"/>
              </a:spcAft>
              <a:buSzPts val="1100"/>
              <a:buNone/>
            </a:pPr>
            <a:r>
              <a:rPr lang="en-US" dirty="0"/>
              <a:t>P05 is a set of N = 9 weights, for a target of 100. (9~81)</a:t>
            </a:r>
            <a:endParaRPr dirty="0"/>
          </a:p>
          <a:p>
            <a:pPr marL="0" lvl="0" indent="0" algn="l" rtl="0">
              <a:lnSpc>
                <a:spcPct val="100000"/>
              </a:lnSpc>
              <a:spcBef>
                <a:spcPts val="0"/>
              </a:spcBef>
              <a:spcAft>
                <a:spcPts val="0"/>
              </a:spcAft>
              <a:buSzPts val="1100"/>
              <a:buNone/>
            </a:pPr>
            <a:r>
              <a:rPr lang="en-US" dirty="0"/>
              <a:t>P06 is a set of N = 6 weights, for a target of 22.(1~32)</a:t>
            </a:r>
            <a:endParaRPr dirty="0"/>
          </a:p>
          <a:p>
            <a:pPr marL="0" lvl="0" indent="0" algn="l" rtl="0">
              <a:lnSpc>
                <a:spcPct val="100000"/>
              </a:lnSpc>
              <a:spcBef>
                <a:spcPts val="0"/>
              </a:spcBef>
              <a:spcAft>
                <a:spcPts val="0"/>
              </a:spcAft>
              <a:buSzPts val="1100"/>
              <a:buNone/>
            </a:pPr>
            <a:r>
              <a:rPr lang="en-US" dirty="0"/>
              <a:t>P07 is a set of N = 10 weights, for a target of 50, and comes from Sam </a:t>
            </a:r>
            <a:r>
              <a:rPr lang="en-US" dirty="0" err="1"/>
              <a:t>Loyd's</a:t>
            </a:r>
            <a:r>
              <a:rPr lang="en-US" dirty="0"/>
              <a:t> Cyclopedia of Puzzles, 1914. (3~30)</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US" dirty="0"/>
              <a:t>Max Cut</a:t>
            </a:r>
            <a:endParaRPr dirty="0"/>
          </a:p>
          <a:p>
            <a:pPr marL="0" lvl="0" indent="0" algn="l" rtl="0">
              <a:lnSpc>
                <a:spcPct val="100000"/>
              </a:lnSpc>
              <a:spcBef>
                <a:spcPts val="0"/>
              </a:spcBef>
              <a:spcAft>
                <a:spcPts val="0"/>
              </a:spcAft>
              <a:buSzPts val="1100"/>
              <a:buNone/>
            </a:pPr>
            <a:r>
              <a:rPr lang="en-US" sz="1100" b="0" i="0" u="none" strike="noStrike" cap="none" dirty="0">
                <a:solidFill>
                  <a:srgbClr val="000000"/>
                </a:solidFill>
                <a:latin typeface="Arial"/>
                <a:ea typeface="Arial"/>
                <a:cs typeface="Arial"/>
                <a:sym typeface="Arial"/>
              </a:rPr>
              <a:t>This set consists of instances generated by </a:t>
            </a:r>
            <a:r>
              <a:rPr lang="en-US" sz="1100" b="0" i="0" u="none" strike="noStrike" cap="none" dirty="0" err="1">
                <a:solidFill>
                  <a:srgbClr val="000000"/>
                </a:solidFill>
                <a:latin typeface="Arial"/>
                <a:ea typeface="Arial"/>
                <a:cs typeface="Arial"/>
                <a:sym typeface="Arial"/>
              </a:rPr>
              <a:t>Helmberg</a:t>
            </a:r>
            <a:r>
              <a:rPr lang="en-US" sz="1100" b="0" i="0" u="none" strike="noStrike" cap="none" dirty="0">
                <a:solidFill>
                  <a:srgbClr val="000000"/>
                </a:solidFill>
                <a:latin typeface="Arial"/>
                <a:ea typeface="Arial"/>
                <a:cs typeface="Arial"/>
                <a:sym typeface="Arial"/>
              </a:rPr>
              <a:t> and </a:t>
            </a:r>
            <a:r>
              <a:rPr lang="en-US" sz="1100" b="0" i="0" u="none" strike="noStrike" cap="none" dirty="0" err="1">
                <a:solidFill>
                  <a:srgbClr val="000000"/>
                </a:solidFill>
                <a:latin typeface="Arial"/>
                <a:ea typeface="Arial"/>
                <a:cs typeface="Arial"/>
                <a:sym typeface="Arial"/>
              </a:rPr>
              <a:t>Rendl</a:t>
            </a:r>
            <a:r>
              <a:rPr lang="en-US" sz="1100" b="0" i="0" u="none" strike="noStrike" cap="none" dirty="0">
                <a:solidFill>
                  <a:srgbClr val="000000"/>
                </a:solidFill>
                <a:latin typeface="Arial"/>
                <a:ea typeface="Arial"/>
                <a:cs typeface="Arial"/>
                <a:sym typeface="Arial"/>
              </a:rPr>
              <a:t> (2000) who used </a:t>
            </a:r>
            <a:r>
              <a:rPr lang="en-US" sz="1100" b="0" i="0" u="none" strike="noStrike" cap="none" dirty="0" err="1">
                <a:solidFill>
                  <a:srgbClr val="000000"/>
                </a:solidFill>
                <a:latin typeface="Arial"/>
                <a:ea typeface="Arial"/>
                <a:cs typeface="Arial"/>
                <a:sym typeface="Arial"/>
              </a:rPr>
              <a:t>rudy</a:t>
            </a:r>
            <a:r>
              <a:rPr lang="en-US" sz="1100" b="0" i="0" u="none" strike="noStrike" cap="none" dirty="0">
                <a:solidFill>
                  <a:srgbClr val="000000"/>
                </a:solidFill>
                <a:latin typeface="Arial"/>
                <a:ea typeface="Arial"/>
                <a:cs typeface="Arial"/>
                <a:sym typeface="Arial"/>
              </a:rPr>
              <a:t>, a machine-independent graph generator by Giovanni Rinaldi, to create 54 instances ranging from </a:t>
            </a:r>
            <a:r>
              <a:rPr lang="en-US" sz="1100" b="0" i="1" u="none" strike="noStrike" cap="none" dirty="0">
                <a:solidFill>
                  <a:srgbClr val="000000"/>
                </a:solidFill>
                <a:latin typeface="Arial"/>
                <a:ea typeface="Arial"/>
                <a:cs typeface="Arial"/>
                <a:sym typeface="Arial"/>
              </a:rPr>
              <a:t>n</a:t>
            </a:r>
            <a:r>
              <a:rPr lang="en-US" sz="1100" b="0" i="0" u="none" strike="noStrike" cap="none" dirty="0">
                <a:solidFill>
                  <a:srgbClr val="000000"/>
                </a:solidFill>
                <a:latin typeface="Arial"/>
                <a:ea typeface="Arial"/>
                <a:cs typeface="Arial"/>
                <a:sym typeface="Arial"/>
              </a:rPr>
              <a:t> = 800 to 3,000. They consist of toroidal, planar, and random graphs with weights taking the values 1, 0, or −1.</a:t>
            </a:r>
            <a:endParaRPr dirty="0"/>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000000"/>
                </a:solidFill>
                <a:latin typeface="Arial"/>
                <a:ea typeface="Arial"/>
                <a:cs typeface="Arial"/>
                <a:sym typeface="Arial"/>
              </a:rPr>
              <a:t>(Solving large scale Max Cut problems via </a:t>
            </a:r>
            <a:r>
              <a:rPr lang="en-US" sz="1100" b="0" i="0" u="none" strike="noStrike" cap="none" dirty="0" err="1">
                <a:solidFill>
                  <a:srgbClr val="000000"/>
                </a:solidFill>
                <a:latin typeface="Arial"/>
                <a:ea typeface="Arial"/>
                <a:cs typeface="Arial"/>
                <a:sym typeface="Arial"/>
              </a:rPr>
              <a:t>tabu</a:t>
            </a:r>
            <a:r>
              <a:rPr lang="en-US" sz="1100" b="0" i="0" u="none" strike="noStrike" cap="none" dirty="0">
                <a:solidFill>
                  <a:srgbClr val="000000"/>
                </a:solidFill>
                <a:latin typeface="Arial"/>
                <a:ea typeface="Arial"/>
                <a:cs typeface="Arial"/>
                <a:sym typeface="Arial"/>
              </a:rPr>
              <a:t> search)</a:t>
            </a:r>
            <a:r>
              <a:rPr lang="en-US" sz="1100" b="0" i="0" u="none" strike="noStrike" cap="none" dirty="0" err="1">
                <a:solidFill>
                  <a:srgbClr val="000000"/>
                </a:solidFill>
                <a:latin typeface="Arial"/>
                <a:ea typeface="Arial"/>
                <a:cs typeface="Arial"/>
                <a:sym typeface="Arial"/>
              </a:rPr>
              <a:t>整理best</a:t>
            </a:r>
            <a:r>
              <a:rPr lang="en-US" sz="1100" b="0" i="0" u="none" strike="noStrike" cap="none" dirty="0">
                <a:solidFill>
                  <a:srgbClr val="000000"/>
                </a:solidFill>
                <a:latin typeface="Arial"/>
                <a:ea typeface="Arial"/>
                <a:cs typeface="Arial"/>
                <a:sym typeface="Arial"/>
              </a:rPr>
              <a:t> known</a:t>
            </a:r>
            <a:endParaRPr dirty="0"/>
          </a:p>
          <a:p>
            <a:pPr marL="0" lvl="0" indent="0" algn="l" rtl="0">
              <a:lnSpc>
                <a:spcPct val="115000"/>
              </a:lnSpc>
              <a:spcBef>
                <a:spcPts val="0"/>
              </a:spcBef>
              <a:spcAft>
                <a:spcPts val="0"/>
              </a:spcAft>
              <a:buSzPts val="1100"/>
              <a:buNone/>
            </a:pPr>
            <a:r>
              <a:rPr lang="en-US" dirty="0"/>
              <a:t>g1g2g3g4 800 19176 每條邊的weight是1</a:t>
            </a:r>
            <a:endParaRPr dirty="0"/>
          </a:p>
          <a:p>
            <a:pPr marL="0" lvl="0" indent="0" algn="l" rtl="0">
              <a:lnSpc>
                <a:spcPct val="115000"/>
              </a:lnSpc>
              <a:spcBef>
                <a:spcPts val="0"/>
              </a:spcBef>
              <a:spcAft>
                <a:spcPts val="0"/>
              </a:spcAft>
              <a:buClr>
                <a:schemeClr val="dk1"/>
              </a:buClr>
              <a:buSzPts val="1100"/>
              <a:buFont typeface="Arial"/>
              <a:buNone/>
            </a:pPr>
            <a:r>
              <a:rPr lang="en-US" dirty="0"/>
              <a:t>g6 800 19176 </a:t>
            </a:r>
            <a:r>
              <a:rPr lang="en-US" dirty="0">
                <a:solidFill>
                  <a:schemeClr val="dk1"/>
                </a:solidFill>
              </a:rPr>
              <a:t>每條邊的weight是1, 0, or −1.</a:t>
            </a:r>
            <a:endParaRPr dirty="0"/>
          </a:p>
          <a:p>
            <a:pPr marL="0" lvl="0" indent="0" algn="l" rtl="0">
              <a:lnSpc>
                <a:spcPct val="115000"/>
              </a:lnSpc>
              <a:spcBef>
                <a:spcPts val="0"/>
              </a:spcBef>
              <a:spcAft>
                <a:spcPts val="0"/>
              </a:spcAft>
              <a:buClr>
                <a:schemeClr val="dk1"/>
              </a:buClr>
              <a:buSzPts val="1100"/>
              <a:buFont typeface="Arial"/>
              <a:buNone/>
            </a:pPr>
            <a:r>
              <a:rPr lang="en-US" dirty="0"/>
              <a:t>g11g12 800 1600  2021-&gt;564</a:t>
            </a:r>
            <a:endParaRPr dirty="0"/>
          </a:p>
          <a:p>
            <a:pPr marL="0" lvl="0" indent="0" algn="l" rtl="0">
              <a:lnSpc>
                <a:spcPct val="115000"/>
              </a:lnSpc>
              <a:spcBef>
                <a:spcPts val="0"/>
              </a:spcBef>
              <a:spcAft>
                <a:spcPts val="0"/>
              </a:spcAft>
              <a:buClr>
                <a:schemeClr val="dk1"/>
              </a:buClr>
              <a:buSzPts val="1100"/>
              <a:buFont typeface="Arial"/>
              <a:buNone/>
            </a:pPr>
            <a:r>
              <a:rPr lang="en-US" dirty="0"/>
              <a:t>G12 2021-&gt;556</a:t>
            </a:r>
            <a:endParaRPr dirty="0"/>
          </a:p>
          <a:p>
            <a:pPr marL="0" lvl="0" indent="0" algn="l" rtl="0">
              <a:lnSpc>
                <a:spcPct val="115000"/>
              </a:lnSpc>
              <a:spcBef>
                <a:spcPts val="0"/>
              </a:spcBef>
              <a:spcAft>
                <a:spcPts val="0"/>
              </a:spcAft>
              <a:buClr>
                <a:schemeClr val="dk1"/>
              </a:buClr>
              <a:buSzPts val="1100"/>
              <a:buFont typeface="Arial"/>
              <a:buNone/>
            </a:pPr>
            <a:r>
              <a:rPr lang="en-US" dirty="0"/>
              <a:t>G20 2021-&gt;941</a:t>
            </a:r>
            <a:endParaRPr dirty="0"/>
          </a:p>
          <a:p>
            <a:pPr marL="0" lvl="0" indent="0" algn="l" rtl="0">
              <a:lnSpc>
                <a:spcPct val="115000"/>
              </a:lnSpc>
              <a:spcBef>
                <a:spcPts val="0"/>
              </a:spcBef>
              <a:spcAft>
                <a:spcPts val="0"/>
              </a:spcAft>
              <a:buClr>
                <a:schemeClr val="dk1"/>
              </a:buClr>
              <a:buSzPts val="1100"/>
              <a:buFont typeface="Arial"/>
              <a:buNone/>
            </a:pPr>
            <a:r>
              <a:rPr lang="en-US" dirty="0"/>
              <a:t>g20 800 4672</a:t>
            </a:r>
            <a:endParaRPr dirty="0"/>
          </a:p>
          <a:p>
            <a:pPr marL="0" lvl="0" indent="0" algn="l" rtl="0">
              <a:lnSpc>
                <a:spcPct val="115000"/>
              </a:lnSpc>
              <a:spcBef>
                <a:spcPts val="0"/>
              </a:spcBef>
              <a:spcAft>
                <a:spcPts val="0"/>
              </a:spcAft>
              <a:buClr>
                <a:schemeClr val="dk1"/>
              </a:buClr>
              <a:buSzPts val="1100"/>
              <a:buFont typeface="Arial"/>
              <a:buNone/>
            </a:pPr>
            <a:r>
              <a:rPr lang="en-US" dirty="0"/>
              <a:t>g30 2000 19990</a:t>
            </a:r>
            <a:endParaRPr dirty="0"/>
          </a:p>
          <a:p>
            <a:pPr marL="0" marR="0" lvl="0" indent="0" algn="l" rtl="0">
              <a:lnSpc>
                <a:spcPct val="100000"/>
              </a:lnSpc>
              <a:spcBef>
                <a:spcPts val="0"/>
              </a:spcBef>
              <a:spcAft>
                <a:spcPts val="0"/>
              </a:spcAft>
              <a:buClr>
                <a:srgbClr val="000000"/>
              </a:buClr>
              <a:buSzPts val="1100"/>
              <a:buFont typeface="Arial"/>
              <a:buNone/>
            </a:pPr>
            <a:r>
              <a:rPr lang="en-US" dirty="0"/>
              <a:t>BRIM: </a:t>
            </a:r>
            <a:r>
              <a:rPr lang="en-US" dirty="0" err="1"/>
              <a:t>Bistable</a:t>
            </a:r>
            <a:r>
              <a:rPr lang="en-US" dirty="0"/>
              <a:t> Resistively-Coupled </a:t>
            </a:r>
            <a:r>
              <a:rPr lang="en-US" dirty="0" err="1"/>
              <a:t>Ising</a:t>
            </a:r>
            <a:r>
              <a:rPr lang="en-US" dirty="0"/>
              <a:t> Machine (2021IEEE)</a:t>
            </a:r>
            <a:endParaRPr dirty="0"/>
          </a:p>
          <a:p>
            <a:pPr marL="0" lvl="0" indent="0" algn="l" rtl="0">
              <a:lnSpc>
                <a:spcPct val="100000"/>
              </a:lnSpc>
              <a:spcBef>
                <a:spcPts val="0"/>
              </a:spcBef>
              <a:spcAft>
                <a:spcPts val="0"/>
              </a:spcAft>
              <a:buSzPts val="1100"/>
              <a:buNone/>
            </a:pPr>
            <a:r>
              <a:rPr lang="en-US" dirty="0"/>
              <a:t>https://ieeexplore.ieee.org/document/9407038</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US" dirty="0"/>
              <a:t>TSP</a:t>
            </a:r>
            <a:endParaRPr dirty="0"/>
          </a:p>
          <a:p>
            <a:pPr marL="0" lvl="0" indent="0" algn="l" rtl="0">
              <a:lnSpc>
                <a:spcPct val="100000"/>
              </a:lnSpc>
              <a:spcBef>
                <a:spcPts val="0"/>
              </a:spcBef>
              <a:spcAft>
                <a:spcPts val="0"/>
              </a:spcAft>
              <a:buSzPts val="1100"/>
              <a:buNone/>
            </a:pPr>
            <a:r>
              <a:rPr lang="en-US" dirty="0"/>
              <a:t>Come from TSPLIB</a:t>
            </a:r>
            <a:endParaRPr dirty="0"/>
          </a:p>
          <a:p>
            <a:pPr marL="0" lvl="0" indent="0" algn="l" rtl="0">
              <a:lnSpc>
                <a:spcPct val="100000"/>
              </a:lnSpc>
              <a:spcBef>
                <a:spcPts val="0"/>
              </a:spcBef>
              <a:spcAft>
                <a:spcPts val="0"/>
              </a:spcAft>
              <a:buSzPts val="1100"/>
              <a:buNone/>
            </a:pPr>
            <a:r>
              <a:rPr lang="en-US" dirty="0" err="1"/>
              <a:t>atsp</a:t>
            </a:r>
            <a:r>
              <a:rPr lang="en-US" dirty="0"/>
              <a:t> instance number = cities numbers</a:t>
            </a:r>
            <a:endParaRPr dirty="0"/>
          </a:p>
          <a:p>
            <a:pPr marL="0" lvl="0" indent="0" algn="l" rtl="0">
              <a:lnSpc>
                <a:spcPct val="100000"/>
              </a:lnSpc>
              <a:spcBef>
                <a:spcPts val="0"/>
              </a:spcBef>
              <a:spcAft>
                <a:spcPts val="0"/>
              </a:spcAft>
              <a:buSzPts val="1100"/>
              <a:buNone/>
            </a:pPr>
            <a:r>
              <a:rPr lang="en-US" dirty="0"/>
              <a:t>(Focusing on the hybrid quantum computing - </a:t>
            </a:r>
            <a:r>
              <a:rPr lang="en-US" dirty="0" err="1"/>
              <a:t>Tabu</a:t>
            </a:r>
            <a:r>
              <a:rPr lang="en-US" dirty="0"/>
              <a:t> search algorithm: new results on the Asymmetric Salesman Problem)(2021)</a:t>
            </a:r>
            <a:endParaRPr dirty="0"/>
          </a:p>
          <a:p>
            <a:pPr marL="0" lvl="0" indent="0" algn="l" rtl="0">
              <a:lnSpc>
                <a:spcPct val="100000"/>
              </a:lnSpc>
              <a:spcBef>
                <a:spcPts val="0"/>
              </a:spcBef>
              <a:spcAft>
                <a:spcPts val="0"/>
              </a:spcAft>
              <a:buSzPts val="1100"/>
              <a:buNone/>
            </a:pPr>
            <a:r>
              <a:rPr lang="en-US" dirty="0"/>
              <a:t>https://dl.acm.org/doi/pdf/10.1145/3449726.3463123?casa_token=SjWfgqVFDagAAAAA:8sqTgxXWUjT0AgN-Idl7UAHdxYlMTdQHdsq69K9BkFMcW2JU3E5rK8SZ1T6NApTK-FY2ieNPUmFQ</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US" dirty="0"/>
              <a:t>JSP</a:t>
            </a:r>
            <a:endParaRPr dirty="0"/>
          </a:p>
          <a:p>
            <a:pPr marL="0" lvl="0" indent="0" algn="l" rtl="0">
              <a:lnSpc>
                <a:spcPct val="100000"/>
              </a:lnSpc>
              <a:spcBef>
                <a:spcPts val="0"/>
              </a:spcBef>
              <a:spcAft>
                <a:spcPts val="0"/>
              </a:spcAft>
              <a:buSzPts val="1100"/>
              <a:buNone/>
            </a:pPr>
            <a:r>
              <a:rPr lang="en-US" dirty="0"/>
              <a:t>Come from ORLIB</a:t>
            </a:r>
            <a:endParaRPr dirty="0"/>
          </a:p>
          <a:p>
            <a:pPr marL="0" lvl="0" indent="0" algn="l" rtl="0">
              <a:lnSpc>
                <a:spcPct val="100000"/>
              </a:lnSpc>
              <a:spcBef>
                <a:spcPts val="0"/>
              </a:spcBef>
              <a:spcAft>
                <a:spcPts val="0"/>
              </a:spcAft>
              <a:buSzPts val="1100"/>
              <a:buNone/>
            </a:pPr>
            <a:r>
              <a:rPr lang="en-US" dirty="0"/>
              <a:t>(Application research of a new </a:t>
            </a:r>
            <a:r>
              <a:rPr lang="en-US" dirty="0" err="1"/>
              <a:t>neighbourhood</a:t>
            </a:r>
            <a:r>
              <a:rPr lang="en-US" dirty="0"/>
              <a:t> structure with adaptive genetic algorithm for job shop scheduling problem)(2021)</a:t>
            </a:r>
            <a:endParaRPr dirty="0"/>
          </a:p>
          <a:p>
            <a:pPr marL="0" lvl="0" indent="0" algn="l" rtl="0">
              <a:lnSpc>
                <a:spcPct val="100000"/>
              </a:lnSpc>
              <a:spcBef>
                <a:spcPts val="0"/>
              </a:spcBef>
              <a:spcAft>
                <a:spcPts val="0"/>
              </a:spcAft>
              <a:buSzPts val="1100"/>
              <a:buNone/>
            </a:pPr>
            <a:r>
              <a:rPr lang="en-US" dirty="0"/>
              <a:t>https://www.tandfonline.com/doi/pdf/10.1080/00207543.2021.2007310?casa_token=YnD2CUEP8AIAAAAA:g-t-W7BldZFHcmGwQFml47Cn28ynVSc7vS-SQXhQtF1ISP9i2ZcHyiEVJ3fmESPrLZOmYw7HTHzI</a:t>
            </a:r>
            <a:endParaRPr dirty="0"/>
          </a:p>
          <a:p>
            <a:pPr marL="0" lvl="0" indent="0" algn="l" rtl="0">
              <a:lnSpc>
                <a:spcPct val="100000"/>
              </a:lnSpc>
              <a:spcBef>
                <a:spcPts val="0"/>
              </a:spcBef>
              <a:spcAft>
                <a:spcPts val="0"/>
              </a:spcAft>
              <a:buSzPts val="1100"/>
              <a:buNone/>
            </a:pPr>
            <a:r>
              <a:rPr lang="en-US" dirty="0"/>
              <a:t>Ft02 2*2 longest operation time = 5</a:t>
            </a:r>
            <a:endParaRPr dirty="0"/>
          </a:p>
          <a:p>
            <a:pPr marL="0" lvl="0" indent="0" algn="l" rtl="0">
              <a:lnSpc>
                <a:spcPct val="100000"/>
              </a:lnSpc>
              <a:spcBef>
                <a:spcPts val="0"/>
              </a:spcBef>
              <a:spcAft>
                <a:spcPts val="0"/>
              </a:spcAft>
              <a:buSzPts val="1100"/>
              <a:buNone/>
            </a:pPr>
            <a:r>
              <a:rPr lang="en-US" dirty="0"/>
              <a:t>Ft03 3*3 longest operation time =2</a:t>
            </a:r>
            <a:endParaRPr dirty="0"/>
          </a:p>
          <a:p>
            <a:pPr marL="0" lvl="0" indent="0" algn="l" rtl="0">
              <a:lnSpc>
                <a:spcPct val="100000"/>
              </a:lnSpc>
              <a:spcBef>
                <a:spcPts val="0"/>
              </a:spcBef>
              <a:spcAft>
                <a:spcPts val="0"/>
              </a:spcAft>
              <a:buSzPts val="1100"/>
              <a:buNone/>
            </a:pPr>
            <a:r>
              <a:rPr lang="en-US" dirty="0"/>
              <a:t>Ft06 6*6 longest operation time =10</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endParaRPr dirty="0"/>
          </a:p>
        </p:txBody>
      </p:sp>
      <p:sp>
        <p:nvSpPr>
          <p:cNvPr id="305" name="Google Shape;30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12176bbb184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6" name="Google Shape;326;g12176bbb184_0_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r>
              <a:rPr lang="en-US" altLang="zh-TW" sz="1100" b="0" i="0" u="none" strike="noStrike" cap="none" dirty="0">
                <a:solidFill>
                  <a:srgbClr val="000000"/>
                </a:solidFill>
                <a:effectLst/>
                <a:latin typeface="Arial"/>
                <a:ea typeface="Arial"/>
                <a:cs typeface="Arial"/>
                <a:sym typeface="Arial"/>
              </a:rPr>
              <a:t>Cook received his </a:t>
            </a:r>
            <a:r>
              <a:rPr lang="en-US" altLang="zh-TW" sz="1100" b="0" i="0" u="none" strike="noStrike" cap="none" dirty="0">
                <a:solidFill>
                  <a:srgbClr val="000000"/>
                </a:solidFill>
                <a:effectLst/>
                <a:latin typeface="Arial"/>
                <a:ea typeface="Arial"/>
                <a:cs typeface="Arial"/>
                <a:sym typeface="Arial"/>
                <a:hlinkClick r:id="rId3" tooltip="Bachelor's degree"/>
              </a:rPr>
              <a:t>bachelor's degree</a:t>
            </a:r>
            <a:r>
              <a:rPr lang="en-US" altLang="zh-TW" sz="1100" b="0" i="0" u="none" strike="noStrike" cap="none" dirty="0">
                <a:solidFill>
                  <a:srgbClr val="000000"/>
                </a:solidFill>
                <a:effectLst/>
                <a:latin typeface="Arial"/>
                <a:ea typeface="Arial"/>
                <a:cs typeface="Arial"/>
                <a:sym typeface="Arial"/>
              </a:rPr>
              <a:t> in 1961 from the </a:t>
            </a:r>
            <a:r>
              <a:rPr lang="en-US" altLang="zh-TW" sz="1100" b="0" i="0" u="none" strike="noStrike" cap="none" dirty="0">
                <a:solidFill>
                  <a:srgbClr val="000000"/>
                </a:solidFill>
                <a:effectLst/>
                <a:latin typeface="Arial"/>
                <a:ea typeface="Arial"/>
                <a:cs typeface="Arial"/>
                <a:sym typeface="Arial"/>
                <a:hlinkClick r:id="rId4" tooltip="University of Michigan"/>
              </a:rPr>
              <a:t>University of Michigan</a:t>
            </a:r>
            <a:r>
              <a:rPr lang="en-US" altLang="zh-TW" sz="1100" b="0" i="0" u="none" strike="noStrike" cap="none" dirty="0">
                <a:solidFill>
                  <a:srgbClr val="000000"/>
                </a:solidFill>
                <a:effectLst/>
                <a:latin typeface="Arial"/>
                <a:ea typeface="Arial"/>
                <a:cs typeface="Arial"/>
                <a:sym typeface="Arial"/>
              </a:rPr>
              <a:t>, and his </a:t>
            </a:r>
            <a:r>
              <a:rPr lang="en-US" altLang="zh-TW" sz="1100" b="0" i="0" u="none" strike="noStrike" cap="none" dirty="0">
                <a:solidFill>
                  <a:srgbClr val="000000"/>
                </a:solidFill>
                <a:effectLst/>
                <a:latin typeface="Arial"/>
                <a:ea typeface="Arial"/>
                <a:cs typeface="Arial"/>
                <a:sym typeface="Arial"/>
                <a:hlinkClick r:id="rId5" tooltip="Master's degree"/>
              </a:rPr>
              <a:t>master's degree</a:t>
            </a:r>
            <a:r>
              <a:rPr lang="en-US" altLang="zh-TW" sz="1100" b="0" i="0" u="none" strike="noStrike" cap="none" dirty="0">
                <a:solidFill>
                  <a:srgbClr val="000000"/>
                </a:solidFill>
                <a:effectLst/>
                <a:latin typeface="Arial"/>
                <a:ea typeface="Arial"/>
                <a:cs typeface="Arial"/>
                <a:sym typeface="Arial"/>
              </a:rPr>
              <a:t> and </a:t>
            </a:r>
            <a:r>
              <a:rPr lang="en-US" altLang="zh-TW" sz="1100" b="0" i="0" u="none" strike="noStrike" cap="none" dirty="0">
                <a:solidFill>
                  <a:srgbClr val="000000"/>
                </a:solidFill>
                <a:effectLst/>
                <a:latin typeface="Arial"/>
                <a:ea typeface="Arial"/>
                <a:cs typeface="Arial"/>
                <a:sym typeface="Arial"/>
                <a:hlinkClick r:id="rId6" tooltip="Doctor of Philosophy"/>
              </a:rPr>
              <a:t>Ph.D.</a:t>
            </a:r>
            <a:r>
              <a:rPr lang="en-US" altLang="zh-TW" sz="1100" b="0" i="0" u="none" strike="noStrike" cap="none" dirty="0">
                <a:solidFill>
                  <a:srgbClr val="000000"/>
                </a:solidFill>
                <a:effectLst/>
                <a:latin typeface="Arial"/>
                <a:ea typeface="Arial"/>
                <a:cs typeface="Arial"/>
                <a:sym typeface="Arial"/>
              </a:rPr>
              <a:t> from </a:t>
            </a:r>
            <a:r>
              <a:rPr lang="en-US" altLang="zh-TW" sz="1100" b="0" i="0" u="none" strike="noStrike" cap="none" dirty="0">
                <a:solidFill>
                  <a:srgbClr val="000000"/>
                </a:solidFill>
                <a:effectLst/>
                <a:latin typeface="Arial"/>
                <a:ea typeface="Arial"/>
                <a:cs typeface="Arial"/>
                <a:sym typeface="Arial"/>
                <a:hlinkClick r:id="rId7" tooltip="Harvard University"/>
              </a:rPr>
              <a:t>Harvard University</a:t>
            </a:r>
            <a:r>
              <a:rPr lang="en-US" altLang="zh-TW" sz="1100" b="0" i="0" u="none" strike="noStrike" cap="none" dirty="0">
                <a:solidFill>
                  <a:srgbClr val="000000"/>
                </a:solidFill>
                <a:effectLst/>
                <a:latin typeface="Arial"/>
                <a:ea typeface="Arial"/>
                <a:cs typeface="Arial"/>
                <a:sym typeface="Arial"/>
              </a:rPr>
              <a:t>, respectively in 1962 and 1966, from the Mathematics Department.</a:t>
            </a:r>
            <a:r>
              <a:rPr lang="en-US" altLang="zh-TW" sz="1100" b="0" i="0" u="none" strike="noStrike" cap="none" baseline="30000" dirty="0">
                <a:solidFill>
                  <a:srgbClr val="000000"/>
                </a:solidFill>
                <a:effectLst/>
                <a:latin typeface="Arial"/>
                <a:ea typeface="Arial"/>
                <a:cs typeface="Arial"/>
                <a:sym typeface="Arial"/>
                <a:hlinkClick r:id="rId8"/>
              </a:rPr>
              <a:t>[2]</a:t>
            </a:r>
            <a:r>
              <a:rPr lang="en-US" altLang="zh-TW" sz="1100" b="0" i="0" u="none" strike="noStrike" cap="none" dirty="0">
                <a:solidFill>
                  <a:srgbClr val="000000"/>
                </a:solidFill>
                <a:effectLst/>
                <a:latin typeface="Arial"/>
                <a:ea typeface="Arial"/>
                <a:cs typeface="Arial"/>
                <a:sym typeface="Arial"/>
              </a:rPr>
              <a:t> He joined the </a:t>
            </a:r>
            <a:r>
              <a:rPr lang="en-US" altLang="zh-TW" sz="1100" b="0" i="0" u="none" strike="noStrike" cap="none" dirty="0">
                <a:solidFill>
                  <a:srgbClr val="000000"/>
                </a:solidFill>
                <a:effectLst/>
                <a:latin typeface="Arial"/>
                <a:ea typeface="Arial"/>
                <a:cs typeface="Arial"/>
                <a:sym typeface="Arial"/>
                <a:hlinkClick r:id="rId9" tooltip="University of California, Berkeley"/>
              </a:rPr>
              <a:t>University of California, Berkeley</a:t>
            </a:r>
            <a:r>
              <a:rPr lang="en-US" altLang="zh-TW" sz="1100" b="0" i="0" u="none" strike="noStrike" cap="none" dirty="0">
                <a:solidFill>
                  <a:srgbClr val="000000"/>
                </a:solidFill>
                <a:effectLst/>
                <a:latin typeface="Arial"/>
                <a:ea typeface="Arial"/>
                <a:cs typeface="Arial"/>
                <a:sym typeface="Arial"/>
              </a:rPr>
              <a:t>, mathematics department in 1966 as an assistant professor, and stayed there until 1970 when he was denied reappointment. </a:t>
            </a:r>
          </a:p>
          <a:p>
            <a:r>
              <a:rPr lang="en-US" altLang="zh-TW" sz="1100" b="0" i="0" u="none" strike="noStrike" cap="none" dirty="0">
                <a:solidFill>
                  <a:srgbClr val="000000"/>
                </a:solidFill>
                <a:effectLst/>
                <a:latin typeface="Arial"/>
                <a:ea typeface="Arial"/>
                <a:cs typeface="Arial"/>
                <a:sym typeface="Arial"/>
              </a:rPr>
              <a:t>In a speech celebrating the 30th anniversary of the Berkeley electrical engineering and computer sciences department, fellow </a:t>
            </a:r>
            <a:r>
              <a:rPr lang="en-US" altLang="zh-TW" sz="1100" b="0" i="0" u="none" strike="noStrike" cap="none" dirty="0">
                <a:solidFill>
                  <a:srgbClr val="000000"/>
                </a:solidFill>
                <a:effectLst/>
                <a:latin typeface="Arial"/>
                <a:ea typeface="Arial"/>
                <a:cs typeface="Arial"/>
                <a:sym typeface="Arial"/>
                <a:hlinkClick r:id="rId10" tooltip="Turing Award"/>
              </a:rPr>
              <a:t>Turing Award</a:t>
            </a:r>
            <a:r>
              <a:rPr lang="en-US" altLang="zh-TW" sz="1100" b="0" i="0" u="none" strike="noStrike" cap="none" dirty="0">
                <a:solidFill>
                  <a:srgbClr val="000000"/>
                </a:solidFill>
                <a:effectLst/>
                <a:latin typeface="Arial"/>
                <a:ea typeface="Arial"/>
                <a:cs typeface="Arial"/>
                <a:sym typeface="Arial"/>
              </a:rPr>
              <a:t> winner and Berkeley professor </a:t>
            </a:r>
            <a:r>
              <a:rPr lang="en-US" altLang="zh-TW" sz="1100" b="0" i="0" u="none" strike="noStrike" cap="none" dirty="0">
                <a:solidFill>
                  <a:srgbClr val="000000"/>
                </a:solidFill>
                <a:effectLst/>
                <a:latin typeface="Arial"/>
                <a:ea typeface="Arial"/>
                <a:cs typeface="Arial"/>
                <a:sym typeface="Arial"/>
                <a:hlinkClick r:id="rId11" tooltip="Richard Karp"/>
              </a:rPr>
              <a:t>Richard Karp</a:t>
            </a:r>
            <a:r>
              <a:rPr lang="en-US" altLang="zh-TW" sz="1100" b="0" i="0" u="none" strike="noStrike" cap="none" dirty="0">
                <a:solidFill>
                  <a:srgbClr val="000000"/>
                </a:solidFill>
                <a:effectLst/>
                <a:latin typeface="Arial"/>
                <a:ea typeface="Arial"/>
                <a:cs typeface="Arial"/>
                <a:sym typeface="Arial"/>
              </a:rPr>
              <a:t> said that, "It is to our everlasting shame that we were unable to persuade the math department to give him tenure."</a:t>
            </a:r>
            <a:r>
              <a:rPr lang="en-US" altLang="zh-TW" sz="1100" b="0" i="0" u="none" strike="noStrike" cap="none" baseline="30000" dirty="0">
                <a:solidFill>
                  <a:srgbClr val="000000"/>
                </a:solidFill>
                <a:effectLst/>
                <a:latin typeface="Arial"/>
                <a:ea typeface="Arial"/>
                <a:cs typeface="Arial"/>
                <a:sym typeface="Arial"/>
                <a:hlinkClick r:id="rId12"/>
              </a:rPr>
              <a:t>[3]</a:t>
            </a:r>
            <a:r>
              <a:rPr lang="en-US" altLang="zh-TW" sz="1100" b="0" i="0" u="none" strike="noStrike" cap="none" dirty="0">
                <a:solidFill>
                  <a:srgbClr val="000000"/>
                </a:solidFill>
                <a:effectLst/>
                <a:latin typeface="Arial"/>
                <a:ea typeface="Arial"/>
                <a:cs typeface="Arial"/>
                <a:sym typeface="Arial"/>
              </a:rPr>
              <a:t> Cook joined the faculty of the </a:t>
            </a:r>
            <a:r>
              <a:rPr lang="en-US" altLang="zh-TW" sz="1100" b="0" i="0" u="none" strike="noStrike" cap="none" dirty="0">
                <a:solidFill>
                  <a:srgbClr val="000000"/>
                </a:solidFill>
                <a:effectLst/>
                <a:latin typeface="Arial"/>
                <a:ea typeface="Arial"/>
                <a:cs typeface="Arial"/>
                <a:sym typeface="Arial"/>
                <a:hlinkClick r:id="rId13" tooltip="University of Toronto"/>
              </a:rPr>
              <a:t>University of Toronto</a:t>
            </a:r>
            <a:r>
              <a:rPr lang="en-US" altLang="zh-TW" sz="1100" b="0" i="0" u="none" strike="noStrike" cap="none" dirty="0">
                <a:solidFill>
                  <a:srgbClr val="000000"/>
                </a:solidFill>
                <a:effectLst/>
                <a:latin typeface="Arial"/>
                <a:ea typeface="Arial"/>
                <a:cs typeface="Arial"/>
                <a:sym typeface="Arial"/>
              </a:rPr>
              <a:t>, Computer Science and Mathematics Departments in 1970 as an associate professor, where he was promoted to professor in 1975 and </a:t>
            </a:r>
            <a:r>
              <a:rPr lang="en-US" altLang="zh-TW" sz="1100" b="0" i="0" u="none" strike="noStrike" cap="none" dirty="0">
                <a:solidFill>
                  <a:srgbClr val="000000"/>
                </a:solidFill>
                <a:effectLst/>
                <a:latin typeface="Arial"/>
                <a:ea typeface="Arial"/>
                <a:cs typeface="Arial"/>
                <a:sym typeface="Arial"/>
                <a:hlinkClick r:id="rId14" tooltip="Distinguished Professor"/>
              </a:rPr>
              <a:t>Distinguished Professor</a:t>
            </a:r>
            <a:r>
              <a:rPr lang="en-US" altLang="zh-TW" sz="1100" b="0" i="0" u="none" strike="noStrike" cap="none" dirty="0">
                <a:solidFill>
                  <a:srgbClr val="000000"/>
                </a:solidFill>
                <a:effectLst/>
                <a:latin typeface="Arial"/>
                <a:ea typeface="Arial"/>
                <a:cs typeface="Arial"/>
                <a:sym typeface="Arial"/>
              </a:rPr>
              <a:t> in 1985.</a:t>
            </a:r>
          </a:p>
          <a:p>
            <a:r>
              <a:rPr lang="en-US" altLang="zh-TW" sz="1100" b="0" i="0" u="none" strike="noStrike" cap="none" dirty="0">
                <a:solidFill>
                  <a:srgbClr val="000000"/>
                </a:solidFill>
                <a:effectLst/>
                <a:latin typeface="Arial"/>
                <a:ea typeface="Arial"/>
                <a:cs typeface="Arial"/>
                <a:sym typeface="Arial"/>
              </a:rPr>
              <a:t> In his seminal 1971 paper "The Complexity of Theorem Proving Procedures",</a:t>
            </a:r>
            <a:r>
              <a:rPr lang="en-US" altLang="zh-TW" sz="1100" b="0" i="0" u="none" strike="noStrike" cap="none" baseline="30000" dirty="0">
                <a:solidFill>
                  <a:srgbClr val="000000"/>
                </a:solidFill>
                <a:effectLst/>
                <a:latin typeface="Arial"/>
                <a:ea typeface="Arial"/>
                <a:cs typeface="Arial"/>
                <a:sym typeface="Arial"/>
                <a:hlinkClick r:id="rId15"/>
              </a:rPr>
              <a:t>[4]</a:t>
            </a:r>
            <a:r>
              <a:rPr lang="en-US" altLang="zh-TW" sz="1100" b="0" i="0" u="none" strike="noStrike" cap="none" baseline="30000" dirty="0">
                <a:solidFill>
                  <a:srgbClr val="000000"/>
                </a:solidFill>
                <a:effectLst/>
                <a:latin typeface="Arial"/>
                <a:ea typeface="Arial"/>
                <a:cs typeface="Arial"/>
                <a:sym typeface="Arial"/>
                <a:hlinkClick r:id="rId16"/>
              </a:rPr>
              <a:t>[5]</a:t>
            </a:r>
            <a:r>
              <a:rPr lang="en-US" altLang="zh-TW" sz="1100" b="0" i="0" u="none" strike="noStrike" cap="none" dirty="0">
                <a:solidFill>
                  <a:srgbClr val="000000"/>
                </a:solidFill>
                <a:effectLst/>
                <a:latin typeface="Arial"/>
                <a:ea typeface="Arial"/>
                <a:cs typeface="Arial"/>
                <a:sym typeface="Arial"/>
              </a:rPr>
              <a:t> Cook formalized the notions of </a:t>
            </a:r>
            <a:r>
              <a:rPr lang="en-US" altLang="zh-TW" sz="1100" b="0" i="0" u="none" strike="noStrike" cap="none" dirty="0">
                <a:solidFill>
                  <a:srgbClr val="000000"/>
                </a:solidFill>
                <a:effectLst/>
                <a:latin typeface="Arial"/>
                <a:ea typeface="Arial"/>
                <a:cs typeface="Arial"/>
                <a:sym typeface="Arial"/>
                <a:hlinkClick r:id="rId17" tooltip="Polynomial-time reduction"/>
              </a:rPr>
              <a:t>polynomial-time reduction</a:t>
            </a:r>
            <a:r>
              <a:rPr lang="en-US" altLang="zh-TW" sz="1100" b="0" i="0" u="none" strike="noStrike" cap="none" dirty="0">
                <a:solidFill>
                  <a:srgbClr val="000000"/>
                </a:solidFill>
                <a:effectLst/>
                <a:latin typeface="Arial"/>
                <a:ea typeface="Arial"/>
                <a:cs typeface="Arial"/>
                <a:sym typeface="Arial"/>
              </a:rPr>
              <a:t> (also known as </a:t>
            </a:r>
            <a:r>
              <a:rPr lang="en-US" altLang="zh-TW" sz="1100" b="0" i="0" u="none" strike="noStrike" cap="none" dirty="0">
                <a:solidFill>
                  <a:srgbClr val="000000"/>
                </a:solidFill>
                <a:effectLst/>
                <a:latin typeface="Arial"/>
                <a:ea typeface="Arial"/>
                <a:cs typeface="Arial"/>
                <a:sym typeface="Arial"/>
                <a:hlinkClick r:id="rId18" tooltip="Cook reduction"/>
              </a:rPr>
              <a:t>Cook reduction</a:t>
            </a:r>
            <a:r>
              <a:rPr lang="en-US" altLang="zh-TW" sz="1100" b="0" i="0" u="none" strike="noStrike" cap="none" dirty="0">
                <a:solidFill>
                  <a:srgbClr val="000000"/>
                </a:solidFill>
                <a:effectLst/>
                <a:latin typeface="Arial"/>
                <a:ea typeface="Arial"/>
                <a:cs typeface="Arial"/>
                <a:sym typeface="Arial"/>
              </a:rPr>
              <a:t>) and </a:t>
            </a:r>
            <a:r>
              <a:rPr lang="en-US" altLang="zh-TW" sz="1100" b="0" i="0" u="none" strike="noStrike" cap="none" dirty="0">
                <a:solidFill>
                  <a:srgbClr val="000000"/>
                </a:solidFill>
                <a:effectLst/>
                <a:latin typeface="Arial"/>
                <a:ea typeface="Arial"/>
                <a:cs typeface="Arial"/>
                <a:sym typeface="Arial"/>
                <a:hlinkClick r:id="rId19" tooltip="NP-complete"/>
              </a:rPr>
              <a:t>NP-completeness</a:t>
            </a:r>
            <a:r>
              <a:rPr lang="en-US" altLang="zh-TW" sz="1100" b="0" i="0" u="none" strike="noStrike" cap="none" dirty="0">
                <a:solidFill>
                  <a:srgbClr val="000000"/>
                </a:solidFill>
                <a:effectLst/>
                <a:latin typeface="Arial"/>
                <a:ea typeface="Arial"/>
                <a:cs typeface="Arial"/>
                <a:sym typeface="Arial"/>
              </a:rPr>
              <a:t>, and proved the existence of an </a:t>
            </a:r>
            <a:r>
              <a:rPr lang="en-US" altLang="zh-TW" sz="1100" b="0" i="0" u="none" strike="noStrike" cap="none" dirty="0">
                <a:solidFill>
                  <a:srgbClr val="000000"/>
                </a:solidFill>
                <a:effectLst/>
                <a:latin typeface="Arial"/>
                <a:ea typeface="Arial"/>
                <a:cs typeface="Arial"/>
                <a:sym typeface="Arial"/>
                <a:hlinkClick r:id="rId19" tooltip="NP-complete"/>
              </a:rPr>
              <a:t>NP-complete</a:t>
            </a:r>
            <a:r>
              <a:rPr lang="en-US" altLang="zh-TW" sz="1100" b="0" i="0" u="none" strike="noStrike" cap="none" dirty="0">
                <a:solidFill>
                  <a:srgbClr val="000000"/>
                </a:solidFill>
                <a:effectLst/>
                <a:latin typeface="Arial"/>
                <a:ea typeface="Arial"/>
                <a:cs typeface="Arial"/>
                <a:sym typeface="Arial"/>
              </a:rPr>
              <a:t> problem by showing that the </a:t>
            </a:r>
            <a:r>
              <a:rPr lang="en-US" altLang="zh-TW" sz="1100" b="0" i="0" u="none" strike="noStrike" cap="none" dirty="0">
                <a:solidFill>
                  <a:srgbClr val="000000"/>
                </a:solidFill>
                <a:effectLst/>
                <a:latin typeface="Arial"/>
                <a:ea typeface="Arial"/>
                <a:cs typeface="Arial"/>
                <a:sym typeface="Arial"/>
                <a:hlinkClick r:id="rId20" tooltip="Boolean satisfiability problem"/>
              </a:rPr>
              <a:t>Boolean satisfiability problem</a:t>
            </a:r>
            <a:r>
              <a:rPr lang="en-US" altLang="zh-TW" sz="1100" b="0" i="0" u="none" strike="noStrike" cap="none" dirty="0">
                <a:solidFill>
                  <a:srgbClr val="000000"/>
                </a:solidFill>
                <a:effectLst/>
                <a:latin typeface="Arial"/>
                <a:ea typeface="Arial"/>
                <a:cs typeface="Arial"/>
                <a:sym typeface="Arial"/>
              </a:rPr>
              <a:t> (usually known as SAT) is </a:t>
            </a:r>
            <a:r>
              <a:rPr lang="en-US" altLang="zh-TW" sz="1100" b="0" i="0" u="none" strike="noStrike" cap="none" dirty="0">
                <a:solidFill>
                  <a:srgbClr val="000000"/>
                </a:solidFill>
                <a:effectLst/>
                <a:latin typeface="Arial"/>
                <a:ea typeface="Arial"/>
                <a:cs typeface="Arial"/>
                <a:sym typeface="Arial"/>
                <a:hlinkClick r:id="rId19" tooltip="NP-complete"/>
              </a:rPr>
              <a:t>NP-complete</a:t>
            </a:r>
            <a:r>
              <a:rPr lang="en-US" altLang="zh-TW" sz="1100" b="0" i="0" u="none" strike="noStrike" cap="none" dirty="0">
                <a:solidFill>
                  <a:srgbClr val="000000"/>
                </a:solidFill>
                <a:effectLst/>
                <a:latin typeface="Arial"/>
                <a:ea typeface="Arial"/>
                <a:cs typeface="Arial"/>
                <a:sym typeface="Arial"/>
              </a:rPr>
              <a:t>. This theorem was proven independently by </a:t>
            </a:r>
            <a:r>
              <a:rPr lang="en-US" altLang="zh-TW" sz="1100" b="0" i="0" u="none" strike="noStrike" cap="none" dirty="0">
                <a:solidFill>
                  <a:srgbClr val="000000"/>
                </a:solidFill>
                <a:effectLst/>
                <a:latin typeface="Arial"/>
                <a:ea typeface="Arial"/>
                <a:cs typeface="Arial"/>
                <a:sym typeface="Arial"/>
                <a:hlinkClick r:id="rId21" tooltip="Leonid Levin"/>
              </a:rPr>
              <a:t>Leonid Levin</a:t>
            </a:r>
            <a:r>
              <a:rPr lang="en-US" altLang="zh-TW" sz="1100" b="0" i="0" u="none" strike="noStrike" cap="none" dirty="0">
                <a:solidFill>
                  <a:srgbClr val="000000"/>
                </a:solidFill>
                <a:effectLst/>
                <a:latin typeface="Arial"/>
                <a:ea typeface="Arial"/>
                <a:cs typeface="Arial"/>
                <a:sym typeface="Arial"/>
              </a:rPr>
              <a:t> in the </a:t>
            </a:r>
            <a:r>
              <a:rPr lang="en-US" altLang="zh-TW" sz="1100" b="0" i="0" u="none" strike="noStrike" cap="none" dirty="0">
                <a:solidFill>
                  <a:srgbClr val="000000"/>
                </a:solidFill>
                <a:effectLst/>
                <a:latin typeface="Arial"/>
                <a:ea typeface="Arial"/>
                <a:cs typeface="Arial"/>
                <a:sym typeface="Arial"/>
                <a:hlinkClick r:id="rId22" tooltip="Soviet Union"/>
              </a:rPr>
              <a:t>Soviet Union</a:t>
            </a:r>
            <a:r>
              <a:rPr lang="en-US" altLang="zh-TW" sz="1100" b="0" i="0" u="none" strike="noStrike" cap="none" dirty="0">
                <a:solidFill>
                  <a:srgbClr val="000000"/>
                </a:solidFill>
                <a:effectLst/>
                <a:latin typeface="Arial"/>
                <a:ea typeface="Arial"/>
                <a:cs typeface="Arial"/>
                <a:sym typeface="Arial"/>
              </a:rPr>
              <a:t>, and has thus been given the name </a:t>
            </a:r>
            <a:r>
              <a:rPr lang="en-US" altLang="zh-TW" sz="1100" b="0" i="0" u="none" strike="noStrike" cap="none" dirty="0">
                <a:solidFill>
                  <a:srgbClr val="000000"/>
                </a:solidFill>
                <a:effectLst/>
                <a:latin typeface="Arial"/>
                <a:ea typeface="Arial"/>
                <a:cs typeface="Arial"/>
                <a:sym typeface="Arial"/>
                <a:hlinkClick r:id="rId23" tooltip="Cook–Levin theorem"/>
              </a:rPr>
              <a:t>the Cook–Levin theorem</a:t>
            </a:r>
            <a:r>
              <a:rPr lang="en-US" altLang="zh-TW" sz="1100" b="0" i="0" u="none" strike="noStrike" cap="none" dirty="0">
                <a:solidFill>
                  <a:srgbClr val="000000"/>
                </a:solidFill>
                <a:effectLst/>
                <a:latin typeface="Arial"/>
                <a:ea typeface="Arial"/>
                <a:cs typeface="Arial"/>
                <a:sym typeface="Arial"/>
              </a:rPr>
              <a:t>.</a:t>
            </a:r>
          </a:p>
          <a:p>
            <a:r>
              <a:rPr lang="en-US" altLang="zh-TW" sz="1100" b="0" i="0" u="none" strike="noStrike" cap="none" dirty="0">
                <a:solidFill>
                  <a:srgbClr val="000000"/>
                </a:solidFill>
                <a:effectLst/>
                <a:latin typeface="Arial"/>
                <a:ea typeface="Arial"/>
                <a:cs typeface="Arial"/>
                <a:sym typeface="Arial"/>
              </a:rPr>
              <a:t>In 1982, Cook received the Turing Award for his contributions to complexity theory. His citation reads:</a:t>
            </a:r>
          </a:p>
          <a:p>
            <a:r>
              <a:rPr lang="en-US" altLang="zh-TW" dirty="0">
                <a:effectLst/>
              </a:rPr>
              <a:t>For his advancement of our understanding of the complexity of computation in a significant and profound way. His seminal paper, </a:t>
            </a:r>
            <a:r>
              <a:rPr lang="en-US" altLang="zh-TW" i="1" dirty="0">
                <a:effectLst/>
              </a:rPr>
              <a:t>The Complexity of Theorem Proving Procedures,</a:t>
            </a:r>
            <a:r>
              <a:rPr lang="en-US" altLang="zh-TW" dirty="0">
                <a:effectLst/>
              </a:rPr>
              <a:t> presented at the 1971 ACM SIGACT Symposium on the Theory of Computing, laid the foundations for the theory of NP-Completeness. The ensuing exploration of the boundaries and nature of NP-complete class of problems has been one of the most active and important research activities in computer science for the last decade.</a:t>
            </a:r>
          </a:p>
          <a:p>
            <a:endParaRPr lang="en-US" altLang="zh-TW" sz="1100" b="0" i="0" u="none" strike="noStrike" cap="none" dirty="0">
              <a:solidFill>
                <a:srgbClr val="000000"/>
              </a:solidFill>
              <a:effectLst/>
              <a:latin typeface="Arial"/>
              <a:cs typeface="Arial"/>
              <a:sym typeface="Arial"/>
            </a:endParaRPr>
          </a:p>
        </p:txBody>
      </p:sp>
    </p:spTree>
    <p:extLst>
      <p:ext uri="{BB962C8B-B14F-4D97-AF65-F5344CB8AC3E}">
        <p14:creationId xmlns:p14="http://schemas.microsoft.com/office/powerpoint/2010/main" val="1494376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r>
              <a:rPr lang="zh-TW" altLang="en-US" sz="1100" b="0" i="0" u="none" strike="noStrike" cap="none" dirty="0">
                <a:solidFill>
                  <a:srgbClr val="000000"/>
                </a:solidFill>
                <a:effectLst/>
                <a:latin typeface="Arial"/>
                <a:ea typeface="Arial"/>
                <a:cs typeface="Arial"/>
                <a:sym typeface="Arial"/>
                <a:hlinkClick r:id="rId3"/>
              </a:rPr>
              <a:t>一人得道雞犬升天</a:t>
            </a:r>
            <a:endParaRPr lang="en-US" altLang="zh-TW" sz="1100" b="0" i="0" u="none" strike="noStrike" cap="none" dirty="0">
              <a:solidFill>
                <a:srgbClr val="000000"/>
              </a:solidFill>
              <a:effectLst/>
              <a:latin typeface="Arial"/>
              <a:ea typeface="Arial"/>
              <a:cs typeface="Arial"/>
              <a:sym typeface="Arial"/>
              <a:hlinkClick r:id="rId3"/>
            </a:endParaRPr>
          </a:p>
          <a:p>
            <a:r>
              <a:rPr lang="en-US" altLang="zh-TW" sz="1100" b="0" i="0" u="none" strike="noStrike" cap="none" dirty="0">
                <a:solidFill>
                  <a:srgbClr val="000000"/>
                </a:solidFill>
                <a:effectLst/>
                <a:latin typeface="Arial"/>
                <a:ea typeface="Arial"/>
                <a:cs typeface="Arial"/>
                <a:sym typeface="Arial"/>
              </a:rPr>
              <a:t>When one becomes an immortal, his chickens and dogs all fly to heaven. </a:t>
            </a:r>
            <a:endParaRPr lang="zh-TW" altLang="en-US" sz="1100" b="0" i="0" u="none" strike="noStrike" cap="none" dirty="0">
              <a:solidFill>
                <a:srgbClr val="000000"/>
              </a:solidFill>
              <a:effectLst/>
              <a:latin typeface="Arial"/>
              <a:ea typeface="Arial"/>
              <a:cs typeface="Arial"/>
              <a:sym typeface="Arial"/>
              <a:hlinkClick r:id="rId3"/>
            </a:endParaRPr>
          </a:p>
        </p:txBody>
      </p:sp>
    </p:spTree>
    <p:extLst>
      <p:ext uri="{BB962C8B-B14F-4D97-AF65-F5344CB8AC3E}">
        <p14:creationId xmlns:p14="http://schemas.microsoft.com/office/powerpoint/2010/main" val="668477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ltLang="zh-TW" sz="1100" dirty="0">
                <a:latin typeface="Times New Roman" panose="02020603050405020304" pitchFamily="18" charset="0"/>
              </a:rPr>
              <a:t>If the checking stage of a nondeterministic algorithm is of polynomial time-complexity, then this algorithm is called an </a:t>
            </a:r>
            <a:r>
              <a:rPr lang="en-US" altLang="zh-TW" sz="1100" dirty="0">
                <a:solidFill>
                  <a:schemeClr val="hlink"/>
                </a:solidFill>
                <a:latin typeface="Times New Roman" panose="02020603050405020304" pitchFamily="18" charset="0"/>
              </a:rPr>
              <a:t>NP (nondeterministic polynomial)</a:t>
            </a:r>
            <a:r>
              <a:rPr lang="en-US" altLang="zh-TW" sz="1100" dirty="0">
                <a:latin typeface="Times New Roman" panose="02020603050405020304" pitchFamily="18" charset="0"/>
              </a:rPr>
              <a:t> algorithm.</a:t>
            </a:r>
          </a:p>
          <a:p>
            <a:endParaRPr lang="zh-TW" altLang="en-US" dirty="0"/>
          </a:p>
        </p:txBody>
      </p:sp>
    </p:spTree>
    <p:extLst>
      <p:ext uri="{BB962C8B-B14F-4D97-AF65-F5344CB8AC3E}">
        <p14:creationId xmlns:p14="http://schemas.microsoft.com/office/powerpoint/2010/main" val="2198120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1ae507eafb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g11ae507eafb_0_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22d0c7dce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 name="Google Shape;112;g122d0c7dceb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dirty="0" err="1">
                <a:solidFill>
                  <a:srgbClr val="3D3D3D"/>
                </a:solidFill>
                <a:highlight>
                  <a:srgbClr val="FFFFFF"/>
                </a:highlight>
              </a:rPr>
              <a:t>加拿大公司</a:t>
            </a:r>
            <a:r>
              <a:rPr lang="en-US" dirty="0">
                <a:solidFill>
                  <a:srgbClr val="3D3D3D"/>
                </a:solidFill>
                <a:highlight>
                  <a:srgbClr val="FFFFFF"/>
                </a:highlight>
              </a:rPr>
              <a:t> D-Wave </a:t>
            </a:r>
            <a:r>
              <a:rPr lang="en-US" dirty="0" err="1">
                <a:solidFill>
                  <a:srgbClr val="3D3D3D"/>
                </a:solidFill>
                <a:highlight>
                  <a:srgbClr val="FFFFFF"/>
                </a:highlight>
              </a:rPr>
              <a:t>使用稱為“量子退火”的技術開發了專用量子計算設備，通過利用量子穿隧效應找到優化問題的解決方案</a:t>
            </a:r>
            <a:r>
              <a:rPr lang="en-US" dirty="0">
                <a:solidFill>
                  <a:srgbClr val="3D3D3D"/>
                </a:solidFill>
                <a:highlight>
                  <a:srgbClr val="FFFFFF"/>
                </a:highlight>
              </a:rPr>
              <a:t>。</a:t>
            </a:r>
            <a:endParaRPr dirty="0">
              <a:solidFill>
                <a:srgbClr val="3D3D3D"/>
              </a:solidFill>
              <a:highlight>
                <a:srgbClr val="FFFFFF"/>
              </a:highlight>
            </a:endParaRPr>
          </a:p>
          <a:p>
            <a:pPr marL="0" lvl="0" indent="0" algn="l" rtl="0">
              <a:lnSpc>
                <a:spcPct val="100000"/>
              </a:lnSpc>
              <a:spcBef>
                <a:spcPts val="0"/>
              </a:spcBef>
              <a:spcAft>
                <a:spcPts val="0"/>
              </a:spcAft>
              <a:buSzPts val="1100"/>
              <a:buNone/>
            </a:pPr>
            <a:r>
              <a:rPr lang="en-US" dirty="0" err="1">
                <a:solidFill>
                  <a:srgbClr val="3D3D3D"/>
                </a:solidFill>
                <a:highlight>
                  <a:srgbClr val="FFFFFF"/>
                </a:highlight>
              </a:rPr>
              <a:t>在優化問題中，我們需要從許多可能的組合中尋找最好的組合</a:t>
            </a:r>
            <a:r>
              <a:rPr lang="en-US" sz="1200" dirty="0" err="1">
                <a:solidFill>
                  <a:srgbClr val="3D3D3D"/>
                </a:solidFill>
                <a:highlight>
                  <a:srgbClr val="FFFFFF"/>
                </a:highlight>
              </a:rPr>
              <a:t>，</a:t>
            </a:r>
            <a:r>
              <a:rPr lang="en-US" dirty="0" err="1">
                <a:solidFill>
                  <a:srgbClr val="3D3D3D"/>
                </a:solidFill>
                <a:highlight>
                  <a:srgbClr val="FFFFFF"/>
                </a:highlight>
              </a:rPr>
              <a:t>物理學可以幫助解決這類問題</a:t>
            </a:r>
            <a:r>
              <a:rPr lang="en-US" dirty="0">
                <a:solidFill>
                  <a:srgbClr val="3D3D3D"/>
                </a:solidFill>
                <a:highlight>
                  <a:srgbClr val="FFFFFF"/>
                </a:highlight>
              </a:rPr>
              <a:t>， </a:t>
            </a:r>
            <a:r>
              <a:rPr lang="en-US" dirty="0" err="1">
                <a:solidFill>
                  <a:srgbClr val="3D3D3D"/>
                </a:solidFill>
                <a:highlight>
                  <a:srgbClr val="FFFFFF"/>
                </a:highlight>
              </a:rPr>
              <a:t>物理學的一個基本規則是，一切都趨向於尋求最小能量狀態因為您可以將它們視為能量最小化問題</a:t>
            </a:r>
            <a:r>
              <a:rPr lang="en-US" dirty="0">
                <a:solidFill>
                  <a:srgbClr val="3D3D3D"/>
                </a:solidFill>
                <a:highlight>
                  <a:srgbClr val="FFFFFF"/>
                </a:highlight>
              </a:rPr>
              <a:t>。 </a:t>
            </a:r>
            <a:r>
              <a:rPr lang="en-US" dirty="0" err="1">
                <a:solidFill>
                  <a:srgbClr val="3D3D3D"/>
                </a:solidFill>
                <a:highlight>
                  <a:srgbClr val="FFFFFF"/>
                </a:highlight>
              </a:rPr>
              <a:t>物體滑下山坡</a:t>
            </a:r>
            <a:r>
              <a:rPr lang="en-US" dirty="0">
                <a:solidFill>
                  <a:srgbClr val="3D3D3D"/>
                </a:solidFill>
                <a:highlight>
                  <a:srgbClr val="FFFFFF"/>
                </a:highlight>
              </a:rPr>
              <a:t>； </a:t>
            </a:r>
            <a:r>
              <a:rPr lang="en-US" dirty="0" err="1">
                <a:solidFill>
                  <a:srgbClr val="3D3D3D"/>
                </a:solidFill>
                <a:highlight>
                  <a:srgbClr val="FFFFFF"/>
                </a:highlight>
              </a:rPr>
              <a:t>熱的東西會隨著時間的推移而冷卻</a:t>
            </a:r>
            <a:r>
              <a:rPr lang="en-US" dirty="0">
                <a:solidFill>
                  <a:srgbClr val="3D3D3D"/>
                </a:solidFill>
                <a:highlight>
                  <a:srgbClr val="FFFFFF"/>
                </a:highlight>
              </a:rPr>
              <a:t>。 </a:t>
            </a:r>
            <a:r>
              <a:rPr lang="en-US" dirty="0" err="1">
                <a:solidFill>
                  <a:srgbClr val="3D3D3D"/>
                </a:solidFill>
                <a:highlight>
                  <a:srgbClr val="FFFFFF"/>
                </a:highlight>
              </a:rPr>
              <a:t>這種行為在量子物理學領域也是如此</a:t>
            </a:r>
            <a:r>
              <a:rPr lang="en-US" dirty="0">
                <a:solidFill>
                  <a:srgbClr val="3D3D3D"/>
                </a:solidFill>
                <a:highlight>
                  <a:srgbClr val="FFFFFF"/>
                </a:highlight>
              </a:rPr>
              <a:t>。 </a:t>
            </a:r>
            <a:r>
              <a:rPr lang="en-US" dirty="0" err="1">
                <a:solidFill>
                  <a:srgbClr val="3D3D3D"/>
                </a:solidFill>
                <a:highlight>
                  <a:srgbClr val="FFFFFF"/>
                </a:highlight>
              </a:rPr>
              <a:t>量子退火只是使用量子物理學來尋找問題的低能狀態，從而找到最佳或接近最佳的元素組合</a:t>
            </a:r>
            <a:r>
              <a:rPr lang="en-US" dirty="0">
                <a:solidFill>
                  <a:srgbClr val="3D3D3D"/>
                </a:solidFill>
                <a:highlight>
                  <a:srgbClr val="FFFFFF"/>
                </a:highlight>
              </a:rPr>
              <a:t>。</a:t>
            </a:r>
            <a:endParaRPr dirty="0">
              <a:solidFill>
                <a:srgbClr val="3D3D3D"/>
              </a:solidFill>
              <a:highlight>
                <a:srgbClr val="FFFFFF"/>
              </a:highlight>
            </a:endParaRPr>
          </a:p>
          <a:p>
            <a:pPr marL="0" lvl="0" indent="0" algn="l" rtl="0">
              <a:lnSpc>
                <a:spcPct val="100000"/>
              </a:lnSpc>
              <a:spcBef>
                <a:spcPts val="0"/>
              </a:spcBef>
              <a:spcAft>
                <a:spcPts val="0"/>
              </a:spcAft>
              <a:buSzPts val="1100"/>
              <a:buNone/>
            </a:pPr>
            <a:endParaRPr dirty="0">
              <a:solidFill>
                <a:srgbClr val="3D3D3D"/>
              </a:solidFill>
              <a:highlight>
                <a:srgbClr val="FFFFFF"/>
              </a:highlight>
            </a:endParaRPr>
          </a:p>
          <a:p>
            <a:pPr marL="0" lvl="0" indent="0" algn="l" rtl="0">
              <a:lnSpc>
                <a:spcPct val="100000"/>
              </a:lnSpc>
              <a:spcBef>
                <a:spcPts val="0"/>
              </a:spcBef>
              <a:spcAft>
                <a:spcPts val="0"/>
              </a:spcAft>
              <a:buClr>
                <a:schemeClr val="dk1"/>
              </a:buClr>
              <a:buSzPts val="1100"/>
              <a:buFont typeface="Arial"/>
              <a:buNone/>
            </a:pPr>
            <a:r>
              <a:rPr lang="en-US" dirty="0" err="1">
                <a:solidFill>
                  <a:schemeClr val="dk1"/>
                </a:solidFill>
              </a:rPr>
              <a:t>量子穿隧</a:t>
            </a:r>
            <a:endParaRPr dirty="0">
              <a:solidFill>
                <a:srgbClr val="3D3D3D"/>
              </a:solidFill>
              <a:highlight>
                <a:srgbClr val="FFFFFF"/>
              </a:highlight>
            </a:endParaRPr>
          </a:p>
          <a:p>
            <a:pPr marL="0" lvl="0" indent="0" algn="l" rtl="0">
              <a:lnSpc>
                <a:spcPct val="100000"/>
              </a:lnSpc>
              <a:spcBef>
                <a:spcPts val="0"/>
              </a:spcBef>
              <a:spcAft>
                <a:spcPts val="0"/>
              </a:spcAft>
              <a:buSzPts val="1100"/>
              <a:buNone/>
            </a:pPr>
            <a:r>
              <a:rPr lang="en-US" dirty="0">
                <a:solidFill>
                  <a:srgbClr val="3D3D3D"/>
                </a:solidFill>
                <a:highlight>
                  <a:srgbClr val="FFFFFF"/>
                </a:highlight>
              </a:rPr>
              <a:t>量子穿隧效應屬於量子力學的研究領域，量子力學研究在量子尺度所發生的事件。設想一個運動中的粒子遭遇到一個位能壁壘，試圖從位能壁壘的一邊（區域 </a:t>
            </a:r>
            <a:r>
              <a:rPr lang="en-US" dirty="0" err="1">
                <a:solidFill>
                  <a:srgbClr val="3D3D3D"/>
                </a:solidFill>
                <a:highlight>
                  <a:srgbClr val="FFFFFF"/>
                </a:highlight>
              </a:rPr>
              <a:t>A）移動到另一邊（區域</a:t>
            </a:r>
            <a:r>
              <a:rPr lang="en-US" dirty="0">
                <a:solidFill>
                  <a:srgbClr val="3D3D3D"/>
                </a:solidFill>
                <a:highlight>
                  <a:srgbClr val="FFFFFF"/>
                </a:highlight>
              </a:rPr>
              <a:t> C），這可以被類比為一個圓球試圖滾動過一座小山。量子力學與古典力學對於這問題給出不同的解答。古典力學預測，假若粒子所具有的能量低於位能壁壘的位能，則這粒子絕對無法從區域 </a:t>
            </a:r>
            <a:r>
              <a:rPr lang="en-US" dirty="0" err="1">
                <a:solidFill>
                  <a:srgbClr val="3D3D3D"/>
                </a:solidFill>
                <a:highlight>
                  <a:srgbClr val="FFFFFF"/>
                </a:highlight>
              </a:rPr>
              <a:t>A移動到區域</a:t>
            </a:r>
            <a:r>
              <a:rPr lang="en-US" dirty="0">
                <a:solidFill>
                  <a:srgbClr val="3D3D3D"/>
                </a:solidFill>
                <a:highlight>
                  <a:srgbClr val="FFFFFF"/>
                </a:highlight>
              </a:rPr>
              <a:t> </a:t>
            </a:r>
            <a:r>
              <a:rPr lang="en-US" dirty="0" err="1">
                <a:solidFill>
                  <a:srgbClr val="3D3D3D"/>
                </a:solidFill>
                <a:highlight>
                  <a:srgbClr val="FFFFFF"/>
                </a:highlight>
              </a:rPr>
              <a:t>C。量子力學不同地預測，這粒子可以機率性地從區域</a:t>
            </a:r>
            <a:r>
              <a:rPr lang="en-US" dirty="0">
                <a:solidFill>
                  <a:srgbClr val="3D3D3D"/>
                </a:solidFill>
                <a:highlight>
                  <a:srgbClr val="FFFFFF"/>
                </a:highlight>
              </a:rPr>
              <a:t> </a:t>
            </a:r>
            <a:r>
              <a:rPr lang="en-US" dirty="0" err="1">
                <a:solidFill>
                  <a:srgbClr val="3D3D3D"/>
                </a:solidFill>
                <a:highlight>
                  <a:srgbClr val="FFFFFF"/>
                </a:highlight>
              </a:rPr>
              <a:t>A穿越到區域</a:t>
            </a:r>
            <a:r>
              <a:rPr lang="en-US" dirty="0">
                <a:solidFill>
                  <a:srgbClr val="3D3D3D"/>
                </a:solidFill>
                <a:highlight>
                  <a:srgbClr val="FFFFFF"/>
                </a:highlight>
              </a:rPr>
              <a:t> C。</a:t>
            </a:r>
            <a:endParaRPr dirty="0">
              <a:solidFill>
                <a:srgbClr val="3D3D3D"/>
              </a:solidFill>
              <a:highlight>
                <a:srgbClr val="FFFFFF"/>
              </a:highlight>
            </a:endParaRPr>
          </a:p>
          <a:p>
            <a:pPr marL="0" lvl="0" indent="0" algn="l" rtl="0">
              <a:lnSpc>
                <a:spcPct val="100000"/>
              </a:lnSpc>
              <a:spcBef>
                <a:spcPts val="0"/>
              </a:spcBef>
              <a:spcAft>
                <a:spcPts val="0"/>
              </a:spcAft>
              <a:buSzPts val="1100"/>
              <a:buNone/>
            </a:pPr>
            <a:endParaRPr dirty="0">
              <a:solidFill>
                <a:srgbClr val="3D3D3D"/>
              </a:solidFill>
              <a:highlight>
                <a:srgbClr val="FFFFFF"/>
              </a:highlight>
            </a:endParaRPr>
          </a:p>
          <a:p>
            <a:pPr marL="0" lvl="0" indent="0" algn="l" rtl="0">
              <a:lnSpc>
                <a:spcPct val="100000"/>
              </a:lnSpc>
              <a:spcBef>
                <a:spcPts val="0"/>
              </a:spcBef>
              <a:spcAft>
                <a:spcPts val="0"/>
              </a:spcAft>
              <a:buSzPts val="1100"/>
              <a:buNone/>
            </a:pPr>
            <a:endParaRPr dirty="0">
              <a:solidFill>
                <a:srgbClr val="3D3D3D"/>
              </a:solidFill>
              <a:highlight>
                <a:srgbClr val="FFFFFF"/>
              </a:highlight>
            </a:endParaRPr>
          </a:p>
          <a:p>
            <a:pPr marL="0" lvl="0" indent="0" algn="l" rtl="0">
              <a:lnSpc>
                <a:spcPct val="100000"/>
              </a:lnSpc>
              <a:spcBef>
                <a:spcPts val="0"/>
              </a:spcBef>
              <a:spcAft>
                <a:spcPts val="0"/>
              </a:spcAft>
              <a:buSzPts val="1100"/>
              <a:buNone/>
            </a:pPr>
            <a:endParaRPr dirty="0">
              <a:solidFill>
                <a:srgbClr val="3D3D3D"/>
              </a:solidFill>
              <a:highlight>
                <a:srgbClr val="FFFFFF"/>
              </a:highlight>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標題投影片" type="title">
  <p:cSld name="TITLE">
    <p:spTree>
      <p:nvGrpSpPr>
        <p:cNvPr id="1" name="Shape 21"/>
        <p:cNvGrpSpPr/>
        <p:nvPr/>
      </p:nvGrpSpPr>
      <p:grpSpPr>
        <a:xfrm>
          <a:off x="0" y="0"/>
          <a:ext cx="0" cy="0"/>
          <a:chOff x="0" y="0"/>
          <a:chExt cx="0" cy="0"/>
        </a:xfrm>
      </p:grpSpPr>
      <p:grpSp>
        <p:nvGrpSpPr>
          <p:cNvPr id="22" name="Google Shape;22;p11"/>
          <p:cNvGrpSpPr/>
          <p:nvPr/>
        </p:nvGrpSpPr>
        <p:grpSpPr>
          <a:xfrm>
            <a:off x="0" y="0"/>
            <a:ext cx="9336088" cy="5000625"/>
            <a:chOff x="0" y="0"/>
            <a:chExt cx="5881" cy="4200"/>
          </a:xfrm>
        </p:grpSpPr>
        <p:sp>
          <p:nvSpPr>
            <p:cNvPr id="23" name="Google Shape;23;p11"/>
            <p:cNvSpPr/>
            <p:nvPr/>
          </p:nvSpPr>
          <p:spPr>
            <a:xfrm>
              <a:off x="0" y="0"/>
              <a:ext cx="2100" cy="4200"/>
            </a:xfrm>
            <a:prstGeom prst="rect">
              <a:avLst/>
            </a:prstGeom>
            <a:gradFill>
              <a:gsLst>
                <a:gs pos="0">
                  <a:schemeClr val="folHlink"/>
                </a:gs>
                <a:gs pos="100000">
                  <a:schemeClr val="lt1"/>
                </a:gs>
              </a:gsLst>
              <a:lin ang="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Times New Roman"/>
                <a:ea typeface="Times New Roman"/>
                <a:cs typeface="Times New Roman"/>
                <a:sym typeface="Times New Roman"/>
              </a:endParaRPr>
            </a:p>
          </p:txBody>
        </p:sp>
        <p:sp>
          <p:nvSpPr>
            <p:cNvPr id="24" name="Google Shape;24;p11"/>
            <p:cNvSpPr/>
            <p:nvPr/>
          </p:nvSpPr>
          <p:spPr>
            <a:xfrm>
              <a:off x="1081" y="1065"/>
              <a:ext cx="4800" cy="1500"/>
            </a:xfrm>
            <a:prstGeom prst="rect">
              <a:avLst/>
            </a:pr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Times New Roman"/>
                <a:ea typeface="Times New Roman"/>
                <a:cs typeface="Times New Roman"/>
                <a:sym typeface="Times New Roman"/>
              </a:endParaRPr>
            </a:p>
          </p:txBody>
        </p:sp>
        <p:grpSp>
          <p:nvGrpSpPr>
            <p:cNvPr id="25" name="Google Shape;25;p11"/>
            <p:cNvGrpSpPr/>
            <p:nvPr/>
          </p:nvGrpSpPr>
          <p:grpSpPr>
            <a:xfrm>
              <a:off x="0" y="672"/>
              <a:ext cx="1737" cy="1885"/>
              <a:chOff x="0" y="672"/>
              <a:chExt cx="1737" cy="1885"/>
            </a:xfrm>
          </p:grpSpPr>
          <p:sp>
            <p:nvSpPr>
              <p:cNvPr id="26" name="Google Shape;26;p11"/>
              <p:cNvSpPr/>
              <p:nvPr/>
            </p:nvSpPr>
            <p:spPr>
              <a:xfrm>
                <a:off x="361" y="2257"/>
                <a:ext cx="300" cy="300"/>
              </a:xfrm>
              <a:prstGeom prst="rect">
                <a:avLst/>
              </a:pr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Times New Roman"/>
                  <a:ea typeface="Times New Roman"/>
                  <a:cs typeface="Times New Roman"/>
                  <a:sym typeface="Times New Roman"/>
                </a:endParaRPr>
              </a:p>
            </p:txBody>
          </p:sp>
          <p:sp>
            <p:nvSpPr>
              <p:cNvPr id="27" name="Google Shape;27;p11"/>
              <p:cNvSpPr/>
              <p:nvPr/>
            </p:nvSpPr>
            <p:spPr>
              <a:xfrm>
                <a:off x="1081" y="1065"/>
                <a:ext cx="300" cy="300"/>
              </a:xfrm>
              <a:prstGeom prst="rect">
                <a:avLst/>
              </a:prstGeom>
              <a:solidFill>
                <a:schemeClr val="folHlink"/>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Times New Roman"/>
                  <a:ea typeface="Times New Roman"/>
                  <a:cs typeface="Times New Roman"/>
                  <a:sym typeface="Times New Roman"/>
                </a:endParaRPr>
              </a:p>
            </p:txBody>
          </p:sp>
          <p:sp>
            <p:nvSpPr>
              <p:cNvPr id="28" name="Google Shape;28;p11"/>
              <p:cNvSpPr/>
              <p:nvPr/>
            </p:nvSpPr>
            <p:spPr>
              <a:xfrm>
                <a:off x="1437" y="672"/>
                <a:ext cx="300" cy="300"/>
              </a:xfrm>
              <a:prstGeom prst="rect">
                <a:avLst/>
              </a:prstGeom>
              <a:solidFill>
                <a:schemeClr val="folHlink"/>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Times New Roman"/>
                  <a:ea typeface="Times New Roman"/>
                  <a:cs typeface="Times New Roman"/>
                  <a:sym typeface="Times New Roman"/>
                </a:endParaRPr>
              </a:p>
            </p:txBody>
          </p:sp>
          <p:sp>
            <p:nvSpPr>
              <p:cNvPr id="29" name="Google Shape;29;p11"/>
              <p:cNvSpPr/>
              <p:nvPr/>
            </p:nvSpPr>
            <p:spPr>
              <a:xfrm>
                <a:off x="719" y="2257"/>
                <a:ext cx="300" cy="300"/>
              </a:xfrm>
              <a:prstGeom prst="rect">
                <a:avLst/>
              </a:pr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Times New Roman"/>
                  <a:ea typeface="Times New Roman"/>
                  <a:cs typeface="Times New Roman"/>
                  <a:sym typeface="Times New Roman"/>
                </a:endParaRPr>
              </a:p>
            </p:txBody>
          </p:sp>
          <p:sp>
            <p:nvSpPr>
              <p:cNvPr id="30" name="Google Shape;30;p11"/>
              <p:cNvSpPr/>
              <p:nvPr/>
            </p:nvSpPr>
            <p:spPr>
              <a:xfrm>
                <a:off x="1437" y="1065"/>
                <a:ext cx="300" cy="300"/>
              </a:xfrm>
              <a:prstGeom prst="rect">
                <a:avLst/>
              </a:pr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Times New Roman"/>
                  <a:ea typeface="Times New Roman"/>
                  <a:cs typeface="Times New Roman"/>
                  <a:sym typeface="Times New Roman"/>
                </a:endParaRPr>
              </a:p>
            </p:txBody>
          </p:sp>
          <p:sp>
            <p:nvSpPr>
              <p:cNvPr id="31" name="Google Shape;31;p11"/>
              <p:cNvSpPr/>
              <p:nvPr/>
            </p:nvSpPr>
            <p:spPr>
              <a:xfrm>
                <a:off x="719" y="1464"/>
                <a:ext cx="300" cy="300"/>
              </a:xfrm>
              <a:prstGeom prst="rect">
                <a:avLst/>
              </a:prstGeom>
              <a:solidFill>
                <a:schemeClr val="folHlink"/>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Times New Roman"/>
                  <a:ea typeface="Times New Roman"/>
                  <a:cs typeface="Times New Roman"/>
                  <a:sym typeface="Times New Roman"/>
                </a:endParaRPr>
              </a:p>
            </p:txBody>
          </p:sp>
          <p:sp>
            <p:nvSpPr>
              <p:cNvPr id="32" name="Google Shape;32;p11"/>
              <p:cNvSpPr/>
              <p:nvPr/>
            </p:nvSpPr>
            <p:spPr>
              <a:xfrm>
                <a:off x="0" y="1464"/>
                <a:ext cx="300" cy="300"/>
              </a:xfrm>
              <a:prstGeom prst="rect">
                <a:avLst/>
              </a:pr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Times New Roman"/>
                  <a:ea typeface="Times New Roman"/>
                  <a:cs typeface="Times New Roman"/>
                  <a:sym typeface="Times New Roman"/>
                </a:endParaRPr>
              </a:p>
            </p:txBody>
          </p:sp>
          <p:sp>
            <p:nvSpPr>
              <p:cNvPr id="33" name="Google Shape;33;p11"/>
              <p:cNvSpPr/>
              <p:nvPr/>
            </p:nvSpPr>
            <p:spPr>
              <a:xfrm>
                <a:off x="1081" y="1464"/>
                <a:ext cx="300" cy="300"/>
              </a:xfrm>
              <a:prstGeom prst="rect">
                <a:avLst/>
              </a:pr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Times New Roman"/>
                  <a:ea typeface="Times New Roman"/>
                  <a:cs typeface="Times New Roman"/>
                  <a:sym typeface="Times New Roman"/>
                </a:endParaRPr>
              </a:p>
            </p:txBody>
          </p:sp>
          <p:sp>
            <p:nvSpPr>
              <p:cNvPr id="34" name="Google Shape;34;p11"/>
              <p:cNvSpPr/>
              <p:nvPr/>
            </p:nvSpPr>
            <p:spPr>
              <a:xfrm>
                <a:off x="361" y="1857"/>
                <a:ext cx="300" cy="300"/>
              </a:xfrm>
              <a:prstGeom prst="rect">
                <a:avLst/>
              </a:prstGeom>
              <a:solidFill>
                <a:schemeClr val="folHlink"/>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Times New Roman"/>
                  <a:ea typeface="Times New Roman"/>
                  <a:cs typeface="Times New Roman"/>
                  <a:sym typeface="Times New Roman"/>
                </a:endParaRPr>
              </a:p>
            </p:txBody>
          </p:sp>
          <p:sp>
            <p:nvSpPr>
              <p:cNvPr id="35" name="Google Shape;35;p11"/>
              <p:cNvSpPr/>
              <p:nvPr/>
            </p:nvSpPr>
            <p:spPr>
              <a:xfrm>
                <a:off x="719" y="1857"/>
                <a:ext cx="300" cy="300"/>
              </a:xfrm>
              <a:prstGeom prst="rect">
                <a:avLst/>
              </a:pr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Times New Roman"/>
                  <a:ea typeface="Times New Roman"/>
                  <a:cs typeface="Times New Roman"/>
                  <a:sym typeface="Times New Roman"/>
                </a:endParaRPr>
              </a:p>
            </p:txBody>
          </p:sp>
        </p:grpSp>
      </p:grpSp>
      <p:sp>
        <p:nvSpPr>
          <p:cNvPr id="36" name="Google Shape;36;p11"/>
          <p:cNvSpPr txBox="1">
            <a:spLocks noGrp="1"/>
          </p:cNvSpPr>
          <p:nvPr>
            <p:ph type="dt" idx="10"/>
          </p:nvPr>
        </p:nvSpPr>
        <p:spPr>
          <a:xfrm>
            <a:off x="457200" y="4686300"/>
            <a:ext cx="2133600" cy="342900"/>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Clr>
                <a:schemeClr val="dk1"/>
              </a:buClr>
              <a:buSzPts val="1100"/>
              <a:buFont typeface="Arial"/>
              <a:buNone/>
              <a:defRPr/>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a:endParaRPr/>
          </a:p>
        </p:txBody>
      </p:sp>
      <p:sp>
        <p:nvSpPr>
          <p:cNvPr id="37" name="Google Shape;37;p11"/>
          <p:cNvSpPr txBox="1">
            <a:spLocks noGrp="1"/>
          </p:cNvSpPr>
          <p:nvPr>
            <p:ph type="ftr" idx="11"/>
          </p:nvPr>
        </p:nvSpPr>
        <p:spPr>
          <a:xfrm>
            <a:off x="3124200" y="4686300"/>
            <a:ext cx="2895600" cy="342900"/>
          </a:xfrm>
          <a:prstGeom prst="rect">
            <a:avLst/>
          </a:prstGeom>
          <a:noFill/>
          <a:ln>
            <a:noFill/>
          </a:ln>
        </p:spPr>
        <p:txBody>
          <a:bodyPr spcFirstLastPara="1" wrap="square" lIns="68575" tIns="34275" rIns="68575" bIns="34275" anchor="b" anchorCtr="0">
            <a:noAutofit/>
          </a:bodyPr>
          <a:lstStyle>
            <a:lvl1pPr lvl="0" algn="ctr">
              <a:lnSpc>
                <a:spcPct val="100000"/>
              </a:lnSpc>
              <a:spcBef>
                <a:spcPts val="0"/>
              </a:spcBef>
              <a:spcAft>
                <a:spcPts val="0"/>
              </a:spcAft>
              <a:buClr>
                <a:schemeClr val="dk1"/>
              </a:buClr>
              <a:buSzPts val="1100"/>
              <a:buFont typeface="Arial"/>
              <a:buNone/>
              <a:defRPr b="0" i="0">
                <a:solidFill>
                  <a:schemeClr val="dk1"/>
                </a:solidFill>
              </a:defRPr>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a:endParaRPr/>
          </a:p>
        </p:txBody>
      </p:sp>
      <p:sp>
        <p:nvSpPr>
          <p:cNvPr id="38" name="Google Shape;38;p11"/>
          <p:cNvSpPr txBox="1">
            <a:spLocks noGrp="1"/>
          </p:cNvSpPr>
          <p:nvPr>
            <p:ph type="sldNum" idx="12"/>
          </p:nvPr>
        </p:nvSpPr>
        <p:spPr>
          <a:xfrm>
            <a:off x="8572500" y="4823460"/>
            <a:ext cx="548640" cy="262890"/>
          </a:xfrm>
          <a:prstGeom prst="rect">
            <a:avLst/>
          </a:prstGeom>
          <a:noFill/>
          <a:ln>
            <a:noFill/>
          </a:ln>
        </p:spPr>
        <p:txBody>
          <a:bodyPr spcFirstLastPara="1" wrap="square" lIns="68575" tIns="34275" rIns="68575" bIns="34275" anchor="b" anchorCtr="0">
            <a:noAutofit/>
          </a:bodyPr>
          <a:lstStyle>
            <a:lvl1pPr marL="0" marR="0" lvl="0" indent="0" algn="r">
              <a:lnSpc>
                <a:spcPct val="100000"/>
              </a:lnSpc>
              <a:spcBef>
                <a:spcPts val="0"/>
              </a:spcBef>
              <a:spcAft>
                <a:spcPts val="0"/>
              </a:spcAft>
              <a:buClr>
                <a:srgbClr val="000000"/>
              </a:buClr>
              <a:buSzPts val="900"/>
              <a:buFont typeface="Arial"/>
              <a:buNone/>
              <a:defRPr sz="105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9pPr>
          </a:lstStyle>
          <a:p>
            <a:fld id="{00000000-1234-1234-1234-123412341234}" type="slidenum">
              <a:rPr lang="en-US" smtClean="0"/>
              <a:pPr/>
              <a:t>‹#›</a:t>
            </a:fld>
            <a:endParaRPr lang="en-US" dirty="0"/>
          </a:p>
        </p:txBody>
      </p:sp>
      <p:sp>
        <p:nvSpPr>
          <p:cNvPr id="39" name="Google Shape;39;p11"/>
          <p:cNvSpPr txBox="1">
            <a:spLocks noGrp="1"/>
          </p:cNvSpPr>
          <p:nvPr>
            <p:ph type="ctrTitle"/>
          </p:nvPr>
        </p:nvSpPr>
        <p:spPr>
          <a:xfrm>
            <a:off x="2971800" y="1371600"/>
            <a:ext cx="6019800" cy="1657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sz="3800">
                <a:solidFill>
                  <a:srgbClr val="FFFFFF"/>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0" name="Google Shape;40;p11"/>
          <p:cNvSpPr txBox="1">
            <a:spLocks noGrp="1"/>
          </p:cNvSpPr>
          <p:nvPr>
            <p:ph type="subTitle" idx="1"/>
          </p:nvPr>
        </p:nvSpPr>
        <p:spPr>
          <a:xfrm>
            <a:off x="2971800" y="3200400"/>
            <a:ext cx="6019800" cy="1314600"/>
          </a:xfrm>
          <a:prstGeom prst="rect">
            <a:avLst/>
          </a:prstGeom>
          <a:noFill/>
          <a:ln>
            <a:noFill/>
          </a:ln>
        </p:spPr>
        <p:txBody>
          <a:bodyPr spcFirstLastPara="1" wrap="square" lIns="68575" tIns="34275" rIns="68575" bIns="34275" anchor="t" anchorCtr="0">
            <a:noAutofit/>
          </a:bodyPr>
          <a:lstStyle>
            <a:lvl1pPr lvl="0" algn="l">
              <a:lnSpc>
                <a:spcPct val="100000"/>
              </a:lnSpc>
              <a:spcBef>
                <a:spcPts val="500"/>
              </a:spcBef>
              <a:spcAft>
                <a:spcPts val="0"/>
              </a:spcAft>
              <a:buSzPts val="1900"/>
              <a:buFont typeface="Noto Sans Symbols"/>
              <a:buNone/>
              <a:defRPr sz="2600"/>
            </a:lvl1pPr>
            <a:lvl2pPr lvl="1" algn="l">
              <a:lnSpc>
                <a:spcPct val="100000"/>
              </a:lnSpc>
              <a:spcBef>
                <a:spcPts val="300"/>
              </a:spcBef>
              <a:spcAft>
                <a:spcPts val="0"/>
              </a:spcAft>
              <a:buSzPts val="1100"/>
              <a:buChar char="◻"/>
              <a:defRPr/>
            </a:lvl2pPr>
            <a:lvl3pPr lvl="2" algn="l">
              <a:lnSpc>
                <a:spcPct val="100000"/>
              </a:lnSpc>
              <a:spcBef>
                <a:spcPts val="300"/>
              </a:spcBef>
              <a:spcAft>
                <a:spcPts val="0"/>
              </a:spcAft>
              <a:buSzPts val="900"/>
              <a:buChar char="■"/>
              <a:defRPr/>
            </a:lvl3pPr>
            <a:lvl4pPr lvl="3" algn="l">
              <a:lnSpc>
                <a:spcPct val="100000"/>
              </a:lnSpc>
              <a:spcBef>
                <a:spcPts val="300"/>
              </a:spcBef>
              <a:spcAft>
                <a:spcPts val="0"/>
              </a:spcAft>
              <a:buSzPts val="900"/>
              <a:buChar char="◻"/>
              <a:defRPr/>
            </a:lvl4pPr>
            <a:lvl5pPr lvl="4" algn="l">
              <a:lnSpc>
                <a:spcPct val="100000"/>
              </a:lnSpc>
              <a:spcBef>
                <a:spcPts val="300"/>
              </a:spcBef>
              <a:spcAft>
                <a:spcPts val="0"/>
              </a:spcAft>
              <a:buSzPts val="1400"/>
              <a:buChar char="▪"/>
              <a:defRPr/>
            </a:lvl5pPr>
            <a:lvl6pPr lvl="5" algn="l">
              <a:lnSpc>
                <a:spcPct val="100000"/>
              </a:lnSpc>
              <a:spcBef>
                <a:spcPts val="300"/>
              </a:spcBef>
              <a:spcAft>
                <a:spcPts val="0"/>
              </a:spcAft>
              <a:buSzPts val="1400"/>
              <a:buChar char="▪"/>
              <a:defRPr/>
            </a:lvl6pPr>
            <a:lvl7pPr lvl="6" algn="l">
              <a:lnSpc>
                <a:spcPct val="100000"/>
              </a:lnSpc>
              <a:spcBef>
                <a:spcPts val="300"/>
              </a:spcBef>
              <a:spcAft>
                <a:spcPts val="0"/>
              </a:spcAft>
              <a:buSzPts val="1400"/>
              <a:buChar char="▪"/>
              <a:defRPr/>
            </a:lvl7pPr>
            <a:lvl8pPr lvl="7" algn="l">
              <a:lnSpc>
                <a:spcPct val="100000"/>
              </a:lnSpc>
              <a:spcBef>
                <a:spcPts val="300"/>
              </a:spcBef>
              <a:spcAft>
                <a:spcPts val="0"/>
              </a:spcAft>
              <a:buSzPts val="1400"/>
              <a:buChar char="▪"/>
              <a:defRPr/>
            </a:lvl8pPr>
            <a:lvl9pPr lvl="8" algn="l">
              <a:lnSpc>
                <a:spcPct val="100000"/>
              </a:lnSpc>
              <a:spcBef>
                <a:spcPts val="300"/>
              </a:spcBef>
              <a:spcAft>
                <a:spcPts val="0"/>
              </a:spcAft>
              <a:buSzPts val="14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只有標題" type="titleOnly">
  <p:cSld name="TITLE_ONLY">
    <p:spTree>
      <p:nvGrpSpPr>
        <p:cNvPr id="1" name="Shape 41"/>
        <p:cNvGrpSpPr/>
        <p:nvPr/>
      </p:nvGrpSpPr>
      <p:grpSpPr>
        <a:xfrm>
          <a:off x="0" y="0"/>
          <a:ext cx="0" cy="0"/>
          <a:chOff x="0" y="0"/>
          <a:chExt cx="0" cy="0"/>
        </a:xfrm>
      </p:grpSpPr>
      <p:sp>
        <p:nvSpPr>
          <p:cNvPr id="42" name="Google Shape;42;p12"/>
          <p:cNvSpPr txBox="1">
            <a:spLocks noGrp="1"/>
          </p:cNvSpPr>
          <p:nvPr>
            <p:ph type="title"/>
          </p:nvPr>
        </p:nvSpPr>
        <p:spPr>
          <a:xfrm>
            <a:off x="457200" y="342900"/>
            <a:ext cx="8229600" cy="10287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3" name="Google Shape;43;p12"/>
          <p:cNvSpPr txBox="1">
            <a:spLocks noGrp="1"/>
          </p:cNvSpPr>
          <p:nvPr>
            <p:ph type="ftr" idx="11"/>
          </p:nvPr>
        </p:nvSpPr>
        <p:spPr>
          <a:xfrm>
            <a:off x="2555882" y="4839891"/>
            <a:ext cx="4983300" cy="180900"/>
          </a:xfrm>
          <a:prstGeom prst="rect">
            <a:avLst/>
          </a:prstGeom>
          <a:noFill/>
          <a:ln>
            <a:noFill/>
          </a:ln>
        </p:spPr>
        <p:txBody>
          <a:bodyPr spcFirstLastPara="1" wrap="square" lIns="68575" tIns="34275" rIns="68575" bIns="34275" anchor="b" anchorCtr="0">
            <a:noAutofit/>
          </a:bodyPr>
          <a:lstStyle>
            <a:lvl1pPr lvl="0" algn="r">
              <a:lnSpc>
                <a:spcPct val="100000"/>
              </a:lnSpc>
              <a:spcBef>
                <a:spcPts val="0"/>
              </a:spcBef>
              <a:spcAft>
                <a:spcPts val="0"/>
              </a:spcAft>
              <a:buClr>
                <a:srgbClr val="A50021"/>
              </a:buClr>
              <a:buSzPts val="1100"/>
              <a:buFont typeface="Arial"/>
              <a:buNone/>
              <a:defRPr/>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a:endParaRPr/>
          </a:p>
        </p:txBody>
      </p:sp>
      <p:sp>
        <p:nvSpPr>
          <p:cNvPr id="44" name="Google Shape;44;p12"/>
          <p:cNvSpPr txBox="1">
            <a:spLocks noGrp="1"/>
          </p:cNvSpPr>
          <p:nvPr>
            <p:ph type="sldNum" idx="12"/>
          </p:nvPr>
        </p:nvSpPr>
        <p:spPr>
          <a:xfrm>
            <a:off x="7010400" y="4856560"/>
            <a:ext cx="2133600" cy="180900"/>
          </a:xfrm>
          <a:prstGeom prst="rect">
            <a:avLst/>
          </a:prstGeom>
          <a:noFill/>
          <a:ln>
            <a:noFill/>
          </a:ln>
        </p:spPr>
        <p:txBody>
          <a:bodyPr spcFirstLastPara="1" wrap="square" lIns="68575" tIns="34275" rIns="68575" bIns="34275" anchor="b"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5" name="Google Shape;45;p12"/>
          <p:cNvSpPr txBox="1">
            <a:spLocks noGrp="1"/>
          </p:cNvSpPr>
          <p:nvPr>
            <p:ph type="dt" idx="10"/>
          </p:nvPr>
        </p:nvSpPr>
        <p:spPr>
          <a:xfrm>
            <a:off x="468313" y="4677966"/>
            <a:ext cx="2133600" cy="357300"/>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Clr>
                <a:schemeClr val="dk1"/>
              </a:buClr>
              <a:buSzPts val="1100"/>
              <a:buFont typeface="Arial"/>
              <a:buNone/>
              <a:defRPr/>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46"/>
        <p:cNvGrpSpPr/>
        <p:nvPr/>
      </p:nvGrpSpPr>
      <p:grpSpPr>
        <a:xfrm>
          <a:off x="0" y="0"/>
          <a:ext cx="0" cy="0"/>
          <a:chOff x="0" y="0"/>
          <a:chExt cx="0" cy="0"/>
        </a:xfrm>
      </p:grpSpPr>
      <p:sp>
        <p:nvSpPr>
          <p:cNvPr id="47" name="Google Shape;47;p13"/>
          <p:cNvSpPr txBox="1">
            <a:spLocks noGrp="1"/>
          </p:cNvSpPr>
          <p:nvPr>
            <p:ph type="ftr" idx="11"/>
          </p:nvPr>
        </p:nvSpPr>
        <p:spPr>
          <a:xfrm>
            <a:off x="2555882" y="4839891"/>
            <a:ext cx="4983300" cy="180900"/>
          </a:xfrm>
          <a:prstGeom prst="rect">
            <a:avLst/>
          </a:prstGeom>
          <a:noFill/>
          <a:ln>
            <a:noFill/>
          </a:ln>
        </p:spPr>
        <p:txBody>
          <a:bodyPr spcFirstLastPara="1" wrap="square" lIns="68575" tIns="34275" rIns="68575" bIns="34275" anchor="b" anchorCtr="0">
            <a:noAutofit/>
          </a:bodyPr>
          <a:lstStyle>
            <a:lvl1pPr lvl="0" algn="r">
              <a:lnSpc>
                <a:spcPct val="100000"/>
              </a:lnSpc>
              <a:spcBef>
                <a:spcPts val="0"/>
              </a:spcBef>
              <a:spcAft>
                <a:spcPts val="0"/>
              </a:spcAft>
              <a:buClr>
                <a:srgbClr val="A50021"/>
              </a:buClr>
              <a:buSzPts val="1100"/>
              <a:buFont typeface="Arial"/>
              <a:buNone/>
              <a:defRPr/>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a:endParaRPr/>
          </a:p>
        </p:txBody>
      </p:sp>
      <p:sp>
        <p:nvSpPr>
          <p:cNvPr id="48" name="Google Shape;48;p13"/>
          <p:cNvSpPr txBox="1">
            <a:spLocks noGrp="1"/>
          </p:cNvSpPr>
          <p:nvPr>
            <p:ph type="sldNum" idx="12"/>
          </p:nvPr>
        </p:nvSpPr>
        <p:spPr>
          <a:xfrm>
            <a:off x="7010400" y="4874349"/>
            <a:ext cx="2133600" cy="180900"/>
          </a:xfrm>
          <a:prstGeom prst="rect">
            <a:avLst/>
          </a:prstGeom>
          <a:noFill/>
          <a:ln>
            <a:noFill/>
          </a:ln>
        </p:spPr>
        <p:txBody>
          <a:bodyPr spcFirstLastPara="1" wrap="square" lIns="68575" tIns="34275" rIns="68575" bIns="34275" anchor="b"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9" name="Google Shape;49;p13"/>
          <p:cNvSpPr txBox="1">
            <a:spLocks noGrp="1"/>
          </p:cNvSpPr>
          <p:nvPr>
            <p:ph type="dt" idx="10"/>
          </p:nvPr>
        </p:nvSpPr>
        <p:spPr>
          <a:xfrm>
            <a:off x="468313" y="4677966"/>
            <a:ext cx="2133600" cy="357300"/>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Clr>
                <a:schemeClr val="dk1"/>
              </a:buClr>
              <a:buSzPts val="1100"/>
              <a:buFont typeface="Arial"/>
              <a:buNone/>
              <a:defRPr/>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含標題的內容" type="objTx">
  <p:cSld name="OBJECT_WITH_CAPTION_TEXT">
    <p:spTree>
      <p:nvGrpSpPr>
        <p:cNvPr id="1" name="Shape 50"/>
        <p:cNvGrpSpPr/>
        <p:nvPr/>
      </p:nvGrpSpPr>
      <p:grpSpPr>
        <a:xfrm>
          <a:off x="0" y="0"/>
          <a:ext cx="0" cy="0"/>
          <a:chOff x="0" y="0"/>
          <a:chExt cx="0" cy="0"/>
        </a:xfrm>
      </p:grpSpPr>
      <p:sp>
        <p:nvSpPr>
          <p:cNvPr id="51" name="Google Shape;51;p14"/>
          <p:cNvSpPr txBox="1">
            <a:spLocks noGrp="1"/>
          </p:cNvSpPr>
          <p:nvPr>
            <p:ph type="title"/>
          </p:nvPr>
        </p:nvSpPr>
        <p:spPr>
          <a:xfrm>
            <a:off x="457202" y="204788"/>
            <a:ext cx="3008400" cy="871500"/>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SzPts val="1100"/>
              <a:buNone/>
              <a:defRPr sz="1500" b="1"/>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2" name="Google Shape;52;p14"/>
          <p:cNvSpPr txBox="1">
            <a:spLocks noGrp="1"/>
          </p:cNvSpPr>
          <p:nvPr>
            <p:ph type="body" idx="1"/>
          </p:nvPr>
        </p:nvSpPr>
        <p:spPr>
          <a:xfrm>
            <a:off x="3575050" y="204797"/>
            <a:ext cx="5111700" cy="4389900"/>
          </a:xfrm>
          <a:prstGeom prst="rect">
            <a:avLst/>
          </a:prstGeom>
          <a:noFill/>
          <a:ln>
            <a:noFill/>
          </a:ln>
        </p:spPr>
        <p:txBody>
          <a:bodyPr spcFirstLastPara="1" wrap="square" lIns="68575" tIns="34275" rIns="68575" bIns="34275" anchor="t" anchorCtr="0">
            <a:noAutofit/>
          </a:bodyPr>
          <a:lstStyle>
            <a:lvl1pPr marL="457200" lvl="0" indent="-342900" algn="l">
              <a:lnSpc>
                <a:spcPct val="100000"/>
              </a:lnSpc>
              <a:spcBef>
                <a:spcPts val="500"/>
              </a:spcBef>
              <a:spcAft>
                <a:spcPts val="0"/>
              </a:spcAft>
              <a:buSzPts val="1800"/>
              <a:buChar char="■"/>
              <a:defRPr sz="2400"/>
            </a:lvl1pPr>
            <a:lvl2pPr marL="914400" lvl="1" indent="-336550" algn="l">
              <a:lnSpc>
                <a:spcPct val="100000"/>
              </a:lnSpc>
              <a:spcBef>
                <a:spcPts val="400"/>
              </a:spcBef>
              <a:spcAft>
                <a:spcPts val="0"/>
              </a:spcAft>
              <a:buSzPts val="1700"/>
              <a:buChar char="◻"/>
              <a:defRPr sz="2100"/>
            </a:lvl2pPr>
            <a:lvl3pPr marL="1371600" lvl="2" indent="-304800" algn="l">
              <a:lnSpc>
                <a:spcPct val="100000"/>
              </a:lnSpc>
              <a:spcBef>
                <a:spcPts val="400"/>
              </a:spcBef>
              <a:spcAft>
                <a:spcPts val="0"/>
              </a:spcAft>
              <a:buSzPts val="1200"/>
              <a:buChar char="■"/>
              <a:defRPr sz="1800"/>
            </a:lvl3pPr>
            <a:lvl4pPr marL="1828800" lvl="3" indent="-298450" algn="l">
              <a:lnSpc>
                <a:spcPct val="100000"/>
              </a:lnSpc>
              <a:spcBef>
                <a:spcPts val="300"/>
              </a:spcBef>
              <a:spcAft>
                <a:spcPts val="0"/>
              </a:spcAft>
              <a:buSzPts val="1100"/>
              <a:buChar char="◻"/>
              <a:defRPr sz="1500"/>
            </a:lvl4pPr>
            <a:lvl5pPr marL="2286000" lvl="4" indent="-323850" algn="l">
              <a:lnSpc>
                <a:spcPct val="100000"/>
              </a:lnSpc>
              <a:spcBef>
                <a:spcPts val="300"/>
              </a:spcBef>
              <a:spcAft>
                <a:spcPts val="0"/>
              </a:spcAft>
              <a:buSzPts val="1500"/>
              <a:buChar char="▪"/>
              <a:defRPr sz="1500"/>
            </a:lvl5pPr>
            <a:lvl6pPr marL="2743200" lvl="5" indent="-323850" algn="l">
              <a:lnSpc>
                <a:spcPct val="100000"/>
              </a:lnSpc>
              <a:spcBef>
                <a:spcPts val="300"/>
              </a:spcBef>
              <a:spcAft>
                <a:spcPts val="0"/>
              </a:spcAft>
              <a:buSzPts val="1500"/>
              <a:buChar char="▪"/>
              <a:defRPr sz="1500"/>
            </a:lvl6pPr>
            <a:lvl7pPr marL="3200400" lvl="6" indent="-323850" algn="l">
              <a:lnSpc>
                <a:spcPct val="100000"/>
              </a:lnSpc>
              <a:spcBef>
                <a:spcPts val="300"/>
              </a:spcBef>
              <a:spcAft>
                <a:spcPts val="0"/>
              </a:spcAft>
              <a:buSzPts val="1500"/>
              <a:buChar char="▪"/>
              <a:defRPr sz="1500"/>
            </a:lvl7pPr>
            <a:lvl8pPr marL="3657600" lvl="7" indent="-323850" algn="l">
              <a:lnSpc>
                <a:spcPct val="100000"/>
              </a:lnSpc>
              <a:spcBef>
                <a:spcPts val="300"/>
              </a:spcBef>
              <a:spcAft>
                <a:spcPts val="0"/>
              </a:spcAft>
              <a:buSzPts val="1500"/>
              <a:buChar char="▪"/>
              <a:defRPr sz="1500"/>
            </a:lvl8pPr>
            <a:lvl9pPr marL="4114800" lvl="8" indent="-323850" algn="l">
              <a:lnSpc>
                <a:spcPct val="100000"/>
              </a:lnSpc>
              <a:spcBef>
                <a:spcPts val="300"/>
              </a:spcBef>
              <a:spcAft>
                <a:spcPts val="0"/>
              </a:spcAft>
              <a:buSzPts val="1500"/>
              <a:buChar char="▪"/>
              <a:defRPr sz="1500"/>
            </a:lvl9pPr>
          </a:lstStyle>
          <a:p>
            <a:endParaRPr/>
          </a:p>
        </p:txBody>
      </p:sp>
      <p:sp>
        <p:nvSpPr>
          <p:cNvPr id="53" name="Google Shape;53;p14"/>
          <p:cNvSpPr txBox="1">
            <a:spLocks noGrp="1"/>
          </p:cNvSpPr>
          <p:nvPr>
            <p:ph type="body" idx="2"/>
          </p:nvPr>
        </p:nvSpPr>
        <p:spPr>
          <a:xfrm>
            <a:off x="457202" y="1076327"/>
            <a:ext cx="3008400" cy="35184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200"/>
              </a:spcBef>
              <a:spcAft>
                <a:spcPts val="0"/>
              </a:spcAft>
              <a:buSzPts val="800"/>
              <a:buNone/>
              <a:defRPr sz="1100"/>
            </a:lvl1pPr>
            <a:lvl2pPr marL="914400" lvl="1" indent="-228600" algn="l">
              <a:lnSpc>
                <a:spcPct val="100000"/>
              </a:lnSpc>
              <a:spcBef>
                <a:spcPts val="200"/>
              </a:spcBef>
              <a:spcAft>
                <a:spcPts val="0"/>
              </a:spcAft>
              <a:buSzPts val="700"/>
              <a:buNone/>
              <a:defRPr sz="900"/>
            </a:lvl2pPr>
            <a:lvl3pPr marL="1371600" lvl="2" indent="-228600" algn="l">
              <a:lnSpc>
                <a:spcPct val="100000"/>
              </a:lnSpc>
              <a:spcBef>
                <a:spcPts val="200"/>
              </a:spcBef>
              <a:spcAft>
                <a:spcPts val="0"/>
              </a:spcAft>
              <a:buSzPts val="500"/>
              <a:buNone/>
              <a:defRPr sz="800"/>
            </a:lvl3pPr>
            <a:lvl4pPr marL="1828800" lvl="3" indent="-228600" algn="l">
              <a:lnSpc>
                <a:spcPct val="100000"/>
              </a:lnSpc>
              <a:spcBef>
                <a:spcPts val="100"/>
              </a:spcBef>
              <a:spcAft>
                <a:spcPts val="0"/>
              </a:spcAft>
              <a:buSzPts val="500"/>
              <a:buNone/>
              <a:defRPr sz="700"/>
            </a:lvl4pPr>
            <a:lvl5pPr marL="2286000" lvl="4" indent="-228600" algn="l">
              <a:lnSpc>
                <a:spcPct val="100000"/>
              </a:lnSpc>
              <a:spcBef>
                <a:spcPts val="100"/>
              </a:spcBef>
              <a:spcAft>
                <a:spcPts val="0"/>
              </a:spcAft>
              <a:buSzPts val="700"/>
              <a:buNone/>
              <a:defRPr sz="700"/>
            </a:lvl5pPr>
            <a:lvl6pPr marL="2743200" lvl="5" indent="-228600" algn="l">
              <a:lnSpc>
                <a:spcPct val="100000"/>
              </a:lnSpc>
              <a:spcBef>
                <a:spcPts val="100"/>
              </a:spcBef>
              <a:spcAft>
                <a:spcPts val="0"/>
              </a:spcAft>
              <a:buSzPts val="700"/>
              <a:buNone/>
              <a:defRPr sz="700"/>
            </a:lvl6pPr>
            <a:lvl7pPr marL="3200400" lvl="6" indent="-228600" algn="l">
              <a:lnSpc>
                <a:spcPct val="100000"/>
              </a:lnSpc>
              <a:spcBef>
                <a:spcPts val="100"/>
              </a:spcBef>
              <a:spcAft>
                <a:spcPts val="0"/>
              </a:spcAft>
              <a:buSzPts val="700"/>
              <a:buNone/>
              <a:defRPr sz="700"/>
            </a:lvl7pPr>
            <a:lvl8pPr marL="3657600" lvl="7" indent="-228600" algn="l">
              <a:lnSpc>
                <a:spcPct val="100000"/>
              </a:lnSpc>
              <a:spcBef>
                <a:spcPts val="100"/>
              </a:spcBef>
              <a:spcAft>
                <a:spcPts val="0"/>
              </a:spcAft>
              <a:buSzPts val="700"/>
              <a:buNone/>
              <a:defRPr sz="700"/>
            </a:lvl8pPr>
            <a:lvl9pPr marL="4114800" lvl="8" indent="-228600" algn="l">
              <a:lnSpc>
                <a:spcPct val="100000"/>
              </a:lnSpc>
              <a:spcBef>
                <a:spcPts val="100"/>
              </a:spcBef>
              <a:spcAft>
                <a:spcPts val="0"/>
              </a:spcAft>
              <a:buSzPts val="700"/>
              <a:buNone/>
              <a:defRPr sz="700"/>
            </a:lvl9pPr>
          </a:lstStyle>
          <a:p>
            <a:endParaRPr/>
          </a:p>
        </p:txBody>
      </p:sp>
      <p:sp>
        <p:nvSpPr>
          <p:cNvPr id="54" name="Google Shape;54;p14"/>
          <p:cNvSpPr txBox="1">
            <a:spLocks noGrp="1"/>
          </p:cNvSpPr>
          <p:nvPr>
            <p:ph type="ftr" idx="11"/>
          </p:nvPr>
        </p:nvSpPr>
        <p:spPr>
          <a:xfrm>
            <a:off x="2555882" y="4839891"/>
            <a:ext cx="4983300" cy="180900"/>
          </a:xfrm>
          <a:prstGeom prst="rect">
            <a:avLst/>
          </a:prstGeom>
          <a:noFill/>
          <a:ln>
            <a:noFill/>
          </a:ln>
        </p:spPr>
        <p:txBody>
          <a:bodyPr spcFirstLastPara="1" wrap="square" lIns="68575" tIns="34275" rIns="68575" bIns="34275" anchor="b" anchorCtr="0">
            <a:noAutofit/>
          </a:bodyPr>
          <a:lstStyle>
            <a:lvl1pPr lvl="0" algn="r">
              <a:lnSpc>
                <a:spcPct val="100000"/>
              </a:lnSpc>
              <a:spcBef>
                <a:spcPts val="0"/>
              </a:spcBef>
              <a:spcAft>
                <a:spcPts val="0"/>
              </a:spcAft>
              <a:buClr>
                <a:srgbClr val="A50021"/>
              </a:buClr>
              <a:buSzPts val="1100"/>
              <a:buFont typeface="Arial"/>
              <a:buNone/>
              <a:defRPr/>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a:endParaRPr/>
          </a:p>
        </p:txBody>
      </p:sp>
      <p:sp>
        <p:nvSpPr>
          <p:cNvPr id="55" name="Google Shape;55;p14"/>
          <p:cNvSpPr txBox="1">
            <a:spLocks noGrp="1"/>
          </p:cNvSpPr>
          <p:nvPr>
            <p:ph type="sldNum" idx="12"/>
          </p:nvPr>
        </p:nvSpPr>
        <p:spPr>
          <a:xfrm>
            <a:off x="7010400" y="4873789"/>
            <a:ext cx="2133600" cy="180900"/>
          </a:xfrm>
          <a:prstGeom prst="rect">
            <a:avLst/>
          </a:prstGeom>
          <a:noFill/>
          <a:ln>
            <a:noFill/>
          </a:ln>
        </p:spPr>
        <p:txBody>
          <a:bodyPr spcFirstLastPara="1" wrap="square" lIns="68575" tIns="34275" rIns="68575" bIns="34275" anchor="b"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6" name="Google Shape;56;p14"/>
          <p:cNvSpPr txBox="1">
            <a:spLocks noGrp="1"/>
          </p:cNvSpPr>
          <p:nvPr>
            <p:ph type="dt" idx="10"/>
          </p:nvPr>
        </p:nvSpPr>
        <p:spPr>
          <a:xfrm>
            <a:off x="468313" y="4677966"/>
            <a:ext cx="2133600" cy="357300"/>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Clr>
                <a:schemeClr val="dk1"/>
              </a:buClr>
              <a:buSzPts val="1100"/>
              <a:buFont typeface="Arial"/>
              <a:buNone/>
              <a:defRPr/>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含標題的圖片" type="picTx">
  <p:cSld name="PICTURE_WITH_CAPTION_TEXT">
    <p:spTree>
      <p:nvGrpSpPr>
        <p:cNvPr id="1" name="Shape 57"/>
        <p:cNvGrpSpPr/>
        <p:nvPr/>
      </p:nvGrpSpPr>
      <p:grpSpPr>
        <a:xfrm>
          <a:off x="0" y="0"/>
          <a:ext cx="0" cy="0"/>
          <a:chOff x="0" y="0"/>
          <a:chExt cx="0" cy="0"/>
        </a:xfrm>
      </p:grpSpPr>
      <p:sp>
        <p:nvSpPr>
          <p:cNvPr id="58" name="Google Shape;58;p15"/>
          <p:cNvSpPr txBox="1">
            <a:spLocks noGrp="1"/>
          </p:cNvSpPr>
          <p:nvPr>
            <p:ph type="title"/>
          </p:nvPr>
        </p:nvSpPr>
        <p:spPr>
          <a:xfrm>
            <a:off x="1792288" y="3600450"/>
            <a:ext cx="5486400" cy="425100"/>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SzPts val="1100"/>
              <a:buNone/>
              <a:defRPr sz="1500" b="1"/>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9" name="Google Shape;59;p15"/>
          <p:cNvSpPr>
            <a:spLocks noGrp="1"/>
          </p:cNvSpPr>
          <p:nvPr>
            <p:ph type="pic" idx="2"/>
          </p:nvPr>
        </p:nvSpPr>
        <p:spPr>
          <a:xfrm>
            <a:off x="1792288" y="459581"/>
            <a:ext cx="5486400" cy="3086100"/>
          </a:xfrm>
          <a:prstGeom prst="rect">
            <a:avLst/>
          </a:prstGeom>
          <a:noFill/>
          <a:ln>
            <a:noFill/>
          </a:ln>
        </p:spPr>
      </p:sp>
      <p:sp>
        <p:nvSpPr>
          <p:cNvPr id="60" name="Google Shape;60;p15"/>
          <p:cNvSpPr txBox="1">
            <a:spLocks noGrp="1"/>
          </p:cNvSpPr>
          <p:nvPr>
            <p:ph type="body" idx="1"/>
          </p:nvPr>
        </p:nvSpPr>
        <p:spPr>
          <a:xfrm>
            <a:off x="1792288" y="4025503"/>
            <a:ext cx="5486400" cy="6036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200"/>
              </a:spcBef>
              <a:spcAft>
                <a:spcPts val="0"/>
              </a:spcAft>
              <a:buSzPts val="800"/>
              <a:buNone/>
              <a:defRPr sz="1100"/>
            </a:lvl1pPr>
            <a:lvl2pPr marL="914400" lvl="1" indent="-228600" algn="l">
              <a:lnSpc>
                <a:spcPct val="100000"/>
              </a:lnSpc>
              <a:spcBef>
                <a:spcPts val="200"/>
              </a:spcBef>
              <a:spcAft>
                <a:spcPts val="0"/>
              </a:spcAft>
              <a:buSzPts val="700"/>
              <a:buNone/>
              <a:defRPr sz="900"/>
            </a:lvl2pPr>
            <a:lvl3pPr marL="1371600" lvl="2" indent="-228600" algn="l">
              <a:lnSpc>
                <a:spcPct val="100000"/>
              </a:lnSpc>
              <a:spcBef>
                <a:spcPts val="200"/>
              </a:spcBef>
              <a:spcAft>
                <a:spcPts val="0"/>
              </a:spcAft>
              <a:buSzPts val="500"/>
              <a:buNone/>
              <a:defRPr sz="800"/>
            </a:lvl3pPr>
            <a:lvl4pPr marL="1828800" lvl="3" indent="-228600" algn="l">
              <a:lnSpc>
                <a:spcPct val="100000"/>
              </a:lnSpc>
              <a:spcBef>
                <a:spcPts val="100"/>
              </a:spcBef>
              <a:spcAft>
                <a:spcPts val="0"/>
              </a:spcAft>
              <a:buSzPts val="500"/>
              <a:buNone/>
              <a:defRPr sz="700"/>
            </a:lvl4pPr>
            <a:lvl5pPr marL="2286000" lvl="4" indent="-228600" algn="l">
              <a:lnSpc>
                <a:spcPct val="100000"/>
              </a:lnSpc>
              <a:spcBef>
                <a:spcPts val="100"/>
              </a:spcBef>
              <a:spcAft>
                <a:spcPts val="0"/>
              </a:spcAft>
              <a:buSzPts val="700"/>
              <a:buNone/>
              <a:defRPr sz="700"/>
            </a:lvl5pPr>
            <a:lvl6pPr marL="2743200" lvl="5" indent="-228600" algn="l">
              <a:lnSpc>
                <a:spcPct val="100000"/>
              </a:lnSpc>
              <a:spcBef>
                <a:spcPts val="100"/>
              </a:spcBef>
              <a:spcAft>
                <a:spcPts val="0"/>
              </a:spcAft>
              <a:buSzPts val="700"/>
              <a:buNone/>
              <a:defRPr sz="700"/>
            </a:lvl6pPr>
            <a:lvl7pPr marL="3200400" lvl="6" indent="-228600" algn="l">
              <a:lnSpc>
                <a:spcPct val="100000"/>
              </a:lnSpc>
              <a:spcBef>
                <a:spcPts val="100"/>
              </a:spcBef>
              <a:spcAft>
                <a:spcPts val="0"/>
              </a:spcAft>
              <a:buSzPts val="700"/>
              <a:buNone/>
              <a:defRPr sz="700"/>
            </a:lvl7pPr>
            <a:lvl8pPr marL="3657600" lvl="7" indent="-228600" algn="l">
              <a:lnSpc>
                <a:spcPct val="100000"/>
              </a:lnSpc>
              <a:spcBef>
                <a:spcPts val="100"/>
              </a:spcBef>
              <a:spcAft>
                <a:spcPts val="0"/>
              </a:spcAft>
              <a:buSzPts val="700"/>
              <a:buNone/>
              <a:defRPr sz="700"/>
            </a:lvl8pPr>
            <a:lvl9pPr marL="4114800" lvl="8" indent="-228600" algn="l">
              <a:lnSpc>
                <a:spcPct val="100000"/>
              </a:lnSpc>
              <a:spcBef>
                <a:spcPts val="100"/>
              </a:spcBef>
              <a:spcAft>
                <a:spcPts val="0"/>
              </a:spcAft>
              <a:buSzPts val="700"/>
              <a:buNone/>
              <a:defRPr sz="700"/>
            </a:lvl9pPr>
          </a:lstStyle>
          <a:p>
            <a:endParaRPr/>
          </a:p>
        </p:txBody>
      </p:sp>
      <p:sp>
        <p:nvSpPr>
          <p:cNvPr id="61" name="Google Shape;61;p15"/>
          <p:cNvSpPr txBox="1">
            <a:spLocks noGrp="1"/>
          </p:cNvSpPr>
          <p:nvPr>
            <p:ph type="ftr" idx="11"/>
          </p:nvPr>
        </p:nvSpPr>
        <p:spPr>
          <a:xfrm>
            <a:off x="2555882" y="4839891"/>
            <a:ext cx="4983300" cy="180900"/>
          </a:xfrm>
          <a:prstGeom prst="rect">
            <a:avLst/>
          </a:prstGeom>
          <a:noFill/>
          <a:ln>
            <a:noFill/>
          </a:ln>
        </p:spPr>
        <p:txBody>
          <a:bodyPr spcFirstLastPara="1" wrap="square" lIns="68575" tIns="34275" rIns="68575" bIns="34275" anchor="b" anchorCtr="0">
            <a:noAutofit/>
          </a:bodyPr>
          <a:lstStyle>
            <a:lvl1pPr lvl="0" algn="r">
              <a:lnSpc>
                <a:spcPct val="100000"/>
              </a:lnSpc>
              <a:spcBef>
                <a:spcPts val="0"/>
              </a:spcBef>
              <a:spcAft>
                <a:spcPts val="0"/>
              </a:spcAft>
              <a:buClr>
                <a:srgbClr val="A50021"/>
              </a:buClr>
              <a:buSzPts val="1100"/>
              <a:buFont typeface="Arial"/>
              <a:buNone/>
              <a:defRPr/>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a:endParaRPr/>
          </a:p>
        </p:txBody>
      </p:sp>
      <p:sp>
        <p:nvSpPr>
          <p:cNvPr id="62" name="Google Shape;62;p15"/>
          <p:cNvSpPr txBox="1">
            <a:spLocks noGrp="1"/>
          </p:cNvSpPr>
          <p:nvPr>
            <p:ph type="sldNum" idx="12"/>
          </p:nvPr>
        </p:nvSpPr>
        <p:spPr>
          <a:xfrm>
            <a:off x="7010400" y="4860342"/>
            <a:ext cx="2133600" cy="180900"/>
          </a:xfrm>
          <a:prstGeom prst="rect">
            <a:avLst/>
          </a:prstGeom>
          <a:noFill/>
          <a:ln>
            <a:noFill/>
          </a:ln>
        </p:spPr>
        <p:txBody>
          <a:bodyPr spcFirstLastPara="1" wrap="square" lIns="68575" tIns="34275" rIns="68575" bIns="34275" anchor="b"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3" name="Google Shape;63;p15"/>
          <p:cNvSpPr txBox="1">
            <a:spLocks noGrp="1"/>
          </p:cNvSpPr>
          <p:nvPr>
            <p:ph type="dt" idx="10"/>
          </p:nvPr>
        </p:nvSpPr>
        <p:spPr>
          <a:xfrm>
            <a:off x="468313" y="4677966"/>
            <a:ext cx="2133600" cy="357300"/>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Clr>
                <a:schemeClr val="dk1"/>
              </a:buClr>
              <a:buSzPts val="1100"/>
              <a:buFont typeface="Arial"/>
              <a:buNone/>
              <a:defRPr/>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標題及直排文字" type="vertTx">
  <p:cSld name="VERTICAL_TEXT">
    <p:spTree>
      <p:nvGrpSpPr>
        <p:cNvPr id="1" name="Shape 64"/>
        <p:cNvGrpSpPr/>
        <p:nvPr/>
      </p:nvGrpSpPr>
      <p:grpSpPr>
        <a:xfrm>
          <a:off x="0" y="0"/>
          <a:ext cx="0" cy="0"/>
          <a:chOff x="0" y="0"/>
          <a:chExt cx="0" cy="0"/>
        </a:xfrm>
      </p:grpSpPr>
      <p:sp>
        <p:nvSpPr>
          <p:cNvPr id="65" name="Google Shape;65;p16"/>
          <p:cNvSpPr txBox="1">
            <a:spLocks noGrp="1"/>
          </p:cNvSpPr>
          <p:nvPr>
            <p:ph type="title"/>
          </p:nvPr>
        </p:nvSpPr>
        <p:spPr>
          <a:xfrm>
            <a:off x="457200" y="342900"/>
            <a:ext cx="8229600" cy="10287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6" name="Google Shape;66;p16"/>
          <p:cNvSpPr txBox="1">
            <a:spLocks noGrp="1"/>
          </p:cNvSpPr>
          <p:nvPr>
            <p:ph type="body" idx="1"/>
          </p:nvPr>
        </p:nvSpPr>
        <p:spPr>
          <a:xfrm rot="5400000">
            <a:off x="3043664" y="-1191838"/>
            <a:ext cx="3078900" cy="8229600"/>
          </a:xfrm>
          <a:prstGeom prst="rect">
            <a:avLst/>
          </a:prstGeom>
          <a:noFill/>
          <a:ln>
            <a:noFill/>
          </a:ln>
        </p:spPr>
        <p:txBody>
          <a:bodyPr spcFirstLastPara="1" wrap="square" lIns="68575" tIns="34275" rIns="68575" bIns="34275" anchor="t" anchorCtr="0">
            <a:noAutofit/>
          </a:bodyPr>
          <a:lstStyle>
            <a:lvl1pPr marL="457200" lvl="0" indent="-292100" algn="l">
              <a:lnSpc>
                <a:spcPct val="100000"/>
              </a:lnSpc>
              <a:spcBef>
                <a:spcPts val="300"/>
              </a:spcBef>
              <a:spcAft>
                <a:spcPts val="0"/>
              </a:spcAft>
              <a:buSzPts val="1000"/>
              <a:buChar char="■"/>
              <a:defRPr/>
            </a:lvl1pPr>
            <a:lvl2pPr marL="914400" lvl="1" indent="-298450" algn="l">
              <a:lnSpc>
                <a:spcPct val="100000"/>
              </a:lnSpc>
              <a:spcBef>
                <a:spcPts val="300"/>
              </a:spcBef>
              <a:spcAft>
                <a:spcPts val="0"/>
              </a:spcAft>
              <a:buSzPts val="1100"/>
              <a:buChar char="◻"/>
              <a:defRPr/>
            </a:lvl2pPr>
            <a:lvl3pPr marL="1371600" lvl="2" indent="-285750" algn="l">
              <a:lnSpc>
                <a:spcPct val="100000"/>
              </a:lnSpc>
              <a:spcBef>
                <a:spcPts val="300"/>
              </a:spcBef>
              <a:spcAft>
                <a:spcPts val="0"/>
              </a:spcAft>
              <a:buSzPts val="900"/>
              <a:buChar char="■"/>
              <a:defRPr/>
            </a:lvl3pPr>
            <a:lvl4pPr marL="1828800" lvl="3" indent="-285750" algn="l">
              <a:lnSpc>
                <a:spcPct val="100000"/>
              </a:lnSpc>
              <a:spcBef>
                <a:spcPts val="300"/>
              </a:spcBef>
              <a:spcAft>
                <a:spcPts val="0"/>
              </a:spcAft>
              <a:buSzPts val="900"/>
              <a:buChar char="◻"/>
              <a:defRPr/>
            </a:lvl4pPr>
            <a:lvl5pPr marL="2286000" lvl="4" indent="-317500" algn="l">
              <a:lnSpc>
                <a:spcPct val="100000"/>
              </a:lnSpc>
              <a:spcBef>
                <a:spcPts val="300"/>
              </a:spcBef>
              <a:spcAft>
                <a:spcPts val="0"/>
              </a:spcAft>
              <a:buSzPts val="1400"/>
              <a:buChar char="▪"/>
              <a:defRPr/>
            </a:lvl5pPr>
            <a:lvl6pPr marL="2743200" lvl="5" indent="-317500" algn="l">
              <a:lnSpc>
                <a:spcPct val="100000"/>
              </a:lnSpc>
              <a:spcBef>
                <a:spcPts val="300"/>
              </a:spcBef>
              <a:spcAft>
                <a:spcPts val="0"/>
              </a:spcAft>
              <a:buSzPts val="1400"/>
              <a:buChar char="▪"/>
              <a:defRPr/>
            </a:lvl6pPr>
            <a:lvl7pPr marL="3200400" lvl="6" indent="-317500" algn="l">
              <a:lnSpc>
                <a:spcPct val="100000"/>
              </a:lnSpc>
              <a:spcBef>
                <a:spcPts val="300"/>
              </a:spcBef>
              <a:spcAft>
                <a:spcPts val="0"/>
              </a:spcAft>
              <a:buSzPts val="1400"/>
              <a:buChar char="▪"/>
              <a:defRPr/>
            </a:lvl7pPr>
            <a:lvl8pPr marL="3657600" lvl="7" indent="-317500" algn="l">
              <a:lnSpc>
                <a:spcPct val="100000"/>
              </a:lnSpc>
              <a:spcBef>
                <a:spcPts val="300"/>
              </a:spcBef>
              <a:spcAft>
                <a:spcPts val="0"/>
              </a:spcAft>
              <a:buSzPts val="1400"/>
              <a:buChar char="▪"/>
              <a:defRPr/>
            </a:lvl8pPr>
            <a:lvl9pPr marL="4114800" lvl="8" indent="-317500" algn="l">
              <a:lnSpc>
                <a:spcPct val="100000"/>
              </a:lnSpc>
              <a:spcBef>
                <a:spcPts val="300"/>
              </a:spcBef>
              <a:spcAft>
                <a:spcPts val="0"/>
              </a:spcAft>
              <a:buSzPts val="1400"/>
              <a:buChar char="▪"/>
              <a:defRPr/>
            </a:lvl9pPr>
          </a:lstStyle>
          <a:p>
            <a:endParaRPr/>
          </a:p>
        </p:txBody>
      </p:sp>
      <p:sp>
        <p:nvSpPr>
          <p:cNvPr id="67" name="Google Shape;67;p16"/>
          <p:cNvSpPr txBox="1">
            <a:spLocks noGrp="1"/>
          </p:cNvSpPr>
          <p:nvPr>
            <p:ph type="ftr" idx="11"/>
          </p:nvPr>
        </p:nvSpPr>
        <p:spPr>
          <a:xfrm>
            <a:off x="2555882" y="4839891"/>
            <a:ext cx="4983300" cy="180900"/>
          </a:xfrm>
          <a:prstGeom prst="rect">
            <a:avLst/>
          </a:prstGeom>
          <a:noFill/>
          <a:ln>
            <a:noFill/>
          </a:ln>
        </p:spPr>
        <p:txBody>
          <a:bodyPr spcFirstLastPara="1" wrap="square" lIns="68575" tIns="34275" rIns="68575" bIns="34275" anchor="b" anchorCtr="0">
            <a:noAutofit/>
          </a:bodyPr>
          <a:lstStyle>
            <a:lvl1pPr lvl="0" algn="r">
              <a:lnSpc>
                <a:spcPct val="100000"/>
              </a:lnSpc>
              <a:spcBef>
                <a:spcPts val="0"/>
              </a:spcBef>
              <a:spcAft>
                <a:spcPts val="0"/>
              </a:spcAft>
              <a:buClr>
                <a:srgbClr val="A50021"/>
              </a:buClr>
              <a:buSzPts val="1100"/>
              <a:buFont typeface="Arial"/>
              <a:buNone/>
              <a:defRPr/>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a:endParaRPr/>
          </a:p>
        </p:txBody>
      </p:sp>
      <p:sp>
        <p:nvSpPr>
          <p:cNvPr id="68" name="Google Shape;68;p16"/>
          <p:cNvSpPr txBox="1">
            <a:spLocks noGrp="1"/>
          </p:cNvSpPr>
          <p:nvPr>
            <p:ph type="sldNum" idx="12"/>
          </p:nvPr>
        </p:nvSpPr>
        <p:spPr>
          <a:xfrm>
            <a:off x="7010400" y="4856560"/>
            <a:ext cx="2133600" cy="180900"/>
          </a:xfrm>
          <a:prstGeom prst="rect">
            <a:avLst/>
          </a:prstGeom>
          <a:noFill/>
          <a:ln>
            <a:noFill/>
          </a:ln>
        </p:spPr>
        <p:txBody>
          <a:bodyPr spcFirstLastPara="1" wrap="square" lIns="68575" tIns="34275" rIns="68575" bIns="34275" anchor="b"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9" name="Google Shape;69;p16"/>
          <p:cNvSpPr txBox="1">
            <a:spLocks noGrp="1"/>
          </p:cNvSpPr>
          <p:nvPr>
            <p:ph type="dt" idx="10"/>
          </p:nvPr>
        </p:nvSpPr>
        <p:spPr>
          <a:xfrm>
            <a:off x="468313" y="4677966"/>
            <a:ext cx="2133600" cy="357300"/>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Clr>
                <a:schemeClr val="dk1"/>
              </a:buClr>
              <a:buSzPts val="1100"/>
              <a:buFont typeface="Arial"/>
              <a:buNone/>
              <a:defRPr/>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直排標題及文字" type="vertTitleAndTx">
  <p:cSld name="VERTICAL_TITLE_AND_VERTICAL_TEXT">
    <p:spTree>
      <p:nvGrpSpPr>
        <p:cNvPr id="1" name="Shape 70"/>
        <p:cNvGrpSpPr/>
        <p:nvPr/>
      </p:nvGrpSpPr>
      <p:grpSpPr>
        <a:xfrm>
          <a:off x="0" y="0"/>
          <a:ext cx="0" cy="0"/>
          <a:chOff x="0" y="0"/>
          <a:chExt cx="0" cy="0"/>
        </a:xfrm>
      </p:grpSpPr>
      <p:sp>
        <p:nvSpPr>
          <p:cNvPr id="71" name="Google Shape;71;p17"/>
          <p:cNvSpPr txBox="1">
            <a:spLocks noGrp="1"/>
          </p:cNvSpPr>
          <p:nvPr>
            <p:ph type="title"/>
          </p:nvPr>
        </p:nvSpPr>
        <p:spPr>
          <a:xfrm rot="5400000">
            <a:off x="5608663" y="1373250"/>
            <a:ext cx="4119600" cy="2058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2" name="Google Shape;72;p17"/>
          <p:cNvSpPr txBox="1">
            <a:spLocks noGrp="1"/>
          </p:cNvSpPr>
          <p:nvPr>
            <p:ph type="body" idx="1"/>
          </p:nvPr>
        </p:nvSpPr>
        <p:spPr>
          <a:xfrm rot="5400000">
            <a:off x="1412027" y="-611999"/>
            <a:ext cx="4119600" cy="6029400"/>
          </a:xfrm>
          <a:prstGeom prst="rect">
            <a:avLst/>
          </a:prstGeom>
          <a:noFill/>
          <a:ln>
            <a:noFill/>
          </a:ln>
        </p:spPr>
        <p:txBody>
          <a:bodyPr spcFirstLastPara="1" wrap="square" lIns="68575" tIns="34275" rIns="68575" bIns="34275" anchor="t" anchorCtr="0">
            <a:noAutofit/>
          </a:bodyPr>
          <a:lstStyle>
            <a:lvl1pPr marL="457200" lvl="0" indent="-292100" algn="l">
              <a:lnSpc>
                <a:spcPct val="100000"/>
              </a:lnSpc>
              <a:spcBef>
                <a:spcPts val="300"/>
              </a:spcBef>
              <a:spcAft>
                <a:spcPts val="0"/>
              </a:spcAft>
              <a:buSzPts val="1000"/>
              <a:buChar char="■"/>
              <a:defRPr/>
            </a:lvl1pPr>
            <a:lvl2pPr marL="914400" lvl="1" indent="-298450" algn="l">
              <a:lnSpc>
                <a:spcPct val="100000"/>
              </a:lnSpc>
              <a:spcBef>
                <a:spcPts val="300"/>
              </a:spcBef>
              <a:spcAft>
                <a:spcPts val="0"/>
              </a:spcAft>
              <a:buSzPts val="1100"/>
              <a:buChar char="◻"/>
              <a:defRPr/>
            </a:lvl2pPr>
            <a:lvl3pPr marL="1371600" lvl="2" indent="-285750" algn="l">
              <a:lnSpc>
                <a:spcPct val="100000"/>
              </a:lnSpc>
              <a:spcBef>
                <a:spcPts val="300"/>
              </a:spcBef>
              <a:spcAft>
                <a:spcPts val="0"/>
              </a:spcAft>
              <a:buSzPts val="900"/>
              <a:buChar char="■"/>
              <a:defRPr/>
            </a:lvl3pPr>
            <a:lvl4pPr marL="1828800" lvl="3" indent="-285750" algn="l">
              <a:lnSpc>
                <a:spcPct val="100000"/>
              </a:lnSpc>
              <a:spcBef>
                <a:spcPts val="300"/>
              </a:spcBef>
              <a:spcAft>
                <a:spcPts val="0"/>
              </a:spcAft>
              <a:buSzPts val="900"/>
              <a:buChar char="◻"/>
              <a:defRPr/>
            </a:lvl4pPr>
            <a:lvl5pPr marL="2286000" lvl="4" indent="-317500" algn="l">
              <a:lnSpc>
                <a:spcPct val="100000"/>
              </a:lnSpc>
              <a:spcBef>
                <a:spcPts val="300"/>
              </a:spcBef>
              <a:spcAft>
                <a:spcPts val="0"/>
              </a:spcAft>
              <a:buSzPts val="1400"/>
              <a:buChar char="▪"/>
              <a:defRPr/>
            </a:lvl5pPr>
            <a:lvl6pPr marL="2743200" lvl="5" indent="-317500" algn="l">
              <a:lnSpc>
                <a:spcPct val="100000"/>
              </a:lnSpc>
              <a:spcBef>
                <a:spcPts val="300"/>
              </a:spcBef>
              <a:spcAft>
                <a:spcPts val="0"/>
              </a:spcAft>
              <a:buSzPts val="1400"/>
              <a:buChar char="▪"/>
              <a:defRPr/>
            </a:lvl6pPr>
            <a:lvl7pPr marL="3200400" lvl="6" indent="-317500" algn="l">
              <a:lnSpc>
                <a:spcPct val="100000"/>
              </a:lnSpc>
              <a:spcBef>
                <a:spcPts val="300"/>
              </a:spcBef>
              <a:spcAft>
                <a:spcPts val="0"/>
              </a:spcAft>
              <a:buSzPts val="1400"/>
              <a:buChar char="▪"/>
              <a:defRPr/>
            </a:lvl7pPr>
            <a:lvl8pPr marL="3657600" lvl="7" indent="-317500" algn="l">
              <a:lnSpc>
                <a:spcPct val="100000"/>
              </a:lnSpc>
              <a:spcBef>
                <a:spcPts val="300"/>
              </a:spcBef>
              <a:spcAft>
                <a:spcPts val="0"/>
              </a:spcAft>
              <a:buSzPts val="1400"/>
              <a:buChar char="▪"/>
              <a:defRPr/>
            </a:lvl8pPr>
            <a:lvl9pPr marL="4114800" lvl="8" indent="-317500" algn="l">
              <a:lnSpc>
                <a:spcPct val="100000"/>
              </a:lnSpc>
              <a:spcBef>
                <a:spcPts val="300"/>
              </a:spcBef>
              <a:spcAft>
                <a:spcPts val="0"/>
              </a:spcAft>
              <a:buSzPts val="1400"/>
              <a:buChar char="▪"/>
              <a:defRPr/>
            </a:lvl9pPr>
          </a:lstStyle>
          <a:p>
            <a:endParaRPr/>
          </a:p>
        </p:txBody>
      </p:sp>
      <p:sp>
        <p:nvSpPr>
          <p:cNvPr id="73" name="Google Shape;73;p17"/>
          <p:cNvSpPr txBox="1">
            <a:spLocks noGrp="1"/>
          </p:cNvSpPr>
          <p:nvPr>
            <p:ph type="ftr" idx="11"/>
          </p:nvPr>
        </p:nvSpPr>
        <p:spPr>
          <a:xfrm>
            <a:off x="2555882" y="4839891"/>
            <a:ext cx="4983300" cy="180900"/>
          </a:xfrm>
          <a:prstGeom prst="rect">
            <a:avLst/>
          </a:prstGeom>
          <a:noFill/>
          <a:ln>
            <a:noFill/>
          </a:ln>
        </p:spPr>
        <p:txBody>
          <a:bodyPr spcFirstLastPara="1" wrap="square" lIns="68575" tIns="34275" rIns="68575" bIns="34275" anchor="b" anchorCtr="0">
            <a:noAutofit/>
          </a:bodyPr>
          <a:lstStyle>
            <a:lvl1pPr lvl="0" algn="r">
              <a:lnSpc>
                <a:spcPct val="100000"/>
              </a:lnSpc>
              <a:spcBef>
                <a:spcPts val="0"/>
              </a:spcBef>
              <a:spcAft>
                <a:spcPts val="0"/>
              </a:spcAft>
              <a:buClr>
                <a:srgbClr val="A50021"/>
              </a:buClr>
              <a:buSzPts val="1100"/>
              <a:buFont typeface="Arial"/>
              <a:buNone/>
              <a:defRPr/>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a:endParaRPr/>
          </a:p>
        </p:txBody>
      </p:sp>
      <p:sp>
        <p:nvSpPr>
          <p:cNvPr id="74" name="Google Shape;74;p17"/>
          <p:cNvSpPr txBox="1">
            <a:spLocks noGrp="1"/>
          </p:cNvSpPr>
          <p:nvPr>
            <p:ph type="sldNum" idx="12"/>
          </p:nvPr>
        </p:nvSpPr>
        <p:spPr>
          <a:xfrm>
            <a:off x="7010400" y="4860342"/>
            <a:ext cx="2133600" cy="180900"/>
          </a:xfrm>
          <a:prstGeom prst="rect">
            <a:avLst/>
          </a:prstGeom>
          <a:noFill/>
          <a:ln>
            <a:noFill/>
          </a:ln>
        </p:spPr>
        <p:txBody>
          <a:bodyPr spcFirstLastPara="1" wrap="square" lIns="68575" tIns="34275" rIns="68575" bIns="34275" anchor="b"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75" name="Google Shape;75;p17"/>
          <p:cNvSpPr txBox="1">
            <a:spLocks noGrp="1"/>
          </p:cNvSpPr>
          <p:nvPr>
            <p:ph type="dt" idx="10"/>
          </p:nvPr>
        </p:nvSpPr>
        <p:spPr>
          <a:xfrm>
            <a:off x="468313" y="4677966"/>
            <a:ext cx="2133600" cy="357300"/>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Clr>
                <a:schemeClr val="dk1"/>
              </a:buClr>
              <a:buSzPts val="1100"/>
              <a:buFont typeface="Arial"/>
              <a:buNone/>
              <a:defRPr/>
            </a:lvl1pPr>
            <a:lvl2pPr lvl="1" algn="l">
              <a:lnSpc>
                <a:spcPct val="100000"/>
              </a:lnSpc>
              <a:spcBef>
                <a:spcPts val="0"/>
              </a:spcBef>
              <a:spcAft>
                <a:spcPts val="0"/>
              </a:spcAft>
              <a:buClr>
                <a:schemeClr val="dk1"/>
              </a:buClr>
              <a:buSzPts val="1100"/>
              <a:buFont typeface="Arial"/>
              <a:buNone/>
              <a:defRPr/>
            </a:lvl2pPr>
            <a:lvl3pPr lvl="2" algn="l">
              <a:lnSpc>
                <a:spcPct val="100000"/>
              </a:lnSpc>
              <a:spcBef>
                <a:spcPts val="0"/>
              </a:spcBef>
              <a:spcAft>
                <a:spcPts val="0"/>
              </a:spcAft>
              <a:buClr>
                <a:schemeClr val="dk1"/>
              </a:buClr>
              <a:buSzPts val="1100"/>
              <a:buFont typeface="Arial"/>
              <a:buNone/>
              <a:defRPr/>
            </a:lvl3pPr>
            <a:lvl4pPr lvl="3" algn="l">
              <a:lnSpc>
                <a:spcPct val="100000"/>
              </a:lnSpc>
              <a:spcBef>
                <a:spcPts val="0"/>
              </a:spcBef>
              <a:spcAft>
                <a:spcPts val="0"/>
              </a:spcAft>
              <a:buClr>
                <a:schemeClr val="dk1"/>
              </a:buClr>
              <a:buSzPts val="1100"/>
              <a:buFont typeface="Arial"/>
              <a:buNone/>
              <a:defRPr/>
            </a:lvl4pPr>
            <a:lvl5pPr lvl="4" algn="l">
              <a:lnSpc>
                <a:spcPct val="100000"/>
              </a:lnSpc>
              <a:spcBef>
                <a:spcPts val="0"/>
              </a:spcBef>
              <a:spcAft>
                <a:spcPts val="0"/>
              </a:spcAft>
              <a:buClr>
                <a:schemeClr val="dk1"/>
              </a:buClr>
              <a:buSzPts val="1100"/>
              <a:buFont typeface="Arial"/>
              <a:buNone/>
              <a:defRPr/>
            </a:lvl5pPr>
            <a:lvl6pPr lvl="5" algn="l">
              <a:lnSpc>
                <a:spcPct val="100000"/>
              </a:lnSpc>
              <a:spcBef>
                <a:spcPts val="0"/>
              </a:spcBef>
              <a:spcAft>
                <a:spcPts val="0"/>
              </a:spcAft>
              <a:buClr>
                <a:schemeClr val="dk1"/>
              </a:buClr>
              <a:buSzPts val="1100"/>
              <a:buFont typeface="Arial"/>
              <a:buNone/>
              <a:defRPr/>
            </a:lvl6pPr>
            <a:lvl7pPr lvl="6" algn="l">
              <a:lnSpc>
                <a:spcPct val="100000"/>
              </a:lnSpc>
              <a:spcBef>
                <a:spcPts val="0"/>
              </a:spcBef>
              <a:spcAft>
                <a:spcPts val="0"/>
              </a:spcAft>
              <a:buClr>
                <a:schemeClr val="dk1"/>
              </a:buClr>
              <a:buSzPts val="1100"/>
              <a:buFont typeface="Arial"/>
              <a:buNone/>
              <a:defRPr/>
            </a:lvl7pPr>
            <a:lvl8pPr lvl="7" algn="l">
              <a:lnSpc>
                <a:spcPct val="100000"/>
              </a:lnSpc>
              <a:spcBef>
                <a:spcPts val="0"/>
              </a:spcBef>
              <a:spcAft>
                <a:spcPts val="0"/>
              </a:spcAft>
              <a:buClr>
                <a:schemeClr val="dk1"/>
              </a:buClr>
              <a:buSzPts val="1100"/>
              <a:buFont typeface="Arial"/>
              <a:buNone/>
              <a:defRPr/>
            </a:lvl8pPr>
            <a:lvl9pPr lvl="8" algn="l">
              <a:lnSpc>
                <a:spcPct val="100000"/>
              </a:lnSpc>
              <a:spcBef>
                <a:spcPts val="0"/>
              </a:spcBef>
              <a:spcAft>
                <a:spcPts val="0"/>
              </a:spcAft>
              <a:buClr>
                <a:schemeClr val="dk1"/>
              </a:buClr>
              <a:buSzPts val="1100"/>
              <a:buFont typeface="Arial"/>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Rectangle 1037">
            <a:extLst>
              <a:ext uri="{FF2B5EF4-FFF2-40B4-BE49-F238E27FC236}">
                <a16:creationId xmlns:a16="http://schemas.microsoft.com/office/drawing/2014/main" id="{9881798E-5FA5-4463-AE45-DB2C517A8AFD}"/>
              </a:ext>
            </a:extLst>
          </p:cNvPr>
          <p:cNvSpPr>
            <a:spLocks noGrp="1" noChangeArrowheads="1"/>
          </p:cNvSpPr>
          <p:nvPr>
            <p:ph type="sldNum" sz="quarter" idx="10"/>
          </p:nvPr>
        </p:nvSpPr>
        <p:spPr>
          <a:xfrm>
            <a:off x="7589520" y="4846320"/>
            <a:ext cx="1554480" cy="217170"/>
          </a:xfrm>
          <a:ln/>
        </p:spPr>
        <p:txBody>
          <a:bodyPr/>
          <a:lstStyle>
            <a:lvl1pPr>
              <a:defRPr/>
            </a:lvl1pPr>
          </a:lstStyle>
          <a:p>
            <a:pPr>
              <a:defRPr/>
            </a:pPr>
            <a:fld id="{65376F40-43DA-4CB6-93DC-BCEA14E7B7A1}" type="slidenum">
              <a:rPr lang="en-US" altLang="zh-TW"/>
              <a:pPr>
                <a:defRPr/>
              </a:pPr>
              <a:t>‹#›</a:t>
            </a:fld>
            <a:endParaRPr lang="en-US" altLang="zh-TW"/>
          </a:p>
        </p:txBody>
      </p:sp>
    </p:spTree>
    <p:extLst>
      <p:ext uri="{BB962C8B-B14F-4D97-AF65-F5344CB8AC3E}">
        <p14:creationId xmlns:p14="http://schemas.microsoft.com/office/powerpoint/2010/main" val="616790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extLst>
      <p:ext uri="{BB962C8B-B14F-4D97-AF65-F5344CB8AC3E}">
        <p14:creationId xmlns:p14="http://schemas.microsoft.com/office/powerpoint/2010/main" val="33917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0"/>
          <p:cNvSpPr txBox="1">
            <a:spLocks noGrp="1"/>
          </p:cNvSpPr>
          <p:nvPr>
            <p:ph type="ftr" idx="11"/>
          </p:nvPr>
        </p:nvSpPr>
        <p:spPr>
          <a:xfrm>
            <a:off x="2555882" y="4839891"/>
            <a:ext cx="4983300" cy="180900"/>
          </a:xfrm>
          <a:prstGeom prst="rect">
            <a:avLst/>
          </a:prstGeom>
          <a:noFill/>
          <a:ln>
            <a:noFill/>
          </a:ln>
        </p:spPr>
        <p:txBody>
          <a:bodyPr spcFirstLastPara="1" wrap="square" lIns="68575" tIns="34275" rIns="68575" bIns="34275" anchor="b" anchorCtr="0">
            <a:noAutofit/>
          </a:bodyPr>
          <a:lstStyle>
            <a:lvl1pPr marR="0" lvl="0" algn="r" rtl="0">
              <a:lnSpc>
                <a:spcPct val="100000"/>
              </a:lnSpc>
              <a:spcBef>
                <a:spcPts val="0"/>
              </a:spcBef>
              <a:spcAft>
                <a:spcPts val="0"/>
              </a:spcAft>
              <a:buClr>
                <a:srgbClr val="A50021"/>
              </a:buClr>
              <a:buSzPts val="1100"/>
              <a:buFont typeface="Arial"/>
              <a:buNone/>
              <a:defRPr sz="900" b="1" i="1" u="none" strike="noStrike" cap="none">
                <a:solidFill>
                  <a:srgbClr val="A5002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7" name="Google Shape;7;p10"/>
          <p:cNvSpPr txBox="1">
            <a:spLocks noGrp="1"/>
          </p:cNvSpPr>
          <p:nvPr>
            <p:ph type="sldNum" idx="12"/>
          </p:nvPr>
        </p:nvSpPr>
        <p:spPr>
          <a:xfrm>
            <a:off x="5292725" y="4569619"/>
            <a:ext cx="2133600" cy="180900"/>
          </a:xfrm>
          <a:prstGeom prst="rect">
            <a:avLst/>
          </a:prstGeom>
          <a:noFill/>
          <a:ln>
            <a:noFill/>
          </a:ln>
        </p:spPr>
        <p:txBody>
          <a:bodyPr spcFirstLastPara="1" wrap="square" lIns="68575" tIns="34275" rIns="68575" bIns="34275" anchor="b"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8" name="Google Shape;8;p10"/>
          <p:cNvSpPr/>
          <p:nvPr/>
        </p:nvSpPr>
        <p:spPr>
          <a:xfrm>
            <a:off x="0" y="0"/>
            <a:ext cx="285900" cy="399900"/>
          </a:xfrm>
          <a:prstGeom prst="rect">
            <a:avLst/>
          </a:prstGeom>
          <a:gradFill>
            <a:gsLst>
              <a:gs pos="0">
                <a:schemeClr val="folHlink"/>
              </a:gs>
              <a:gs pos="100000">
                <a:schemeClr val="lt1"/>
              </a:gs>
            </a:gsLst>
            <a:lin ang="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Times New Roman"/>
              <a:ea typeface="Times New Roman"/>
              <a:cs typeface="Times New Roman"/>
              <a:sym typeface="Times New Roman"/>
            </a:endParaRPr>
          </a:p>
        </p:txBody>
      </p:sp>
      <p:sp>
        <p:nvSpPr>
          <p:cNvPr id="9" name="Google Shape;9;p10"/>
          <p:cNvSpPr/>
          <p:nvPr/>
        </p:nvSpPr>
        <p:spPr>
          <a:xfrm>
            <a:off x="412750" y="101213"/>
            <a:ext cx="8731200" cy="206100"/>
          </a:xfrm>
          <a:prstGeom prst="rect">
            <a:avLst/>
          </a:prstGeom>
          <a:gradFill>
            <a:gsLst>
              <a:gs pos="0">
                <a:schemeClr val="lt2"/>
              </a:gs>
              <a:gs pos="100000">
                <a:schemeClr val="lt1"/>
              </a:gs>
            </a:gsLst>
            <a:lin ang="0" scaled="0"/>
          </a:gra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Times New Roman"/>
              <a:ea typeface="Times New Roman"/>
              <a:cs typeface="Times New Roman"/>
              <a:sym typeface="Times New Roman"/>
            </a:endParaRPr>
          </a:p>
        </p:txBody>
      </p:sp>
      <p:sp>
        <p:nvSpPr>
          <p:cNvPr id="10" name="Google Shape;10;p10"/>
          <p:cNvSpPr/>
          <p:nvPr/>
        </p:nvSpPr>
        <p:spPr>
          <a:xfrm>
            <a:off x="409582" y="101213"/>
            <a:ext cx="138000" cy="105900"/>
          </a:xfrm>
          <a:prstGeom prst="rect">
            <a:avLst/>
          </a:prstGeom>
          <a:solidFill>
            <a:schemeClr val="folHlink"/>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666699"/>
              </a:solidFill>
              <a:latin typeface="Arial"/>
              <a:ea typeface="Arial"/>
              <a:cs typeface="Arial"/>
              <a:sym typeface="Arial"/>
            </a:endParaRPr>
          </a:p>
        </p:txBody>
      </p:sp>
      <p:sp>
        <p:nvSpPr>
          <p:cNvPr id="11" name="Google Shape;11;p10"/>
          <p:cNvSpPr/>
          <p:nvPr/>
        </p:nvSpPr>
        <p:spPr>
          <a:xfrm>
            <a:off x="547690" y="10"/>
            <a:ext cx="139800" cy="103500"/>
          </a:xfrm>
          <a:prstGeom prst="rect">
            <a:avLst/>
          </a:prstGeom>
          <a:solidFill>
            <a:schemeClr val="folHlink"/>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666699"/>
              </a:solidFill>
              <a:latin typeface="Arial"/>
              <a:ea typeface="Arial"/>
              <a:cs typeface="Arial"/>
              <a:sym typeface="Arial"/>
            </a:endParaRPr>
          </a:p>
        </p:txBody>
      </p:sp>
      <p:sp>
        <p:nvSpPr>
          <p:cNvPr id="12" name="Google Shape;12;p10"/>
          <p:cNvSpPr/>
          <p:nvPr/>
        </p:nvSpPr>
        <p:spPr>
          <a:xfrm>
            <a:off x="547690" y="101213"/>
            <a:ext cx="139800" cy="105900"/>
          </a:xfrm>
          <a:prstGeom prst="rect">
            <a:avLst/>
          </a:pr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9999CC"/>
              </a:solidFill>
              <a:latin typeface="Arial"/>
              <a:ea typeface="Arial"/>
              <a:cs typeface="Arial"/>
              <a:sym typeface="Arial"/>
            </a:endParaRPr>
          </a:p>
        </p:txBody>
      </p:sp>
      <p:sp>
        <p:nvSpPr>
          <p:cNvPr id="13" name="Google Shape;13;p10"/>
          <p:cNvSpPr/>
          <p:nvPr/>
        </p:nvSpPr>
        <p:spPr>
          <a:xfrm>
            <a:off x="274645" y="205978"/>
            <a:ext cx="136500" cy="103500"/>
          </a:xfrm>
          <a:prstGeom prst="rect">
            <a:avLst/>
          </a:prstGeom>
          <a:solidFill>
            <a:schemeClr val="folHlink"/>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666699"/>
              </a:solidFill>
              <a:latin typeface="Arial"/>
              <a:ea typeface="Arial"/>
              <a:cs typeface="Arial"/>
              <a:sym typeface="Arial"/>
            </a:endParaRPr>
          </a:p>
        </p:txBody>
      </p:sp>
      <p:sp>
        <p:nvSpPr>
          <p:cNvPr id="14" name="Google Shape;14;p10"/>
          <p:cNvSpPr/>
          <p:nvPr/>
        </p:nvSpPr>
        <p:spPr>
          <a:xfrm>
            <a:off x="131770" y="102404"/>
            <a:ext cx="141300" cy="103500"/>
          </a:xfrm>
          <a:prstGeom prst="rect">
            <a:avLst/>
          </a:pr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Times New Roman"/>
              <a:ea typeface="Times New Roman"/>
              <a:cs typeface="Times New Roman"/>
              <a:sym typeface="Times New Roman"/>
            </a:endParaRPr>
          </a:p>
        </p:txBody>
      </p:sp>
      <p:sp>
        <p:nvSpPr>
          <p:cNvPr id="15" name="Google Shape;15;p10"/>
          <p:cNvSpPr/>
          <p:nvPr/>
        </p:nvSpPr>
        <p:spPr>
          <a:xfrm>
            <a:off x="409582" y="203597"/>
            <a:ext cx="138000" cy="103500"/>
          </a:xfrm>
          <a:prstGeom prst="rect">
            <a:avLst/>
          </a:pr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9999CC"/>
              </a:solidFill>
              <a:latin typeface="Arial"/>
              <a:ea typeface="Arial"/>
              <a:cs typeface="Arial"/>
              <a:sym typeface="Arial"/>
            </a:endParaRPr>
          </a:p>
        </p:txBody>
      </p:sp>
      <p:sp>
        <p:nvSpPr>
          <p:cNvPr id="16" name="Google Shape;16;p10"/>
          <p:cNvSpPr/>
          <p:nvPr/>
        </p:nvSpPr>
        <p:spPr>
          <a:xfrm>
            <a:off x="274645" y="307184"/>
            <a:ext cx="136500" cy="102300"/>
          </a:xfrm>
          <a:prstGeom prst="rect">
            <a:avLst/>
          </a:pr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9999CC"/>
              </a:solidFill>
              <a:latin typeface="Arial"/>
              <a:ea typeface="Arial"/>
              <a:cs typeface="Arial"/>
              <a:sym typeface="Arial"/>
            </a:endParaRPr>
          </a:p>
        </p:txBody>
      </p:sp>
      <p:sp>
        <p:nvSpPr>
          <p:cNvPr id="17" name="Google Shape;17;p10"/>
          <p:cNvSpPr txBox="1">
            <a:spLocks noGrp="1"/>
          </p:cNvSpPr>
          <p:nvPr>
            <p:ph type="title"/>
          </p:nvPr>
        </p:nvSpPr>
        <p:spPr>
          <a:xfrm>
            <a:off x="457200" y="342900"/>
            <a:ext cx="8229600" cy="10287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9pPr>
          </a:lstStyle>
          <a:p>
            <a:endParaRPr/>
          </a:p>
        </p:txBody>
      </p:sp>
      <p:sp>
        <p:nvSpPr>
          <p:cNvPr id="18" name="Google Shape;18;p10"/>
          <p:cNvSpPr txBox="1">
            <a:spLocks noGrp="1"/>
          </p:cNvSpPr>
          <p:nvPr>
            <p:ph type="body" idx="1"/>
          </p:nvPr>
        </p:nvSpPr>
        <p:spPr>
          <a:xfrm>
            <a:off x="468313" y="1383512"/>
            <a:ext cx="8229600" cy="30789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100000"/>
              </a:lnSpc>
              <a:spcBef>
                <a:spcPts val="500"/>
              </a:spcBef>
              <a:spcAft>
                <a:spcPts val="0"/>
              </a:spcAft>
              <a:buClr>
                <a:schemeClr val="lt2"/>
              </a:buClr>
              <a:buSzPts val="1800"/>
              <a:buFont typeface="Noto Sans Symbols"/>
              <a:buChar char="■"/>
              <a:defRPr sz="2400" b="0" i="0" u="none" strike="noStrike" cap="none">
                <a:solidFill>
                  <a:schemeClr val="dk1"/>
                </a:solidFill>
                <a:latin typeface="Arial"/>
                <a:ea typeface="Arial"/>
                <a:cs typeface="Arial"/>
                <a:sym typeface="Arial"/>
              </a:defRPr>
            </a:lvl1pPr>
            <a:lvl2pPr marL="914400" marR="0" lvl="1" indent="-336550" algn="l" rtl="0">
              <a:lnSpc>
                <a:spcPct val="100000"/>
              </a:lnSpc>
              <a:spcBef>
                <a:spcPts val="400"/>
              </a:spcBef>
              <a:spcAft>
                <a:spcPts val="0"/>
              </a:spcAft>
              <a:buClr>
                <a:schemeClr val="accent2"/>
              </a:buClr>
              <a:buSzPts val="1700"/>
              <a:buFont typeface="Noto Sans Symbols"/>
              <a:buChar char="◻"/>
              <a:defRPr sz="2100" b="0" i="0" u="none" strike="noStrike" cap="none">
                <a:solidFill>
                  <a:schemeClr val="dk1"/>
                </a:solidFill>
                <a:latin typeface="Arial"/>
                <a:ea typeface="Arial"/>
                <a:cs typeface="Arial"/>
                <a:sym typeface="Arial"/>
              </a:defRPr>
            </a:lvl2pPr>
            <a:lvl3pPr marL="1371600" marR="0" lvl="2" indent="-304800" algn="l" rtl="0">
              <a:lnSpc>
                <a:spcPct val="100000"/>
              </a:lnSpc>
              <a:spcBef>
                <a:spcPts val="400"/>
              </a:spcBef>
              <a:spcAft>
                <a:spcPts val="0"/>
              </a:spcAft>
              <a:buClr>
                <a:schemeClr val="lt2"/>
              </a:buClr>
              <a:buSzPts val="1200"/>
              <a:buFont typeface="Noto Sans Symbols"/>
              <a:buChar char="■"/>
              <a:defRPr sz="1800" b="0" i="0" u="none" strike="noStrike" cap="none">
                <a:solidFill>
                  <a:schemeClr val="dk1"/>
                </a:solidFill>
                <a:latin typeface="Arial"/>
                <a:ea typeface="Arial"/>
                <a:cs typeface="Arial"/>
                <a:sym typeface="Arial"/>
              </a:defRPr>
            </a:lvl3pPr>
            <a:lvl4pPr marL="1828800" marR="0" lvl="3" indent="-298450" algn="l" rtl="0">
              <a:lnSpc>
                <a:spcPct val="100000"/>
              </a:lnSpc>
              <a:spcBef>
                <a:spcPts val="300"/>
              </a:spcBef>
              <a:spcAft>
                <a:spcPts val="0"/>
              </a:spcAft>
              <a:buClr>
                <a:schemeClr val="accent2"/>
              </a:buClr>
              <a:buSzPts val="1100"/>
              <a:buFont typeface="Noto Sans Symbols"/>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lt2"/>
              </a:buClr>
              <a:buSzPts val="1500"/>
              <a:buFont typeface="Noto Sans Symbols"/>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lt2"/>
              </a:buClr>
              <a:buSzPts val="1500"/>
              <a:buFont typeface="Noto Sans Symbols"/>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lt2"/>
              </a:buClr>
              <a:buSzPts val="1500"/>
              <a:buFont typeface="Noto Sans Symbols"/>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lt2"/>
              </a:buClr>
              <a:buSzPts val="1500"/>
              <a:buFont typeface="Noto Sans Symbols"/>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lt2"/>
              </a:buClr>
              <a:buSzPts val="1500"/>
              <a:buFont typeface="Noto Sans Symbols"/>
              <a:buChar char="▪"/>
              <a:defRPr sz="1500" b="0" i="0" u="none" strike="noStrike" cap="none">
                <a:solidFill>
                  <a:schemeClr val="dk1"/>
                </a:solidFill>
                <a:latin typeface="Arial"/>
                <a:ea typeface="Arial"/>
                <a:cs typeface="Arial"/>
                <a:sym typeface="Arial"/>
              </a:defRPr>
            </a:lvl9pPr>
          </a:lstStyle>
          <a:p>
            <a:endParaRPr lang="en-US" altLang="zh-TW" dirty="0"/>
          </a:p>
          <a:p>
            <a:pPr lvl="1"/>
            <a:endParaRPr lang="en-US" altLang="zh-TW" dirty="0"/>
          </a:p>
          <a:p>
            <a:pPr lvl="2"/>
            <a:endParaRPr dirty="0"/>
          </a:p>
        </p:txBody>
      </p:sp>
      <p:sp>
        <p:nvSpPr>
          <p:cNvPr id="19" name="Google Shape;19;p10"/>
          <p:cNvSpPr txBox="1">
            <a:spLocks noGrp="1"/>
          </p:cNvSpPr>
          <p:nvPr>
            <p:ph type="dt" idx="10"/>
          </p:nvPr>
        </p:nvSpPr>
        <p:spPr>
          <a:xfrm>
            <a:off x="468313" y="4677966"/>
            <a:ext cx="2133600" cy="357300"/>
          </a:xfrm>
          <a:prstGeom prst="rect">
            <a:avLst/>
          </a:prstGeom>
          <a:noFill/>
          <a:ln>
            <a:noFill/>
          </a:ln>
        </p:spPr>
        <p:txBody>
          <a:bodyPr spcFirstLastPara="1" wrap="square" lIns="68575" tIns="34275" rIns="68575" bIns="34275" anchor="b" anchorCtr="0">
            <a:noAutofit/>
          </a:bodyPr>
          <a:lstStyle>
            <a:lvl1pPr marR="0" lvl="0" algn="l" rtl="0">
              <a:lnSpc>
                <a:spcPct val="100000"/>
              </a:lnSpc>
              <a:spcBef>
                <a:spcPts val="0"/>
              </a:spcBef>
              <a:spcAft>
                <a:spcPts val="0"/>
              </a:spcAft>
              <a:buClr>
                <a:schemeClr val="dk1"/>
              </a:buClr>
              <a:buSzPts val="1100"/>
              <a:buFont typeface="Arial"/>
              <a:buNone/>
              <a:defRPr sz="9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9pPr>
          </a:lstStyle>
          <a:p>
            <a:endParaRPr/>
          </a:p>
        </p:txBody>
      </p:sp>
      <p:pic>
        <p:nvPicPr>
          <p:cNvPr id="20" name="Google Shape;20;p10"/>
          <p:cNvPicPr preferRelativeResize="0"/>
          <p:nvPr/>
        </p:nvPicPr>
        <p:blipFill rotWithShape="1">
          <a:blip r:embed="rId11">
            <a:alphaModFix/>
          </a:blip>
          <a:srcRect/>
          <a:stretch/>
        </p:blipFill>
        <p:spPr>
          <a:xfrm>
            <a:off x="7812360" y="4538967"/>
            <a:ext cx="1080120" cy="50491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8.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docs.ocean.dwavesys.com/en/stable/overview/solving_problems.html" TargetMode="Externa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
          <p:cNvSpPr txBox="1">
            <a:spLocks noGrp="1"/>
          </p:cNvSpPr>
          <p:nvPr>
            <p:ph type="ctrTitle"/>
          </p:nvPr>
        </p:nvSpPr>
        <p:spPr>
          <a:xfrm>
            <a:off x="2971800" y="1371600"/>
            <a:ext cx="6019800" cy="16572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Clr>
                <a:srgbClr val="000000"/>
              </a:buClr>
              <a:buSzPts val="1100"/>
              <a:buFont typeface="Arial"/>
              <a:buNone/>
            </a:pPr>
            <a:r>
              <a:rPr lang="en-US" altLang="zh-TW" sz="3600" dirty="0"/>
              <a:t>Solving NP-hard Problems with </a:t>
            </a:r>
            <a:r>
              <a:rPr lang="en-US" sz="3600" dirty="0"/>
              <a:t>Quantum Annealing</a:t>
            </a:r>
            <a:endParaRPr sz="3600" dirty="0"/>
          </a:p>
        </p:txBody>
      </p:sp>
      <p:sp>
        <p:nvSpPr>
          <p:cNvPr id="81" name="Google Shape;81;p1"/>
          <p:cNvSpPr txBox="1">
            <a:spLocks noGrp="1"/>
          </p:cNvSpPr>
          <p:nvPr>
            <p:ph type="subTitle" idx="1"/>
          </p:nvPr>
        </p:nvSpPr>
        <p:spPr>
          <a:xfrm>
            <a:off x="2971800" y="3200400"/>
            <a:ext cx="6019800" cy="1314600"/>
          </a:xfrm>
          <a:prstGeom prst="rect">
            <a:avLst/>
          </a:prstGeom>
          <a:noFill/>
          <a:ln>
            <a:noFill/>
          </a:ln>
        </p:spPr>
        <p:txBody>
          <a:bodyPr spcFirstLastPara="1" wrap="square" lIns="68575" tIns="34275" rIns="68575" bIns="34275" anchor="t" anchorCtr="0">
            <a:noAutofit/>
          </a:bodyPr>
          <a:lstStyle/>
          <a:p>
            <a:pPr marL="0" lvl="0" indent="0" algn="r" rtl="0">
              <a:lnSpc>
                <a:spcPct val="100000"/>
              </a:lnSpc>
              <a:spcBef>
                <a:spcPts val="500"/>
              </a:spcBef>
              <a:spcAft>
                <a:spcPts val="0"/>
              </a:spcAft>
              <a:buSzPts val="1900"/>
              <a:buNone/>
            </a:pPr>
            <a:r>
              <a:rPr lang="en-US"/>
              <a:t> </a:t>
            </a:r>
            <a:endParaRPr/>
          </a:p>
        </p:txBody>
      </p:sp>
      <p:sp>
        <p:nvSpPr>
          <p:cNvPr id="2" name="文字方塊 1">
            <a:extLst>
              <a:ext uri="{FF2B5EF4-FFF2-40B4-BE49-F238E27FC236}">
                <a16:creationId xmlns:a16="http://schemas.microsoft.com/office/drawing/2014/main" id="{E5BEB758-8327-4B7E-9110-B036573EBF3D}"/>
              </a:ext>
            </a:extLst>
          </p:cNvPr>
          <p:cNvSpPr txBox="1"/>
          <p:nvPr/>
        </p:nvSpPr>
        <p:spPr>
          <a:xfrm>
            <a:off x="783641" y="3285695"/>
            <a:ext cx="8143576" cy="1692771"/>
          </a:xfrm>
          <a:prstGeom prst="rect">
            <a:avLst/>
          </a:prstGeom>
          <a:noFill/>
        </p:spPr>
        <p:txBody>
          <a:bodyPr wrap="none" rtlCol="0">
            <a:spAutoFit/>
          </a:bodyPr>
          <a:lstStyle/>
          <a:p>
            <a:pPr algn="ctr"/>
            <a:r>
              <a:rPr lang="en-US" altLang="zh-TW" sz="2400" dirty="0"/>
              <a:t>By </a:t>
            </a:r>
            <a:r>
              <a:rPr lang="en-US" altLang="zh-TW" sz="2400" u="sng" dirty="0"/>
              <a:t>Jehn-Ruey Jiang (</a:t>
            </a:r>
            <a:r>
              <a:rPr lang="zh-TW" altLang="en-US" sz="2400" u="sng" dirty="0"/>
              <a:t>江振瑞</a:t>
            </a:r>
            <a:r>
              <a:rPr lang="en-US" altLang="zh-TW" sz="2400" u="sng" dirty="0"/>
              <a:t>)</a:t>
            </a:r>
            <a:r>
              <a:rPr lang="zh-TW" altLang="en-US" sz="2400" dirty="0"/>
              <a:t> </a:t>
            </a:r>
            <a:r>
              <a:rPr lang="en-US" altLang="zh-TW" sz="2400" dirty="0"/>
              <a:t>and </a:t>
            </a:r>
            <a:r>
              <a:rPr lang="de-DE" altLang="zh-TW" sz="2400" dirty="0"/>
              <a:t>Chun-Wei Chu</a:t>
            </a:r>
            <a:r>
              <a:rPr lang="en-US" altLang="zh-TW" sz="2400" dirty="0"/>
              <a:t> (</a:t>
            </a:r>
            <a:r>
              <a:rPr lang="zh-TW" altLang="en-US" sz="2400" dirty="0"/>
              <a:t>朱俊瑋</a:t>
            </a:r>
            <a:r>
              <a:rPr lang="en-US" altLang="zh-TW" sz="2400" dirty="0"/>
              <a:t>)</a:t>
            </a:r>
            <a:endParaRPr lang="en-US" altLang="zh-TW" sz="2000" dirty="0"/>
          </a:p>
          <a:p>
            <a:pPr algn="ctr"/>
            <a:endParaRPr lang="en-US" altLang="zh-TW" sz="2000" dirty="0"/>
          </a:p>
          <a:p>
            <a:pPr algn="ctr"/>
            <a:r>
              <a:rPr lang="en-US" altLang="zh-TW" sz="2000" dirty="0"/>
              <a:t>ACAN Laboratory</a:t>
            </a:r>
          </a:p>
          <a:p>
            <a:pPr algn="ctr"/>
            <a:r>
              <a:rPr lang="en-US" altLang="zh-TW" sz="2000" dirty="0"/>
              <a:t>CSIE Department</a:t>
            </a:r>
          </a:p>
          <a:p>
            <a:pPr algn="ctr"/>
            <a:r>
              <a:rPr lang="en-US" altLang="zh-TW" sz="2000" dirty="0"/>
              <a:t>National Central University </a:t>
            </a:r>
            <a:endParaRPr lang="zh-TW" altLang="en-US"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4FA0E30-EB88-4527-9AEB-4AACDA585928}"/>
              </a:ext>
            </a:extLst>
          </p:cNvPr>
          <p:cNvSpPr>
            <a:spLocks noGrp="1"/>
          </p:cNvSpPr>
          <p:nvPr>
            <p:ph type="title"/>
          </p:nvPr>
        </p:nvSpPr>
        <p:spPr/>
        <p:txBody>
          <a:bodyPr/>
          <a:lstStyle/>
          <a:p>
            <a:r>
              <a:rPr lang="en-US" altLang="zh-TW" dirty="0"/>
              <a:t>Facts about the SAT problem</a:t>
            </a:r>
            <a:endParaRPr lang="zh-TW" altLang="en-US" dirty="0"/>
          </a:p>
        </p:txBody>
      </p:sp>
      <p:sp>
        <p:nvSpPr>
          <p:cNvPr id="3" name="內容版面配置區 2">
            <a:extLst>
              <a:ext uri="{FF2B5EF4-FFF2-40B4-BE49-F238E27FC236}">
                <a16:creationId xmlns:a16="http://schemas.microsoft.com/office/drawing/2014/main" id="{5F9834F2-2FCF-46BF-9437-B879976D8EFF}"/>
              </a:ext>
            </a:extLst>
          </p:cNvPr>
          <p:cNvSpPr>
            <a:spLocks noGrp="1"/>
          </p:cNvSpPr>
          <p:nvPr>
            <p:ph idx="1"/>
          </p:nvPr>
        </p:nvSpPr>
        <p:spPr/>
        <p:txBody>
          <a:bodyPr/>
          <a:lstStyle/>
          <a:p>
            <a:r>
              <a:rPr lang="en-US" altLang="zh-TW" dirty="0">
                <a:latin typeface="+mj-lt"/>
              </a:rPr>
              <a:t>Dr. Cook proved that every NP problem reduces to SAT. By definition, SAT is </a:t>
            </a:r>
            <a:r>
              <a:rPr lang="en-US" altLang="zh-TW" dirty="0">
                <a:solidFill>
                  <a:srgbClr val="FF0000"/>
                </a:solidFill>
                <a:latin typeface="+mj-lt"/>
              </a:rPr>
              <a:t>NP-hard</a:t>
            </a:r>
            <a:r>
              <a:rPr lang="en-US" altLang="zh-TW" dirty="0">
                <a:latin typeface="+mj-lt"/>
              </a:rPr>
              <a:t>.</a:t>
            </a:r>
          </a:p>
          <a:p>
            <a:r>
              <a:rPr lang="en-US" altLang="zh-TW" dirty="0">
                <a:latin typeface="+mj-lt"/>
              </a:rPr>
              <a:t>Since SAT is also an NP problem, it is </a:t>
            </a:r>
            <a:r>
              <a:rPr lang="en-US" altLang="zh-TW" dirty="0">
                <a:solidFill>
                  <a:srgbClr val="FF0000"/>
                </a:solidFill>
                <a:latin typeface="+mj-lt"/>
              </a:rPr>
              <a:t>NP-complete (NPC)</a:t>
            </a:r>
            <a:r>
              <a:rPr lang="en-US" altLang="zh-TW" dirty="0">
                <a:latin typeface="+mj-lt"/>
              </a:rPr>
              <a:t> by definition.</a:t>
            </a:r>
          </a:p>
          <a:p>
            <a:r>
              <a:rPr lang="en-US" altLang="zh-TW" dirty="0">
                <a:latin typeface="+mj-lt"/>
              </a:rPr>
              <a:t>SAT is </a:t>
            </a:r>
            <a:r>
              <a:rPr lang="en-US" altLang="zh-TW" dirty="0">
                <a:solidFill>
                  <a:srgbClr val="FF0000"/>
                </a:solidFill>
                <a:latin typeface="+mj-lt"/>
              </a:rPr>
              <a:t>the first NP-hard</a:t>
            </a:r>
            <a:r>
              <a:rPr lang="en-US" altLang="zh-TW" dirty="0">
                <a:latin typeface="+mj-lt"/>
              </a:rPr>
              <a:t> and </a:t>
            </a:r>
            <a:r>
              <a:rPr lang="en-US" altLang="zh-TW" dirty="0">
                <a:solidFill>
                  <a:srgbClr val="FF0000"/>
                </a:solidFill>
                <a:latin typeface="+mj-lt"/>
              </a:rPr>
              <a:t>the first NPC</a:t>
            </a:r>
            <a:r>
              <a:rPr lang="en-US" altLang="zh-TW" dirty="0">
                <a:latin typeface="+mj-lt"/>
              </a:rPr>
              <a:t> problem.</a:t>
            </a:r>
          </a:p>
          <a:p>
            <a:r>
              <a:rPr lang="en-US" altLang="zh-TW" dirty="0">
                <a:latin typeface="+mj-lt"/>
              </a:rPr>
              <a:t>If SAT can be solved in polynomial time complexity by a DA, then so do any NP problem.</a:t>
            </a:r>
          </a:p>
          <a:p>
            <a:endParaRPr lang="en-US" altLang="zh-TW" dirty="0">
              <a:latin typeface="+mj-lt"/>
            </a:endParaRPr>
          </a:p>
          <a:p>
            <a:endParaRPr lang="en-US" altLang="zh-TW" dirty="0">
              <a:latin typeface="+mj-lt"/>
            </a:endParaRPr>
          </a:p>
          <a:p>
            <a:endParaRPr lang="zh-TW" altLang="en-US" dirty="0">
              <a:latin typeface="+mj-lt"/>
            </a:endParaRPr>
          </a:p>
        </p:txBody>
      </p:sp>
      <p:sp>
        <p:nvSpPr>
          <p:cNvPr id="6" name="投影片編號版面配置區 5">
            <a:extLst>
              <a:ext uri="{FF2B5EF4-FFF2-40B4-BE49-F238E27FC236}">
                <a16:creationId xmlns:a16="http://schemas.microsoft.com/office/drawing/2014/main" id="{5331F2F6-472D-4ADD-96BB-53E082CFE86B}"/>
              </a:ext>
            </a:extLst>
          </p:cNvPr>
          <p:cNvSpPr>
            <a:spLocks noGrp="1"/>
          </p:cNvSpPr>
          <p:nvPr>
            <p:ph type="sldNum" sz="quarter" idx="10"/>
          </p:nvPr>
        </p:nvSpPr>
        <p:spPr/>
        <p:txBody>
          <a:bodyPr/>
          <a:lstStyle/>
          <a:p>
            <a:pPr>
              <a:defRPr/>
            </a:pPr>
            <a:fld id="{65376F40-43DA-4CB6-93DC-BCEA14E7B7A1}" type="slidenum">
              <a:rPr lang="en-US" altLang="zh-TW" smtClean="0"/>
              <a:pPr>
                <a:defRPr/>
              </a:pPr>
              <a:t>10</a:t>
            </a:fld>
            <a:endParaRPr lang="en-US" altLang="zh-TW"/>
          </a:p>
        </p:txBody>
      </p:sp>
    </p:spTree>
    <p:extLst>
      <p:ext uri="{BB962C8B-B14F-4D97-AF65-F5344CB8AC3E}">
        <p14:creationId xmlns:p14="http://schemas.microsoft.com/office/powerpoint/2010/main" val="990296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a:extLst>
              <a:ext uri="{FF2B5EF4-FFF2-40B4-BE49-F238E27FC236}">
                <a16:creationId xmlns:a16="http://schemas.microsoft.com/office/drawing/2014/main" id="{7CE7B178-4429-4842-A28A-15EAD84CA8C8}"/>
              </a:ext>
            </a:extLst>
          </p:cNvPr>
          <p:cNvSpPr>
            <a:spLocks noGrp="1" noChangeArrowheads="1"/>
          </p:cNvSpPr>
          <p:nvPr>
            <p:ph type="title"/>
          </p:nvPr>
        </p:nvSpPr>
        <p:spPr>
          <a:xfrm>
            <a:off x="160019" y="243840"/>
            <a:ext cx="8983981" cy="1173479"/>
          </a:xfrm>
        </p:spPr>
        <p:txBody>
          <a:bodyPr/>
          <a:lstStyle/>
          <a:p>
            <a:pPr eaLnBrk="1" hangingPunct="1"/>
            <a:r>
              <a:rPr lang="en-US" altLang="zh-TW" sz="3000" dirty="0"/>
              <a:t>A Nondeterministic Polynomial Algorithm Example: Unstructured Search Decision Algorithm (USDA)</a:t>
            </a:r>
          </a:p>
        </p:txBody>
      </p:sp>
      <p:sp>
        <p:nvSpPr>
          <p:cNvPr id="16388" name="Rectangle 3">
            <a:extLst>
              <a:ext uri="{FF2B5EF4-FFF2-40B4-BE49-F238E27FC236}">
                <a16:creationId xmlns:a16="http://schemas.microsoft.com/office/drawing/2014/main" id="{44AD41F7-4F24-4D10-AC2E-5EAF39091A12}"/>
              </a:ext>
            </a:extLst>
          </p:cNvPr>
          <p:cNvSpPr>
            <a:spLocks noGrp="1" noChangeArrowheads="1"/>
          </p:cNvSpPr>
          <p:nvPr>
            <p:ph type="body" idx="1"/>
          </p:nvPr>
        </p:nvSpPr>
        <p:spPr>
          <a:xfrm>
            <a:off x="68579" y="1242060"/>
            <a:ext cx="8983981" cy="3785950"/>
          </a:xfrm>
        </p:spPr>
        <p:txBody>
          <a:bodyPr/>
          <a:lstStyle/>
          <a:p>
            <a:pPr algn="just" eaLnBrk="1" hangingPunct="1">
              <a:buFont typeface="Wingdings" panose="05000000000000000000" pitchFamily="2" charset="2"/>
              <a:buNone/>
            </a:pPr>
            <a:r>
              <a:rPr lang="en-US" altLang="zh-TW" sz="1800" dirty="0">
                <a:solidFill>
                  <a:schemeClr val="bg2"/>
                </a:solidFill>
              </a:rPr>
              <a:t>Algorithm USDA</a:t>
            </a:r>
          </a:p>
          <a:p>
            <a:pPr algn="just" eaLnBrk="1" hangingPunct="1">
              <a:buFont typeface="Wingdings" panose="05000000000000000000" pitchFamily="2" charset="2"/>
              <a:buNone/>
            </a:pPr>
            <a:r>
              <a:rPr lang="en-US" altLang="zh-TW" sz="1800" dirty="0">
                <a:solidFill>
                  <a:schemeClr val="bg2"/>
                </a:solidFill>
              </a:rPr>
              <a:t>input:  a array </a:t>
            </a:r>
            <a:r>
              <a:rPr lang="en-US" altLang="zh-TW" sz="1800" b="1" dirty="0">
                <a:solidFill>
                  <a:schemeClr val="bg2"/>
                </a:solidFill>
              </a:rPr>
              <a:t>S</a:t>
            </a:r>
            <a:r>
              <a:rPr lang="en-US" altLang="zh-TW" sz="1800" dirty="0">
                <a:solidFill>
                  <a:schemeClr val="bg2"/>
                </a:solidFill>
              </a:rPr>
              <a:t> of </a:t>
            </a:r>
            <a:r>
              <a:rPr lang="en-US" altLang="zh-TW" sz="1800" b="1" dirty="0">
                <a:solidFill>
                  <a:schemeClr val="bg2"/>
                </a:solidFill>
              </a:rPr>
              <a:t>n</a:t>
            </a:r>
            <a:r>
              <a:rPr lang="en-US" altLang="zh-TW" sz="1800" dirty="0">
                <a:solidFill>
                  <a:schemeClr val="bg2"/>
                </a:solidFill>
              </a:rPr>
              <a:t> numbers and a target number </a:t>
            </a:r>
            <a:r>
              <a:rPr lang="en-US" altLang="zh-TW" sz="1800" b="1" dirty="0">
                <a:solidFill>
                  <a:schemeClr val="bg2"/>
                </a:solidFill>
              </a:rPr>
              <a:t>x</a:t>
            </a:r>
            <a:r>
              <a:rPr lang="en-US" altLang="zh-TW" sz="1800" dirty="0">
                <a:solidFill>
                  <a:schemeClr val="bg2"/>
                </a:solidFill>
              </a:rPr>
              <a:t> to be found in </a:t>
            </a:r>
            <a:r>
              <a:rPr lang="en-US" altLang="zh-TW" sz="1800" b="1" dirty="0">
                <a:solidFill>
                  <a:schemeClr val="bg2"/>
                </a:solidFill>
              </a:rPr>
              <a:t>S</a:t>
            </a:r>
          </a:p>
          <a:p>
            <a:pPr algn="just" eaLnBrk="1" hangingPunct="1">
              <a:buFont typeface="Wingdings" panose="05000000000000000000" pitchFamily="2" charset="2"/>
              <a:buNone/>
            </a:pPr>
            <a:r>
              <a:rPr lang="en-US" altLang="zh-TW" sz="1800" dirty="0">
                <a:solidFill>
                  <a:schemeClr val="bg2"/>
                </a:solidFill>
              </a:rPr>
              <a:t>output: </a:t>
            </a:r>
            <a:r>
              <a:rPr lang="en-US" altLang="zh-TW" sz="1800" b="1" dirty="0">
                <a:solidFill>
                  <a:schemeClr val="bg2"/>
                </a:solidFill>
              </a:rPr>
              <a:t>SUCCESS</a:t>
            </a:r>
            <a:r>
              <a:rPr lang="en-US" altLang="zh-TW" sz="1800" dirty="0">
                <a:solidFill>
                  <a:schemeClr val="bg2"/>
                </a:solidFill>
              </a:rPr>
              <a:t> if x is found; </a:t>
            </a:r>
            <a:r>
              <a:rPr lang="en-US" altLang="zh-TW" sz="1800" b="1" dirty="0">
                <a:solidFill>
                  <a:schemeClr val="bg2"/>
                </a:solidFill>
              </a:rPr>
              <a:t>FAILURE</a:t>
            </a:r>
            <a:r>
              <a:rPr lang="en-US" altLang="zh-TW" sz="1800" dirty="0">
                <a:solidFill>
                  <a:schemeClr val="bg2"/>
                </a:solidFill>
              </a:rPr>
              <a:t>, otherwise.</a:t>
            </a:r>
          </a:p>
          <a:p>
            <a:pPr algn="just" eaLnBrk="1" hangingPunct="1">
              <a:buFont typeface="Wingdings" panose="05000000000000000000" pitchFamily="2" charset="2"/>
              <a:buNone/>
            </a:pPr>
            <a:r>
              <a:rPr lang="en-US" altLang="zh-TW" sz="1800" dirty="0" err="1">
                <a:solidFill>
                  <a:schemeClr val="bg2"/>
                </a:solidFill>
              </a:rPr>
              <a:t>i</a:t>
            </a:r>
            <a:r>
              <a:rPr lang="en-US" altLang="zh-TW" sz="1800" dirty="0">
                <a:solidFill>
                  <a:schemeClr val="bg2"/>
                </a:solidFill>
              </a:rPr>
              <a:t> </a:t>
            </a:r>
            <a:r>
              <a:rPr lang="en-US" altLang="zh-TW" sz="1800" dirty="0">
                <a:solidFill>
                  <a:schemeClr val="bg2"/>
                </a:solidFill>
                <a:latin typeface="Times New Roman" panose="02020603050405020304" pitchFamily="18" charset="0"/>
              </a:rPr>
              <a:t>←</a:t>
            </a:r>
            <a:r>
              <a:rPr lang="en-US" altLang="zh-TW" sz="1800" dirty="0">
                <a:solidFill>
                  <a:schemeClr val="bg2"/>
                </a:solidFill>
              </a:rPr>
              <a:t> </a:t>
            </a:r>
            <a:r>
              <a:rPr lang="en-US" altLang="zh-TW" sz="1800" dirty="0">
                <a:solidFill>
                  <a:srgbClr val="FF0000"/>
                </a:solidFill>
              </a:rPr>
              <a:t>choice(0..n-1)  </a:t>
            </a:r>
            <a:r>
              <a:rPr lang="en-US" altLang="zh-TW" sz="1800" dirty="0">
                <a:solidFill>
                  <a:schemeClr val="bg2"/>
                </a:solidFill>
              </a:rPr>
              <a:t>//guessing an index </a:t>
            </a:r>
            <a:r>
              <a:rPr lang="en-US" altLang="zh-TW" sz="1800" dirty="0" err="1">
                <a:solidFill>
                  <a:schemeClr val="bg2"/>
                </a:solidFill>
              </a:rPr>
              <a:t>i</a:t>
            </a:r>
            <a:r>
              <a:rPr lang="en-US" altLang="zh-TW" sz="1800" dirty="0">
                <a:solidFill>
                  <a:schemeClr val="bg2"/>
                </a:solidFill>
              </a:rPr>
              <a:t> of S between 0 and n-1</a:t>
            </a:r>
          </a:p>
          <a:p>
            <a:pPr algn="just" eaLnBrk="1" hangingPunct="1">
              <a:buFont typeface="Wingdings" panose="05000000000000000000" pitchFamily="2" charset="2"/>
              <a:buNone/>
            </a:pPr>
            <a:r>
              <a:rPr lang="en-US" altLang="zh-TW" sz="1800" dirty="0">
                <a:solidFill>
                  <a:schemeClr val="bg2"/>
                </a:solidFill>
              </a:rPr>
              <a:t>if S[</a:t>
            </a:r>
            <a:r>
              <a:rPr lang="en-US" altLang="zh-TW" sz="1800" dirty="0" err="1">
                <a:solidFill>
                  <a:schemeClr val="bg2"/>
                </a:solidFill>
              </a:rPr>
              <a:t>i</a:t>
            </a:r>
            <a:r>
              <a:rPr lang="en-US" altLang="zh-TW" sz="1800" dirty="0">
                <a:solidFill>
                  <a:schemeClr val="bg2"/>
                </a:solidFill>
              </a:rPr>
              <a:t>]== x then return </a:t>
            </a:r>
            <a:r>
              <a:rPr lang="en-US" altLang="zh-TW" sz="1800" dirty="0">
                <a:solidFill>
                  <a:srgbClr val="FF0000"/>
                </a:solidFill>
              </a:rPr>
              <a:t>SUCCESS </a:t>
            </a:r>
            <a:r>
              <a:rPr lang="en-US" altLang="zh-TW" sz="1800" dirty="0">
                <a:solidFill>
                  <a:schemeClr val="bg2"/>
                </a:solidFill>
              </a:rPr>
              <a:t>/* checking</a:t>
            </a:r>
          </a:p>
          <a:p>
            <a:pPr algn="just" eaLnBrk="1" hangingPunct="1">
              <a:buFont typeface="Wingdings" panose="05000000000000000000" pitchFamily="2" charset="2"/>
              <a:buNone/>
            </a:pPr>
            <a:r>
              <a:rPr lang="en-US" altLang="zh-TW" sz="1800" dirty="0">
                <a:solidFill>
                  <a:schemeClr val="bg2"/>
                </a:solidFill>
              </a:rPr>
              <a:t>                else return </a:t>
            </a:r>
            <a:r>
              <a:rPr lang="en-US" altLang="zh-TW" sz="1800" dirty="0">
                <a:solidFill>
                  <a:srgbClr val="FF0000"/>
                </a:solidFill>
              </a:rPr>
              <a:t>FAILURE</a:t>
            </a:r>
            <a:endParaRPr lang="en-US" altLang="zh-TW" sz="2100" dirty="0">
              <a:solidFill>
                <a:srgbClr val="FF0000"/>
              </a:solidFill>
              <a:latin typeface="TimesNewRoman" charset="0"/>
            </a:endParaRPr>
          </a:p>
          <a:p>
            <a:pPr eaLnBrk="1" hangingPunct="1"/>
            <a:r>
              <a:rPr lang="en-US" altLang="zh-TW" sz="2100" dirty="0">
                <a:latin typeface="TimesNewRoman" charset="0"/>
              </a:rPr>
              <a:t>A </a:t>
            </a:r>
            <a:r>
              <a:rPr lang="en-US" altLang="zh-TW" sz="1800" dirty="0">
                <a:latin typeface="TimesNewRoman" charset="0"/>
              </a:rPr>
              <a:t>nondeterministic algorithm return FAILURE </a:t>
            </a:r>
            <a:r>
              <a:rPr lang="en-US" altLang="zh-TW" sz="1800" dirty="0" err="1">
                <a:latin typeface="TimesNewRoman" charset="0"/>
              </a:rPr>
              <a:t>iff</a:t>
            </a:r>
            <a:r>
              <a:rPr lang="en-US" altLang="zh-TW" sz="1800" dirty="0">
                <a:latin typeface="TimesNewRoman" charset="0"/>
              </a:rPr>
              <a:t> there exist no choice leading to a return of SUCCESS. </a:t>
            </a:r>
          </a:p>
          <a:p>
            <a:pPr eaLnBrk="1" hangingPunct="1"/>
            <a:r>
              <a:rPr lang="en-US" altLang="zh-TW" sz="1800" dirty="0">
                <a:latin typeface="TimesNewRoman" charset="0"/>
              </a:rPr>
              <a:t>The time required for choice(0..n-1) is O(1) in an ND algorithm instead of O(n) in a D algorithm. </a:t>
            </a:r>
          </a:p>
        </p:txBody>
      </p:sp>
      <p:sp>
        <p:nvSpPr>
          <p:cNvPr id="3" name="投影片編號版面配置區 2">
            <a:extLst>
              <a:ext uri="{FF2B5EF4-FFF2-40B4-BE49-F238E27FC236}">
                <a16:creationId xmlns:a16="http://schemas.microsoft.com/office/drawing/2014/main" id="{E8841744-6E29-49E7-B6EB-E9C6A135E69D}"/>
              </a:ext>
            </a:extLst>
          </p:cNvPr>
          <p:cNvSpPr>
            <a:spLocks noGrp="1"/>
          </p:cNvSpPr>
          <p:nvPr>
            <p:ph type="sldNum" sz="quarter" idx="10"/>
          </p:nvPr>
        </p:nvSpPr>
        <p:spPr/>
        <p:txBody>
          <a:bodyPr/>
          <a:lstStyle/>
          <a:p>
            <a:pPr>
              <a:defRPr/>
            </a:pPr>
            <a:fld id="{65376F40-43DA-4CB6-93DC-BCEA14E7B7A1}" type="slidenum">
              <a:rPr lang="en-US" altLang="zh-TW" smtClean="0"/>
              <a:pPr>
                <a:defRPr/>
              </a:pPr>
              <a:t>11</a:t>
            </a:fld>
            <a:endParaRPr lang="en-US" altLang="zh-TW"/>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a:extLst>
              <a:ext uri="{FF2B5EF4-FFF2-40B4-BE49-F238E27FC236}">
                <a16:creationId xmlns:a16="http://schemas.microsoft.com/office/drawing/2014/main" id="{CA2EA2A7-729B-436F-ABC2-6B2228945742}"/>
              </a:ext>
            </a:extLst>
          </p:cNvPr>
          <p:cNvSpPr>
            <a:spLocks noGrp="1" noChangeArrowheads="1"/>
          </p:cNvSpPr>
          <p:nvPr>
            <p:ph type="title"/>
          </p:nvPr>
        </p:nvSpPr>
        <p:spPr/>
        <p:txBody>
          <a:bodyPr/>
          <a:lstStyle/>
          <a:p>
            <a:pPr eaLnBrk="1" hangingPunct="1"/>
            <a:r>
              <a:rPr lang="en-US" altLang="zh-TW" sz="2700" dirty="0"/>
              <a:t>Problem Reduction (Transformation)</a:t>
            </a:r>
            <a:endParaRPr lang="en-US" altLang="zh-TW" dirty="0"/>
          </a:p>
        </p:txBody>
      </p:sp>
      <p:sp>
        <p:nvSpPr>
          <p:cNvPr id="8197" name="Rectangle 3">
            <a:extLst>
              <a:ext uri="{FF2B5EF4-FFF2-40B4-BE49-F238E27FC236}">
                <a16:creationId xmlns:a16="http://schemas.microsoft.com/office/drawing/2014/main" id="{57ACC83F-D375-48CF-A4A1-DDC7583188FD}"/>
              </a:ext>
            </a:extLst>
          </p:cNvPr>
          <p:cNvSpPr>
            <a:spLocks noGrp="1" noChangeArrowheads="1"/>
          </p:cNvSpPr>
          <p:nvPr>
            <p:ph type="body" idx="1"/>
          </p:nvPr>
        </p:nvSpPr>
        <p:spPr>
          <a:xfrm>
            <a:off x="374073" y="1062182"/>
            <a:ext cx="8312727" cy="3510271"/>
          </a:xfrm>
        </p:spPr>
        <p:txBody>
          <a:bodyPr/>
          <a:lstStyle/>
          <a:p>
            <a:pPr eaLnBrk="1" hangingPunct="1">
              <a:lnSpc>
                <a:spcPct val="90000"/>
              </a:lnSpc>
            </a:pPr>
            <a:r>
              <a:rPr lang="en-US" altLang="zh-TW" sz="2000" dirty="0"/>
              <a:t>Problem A </a:t>
            </a:r>
            <a:r>
              <a:rPr lang="en-US" altLang="zh-TW" sz="2000" dirty="0">
                <a:solidFill>
                  <a:srgbClr val="FF0000"/>
                </a:solidFill>
              </a:rPr>
              <a:t>polynomially reduces</a:t>
            </a:r>
            <a:r>
              <a:rPr lang="en-US" altLang="zh-TW" sz="2000" dirty="0"/>
              <a:t> to problem B (</a:t>
            </a:r>
            <a:r>
              <a:rPr lang="en-US" altLang="zh-TW" sz="2000" dirty="0">
                <a:solidFill>
                  <a:srgbClr val="FF0000"/>
                </a:solidFill>
              </a:rPr>
              <a:t>A</a:t>
            </a:r>
            <a:r>
              <a:rPr lang="en-US" altLang="zh-TW" sz="2000" dirty="0">
                <a:solidFill>
                  <a:srgbClr val="FF0000"/>
                </a:solidFill>
                <a:latin typeface="Times New Roman" panose="02020603050405020304" pitchFamily="18" charset="0"/>
                <a:sym typeface="Symbol" panose="05050102010706020507" pitchFamily="18" charset="2"/>
              </a:rPr>
              <a:t></a:t>
            </a:r>
            <a:r>
              <a:rPr lang="en-US" altLang="zh-TW" sz="2000" dirty="0">
                <a:solidFill>
                  <a:srgbClr val="FF0000"/>
                </a:solidFill>
              </a:rPr>
              <a:t>B</a:t>
            </a:r>
            <a:r>
              <a:rPr lang="en-US" altLang="zh-TW" sz="2000" dirty="0"/>
              <a:t>) </a:t>
            </a:r>
            <a:r>
              <a:rPr lang="en-US" altLang="zh-TW" sz="2000" dirty="0" err="1"/>
              <a:t>iff</a:t>
            </a:r>
            <a:r>
              <a:rPr lang="en-US" altLang="zh-TW" sz="2000" dirty="0"/>
              <a:t> A can be solved by using an algorithm which solves B.</a:t>
            </a:r>
          </a:p>
          <a:p>
            <a:pPr marL="920750" lvl="1" indent="-342900" eaLnBrk="1" hangingPunct="1">
              <a:lnSpc>
                <a:spcPct val="90000"/>
              </a:lnSpc>
              <a:buFont typeface="+mj-lt"/>
              <a:buAutoNum type="arabicPeriod"/>
            </a:pPr>
            <a:r>
              <a:rPr lang="en-US" altLang="zh-TW" sz="1400" dirty="0"/>
              <a:t>Transform polynomially the instance of A’s input into the instance of B’s input.</a:t>
            </a:r>
          </a:p>
          <a:p>
            <a:pPr marL="920750" lvl="1" indent="-342900" eaLnBrk="1" hangingPunct="1">
              <a:lnSpc>
                <a:spcPct val="90000"/>
              </a:lnSpc>
              <a:buFont typeface="+mj-lt"/>
              <a:buAutoNum type="arabicPeriod"/>
            </a:pPr>
            <a:r>
              <a:rPr lang="en-US" altLang="zh-TW" sz="1400" dirty="0"/>
              <a:t>Obtain the solution of B.</a:t>
            </a:r>
          </a:p>
          <a:p>
            <a:pPr marL="920750" lvl="1" indent="-342900" eaLnBrk="1" hangingPunct="1">
              <a:lnSpc>
                <a:spcPct val="90000"/>
              </a:lnSpc>
              <a:buFont typeface="+mj-lt"/>
              <a:buAutoNum type="arabicPeriod"/>
            </a:pPr>
            <a:r>
              <a:rPr lang="en-US" altLang="zh-TW" sz="1400" dirty="0"/>
              <a:t>Transform polynomially B’s solution into the form of A’s solution.</a:t>
            </a:r>
            <a:endParaRPr lang="en-US" altLang="zh-TW" sz="2000" dirty="0"/>
          </a:p>
          <a:p>
            <a:pPr lvl="1" eaLnBrk="1" hangingPunct="1">
              <a:lnSpc>
                <a:spcPct val="90000"/>
              </a:lnSpc>
              <a:buFont typeface="Wingdings" panose="05000000000000000000" pitchFamily="2" charset="2"/>
              <a:buNone/>
            </a:pPr>
            <a:r>
              <a:rPr lang="en-US" altLang="zh-TW" sz="2000" dirty="0"/>
              <a:t>   </a:t>
            </a:r>
          </a:p>
          <a:p>
            <a:pPr lvl="1" eaLnBrk="1" hangingPunct="1">
              <a:lnSpc>
                <a:spcPct val="90000"/>
              </a:lnSpc>
            </a:pPr>
            <a:endParaRPr lang="en-US" altLang="zh-TW" sz="1600" dirty="0"/>
          </a:p>
          <a:p>
            <a:pPr lvl="1" eaLnBrk="1" hangingPunct="1">
              <a:lnSpc>
                <a:spcPct val="90000"/>
              </a:lnSpc>
            </a:pPr>
            <a:endParaRPr lang="en-US" altLang="zh-TW" sz="1600" dirty="0"/>
          </a:p>
          <a:p>
            <a:pPr eaLnBrk="1" hangingPunct="1">
              <a:lnSpc>
                <a:spcPct val="90000"/>
              </a:lnSpc>
            </a:pPr>
            <a:endParaRPr lang="en-US" altLang="zh-TW" sz="2000" dirty="0"/>
          </a:p>
          <a:p>
            <a:pPr eaLnBrk="1" hangingPunct="1">
              <a:lnSpc>
                <a:spcPct val="90000"/>
              </a:lnSpc>
            </a:pPr>
            <a:endParaRPr lang="en-US" altLang="zh-TW" sz="2000" dirty="0"/>
          </a:p>
          <a:p>
            <a:pPr eaLnBrk="1" hangingPunct="1">
              <a:lnSpc>
                <a:spcPct val="90000"/>
              </a:lnSpc>
            </a:pPr>
            <a:endParaRPr lang="en-US" altLang="zh-TW" sz="2000" dirty="0"/>
          </a:p>
          <a:p>
            <a:pPr eaLnBrk="1" hangingPunct="1">
              <a:lnSpc>
                <a:spcPct val="90000"/>
              </a:lnSpc>
            </a:pPr>
            <a:r>
              <a:rPr lang="en-US" altLang="zh-TW" sz="2000" dirty="0"/>
              <a:t>If A</a:t>
            </a:r>
            <a:r>
              <a:rPr lang="en-US" altLang="zh-TW" sz="2000" dirty="0">
                <a:latin typeface="Times New Roman" panose="02020603050405020304" pitchFamily="18" charset="0"/>
                <a:sym typeface="Symbol" panose="05050102010706020507" pitchFamily="18" charset="2"/>
              </a:rPr>
              <a:t></a:t>
            </a:r>
            <a:r>
              <a:rPr lang="en-US" altLang="zh-TW" sz="2000" dirty="0"/>
              <a:t>B, B is more difficult. This is because if B is solved, then</a:t>
            </a:r>
            <a:br>
              <a:rPr lang="en-US" altLang="zh-TW" sz="2000" dirty="0"/>
            </a:br>
            <a:r>
              <a:rPr lang="en-US" altLang="zh-TW" sz="2000" dirty="0"/>
              <a:t>A is solved, but not vice versa.</a:t>
            </a:r>
          </a:p>
        </p:txBody>
      </p:sp>
      <p:graphicFrame>
        <p:nvGraphicFramePr>
          <p:cNvPr id="8194" name="Object 4">
            <a:extLst>
              <a:ext uri="{FF2B5EF4-FFF2-40B4-BE49-F238E27FC236}">
                <a16:creationId xmlns:a16="http://schemas.microsoft.com/office/drawing/2014/main" id="{15FFCEBB-D16A-4793-A9C8-B0F5E4AA2542}"/>
              </a:ext>
            </a:extLst>
          </p:cNvPr>
          <p:cNvGraphicFramePr>
            <a:graphicFrameLocks noChangeAspect="1"/>
          </p:cNvGraphicFramePr>
          <p:nvPr>
            <p:extLst>
              <p:ext uri="{D42A27DB-BD31-4B8C-83A1-F6EECF244321}">
                <p14:modId xmlns:p14="http://schemas.microsoft.com/office/powerpoint/2010/main" val="2073390947"/>
              </p:ext>
            </p:extLst>
          </p:nvPr>
        </p:nvGraphicFramePr>
        <p:xfrm>
          <a:off x="1417205" y="2501900"/>
          <a:ext cx="5075959" cy="2054225"/>
        </p:xfrm>
        <a:graphic>
          <a:graphicData uri="http://schemas.openxmlformats.org/presentationml/2006/ole">
            <mc:AlternateContent xmlns:mc="http://schemas.openxmlformats.org/markup-compatibility/2006">
              <mc:Choice xmlns:v="urn:schemas-microsoft-com:vml" Requires="v">
                <p:oleObj spid="_x0000_s1060" name="Document" r:id="rId3" imgW="7802744" imgH="2913436" progId="Word.Document.8">
                  <p:embed/>
                </p:oleObj>
              </mc:Choice>
              <mc:Fallback>
                <p:oleObj name="Document" r:id="rId3" imgW="7802744" imgH="2913436" progId="Word.Document.8">
                  <p:embed/>
                  <p:pic>
                    <p:nvPicPr>
                      <p:cNvPr id="8194" name="Object 4">
                        <a:extLst>
                          <a:ext uri="{FF2B5EF4-FFF2-40B4-BE49-F238E27FC236}">
                            <a16:creationId xmlns:a16="http://schemas.microsoft.com/office/drawing/2014/main" id="{15FFCEBB-D16A-4793-A9C8-B0F5E4AA2542}"/>
                          </a:ext>
                        </a:extLst>
                      </p:cNvPr>
                      <p:cNvPicPr>
                        <a:picLocks noChangeAspect="1" noChangeArrowheads="1"/>
                      </p:cNvPicPr>
                      <p:nvPr/>
                    </p:nvPicPr>
                    <p:blipFill>
                      <a:blip r:embed="rId4"/>
                      <a:srcRect/>
                      <a:stretch>
                        <a:fillRect/>
                      </a:stretch>
                    </p:blipFill>
                    <p:spPr bwMode="auto">
                      <a:xfrm>
                        <a:off x="1417205" y="2501900"/>
                        <a:ext cx="5075959" cy="2054225"/>
                      </a:xfrm>
                      <a:prstGeom prst="rect">
                        <a:avLst/>
                      </a:prstGeom>
                      <a:noFill/>
                      <a:ln>
                        <a:noFill/>
                      </a:ln>
                      <a:effectLst/>
                    </p:spPr>
                  </p:pic>
                </p:oleObj>
              </mc:Fallback>
            </mc:AlternateContent>
          </a:graphicData>
        </a:graphic>
      </p:graphicFrame>
      <p:sp>
        <p:nvSpPr>
          <p:cNvPr id="8198" name="Line 9">
            <a:extLst>
              <a:ext uri="{FF2B5EF4-FFF2-40B4-BE49-F238E27FC236}">
                <a16:creationId xmlns:a16="http://schemas.microsoft.com/office/drawing/2014/main" id="{9718B556-1846-4D7B-B182-2B5C3DE994B3}"/>
              </a:ext>
            </a:extLst>
          </p:cNvPr>
          <p:cNvSpPr>
            <a:spLocks noChangeShapeType="1"/>
          </p:cNvSpPr>
          <p:nvPr/>
        </p:nvSpPr>
        <p:spPr bwMode="auto">
          <a:xfrm flipV="1">
            <a:off x="2777150" y="3052688"/>
            <a:ext cx="2133599" cy="22544"/>
          </a:xfrm>
          <a:prstGeom prst="line">
            <a:avLst/>
          </a:prstGeom>
          <a:noFill/>
          <a:ln w="28575">
            <a:solidFill>
              <a:srgbClr val="00FF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zh-TW" altLang="en-US" sz="1100"/>
          </a:p>
        </p:txBody>
      </p:sp>
      <p:sp>
        <p:nvSpPr>
          <p:cNvPr id="8199" name="Line 10">
            <a:extLst>
              <a:ext uri="{FF2B5EF4-FFF2-40B4-BE49-F238E27FC236}">
                <a16:creationId xmlns:a16="http://schemas.microsoft.com/office/drawing/2014/main" id="{2AB26642-4984-4D61-A2FE-337F0AA3281E}"/>
              </a:ext>
            </a:extLst>
          </p:cNvPr>
          <p:cNvSpPr>
            <a:spLocks noChangeShapeType="1"/>
          </p:cNvSpPr>
          <p:nvPr/>
        </p:nvSpPr>
        <p:spPr bwMode="auto">
          <a:xfrm flipH="1">
            <a:off x="5551061" y="3154808"/>
            <a:ext cx="1906" cy="590216"/>
          </a:xfrm>
          <a:prstGeom prst="line">
            <a:avLst/>
          </a:prstGeom>
          <a:noFill/>
          <a:ln w="28575">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zh-TW" altLang="en-US" sz="1100"/>
          </a:p>
        </p:txBody>
      </p:sp>
      <p:sp>
        <p:nvSpPr>
          <p:cNvPr id="8200" name="Line 12">
            <a:extLst>
              <a:ext uri="{FF2B5EF4-FFF2-40B4-BE49-F238E27FC236}">
                <a16:creationId xmlns:a16="http://schemas.microsoft.com/office/drawing/2014/main" id="{C00F05CB-1254-4FBC-B3B7-BFE9B6FD572C}"/>
              </a:ext>
            </a:extLst>
          </p:cNvPr>
          <p:cNvSpPr>
            <a:spLocks noChangeShapeType="1"/>
          </p:cNvSpPr>
          <p:nvPr/>
        </p:nvSpPr>
        <p:spPr bwMode="auto">
          <a:xfrm flipH="1">
            <a:off x="2812473" y="3864363"/>
            <a:ext cx="2098276" cy="0"/>
          </a:xfrm>
          <a:prstGeom prst="line">
            <a:avLst/>
          </a:prstGeom>
          <a:noFill/>
          <a:ln w="28575">
            <a:solidFill>
              <a:srgbClr val="00FF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zh-TW" altLang="en-US" sz="1100"/>
          </a:p>
        </p:txBody>
      </p:sp>
      <p:sp>
        <p:nvSpPr>
          <p:cNvPr id="8201" name="Line 13">
            <a:extLst>
              <a:ext uri="{FF2B5EF4-FFF2-40B4-BE49-F238E27FC236}">
                <a16:creationId xmlns:a16="http://schemas.microsoft.com/office/drawing/2014/main" id="{BC0C81CA-8D61-4DAD-8B31-3C42B669BFAA}"/>
              </a:ext>
            </a:extLst>
          </p:cNvPr>
          <p:cNvSpPr>
            <a:spLocks noChangeShapeType="1"/>
          </p:cNvSpPr>
          <p:nvPr/>
        </p:nvSpPr>
        <p:spPr bwMode="auto">
          <a:xfrm>
            <a:off x="2290228" y="3146307"/>
            <a:ext cx="0" cy="607219"/>
          </a:xfrm>
          <a:prstGeom prst="line">
            <a:avLst/>
          </a:prstGeom>
          <a:noFill/>
          <a:ln w="28575">
            <a:solidFill>
              <a:schemeClr val="accent1">
                <a:lumMod val="75000"/>
              </a:schemeClr>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zh-TW" altLang="en-US" sz="1100"/>
          </a:p>
        </p:txBody>
      </p:sp>
      <p:sp>
        <p:nvSpPr>
          <p:cNvPr id="3" name="投影片編號版面配置區 2">
            <a:extLst>
              <a:ext uri="{FF2B5EF4-FFF2-40B4-BE49-F238E27FC236}">
                <a16:creationId xmlns:a16="http://schemas.microsoft.com/office/drawing/2014/main" id="{7A306605-F653-4110-8F5D-20480DC89132}"/>
              </a:ext>
            </a:extLst>
          </p:cNvPr>
          <p:cNvSpPr>
            <a:spLocks noGrp="1"/>
          </p:cNvSpPr>
          <p:nvPr>
            <p:ph type="sldNum" sz="quarter" idx="10"/>
          </p:nvPr>
        </p:nvSpPr>
        <p:spPr/>
        <p:txBody>
          <a:bodyPr/>
          <a:lstStyle/>
          <a:p>
            <a:pPr>
              <a:defRPr/>
            </a:pPr>
            <a:fld id="{65376F40-43DA-4CB6-93DC-BCEA14E7B7A1}" type="slidenum">
              <a:rPr lang="en-US" altLang="zh-TW" smtClean="0"/>
              <a:pPr>
                <a:defRPr/>
              </a:pPr>
              <a:t>12</a:t>
            </a:fld>
            <a:endParaRPr lang="en-US" altLang="zh-TW"/>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a:extLst>
              <a:ext uri="{FF2B5EF4-FFF2-40B4-BE49-F238E27FC236}">
                <a16:creationId xmlns:a16="http://schemas.microsoft.com/office/drawing/2014/main" id="{BD3A783D-C03E-4D74-B09E-557D291398B5}"/>
              </a:ext>
            </a:extLst>
          </p:cNvPr>
          <p:cNvSpPr>
            <a:spLocks noGrp="1" noChangeArrowheads="1"/>
          </p:cNvSpPr>
          <p:nvPr>
            <p:ph type="title"/>
          </p:nvPr>
        </p:nvSpPr>
        <p:spPr>
          <a:xfrm>
            <a:off x="118918" y="397521"/>
            <a:ext cx="8677564" cy="648891"/>
          </a:xfrm>
        </p:spPr>
        <p:txBody>
          <a:bodyPr/>
          <a:lstStyle/>
          <a:p>
            <a:pPr eaLnBrk="1" hangingPunct="1"/>
            <a:r>
              <a:rPr lang="en-US" altLang="zh-TW" sz="3000" dirty="0"/>
              <a:t>NP-hardness Proofs by</a:t>
            </a:r>
            <a:r>
              <a:rPr lang="zh-TW" altLang="en-US" sz="3000" dirty="0"/>
              <a:t> </a:t>
            </a:r>
            <a:r>
              <a:rPr lang="en-US" altLang="zh-TW" sz="3000" dirty="0"/>
              <a:t>Problem Reduction</a:t>
            </a:r>
          </a:p>
        </p:txBody>
      </p:sp>
      <p:sp>
        <p:nvSpPr>
          <p:cNvPr id="25604" name="Text Box 4">
            <a:extLst>
              <a:ext uri="{FF2B5EF4-FFF2-40B4-BE49-F238E27FC236}">
                <a16:creationId xmlns:a16="http://schemas.microsoft.com/office/drawing/2014/main" id="{21D433C8-94A4-45C3-89E8-32D7F824EFF7}"/>
              </a:ext>
            </a:extLst>
          </p:cNvPr>
          <p:cNvSpPr txBox="1">
            <a:spLocks noChangeArrowheads="1"/>
          </p:cNvSpPr>
          <p:nvPr/>
        </p:nvSpPr>
        <p:spPr bwMode="auto">
          <a:xfrm>
            <a:off x="3200399" y="2922613"/>
            <a:ext cx="112221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ahom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Tahom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Tahom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Tahom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新細明體" panose="02020500000000000000" pitchFamily="18" charset="-120"/>
              </a:defRPr>
            </a:lvl9pPr>
          </a:lstStyle>
          <a:p>
            <a:pPr>
              <a:spcBef>
                <a:spcPct val="50000"/>
              </a:spcBef>
            </a:pPr>
            <a:r>
              <a:rPr kumimoji="0" lang="en-US" altLang="zh-TW" sz="1800" dirty="0">
                <a:latin typeface="Times New Roman" panose="02020603050405020304" pitchFamily="18" charset="0"/>
              </a:rPr>
              <a:t>Vertex Cover</a:t>
            </a:r>
          </a:p>
        </p:txBody>
      </p:sp>
      <p:sp>
        <p:nvSpPr>
          <p:cNvPr id="25605" name="Text Box 5">
            <a:extLst>
              <a:ext uri="{FF2B5EF4-FFF2-40B4-BE49-F238E27FC236}">
                <a16:creationId xmlns:a16="http://schemas.microsoft.com/office/drawing/2014/main" id="{83C28F5D-A028-4D1C-A1D0-0D3596FF70CF}"/>
              </a:ext>
            </a:extLst>
          </p:cNvPr>
          <p:cNvSpPr txBox="1">
            <a:spLocks noChangeArrowheads="1"/>
          </p:cNvSpPr>
          <p:nvPr/>
        </p:nvSpPr>
        <p:spPr bwMode="auto">
          <a:xfrm>
            <a:off x="3200400" y="2065362"/>
            <a:ext cx="8572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Tahom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Tahom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Tahom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新細明體" panose="02020500000000000000" pitchFamily="18" charset="-120"/>
              </a:defRPr>
            </a:lvl9pPr>
          </a:lstStyle>
          <a:p>
            <a:pPr>
              <a:spcBef>
                <a:spcPct val="50000"/>
              </a:spcBef>
            </a:pPr>
            <a:r>
              <a:rPr kumimoji="0" lang="en-US" altLang="zh-TW" sz="1800">
                <a:latin typeface="Times New Roman" panose="02020603050405020304" pitchFamily="18" charset="0"/>
              </a:rPr>
              <a:t>Clique</a:t>
            </a:r>
          </a:p>
        </p:txBody>
      </p:sp>
      <p:sp>
        <p:nvSpPr>
          <p:cNvPr id="25606" name="Text Box 6">
            <a:extLst>
              <a:ext uri="{FF2B5EF4-FFF2-40B4-BE49-F238E27FC236}">
                <a16:creationId xmlns:a16="http://schemas.microsoft.com/office/drawing/2014/main" id="{6A63F779-AAE5-4DAA-868C-00983577C785}"/>
              </a:ext>
            </a:extLst>
          </p:cNvPr>
          <p:cNvSpPr txBox="1">
            <a:spLocks noChangeArrowheads="1"/>
          </p:cNvSpPr>
          <p:nvPr/>
        </p:nvSpPr>
        <p:spPr bwMode="auto">
          <a:xfrm>
            <a:off x="5543550" y="2065362"/>
            <a:ext cx="9715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Tahom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Tahom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Tahom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新細明體" panose="02020500000000000000" pitchFamily="18" charset="-120"/>
              </a:defRPr>
            </a:lvl9pPr>
          </a:lstStyle>
          <a:p>
            <a:pPr>
              <a:spcBef>
                <a:spcPct val="50000"/>
              </a:spcBef>
            </a:pPr>
            <a:r>
              <a:rPr kumimoji="0" lang="en-US" altLang="zh-TW" sz="1800">
                <a:latin typeface="Times New Roman" panose="02020603050405020304" pitchFamily="18" charset="0"/>
              </a:rPr>
              <a:t>3-SAT</a:t>
            </a:r>
          </a:p>
        </p:txBody>
      </p:sp>
      <p:sp>
        <p:nvSpPr>
          <p:cNvPr id="25607" name="Text Box 7">
            <a:extLst>
              <a:ext uri="{FF2B5EF4-FFF2-40B4-BE49-F238E27FC236}">
                <a16:creationId xmlns:a16="http://schemas.microsoft.com/office/drawing/2014/main" id="{454DCDC3-7E1D-4671-AFDC-97BC2CBE694D}"/>
              </a:ext>
            </a:extLst>
          </p:cNvPr>
          <p:cNvSpPr txBox="1">
            <a:spLocks noChangeArrowheads="1"/>
          </p:cNvSpPr>
          <p:nvPr/>
        </p:nvSpPr>
        <p:spPr bwMode="auto">
          <a:xfrm>
            <a:off x="4400550" y="1551012"/>
            <a:ext cx="6286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Tahom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Tahom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Tahom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新細明體" panose="02020500000000000000" pitchFamily="18" charset="-120"/>
              </a:defRPr>
            </a:lvl9pPr>
          </a:lstStyle>
          <a:p>
            <a:pPr>
              <a:spcBef>
                <a:spcPct val="50000"/>
              </a:spcBef>
            </a:pPr>
            <a:r>
              <a:rPr kumimoji="0" lang="en-US" altLang="zh-TW" sz="1800">
                <a:latin typeface="Times New Roman" panose="02020603050405020304" pitchFamily="18" charset="0"/>
              </a:rPr>
              <a:t>SAT</a:t>
            </a:r>
          </a:p>
        </p:txBody>
      </p:sp>
      <p:sp>
        <p:nvSpPr>
          <p:cNvPr id="25608" name="Text Box 8">
            <a:extLst>
              <a:ext uri="{FF2B5EF4-FFF2-40B4-BE49-F238E27FC236}">
                <a16:creationId xmlns:a16="http://schemas.microsoft.com/office/drawing/2014/main" id="{C40077C3-A791-4B69-A2DB-96B50B6492E4}"/>
              </a:ext>
            </a:extLst>
          </p:cNvPr>
          <p:cNvSpPr txBox="1">
            <a:spLocks noChangeArrowheads="1"/>
          </p:cNvSpPr>
          <p:nvPr/>
        </p:nvSpPr>
        <p:spPr bwMode="auto">
          <a:xfrm>
            <a:off x="5274469" y="2979762"/>
            <a:ext cx="19835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Tahom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Tahom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Tahom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新細明體" panose="02020500000000000000" pitchFamily="18" charset="-120"/>
              </a:defRPr>
            </a:lvl9pPr>
          </a:lstStyle>
          <a:p>
            <a:pPr>
              <a:spcBef>
                <a:spcPct val="50000"/>
              </a:spcBef>
            </a:pPr>
            <a:r>
              <a:rPr kumimoji="0" lang="en-US" altLang="zh-TW" sz="1800" dirty="0">
                <a:latin typeface="Times New Roman" panose="02020603050405020304" pitchFamily="18" charset="0"/>
              </a:rPr>
              <a:t>Chromatic Number</a:t>
            </a:r>
          </a:p>
        </p:txBody>
      </p:sp>
      <p:sp>
        <p:nvSpPr>
          <p:cNvPr id="25609" name="Text Box 9">
            <a:extLst>
              <a:ext uri="{FF2B5EF4-FFF2-40B4-BE49-F238E27FC236}">
                <a16:creationId xmlns:a16="http://schemas.microsoft.com/office/drawing/2014/main" id="{9080ED7A-E8B6-4B8E-88CA-C8A0B082310C}"/>
              </a:ext>
            </a:extLst>
          </p:cNvPr>
          <p:cNvSpPr txBox="1">
            <a:spLocks noChangeArrowheads="1"/>
          </p:cNvSpPr>
          <p:nvPr/>
        </p:nvSpPr>
        <p:spPr bwMode="auto">
          <a:xfrm>
            <a:off x="2762064" y="3955778"/>
            <a:ext cx="16384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ahom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Tahom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Tahom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Tahom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新細明體" panose="02020500000000000000" pitchFamily="18" charset="-120"/>
              </a:defRPr>
            </a:lvl9pPr>
          </a:lstStyle>
          <a:p>
            <a:pPr>
              <a:spcBef>
                <a:spcPct val="50000"/>
              </a:spcBef>
            </a:pPr>
            <a:r>
              <a:rPr kumimoji="0" lang="en-US" altLang="zh-TW" sz="1800" dirty="0">
                <a:latin typeface="Times New Roman" panose="02020603050405020304" pitchFamily="18" charset="0"/>
              </a:rPr>
              <a:t>Dominating Set</a:t>
            </a:r>
          </a:p>
        </p:txBody>
      </p:sp>
      <p:sp>
        <p:nvSpPr>
          <p:cNvPr id="25610" name="Text Box 10">
            <a:extLst>
              <a:ext uri="{FF2B5EF4-FFF2-40B4-BE49-F238E27FC236}">
                <a16:creationId xmlns:a16="http://schemas.microsoft.com/office/drawing/2014/main" id="{9C8D82C1-4808-40A8-B12C-E707DEB87D3D}"/>
              </a:ext>
            </a:extLst>
          </p:cNvPr>
          <p:cNvSpPr txBox="1">
            <a:spLocks noChangeArrowheads="1"/>
          </p:cNvSpPr>
          <p:nvPr/>
        </p:nvSpPr>
        <p:spPr bwMode="auto">
          <a:xfrm>
            <a:off x="2200275" y="1227846"/>
            <a:ext cx="14287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ahom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Tahom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Tahom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Tahom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新細明體" panose="02020500000000000000" pitchFamily="18" charset="-120"/>
              </a:defRPr>
            </a:lvl9pPr>
          </a:lstStyle>
          <a:p>
            <a:pPr>
              <a:spcBef>
                <a:spcPct val="50000"/>
              </a:spcBef>
            </a:pPr>
            <a:r>
              <a:rPr kumimoji="0" lang="en-US" altLang="zh-TW" sz="1800" dirty="0">
                <a:latin typeface="Times New Roman" panose="02020603050405020304" pitchFamily="18" charset="0"/>
              </a:rPr>
              <a:t>Every NP problem</a:t>
            </a:r>
          </a:p>
        </p:txBody>
      </p:sp>
      <p:sp>
        <p:nvSpPr>
          <p:cNvPr id="25611" name="Line 11">
            <a:extLst>
              <a:ext uri="{FF2B5EF4-FFF2-40B4-BE49-F238E27FC236}">
                <a16:creationId xmlns:a16="http://schemas.microsoft.com/office/drawing/2014/main" id="{B88426B2-93D7-4CA9-8FE6-5C98529E59D6}"/>
              </a:ext>
            </a:extLst>
          </p:cNvPr>
          <p:cNvSpPr>
            <a:spLocks noChangeShapeType="1"/>
          </p:cNvSpPr>
          <p:nvPr/>
        </p:nvSpPr>
        <p:spPr bwMode="auto">
          <a:xfrm>
            <a:off x="3086100" y="1551012"/>
            <a:ext cx="1371600" cy="1143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1050"/>
          </a:p>
        </p:txBody>
      </p:sp>
      <p:sp>
        <p:nvSpPr>
          <p:cNvPr id="25612" name="Line 12">
            <a:extLst>
              <a:ext uri="{FF2B5EF4-FFF2-40B4-BE49-F238E27FC236}">
                <a16:creationId xmlns:a16="http://schemas.microsoft.com/office/drawing/2014/main" id="{9D3FDC9C-FBE5-4962-82E9-1D6914A581C8}"/>
              </a:ext>
            </a:extLst>
          </p:cNvPr>
          <p:cNvSpPr>
            <a:spLocks noChangeShapeType="1"/>
          </p:cNvSpPr>
          <p:nvPr/>
        </p:nvSpPr>
        <p:spPr bwMode="auto">
          <a:xfrm flipH="1">
            <a:off x="3829050" y="1893912"/>
            <a:ext cx="62865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1050"/>
          </a:p>
        </p:txBody>
      </p:sp>
      <p:sp>
        <p:nvSpPr>
          <p:cNvPr id="25613" name="Line 13">
            <a:extLst>
              <a:ext uri="{FF2B5EF4-FFF2-40B4-BE49-F238E27FC236}">
                <a16:creationId xmlns:a16="http://schemas.microsoft.com/office/drawing/2014/main" id="{3E34B038-6DB8-4694-9CB1-FC51A7E93D00}"/>
              </a:ext>
            </a:extLst>
          </p:cNvPr>
          <p:cNvSpPr>
            <a:spLocks noChangeShapeType="1"/>
          </p:cNvSpPr>
          <p:nvPr/>
        </p:nvSpPr>
        <p:spPr bwMode="auto">
          <a:xfrm>
            <a:off x="3543300" y="2408262"/>
            <a:ext cx="0" cy="5715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1050"/>
          </a:p>
        </p:txBody>
      </p:sp>
      <p:sp>
        <p:nvSpPr>
          <p:cNvPr id="25614" name="Line 14">
            <a:extLst>
              <a:ext uri="{FF2B5EF4-FFF2-40B4-BE49-F238E27FC236}">
                <a16:creationId xmlns:a16="http://schemas.microsoft.com/office/drawing/2014/main" id="{CB302DC3-496C-49E3-9C86-7A54DFA42C3A}"/>
              </a:ext>
            </a:extLst>
          </p:cNvPr>
          <p:cNvSpPr>
            <a:spLocks noChangeShapeType="1"/>
          </p:cNvSpPr>
          <p:nvPr/>
        </p:nvSpPr>
        <p:spPr bwMode="auto">
          <a:xfrm>
            <a:off x="3557142" y="3568944"/>
            <a:ext cx="0" cy="45925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1050"/>
          </a:p>
        </p:txBody>
      </p:sp>
      <p:sp>
        <p:nvSpPr>
          <p:cNvPr id="25615" name="Line 15">
            <a:extLst>
              <a:ext uri="{FF2B5EF4-FFF2-40B4-BE49-F238E27FC236}">
                <a16:creationId xmlns:a16="http://schemas.microsoft.com/office/drawing/2014/main" id="{44A7AA19-43B6-4AFB-982D-4F05E7373A8A}"/>
              </a:ext>
            </a:extLst>
          </p:cNvPr>
          <p:cNvSpPr>
            <a:spLocks noChangeShapeType="1"/>
          </p:cNvSpPr>
          <p:nvPr/>
        </p:nvSpPr>
        <p:spPr bwMode="auto">
          <a:xfrm>
            <a:off x="5943600" y="2408262"/>
            <a:ext cx="0" cy="6286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1050"/>
          </a:p>
        </p:txBody>
      </p:sp>
      <p:sp>
        <p:nvSpPr>
          <p:cNvPr id="25616" name="Line 16">
            <a:extLst>
              <a:ext uri="{FF2B5EF4-FFF2-40B4-BE49-F238E27FC236}">
                <a16:creationId xmlns:a16="http://schemas.microsoft.com/office/drawing/2014/main" id="{564EC1EE-CFEB-496D-A1B2-DE907949139A}"/>
              </a:ext>
            </a:extLst>
          </p:cNvPr>
          <p:cNvSpPr>
            <a:spLocks noChangeShapeType="1"/>
          </p:cNvSpPr>
          <p:nvPr/>
        </p:nvSpPr>
        <p:spPr bwMode="auto">
          <a:xfrm>
            <a:off x="4972050" y="1836762"/>
            <a:ext cx="742950" cy="2857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1050"/>
          </a:p>
        </p:txBody>
      </p:sp>
      <p:sp>
        <p:nvSpPr>
          <p:cNvPr id="17" name="Text Box 8">
            <a:extLst>
              <a:ext uri="{FF2B5EF4-FFF2-40B4-BE49-F238E27FC236}">
                <a16:creationId xmlns:a16="http://schemas.microsoft.com/office/drawing/2014/main" id="{B9E6FCB6-1F0B-4111-9A69-C51F8C99FD95}"/>
              </a:ext>
            </a:extLst>
          </p:cNvPr>
          <p:cNvSpPr txBox="1">
            <a:spLocks noChangeArrowheads="1"/>
          </p:cNvSpPr>
          <p:nvPr/>
        </p:nvSpPr>
        <p:spPr bwMode="auto">
          <a:xfrm>
            <a:off x="4951809" y="3618285"/>
            <a:ext cx="19835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Tahom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Tahom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Tahom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新細明體" panose="02020500000000000000" pitchFamily="18" charset="-120"/>
              </a:defRPr>
            </a:lvl9pPr>
          </a:lstStyle>
          <a:p>
            <a:pPr algn="ctr">
              <a:spcBef>
                <a:spcPct val="50000"/>
              </a:spcBef>
            </a:pPr>
            <a:r>
              <a:rPr kumimoji="0" lang="en-US" altLang="zh-TW" sz="1800" dirty="0">
                <a:latin typeface="Times New Roman" panose="02020603050405020304" pitchFamily="18" charset="0"/>
              </a:rPr>
              <a:t>…</a:t>
            </a:r>
          </a:p>
        </p:txBody>
      </p:sp>
      <p:sp>
        <p:nvSpPr>
          <p:cNvPr id="18" name="Line 15">
            <a:extLst>
              <a:ext uri="{FF2B5EF4-FFF2-40B4-BE49-F238E27FC236}">
                <a16:creationId xmlns:a16="http://schemas.microsoft.com/office/drawing/2014/main" id="{E14BA0A3-1CBB-43B8-A936-A726F0A49191}"/>
              </a:ext>
            </a:extLst>
          </p:cNvPr>
          <p:cNvSpPr>
            <a:spLocks noChangeShapeType="1"/>
          </p:cNvSpPr>
          <p:nvPr/>
        </p:nvSpPr>
        <p:spPr bwMode="auto">
          <a:xfrm flipH="1">
            <a:off x="5957452" y="3329069"/>
            <a:ext cx="1" cy="45321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1050"/>
          </a:p>
        </p:txBody>
      </p:sp>
      <p:sp>
        <p:nvSpPr>
          <p:cNvPr id="19" name="Text Box 8">
            <a:extLst>
              <a:ext uri="{FF2B5EF4-FFF2-40B4-BE49-F238E27FC236}">
                <a16:creationId xmlns:a16="http://schemas.microsoft.com/office/drawing/2014/main" id="{469A0B5A-9577-4612-8D57-536FA8F9DBAC}"/>
              </a:ext>
            </a:extLst>
          </p:cNvPr>
          <p:cNvSpPr txBox="1">
            <a:spLocks noChangeArrowheads="1"/>
          </p:cNvSpPr>
          <p:nvPr/>
        </p:nvSpPr>
        <p:spPr bwMode="auto">
          <a:xfrm>
            <a:off x="2551509" y="4561313"/>
            <a:ext cx="19835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新細明體" panose="02020500000000000000" pitchFamily="18" charset="-120"/>
              </a:defRPr>
            </a:lvl1pPr>
            <a:lvl2pPr marL="742950" indent="-285750" eaLnBrk="0" hangingPunct="0">
              <a:defRPr kumimoji="1" sz="2400">
                <a:solidFill>
                  <a:schemeClr val="tx1"/>
                </a:solidFill>
                <a:latin typeface="Tahoma" panose="020B0604030504040204" pitchFamily="34" charset="0"/>
                <a:ea typeface="新細明體" panose="02020500000000000000" pitchFamily="18" charset="-120"/>
              </a:defRPr>
            </a:lvl2pPr>
            <a:lvl3pPr marL="1143000" indent="-228600" eaLnBrk="0" hangingPunct="0">
              <a:defRPr kumimoji="1" sz="2400">
                <a:solidFill>
                  <a:schemeClr val="tx1"/>
                </a:solidFill>
                <a:latin typeface="Tahoma" panose="020B0604030504040204" pitchFamily="34" charset="0"/>
                <a:ea typeface="新細明體" panose="02020500000000000000" pitchFamily="18" charset="-120"/>
              </a:defRPr>
            </a:lvl3pPr>
            <a:lvl4pPr marL="1600200" indent="-228600" eaLnBrk="0" hangingPunct="0">
              <a:defRPr kumimoji="1" sz="2400">
                <a:solidFill>
                  <a:schemeClr val="tx1"/>
                </a:solidFill>
                <a:latin typeface="Tahoma" panose="020B0604030504040204" pitchFamily="34" charset="0"/>
                <a:ea typeface="新細明體" panose="02020500000000000000" pitchFamily="18" charset="-120"/>
              </a:defRPr>
            </a:lvl4pPr>
            <a:lvl5pPr marL="2057400" indent="-228600" eaLnBrk="0" hangingPunct="0">
              <a:defRPr kumimoji="1" sz="24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新細明體" panose="02020500000000000000" pitchFamily="18" charset="-120"/>
              </a:defRPr>
            </a:lvl9pPr>
          </a:lstStyle>
          <a:p>
            <a:pPr algn="ctr">
              <a:spcBef>
                <a:spcPct val="50000"/>
              </a:spcBef>
            </a:pPr>
            <a:r>
              <a:rPr kumimoji="0" lang="en-US" altLang="zh-TW" sz="1800" dirty="0">
                <a:latin typeface="Times New Roman" panose="02020603050405020304" pitchFamily="18" charset="0"/>
              </a:rPr>
              <a:t>…</a:t>
            </a:r>
          </a:p>
        </p:txBody>
      </p:sp>
      <p:sp>
        <p:nvSpPr>
          <p:cNvPr id="20" name="Line 15">
            <a:extLst>
              <a:ext uri="{FF2B5EF4-FFF2-40B4-BE49-F238E27FC236}">
                <a16:creationId xmlns:a16="http://schemas.microsoft.com/office/drawing/2014/main" id="{AFF6F10D-8AE6-4984-956A-A7E27D74A3E2}"/>
              </a:ext>
            </a:extLst>
          </p:cNvPr>
          <p:cNvSpPr>
            <a:spLocks noChangeShapeType="1"/>
          </p:cNvSpPr>
          <p:nvPr/>
        </p:nvSpPr>
        <p:spPr bwMode="auto">
          <a:xfrm flipH="1">
            <a:off x="3557152" y="4272097"/>
            <a:ext cx="1" cy="45321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1050"/>
          </a:p>
        </p:txBody>
      </p:sp>
      <p:sp>
        <p:nvSpPr>
          <p:cNvPr id="3" name="投影片編號版面配置區 2">
            <a:extLst>
              <a:ext uri="{FF2B5EF4-FFF2-40B4-BE49-F238E27FC236}">
                <a16:creationId xmlns:a16="http://schemas.microsoft.com/office/drawing/2014/main" id="{D4CB8F97-65E1-4871-BC70-ECB1BF4A221C}"/>
              </a:ext>
            </a:extLst>
          </p:cNvPr>
          <p:cNvSpPr>
            <a:spLocks noGrp="1"/>
          </p:cNvSpPr>
          <p:nvPr>
            <p:ph type="sldNum" sz="quarter" idx="10"/>
          </p:nvPr>
        </p:nvSpPr>
        <p:spPr/>
        <p:txBody>
          <a:bodyPr/>
          <a:lstStyle/>
          <a:p>
            <a:pPr>
              <a:defRPr/>
            </a:pPr>
            <a:fld id="{65376F40-43DA-4CB6-93DC-BCEA14E7B7A1}" type="slidenum">
              <a:rPr lang="en-US" altLang="zh-TW" smtClean="0"/>
              <a:pPr>
                <a:defRPr/>
              </a:pPr>
              <a:t>13</a:t>
            </a:fld>
            <a:endParaRPr lang="en-US" altLang="zh-TW"/>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11ae507eafb_0_44"/>
          <p:cNvSpPr txBox="1">
            <a:spLocks noGrp="1"/>
          </p:cNvSpPr>
          <p:nvPr>
            <p:ph type="title"/>
          </p:nvPr>
        </p:nvSpPr>
        <p:spPr>
          <a:xfrm>
            <a:off x="457200" y="342900"/>
            <a:ext cx="8229600" cy="10287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Clr>
                <a:schemeClr val="dk1"/>
              </a:buClr>
              <a:buSzPts val="1100"/>
              <a:buFont typeface="Arial"/>
              <a:buNone/>
            </a:pPr>
            <a:r>
              <a:rPr lang="en-US" dirty="0"/>
              <a:t>Karp's 21 NPC/NP-hard problems</a:t>
            </a:r>
            <a:endParaRPr dirty="0"/>
          </a:p>
        </p:txBody>
      </p:sp>
      <p:sp>
        <p:nvSpPr>
          <p:cNvPr id="108" name="Google Shape;108;g11ae507eafb_0_44"/>
          <p:cNvSpPr txBox="1"/>
          <p:nvPr/>
        </p:nvSpPr>
        <p:spPr>
          <a:xfrm>
            <a:off x="139959" y="1447744"/>
            <a:ext cx="3868200" cy="2893069"/>
          </a:xfrm>
          <a:prstGeom prst="rect">
            <a:avLst/>
          </a:prstGeom>
          <a:noFill/>
          <a:ln>
            <a:noFill/>
          </a:ln>
        </p:spPr>
        <p:txBody>
          <a:bodyPr spcFirstLastPara="1" wrap="square" lIns="91425" tIns="91425" rIns="91425" bIns="91425" anchor="t" anchorCtr="0">
            <a:spAutoFit/>
          </a:bodyPr>
          <a:lstStyle/>
          <a:p>
            <a:pPr marL="457200" marR="0" lvl="0" indent="-317500" algn="l" rtl="0">
              <a:lnSpc>
                <a:spcPct val="100000"/>
              </a:lnSpc>
              <a:spcBef>
                <a:spcPts val="0"/>
              </a:spcBef>
              <a:spcAft>
                <a:spcPts val="0"/>
              </a:spcAft>
              <a:buClr>
                <a:srgbClr val="000000"/>
              </a:buClr>
              <a:buSzPts val="1400"/>
              <a:buFont typeface="Arial"/>
              <a:buChar char="●"/>
            </a:pPr>
            <a:r>
              <a:rPr lang="en-US" sz="1600" b="0" i="0" u="none" strike="noStrike" cap="none" dirty="0">
                <a:solidFill>
                  <a:srgbClr val="000000"/>
                </a:solidFill>
                <a:latin typeface="Arial"/>
                <a:ea typeface="Arial"/>
                <a:cs typeface="Arial"/>
                <a:sym typeface="Arial"/>
              </a:rPr>
              <a:t>SAT</a:t>
            </a:r>
            <a:endParaRPr sz="1600" b="0" i="0" u="none" strike="noStrike" cap="none" dirty="0">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n-US" sz="1600" b="0" i="0" u="none" strike="noStrike" cap="none" dirty="0">
                <a:solidFill>
                  <a:srgbClr val="000000"/>
                </a:solidFill>
                <a:latin typeface="Arial"/>
                <a:ea typeface="Arial"/>
                <a:cs typeface="Arial"/>
                <a:sym typeface="Arial"/>
              </a:rPr>
              <a:t>Maximum-Cut</a:t>
            </a:r>
            <a:endParaRPr sz="1600" b="0" i="0" u="none" strike="noStrike" cap="none" dirty="0">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n-US" sz="1600" b="0" i="0" u="none" strike="noStrike" cap="none" dirty="0">
                <a:solidFill>
                  <a:srgbClr val="000000"/>
                </a:solidFill>
                <a:latin typeface="Arial"/>
                <a:ea typeface="Arial"/>
                <a:cs typeface="Arial"/>
                <a:sym typeface="Arial"/>
              </a:rPr>
              <a:t>Directed Hamiltonian Circuit</a:t>
            </a:r>
            <a:endParaRPr sz="1600" b="0" i="0" u="none" strike="noStrike" cap="none" dirty="0">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n-US" sz="1600" b="0" i="0" u="none" strike="noStrike" cap="none" dirty="0">
                <a:solidFill>
                  <a:srgbClr val="000000"/>
                </a:solidFill>
                <a:latin typeface="Arial"/>
                <a:ea typeface="Arial"/>
                <a:cs typeface="Arial"/>
                <a:sym typeface="Arial"/>
              </a:rPr>
              <a:t>Undirected Hamiltonian Circuit</a:t>
            </a:r>
            <a:endParaRPr sz="1600" b="0" i="0" u="none" strike="noStrike" cap="none" dirty="0">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n-US" sz="1600" b="0" i="0" u="none" strike="noStrike" cap="none" dirty="0">
                <a:solidFill>
                  <a:srgbClr val="000000"/>
                </a:solidFill>
                <a:latin typeface="Arial"/>
                <a:ea typeface="Arial"/>
                <a:cs typeface="Arial"/>
                <a:sym typeface="Arial"/>
              </a:rPr>
              <a:t>Knapsack</a:t>
            </a:r>
            <a:endParaRPr sz="1600" b="0" i="0" u="none" strike="noStrike" cap="none" dirty="0">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n-US" sz="1600" b="0" i="0" u="none" strike="noStrike" cap="none" dirty="0">
                <a:solidFill>
                  <a:srgbClr val="000000"/>
                </a:solidFill>
                <a:latin typeface="Arial"/>
                <a:ea typeface="Arial"/>
                <a:cs typeface="Arial"/>
                <a:sym typeface="Arial"/>
              </a:rPr>
              <a:t>Job sequencing</a:t>
            </a:r>
            <a:endParaRPr sz="1600" b="0" i="0" u="none" strike="noStrike" cap="none" dirty="0">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n-US" sz="1600" b="0" i="0" u="none" strike="noStrike" cap="none" dirty="0">
                <a:solidFill>
                  <a:srgbClr val="000000"/>
                </a:solidFill>
                <a:latin typeface="Arial"/>
                <a:ea typeface="Arial"/>
                <a:cs typeface="Arial"/>
                <a:sym typeface="Arial"/>
              </a:rPr>
              <a:t>Partition</a:t>
            </a:r>
            <a:endParaRPr sz="1600" b="0" i="0" u="none" strike="noStrike" cap="none" dirty="0">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n-US" sz="1600" b="0" i="0" u="none" strike="noStrike" cap="none" dirty="0">
                <a:solidFill>
                  <a:srgbClr val="000000"/>
                </a:solidFill>
                <a:latin typeface="Arial"/>
                <a:ea typeface="Arial"/>
                <a:cs typeface="Arial"/>
                <a:sym typeface="Arial"/>
              </a:rPr>
              <a:t>3-Dimensional Matching</a:t>
            </a:r>
            <a:endParaRPr sz="1600" b="0" i="0" u="none" strike="noStrike" cap="none" dirty="0">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n-US" sz="1600" b="0" i="0" u="none" strike="noStrike" cap="none" dirty="0">
                <a:solidFill>
                  <a:srgbClr val="000000"/>
                </a:solidFill>
                <a:latin typeface="Arial"/>
                <a:ea typeface="Arial"/>
                <a:cs typeface="Arial"/>
                <a:sym typeface="Arial"/>
              </a:rPr>
              <a:t>Steiner Tree</a:t>
            </a:r>
            <a:endParaRPr sz="1600" b="0" i="0" u="none" strike="noStrike" cap="none" dirty="0">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n-US" sz="1600" b="0" i="0" u="none" strike="noStrike" cap="none" dirty="0">
                <a:solidFill>
                  <a:srgbClr val="000000"/>
                </a:solidFill>
                <a:latin typeface="Arial"/>
                <a:ea typeface="Arial"/>
                <a:cs typeface="Arial"/>
                <a:sym typeface="Arial"/>
              </a:rPr>
              <a:t>Hitting Set</a:t>
            </a:r>
            <a:endParaRPr sz="1600" b="0" i="0" u="none" strike="noStrike" cap="none" dirty="0">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n-US" sz="1600" b="0" i="0" u="none" strike="noStrike" cap="none" dirty="0">
                <a:solidFill>
                  <a:srgbClr val="000000"/>
                </a:solidFill>
                <a:latin typeface="Arial"/>
                <a:ea typeface="Arial"/>
                <a:cs typeface="Arial"/>
                <a:sym typeface="Arial"/>
              </a:rPr>
              <a:t>Clique</a:t>
            </a:r>
            <a:endParaRPr sz="1600" b="0" i="0" u="none" strike="noStrike" cap="none" dirty="0">
              <a:solidFill>
                <a:srgbClr val="000000"/>
              </a:solidFill>
              <a:latin typeface="Arial"/>
              <a:ea typeface="Arial"/>
              <a:cs typeface="Arial"/>
              <a:sym typeface="Arial"/>
            </a:endParaRPr>
          </a:p>
        </p:txBody>
      </p:sp>
      <p:sp>
        <p:nvSpPr>
          <p:cNvPr id="109" name="Google Shape;109;g11ae507eafb_0_44"/>
          <p:cNvSpPr txBox="1"/>
          <p:nvPr/>
        </p:nvSpPr>
        <p:spPr>
          <a:xfrm>
            <a:off x="3357525" y="1447744"/>
            <a:ext cx="4947600" cy="2646848"/>
          </a:xfrm>
          <a:prstGeom prst="rect">
            <a:avLst/>
          </a:prstGeom>
          <a:noFill/>
          <a:ln>
            <a:noFill/>
          </a:ln>
        </p:spPr>
        <p:txBody>
          <a:bodyPr spcFirstLastPara="1" wrap="square" lIns="91425" tIns="91425" rIns="91425" bIns="91425" anchor="t" anchorCtr="0">
            <a:spAutoFit/>
          </a:bodyPr>
          <a:lstStyle/>
          <a:p>
            <a:pPr marL="457200" marR="0" lvl="0" indent="-317500" algn="l" rtl="0">
              <a:lnSpc>
                <a:spcPct val="100000"/>
              </a:lnSpc>
              <a:spcBef>
                <a:spcPts val="0"/>
              </a:spcBef>
              <a:spcAft>
                <a:spcPts val="0"/>
              </a:spcAft>
              <a:buClr>
                <a:srgbClr val="000000"/>
              </a:buClr>
              <a:buSzPts val="1400"/>
              <a:buFont typeface="Arial"/>
              <a:buChar char="●"/>
            </a:pPr>
            <a:r>
              <a:rPr lang="en-US" sz="1600" b="0" i="0" u="none" strike="noStrike" cap="none" dirty="0">
                <a:solidFill>
                  <a:srgbClr val="000000"/>
                </a:solidFill>
                <a:latin typeface="Arial"/>
                <a:ea typeface="Arial"/>
                <a:cs typeface="Arial"/>
                <a:sym typeface="Arial"/>
              </a:rPr>
              <a:t>Exact Cover</a:t>
            </a:r>
            <a:endParaRPr sz="1600" b="0" i="0" u="none" strike="noStrike" cap="none" dirty="0">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n-US" sz="1600" b="0" i="0" u="none" strike="noStrike" cap="none" dirty="0">
                <a:solidFill>
                  <a:srgbClr val="000000"/>
                </a:solidFill>
                <a:latin typeface="Arial"/>
                <a:ea typeface="Arial"/>
                <a:cs typeface="Arial"/>
                <a:sym typeface="Arial"/>
              </a:rPr>
              <a:t>Clique Cover</a:t>
            </a:r>
            <a:endParaRPr sz="1600" b="0" i="0" u="none" strike="noStrike" cap="none" dirty="0">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n-US" sz="1600" b="0" i="0" u="none" strike="noStrike" cap="none" dirty="0">
                <a:solidFill>
                  <a:srgbClr val="000000"/>
                </a:solidFill>
                <a:latin typeface="Arial"/>
                <a:ea typeface="Arial"/>
                <a:cs typeface="Arial"/>
                <a:sym typeface="Arial"/>
              </a:rPr>
              <a:t>Graph Coloring Problem</a:t>
            </a:r>
            <a:endParaRPr sz="1600" b="0" i="0" u="none" strike="noStrike" cap="none" dirty="0">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n-US" sz="1600" b="0" i="0" u="none" strike="noStrike" cap="none" dirty="0">
                <a:solidFill>
                  <a:srgbClr val="000000"/>
                </a:solidFill>
                <a:latin typeface="Arial"/>
                <a:ea typeface="Arial"/>
                <a:cs typeface="Arial"/>
                <a:sym typeface="Arial"/>
              </a:rPr>
              <a:t>3-SAT</a:t>
            </a:r>
            <a:endParaRPr sz="1600" b="0" i="0" u="none" strike="noStrike" cap="none" dirty="0">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n-US" sz="1600" b="0" i="0" u="none" strike="noStrike" cap="none" dirty="0">
                <a:solidFill>
                  <a:srgbClr val="000000"/>
                </a:solidFill>
                <a:latin typeface="Arial"/>
                <a:ea typeface="Arial"/>
                <a:cs typeface="Arial"/>
                <a:sym typeface="Arial"/>
              </a:rPr>
              <a:t>Feedback Arc Set</a:t>
            </a:r>
            <a:endParaRPr sz="1600" b="0" i="0" u="none" strike="noStrike" cap="none" dirty="0">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n-US" sz="1600" b="0" i="0" u="none" strike="noStrike" cap="none" dirty="0">
                <a:solidFill>
                  <a:srgbClr val="000000"/>
                </a:solidFill>
                <a:latin typeface="Arial"/>
                <a:ea typeface="Arial"/>
                <a:cs typeface="Arial"/>
                <a:sym typeface="Arial"/>
              </a:rPr>
              <a:t>Feedback Node Set</a:t>
            </a:r>
            <a:endParaRPr sz="1600" b="0" i="0" u="none" strike="noStrike" cap="none" dirty="0">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n-US" sz="1600" b="0" i="0" u="none" strike="noStrike" cap="none" dirty="0">
                <a:solidFill>
                  <a:srgbClr val="000000"/>
                </a:solidFill>
                <a:latin typeface="Arial"/>
                <a:ea typeface="Arial"/>
                <a:cs typeface="Arial"/>
                <a:sym typeface="Arial"/>
              </a:rPr>
              <a:t>Set Covering</a:t>
            </a:r>
            <a:endParaRPr sz="1600" b="0" i="0" u="none" strike="noStrike" cap="none" dirty="0">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n-US" sz="1600" b="0" i="0" u="none" strike="noStrike" cap="none" dirty="0">
                <a:solidFill>
                  <a:srgbClr val="000000"/>
                </a:solidFill>
                <a:latin typeface="Arial"/>
                <a:ea typeface="Arial"/>
                <a:cs typeface="Arial"/>
                <a:sym typeface="Arial"/>
              </a:rPr>
              <a:t>Vertex Cover</a:t>
            </a:r>
            <a:endParaRPr sz="1600" b="0" i="0" u="none" strike="noStrike" cap="none" dirty="0">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n-US" sz="1600" b="0" i="0" u="none" strike="noStrike" cap="none" dirty="0">
                <a:solidFill>
                  <a:srgbClr val="000000"/>
                </a:solidFill>
                <a:latin typeface="Arial"/>
                <a:ea typeface="Arial"/>
                <a:cs typeface="Arial"/>
                <a:sym typeface="Arial"/>
              </a:rPr>
              <a:t>Set Packing</a:t>
            </a:r>
            <a:endParaRPr sz="1600" b="0" i="0" u="none" strike="noStrike" cap="none" dirty="0">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n-US" sz="1600" b="0" i="0" u="none" strike="noStrike" cap="none" dirty="0">
                <a:solidFill>
                  <a:srgbClr val="000000"/>
                </a:solidFill>
                <a:latin typeface="Arial"/>
                <a:ea typeface="Arial"/>
                <a:cs typeface="Arial"/>
                <a:sym typeface="Arial"/>
              </a:rPr>
              <a:t>0-1 Integer Programming</a:t>
            </a:r>
            <a:endParaRPr sz="1600" b="0" i="0" u="none" strike="noStrike" cap="none" dirty="0">
              <a:solidFill>
                <a:srgbClr val="000000"/>
              </a:solidFill>
              <a:latin typeface="Arial"/>
              <a:ea typeface="Arial"/>
              <a:cs typeface="Arial"/>
              <a:sym typeface="Arial"/>
            </a:endParaRPr>
          </a:p>
        </p:txBody>
      </p:sp>
      <p:pic>
        <p:nvPicPr>
          <p:cNvPr id="6" name="Google Shape;97;g11ae507eafb_0_31">
            <a:extLst>
              <a:ext uri="{FF2B5EF4-FFF2-40B4-BE49-F238E27FC236}">
                <a16:creationId xmlns:a16="http://schemas.microsoft.com/office/drawing/2014/main" id="{604FF594-09E6-428F-9068-3A42F8B4048F}"/>
              </a:ext>
            </a:extLst>
          </p:cNvPr>
          <p:cNvPicPr preferRelativeResize="0"/>
          <p:nvPr/>
        </p:nvPicPr>
        <p:blipFill rotWithShape="1">
          <a:blip r:embed="rId3">
            <a:alphaModFix/>
          </a:blip>
          <a:srcRect/>
          <a:stretch/>
        </p:blipFill>
        <p:spPr>
          <a:xfrm>
            <a:off x="6762670" y="1445141"/>
            <a:ext cx="1924130" cy="1908600"/>
          </a:xfrm>
          <a:prstGeom prst="rect">
            <a:avLst/>
          </a:prstGeom>
          <a:noFill/>
          <a:ln>
            <a:noFill/>
          </a:ln>
        </p:spPr>
      </p:pic>
      <p:sp>
        <p:nvSpPr>
          <p:cNvPr id="7" name="Google Shape;98;g11ae507eafb_0_31">
            <a:extLst>
              <a:ext uri="{FF2B5EF4-FFF2-40B4-BE49-F238E27FC236}">
                <a16:creationId xmlns:a16="http://schemas.microsoft.com/office/drawing/2014/main" id="{A017453F-4BA9-49F1-B84D-03ADB10927E8}"/>
              </a:ext>
            </a:extLst>
          </p:cNvPr>
          <p:cNvSpPr txBox="1"/>
          <p:nvPr/>
        </p:nvSpPr>
        <p:spPr>
          <a:xfrm>
            <a:off x="6721150" y="3360469"/>
            <a:ext cx="2422850" cy="1315715"/>
          </a:xfrm>
          <a:prstGeom prst="rect">
            <a:avLst/>
          </a:prstGeom>
          <a:noFill/>
          <a:ln>
            <a:noFill/>
          </a:ln>
        </p:spPr>
        <p:txBody>
          <a:bodyPr spcFirstLastPara="1" wrap="square" lIns="91425" tIns="91425" rIns="91425" bIns="91425" anchor="t" anchorCtr="0">
            <a:spAutoFit/>
          </a:bodyPr>
          <a:lstStyle/>
          <a:p>
            <a:pPr lvl="0">
              <a:buSzPts val="1400"/>
            </a:pPr>
            <a:r>
              <a:rPr lang="en-US" sz="1400" b="0" i="0" u="none" strike="noStrike" cap="none" dirty="0">
                <a:solidFill>
                  <a:schemeClr val="dk1"/>
                </a:solidFill>
                <a:latin typeface="Arial"/>
                <a:ea typeface="Arial"/>
                <a:cs typeface="Arial"/>
                <a:sym typeface="Arial"/>
              </a:rPr>
              <a:t>Richard Manning Karp</a:t>
            </a:r>
            <a:br>
              <a:rPr lang="en-US" sz="1400" b="0" i="0" u="none" strike="noStrike" cap="none" dirty="0">
                <a:solidFill>
                  <a:schemeClr val="dk1"/>
                </a:solidFill>
                <a:latin typeface="Arial"/>
                <a:ea typeface="Arial"/>
                <a:cs typeface="Arial"/>
                <a:sym typeface="Arial"/>
              </a:rPr>
            </a:br>
            <a:r>
              <a:rPr lang="en-US" sz="1400" b="0" i="0" u="none" strike="noStrike" cap="none" dirty="0">
                <a:solidFill>
                  <a:schemeClr val="dk1"/>
                </a:solidFill>
                <a:latin typeface="Arial"/>
                <a:ea typeface="Arial"/>
                <a:cs typeface="Arial"/>
                <a:sym typeface="Arial"/>
              </a:rPr>
              <a:t>(1935~ , Prof. UC Berkeley</a:t>
            </a:r>
            <a:br>
              <a:rPr lang="en-US" sz="1400" b="0" i="0" u="none" strike="noStrike" cap="none" dirty="0">
                <a:solidFill>
                  <a:schemeClr val="dk1"/>
                </a:solidFill>
                <a:latin typeface="Arial"/>
                <a:ea typeface="Arial"/>
                <a:cs typeface="Arial"/>
                <a:sym typeface="Arial"/>
              </a:rPr>
            </a:br>
            <a:r>
              <a:rPr lang="en-US" sz="1400" b="0" i="0" u="none" strike="noStrike" cap="none" dirty="0">
                <a:solidFill>
                  <a:schemeClr val="dk1"/>
                </a:solidFill>
                <a:latin typeface="Arial"/>
                <a:ea typeface="Arial"/>
                <a:cs typeface="Arial"/>
                <a:sym typeface="Arial"/>
              </a:rPr>
              <a:t>Turing Award Winner,1985)</a:t>
            </a:r>
            <a:br>
              <a:rPr lang="en-US" sz="1400" b="0" i="0" u="none" strike="noStrike" cap="none" dirty="0">
                <a:solidFill>
                  <a:schemeClr val="dk1"/>
                </a:solidFill>
                <a:latin typeface="Arial"/>
                <a:ea typeface="Arial"/>
                <a:cs typeface="Arial"/>
                <a:sym typeface="Arial"/>
              </a:rPr>
            </a:br>
            <a:r>
              <a:rPr lang="en-US" altLang="zh-TW" sz="1000" dirty="0">
                <a:solidFill>
                  <a:schemeClr val="dk1"/>
                </a:solidFill>
              </a:rPr>
              <a:t>(Source: https://en.wikipedia.org/wiki/Richard_M._Karp By Rama CC BY-SA 2.0 </a:t>
            </a:r>
            <a:r>
              <a:rPr lang="en-US" altLang="zh-TW" sz="1000" dirty="0" err="1">
                <a:solidFill>
                  <a:schemeClr val="dk1"/>
                </a:solidFill>
              </a:rPr>
              <a:t>fr</a:t>
            </a:r>
            <a:r>
              <a:rPr lang="en-US" altLang="zh-TW" sz="1000" dirty="0">
                <a:solidFill>
                  <a:schemeClr val="dk1"/>
                </a:solidFill>
              </a:rPr>
              <a:t>)</a:t>
            </a:r>
            <a:endParaRPr sz="1000" b="0" i="0" u="none" strike="noStrike" cap="none" dirty="0">
              <a:solidFill>
                <a:srgbClr val="000000"/>
              </a:solidFill>
              <a:latin typeface="Arial"/>
              <a:ea typeface="Arial"/>
              <a:cs typeface="Arial"/>
              <a:sym typeface="Arial"/>
            </a:endParaRPr>
          </a:p>
        </p:txBody>
      </p:sp>
      <p:sp>
        <p:nvSpPr>
          <p:cNvPr id="3" name="投影片編號版面配置區 2">
            <a:extLst>
              <a:ext uri="{FF2B5EF4-FFF2-40B4-BE49-F238E27FC236}">
                <a16:creationId xmlns:a16="http://schemas.microsoft.com/office/drawing/2014/main" id="{9B5B9CF9-0BC9-4136-8B60-CDD4CCE1647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3444005" y="1259631"/>
            <a:ext cx="1450800" cy="590400"/>
          </a:xfrm>
          <a:prstGeom prst="roundRect">
            <a:avLst>
              <a:gd name="adj" fmla="val 16667"/>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TW"/>
              <a:t>Computing</a:t>
            </a:r>
            <a:endParaRPr/>
          </a:p>
        </p:txBody>
      </p:sp>
      <p:cxnSp>
        <p:nvCxnSpPr>
          <p:cNvPr id="55" name="Google Shape;55;p13"/>
          <p:cNvCxnSpPr>
            <a:stCxn id="54" idx="2"/>
          </p:cNvCxnSpPr>
          <p:nvPr/>
        </p:nvCxnSpPr>
        <p:spPr>
          <a:xfrm>
            <a:off x="4169405" y="1850031"/>
            <a:ext cx="4800" cy="169800"/>
          </a:xfrm>
          <a:prstGeom prst="straightConnector1">
            <a:avLst/>
          </a:prstGeom>
          <a:noFill/>
          <a:ln w="19050" cap="flat" cmpd="sng">
            <a:solidFill>
              <a:schemeClr val="dk2"/>
            </a:solidFill>
            <a:prstDash val="solid"/>
            <a:round/>
            <a:headEnd type="none" w="med" len="med"/>
            <a:tailEnd type="none" w="med" len="med"/>
          </a:ln>
        </p:spPr>
      </p:cxnSp>
      <p:cxnSp>
        <p:nvCxnSpPr>
          <p:cNvPr id="56" name="Google Shape;56;p13"/>
          <p:cNvCxnSpPr/>
          <p:nvPr/>
        </p:nvCxnSpPr>
        <p:spPr>
          <a:xfrm rot="10800000" flipH="1">
            <a:off x="1850130" y="2028231"/>
            <a:ext cx="4737900" cy="1500"/>
          </a:xfrm>
          <a:prstGeom prst="straightConnector1">
            <a:avLst/>
          </a:prstGeom>
          <a:noFill/>
          <a:ln w="19050" cap="flat" cmpd="sng">
            <a:solidFill>
              <a:schemeClr val="dk2"/>
            </a:solidFill>
            <a:prstDash val="solid"/>
            <a:round/>
            <a:headEnd type="none" w="med" len="med"/>
            <a:tailEnd type="none" w="med" len="med"/>
          </a:ln>
        </p:spPr>
      </p:cxnSp>
      <p:cxnSp>
        <p:nvCxnSpPr>
          <p:cNvPr id="57" name="Google Shape;57;p13"/>
          <p:cNvCxnSpPr/>
          <p:nvPr/>
        </p:nvCxnSpPr>
        <p:spPr>
          <a:xfrm>
            <a:off x="1860005" y="2029956"/>
            <a:ext cx="5100" cy="208500"/>
          </a:xfrm>
          <a:prstGeom prst="straightConnector1">
            <a:avLst/>
          </a:prstGeom>
          <a:noFill/>
          <a:ln w="19050" cap="flat" cmpd="sng">
            <a:solidFill>
              <a:schemeClr val="dk2"/>
            </a:solidFill>
            <a:prstDash val="solid"/>
            <a:round/>
            <a:headEnd type="none" w="med" len="med"/>
            <a:tailEnd type="none" w="med" len="med"/>
          </a:ln>
        </p:spPr>
      </p:cxnSp>
      <p:cxnSp>
        <p:nvCxnSpPr>
          <p:cNvPr id="58" name="Google Shape;58;p13"/>
          <p:cNvCxnSpPr/>
          <p:nvPr/>
        </p:nvCxnSpPr>
        <p:spPr>
          <a:xfrm>
            <a:off x="6577030" y="2019531"/>
            <a:ext cx="3000" cy="183600"/>
          </a:xfrm>
          <a:prstGeom prst="straightConnector1">
            <a:avLst/>
          </a:prstGeom>
          <a:noFill/>
          <a:ln w="19050" cap="flat" cmpd="sng">
            <a:solidFill>
              <a:schemeClr val="dk2"/>
            </a:solidFill>
            <a:prstDash val="solid"/>
            <a:round/>
            <a:headEnd type="none" w="med" len="med"/>
            <a:tailEnd type="none" w="med" len="med"/>
          </a:ln>
        </p:spPr>
      </p:cxnSp>
      <p:sp>
        <p:nvSpPr>
          <p:cNvPr id="59" name="Google Shape;59;p13"/>
          <p:cNvSpPr/>
          <p:nvPr/>
        </p:nvSpPr>
        <p:spPr>
          <a:xfrm>
            <a:off x="1137155" y="2238681"/>
            <a:ext cx="1450800" cy="590400"/>
          </a:xfrm>
          <a:prstGeom prst="roundRect">
            <a:avLst>
              <a:gd name="adj" fmla="val 16667"/>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TW"/>
              <a:t>Quantum Computing</a:t>
            </a:r>
            <a:endParaRPr/>
          </a:p>
        </p:txBody>
      </p:sp>
      <p:sp>
        <p:nvSpPr>
          <p:cNvPr id="60" name="Google Shape;60;p13"/>
          <p:cNvSpPr/>
          <p:nvPr/>
        </p:nvSpPr>
        <p:spPr>
          <a:xfrm>
            <a:off x="5853130" y="2203131"/>
            <a:ext cx="1450800" cy="590400"/>
          </a:xfrm>
          <a:prstGeom prst="roundRect">
            <a:avLst>
              <a:gd name="adj" fmla="val 16667"/>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TW"/>
              <a:t>Classical Computing</a:t>
            </a:r>
            <a:endParaRPr/>
          </a:p>
        </p:txBody>
      </p:sp>
      <p:cxnSp>
        <p:nvCxnSpPr>
          <p:cNvPr id="61" name="Google Shape;61;p13"/>
          <p:cNvCxnSpPr/>
          <p:nvPr/>
        </p:nvCxnSpPr>
        <p:spPr>
          <a:xfrm>
            <a:off x="1860155" y="2829081"/>
            <a:ext cx="6300" cy="183600"/>
          </a:xfrm>
          <a:prstGeom prst="straightConnector1">
            <a:avLst/>
          </a:prstGeom>
          <a:noFill/>
          <a:ln w="19050" cap="flat" cmpd="sng">
            <a:solidFill>
              <a:schemeClr val="dk2"/>
            </a:solidFill>
            <a:prstDash val="solid"/>
            <a:round/>
            <a:headEnd type="none" w="med" len="med"/>
            <a:tailEnd type="none" w="med" len="med"/>
          </a:ln>
        </p:spPr>
      </p:cxnSp>
      <p:cxnSp>
        <p:nvCxnSpPr>
          <p:cNvPr id="62" name="Google Shape;62;p13"/>
          <p:cNvCxnSpPr/>
          <p:nvPr/>
        </p:nvCxnSpPr>
        <p:spPr>
          <a:xfrm>
            <a:off x="1108955" y="3016281"/>
            <a:ext cx="1662900" cy="11400"/>
          </a:xfrm>
          <a:prstGeom prst="straightConnector1">
            <a:avLst/>
          </a:prstGeom>
          <a:noFill/>
          <a:ln w="19050" cap="flat" cmpd="sng">
            <a:solidFill>
              <a:schemeClr val="dk2"/>
            </a:solidFill>
            <a:prstDash val="solid"/>
            <a:round/>
            <a:headEnd type="none" w="med" len="med"/>
            <a:tailEnd type="none" w="med" len="med"/>
          </a:ln>
        </p:spPr>
      </p:cxnSp>
      <p:cxnSp>
        <p:nvCxnSpPr>
          <p:cNvPr id="63" name="Google Shape;63;p13"/>
          <p:cNvCxnSpPr/>
          <p:nvPr/>
        </p:nvCxnSpPr>
        <p:spPr>
          <a:xfrm>
            <a:off x="1113144" y="3014187"/>
            <a:ext cx="0" cy="198000"/>
          </a:xfrm>
          <a:prstGeom prst="straightConnector1">
            <a:avLst/>
          </a:prstGeom>
          <a:noFill/>
          <a:ln w="19050" cap="flat" cmpd="sng">
            <a:solidFill>
              <a:schemeClr val="dk2"/>
            </a:solidFill>
            <a:prstDash val="solid"/>
            <a:round/>
            <a:headEnd type="none" w="med" len="med"/>
            <a:tailEnd type="none" w="med" len="med"/>
          </a:ln>
        </p:spPr>
      </p:cxnSp>
      <p:sp>
        <p:nvSpPr>
          <p:cNvPr id="64" name="Google Shape;64;p13"/>
          <p:cNvSpPr/>
          <p:nvPr/>
        </p:nvSpPr>
        <p:spPr>
          <a:xfrm>
            <a:off x="468880" y="3218181"/>
            <a:ext cx="1298400" cy="905100"/>
          </a:xfrm>
          <a:prstGeom prst="roundRect">
            <a:avLst>
              <a:gd name="adj" fmla="val 16667"/>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TW"/>
              <a:t>Universal Quantum Computing</a:t>
            </a:r>
            <a:endParaRPr/>
          </a:p>
          <a:p>
            <a:pPr marL="0" lvl="0" indent="0" algn="ctr" rtl="0">
              <a:spcBef>
                <a:spcPts val="0"/>
              </a:spcBef>
              <a:spcAft>
                <a:spcPts val="0"/>
              </a:spcAft>
              <a:buNone/>
            </a:pPr>
            <a:r>
              <a:rPr lang="zh-TW"/>
              <a:t>(e.g., IBM Q)</a:t>
            </a:r>
            <a:endParaRPr/>
          </a:p>
        </p:txBody>
      </p:sp>
      <p:cxnSp>
        <p:nvCxnSpPr>
          <p:cNvPr id="65" name="Google Shape;65;p13"/>
          <p:cNvCxnSpPr/>
          <p:nvPr/>
        </p:nvCxnSpPr>
        <p:spPr>
          <a:xfrm>
            <a:off x="2773743" y="3014206"/>
            <a:ext cx="3000" cy="212400"/>
          </a:xfrm>
          <a:prstGeom prst="straightConnector1">
            <a:avLst/>
          </a:prstGeom>
          <a:noFill/>
          <a:ln w="19050" cap="flat" cmpd="sng">
            <a:solidFill>
              <a:schemeClr val="dk2"/>
            </a:solidFill>
            <a:prstDash val="solid"/>
            <a:round/>
            <a:headEnd type="none" w="med" len="med"/>
            <a:tailEnd type="none" w="med" len="med"/>
          </a:ln>
        </p:spPr>
      </p:cxnSp>
      <p:sp>
        <p:nvSpPr>
          <p:cNvPr id="66" name="Google Shape;66;p13"/>
          <p:cNvSpPr/>
          <p:nvPr/>
        </p:nvSpPr>
        <p:spPr>
          <a:xfrm>
            <a:off x="1892793" y="3224781"/>
            <a:ext cx="1748400" cy="905100"/>
          </a:xfrm>
          <a:prstGeom prst="roundRect">
            <a:avLst>
              <a:gd name="adj" fmla="val 16667"/>
            </a:avLst>
          </a:prstGeom>
          <a:solidFill>
            <a:srgbClr val="FFC00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TW"/>
              <a:t>Quantum Annealing</a:t>
            </a:r>
            <a:endParaRPr/>
          </a:p>
          <a:p>
            <a:pPr marL="0" lvl="0" indent="0" algn="ctr" rtl="0">
              <a:spcBef>
                <a:spcPts val="0"/>
              </a:spcBef>
              <a:spcAft>
                <a:spcPts val="0"/>
              </a:spcAft>
              <a:buNone/>
            </a:pPr>
            <a:r>
              <a:rPr lang="zh-TW"/>
              <a:t>(e.g., D-Wave QA)</a:t>
            </a:r>
            <a:endParaRPr/>
          </a:p>
        </p:txBody>
      </p:sp>
      <p:sp>
        <p:nvSpPr>
          <p:cNvPr id="67" name="Google Shape;67;p13"/>
          <p:cNvSpPr/>
          <p:nvPr/>
        </p:nvSpPr>
        <p:spPr>
          <a:xfrm>
            <a:off x="3954280" y="3226731"/>
            <a:ext cx="1692000" cy="590400"/>
          </a:xfrm>
          <a:prstGeom prst="roundRect">
            <a:avLst>
              <a:gd name="adj" fmla="val 16667"/>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TW"/>
              <a:t>Quantum-inspired Computing</a:t>
            </a:r>
            <a:endParaRPr/>
          </a:p>
        </p:txBody>
      </p:sp>
      <p:sp>
        <p:nvSpPr>
          <p:cNvPr id="68" name="Google Shape;68;p13"/>
          <p:cNvSpPr/>
          <p:nvPr/>
        </p:nvSpPr>
        <p:spPr>
          <a:xfrm>
            <a:off x="5853130" y="3226731"/>
            <a:ext cx="1450800" cy="590400"/>
          </a:xfrm>
          <a:prstGeom prst="roundRect">
            <a:avLst>
              <a:gd name="adj" fmla="val 16667"/>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TW"/>
              <a:t>Neuromorphic Computing</a:t>
            </a:r>
            <a:endParaRPr/>
          </a:p>
        </p:txBody>
      </p:sp>
      <p:sp>
        <p:nvSpPr>
          <p:cNvPr id="69" name="Google Shape;69;p13"/>
          <p:cNvSpPr/>
          <p:nvPr/>
        </p:nvSpPr>
        <p:spPr>
          <a:xfrm>
            <a:off x="7475730" y="3226731"/>
            <a:ext cx="1450800" cy="590400"/>
          </a:xfrm>
          <a:prstGeom prst="roundRect">
            <a:avLst>
              <a:gd name="adj" fmla="val 16667"/>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TW"/>
              <a:t>HPC, ...</a:t>
            </a:r>
            <a:endParaRPr/>
          </a:p>
        </p:txBody>
      </p:sp>
      <p:cxnSp>
        <p:nvCxnSpPr>
          <p:cNvPr id="70" name="Google Shape;70;p13"/>
          <p:cNvCxnSpPr>
            <a:stCxn id="60" idx="2"/>
            <a:endCxn id="68" idx="0"/>
          </p:cNvCxnSpPr>
          <p:nvPr/>
        </p:nvCxnSpPr>
        <p:spPr>
          <a:xfrm>
            <a:off x="6578530" y="2793531"/>
            <a:ext cx="0" cy="433200"/>
          </a:xfrm>
          <a:prstGeom prst="straightConnector1">
            <a:avLst/>
          </a:prstGeom>
          <a:noFill/>
          <a:ln w="19050" cap="flat" cmpd="sng">
            <a:solidFill>
              <a:schemeClr val="dk2"/>
            </a:solidFill>
            <a:prstDash val="solid"/>
            <a:round/>
            <a:headEnd type="none" w="med" len="med"/>
            <a:tailEnd type="none" w="med" len="med"/>
          </a:ln>
        </p:spPr>
      </p:cxnSp>
      <p:cxnSp>
        <p:nvCxnSpPr>
          <p:cNvPr id="71" name="Google Shape;71;p13"/>
          <p:cNvCxnSpPr/>
          <p:nvPr/>
        </p:nvCxnSpPr>
        <p:spPr>
          <a:xfrm rot="10800000" flipH="1">
            <a:off x="4614530" y="3005781"/>
            <a:ext cx="3671400" cy="8700"/>
          </a:xfrm>
          <a:prstGeom prst="straightConnector1">
            <a:avLst/>
          </a:prstGeom>
          <a:noFill/>
          <a:ln w="19050" cap="flat" cmpd="sng">
            <a:solidFill>
              <a:schemeClr val="dk2"/>
            </a:solidFill>
            <a:prstDash val="solid"/>
            <a:round/>
            <a:headEnd type="none" w="med" len="med"/>
            <a:tailEnd type="none" w="med" len="med"/>
          </a:ln>
        </p:spPr>
      </p:cxnSp>
      <p:cxnSp>
        <p:nvCxnSpPr>
          <p:cNvPr id="72" name="Google Shape;72;p13"/>
          <p:cNvCxnSpPr/>
          <p:nvPr/>
        </p:nvCxnSpPr>
        <p:spPr>
          <a:xfrm>
            <a:off x="4622018" y="3005781"/>
            <a:ext cx="9000" cy="212400"/>
          </a:xfrm>
          <a:prstGeom prst="straightConnector1">
            <a:avLst/>
          </a:prstGeom>
          <a:noFill/>
          <a:ln w="19050" cap="flat" cmpd="sng">
            <a:solidFill>
              <a:schemeClr val="dk2"/>
            </a:solidFill>
            <a:prstDash val="solid"/>
            <a:round/>
            <a:headEnd type="none" w="med" len="med"/>
            <a:tailEnd type="none" w="med" len="med"/>
          </a:ln>
        </p:spPr>
      </p:cxnSp>
      <p:cxnSp>
        <p:nvCxnSpPr>
          <p:cNvPr id="73" name="Google Shape;73;p13"/>
          <p:cNvCxnSpPr/>
          <p:nvPr/>
        </p:nvCxnSpPr>
        <p:spPr>
          <a:xfrm>
            <a:off x="8285930" y="3005781"/>
            <a:ext cx="9000" cy="212400"/>
          </a:xfrm>
          <a:prstGeom prst="straightConnector1">
            <a:avLst/>
          </a:prstGeom>
          <a:noFill/>
          <a:ln w="19050" cap="flat" cmpd="sng">
            <a:solidFill>
              <a:schemeClr val="dk2"/>
            </a:solidFill>
            <a:prstDash val="solid"/>
            <a:round/>
            <a:headEnd type="none" w="med" len="med"/>
            <a:tailEnd type="none" w="med" len="med"/>
          </a:ln>
        </p:spPr>
      </p:cxnSp>
      <p:sp>
        <p:nvSpPr>
          <p:cNvPr id="74" name="Google Shape;74;p13"/>
          <p:cNvSpPr/>
          <p:nvPr/>
        </p:nvSpPr>
        <p:spPr>
          <a:xfrm>
            <a:off x="4819855" y="4222481"/>
            <a:ext cx="1624800" cy="775800"/>
          </a:xfrm>
          <a:prstGeom prst="roundRect">
            <a:avLst>
              <a:gd name="adj" fmla="val 16667"/>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TW"/>
              <a:t>Universal QC Simulator</a:t>
            </a:r>
            <a:endParaRPr/>
          </a:p>
        </p:txBody>
      </p:sp>
      <p:sp>
        <p:nvSpPr>
          <p:cNvPr id="75" name="Google Shape;75;p13"/>
          <p:cNvSpPr/>
          <p:nvPr/>
        </p:nvSpPr>
        <p:spPr>
          <a:xfrm>
            <a:off x="3098480" y="4222506"/>
            <a:ext cx="1624800" cy="775800"/>
          </a:xfrm>
          <a:prstGeom prst="roundRect">
            <a:avLst>
              <a:gd name="adj" fmla="val 16667"/>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TW"/>
              <a:t>Digital Annealing</a:t>
            </a:r>
            <a:br>
              <a:rPr lang="zh-TW"/>
            </a:br>
            <a:r>
              <a:rPr lang="zh-TW"/>
              <a:t>(e.g., Fujitsu DA)</a:t>
            </a:r>
            <a:endParaRPr/>
          </a:p>
        </p:txBody>
      </p:sp>
      <p:cxnSp>
        <p:nvCxnSpPr>
          <p:cNvPr id="76" name="Google Shape;76;p13"/>
          <p:cNvCxnSpPr/>
          <p:nvPr/>
        </p:nvCxnSpPr>
        <p:spPr>
          <a:xfrm>
            <a:off x="3896755" y="3964756"/>
            <a:ext cx="1748400" cy="0"/>
          </a:xfrm>
          <a:prstGeom prst="straightConnector1">
            <a:avLst/>
          </a:prstGeom>
          <a:noFill/>
          <a:ln w="19050" cap="flat" cmpd="sng">
            <a:solidFill>
              <a:schemeClr val="dk2"/>
            </a:solidFill>
            <a:prstDash val="solid"/>
            <a:round/>
            <a:headEnd type="none" w="med" len="med"/>
            <a:tailEnd type="none" w="med" len="med"/>
          </a:ln>
        </p:spPr>
      </p:cxnSp>
      <p:cxnSp>
        <p:nvCxnSpPr>
          <p:cNvPr id="77" name="Google Shape;77;p13"/>
          <p:cNvCxnSpPr/>
          <p:nvPr/>
        </p:nvCxnSpPr>
        <p:spPr>
          <a:xfrm>
            <a:off x="3900738" y="3959283"/>
            <a:ext cx="2400" cy="249900"/>
          </a:xfrm>
          <a:prstGeom prst="straightConnector1">
            <a:avLst/>
          </a:prstGeom>
          <a:noFill/>
          <a:ln w="19050" cap="flat" cmpd="sng">
            <a:solidFill>
              <a:schemeClr val="dk2"/>
            </a:solidFill>
            <a:prstDash val="solid"/>
            <a:round/>
            <a:headEnd type="none" w="med" len="med"/>
            <a:tailEnd type="none" w="med" len="med"/>
          </a:ln>
        </p:spPr>
      </p:cxnSp>
      <p:cxnSp>
        <p:nvCxnSpPr>
          <p:cNvPr id="78" name="Google Shape;78;p13"/>
          <p:cNvCxnSpPr>
            <a:stCxn id="67" idx="2"/>
          </p:cNvCxnSpPr>
          <p:nvPr/>
        </p:nvCxnSpPr>
        <p:spPr>
          <a:xfrm>
            <a:off x="4800280" y="3817131"/>
            <a:ext cx="300" cy="147600"/>
          </a:xfrm>
          <a:prstGeom prst="straightConnector1">
            <a:avLst/>
          </a:prstGeom>
          <a:noFill/>
          <a:ln w="19050" cap="flat" cmpd="sng">
            <a:solidFill>
              <a:schemeClr val="dk2"/>
            </a:solidFill>
            <a:prstDash val="solid"/>
            <a:round/>
            <a:headEnd type="none" w="med" len="med"/>
            <a:tailEnd type="none" w="med" len="med"/>
          </a:ln>
        </p:spPr>
      </p:cxnSp>
      <p:cxnSp>
        <p:nvCxnSpPr>
          <p:cNvPr id="79" name="Google Shape;79;p13"/>
          <p:cNvCxnSpPr/>
          <p:nvPr/>
        </p:nvCxnSpPr>
        <p:spPr>
          <a:xfrm>
            <a:off x="5638437" y="3961256"/>
            <a:ext cx="300" cy="270000"/>
          </a:xfrm>
          <a:prstGeom prst="straightConnector1">
            <a:avLst/>
          </a:prstGeom>
          <a:noFill/>
          <a:ln w="19050" cap="flat" cmpd="sng">
            <a:solidFill>
              <a:schemeClr val="dk2"/>
            </a:solidFill>
            <a:prstDash val="solid"/>
            <a:round/>
            <a:headEnd type="none" w="med" len="med"/>
            <a:tailEnd type="none" w="med" len="med"/>
          </a:ln>
        </p:spPr>
      </p:cxnSp>
      <p:sp>
        <p:nvSpPr>
          <p:cNvPr id="28" name="Google Shape;106;g11ae507eafb_0_44">
            <a:extLst>
              <a:ext uri="{FF2B5EF4-FFF2-40B4-BE49-F238E27FC236}">
                <a16:creationId xmlns:a16="http://schemas.microsoft.com/office/drawing/2014/main" id="{01D39A40-ECB2-46D3-A841-4DC75A6D9290}"/>
              </a:ext>
            </a:extLst>
          </p:cNvPr>
          <p:cNvSpPr txBox="1">
            <a:spLocks noGrp="1"/>
          </p:cNvSpPr>
          <p:nvPr>
            <p:ph type="title"/>
          </p:nvPr>
        </p:nvSpPr>
        <p:spPr>
          <a:xfrm>
            <a:off x="457200" y="342900"/>
            <a:ext cx="8229600" cy="799804"/>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Clr>
                <a:schemeClr val="dk1"/>
              </a:buClr>
              <a:buSzPts val="1100"/>
              <a:buFont typeface="Arial"/>
              <a:buNone/>
            </a:pPr>
            <a:r>
              <a:rPr lang="en-US" dirty="0"/>
              <a:t>Computation </a:t>
            </a:r>
            <a:r>
              <a:rPr lang="en-US" altLang="zh-TW" dirty="0"/>
              <a:t>Model </a:t>
            </a:r>
            <a:r>
              <a:rPr lang="en-US" dirty="0"/>
              <a:t>Classification</a:t>
            </a:r>
            <a:endParaRPr dirty="0"/>
          </a:p>
        </p:txBody>
      </p:sp>
      <p:sp>
        <p:nvSpPr>
          <p:cNvPr id="3" name="投影片編號版面配置區 2">
            <a:extLst>
              <a:ext uri="{FF2B5EF4-FFF2-40B4-BE49-F238E27FC236}">
                <a16:creationId xmlns:a16="http://schemas.microsoft.com/office/drawing/2014/main" id="{E0A13D38-3FAD-4539-A216-A73BDE9F8F08}"/>
              </a:ext>
            </a:extLst>
          </p:cNvPr>
          <p:cNvSpPr>
            <a:spLocks noGrp="1"/>
          </p:cNvSpPr>
          <p:nvPr>
            <p:ph type="sldNum" idx="12"/>
          </p:nvPr>
        </p:nvSpPr>
        <p:spPr>
          <a:xfrm>
            <a:off x="8595300" y="4749900"/>
            <a:ext cx="548700" cy="393600"/>
          </a:xfrm>
        </p:spPr>
        <p:txBody>
          <a:bodyPr/>
          <a:lstStyle/>
          <a:p>
            <a:pPr marL="0" lvl="0" indent="0" algn="r" rtl="0">
              <a:spcBef>
                <a:spcPts val="0"/>
              </a:spcBef>
              <a:spcAft>
                <a:spcPts val="0"/>
              </a:spcAft>
              <a:buNone/>
            </a:pPr>
            <a:fld id="{00000000-1234-1234-1234-123412341234}" type="slidenum">
              <a:rPr lang="en-US" altLang="zh-TW" smtClean="0"/>
              <a:t>15</a:t>
            </a:fld>
            <a:endParaRPr lang="zh-TW"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6C34440-95E2-445E-99BA-35E85D811DC7}"/>
              </a:ext>
            </a:extLst>
          </p:cNvPr>
          <p:cNvSpPr>
            <a:spLocks noGrp="1"/>
          </p:cNvSpPr>
          <p:nvPr>
            <p:ph type="title"/>
          </p:nvPr>
        </p:nvSpPr>
        <p:spPr/>
        <p:txBody>
          <a:bodyPr/>
          <a:lstStyle/>
          <a:p>
            <a:r>
              <a:rPr lang="en-US" altLang="zh-TW" dirty="0"/>
              <a:t>Outline</a:t>
            </a:r>
            <a:endParaRPr lang="zh-TW" altLang="en-US" dirty="0"/>
          </a:p>
        </p:txBody>
      </p:sp>
      <p:sp>
        <p:nvSpPr>
          <p:cNvPr id="3" name="投影片編號版面配置區 2">
            <a:extLst>
              <a:ext uri="{FF2B5EF4-FFF2-40B4-BE49-F238E27FC236}">
                <a16:creationId xmlns:a16="http://schemas.microsoft.com/office/drawing/2014/main" id="{23EB4EF7-AB5C-405C-8783-C66CF75F315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a:p>
        </p:txBody>
      </p:sp>
      <p:sp>
        <p:nvSpPr>
          <p:cNvPr id="4" name="Rectangle 3">
            <a:extLst>
              <a:ext uri="{FF2B5EF4-FFF2-40B4-BE49-F238E27FC236}">
                <a16:creationId xmlns:a16="http://schemas.microsoft.com/office/drawing/2014/main" id="{E234F2CD-DBDD-4F3C-94B2-A4AA3F7215DD}"/>
              </a:ext>
            </a:extLst>
          </p:cNvPr>
          <p:cNvSpPr txBox="1">
            <a:spLocks noChangeArrowheads="1"/>
          </p:cNvSpPr>
          <p:nvPr/>
        </p:nvSpPr>
        <p:spPr>
          <a:xfrm>
            <a:off x="201679" y="1245656"/>
            <a:ext cx="8303554" cy="3086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indent="-457200">
              <a:buFont typeface="Wingdings" panose="05000000000000000000" pitchFamily="2" charset="2"/>
              <a:buChar char="n"/>
              <a:defRPr/>
            </a:pPr>
            <a:r>
              <a:rPr lang="en-US" altLang="zh-TW" sz="3000" dirty="0">
                <a:latin typeface="TimesNewRoman" charset="0"/>
              </a:rPr>
              <a:t>What are NP-hard Problems?</a:t>
            </a:r>
          </a:p>
          <a:p>
            <a:pPr marL="457200" indent="-457200">
              <a:buClr>
                <a:srgbClr val="FF0000"/>
              </a:buClr>
              <a:buFont typeface="Wingdings" panose="05000000000000000000" pitchFamily="2" charset="2"/>
              <a:buChar char="n"/>
              <a:defRPr/>
            </a:pPr>
            <a:r>
              <a:rPr lang="en-US" altLang="zh-TW" sz="3000" u="sng" dirty="0">
                <a:solidFill>
                  <a:srgbClr val="FF0000"/>
                </a:solidFill>
                <a:latin typeface="TimesNewRoman" charset="0"/>
              </a:rPr>
              <a:t>What is Quantum Annealing (QA)?</a:t>
            </a:r>
          </a:p>
          <a:p>
            <a:pPr marL="457200" indent="-457200">
              <a:buFont typeface="Wingdings" panose="05000000000000000000" pitchFamily="2" charset="2"/>
              <a:buChar char="n"/>
              <a:defRPr/>
            </a:pPr>
            <a:r>
              <a:rPr lang="en-US" altLang="zh-TW" sz="3000" dirty="0">
                <a:latin typeface="TimesNewRoman" charset="0"/>
              </a:rPr>
              <a:t>How to Solve NP-hard Problems with QA?</a:t>
            </a:r>
          </a:p>
          <a:p>
            <a:pPr marL="457200" indent="-457200">
              <a:buFont typeface="Wingdings" panose="05000000000000000000" pitchFamily="2" charset="2"/>
              <a:buChar char="n"/>
              <a:defRPr/>
            </a:pPr>
            <a:r>
              <a:rPr lang="en-US" altLang="zh-TW" sz="3000" dirty="0">
                <a:latin typeface="TimesNewRoman" charset="0"/>
              </a:rPr>
              <a:t>Examples of Solving NP-Hard Problems with QA</a:t>
            </a:r>
          </a:p>
          <a:p>
            <a:pPr marL="457200" indent="-457200">
              <a:buFont typeface="Wingdings" panose="05000000000000000000" pitchFamily="2" charset="2"/>
              <a:buChar char="n"/>
              <a:defRPr/>
            </a:pPr>
            <a:r>
              <a:rPr lang="en-US" altLang="zh-TW" sz="3000" dirty="0">
                <a:latin typeface="TimesNewRoman" charset="0"/>
              </a:rPr>
              <a:t>Conclusion</a:t>
            </a:r>
          </a:p>
          <a:p>
            <a:pPr>
              <a:defRPr/>
            </a:pPr>
            <a:endParaRPr lang="en-US" altLang="zh-TW" sz="3000" dirty="0"/>
          </a:p>
        </p:txBody>
      </p:sp>
    </p:spTree>
    <p:extLst>
      <p:ext uri="{BB962C8B-B14F-4D97-AF65-F5344CB8AC3E}">
        <p14:creationId xmlns:p14="http://schemas.microsoft.com/office/powerpoint/2010/main" val="36087979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122d0c7dceb_0_0"/>
          <p:cNvSpPr txBox="1">
            <a:spLocks noGrp="1"/>
          </p:cNvSpPr>
          <p:nvPr>
            <p:ph type="title"/>
          </p:nvPr>
        </p:nvSpPr>
        <p:spPr>
          <a:xfrm>
            <a:off x="457200" y="126325"/>
            <a:ext cx="8229600" cy="10287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100"/>
              <a:buNone/>
            </a:pPr>
            <a:r>
              <a:rPr lang="en-US" dirty="0"/>
              <a:t>Quantum </a:t>
            </a:r>
            <a:r>
              <a:rPr lang="en-US" altLang="zh-TW" dirty="0"/>
              <a:t>A</a:t>
            </a:r>
            <a:r>
              <a:rPr lang="en-US" dirty="0"/>
              <a:t>nnealing (QA)</a:t>
            </a:r>
            <a:endParaRPr dirty="0"/>
          </a:p>
        </p:txBody>
      </p:sp>
      <p:sp>
        <p:nvSpPr>
          <p:cNvPr id="116" name="Google Shape;116;g122d0c7dceb_0_0"/>
          <p:cNvSpPr txBox="1"/>
          <p:nvPr/>
        </p:nvSpPr>
        <p:spPr>
          <a:xfrm>
            <a:off x="233266" y="818877"/>
            <a:ext cx="4987664" cy="4278064"/>
          </a:xfrm>
          <a:prstGeom prst="rect">
            <a:avLst/>
          </a:prstGeom>
          <a:noFill/>
          <a:ln>
            <a:noFill/>
          </a:ln>
        </p:spPr>
        <p:txBody>
          <a:bodyPr spcFirstLastPara="1" wrap="square" lIns="91425" tIns="91425" rIns="91425" bIns="91425" anchor="t" anchorCtr="0">
            <a:spAutoFit/>
          </a:bodyPr>
          <a:lstStyle/>
          <a:p>
            <a:pPr marL="285750" lvl="0" indent="-285750">
              <a:buSzPts val="1600"/>
              <a:buFont typeface="Wingdings" panose="05000000000000000000" pitchFamily="2" charset="2"/>
              <a:buChar char="n"/>
            </a:pPr>
            <a:r>
              <a:rPr lang="en-US" sz="1600" dirty="0">
                <a:solidFill>
                  <a:srgbClr val="FF0000"/>
                </a:solidFill>
              </a:rPr>
              <a:t>Quantum annealing (QA)</a:t>
            </a:r>
            <a:r>
              <a:rPr lang="en-US" sz="1600" dirty="0"/>
              <a:t> is an optimization process for finding the global minimum of a given objective function over a given set of candidate solutions (candidate states) by </a:t>
            </a:r>
            <a:r>
              <a:rPr lang="en-US" sz="1600" b="0" i="0" u="none" strike="noStrike" cap="none" dirty="0">
                <a:solidFill>
                  <a:srgbClr val="000000"/>
                </a:solidFill>
                <a:latin typeface="Arial"/>
                <a:ea typeface="Arial"/>
                <a:cs typeface="Arial"/>
                <a:sym typeface="Arial"/>
              </a:rPr>
              <a:t>leveraging the effect of </a:t>
            </a:r>
            <a:r>
              <a:rPr lang="en-US" sz="1600" b="0" i="0" u="none" strike="noStrike" cap="none" dirty="0">
                <a:solidFill>
                  <a:srgbClr val="FF0000"/>
                </a:solidFill>
                <a:latin typeface="Arial"/>
                <a:ea typeface="Arial"/>
                <a:cs typeface="Arial"/>
                <a:sym typeface="Arial"/>
              </a:rPr>
              <a:t>quantum tunneling</a:t>
            </a:r>
            <a:r>
              <a:rPr lang="en-US" sz="1600" b="0" i="0" u="none" strike="noStrike" cap="none" dirty="0">
                <a:solidFill>
                  <a:srgbClr val="000000"/>
                </a:solidFill>
                <a:latin typeface="Arial"/>
                <a:ea typeface="Arial"/>
                <a:cs typeface="Arial"/>
                <a:sym typeface="Arial"/>
              </a:rPr>
              <a:t>.</a:t>
            </a:r>
          </a:p>
          <a:p>
            <a:pPr marL="541338" lvl="1" indent="-285750">
              <a:buSzPts val="1600"/>
              <a:buFont typeface="Wingdings" panose="05000000000000000000" pitchFamily="2" charset="2"/>
              <a:buChar char="p"/>
            </a:pPr>
            <a:r>
              <a:rPr lang="en-US" altLang="zh-TW" dirty="0"/>
              <a:t>Quantum tunneling is the quantum mechanical phenomenon where a wavefunction can propagate through a potential barrier.</a:t>
            </a:r>
            <a:endParaRPr sz="16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Wingdings" panose="05000000000000000000" pitchFamily="2" charset="2"/>
              <a:buChar char="n"/>
            </a:pPr>
            <a:r>
              <a:rPr lang="en-US" sz="1600" b="0" i="0" u="none" strike="noStrike" cap="none" dirty="0">
                <a:solidFill>
                  <a:srgbClr val="000000"/>
                </a:solidFill>
                <a:latin typeface="Arial"/>
                <a:ea typeface="Arial"/>
                <a:cs typeface="Arial"/>
                <a:sym typeface="Arial"/>
              </a:rPr>
              <a:t>A fundamental </a:t>
            </a:r>
            <a:r>
              <a:rPr lang="en-US" sz="1600" dirty="0"/>
              <a:t>rule</a:t>
            </a:r>
            <a:r>
              <a:rPr lang="en-US" sz="1600" b="0" i="0" u="none" strike="noStrike" cap="none" dirty="0">
                <a:solidFill>
                  <a:srgbClr val="000000"/>
                </a:solidFill>
                <a:latin typeface="Arial"/>
                <a:ea typeface="Arial"/>
                <a:cs typeface="Arial"/>
                <a:sym typeface="Arial"/>
              </a:rPr>
              <a:t> of physics is that </a:t>
            </a:r>
            <a:r>
              <a:rPr lang="en-US" sz="1600" b="0" i="0" u="none" strike="noStrike" cap="none" dirty="0">
                <a:solidFill>
                  <a:srgbClr val="FF0000"/>
                </a:solidFill>
                <a:latin typeface="Arial"/>
                <a:ea typeface="Arial"/>
                <a:cs typeface="Arial"/>
                <a:sym typeface="Arial"/>
              </a:rPr>
              <a:t>everything tends to seek a minimum energy state</a:t>
            </a:r>
            <a:r>
              <a:rPr lang="en-US" sz="1600" b="0" i="0" u="none" strike="noStrike" cap="none" dirty="0">
                <a:solidFill>
                  <a:srgbClr val="000000"/>
                </a:solidFill>
                <a:latin typeface="Arial"/>
                <a:ea typeface="Arial"/>
                <a:cs typeface="Arial"/>
                <a:sym typeface="Arial"/>
              </a:rPr>
              <a:t>. Objects slide down hills; hot things cool down over time. This behavior is also true in the world of quantum physics. Quantum annealing simply uses quantum physics to find low-energy states of a problem and therefore the optimal or near-optimal combination of elements.</a:t>
            </a:r>
          </a:p>
          <a:p>
            <a:pPr marL="285750" lvl="0" indent="-285750">
              <a:buSzPts val="1600"/>
              <a:buFont typeface="Wingdings" panose="05000000000000000000" pitchFamily="2" charset="2"/>
              <a:buChar char="n"/>
            </a:pPr>
            <a:endParaRPr sz="1600" b="0" i="0" u="none" strike="noStrike" cap="none" dirty="0">
              <a:solidFill>
                <a:srgbClr val="000000"/>
              </a:solidFill>
              <a:latin typeface="Arial"/>
              <a:ea typeface="Arial"/>
              <a:cs typeface="Arial"/>
              <a:sym typeface="Arial"/>
            </a:endParaRPr>
          </a:p>
        </p:txBody>
      </p:sp>
      <p:pic>
        <p:nvPicPr>
          <p:cNvPr id="117" name="Google Shape;117;g122d0c7dceb_0_0"/>
          <p:cNvPicPr preferRelativeResize="0"/>
          <p:nvPr/>
        </p:nvPicPr>
        <p:blipFill rotWithShape="1">
          <a:blip r:embed="rId3">
            <a:alphaModFix/>
          </a:blip>
          <a:srcRect/>
          <a:stretch/>
        </p:blipFill>
        <p:spPr>
          <a:xfrm>
            <a:off x="5501899" y="3231397"/>
            <a:ext cx="3408836" cy="1815895"/>
          </a:xfrm>
          <a:prstGeom prst="rect">
            <a:avLst/>
          </a:prstGeom>
          <a:noFill/>
          <a:ln>
            <a:noFill/>
          </a:ln>
        </p:spPr>
      </p:pic>
      <p:sp>
        <p:nvSpPr>
          <p:cNvPr id="3" name="投影片編號版面配置區 2">
            <a:extLst>
              <a:ext uri="{FF2B5EF4-FFF2-40B4-BE49-F238E27FC236}">
                <a16:creationId xmlns:a16="http://schemas.microsoft.com/office/drawing/2014/main" id="{96AFBE09-0281-4196-BB98-60880B08CA7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a:p>
        </p:txBody>
      </p:sp>
      <p:sp>
        <p:nvSpPr>
          <p:cNvPr id="8" name="Google Shape;133;g12176bbb184_0_177">
            <a:extLst>
              <a:ext uri="{FF2B5EF4-FFF2-40B4-BE49-F238E27FC236}">
                <a16:creationId xmlns:a16="http://schemas.microsoft.com/office/drawing/2014/main" id="{15FD4A40-C1F0-4EBC-9F20-13A3DE4232A1}"/>
              </a:ext>
            </a:extLst>
          </p:cNvPr>
          <p:cNvSpPr txBox="1"/>
          <p:nvPr/>
        </p:nvSpPr>
        <p:spPr>
          <a:xfrm>
            <a:off x="5356374" y="2365607"/>
            <a:ext cx="3777794" cy="946383"/>
          </a:xfrm>
          <a:prstGeom prst="rect">
            <a:avLst/>
          </a:prstGeom>
          <a:noFill/>
          <a:ln>
            <a:noFill/>
          </a:ln>
        </p:spPr>
        <p:txBody>
          <a:bodyPr spcFirstLastPara="1" wrap="square" lIns="91425" tIns="91425" rIns="91425" bIns="91425" anchor="t" anchorCtr="0">
            <a:spAutoFit/>
          </a:bodyPr>
          <a:lstStyle/>
          <a:p>
            <a:pPr lvl="0">
              <a:buSzPts val="1400"/>
            </a:pPr>
            <a:r>
              <a:rPr lang="en-US" altLang="zh-TW" sz="1050" b="1" dirty="0"/>
              <a:t>Quantum Tunneling: </a:t>
            </a:r>
            <a:r>
              <a:rPr lang="en-US" sz="1050" b="1" dirty="0"/>
              <a:t>A simulation of a wave packet incident on a potential barrier according to the Time-Dependent Schrodinger Equation. </a:t>
            </a:r>
            <a:endParaRPr lang="en-US" sz="1000" b="1" dirty="0"/>
          </a:p>
          <a:p>
            <a:pPr lvl="0">
              <a:buSzPts val="1400"/>
            </a:pPr>
            <a:r>
              <a:rPr lang="en-US" sz="900" dirty="0"/>
              <a:t>(source: https://commons.wikimedia.org/wiki/File:E14-V20-B1.gif by </a:t>
            </a:r>
            <a:r>
              <a:rPr lang="en-US" sz="900" dirty="0" err="1"/>
              <a:t>Becarlson</a:t>
            </a:r>
            <a:r>
              <a:rPr lang="en-US" sz="900" dirty="0"/>
              <a:t> CC BY-SA 4.0)</a:t>
            </a:r>
          </a:p>
        </p:txBody>
      </p:sp>
      <p:pic>
        <p:nvPicPr>
          <p:cNvPr id="4098" name="Picture 2" descr="File:E14-V20-B1.gif">
            <a:extLst>
              <a:ext uri="{FF2B5EF4-FFF2-40B4-BE49-F238E27FC236}">
                <a16:creationId xmlns:a16="http://schemas.microsoft.com/office/drawing/2014/main" id="{C8FC5A2E-660B-4B48-9405-6AB9B000BCF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220930" y="305428"/>
            <a:ext cx="3254477" cy="216829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a:extLst>
              <a:ext uri="{FF2B5EF4-FFF2-40B4-BE49-F238E27FC236}">
                <a16:creationId xmlns:a16="http://schemas.microsoft.com/office/drawing/2014/main" id="{29F6E93B-EE46-48AA-83A3-9463B1C88526}"/>
              </a:ext>
            </a:extLst>
          </p:cNvPr>
          <p:cNvSpPr>
            <a:spLocks noGrp="1" noChangeArrowheads="1"/>
          </p:cNvSpPr>
          <p:nvPr>
            <p:ph type="title"/>
          </p:nvPr>
        </p:nvSpPr>
        <p:spPr/>
        <p:txBody>
          <a:bodyPr/>
          <a:lstStyle/>
          <a:p>
            <a:pPr eaLnBrk="1" hangingPunct="1"/>
            <a:r>
              <a:rPr lang="en-US" altLang="zh-TW" dirty="0"/>
              <a:t>D-Wave Quantum Annealer</a:t>
            </a:r>
          </a:p>
        </p:txBody>
      </p:sp>
      <p:sp>
        <p:nvSpPr>
          <p:cNvPr id="8196" name="Rectangle 3">
            <a:extLst>
              <a:ext uri="{FF2B5EF4-FFF2-40B4-BE49-F238E27FC236}">
                <a16:creationId xmlns:a16="http://schemas.microsoft.com/office/drawing/2014/main" id="{EEDEC2F2-24BA-4509-9A9D-B896B52221BD}"/>
              </a:ext>
            </a:extLst>
          </p:cNvPr>
          <p:cNvSpPr>
            <a:spLocks noGrp="1" noChangeArrowheads="1"/>
          </p:cNvSpPr>
          <p:nvPr>
            <p:ph type="body" idx="1"/>
          </p:nvPr>
        </p:nvSpPr>
        <p:spPr>
          <a:xfrm>
            <a:off x="231059" y="1162989"/>
            <a:ext cx="5982927" cy="1539450"/>
          </a:xfrm>
        </p:spPr>
        <p:txBody>
          <a:bodyPr/>
          <a:lstStyle/>
          <a:p>
            <a:pPr marL="400050" indent="-400050">
              <a:lnSpc>
                <a:spcPct val="90000"/>
              </a:lnSpc>
              <a:buFont typeface="Wingdings" panose="05000000000000000000" pitchFamily="2" charset="2"/>
              <a:buChar char="n"/>
            </a:pPr>
            <a:r>
              <a:rPr lang="en-US" altLang="zh-TW" sz="1600" dirty="0"/>
              <a:t>D-Wave Systems Inc. is a Canadian company</a:t>
            </a:r>
            <a:r>
              <a:rPr lang="zh-TW" altLang="en-US" sz="1600" dirty="0"/>
              <a:t> </a:t>
            </a:r>
            <a:r>
              <a:rPr lang="en-US" altLang="zh-TW" sz="1600" dirty="0"/>
              <a:t>founded</a:t>
            </a:r>
            <a:r>
              <a:rPr lang="zh-TW" altLang="en-US" sz="1600" dirty="0"/>
              <a:t> </a:t>
            </a:r>
            <a:r>
              <a:rPr lang="en-US" altLang="zh-TW" sz="1600" dirty="0"/>
              <a:t>in</a:t>
            </a:r>
            <a:r>
              <a:rPr lang="zh-TW" altLang="en-US" sz="1600" dirty="0"/>
              <a:t> </a:t>
            </a:r>
            <a:r>
              <a:rPr lang="en-US" altLang="zh-TW" sz="1600" dirty="0"/>
              <a:t>1999. </a:t>
            </a:r>
          </a:p>
          <a:p>
            <a:pPr marL="400050" indent="-400050">
              <a:lnSpc>
                <a:spcPct val="90000"/>
              </a:lnSpc>
              <a:buFont typeface="Wingdings" panose="05000000000000000000" pitchFamily="2" charset="2"/>
              <a:buChar char="n"/>
            </a:pPr>
            <a:r>
              <a:rPr lang="en-US" altLang="zh-TW" sz="1600" dirty="0"/>
              <a:t>D-Wave produced </a:t>
            </a:r>
            <a:r>
              <a:rPr lang="en-US" altLang="zh-TW" sz="1600" dirty="0">
                <a:solidFill>
                  <a:srgbClr val="FF0000"/>
                </a:solidFill>
              </a:rPr>
              <a:t>quantum annealers </a:t>
            </a:r>
            <a:r>
              <a:rPr lang="en-US" altLang="zh-TW" sz="1600" dirty="0"/>
              <a:t>or </a:t>
            </a:r>
            <a:r>
              <a:rPr lang="en-US" altLang="zh-TW" sz="1600" dirty="0">
                <a:solidFill>
                  <a:srgbClr val="FF0000"/>
                </a:solidFill>
              </a:rPr>
              <a:t>quantum samplers </a:t>
            </a:r>
            <a:r>
              <a:rPr lang="en-US" altLang="zh-TW" sz="1600" dirty="0"/>
              <a:t>for solving optimization problems using the concept of quantum annealing.</a:t>
            </a:r>
          </a:p>
          <a:p>
            <a:pPr marL="400050" indent="-400050">
              <a:lnSpc>
                <a:spcPct val="90000"/>
              </a:lnSpc>
              <a:buFont typeface="Wingdings" panose="05000000000000000000" pitchFamily="2" charset="2"/>
              <a:buChar char="n"/>
            </a:pPr>
            <a:r>
              <a:rPr lang="en-US" altLang="zh-TW" sz="1600" dirty="0"/>
              <a:t>The company designed their first qubit by using d-wave superconductors.</a:t>
            </a:r>
          </a:p>
          <a:p>
            <a:pPr marL="400050" indent="-400050">
              <a:lnSpc>
                <a:spcPct val="90000"/>
              </a:lnSpc>
              <a:buFont typeface="Wingdings" panose="05000000000000000000" pitchFamily="2" charset="2"/>
              <a:buChar char="n"/>
            </a:pPr>
            <a:r>
              <a:rPr lang="en-US" altLang="zh-TW" sz="1600" dirty="0"/>
              <a:t>D-Wave quantum annealer history:</a:t>
            </a:r>
          </a:p>
          <a:p>
            <a:pPr marL="717550" lvl="1" indent="-400050">
              <a:lnSpc>
                <a:spcPct val="90000"/>
              </a:lnSpc>
            </a:pPr>
            <a:r>
              <a:rPr lang="en-US" altLang="zh-TW" sz="1400" dirty="0"/>
              <a:t>2007: Orion Prototype</a:t>
            </a:r>
          </a:p>
          <a:p>
            <a:pPr marL="717550" lvl="1" indent="-400050">
              <a:lnSpc>
                <a:spcPct val="90000"/>
              </a:lnSpc>
            </a:pPr>
            <a:r>
              <a:rPr lang="en-US" altLang="zh-TW" sz="1400" dirty="0"/>
              <a:t>2011: D-Wave One (127 qubits; 352 couplers)</a:t>
            </a:r>
          </a:p>
          <a:p>
            <a:pPr marL="717550" lvl="1" indent="-400050">
              <a:lnSpc>
                <a:spcPct val="90000"/>
              </a:lnSpc>
            </a:pPr>
            <a:r>
              <a:rPr lang="en-US" altLang="zh-TW" sz="1400" dirty="0"/>
              <a:t>2013: D-Wave Two (512 qubits; 1472 couplers)</a:t>
            </a:r>
          </a:p>
          <a:p>
            <a:pPr marL="717550" lvl="1" indent="-400050">
              <a:lnSpc>
                <a:spcPct val="90000"/>
              </a:lnSpc>
            </a:pPr>
            <a:r>
              <a:rPr lang="en-US" altLang="zh-TW" sz="1400" dirty="0"/>
              <a:t>2015: D-Wave 2X (1152 qubits; 3360 couplers)</a:t>
            </a:r>
          </a:p>
          <a:p>
            <a:pPr marL="717550" lvl="1" indent="-400050">
              <a:lnSpc>
                <a:spcPct val="90000"/>
              </a:lnSpc>
            </a:pPr>
            <a:r>
              <a:rPr lang="en-US" altLang="zh-TW" sz="1400" dirty="0"/>
              <a:t>2017:</a:t>
            </a:r>
            <a:r>
              <a:rPr lang="zh-TW" altLang="en-US" sz="1400" dirty="0"/>
              <a:t> </a:t>
            </a:r>
            <a:r>
              <a:rPr lang="en-US" altLang="zh-TW" sz="1400" dirty="0"/>
              <a:t>D-Wave 2000Q (2048 qubits; 6016 couplers; </a:t>
            </a:r>
            <a:r>
              <a:rPr lang="en-US" altLang="zh-TW" sz="1400" dirty="0">
                <a:solidFill>
                  <a:srgbClr val="FF0000"/>
                </a:solidFill>
              </a:rPr>
              <a:t>Chimera</a:t>
            </a:r>
            <a:r>
              <a:rPr lang="zh-TW" altLang="en-US" sz="1400" dirty="0">
                <a:solidFill>
                  <a:srgbClr val="FF0000"/>
                </a:solidFill>
              </a:rPr>
              <a:t> </a:t>
            </a:r>
            <a:r>
              <a:rPr lang="en-US" altLang="zh-TW" sz="1400" dirty="0"/>
              <a:t>topology)</a:t>
            </a:r>
          </a:p>
          <a:p>
            <a:pPr marL="717550" lvl="1" indent="-400050">
              <a:lnSpc>
                <a:spcPct val="90000"/>
              </a:lnSpc>
            </a:pPr>
            <a:r>
              <a:rPr lang="en-US" altLang="zh-TW" sz="1400" dirty="0"/>
              <a:t>2020:</a:t>
            </a:r>
            <a:r>
              <a:rPr lang="zh-TW" altLang="en-US" sz="1400" dirty="0"/>
              <a:t> </a:t>
            </a:r>
            <a:r>
              <a:rPr lang="en-US" altLang="zh-TW" sz="1400" dirty="0"/>
              <a:t>D-Wave Advantage (5640 qubits; 40484 couplers; </a:t>
            </a:r>
            <a:r>
              <a:rPr lang="en-US" altLang="zh-TW" sz="1400" dirty="0">
                <a:solidFill>
                  <a:srgbClr val="FF0000"/>
                </a:solidFill>
              </a:rPr>
              <a:t>Pegasus</a:t>
            </a:r>
            <a:r>
              <a:rPr lang="en-US" altLang="zh-TW" sz="1400" dirty="0"/>
              <a:t> topology)</a:t>
            </a:r>
          </a:p>
        </p:txBody>
      </p:sp>
      <p:sp>
        <p:nvSpPr>
          <p:cNvPr id="3" name="投影片編號版面配置區 2">
            <a:extLst>
              <a:ext uri="{FF2B5EF4-FFF2-40B4-BE49-F238E27FC236}">
                <a16:creationId xmlns:a16="http://schemas.microsoft.com/office/drawing/2014/main" id="{83233175-2E8D-4608-B564-4AB8547B9BF6}"/>
              </a:ext>
            </a:extLst>
          </p:cNvPr>
          <p:cNvSpPr>
            <a:spLocks noGrp="1"/>
          </p:cNvSpPr>
          <p:nvPr>
            <p:ph type="sldNum" sz="quarter" idx="10"/>
          </p:nvPr>
        </p:nvSpPr>
        <p:spPr/>
        <p:txBody>
          <a:bodyPr/>
          <a:lstStyle/>
          <a:p>
            <a:pPr>
              <a:defRPr/>
            </a:pPr>
            <a:fld id="{65376F40-43DA-4CB6-93DC-BCEA14E7B7A1}" type="slidenum">
              <a:rPr lang="en-US" altLang="zh-TW" smtClean="0"/>
              <a:pPr>
                <a:defRPr/>
              </a:pPr>
              <a:t>18</a:t>
            </a:fld>
            <a:endParaRPr lang="en-US" altLang="zh-TW"/>
          </a:p>
        </p:txBody>
      </p:sp>
      <p:pic>
        <p:nvPicPr>
          <p:cNvPr id="3074" name="Picture 2" descr="Dwave Advantage System Transparent (1)">
            <a:extLst>
              <a:ext uri="{FF2B5EF4-FFF2-40B4-BE49-F238E27FC236}">
                <a16:creationId xmlns:a16="http://schemas.microsoft.com/office/drawing/2014/main" id="{556C2097-4C43-4991-A85F-02CCFF4339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6674" y="753903"/>
            <a:ext cx="3087325" cy="3481361"/>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133;g12176bbb184_0_177">
            <a:extLst>
              <a:ext uri="{FF2B5EF4-FFF2-40B4-BE49-F238E27FC236}">
                <a16:creationId xmlns:a16="http://schemas.microsoft.com/office/drawing/2014/main" id="{EFED3CB6-322B-48F7-AA27-FBF1D69CF0A0}"/>
              </a:ext>
            </a:extLst>
          </p:cNvPr>
          <p:cNvSpPr txBox="1"/>
          <p:nvPr/>
        </p:nvSpPr>
        <p:spPr>
          <a:xfrm>
            <a:off x="6282814" y="4087936"/>
            <a:ext cx="3087326" cy="630912"/>
          </a:xfrm>
          <a:prstGeom prst="rect">
            <a:avLst/>
          </a:prstGeom>
          <a:noFill/>
          <a:ln>
            <a:noFill/>
          </a:ln>
        </p:spPr>
        <p:txBody>
          <a:bodyPr spcFirstLastPara="1" wrap="square" lIns="91425" tIns="91425" rIns="91425" bIns="91425" anchor="t" anchorCtr="0">
            <a:spAutoFit/>
          </a:bodyPr>
          <a:lstStyle/>
          <a:p>
            <a:pPr lvl="0">
              <a:buSzPts val="1400"/>
            </a:pPr>
            <a:r>
              <a:rPr lang="en-US" altLang="zh-TW" sz="1100" dirty="0"/>
              <a:t>D-Wave Advantage</a:t>
            </a:r>
          </a:p>
          <a:p>
            <a:pPr lvl="0">
              <a:buSzPts val="1400"/>
            </a:pPr>
            <a:r>
              <a:rPr lang="en-US" sz="900" dirty="0"/>
              <a:t>(source: https://www.dwavesys.com/solutions-and-products/systems/) </a:t>
            </a:r>
            <a:endParaRPr sz="9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872695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11ae507eafb_0_52"/>
          <p:cNvSpPr txBox="1">
            <a:spLocks noGrp="1"/>
          </p:cNvSpPr>
          <p:nvPr>
            <p:ph type="title"/>
          </p:nvPr>
        </p:nvSpPr>
        <p:spPr>
          <a:xfrm>
            <a:off x="334462" y="160178"/>
            <a:ext cx="8229600" cy="10287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100"/>
              <a:buNone/>
            </a:pPr>
            <a:r>
              <a:rPr lang="en-US" dirty="0"/>
              <a:t>D-Wave QPU and Topology</a:t>
            </a:r>
            <a:endParaRPr dirty="0"/>
          </a:p>
        </p:txBody>
      </p:sp>
      <p:sp>
        <p:nvSpPr>
          <p:cNvPr id="177" name="Google Shape;177;g11ae507eafb_0_52"/>
          <p:cNvSpPr/>
          <p:nvPr/>
        </p:nvSpPr>
        <p:spPr>
          <a:xfrm>
            <a:off x="334462" y="923266"/>
            <a:ext cx="8780360"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rgbClr val="000000"/>
                </a:solidFill>
                <a:latin typeface="Arial"/>
                <a:ea typeface="Arial"/>
                <a:cs typeface="Arial"/>
                <a:sym typeface="Arial"/>
              </a:rPr>
              <a:t>The D-Wave </a:t>
            </a:r>
            <a:r>
              <a:rPr lang="en-US" sz="1600" b="0" i="0" u="none" strike="noStrike" cap="none" dirty="0">
                <a:solidFill>
                  <a:srgbClr val="FF0000"/>
                </a:solidFill>
                <a:latin typeface="Arial"/>
                <a:ea typeface="Arial"/>
                <a:cs typeface="Arial"/>
                <a:sym typeface="Arial"/>
              </a:rPr>
              <a:t>quantum processing unit (QPU)</a:t>
            </a:r>
            <a:r>
              <a:rPr lang="en-US" sz="1600" b="0" i="0" u="none" strike="noStrike" cap="none" dirty="0">
                <a:solidFill>
                  <a:srgbClr val="000000"/>
                </a:solidFill>
                <a:latin typeface="Arial"/>
                <a:ea typeface="Arial"/>
                <a:cs typeface="Arial"/>
                <a:sym typeface="Arial"/>
              </a:rPr>
              <a:t> is a lattice of interconnected qubits. Since some qubits connect to others via some couplers, the D-Wave QPU is not fully connected. </a:t>
            </a:r>
            <a:endParaRPr sz="1600" b="0" i="0" u="none" strike="noStrike" cap="none" dirty="0">
              <a:solidFill>
                <a:srgbClr val="000000"/>
              </a:solidFill>
              <a:latin typeface="Arial"/>
              <a:ea typeface="Arial"/>
              <a:cs typeface="Arial"/>
              <a:sym typeface="Arial"/>
            </a:endParaRPr>
          </a:p>
        </p:txBody>
      </p:sp>
      <p:sp>
        <p:nvSpPr>
          <p:cNvPr id="3" name="投影片編號版面配置區 2">
            <a:extLst>
              <a:ext uri="{FF2B5EF4-FFF2-40B4-BE49-F238E27FC236}">
                <a16:creationId xmlns:a16="http://schemas.microsoft.com/office/drawing/2014/main" id="{AA05502D-1B72-4795-A98C-48E6B19A8AF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a:p>
        </p:txBody>
      </p:sp>
      <p:pic>
        <p:nvPicPr>
          <p:cNvPr id="4" name="圖片 3">
            <a:extLst>
              <a:ext uri="{FF2B5EF4-FFF2-40B4-BE49-F238E27FC236}">
                <a16:creationId xmlns:a16="http://schemas.microsoft.com/office/drawing/2014/main" id="{325ADD44-2488-4675-B542-FDA719CCCCA5}"/>
              </a:ext>
            </a:extLst>
          </p:cNvPr>
          <p:cNvPicPr>
            <a:picLocks noChangeAspect="1"/>
          </p:cNvPicPr>
          <p:nvPr/>
        </p:nvPicPr>
        <p:blipFill>
          <a:blip r:embed="rId3"/>
          <a:stretch>
            <a:fillRect/>
          </a:stretch>
        </p:blipFill>
        <p:spPr>
          <a:xfrm>
            <a:off x="789432" y="1433340"/>
            <a:ext cx="6220968" cy="3087912"/>
          </a:xfrm>
          <a:prstGeom prst="rect">
            <a:avLst/>
          </a:prstGeom>
        </p:spPr>
      </p:pic>
      <p:sp>
        <p:nvSpPr>
          <p:cNvPr id="9" name="Google Shape;177;g11ae507eafb_0_52">
            <a:extLst>
              <a:ext uri="{FF2B5EF4-FFF2-40B4-BE49-F238E27FC236}">
                <a16:creationId xmlns:a16="http://schemas.microsoft.com/office/drawing/2014/main" id="{B4C77F31-3898-4BE0-B343-5B4005F8DDA4}"/>
              </a:ext>
            </a:extLst>
          </p:cNvPr>
          <p:cNvSpPr/>
          <p:nvPr/>
        </p:nvSpPr>
        <p:spPr>
          <a:xfrm>
            <a:off x="879828" y="4350392"/>
            <a:ext cx="6641112"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altLang="zh-TW" sz="1600" b="0" i="0" u="none" strike="noStrike" cap="none" dirty="0">
                <a:solidFill>
                  <a:srgbClr val="000000"/>
                </a:solidFill>
                <a:latin typeface="Arial"/>
                <a:ea typeface="Arial"/>
                <a:cs typeface="Arial"/>
                <a:sym typeface="Arial"/>
              </a:rPr>
              <a:t>(a) </a:t>
            </a:r>
            <a:r>
              <a:rPr lang="en-US" altLang="zh-TW" sz="1600" b="0" i="0" u="none" strike="noStrike" cap="none" dirty="0">
                <a:solidFill>
                  <a:srgbClr val="FF0000"/>
                </a:solidFill>
                <a:latin typeface="Arial"/>
                <a:ea typeface="Arial"/>
                <a:cs typeface="Arial"/>
                <a:sym typeface="Arial"/>
              </a:rPr>
              <a:t>Chimera</a:t>
            </a:r>
            <a:r>
              <a:rPr lang="en-US" altLang="zh-TW" sz="1600" b="0" i="0" u="none" strike="noStrike" cap="none" dirty="0">
                <a:solidFill>
                  <a:srgbClr val="000000"/>
                </a:solidFill>
                <a:latin typeface="Arial"/>
                <a:ea typeface="Arial"/>
                <a:cs typeface="Arial"/>
                <a:sym typeface="Arial"/>
              </a:rPr>
              <a:t> of D-</a:t>
            </a:r>
            <a:r>
              <a:rPr lang="en-US" altLang="zh-TW" sz="1600" dirty="0"/>
              <a:t>Wave 2000Q       (b) </a:t>
            </a:r>
            <a:r>
              <a:rPr lang="en-US" altLang="zh-TW" sz="1600" dirty="0">
                <a:solidFill>
                  <a:srgbClr val="FF0000"/>
                </a:solidFill>
              </a:rPr>
              <a:t>Pegasus</a:t>
            </a:r>
            <a:r>
              <a:rPr lang="en-US" altLang="zh-TW" sz="1600" dirty="0"/>
              <a:t> of </a:t>
            </a:r>
            <a:r>
              <a:rPr lang="en-US" sz="1600" b="0" i="0" u="none" strike="noStrike" cap="none" dirty="0">
                <a:solidFill>
                  <a:srgbClr val="000000"/>
                </a:solidFill>
                <a:latin typeface="Arial"/>
                <a:ea typeface="Arial"/>
                <a:cs typeface="Arial"/>
                <a:sym typeface="Arial"/>
              </a:rPr>
              <a:t>D-Wave Advantage</a:t>
            </a:r>
            <a:endParaRPr sz="1600" b="0" i="0" u="none" strike="noStrike" cap="none" dirty="0">
              <a:solidFill>
                <a:srgbClr val="000000"/>
              </a:solidFill>
              <a:latin typeface="Arial"/>
              <a:ea typeface="Arial"/>
              <a:cs typeface="Arial"/>
              <a:sym typeface="Arial"/>
            </a:endParaRPr>
          </a:p>
        </p:txBody>
      </p:sp>
      <p:sp>
        <p:nvSpPr>
          <p:cNvPr id="10" name="文字方塊 9">
            <a:extLst>
              <a:ext uri="{FF2B5EF4-FFF2-40B4-BE49-F238E27FC236}">
                <a16:creationId xmlns:a16="http://schemas.microsoft.com/office/drawing/2014/main" id="{90A99ACE-9B41-443A-9FA2-954B77DACC26}"/>
              </a:ext>
            </a:extLst>
          </p:cNvPr>
          <p:cNvSpPr txBox="1"/>
          <p:nvPr/>
        </p:nvSpPr>
        <p:spPr>
          <a:xfrm>
            <a:off x="334462" y="4706766"/>
            <a:ext cx="7600472" cy="400110"/>
          </a:xfrm>
          <a:prstGeom prst="rect">
            <a:avLst/>
          </a:prstGeom>
          <a:noFill/>
        </p:spPr>
        <p:txBody>
          <a:bodyPr wrap="square" rtlCol="0">
            <a:spAutoFit/>
          </a:bodyPr>
          <a:lstStyle/>
          <a:p>
            <a:r>
              <a:rPr lang="en-US" altLang="zh-TW" sz="1000" dirty="0"/>
              <a:t>Source: Gonzalez </a:t>
            </a:r>
            <a:r>
              <a:rPr lang="en-US" altLang="zh-TW" sz="1000" dirty="0" err="1"/>
              <a:t>Calaza</a:t>
            </a:r>
            <a:r>
              <a:rPr lang="en-US" altLang="zh-TW" sz="1000" dirty="0"/>
              <a:t>, C. D., </a:t>
            </a:r>
            <a:r>
              <a:rPr lang="en-US" altLang="zh-TW" sz="1000" dirty="0" err="1"/>
              <a:t>Willsch</a:t>
            </a:r>
            <a:r>
              <a:rPr lang="en-US" altLang="zh-TW" sz="1000" dirty="0"/>
              <a:t>, D., &amp; </a:t>
            </a:r>
            <a:r>
              <a:rPr lang="en-US" altLang="zh-TW" sz="1000" dirty="0" err="1"/>
              <a:t>Michielsen</a:t>
            </a:r>
            <a:r>
              <a:rPr lang="en-US" altLang="zh-TW" sz="1000" dirty="0"/>
              <a:t>, K. (2021). Garden optimization problems for benchmarking quantum annealers. Quantum Information Processing, 20(9), 1-22.</a:t>
            </a:r>
          </a:p>
        </p:txBody>
      </p:sp>
    </p:spTree>
    <p:extLst>
      <p:ext uri="{BB962C8B-B14F-4D97-AF65-F5344CB8AC3E}">
        <p14:creationId xmlns:p14="http://schemas.microsoft.com/office/powerpoint/2010/main" val="1248111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6C34440-95E2-445E-99BA-35E85D811DC7}"/>
              </a:ext>
            </a:extLst>
          </p:cNvPr>
          <p:cNvSpPr>
            <a:spLocks noGrp="1"/>
          </p:cNvSpPr>
          <p:nvPr>
            <p:ph type="title"/>
          </p:nvPr>
        </p:nvSpPr>
        <p:spPr/>
        <p:txBody>
          <a:bodyPr/>
          <a:lstStyle/>
          <a:p>
            <a:r>
              <a:rPr lang="en-US" altLang="zh-TW" dirty="0"/>
              <a:t>Outline</a:t>
            </a:r>
            <a:endParaRPr lang="zh-TW" altLang="en-US" dirty="0"/>
          </a:p>
        </p:txBody>
      </p:sp>
      <p:sp>
        <p:nvSpPr>
          <p:cNvPr id="3" name="投影片編號版面配置區 2">
            <a:extLst>
              <a:ext uri="{FF2B5EF4-FFF2-40B4-BE49-F238E27FC236}">
                <a16:creationId xmlns:a16="http://schemas.microsoft.com/office/drawing/2014/main" id="{23EB4EF7-AB5C-405C-8783-C66CF75F315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a:p>
        </p:txBody>
      </p:sp>
      <p:sp>
        <p:nvSpPr>
          <p:cNvPr id="4" name="Rectangle 3">
            <a:extLst>
              <a:ext uri="{FF2B5EF4-FFF2-40B4-BE49-F238E27FC236}">
                <a16:creationId xmlns:a16="http://schemas.microsoft.com/office/drawing/2014/main" id="{E234F2CD-DBDD-4F3C-94B2-A4AA3F7215DD}"/>
              </a:ext>
            </a:extLst>
          </p:cNvPr>
          <p:cNvSpPr txBox="1">
            <a:spLocks noChangeArrowheads="1"/>
          </p:cNvSpPr>
          <p:nvPr/>
        </p:nvSpPr>
        <p:spPr>
          <a:xfrm>
            <a:off x="201679" y="1245656"/>
            <a:ext cx="8334179" cy="3086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indent="-457200">
              <a:buFont typeface="Wingdings" panose="05000000000000000000" pitchFamily="2" charset="2"/>
              <a:buChar char="n"/>
              <a:defRPr/>
            </a:pPr>
            <a:r>
              <a:rPr lang="en-US" altLang="zh-TW" sz="3000" dirty="0">
                <a:latin typeface="TimesNewRoman" charset="0"/>
              </a:rPr>
              <a:t>What are NP-hard Problems?</a:t>
            </a:r>
          </a:p>
          <a:p>
            <a:pPr marL="457200" indent="-457200">
              <a:buFont typeface="Wingdings" panose="05000000000000000000" pitchFamily="2" charset="2"/>
              <a:buChar char="n"/>
              <a:defRPr/>
            </a:pPr>
            <a:r>
              <a:rPr lang="en-US" altLang="zh-TW" sz="3000" dirty="0">
                <a:latin typeface="TimesNewRoman" charset="0"/>
              </a:rPr>
              <a:t>What is Quantum Annealing (QA)?</a:t>
            </a:r>
          </a:p>
          <a:p>
            <a:pPr marL="457200" indent="-457200">
              <a:buFont typeface="Wingdings" panose="05000000000000000000" pitchFamily="2" charset="2"/>
              <a:buChar char="n"/>
              <a:defRPr/>
            </a:pPr>
            <a:r>
              <a:rPr lang="en-US" altLang="zh-TW" sz="3000" dirty="0">
                <a:latin typeface="TimesNewRoman" charset="0"/>
              </a:rPr>
              <a:t>How to Solve NP-hard Problems with QA?</a:t>
            </a:r>
          </a:p>
          <a:p>
            <a:pPr marL="457200" indent="-457200">
              <a:buFont typeface="Wingdings" panose="05000000000000000000" pitchFamily="2" charset="2"/>
              <a:buChar char="n"/>
              <a:defRPr/>
            </a:pPr>
            <a:r>
              <a:rPr lang="en-US" altLang="zh-TW" sz="3000" dirty="0">
                <a:latin typeface="TimesNewRoman" charset="0"/>
              </a:rPr>
              <a:t>Examples</a:t>
            </a:r>
            <a:r>
              <a:rPr lang="zh-TW" altLang="en-US" sz="3000" dirty="0">
                <a:latin typeface="TimesNewRoman" charset="0"/>
              </a:rPr>
              <a:t> </a:t>
            </a:r>
            <a:r>
              <a:rPr lang="en-US" altLang="zh-TW" sz="3000" dirty="0">
                <a:latin typeface="TimesNewRoman" charset="0"/>
              </a:rPr>
              <a:t>of Solving NP-Hard Problems with QA</a:t>
            </a:r>
          </a:p>
          <a:p>
            <a:pPr marL="457200" indent="-457200">
              <a:buFont typeface="Wingdings" panose="05000000000000000000" pitchFamily="2" charset="2"/>
              <a:buChar char="n"/>
              <a:defRPr/>
            </a:pPr>
            <a:r>
              <a:rPr lang="en-US" altLang="zh-TW" sz="3000" dirty="0">
                <a:latin typeface="TimesNewRoman" charset="0"/>
              </a:rPr>
              <a:t>Conclusion</a:t>
            </a:r>
          </a:p>
          <a:p>
            <a:pPr>
              <a:defRPr/>
            </a:pPr>
            <a:endParaRPr lang="en-US" altLang="zh-TW" sz="3000" dirty="0"/>
          </a:p>
        </p:txBody>
      </p:sp>
    </p:spTree>
    <p:extLst>
      <p:ext uri="{BB962C8B-B14F-4D97-AF65-F5344CB8AC3E}">
        <p14:creationId xmlns:p14="http://schemas.microsoft.com/office/powerpoint/2010/main" val="21652549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6C34440-95E2-445E-99BA-35E85D811DC7}"/>
              </a:ext>
            </a:extLst>
          </p:cNvPr>
          <p:cNvSpPr>
            <a:spLocks noGrp="1"/>
          </p:cNvSpPr>
          <p:nvPr>
            <p:ph type="title"/>
          </p:nvPr>
        </p:nvSpPr>
        <p:spPr/>
        <p:txBody>
          <a:bodyPr/>
          <a:lstStyle/>
          <a:p>
            <a:r>
              <a:rPr lang="en-US" altLang="zh-TW" dirty="0"/>
              <a:t>Outline</a:t>
            </a:r>
            <a:endParaRPr lang="zh-TW" altLang="en-US" dirty="0"/>
          </a:p>
        </p:txBody>
      </p:sp>
      <p:sp>
        <p:nvSpPr>
          <p:cNvPr id="3" name="投影片編號版面配置區 2">
            <a:extLst>
              <a:ext uri="{FF2B5EF4-FFF2-40B4-BE49-F238E27FC236}">
                <a16:creationId xmlns:a16="http://schemas.microsoft.com/office/drawing/2014/main" id="{23EB4EF7-AB5C-405C-8783-C66CF75F315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20</a:t>
            </a:fld>
            <a:endParaRPr lang="en-US"/>
          </a:p>
        </p:txBody>
      </p:sp>
      <p:sp>
        <p:nvSpPr>
          <p:cNvPr id="4" name="Rectangle 3">
            <a:extLst>
              <a:ext uri="{FF2B5EF4-FFF2-40B4-BE49-F238E27FC236}">
                <a16:creationId xmlns:a16="http://schemas.microsoft.com/office/drawing/2014/main" id="{E234F2CD-DBDD-4F3C-94B2-A4AA3F7215DD}"/>
              </a:ext>
            </a:extLst>
          </p:cNvPr>
          <p:cNvSpPr txBox="1">
            <a:spLocks noChangeArrowheads="1"/>
          </p:cNvSpPr>
          <p:nvPr/>
        </p:nvSpPr>
        <p:spPr>
          <a:xfrm>
            <a:off x="201679" y="1245656"/>
            <a:ext cx="8303554" cy="3086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indent="-457200">
              <a:buFont typeface="Wingdings" panose="05000000000000000000" pitchFamily="2" charset="2"/>
              <a:buChar char="n"/>
              <a:defRPr/>
            </a:pPr>
            <a:r>
              <a:rPr lang="en-US" altLang="zh-TW" sz="3000" dirty="0">
                <a:latin typeface="TimesNewRoman" charset="0"/>
              </a:rPr>
              <a:t>What are NP-hard Problems?</a:t>
            </a:r>
          </a:p>
          <a:p>
            <a:pPr marL="457200" indent="-457200">
              <a:buFont typeface="Wingdings" panose="05000000000000000000" pitchFamily="2" charset="2"/>
              <a:buChar char="n"/>
              <a:defRPr/>
            </a:pPr>
            <a:r>
              <a:rPr lang="en-US" altLang="zh-TW" sz="3000" dirty="0">
                <a:latin typeface="TimesNewRoman" charset="0"/>
              </a:rPr>
              <a:t>What is Quantum Annealing (QA)?</a:t>
            </a:r>
          </a:p>
          <a:p>
            <a:pPr marL="457200" indent="-457200">
              <a:buClr>
                <a:srgbClr val="FF0000"/>
              </a:buClr>
              <a:buFont typeface="Wingdings" panose="05000000000000000000" pitchFamily="2" charset="2"/>
              <a:buChar char="n"/>
              <a:defRPr/>
            </a:pPr>
            <a:r>
              <a:rPr lang="en-US" altLang="zh-TW" sz="3000" u="sng" dirty="0">
                <a:solidFill>
                  <a:srgbClr val="FF0000"/>
                </a:solidFill>
                <a:latin typeface="TimesNewRoman" charset="0"/>
              </a:rPr>
              <a:t>How to Solve NP-hard Problems with QA?</a:t>
            </a:r>
          </a:p>
          <a:p>
            <a:pPr marL="457200" indent="-457200">
              <a:buFont typeface="Wingdings" panose="05000000000000000000" pitchFamily="2" charset="2"/>
              <a:buChar char="n"/>
              <a:defRPr/>
            </a:pPr>
            <a:r>
              <a:rPr lang="en-US" altLang="zh-TW" sz="3000" dirty="0">
                <a:latin typeface="TimesNewRoman" charset="0"/>
              </a:rPr>
              <a:t>Examples of Solving NP-Hard Problems with QA</a:t>
            </a:r>
          </a:p>
          <a:p>
            <a:pPr marL="457200" indent="-457200">
              <a:buFont typeface="Wingdings" panose="05000000000000000000" pitchFamily="2" charset="2"/>
              <a:buChar char="n"/>
              <a:defRPr/>
            </a:pPr>
            <a:r>
              <a:rPr lang="en-US" altLang="zh-TW" sz="3000" dirty="0">
                <a:latin typeface="TimesNewRoman" charset="0"/>
              </a:rPr>
              <a:t>Conclusion</a:t>
            </a:r>
          </a:p>
          <a:p>
            <a:pPr>
              <a:defRPr/>
            </a:pPr>
            <a:endParaRPr lang="en-US" altLang="zh-TW" sz="3000" dirty="0"/>
          </a:p>
        </p:txBody>
      </p:sp>
    </p:spTree>
    <p:extLst>
      <p:ext uri="{BB962C8B-B14F-4D97-AF65-F5344CB8AC3E}">
        <p14:creationId xmlns:p14="http://schemas.microsoft.com/office/powerpoint/2010/main" val="1051796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g12176bbb184_0_177"/>
          <p:cNvSpPr txBox="1">
            <a:spLocks noGrp="1"/>
          </p:cNvSpPr>
          <p:nvPr>
            <p:ph type="title"/>
          </p:nvPr>
        </p:nvSpPr>
        <p:spPr>
          <a:xfrm>
            <a:off x="395831" y="106040"/>
            <a:ext cx="8229600" cy="10287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100"/>
              <a:buNone/>
            </a:pPr>
            <a:r>
              <a:rPr lang="en-US" dirty="0"/>
              <a:t>Problem Solving Workflow</a:t>
            </a:r>
            <a:endParaRPr dirty="0"/>
          </a:p>
        </p:txBody>
      </p:sp>
      <p:sp>
        <p:nvSpPr>
          <p:cNvPr id="133" name="Google Shape;133;g12176bbb184_0_177"/>
          <p:cNvSpPr txBox="1"/>
          <p:nvPr/>
        </p:nvSpPr>
        <p:spPr>
          <a:xfrm>
            <a:off x="6591279" y="1054804"/>
            <a:ext cx="2552721" cy="3631733"/>
          </a:xfrm>
          <a:prstGeom prst="rect">
            <a:avLst/>
          </a:prstGeom>
          <a:noFill/>
          <a:ln>
            <a:noFill/>
          </a:ln>
        </p:spPr>
        <p:txBody>
          <a:bodyPr spcFirstLastPara="1" wrap="square" lIns="91425" tIns="91425" rIns="91425" bIns="91425" anchor="t" anchorCtr="0">
            <a:spAutoFit/>
          </a:bodyPr>
          <a:lstStyle/>
          <a:p>
            <a:pPr marL="179388" marR="0" lvl="0" indent="-179388" rtl="0">
              <a:lnSpc>
                <a:spcPct val="100000"/>
              </a:lnSpc>
              <a:spcBef>
                <a:spcPts val="0"/>
              </a:spcBef>
              <a:spcAft>
                <a:spcPts val="0"/>
              </a:spcAft>
              <a:buClr>
                <a:srgbClr val="000000"/>
              </a:buClr>
              <a:buSzPts val="1400"/>
              <a:buFont typeface="Arial"/>
              <a:buAutoNum type="arabicPeriod"/>
            </a:pPr>
            <a:r>
              <a:rPr lang="en-US" sz="1600" b="0" i="0" u="none" strike="noStrike" cap="none" dirty="0">
                <a:solidFill>
                  <a:srgbClr val="000000"/>
                </a:solidFill>
                <a:latin typeface="Arial"/>
                <a:ea typeface="Arial"/>
                <a:cs typeface="Arial"/>
                <a:sym typeface="Arial"/>
              </a:rPr>
              <a:t>Formulate the problem as an objective function, usually in </a:t>
            </a:r>
            <a:r>
              <a:rPr lang="en-US" sz="1600" b="0" i="0" u="none" strike="noStrike" cap="none" dirty="0">
                <a:solidFill>
                  <a:srgbClr val="FF0000"/>
                </a:solidFill>
                <a:latin typeface="Arial"/>
                <a:ea typeface="Arial"/>
                <a:cs typeface="Arial"/>
                <a:sym typeface="Arial"/>
              </a:rPr>
              <a:t>2D </a:t>
            </a:r>
            <a:r>
              <a:rPr lang="en-US" sz="1600" b="0" i="0" u="none" strike="noStrike" cap="none" dirty="0" err="1">
                <a:solidFill>
                  <a:srgbClr val="FF0000"/>
                </a:solidFill>
                <a:latin typeface="Arial"/>
                <a:ea typeface="Arial"/>
                <a:cs typeface="Arial"/>
                <a:sym typeface="Arial"/>
              </a:rPr>
              <a:t>Ising</a:t>
            </a:r>
            <a:r>
              <a:rPr lang="en-US" sz="1600" b="0" i="0" u="none" strike="noStrike" cap="none" dirty="0">
                <a:solidFill>
                  <a:srgbClr val="000000"/>
                </a:solidFill>
                <a:latin typeface="Arial"/>
                <a:ea typeface="Arial"/>
                <a:cs typeface="Arial"/>
                <a:sym typeface="Arial"/>
              </a:rPr>
              <a:t> or </a:t>
            </a:r>
            <a:r>
              <a:rPr lang="en-US" sz="1600" b="0" i="0" u="none" strike="noStrike" cap="none" dirty="0">
                <a:solidFill>
                  <a:srgbClr val="FF0000"/>
                </a:solidFill>
                <a:latin typeface="Arial"/>
                <a:ea typeface="Arial"/>
                <a:cs typeface="Arial"/>
                <a:sym typeface="Arial"/>
              </a:rPr>
              <a:t>QUBO</a:t>
            </a:r>
            <a:r>
              <a:rPr lang="en-US" sz="1600" b="0" i="0" u="none" strike="noStrike" cap="none" dirty="0">
                <a:solidFill>
                  <a:srgbClr val="000000"/>
                </a:solidFill>
                <a:latin typeface="Arial"/>
                <a:ea typeface="Arial"/>
                <a:cs typeface="Arial"/>
                <a:sym typeface="Arial"/>
              </a:rPr>
              <a:t> format.</a:t>
            </a:r>
          </a:p>
          <a:p>
            <a:pPr marL="179388" marR="0" lvl="0" indent="-179388" rtl="0">
              <a:lnSpc>
                <a:spcPct val="100000"/>
              </a:lnSpc>
              <a:spcBef>
                <a:spcPts val="0"/>
              </a:spcBef>
              <a:spcAft>
                <a:spcPts val="0"/>
              </a:spcAft>
              <a:buClr>
                <a:srgbClr val="000000"/>
              </a:buClr>
              <a:buSzPts val="1400"/>
              <a:buFont typeface="Arial"/>
              <a:buAutoNum type="arabicPeriod"/>
            </a:pPr>
            <a:r>
              <a:rPr lang="en-US" altLang="zh-TW" sz="1600" b="0" i="0" u="none" strike="noStrike" cap="none" dirty="0">
                <a:solidFill>
                  <a:srgbClr val="000000"/>
                </a:solidFill>
                <a:latin typeface="Arial"/>
                <a:ea typeface="Arial"/>
                <a:cs typeface="Arial"/>
                <a:sym typeface="Arial"/>
              </a:rPr>
              <a:t>Map</a:t>
            </a:r>
            <a:r>
              <a:rPr lang="en-US" sz="1600" b="0" i="0" u="none" strike="noStrike" cap="none" dirty="0">
                <a:solidFill>
                  <a:srgbClr val="000000"/>
                </a:solidFill>
                <a:latin typeface="Arial"/>
                <a:ea typeface="Arial"/>
                <a:cs typeface="Arial"/>
                <a:sym typeface="Arial"/>
              </a:rPr>
              <a:t> </a:t>
            </a:r>
            <a:r>
              <a:rPr lang="en-US" altLang="zh-TW" sz="1600" b="0" i="0" u="none" strike="noStrike" cap="none" dirty="0">
                <a:solidFill>
                  <a:srgbClr val="000000"/>
                </a:solidFill>
                <a:latin typeface="Arial"/>
                <a:ea typeface="Arial"/>
                <a:cs typeface="Arial"/>
                <a:sym typeface="Arial"/>
              </a:rPr>
              <a:t>QUBO</a:t>
            </a:r>
            <a:r>
              <a:rPr lang="zh-TW" altLang="en-US" sz="1600" b="0" i="0" u="none" strike="noStrike" cap="none" dirty="0">
                <a:solidFill>
                  <a:srgbClr val="000000"/>
                </a:solidFill>
                <a:latin typeface="Arial"/>
                <a:ea typeface="Arial"/>
                <a:cs typeface="Arial"/>
                <a:sym typeface="Arial"/>
              </a:rPr>
              <a:t> </a:t>
            </a:r>
            <a:r>
              <a:rPr lang="en-US" altLang="zh-TW" sz="1600" b="0" i="0" u="none" strike="noStrike" cap="none" dirty="0">
                <a:solidFill>
                  <a:srgbClr val="000000"/>
                </a:solidFill>
                <a:latin typeface="Arial"/>
                <a:ea typeface="Arial"/>
                <a:cs typeface="Arial"/>
                <a:sym typeface="Arial"/>
              </a:rPr>
              <a:t>to the QPU topology</a:t>
            </a:r>
            <a:r>
              <a:rPr lang="zh-TW" altLang="en-US" sz="1600" b="0" i="0" u="none" strike="noStrike" cap="none" dirty="0">
                <a:solidFill>
                  <a:srgbClr val="000000"/>
                </a:solidFill>
                <a:latin typeface="Arial"/>
                <a:ea typeface="Arial"/>
                <a:cs typeface="Arial"/>
                <a:sym typeface="Arial"/>
              </a:rPr>
              <a:t> </a:t>
            </a:r>
            <a:r>
              <a:rPr lang="en-US" altLang="zh-TW" sz="1600" b="0" i="0" u="none" strike="noStrike" cap="none" dirty="0">
                <a:solidFill>
                  <a:srgbClr val="000000"/>
                </a:solidFill>
                <a:latin typeface="Arial"/>
                <a:ea typeface="Arial"/>
                <a:cs typeface="Arial"/>
                <a:sym typeface="Arial"/>
              </a:rPr>
              <a:t>(</a:t>
            </a:r>
            <a:r>
              <a:rPr lang="en-US" altLang="zh-TW" sz="1600" b="0" i="0" u="none" strike="noStrike" cap="none" dirty="0">
                <a:solidFill>
                  <a:srgbClr val="FF0000"/>
                </a:solidFill>
                <a:latin typeface="Arial"/>
                <a:ea typeface="Arial"/>
                <a:cs typeface="Arial"/>
                <a:sym typeface="Arial"/>
              </a:rPr>
              <a:t>minor embedding</a:t>
            </a:r>
            <a:r>
              <a:rPr lang="en-US" altLang="zh-TW" sz="1600" b="0" i="0" u="none" strike="noStrike" cap="none" dirty="0">
                <a:solidFill>
                  <a:srgbClr val="000000"/>
                </a:solidFill>
                <a:latin typeface="Arial"/>
                <a:ea typeface="Arial"/>
                <a:cs typeface="Arial"/>
                <a:sym typeface="Arial"/>
              </a:rPr>
              <a:t>).</a:t>
            </a:r>
          </a:p>
          <a:p>
            <a:pPr marL="179388" marR="0" lvl="0" indent="-179388" rtl="0">
              <a:lnSpc>
                <a:spcPct val="100000"/>
              </a:lnSpc>
              <a:spcBef>
                <a:spcPts val="0"/>
              </a:spcBef>
              <a:spcAft>
                <a:spcPts val="0"/>
              </a:spcAft>
              <a:buClr>
                <a:srgbClr val="000000"/>
              </a:buClr>
              <a:buSzPts val="1400"/>
              <a:buFont typeface="Arial"/>
              <a:buAutoNum type="arabicPeriod"/>
            </a:pPr>
            <a:r>
              <a:rPr lang="en-US" sz="1600" b="0" i="0" u="none" strike="noStrike" cap="none" dirty="0">
                <a:solidFill>
                  <a:srgbClr val="000000"/>
                </a:solidFill>
                <a:latin typeface="Arial"/>
                <a:ea typeface="Arial"/>
                <a:cs typeface="Arial"/>
                <a:sym typeface="Arial"/>
              </a:rPr>
              <a:t>QPU uses quantum annealing to seek the minimum of the resulting energy landscape, which corresponds to the solution to the problem.</a:t>
            </a:r>
            <a:endParaRPr sz="1600" b="0" i="0" u="none" strike="noStrike" cap="none" dirty="0">
              <a:solidFill>
                <a:srgbClr val="000000"/>
              </a:solidFill>
              <a:latin typeface="Arial"/>
              <a:ea typeface="Arial"/>
              <a:cs typeface="Arial"/>
              <a:sym typeface="Arial"/>
            </a:endParaRPr>
          </a:p>
        </p:txBody>
      </p:sp>
      <p:pic>
        <p:nvPicPr>
          <p:cNvPr id="134" name="Google Shape;134;g12176bbb184_0_177"/>
          <p:cNvPicPr preferRelativeResize="0"/>
          <p:nvPr/>
        </p:nvPicPr>
        <p:blipFill rotWithShape="1">
          <a:blip r:embed="rId3">
            <a:alphaModFix/>
            <a:extLst>
              <a:ext uri="{BEBA8EAE-BF5A-486C-A8C5-ECC9F3942E4B}">
                <a14:imgProps xmlns:a14="http://schemas.microsoft.com/office/drawing/2010/main">
                  <a14:imgLayer r:embed="rId4">
                    <a14:imgEffect>
                      <a14:sharpenSoften amount="50000"/>
                    </a14:imgEffect>
                  </a14:imgLayer>
                </a14:imgProps>
              </a:ext>
            </a:extLst>
          </a:blip>
          <a:srcRect/>
          <a:stretch/>
        </p:blipFill>
        <p:spPr>
          <a:xfrm>
            <a:off x="174494" y="878514"/>
            <a:ext cx="6337896" cy="3978046"/>
          </a:xfrm>
          <a:prstGeom prst="rect">
            <a:avLst/>
          </a:prstGeom>
          <a:noFill/>
          <a:ln>
            <a:noFill/>
          </a:ln>
        </p:spPr>
      </p:pic>
      <p:sp>
        <p:nvSpPr>
          <p:cNvPr id="3" name="投影片編號版面配置區 2">
            <a:extLst>
              <a:ext uri="{FF2B5EF4-FFF2-40B4-BE49-F238E27FC236}">
                <a16:creationId xmlns:a16="http://schemas.microsoft.com/office/drawing/2014/main" id="{86495DF5-0D14-49B8-BB78-F63A20542C9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21</a:t>
            </a:fld>
            <a:endParaRPr lang="en-US"/>
          </a:p>
        </p:txBody>
      </p:sp>
      <p:sp>
        <p:nvSpPr>
          <p:cNvPr id="6" name="文字方塊 5">
            <a:extLst>
              <a:ext uri="{FF2B5EF4-FFF2-40B4-BE49-F238E27FC236}">
                <a16:creationId xmlns:a16="http://schemas.microsoft.com/office/drawing/2014/main" id="{8D0C13B6-E8C7-4B5C-9C7A-1DBEFF1BA942}"/>
              </a:ext>
            </a:extLst>
          </p:cNvPr>
          <p:cNvSpPr txBox="1"/>
          <p:nvPr/>
        </p:nvSpPr>
        <p:spPr>
          <a:xfrm>
            <a:off x="270988" y="4856560"/>
            <a:ext cx="7013731" cy="246221"/>
          </a:xfrm>
          <a:prstGeom prst="rect">
            <a:avLst/>
          </a:prstGeom>
          <a:noFill/>
        </p:spPr>
        <p:txBody>
          <a:bodyPr wrap="square" rtlCol="0">
            <a:spAutoFit/>
          </a:bodyPr>
          <a:lstStyle/>
          <a:p>
            <a:r>
              <a:rPr lang="en-US" altLang="zh-TW" sz="1000" dirty="0"/>
              <a:t>Source: </a:t>
            </a:r>
            <a:r>
              <a:rPr lang="en-US" altLang="zh-TW" sz="1000" dirty="0">
                <a:hlinkClick r:id="rId5"/>
              </a:rPr>
              <a:t>https://docs.ocean.dwavesys.com/en/stable/overview/solving_problems.html</a:t>
            </a:r>
            <a:endParaRPr lang="en-US" altLang="zh-TW" sz="1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122d0c7dceb_0_5"/>
          <p:cNvSpPr txBox="1">
            <a:spLocks noGrp="1"/>
          </p:cNvSpPr>
          <p:nvPr>
            <p:ph type="title"/>
          </p:nvPr>
        </p:nvSpPr>
        <p:spPr>
          <a:xfrm>
            <a:off x="457200" y="342900"/>
            <a:ext cx="8229600" cy="10287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100"/>
              <a:buNone/>
            </a:pPr>
            <a:r>
              <a:rPr lang="en-US" dirty="0"/>
              <a:t>2D </a:t>
            </a:r>
            <a:r>
              <a:rPr lang="en-US" dirty="0" err="1"/>
              <a:t>Ising</a:t>
            </a:r>
            <a:r>
              <a:rPr lang="en-US" dirty="0"/>
              <a:t> Model</a:t>
            </a:r>
            <a:endParaRPr dirty="0"/>
          </a:p>
        </p:txBody>
      </p:sp>
      <p:pic>
        <p:nvPicPr>
          <p:cNvPr id="151" name="Google Shape;151;g122d0c7dceb_0_5"/>
          <p:cNvPicPr preferRelativeResize="0"/>
          <p:nvPr/>
        </p:nvPicPr>
        <p:blipFill rotWithShape="1">
          <a:blip r:embed="rId3">
            <a:alphaModFix/>
          </a:blip>
          <a:srcRect/>
          <a:stretch/>
        </p:blipFill>
        <p:spPr>
          <a:xfrm>
            <a:off x="3868475" y="2145013"/>
            <a:ext cx="4419600" cy="764637"/>
          </a:xfrm>
          <a:prstGeom prst="rect">
            <a:avLst/>
          </a:prstGeom>
          <a:noFill/>
          <a:ln>
            <a:noFill/>
          </a:ln>
        </p:spPr>
      </p:pic>
      <p:pic>
        <p:nvPicPr>
          <p:cNvPr id="152" name="Google Shape;152;g122d0c7dceb_0_5"/>
          <p:cNvPicPr preferRelativeResize="0"/>
          <p:nvPr/>
        </p:nvPicPr>
        <p:blipFill rotWithShape="1">
          <a:blip r:embed="rId4">
            <a:alphaModFix/>
          </a:blip>
          <a:srcRect/>
          <a:stretch/>
        </p:blipFill>
        <p:spPr>
          <a:xfrm>
            <a:off x="220997" y="1544782"/>
            <a:ext cx="3332694" cy="2359668"/>
          </a:xfrm>
          <a:prstGeom prst="rect">
            <a:avLst/>
          </a:prstGeom>
          <a:noFill/>
          <a:ln>
            <a:noFill/>
          </a:ln>
        </p:spPr>
      </p:pic>
      <p:sp>
        <p:nvSpPr>
          <p:cNvPr id="153" name="Google Shape;153;g122d0c7dceb_0_5"/>
          <p:cNvSpPr txBox="1"/>
          <p:nvPr/>
        </p:nvSpPr>
        <p:spPr>
          <a:xfrm>
            <a:off x="3729625" y="2909650"/>
            <a:ext cx="4797300" cy="677078"/>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600" b="0" i="0" u="none" strike="noStrike" cap="none" dirty="0">
                <a:solidFill>
                  <a:schemeClr val="dk1"/>
                </a:solidFill>
                <a:latin typeface="Times New Roman" panose="02020603050405020304" pitchFamily="18" charset="0"/>
                <a:cs typeface="Times New Roman" panose="02020603050405020304" pitchFamily="18" charset="0"/>
                <a:sym typeface="Arial"/>
              </a:rPr>
              <a:t>where the notation ⟨</a:t>
            </a:r>
            <a:r>
              <a:rPr lang="en-US" sz="1600" b="0" i="1" u="none" strike="noStrike" cap="none" dirty="0" err="1">
                <a:solidFill>
                  <a:schemeClr val="dk1"/>
                </a:solidFill>
                <a:latin typeface="Times New Roman" panose="02020603050405020304" pitchFamily="18" charset="0"/>
                <a:cs typeface="Times New Roman" panose="02020603050405020304" pitchFamily="18" charset="0"/>
                <a:sym typeface="Arial"/>
              </a:rPr>
              <a:t>i</a:t>
            </a:r>
            <a:r>
              <a:rPr lang="en-US" sz="1600" b="0" i="0" u="none" strike="noStrike" cap="none" dirty="0">
                <a:solidFill>
                  <a:schemeClr val="dk1"/>
                </a:solidFill>
                <a:latin typeface="Times New Roman" panose="02020603050405020304" pitchFamily="18" charset="0"/>
                <a:cs typeface="Times New Roman" panose="02020603050405020304" pitchFamily="18" charset="0"/>
                <a:sym typeface="Arial"/>
              </a:rPr>
              <a:t> j⟩ indicates that sites </a:t>
            </a:r>
            <a:r>
              <a:rPr lang="en-US" sz="1600" b="0" i="1" u="none" strike="noStrike" cap="none" dirty="0" err="1">
                <a:solidFill>
                  <a:schemeClr val="dk1"/>
                </a:solidFill>
                <a:latin typeface="Times New Roman" panose="02020603050405020304" pitchFamily="18" charset="0"/>
                <a:cs typeface="Times New Roman" panose="02020603050405020304" pitchFamily="18" charset="0"/>
                <a:sym typeface="Arial"/>
              </a:rPr>
              <a:t>i</a:t>
            </a:r>
            <a:r>
              <a:rPr lang="en-US" sz="1600" b="0" i="0" u="none" strike="noStrike" cap="none" dirty="0">
                <a:solidFill>
                  <a:schemeClr val="dk1"/>
                </a:solidFill>
                <a:latin typeface="Times New Roman" panose="02020603050405020304" pitchFamily="18" charset="0"/>
                <a:cs typeface="Times New Roman" panose="02020603050405020304" pitchFamily="18" charset="0"/>
                <a:sym typeface="Arial"/>
              </a:rPr>
              <a:t> and </a:t>
            </a:r>
            <a:r>
              <a:rPr lang="en-US" sz="1600" b="0" i="1" u="none" strike="noStrike" cap="none" dirty="0">
                <a:solidFill>
                  <a:schemeClr val="dk1"/>
                </a:solidFill>
                <a:latin typeface="Times New Roman" panose="02020603050405020304" pitchFamily="18" charset="0"/>
                <a:cs typeface="Times New Roman" panose="02020603050405020304" pitchFamily="18" charset="0"/>
                <a:sym typeface="Arial"/>
              </a:rPr>
              <a:t>j</a:t>
            </a:r>
            <a:r>
              <a:rPr lang="en-US" sz="1600" b="0" i="0" u="none" strike="noStrike" cap="none" dirty="0">
                <a:solidFill>
                  <a:schemeClr val="dk1"/>
                </a:solidFill>
                <a:latin typeface="Times New Roman" panose="02020603050405020304" pitchFamily="18" charset="0"/>
                <a:cs typeface="Times New Roman" panose="02020603050405020304" pitchFamily="18" charset="0"/>
                <a:sym typeface="Arial"/>
              </a:rPr>
              <a:t> are adjacent and µ is the external magnetic moment. </a:t>
            </a:r>
            <a:endParaRPr sz="1600" b="0"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sp>
        <p:nvSpPr>
          <p:cNvPr id="3" name="投影片編號版面配置區 2">
            <a:extLst>
              <a:ext uri="{FF2B5EF4-FFF2-40B4-BE49-F238E27FC236}">
                <a16:creationId xmlns:a16="http://schemas.microsoft.com/office/drawing/2014/main" id="{4254F6FB-D4AD-40C1-8763-76F9907471C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22</a:t>
            </a:fld>
            <a:endParaRPr lang="en-US"/>
          </a:p>
        </p:txBody>
      </p:sp>
      <p:sp>
        <p:nvSpPr>
          <p:cNvPr id="9" name="文字方塊 8">
            <a:extLst>
              <a:ext uri="{FF2B5EF4-FFF2-40B4-BE49-F238E27FC236}">
                <a16:creationId xmlns:a16="http://schemas.microsoft.com/office/drawing/2014/main" id="{DFACC606-9906-48C0-BE97-49708AB0982C}"/>
              </a:ext>
            </a:extLst>
          </p:cNvPr>
          <p:cNvSpPr txBox="1"/>
          <p:nvPr/>
        </p:nvSpPr>
        <p:spPr>
          <a:xfrm>
            <a:off x="195635" y="4669087"/>
            <a:ext cx="7345680" cy="246221"/>
          </a:xfrm>
          <a:prstGeom prst="rect">
            <a:avLst/>
          </a:prstGeom>
          <a:noFill/>
        </p:spPr>
        <p:txBody>
          <a:bodyPr wrap="square" rtlCol="0">
            <a:spAutoFit/>
          </a:bodyPr>
          <a:lstStyle/>
          <a:p>
            <a:r>
              <a:rPr lang="en-US" altLang="zh-TW" sz="1000" dirty="0"/>
              <a:t>Source: Wald, S. S. (2017). </a:t>
            </a:r>
            <a:r>
              <a:rPr lang="en-US" altLang="zh-TW" sz="1000" i="1" dirty="0" err="1"/>
              <a:t>Thermalisation</a:t>
            </a:r>
            <a:r>
              <a:rPr lang="en-US" altLang="zh-TW" sz="1000" i="1" dirty="0"/>
              <a:t> and Relaxation of Quantum Systems</a:t>
            </a:r>
            <a:r>
              <a:rPr lang="en-US" altLang="zh-TW" sz="1000" dirty="0"/>
              <a:t> (Doctoral dissertation, </a:t>
            </a:r>
            <a:r>
              <a:rPr lang="en-US" altLang="zh-TW" sz="1000" dirty="0" err="1"/>
              <a:t>Université</a:t>
            </a:r>
            <a:r>
              <a:rPr lang="en-US" altLang="zh-TW" sz="1000" dirty="0"/>
              <a:t> de Lorraine).</a:t>
            </a:r>
            <a:endParaRPr lang="zh-TW" altLang="en-US" sz="1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122d0c7dceb_0_10"/>
          <p:cNvSpPr txBox="1">
            <a:spLocks noGrp="1"/>
          </p:cNvSpPr>
          <p:nvPr>
            <p:ph type="title"/>
          </p:nvPr>
        </p:nvSpPr>
        <p:spPr>
          <a:xfrm>
            <a:off x="457200" y="342900"/>
            <a:ext cx="8229600" cy="10287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100"/>
              <a:buNone/>
            </a:pPr>
            <a:r>
              <a:rPr lang="en-US"/>
              <a:t>QUBO</a:t>
            </a:r>
            <a:endParaRPr/>
          </a:p>
        </p:txBody>
      </p:sp>
      <p:sp>
        <p:nvSpPr>
          <p:cNvPr id="160" name="Google Shape;160;g122d0c7dceb_0_10"/>
          <p:cNvSpPr txBox="1"/>
          <p:nvPr/>
        </p:nvSpPr>
        <p:spPr>
          <a:xfrm>
            <a:off x="457200" y="1264500"/>
            <a:ext cx="8420100" cy="313929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rgbClr val="FF0000"/>
                </a:solidFill>
                <a:latin typeface="Arial"/>
                <a:ea typeface="Arial"/>
                <a:cs typeface="Arial"/>
                <a:sym typeface="Arial"/>
              </a:rPr>
              <a:t>Quadratic Unconstrained Binary Optimization (QUBO) </a:t>
            </a:r>
            <a:r>
              <a:rPr lang="en-US" sz="1600" b="0" i="0" u="none" strike="noStrike" cap="none" dirty="0">
                <a:solidFill>
                  <a:srgbClr val="000000"/>
                </a:solidFill>
                <a:latin typeface="Arial"/>
                <a:ea typeface="Arial"/>
                <a:cs typeface="Arial"/>
                <a:sym typeface="Arial"/>
              </a:rPr>
              <a:t>problems are traditionally used in computer science, with variables taking values 1 (TRUE) and 0 (FALSE).</a:t>
            </a: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rgbClr val="000000"/>
                </a:solidFill>
                <a:latin typeface="Arial"/>
                <a:ea typeface="Arial"/>
                <a:cs typeface="Arial"/>
                <a:sym typeface="Arial"/>
              </a:rPr>
              <a:t>In the above equation, the terms </a:t>
            </a:r>
            <a:r>
              <a:rPr lang="en-US" sz="1600" b="0" i="0" u="none" strike="noStrike" cap="none" dirty="0" err="1">
                <a:solidFill>
                  <a:srgbClr val="000000"/>
                </a:solidFill>
                <a:latin typeface="Arial"/>
                <a:ea typeface="Arial"/>
                <a:cs typeface="Arial"/>
                <a:sym typeface="Arial"/>
              </a:rPr>
              <a:t>Q</a:t>
            </a:r>
            <a:r>
              <a:rPr lang="en-US" sz="1600" b="0" i="0" u="none" strike="noStrike" cap="none" baseline="-25000" dirty="0" err="1">
                <a:solidFill>
                  <a:srgbClr val="000000"/>
                </a:solidFill>
                <a:latin typeface="Arial"/>
                <a:ea typeface="Arial"/>
                <a:cs typeface="Arial"/>
                <a:sym typeface="Arial"/>
              </a:rPr>
              <a:t>i,i</a:t>
            </a:r>
            <a:r>
              <a:rPr lang="en-US" sz="1600" b="0" i="0" u="none" strike="noStrike" cap="none" dirty="0">
                <a:solidFill>
                  <a:srgbClr val="000000"/>
                </a:solidFill>
                <a:latin typeface="Arial"/>
                <a:ea typeface="Arial"/>
                <a:cs typeface="Arial"/>
                <a:sym typeface="Arial"/>
              </a:rPr>
              <a:t> are the linear coefficients, and terms </a:t>
            </a:r>
            <a:r>
              <a:rPr lang="en-US" sz="1600" b="0" i="0" u="none" strike="noStrike" cap="none" dirty="0" err="1">
                <a:solidFill>
                  <a:srgbClr val="000000"/>
                </a:solidFill>
                <a:latin typeface="Arial"/>
                <a:ea typeface="Arial"/>
                <a:cs typeface="Arial"/>
                <a:sym typeface="Arial"/>
              </a:rPr>
              <a:t>Q</a:t>
            </a:r>
            <a:r>
              <a:rPr lang="en-US" sz="1600" b="0" i="0" u="none" strike="noStrike" cap="none" baseline="-25000" dirty="0" err="1">
                <a:solidFill>
                  <a:srgbClr val="000000"/>
                </a:solidFill>
                <a:latin typeface="Arial"/>
                <a:ea typeface="Arial"/>
                <a:cs typeface="Arial"/>
                <a:sym typeface="Arial"/>
              </a:rPr>
              <a:t>i,j</a:t>
            </a:r>
            <a:r>
              <a:rPr lang="en-US" sz="1600" b="0" i="0" u="none" strike="noStrike" cap="none" dirty="0">
                <a:solidFill>
                  <a:srgbClr val="000000"/>
                </a:solidFill>
                <a:latin typeface="Arial"/>
                <a:ea typeface="Arial"/>
                <a:cs typeface="Arial"/>
                <a:sym typeface="Arial"/>
              </a:rPr>
              <a:t> are the quadratic coefficients. </a:t>
            </a:r>
            <a:endParaRPr sz="16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rgbClr val="000000"/>
                </a:solidFill>
                <a:latin typeface="Arial"/>
                <a:ea typeface="Arial"/>
                <a:cs typeface="Arial"/>
                <a:sym typeface="Arial"/>
              </a:rPr>
              <a:t>                              </a:t>
            </a:r>
            <a:endParaRPr sz="16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rgbClr val="000000"/>
                </a:solidFill>
                <a:latin typeface="Arial"/>
                <a:ea typeface="Arial"/>
                <a:cs typeface="Arial"/>
                <a:sym typeface="Arial"/>
              </a:rPr>
              <a:t>The conversion between </a:t>
            </a:r>
            <a:r>
              <a:rPr lang="en-US" sz="1600" b="0" i="0" u="none" strike="noStrike" cap="none" dirty="0" err="1">
                <a:solidFill>
                  <a:srgbClr val="000000"/>
                </a:solidFill>
                <a:latin typeface="Arial"/>
                <a:ea typeface="Arial"/>
                <a:cs typeface="Arial"/>
                <a:sym typeface="Arial"/>
              </a:rPr>
              <a:t>Ising</a:t>
            </a:r>
            <a:r>
              <a:rPr lang="en-US" sz="1600" b="0" i="0" u="none" strike="noStrike" cap="none" dirty="0">
                <a:solidFill>
                  <a:srgbClr val="000000"/>
                </a:solidFill>
                <a:latin typeface="Arial"/>
                <a:ea typeface="Arial"/>
                <a:cs typeface="Arial"/>
                <a:sym typeface="Arial"/>
              </a:rPr>
              <a:t> model and QUBO is trivial.</a:t>
            </a:r>
            <a:endParaRPr sz="1600" b="0" i="0" u="none" strike="noStrike" cap="none" dirty="0">
              <a:solidFill>
                <a:srgbClr val="000000"/>
              </a:solidFill>
              <a:latin typeface="Arial"/>
              <a:ea typeface="Arial"/>
              <a:cs typeface="Arial"/>
              <a:sym typeface="Arial"/>
            </a:endParaRPr>
          </a:p>
        </p:txBody>
      </p:sp>
      <p:pic>
        <p:nvPicPr>
          <p:cNvPr id="161" name="Google Shape;161;g122d0c7dceb_0_10"/>
          <p:cNvPicPr preferRelativeResize="0"/>
          <p:nvPr/>
        </p:nvPicPr>
        <p:blipFill rotWithShape="1">
          <a:blip r:embed="rId3">
            <a:alphaModFix/>
          </a:blip>
          <a:srcRect/>
          <a:stretch/>
        </p:blipFill>
        <p:spPr>
          <a:xfrm>
            <a:off x="968644" y="2071431"/>
            <a:ext cx="3933825" cy="885825"/>
          </a:xfrm>
          <a:prstGeom prst="rect">
            <a:avLst/>
          </a:prstGeom>
          <a:noFill/>
          <a:ln>
            <a:noFill/>
          </a:ln>
        </p:spPr>
      </p:pic>
      <p:sp>
        <p:nvSpPr>
          <p:cNvPr id="3" name="投影片編號版面配置區 2">
            <a:extLst>
              <a:ext uri="{FF2B5EF4-FFF2-40B4-BE49-F238E27FC236}">
                <a16:creationId xmlns:a16="http://schemas.microsoft.com/office/drawing/2014/main" id="{1778C341-9C67-4E3A-B649-0B48922680F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g12176bbb184_0_28"/>
          <p:cNvSpPr txBox="1">
            <a:spLocks noGrp="1"/>
          </p:cNvSpPr>
          <p:nvPr>
            <p:ph type="title"/>
          </p:nvPr>
        </p:nvSpPr>
        <p:spPr>
          <a:xfrm>
            <a:off x="457200" y="342900"/>
            <a:ext cx="8229600" cy="10287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100"/>
              <a:buNone/>
            </a:pPr>
            <a:r>
              <a:rPr lang="en-US"/>
              <a:t>Minor-Embedding</a:t>
            </a:r>
            <a:endParaRPr/>
          </a:p>
        </p:txBody>
      </p:sp>
      <p:sp>
        <p:nvSpPr>
          <p:cNvPr id="169" name="Google Shape;169;g12176bbb184_0_28"/>
          <p:cNvSpPr txBox="1"/>
          <p:nvPr/>
        </p:nvSpPr>
        <p:spPr>
          <a:xfrm>
            <a:off x="5779609" y="1571655"/>
            <a:ext cx="3322827" cy="1569630"/>
          </a:xfrm>
          <a:prstGeom prst="rect">
            <a:avLst/>
          </a:prstGeom>
          <a:noFill/>
          <a:ln>
            <a:noFill/>
          </a:ln>
        </p:spPr>
        <p:txBody>
          <a:bodyPr spcFirstLastPara="1" wrap="square" lIns="91425" tIns="91425" rIns="91425" bIns="91425" anchor="t" anchorCtr="0">
            <a:spAutoFit/>
          </a:bodyPr>
          <a:lstStyle/>
          <a:p>
            <a:pPr lvl="0">
              <a:buSzPts val="1400"/>
            </a:pPr>
            <a:r>
              <a:rPr lang="en-US" sz="1800" b="0" i="0" u="none" strike="noStrike" cap="none" dirty="0">
                <a:solidFill>
                  <a:srgbClr val="000000"/>
                </a:solidFill>
                <a:latin typeface="Arial"/>
                <a:ea typeface="Arial"/>
                <a:cs typeface="Arial"/>
                <a:sym typeface="Arial"/>
              </a:rPr>
              <a:t>Minor Embedding is to map QUBO into the QPU topology</a:t>
            </a:r>
            <a:r>
              <a:rPr lang="en-US" sz="1800" dirty="0"/>
              <a:t>. Larger problems often require chains because the QPU topology is not fully connected.</a:t>
            </a:r>
            <a:endParaRPr sz="1800" b="0" i="0" u="none" strike="noStrike" cap="none" dirty="0">
              <a:solidFill>
                <a:srgbClr val="000000"/>
              </a:solidFill>
              <a:latin typeface="Arial"/>
              <a:ea typeface="Arial"/>
              <a:cs typeface="Arial"/>
              <a:sym typeface="Arial"/>
            </a:endParaRPr>
          </a:p>
        </p:txBody>
      </p:sp>
      <p:sp>
        <p:nvSpPr>
          <p:cNvPr id="3" name="投影片編號版面配置區 2">
            <a:extLst>
              <a:ext uri="{FF2B5EF4-FFF2-40B4-BE49-F238E27FC236}">
                <a16:creationId xmlns:a16="http://schemas.microsoft.com/office/drawing/2014/main" id="{DF683321-8F13-4081-8E65-15494FDCDDC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24</a:t>
            </a:fld>
            <a:endParaRPr lang="en-US"/>
          </a:p>
        </p:txBody>
      </p:sp>
      <p:pic>
        <p:nvPicPr>
          <p:cNvPr id="2" name="圖片 1">
            <a:extLst>
              <a:ext uri="{FF2B5EF4-FFF2-40B4-BE49-F238E27FC236}">
                <a16:creationId xmlns:a16="http://schemas.microsoft.com/office/drawing/2014/main" id="{E55011E0-E2FC-42C1-A372-CD397B9AA417}"/>
              </a:ext>
            </a:extLst>
          </p:cNvPr>
          <p:cNvPicPr>
            <a:picLocks noChangeAspect="1"/>
          </p:cNvPicPr>
          <p:nvPr/>
        </p:nvPicPr>
        <p:blipFill>
          <a:blip r:embed="rId3"/>
          <a:stretch>
            <a:fillRect/>
          </a:stretch>
        </p:blipFill>
        <p:spPr>
          <a:xfrm>
            <a:off x="219409" y="1185290"/>
            <a:ext cx="5437911" cy="3417000"/>
          </a:xfrm>
          <a:prstGeom prst="rect">
            <a:avLst/>
          </a:prstGeom>
        </p:spPr>
      </p:pic>
      <p:sp>
        <p:nvSpPr>
          <p:cNvPr id="4" name="文字方塊 3">
            <a:extLst>
              <a:ext uri="{FF2B5EF4-FFF2-40B4-BE49-F238E27FC236}">
                <a16:creationId xmlns:a16="http://schemas.microsoft.com/office/drawing/2014/main" id="{5EEF7C11-78E0-4CEE-87B5-230BB941F0B7}"/>
              </a:ext>
            </a:extLst>
          </p:cNvPr>
          <p:cNvSpPr txBox="1"/>
          <p:nvPr/>
        </p:nvSpPr>
        <p:spPr>
          <a:xfrm>
            <a:off x="342900" y="4656505"/>
            <a:ext cx="7345680" cy="400110"/>
          </a:xfrm>
          <a:prstGeom prst="rect">
            <a:avLst/>
          </a:prstGeom>
          <a:noFill/>
        </p:spPr>
        <p:txBody>
          <a:bodyPr wrap="square" rtlCol="0">
            <a:spAutoFit/>
          </a:bodyPr>
          <a:lstStyle/>
          <a:p>
            <a:r>
              <a:rPr lang="en-US" altLang="zh-TW" sz="1000" dirty="0"/>
              <a:t>Source: Choi, V. (2008). Minor-embedding in adiabatic quantum computation: I. The parameter setting problem. Quantum Information Processing, 7(5), 193-209.</a:t>
            </a:r>
            <a:endParaRPr lang="zh-TW"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g12176bbb184_0_48"/>
          <p:cNvSpPr txBox="1">
            <a:spLocks noGrp="1"/>
          </p:cNvSpPr>
          <p:nvPr>
            <p:ph type="title"/>
          </p:nvPr>
        </p:nvSpPr>
        <p:spPr>
          <a:xfrm>
            <a:off x="284018" y="244823"/>
            <a:ext cx="8575964" cy="771526"/>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100"/>
              <a:buNone/>
            </a:pPr>
            <a:r>
              <a:rPr lang="en-US" dirty="0"/>
              <a:t>QPU Solvers: Decomposing Large Problems</a:t>
            </a:r>
            <a:endParaRPr dirty="0"/>
          </a:p>
        </p:txBody>
      </p:sp>
      <p:pic>
        <p:nvPicPr>
          <p:cNvPr id="186" name="Google Shape;186;g12176bbb184_0_48"/>
          <p:cNvPicPr preferRelativeResize="0"/>
          <p:nvPr/>
        </p:nvPicPr>
        <p:blipFill rotWithShape="1">
          <a:blip r:embed="rId3">
            <a:alphaModFix/>
            <a:extLst>
              <a:ext uri="{BEBA8EAE-BF5A-486C-A8C5-ECC9F3942E4B}">
                <a14:imgProps xmlns:a14="http://schemas.microsoft.com/office/drawing/2010/main">
                  <a14:imgLayer r:embed="rId4">
                    <a14:imgEffect>
                      <a14:sharpenSoften amount="50000"/>
                    </a14:imgEffect>
                  </a14:imgLayer>
                </a14:imgProps>
              </a:ext>
            </a:extLst>
          </a:blip>
          <a:srcRect/>
          <a:stretch/>
        </p:blipFill>
        <p:spPr>
          <a:xfrm>
            <a:off x="0" y="891541"/>
            <a:ext cx="6525491" cy="4007136"/>
          </a:xfrm>
          <a:prstGeom prst="rect">
            <a:avLst/>
          </a:prstGeom>
          <a:noFill/>
          <a:ln>
            <a:noFill/>
          </a:ln>
        </p:spPr>
      </p:pic>
      <p:sp>
        <p:nvSpPr>
          <p:cNvPr id="187" name="Google Shape;187;g12176bbb184_0_48"/>
          <p:cNvSpPr txBox="1"/>
          <p:nvPr/>
        </p:nvSpPr>
        <p:spPr>
          <a:xfrm>
            <a:off x="6442364" y="1196700"/>
            <a:ext cx="2417618" cy="2646848"/>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rgbClr val="000000"/>
                </a:solidFill>
                <a:latin typeface="Arial"/>
                <a:ea typeface="Arial"/>
                <a:cs typeface="Arial"/>
                <a:sym typeface="Arial"/>
              </a:rPr>
              <a:t>A problem too large to be embedded in its entirety on the QPU is sequentially decomposed into smaller problems, each of which can fit on the QPU, with variables selected by highest impact on energy.</a:t>
            </a:r>
            <a:endParaRPr sz="1600" b="0" i="0" u="none" strike="noStrike" cap="none" dirty="0">
              <a:solidFill>
                <a:srgbClr val="000000"/>
              </a:solidFill>
              <a:latin typeface="Arial"/>
              <a:ea typeface="Arial"/>
              <a:cs typeface="Arial"/>
              <a:sym typeface="Arial"/>
            </a:endParaRPr>
          </a:p>
        </p:txBody>
      </p:sp>
      <p:sp>
        <p:nvSpPr>
          <p:cNvPr id="3" name="投影片編號版面配置區 2">
            <a:extLst>
              <a:ext uri="{FF2B5EF4-FFF2-40B4-BE49-F238E27FC236}">
                <a16:creationId xmlns:a16="http://schemas.microsoft.com/office/drawing/2014/main" id="{8F58A73F-C9EB-4481-ACCC-D6AF2703FDD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25</a:t>
            </a:fld>
            <a:endParaRPr lang="en-US"/>
          </a:p>
        </p:txBody>
      </p:sp>
      <p:sp>
        <p:nvSpPr>
          <p:cNvPr id="6" name="文字方塊 5">
            <a:extLst>
              <a:ext uri="{FF2B5EF4-FFF2-40B4-BE49-F238E27FC236}">
                <a16:creationId xmlns:a16="http://schemas.microsoft.com/office/drawing/2014/main" id="{A4F4C049-A6D7-4121-8550-BCD11D6D70C6}"/>
              </a:ext>
            </a:extLst>
          </p:cNvPr>
          <p:cNvSpPr txBox="1"/>
          <p:nvPr/>
        </p:nvSpPr>
        <p:spPr>
          <a:xfrm>
            <a:off x="189243" y="4852389"/>
            <a:ext cx="6525491" cy="246221"/>
          </a:xfrm>
          <a:prstGeom prst="rect">
            <a:avLst/>
          </a:prstGeom>
          <a:noFill/>
        </p:spPr>
        <p:txBody>
          <a:bodyPr wrap="square" rtlCol="0">
            <a:spAutoFit/>
          </a:bodyPr>
          <a:lstStyle/>
          <a:p>
            <a:r>
              <a:rPr lang="en-US" altLang="zh-TW" sz="1000" dirty="0"/>
              <a:t>Source: https://docs.dwavesys.com/docs/latest/handbook_decomposing.html?highlight=decomposing</a:t>
            </a:r>
            <a:endParaRPr lang="zh-TW"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g12176bbb184_0_223"/>
          <p:cNvSpPr txBox="1">
            <a:spLocks noGrp="1"/>
          </p:cNvSpPr>
          <p:nvPr>
            <p:ph type="title"/>
          </p:nvPr>
        </p:nvSpPr>
        <p:spPr>
          <a:xfrm>
            <a:off x="457200" y="342900"/>
            <a:ext cx="8229600" cy="10287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100"/>
              <a:buNone/>
            </a:pPr>
            <a:r>
              <a:rPr lang="en-US"/>
              <a:t>Hamiltonian </a:t>
            </a:r>
            <a:endParaRPr/>
          </a:p>
        </p:txBody>
      </p:sp>
      <p:pic>
        <p:nvPicPr>
          <p:cNvPr id="141" name="Google Shape;141;g12176bbb184_0_223"/>
          <p:cNvPicPr preferRelativeResize="0"/>
          <p:nvPr/>
        </p:nvPicPr>
        <p:blipFill rotWithShape="1">
          <a:blip r:embed="rId3">
            <a:alphaModFix/>
          </a:blip>
          <a:srcRect/>
          <a:stretch/>
        </p:blipFill>
        <p:spPr>
          <a:xfrm>
            <a:off x="141510" y="2929630"/>
            <a:ext cx="5329247" cy="1097549"/>
          </a:xfrm>
          <a:prstGeom prst="rect">
            <a:avLst/>
          </a:prstGeom>
          <a:noFill/>
          <a:ln>
            <a:noFill/>
          </a:ln>
        </p:spPr>
      </p:pic>
      <p:sp>
        <p:nvSpPr>
          <p:cNvPr id="142" name="Google Shape;142;g12176bbb184_0_223"/>
          <p:cNvSpPr txBox="1"/>
          <p:nvPr/>
        </p:nvSpPr>
        <p:spPr>
          <a:xfrm>
            <a:off x="457200" y="1236025"/>
            <a:ext cx="8414400" cy="923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rgbClr val="000000"/>
                </a:solidFill>
                <a:latin typeface="Arial"/>
                <a:ea typeface="Arial"/>
                <a:cs typeface="Arial"/>
                <a:sym typeface="Arial"/>
              </a:rPr>
              <a:t>A classical Hamiltonian is a mathematical description of some physical system in terms of its energies. We can input any particular state of the system, and the Hamiltonian returns the energy for that state.</a:t>
            </a:r>
            <a:endParaRPr sz="1600" b="0" i="0" u="none" strike="noStrike" cap="none" dirty="0">
              <a:solidFill>
                <a:srgbClr val="000000"/>
              </a:solidFill>
              <a:latin typeface="Arial"/>
              <a:ea typeface="Arial"/>
              <a:cs typeface="Arial"/>
              <a:sym typeface="Arial"/>
            </a:endParaRPr>
          </a:p>
        </p:txBody>
      </p:sp>
      <p:pic>
        <p:nvPicPr>
          <p:cNvPr id="143" name="Google Shape;143;g12176bbb184_0_223"/>
          <p:cNvPicPr preferRelativeResize="0"/>
          <p:nvPr/>
        </p:nvPicPr>
        <p:blipFill rotWithShape="1">
          <a:blip r:embed="rId4">
            <a:alphaModFix/>
          </a:blip>
          <a:srcRect/>
          <a:stretch/>
        </p:blipFill>
        <p:spPr>
          <a:xfrm>
            <a:off x="5615940" y="2000926"/>
            <a:ext cx="3070860" cy="2503874"/>
          </a:xfrm>
          <a:prstGeom prst="rect">
            <a:avLst/>
          </a:prstGeom>
          <a:noFill/>
          <a:ln>
            <a:noFill/>
          </a:ln>
        </p:spPr>
      </p:pic>
      <p:sp>
        <p:nvSpPr>
          <p:cNvPr id="3" name="投影片編號版面配置區 2">
            <a:extLst>
              <a:ext uri="{FF2B5EF4-FFF2-40B4-BE49-F238E27FC236}">
                <a16:creationId xmlns:a16="http://schemas.microsoft.com/office/drawing/2014/main" id="{12FF7E8F-0D47-4DA2-A96E-A70EA35D77B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26</a:t>
            </a:fld>
            <a:endParaRPr lang="en-US"/>
          </a:p>
        </p:txBody>
      </p:sp>
      <p:sp>
        <p:nvSpPr>
          <p:cNvPr id="7" name="文字方塊 6">
            <a:extLst>
              <a:ext uri="{FF2B5EF4-FFF2-40B4-BE49-F238E27FC236}">
                <a16:creationId xmlns:a16="http://schemas.microsoft.com/office/drawing/2014/main" id="{6441005F-D92A-435B-B9AA-1D704D2E336E}"/>
              </a:ext>
            </a:extLst>
          </p:cNvPr>
          <p:cNvSpPr txBox="1"/>
          <p:nvPr/>
        </p:nvSpPr>
        <p:spPr>
          <a:xfrm>
            <a:off x="3400573" y="4752701"/>
            <a:ext cx="3791430" cy="246221"/>
          </a:xfrm>
          <a:prstGeom prst="rect">
            <a:avLst/>
          </a:prstGeom>
          <a:noFill/>
        </p:spPr>
        <p:txBody>
          <a:bodyPr wrap="square" rtlCol="0">
            <a:spAutoFit/>
          </a:bodyPr>
          <a:lstStyle/>
          <a:p>
            <a:r>
              <a:rPr lang="en-US" altLang="zh-TW" sz="1000" dirty="0"/>
              <a:t>Source: https://docs.dwavesys.com/docs/latest/c_gs_2.html.</a:t>
            </a:r>
            <a:endParaRPr lang="zh-TW"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6C34440-95E2-445E-99BA-35E85D811DC7}"/>
              </a:ext>
            </a:extLst>
          </p:cNvPr>
          <p:cNvSpPr>
            <a:spLocks noGrp="1"/>
          </p:cNvSpPr>
          <p:nvPr>
            <p:ph type="title"/>
          </p:nvPr>
        </p:nvSpPr>
        <p:spPr/>
        <p:txBody>
          <a:bodyPr/>
          <a:lstStyle/>
          <a:p>
            <a:r>
              <a:rPr lang="en-US" altLang="zh-TW" dirty="0"/>
              <a:t>Outline</a:t>
            </a:r>
            <a:endParaRPr lang="zh-TW" altLang="en-US" dirty="0"/>
          </a:p>
        </p:txBody>
      </p:sp>
      <p:sp>
        <p:nvSpPr>
          <p:cNvPr id="3" name="投影片編號版面配置區 2">
            <a:extLst>
              <a:ext uri="{FF2B5EF4-FFF2-40B4-BE49-F238E27FC236}">
                <a16:creationId xmlns:a16="http://schemas.microsoft.com/office/drawing/2014/main" id="{23EB4EF7-AB5C-405C-8783-C66CF75F315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27</a:t>
            </a:fld>
            <a:endParaRPr lang="en-US"/>
          </a:p>
        </p:txBody>
      </p:sp>
      <p:sp>
        <p:nvSpPr>
          <p:cNvPr id="4" name="Rectangle 3">
            <a:extLst>
              <a:ext uri="{FF2B5EF4-FFF2-40B4-BE49-F238E27FC236}">
                <a16:creationId xmlns:a16="http://schemas.microsoft.com/office/drawing/2014/main" id="{E234F2CD-DBDD-4F3C-94B2-A4AA3F7215DD}"/>
              </a:ext>
            </a:extLst>
          </p:cNvPr>
          <p:cNvSpPr txBox="1">
            <a:spLocks noChangeArrowheads="1"/>
          </p:cNvSpPr>
          <p:nvPr/>
        </p:nvSpPr>
        <p:spPr>
          <a:xfrm>
            <a:off x="201679" y="1245656"/>
            <a:ext cx="8334179" cy="3086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indent="-457200">
              <a:buFont typeface="Wingdings" panose="05000000000000000000" pitchFamily="2" charset="2"/>
              <a:buChar char="n"/>
              <a:defRPr/>
            </a:pPr>
            <a:r>
              <a:rPr lang="en-US" altLang="zh-TW" sz="3000" dirty="0">
                <a:latin typeface="TimesNewRoman" charset="0"/>
              </a:rPr>
              <a:t>What are NP-hard Problems?</a:t>
            </a:r>
          </a:p>
          <a:p>
            <a:pPr marL="457200" indent="-457200">
              <a:buFont typeface="Wingdings" panose="05000000000000000000" pitchFamily="2" charset="2"/>
              <a:buChar char="n"/>
              <a:defRPr/>
            </a:pPr>
            <a:r>
              <a:rPr lang="en-US" altLang="zh-TW" sz="3000" dirty="0">
                <a:latin typeface="TimesNewRoman" charset="0"/>
              </a:rPr>
              <a:t>What is Quantum Annealing (QA)?</a:t>
            </a:r>
          </a:p>
          <a:p>
            <a:pPr marL="457200" indent="-457200">
              <a:buFont typeface="Wingdings" panose="05000000000000000000" pitchFamily="2" charset="2"/>
              <a:buChar char="n"/>
              <a:defRPr/>
            </a:pPr>
            <a:r>
              <a:rPr lang="en-US" altLang="zh-TW" sz="3000" dirty="0">
                <a:latin typeface="TimesNewRoman" charset="0"/>
              </a:rPr>
              <a:t>How to Solve NP-hard Problems with QA?</a:t>
            </a:r>
          </a:p>
          <a:p>
            <a:pPr marL="457200" indent="-457200">
              <a:buClr>
                <a:srgbClr val="FF0000"/>
              </a:buClr>
              <a:buFont typeface="Wingdings" panose="05000000000000000000" pitchFamily="2" charset="2"/>
              <a:buChar char="n"/>
              <a:defRPr/>
            </a:pPr>
            <a:r>
              <a:rPr lang="en-US" altLang="zh-TW" sz="3000" u="sng" dirty="0">
                <a:solidFill>
                  <a:srgbClr val="FF0000"/>
                </a:solidFill>
                <a:latin typeface="TimesNewRoman" charset="0"/>
              </a:rPr>
              <a:t>Examples</a:t>
            </a:r>
            <a:r>
              <a:rPr lang="zh-TW" altLang="en-US" sz="3000" u="sng" dirty="0">
                <a:solidFill>
                  <a:srgbClr val="FF0000"/>
                </a:solidFill>
                <a:latin typeface="TimesNewRoman" charset="0"/>
              </a:rPr>
              <a:t> </a:t>
            </a:r>
            <a:r>
              <a:rPr lang="en-US" altLang="zh-TW" sz="3000" u="sng" dirty="0">
                <a:solidFill>
                  <a:srgbClr val="FF0000"/>
                </a:solidFill>
                <a:latin typeface="TimesNewRoman" charset="0"/>
              </a:rPr>
              <a:t>of Solving NP-Hard Problems with QA</a:t>
            </a:r>
          </a:p>
          <a:p>
            <a:pPr marL="457200" indent="-457200">
              <a:buFont typeface="Wingdings" panose="05000000000000000000" pitchFamily="2" charset="2"/>
              <a:buChar char="n"/>
              <a:defRPr/>
            </a:pPr>
            <a:r>
              <a:rPr lang="en-US" altLang="zh-TW" sz="3000" dirty="0">
                <a:latin typeface="TimesNewRoman" charset="0"/>
              </a:rPr>
              <a:t>Conclusion</a:t>
            </a:r>
          </a:p>
          <a:p>
            <a:pPr>
              <a:defRPr/>
            </a:pPr>
            <a:endParaRPr lang="en-US" altLang="zh-TW" sz="3000" dirty="0"/>
          </a:p>
        </p:txBody>
      </p:sp>
    </p:spTree>
    <p:extLst>
      <p:ext uri="{BB962C8B-B14F-4D97-AF65-F5344CB8AC3E}">
        <p14:creationId xmlns:p14="http://schemas.microsoft.com/office/powerpoint/2010/main" val="34784928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g122d0c7dceb_0_15"/>
          <p:cNvSpPr txBox="1">
            <a:spLocks noGrp="1"/>
          </p:cNvSpPr>
          <p:nvPr>
            <p:ph type="title"/>
          </p:nvPr>
        </p:nvSpPr>
        <p:spPr>
          <a:xfrm>
            <a:off x="457200" y="342900"/>
            <a:ext cx="8229600" cy="10287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Clr>
                <a:schemeClr val="dk1"/>
              </a:buClr>
              <a:buSzPts val="1100"/>
              <a:buFont typeface="Arial"/>
              <a:buNone/>
            </a:pPr>
            <a:r>
              <a:rPr lang="en-US"/>
              <a:t>Subset Sum Problem</a:t>
            </a:r>
            <a:endParaRPr/>
          </a:p>
        </p:txBody>
      </p:sp>
      <p:sp>
        <p:nvSpPr>
          <p:cNvPr id="194" name="Google Shape;194;g122d0c7dceb_0_15"/>
          <p:cNvSpPr txBox="1"/>
          <p:nvPr/>
        </p:nvSpPr>
        <p:spPr>
          <a:xfrm>
            <a:off x="396240" y="1143000"/>
            <a:ext cx="8461200" cy="3477845"/>
          </a:xfrm>
          <a:prstGeom prst="rect">
            <a:avLst/>
          </a:prstGeom>
          <a:noFill/>
          <a:ln>
            <a:noFill/>
          </a:ln>
        </p:spPr>
        <p:txBody>
          <a:bodyPr spcFirstLastPara="1" wrap="square" lIns="91425" tIns="91425" rIns="91425" bIns="91425" anchor="t" anchorCtr="0">
            <a:spAutoFit/>
          </a:bodyPr>
          <a:lstStyle/>
          <a:p>
            <a:pPr marL="285750" marR="0" lvl="0" indent="-285750" algn="l" rtl="0">
              <a:lnSpc>
                <a:spcPct val="100000"/>
              </a:lnSpc>
              <a:spcBef>
                <a:spcPts val="0"/>
              </a:spcBef>
              <a:spcAft>
                <a:spcPts val="0"/>
              </a:spcAft>
              <a:buClr>
                <a:srgbClr val="000000"/>
              </a:buClr>
              <a:buSzPts val="1300"/>
              <a:buFont typeface="Wingdings" panose="05000000000000000000" pitchFamily="2" charset="2"/>
              <a:buChar char="n"/>
            </a:pPr>
            <a:r>
              <a:rPr lang="en-US" b="0" i="0" u="none" strike="noStrike" cap="none" dirty="0">
                <a:solidFill>
                  <a:schemeClr val="dk1"/>
                </a:solidFill>
                <a:latin typeface="Arial"/>
                <a:ea typeface="Arial"/>
                <a:cs typeface="Arial"/>
                <a:sym typeface="Arial"/>
              </a:rPr>
              <a:t>In this problem, we are given a set </a:t>
            </a:r>
            <a:r>
              <a:rPr lang="en-US" b="0" i="0" u="none" strike="noStrike" cap="none" dirty="0">
                <a:solidFill>
                  <a:srgbClr val="FF0000"/>
                </a:solidFill>
                <a:latin typeface="Arial"/>
                <a:ea typeface="Arial"/>
                <a:cs typeface="Arial"/>
                <a:sym typeface="Arial"/>
              </a:rPr>
              <a:t>S = {s</a:t>
            </a:r>
            <a:r>
              <a:rPr lang="en-US" b="0" i="0" u="none" strike="noStrike" cap="none" baseline="-25000" dirty="0">
                <a:solidFill>
                  <a:srgbClr val="FF0000"/>
                </a:solidFill>
                <a:latin typeface="Arial"/>
                <a:ea typeface="Arial"/>
                <a:cs typeface="Arial"/>
                <a:sym typeface="Arial"/>
              </a:rPr>
              <a:t>1</a:t>
            </a:r>
            <a:r>
              <a:rPr lang="en-US" b="0" i="0" u="none" strike="noStrike" cap="none" dirty="0">
                <a:solidFill>
                  <a:srgbClr val="FF0000"/>
                </a:solidFill>
                <a:latin typeface="Arial"/>
                <a:ea typeface="Arial"/>
                <a:cs typeface="Arial"/>
                <a:sym typeface="Arial"/>
              </a:rPr>
              <a:t>,s</a:t>
            </a:r>
            <a:r>
              <a:rPr lang="en-US" b="0" i="0" u="none" strike="noStrike" cap="none" baseline="-25000" dirty="0">
                <a:solidFill>
                  <a:srgbClr val="FF0000"/>
                </a:solidFill>
                <a:latin typeface="Arial"/>
                <a:ea typeface="Arial"/>
                <a:cs typeface="Arial"/>
                <a:sym typeface="Arial"/>
              </a:rPr>
              <a:t>2</a:t>
            </a:r>
            <a:r>
              <a:rPr lang="en-US" b="0" i="0" u="none" strike="noStrike" cap="none" dirty="0">
                <a:solidFill>
                  <a:srgbClr val="FF0000"/>
                </a:solidFill>
                <a:latin typeface="Arial"/>
                <a:ea typeface="Arial"/>
                <a:cs typeface="Arial"/>
                <a:sym typeface="Arial"/>
              </a:rPr>
              <a:t>,...</a:t>
            </a:r>
            <a:r>
              <a:rPr lang="en-US" b="0" i="0" u="none" strike="noStrike" cap="none" dirty="0" err="1">
                <a:solidFill>
                  <a:srgbClr val="FF0000"/>
                </a:solidFill>
                <a:latin typeface="Arial"/>
                <a:ea typeface="Arial"/>
                <a:cs typeface="Arial"/>
                <a:sym typeface="Arial"/>
              </a:rPr>
              <a:t>s</a:t>
            </a:r>
            <a:r>
              <a:rPr lang="en-US" b="0" i="0" u="none" strike="noStrike" cap="none" baseline="-25000" dirty="0" err="1">
                <a:solidFill>
                  <a:srgbClr val="FF0000"/>
                </a:solidFill>
                <a:latin typeface="Arial"/>
                <a:ea typeface="Arial"/>
                <a:cs typeface="Arial"/>
                <a:sym typeface="Arial"/>
              </a:rPr>
              <a:t>N</a:t>
            </a:r>
            <a:r>
              <a:rPr lang="en-US" b="0" i="0" u="none" strike="noStrike" cap="none" dirty="0">
                <a:solidFill>
                  <a:srgbClr val="FF0000"/>
                </a:solidFill>
                <a:latin typeface="Arial"/>
                <a:ea typeface="Arial"/>
                <a:cs typeface="Arial"/>
                <a:sym typeface="Arial"/>
              </a:rPr>
              <a:t>}</a:t>
            </a:r>
            <a:r>
              <a:rPr lang="en-US" b="0" i="0" u="none" strike="noStrike" cap="none" dirty="0">
                <a:solidFill>
                  <a:schemeClr val="dk1"/>
                </a:solidFill>
                <a:latin typeface="Arial"/>
                <a:ea typeface="Arial"/>
                <a:cs typeface="Arial"/>
                <a:sym typeface="Arial"/>
              </a:rPr>
              <a:t> of N integers and</a:t>
            </a:r>
            <a:r>
              <a:rPr lang="en-US" b="0" i="0" u="none" strike="noStrike" cap="none" dirty="0">
                <a:solidFill>
                  <a:srgbClr val="666666"/>
                </a:solidFill>
                <a:latin typeface="Arial"/>
                <a:ea typeface="Arial"/>
                <a:cs typeface="Arial"/>
                <a:sym typeface="Arial"/>
              </a:rPr>
              <a:t> </a:t>
            </a:r>
            <a:r>
              <a:rPr lang="en-US" b="0" i="0" u="none" strike="noStrike" cap="none" dirty="0">
                <a:solidFill>
                  <a:srgbClr val="FF0000"/>
                </a:solidFill>
                <a:latin typeface="Arial"/>
                <a:ea typeface="Arial"/>
                <a:cs typeface="Arial"/>
                <a:sym typeface="Arial"/>
              </a:rPr>
              <a:t>a target value t </a:t>
            </a:r>
            <a:r>
              <a:rPr lang="en-US" b="0" i="0" u="none" strike="noStrike" cap="none" dirty="0">
                <a:solidFill>
                  <a:schemeClr val="dk1"/>
                </a:solidFill>
                <a:latin typeface="Arial"/>
                <a:ea typeface="Arial"/>
                <a:cs typeface="Arial"/>
                <a:sym typeface="Arial"/>
              </a:rPr>
              <a:t>∈ Z, and the aim is to find a subset of S such that </a:t>
            </a:r>
            <a:r>
              <a:rPr lang="en-US" b="0" i="0" u="none" strike="noStrike" cap="none" dirty="0">
                <a:solidFill>
                  <a:srgbClr val="FF0000"/>
                </a:solidFill>
                <a:latin typeface="Arial"/>
                <a:ea typeface="Arial"/>
                <a:cs typeface="Arial"/>
                <a:sym typeface="Arial"/>
              </a:rPr>
              <a:t>the elements of this subset sum to t</a:t>
            </a:r>
            <a:r>
              <a:rPr lang="en-US" b="0" i="0" u="none" strike="noStrike" cap="none" dirty="0">
                <a:solidFill>
                  <a:schemeClr val="dk1"/>
                </a:solidFill>
                <a:latin typeface="Arial"/>
                <a:ea typeface="Arial"/>
                <a:cs typeface="Arial"/>
                <a:sym typeface="Arial"/>
              </a:rPr>
              <a:t>. The subset sum problem is related to the knapsack problem and is one of Karp’s NP-complete problems. For this problem we introduce variables </a:t>
            </a:r>
            <a:r>
              <a:rPr lang="en-US" b="0" i="0" u="none" strike="noStrike" cap="none" dirty="0">
                <a:solidFill>
                  <a:srgbClr val="FF0000"/>
                </a:solidFill>
                <a:latin typeface="Arial"/>
                <a:ea typeface="Arial"/>
                <a:cs typeface="Arial"/>
                <a:sym typeface="Arial"/>
              </a:rPr>
              <a:t>x</a:t>
            </a:r>
            <a:r>
              <a:rPr lang="en-US" b="0" i="0" u="none" strike="noStrike" cap="none" baseline="-25000" dirty="0">
                <a:solidFill>
                  <a:srgbClr val="FF0000"/>
                </a:solidFill>
                <a:latin typeface="Arial"/>
                <a:ea typeface="Arial"/>
                <a:cs typeface="Arial"/>
                <a:sym typeface="Arial"/>
              </a:rPr>
              <a:t>i</a:t>
            </a:r>
            <a:r>
              <a:rPr lang="en-US" b="0" i="0" u="none" strike="noStrike" cap="none" dirty="0">
                <a:solidFill>
                  <a:schemeClr val="dk1"/>
                </a:solidFill>
                <a:latin typeface="Arial"/>
                <a:ea typeface="Arial"/>
                <a:cs typeface="Arial"/>
                <a:sym typeface="Arial"/>
              </a:rPr>
              <a:t>, </a:t>
            </a:r>
            <a:r>
              <a:rPr lang="en-US" b="0" i="0" u="none" strike="noStrike" cap="none" dirty="0" err="1">
                <a:solidFill>
                  <a:schemeClr val="dk1"/>
                </a:solidFill>
                <a:latin typeface="Arial"/>
                <a:ea typeface="Arial"/>
                <a:cs typeface="Arial"/>
                <a:sym typeface="Arial"/>
              </a:rPr>
              <a:t>i</a:t>
            </a:r>
            <a:r>
              <a:rPr lang="en-US" b="0" i="0" u="none" strike="noStrike" cap="none" dirty="0">
                <a:solidFill>
                  <a:schemeClr val="dk1"/>
                </a:solidFill>
                <a:latin typeface="Arial"/>
                <a:ea typeface="Arial"/>
                <a:cs typeface="Arial"/>
                <a:sym typeface="Arial"/>
              </a:rPr>
              <a:t> ∈ {1,...,N}, where xi equals 1 if </a:t>
            </a:r>
            <a:r>
              <a:rPr lang="en-US" b="0" i="0" u="none" strike="noStrike" cap="none" dirty="0" err="1">
                <a:solidFill>
                  <a:schemeClr val="dk1"/>
                </a:solidFill>
                <a:latin typeface="Arial"/>
                <a:ea typeface="Arial"/>
                <a:cs typeface="Arial"/>
                <a:sym typeface="Arial"/>
              </a:rPr>
              <a:t>s</a:t>
            </a:r>
            <a:r>
              <a:rPr lang="en-US" b="0" i="0" u="none" strike="noStrike" cap="none" baseline="-25000" dirty="0" err="1">
                <a:solidFill>
                  <a:schemeClr val="dk1"/>
                </a:solidFill>
                <a:latin typeface="Arial"/>
                <a:ea typeface="Arial"/>
                <a:cs typeface="Arial"/>
                <a:sym typeface="Arial"/>
              </a:rPr>
              <a:t>i</a:t>
            </a:r>
            <a:r>
              <a:rPr lang="en-US" b="0" i="0" u="none" strike="noStrike" cap="none" dirty="0">
                <a:solidFill>
                  <a:schemeClr val="dk1"/>
                </a:solidFill>
                <a:latin typeface="Arial"/>
                <a:ea typeface="Arial"/>
                <a:cs typeface="Arial"/>
                <a:sym typeface="Arial"/>
              </a:rPr>
              <a:t> is included in the subset. </a:t>
            </a:r>
            <a:endParaRPr b="0" i="0" u="none" strike="noStrike" cap="none" dirty="0">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300"/>
              <a:buFont typeface="Wingdings" panose="05000000000000000000" pitchFamily="2" charset="2"/>
              <a:buChar char="n"/>
            </a:pPr>
            <a:r>
              <a:rPr lang="en-US" b="0" i="0" u="none" strike="noStrike" cap="none" dirty="0">
                <a:solidFill>
                  <a:schemeClr val="dk1"/>
                </a:solidFill>
                <a:latin typeface="Arial"/>
                <a:ea typeface="Arial"/>
                <a:cs typeface="Arial"/>
                <a:sym typeface="Arial"/>
              </a:rPr>
              <a:t>A Hamiltonian of the form： </a:t>
            </a:r>
            <a:endParaRPr b="0" i="0" u="none" strike="noStrike" cap="none" dirty="0">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300"/>
              <a:buFont typeface="Wingdings" panose="05000000000000000000" pitchFamily="2" charset="2"/>
              <a:buChar char="n"/>
            </a:pPr>
            <a:endParaRPr b="0" i="0" u="none" strike="noStrike" cap="none" dirty="0">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300"/>
              <a:buFont typeface="Wingdings" panose="05000000000000000000" pitchFamily="2" charset="2"/>
              <a:buChar char="n"/>
            </a:pPr>
            <a:endParaRPr b="0" i="0" u="none" strike="noStrike" cap="none" dirty="0">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300"/>
              <a:buFont typeface="Wingdings" panose="05000000000000000000" pitchFamily="2" charset="2"/>
              <a:buChar char="n"/>
            </a:pPr>
            <a:endParaRPr b="0" i="0" u="none" strike="noStrike" cap="none" dirty="0">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300"/>
              <a:buFont typeface="Wingdings" panose="05000000000000000000" pitchFamily="2" charset="2"/>
              <a:buChar char="n"/>
            </a:pPr>
            <a:endParaRPr b="0" i="0" u="none" strike="noStrike" cap="none" dirty="0">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300"/>
              <a:buFont typeface="Wingdings" panose="05000000000000000000" pitchFamily="2" charset="2"/>
              <a:buChar char="n"/>
            </a:pPr>
            <a:endParaRPr b="0" i="0" u="none" strike="noStrike" cap="none" dirty="0">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300"/>
              <a:buFont typeface="Wingdings" panose="05000000000000000000" pitchFamily="2" charset="2"/>
              <a:buChar char="n"/>
            </a:pPr>
            <a:r>
              <a:rPr lang="en-US" b="0" i="0" u="none" strike="noStrike" cap="none" dirty="0">
                <a:solidFill>
                  <a:schemeClr val="dk1"/>
                </a:solidFill>
                <a:latin typeface="Arial"/>
                <a:ea typeface="Arial"/>
                <a:cs typeface="Arial"/>
                <a:sym typeface="Arial"/>
              </a:rPr>
              <a:t>yields the optimal value zero if and only if the sum of the numbers included equals t.</a:t>
            </a:r>
            <a:endParaRPr b="0" i="0" u="none" strike="noStrike" cap="none" dirty="0">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300"/>
              <a:buFont typeface="Wingdings" panose="05000000000000000000" pitchFamily="2" charset="2"/>
              <a:buChar char="n"/>
            </a:pPr>
            <a:endParaRPr b="0" i="0" u="none" strike="noStrike" cap="none" dirty="0">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300"/>
              <a:buFont typeface="Wingdings" panose="05000000000000000000" pitchFamily="2" charset="2"/>
              <a:buChar char="n"/>
            </a:pPr>
            <a:endParaRPr b="0" i="0" u="none" strike="noStrike" cap="none" dirty="0">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300"/>
              <a:buFont typeface="Wingdings" panose="05000000000000000000" pitchFamily="2" charset="2"/>
              <a:buChar char="n"/>
            </a:pPr>
            <a:endParaRPr b="0" i="0" u="none" strike="noStrike" cap="none" dirty="0">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Wingdings" panose="05000000000000000000" pitchFamily="2" charset="2"/>
              <a:buChar char="n"/>
            </a:pPr>
            <a:r>
              <a:rPr lang="en-US" sz="1800" b="0" i="0" u="none" strike="noStrike" cap="none" dirty="0">
                <a:solidFill>
                  <a:schemeClr val="dk1"/>
                </a:solidFill>
                <a:latin typeface="Arial"/>
                <a:ea typeface="Arial"/>
                <a:cs typeface="Arial"/>
                <a:sym typeface="Arial"/>
              </a:rPr>
              <a:t>S = {-7,</a:t>
            </a:r>
            <a:r>
              <a:rPr lang="en-US" sz="1800" b="0" i="0" u="sng" strike="noStrike" cap="none" dirty="0">
                <a:solidFill>
                  <a:srgbClr val="FF0000"/>
                </a:solidFill>
                <a:latin typeface="Arial"/>
                <a:ea typeface="Arial"/>
                <a:cs typeface="Arial"/>
                <a:sym typeface="Arial"/>
              </a:rPr>
              <a:t>4</a:t>
            </a:r>
            <a:r>
              <a:rPr lang="en-US" sz="1800" b="0" i="0" u="none" strike="noStrike" cap="none" dirty="0">
                <a:solidFill>
                  <a:schemeClr val="dk1"/>
                </a:solidFill>
                <a:latin typeface="Arial"/>
                <a:ea typeface="Arial"/>
                <a:cs typeface="Arial"/>
                <a:sym typeface="Arial"/>
              </a:rPr>
              <a:t>,12,</a:t>
            </a:r>
            <a:r>
              <a:rPr lang="en-US" sz="1800" b="0" i="0" u="sng" strike="noStrike" cap="none" dirty="0">
                <a:solidFill>
                  <a:srgbClr val="FF0000"/>
                </a:solidFill>
                <a:latin typeface="Arial"/>
                <a:ea typeface="Arial"/>
                <a:cs typeface="Arial"/>
                <a:sym typeface="Arial"/>
              </a:rPr>
              <a:t>5</a:t>
            </a:r>
            <a:r>
              <a:rPr lang="en-US" sz="1800" b="0" i="0" u="none" strike="noStrike" cap="none" dirty="0">
                <a:solidFill>
                  <a:schemeClr val="dk1"/>
                </a:solidFill>
                <a:latin typeface="Arial"/>
                <a:ea typeface="Arial"/>
                <a:cs typeface="Arial"/>
                <a:sym typeface="Arial"/>
              </a:rPr>
              <a:t>,2}, t = 9 ⇒ </a:t>
            </a:r>
            <a:r>
              <a:rPr lang="en-US" b="0" i="0" u="none" strike="noStrike" cap="none" dirty="0">
                <a:solidFill>
                  <a:schemeClr val="dk1"/>
                </a:solidFill>
                <a:latin typeface="Arial"/>
                <a:ea typeface="Arial"/>
                <a:cs typeface="Arial"/>
                <a:sym typeface="Arial"/>
              </a:rPr>
              <a:t>Yes, there is an answer.</a:t>
            </a:r>
            <a:endParaRPr b="0" i="0" u="none" strike="noStrike" cap="none" dirty="0">
              <a:solidFill>
                <a:schemeClr val="dk1"/>
              </a:solidFill>
              <a:latin typeface="Arial"/>
              <a:ea typeface="Arial"/>
              <a:cs typeface="Arial"/>
              <a:sym typeface="Arial"/>
            </a:endParaRPr>
          </a:p>
        </p:txBody>
      </p:sp>
      <p:pic>
        <p:nvPicPr>
          <p:cNvPr id="195" name="Google Shape;195;g122d0c7dceb_0_15"/>
          <p:cNvPicPr preferRelativeResize="0"/>
          <p:nvPr/>
        </p:nvPicPr>
        <p:blipFill rotWithShape="1">
          <a:blip r:embed="rId3">
            <a:alphaModFix/>
          </a:blip>
          <a:srcRect/>
          <a:stretch/>
        </p:blipFill>
        <p:spPr>
          <a:xfrm>
            <a:off x="2729833" y="2319800"/>
            <a:ext cx="2687892" cy="1028700"/>
          </a:xfrm>
          <a:prstGeom prst="rect">
            <a:avLst/>
          </a:prstGeom>
          <a:noFill/>
          <a:ln>
            <a:noFill/>
          </a:ln>
        </p:spPr>
      </p:pic>
      <p:sp>
        <p:nvSpPr>
          <p:cNvPr id="3" name="投影片編號版面配置區 2">
            <a:extLst>
              <a:ext uri="{FF2B5EF4-FFF2-40B4-BE49-F238E27FC236}">
                <a16:creationId xmlns:a16="http://schemas.microsoft.com/office/drawing/2014/main" id="{66CA3AFE-322D-4940-89B6-B4BD0D9088C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g12176bbb184_0_33"/>
          <p:cNvSpPr txBox="1">
            <a:spLocks noGrp="1"/>
          </p:cNvSpPr>
          <p:nvPr>
            <p:ph type="title"/>
          </p:nvPr>
        </p:nvSpPr>
        <p:spPr>
          <a:xfrm>
            <a:off x="457200" y="342900"/>
            <a:ext cx="8229600" cy="10287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100"/>
              <a:buNone/>
            </a:pPr>
            <a:r>
              <a:rPr lang="en-US"/>
              <a:t>Maximum Cut </a:t>
            </a:r>
            <a:endParaRPr/>
          </a:p>
        </p:txBody>
      </p:sp>
      <p:sp>
        <p:nvSpPr>
          <p:cNvPr id="202" name="Google Shape;202;g12176bbb184_0_33"/>
          <p:cNvSpPr txBox="1"/>
          <p:nvPr/>
        </p:nvSpPr>
        <p:spPr>
          <a:xfrm>
            <a:off x="457200" y="1371600"/>
            <a:ext cx="8431200" cy="1046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The MaxCut problem is one of the most famous NP-hard problems in combinatorial optimization. Given an undirected graph </a:t>
            </a:r>
            <a:r>
              <a:rPr lang="en-US" sz="1400" b="0" i="0" u="none" strike="noStrike" cap="none">
                <a:solidFill>
                  <a:srgbClr val="FF0000"/>
                </a:solidFill>
                <a:latin typeface="Arial"/>
                <a:ea typeface="Arial"/>
                <a:cs typeface="Arial"/>
                <a:sym typeface="Arial"/>
              </a:rPr>
              <a:t>𝐺(𝑉,𝐸)</a:t>
            </a:r>
            <a:r>
              <a:rPr lang="en-US" sz="1400" b="0" i="0" u="none" strike="noStrike" cap="none">
                <a:solidFill>
                  <a:schemeClr val="dk1"/>
                </a:solidFill>
                <a:latin typeface="Arial"/>
                <a:ea typeface="Arial"/>
                <a:cs typeface="Arial"/>
                <a:sym typeface="Arial"/>
              </a:rPr>
              <a:t> with a vertex set 𝑉 and an edge set 𝐸, the Max Cut problem seeks to </a:t>
            </a:r>
            <a:r>
              <a:rPr lang="en-US" sz="1400" b="0" i="0" u="none" strike="noStrike" cap="none">
                <a:solidFill>
                  <a:srgbClr val="FF0000"/>
                </a:solidFill>
                <a:latin typeface="Arial"/>
                <a:ea typeface="Arial"/>
                <a:cs typeface="Arial"/>
                <a:sym typeface="Arial"/>
              </a:rPr>
              <a:t>partition 𝑉 into two sets</a:t>
            </a:r>
            <a:r>
              <a:rPr lang="en-US" sz="1400" b="0" i="0" u="none" strike="noStrike" cap="none">
                <a:solidFill>
                  <a:schemeClr val="dk1"/>
                </a:solidFill>
                <a:latin typeface="Arial"/>
                <a:ea typeface="Arial"/>
                <a:cs typeface="Arial"/>
                <a:sym typeface="Arial"/>
              </a:rPr>
              <a:t> such that </a:t>
            </a:r>
            <a:r>
              <a:rPr lang="en-US" sz="1400" b="0" i="0" u="none" strike="noStrike" cap="none">
                <a:solidFill>
                  <a:srgbClr val="FF0000"/>
                </a:solidFill>
                <a:latin typeface="Arial"/>
                <a:ea typeface="Arial"/>
                <a:cs typeface="Arial"/>
                <a:sym typeface="Arial"/>
              </a:rPr>
              <a:t>the number of edges</a:t>
            </a:r>
            <a:r>
              <a:rPr lang="en-US" sz="1400" b="0" i="0" u="none" strike="noStrike" cap="none">
                <a:solidFill>
                  <a:schemeClr val="dk1"/>
                </a:solidFill>
                <a:latin typeface="Arial"/>
                <a:ea typeface="Arial"/>
                <a:cs typeface="Arial"/>
                <a:sym typeface="Arial"/>
              </a:rPr>
              <a:t> </a:t>
            </a:r>
            <a:r>
              <a:rPr lang="en-US" sz="1400" b="0" i="0" u="none" strike="noStrike" cap="none">
                <a:solidFill>
                  <a:srgbClr val="FF0000"/>
                </a:solidFill>
                <a:latin typeface="Arial"/>
                <a:ea typeface="Arial"/>
                <a:cs typeface="Arial"/>
                <a:sym typeface="Arial"/>
              </a:rPr>
              <a:t>between the two sets</a:t>
            </a:r>
            <a:r>
              <a:rPr lang="en-US" sz="1400" b="0" i="0" u="none" strike="noStrike" cap="none">
                <a:solidFill>
                  <a:schemeClr val="dk1"/>
                </a:solidFill>
                <a:latin typeface="Arial"/>
                <a:ea typeface="Arial"/>
                <a:cs typeface="Arial"/>
                <a:sym typeface="Arial"/>
              </a:rPr>
              <a:t> (considered to be severed by the cut), is as</a:t>
            </a:r>
            <a:r>
              <a:rPr lang="en-US" sz="1400" b="0" i="0" u="none" strike="noStrike" cap="none">
                <a:solidFill>
                  <a:srgbClr val="FF0000"/>
                </a:solidFill>
                <a:latin typeface="Arial"/>
                <a:ea typeface="Arial"/>
                <a:cs typeface="Arial"/>
                <a:sym typeface="Arial"/>
              </a:rPr>
              <a:t> large </a:t>
            </a:r>
            <a:r>
              <a:rPr lang="en-US" sz="1400" b="0" i="0" u="none" strike="noStrike" cap="none">
                <a:solidFill>
                  <a:schemeClr val="dk1"/>
                </a:solidFill>
                <a:latin typeface="Arial"/>
                <a:ea typeface="Arial"/>
                <a:cs typeface="Arial"/>
                <a:sym typeface="Arial"/>
              </a:rPr>
              <a:t>as possible.</a:t>
            </a:r>
            <a:endParaRPr sz="1400" b="0" i="0" u="none" strike="noStrike" cap="none">
              <a:solidFill>
                <a:schemeClr val="dk1"/>
              </a:solidFill>
              <a:latin typeface="Arial"/>
              <a:ea typeface="Arial"/>
              <a:cs typeface="Arial"/>
              <a:sym typeface="Arial"/>
            </a:endParaRPr>
          </a:p>
        </p:txBody>
      </p:sp>
      <p:pic>
        <p:nvPicPr>
          <p:cNvPr id="203" name="Google Shape;203;g12176bbb184_0_33"/>
          <p:cNvPicPr preferRelativeResize="0"/>
          <p:nvPr/>
        </p:nvPicPr>
        <p:blipFill rotWithShape="1">
          <a:blip r:embed="rId3">
            <a:alphaModFix/>
          </a:blip>
          <a:srcRect/>
          <a:stretch/>
        </p:blipFill>
        <p:spPr>
          <a:xfrm>
            <a:off x="457200" y="2764550"/>
            <a:ext cx="5243400" cy="2092000"/>
          </a:xfrm>
          <a:prstGeom prst="rect">
            <a:avLst/>
          </a:prstGeom>
          <a:noFill/>
          <a:ln>
            <a:noFill/>
          </a:ln>
        </p:spPr>
      </p:pic>
      <p:pic>
        <p:nvPicPr>
          <p:cNvPr id="204" name="Google Shape;204;g12176bbb184_0_33"/>
          <p:cNvPicPr preferRelativeResize="0"/>
          <p:nvPr/>
        </p:nvPicPr>
        <p:blipFill rotWithShape="1">
          <a:blip r:embed="rId4">
            <a:alphaModFix/>
          </a:blip>
          <a:srcRect/>
          <a:stretch/>
        </p:blipFill>
        <p:spPr>
          <a:xfrm>
            <a:off x="5940575" y="2941325"/>
            <a:ext cx="3095400" cy="667100"/>
          </a:xfrm>
          <a:prstGeom prst="rect">
            <a:avLst/>
          </a:prstGeom>
          <a:noFill/>
          <a:ln>
            <a:noFill/>
          </a:ln>
        </p:spPr>
      </p:pic>
      <p:sp>
        <p:nvSpPr>
          <p:cNvPr id="3" name="投影片編號版面配置區 2">
            <a:extLst>
              <a:ext uri="{FF2B5EF4-FFF2-40B4-BE49-F238E27FC236}">
                <a16:creationId xmlns:a16="http://schemas.microsoft.com/office/drawing/2014/main" id="{F16495E0-0695-4BC5-9B93-737D2274AA5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6C34440-95E2-445E-99BA-35E85D811DC7}"/>
              </a:ext>
            </a:extLst>
          </p:cNvPr>
          <p:cNvSpPr>
            <a:spLocks noGrp="1"/>
          </p:cNvSpPr>
          <p:nvPr>
            <p:ph type="title"/>
          </p:nvPr>
        </p:nvSpPr>
        <p:spPr/>
        <p:txBody>
          <a:bodyPr/>
          <a:lstStyle/>
          <a:p>
            <a:r>
              <a:rPr lang="en-US" altLang="zh-TW" dirty="0"/>
              <a:t>Outline</a:t>
            </a:r>
            <a:endParaRPr lang="zh-TW" altLang="en-US" dirty="0"/>
          </a:p>
        </p:txBody>
      </p:sp>
      <p:sp>
        <p:nvSpPr>
          <p:cNvPr id="3" name="投影片編號版面配置區 2">
            <a:extLst>
              <a:ext uri="{FF2B5EF4-FFF2-40B4-BE49-F238E27FC236}">
                <a16:creationId xmlns:a16="http://schemas.microsoft.com/office/drawing/2014/main" id="{23EB4EF7-AB5C-405C-8783-C66CF75F315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a:p>
        </p:txBody>
      </p:sp>
      <p:sp>
        <p:nvSpPr>
          <p:cNvPr id="4" name="Rectangle 3">
            <a:extLst>
              <a:ext uri="{FF2B5EF4-FFF2-40B4-BE49-F238E27FC236}">
                <a16:creationId xmlns:a16="http://schemas.microsoft.com/office/drawing/2014/main" id="{E234F2CD-DBDD-4F3C-94B2-A4AA3F7215DD}"/>
              </a:ext>
            </a:extLst>
          </p:cNvPr>
          <p:cNvSpPr txBox="1">
            <a:spLocks noChangeArrowheads="1"/>
          </p:cNvSpPr>
          <p:nvPr/>
        </p:nvSpPr>
        <p:spPr>
          <a:xfrm>
            <a:off x="201679" y="1245656"/>
            <a:ext cx="8338554" cy="3086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indent="-457200">
              <a:buClr>
                <a:srgbClr val="FF0000"/>
              </a:buClr>
              <a:buFont typeface="Wingdings" panose="05000000000000000000" pitchFamily="2" charset="2"/>
              <a:buChar char="n"/>
              <a:defRPr/>
            </a:pPr>
            <a:r>
              <a:rPr lang="en-US" altLang="zh-TW" sz="3000" u="sng" dirty="0">
                <a:solidFill>
                  <a:srgbClr val="FF0000"/>
                </a:solidFill>
                <a:latin typeface="TimesNewRoman" charset="0"/>
              </a:rPr>
              <a:t>What are NP-hard Problems?</a:t>
            </a:r>
          </a:p>
          <a:p>
            <a:pPr marL="457200" indent="-457200">
              <a:buFont typeface="Wingdings" panose="05000000000000000000" pitchFamily="2" charset="2"/>
              <a:buChar char="n"/>
              <a:defRPr/>
            </a:pPr>
            <a:r>
              <a:rPr lang="en-US" altLang="zh-TW" sz="3000" dirty="0">
                <a:latin typeface="TimesNewRoman" charset="0"/>
              </a:rPr>
              <a:t>What is Quantum Annealing (QA)?</a:t>
            </a:r>
          </a:p>
          <a:p>
            <a:pPr marL="457200" indent="-457200">
              <a:buFont typeface="Wingdings" panose="05000000000000000000" pitchFamily="2" charset="2"/>
              <a:buChar char="n"/>
              <a:defRPr/>
            </a:pPr>
            <a:r>
              <a:rPr lang="en-US" altLang="zh-TW" sz="3000" dirty="0">
                <a:latin typeface="TimesNewRoman" charset="0"/>
              </a:rPr>
              <a:t>How to Solve NP-hard Problems with QA?</a:t>
            </a:r>
          </a:p>
          <a:p>
            <a:pPr marL="457200" indent="-457200">
              <a:buFont typeface="Wingdings" panose="05000000000000000000" pitchFamily="2" charset="2"/>
              <a:buChar char="n"/>
              <a:defRPr/>
            </a:pPr>
            <a:r>
              <a:rPr lang="en-US" altLang="zh-TW" sz="3000" dirty="0">
                <a:latin typeface="TimesNewRoman" charset="0"/>
              </a:rPr>
              <a:t>Examples of Solving NP-Hard Problems with QA</a:t>
            </a:r>
          </a:p>
          <a:p>
            <a:pPr marL="457200" indent="-457200">
              <a:buFont typeface="Wingdings" panose="05000000000000000000" pitchFamily="2" charset="2"/>
              <a:buChar char="n"/>
              <a:defRPr/>
            </a:pPr>
            <a:r>
              <a:rPr lang="en-US" altLang="zh-TW" sz="3000" dirty="0">
                <a:latin typeface="TimesNewRoman" charset="0"/>
              </a:rPr>
              <a:t>Conclusion</a:t>
            </a:r>
          </a:p>
          <a:p>
            <a:pPr>
              <a:defRPr/>
            </a:pPr>
            <a:endParaRPr lang="en-US" altLang="zh-TW" sz="3000" dirty="0"/>
          </a:p>
        </p:txBody>
      </p:sp>
    </p:spTree>
    <p:extLst>
      <p:ext uri="{BB962C8B-B14F-4D97-AF65-F5344CB8AC3E}">
        <p14:creationId xmlns:p14="http://schemas.microsoft.com/office/powerpoint/2010/main" val="10958884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g12176bbb184_0_33"/>
          <p:cNvSpPr txBox="1">
            <a:spLocks noGrp="1"/>
          </p:cNvSpPr>
          <p:nvPr>
            <p:ph type="title"/>
          </p:nvPr>
        </p:nvSpPr>
        <p:spPr>
          <a:xfrm>
            <a:off x="457200" y="342900"/>
            <a:ext cx="8229600" cy="10287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100"/>
              <a:buNone/>
            </a:pPr>
            <a:r>
              <a:rPr lang="en-US" dirty="0"/>
              <a:t>Weight Maximum Cut </a:t>
            </a:r>
            <a:endParaRPr dirty="0"/>
          </a:p>
        </p:txBody>
      </p:sp>
      <p:sp>
        <p:nvSpPr>
          <p:cNvPr id="202" name="Google Shape;202;g12176bbb184_0_33"/>
          <p:cNvSpPr txBox="1"/>
          <p:nvPr/>
        </p:nvSpPr>
        <p:spPr>
          <a:xfrm>
            <a:off x="457200" y="1371600"/>
            <a:ext cx="8431200" cy="104641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Arial"/>
                <a:cs typeface="Arial"/>
                <a:sym typeface="Arial"/>
              </a:rPr>
              <a:t>The </a:t>
            </a:r>
            <a:r>
              <a:rPr lang="en-US" dirty="0"/>
              <a:t>Weight </a:t>
            </a:r>
            <a:r>
              <a:rPr kumimoji="0" lang="en-US" sz="1400" b="0" i="0" u="none" strike="noStrike" kern="0" cap="none" spc="0" normalizeH="0" baseline="0" noProof="0" dirty="0">
                <a:ln>
                  <a:noFill/>
                </a:ln>
                <a:solidFill>
                  <a:srgbClr val="000000"/>
                </a:solidFill>
                <a:effectLst/>
                <a:uLnTx/>
                <a:uFillTx/>
                <a:latin typeface="Arial"/>
                <a:ea typeface="Arial"/>
                <a:cs typeface="Arial"/>
                <a:sym typeface="Arial"/>
              </a:rPr>
              <a:t>Max Cut problem is very similar to the </a:t>
            </a:r>
            <a:r>
              <a:rPr lang="en-US" dirty="0"/>
              <a:t>Max Cut problem, the difference is that each edge has different weights. </a:t>
            </a:r>
            <a:r>
              <a:rPr kumimoji="0" lang="en-US" sz="1400" b="0" i="0" u="none" strike="noStrike" kern="0" cap="none" spc="0" normalizeH="0" baseline="0" noProof="0" dirty="0">
                <a:ln>
                  <a:noFill/>
                </a:ln>
                <a:solidFill>
                  <a:srgbClr val="000000"/>
                </a:solidFill>
                <a:effectLst/>
                <a:uLnTx/>
                <a:uFillTx/>
                <a:latin typeface="Arial"/>
                <a:ea typeface="Arial"/>
                <a:cs typeface="Arial"/>
                <a:sym typeface="Arial"/>
              </a:rPr>
              <a:t>Given an undirected graph </a:t>
            </a:r>
            <a:r>
              <a:rPr kumimoji="0" lang="en-US" sz="1400" b="1" i="0" u="none" strike="noStrike" kern="0" cap="none" spc="0" normalizeH="0" baseline="0" noProof="0" dirty="0">
                <a:ln>
                  <a:noFill/>
                </a:ln>
                <a:solidFill>
                  <a:srgbClr val="FF0000"/>
                </a:solidFill>
                <a:effectLst/>
                <a:uLnTx/>
                <a:uFillTx/>
                <a:latin typeface="Arial"/>
                <a:ea typeface="Arial"/>
                <a:cs typeface="Arial"/>
                <a:sym typeface="Arial"/>
              </a:rPr>
              <a:t>𝐺(𝑉,</a:t>
            </a:r>
            <a:r>
              <a:rPr kumimoji="0" lang="en-US" sz="1400" b="1" u="none" strike="noStrike" kern="0" cap="none" spc="0" normalizeH="0" baseline="0" noProof="0" dirty="0">
                <a:ln>
                  <a:noFill/>
                </a:ln>
                <a:solidFill>
                  <a:srgbClr val="FF0000"/>
                </a:solidFill>
                <a:effectLst/>
                <a:uLnTx/>
                <a:uFillTx/>
                <a:latin typeface="Arial"/>
                <a:ea typeface="Arial"/>
                <a:cs typeface="Arial"/>
                <a:sym typeface="Arial"/>
              </a:rPr>
              <a:t>𝐸</a:t>
            </a:r>
            <a:r>
              <a:rPr kumimoji="0" lang="en-US" sz="1400" b="1" i="0" u="none" strike="noStrike" kern="0" cap="none" spc="0" normalizeH="0" baseline="0" noProof="0" dirty="0">
                <a:ln>
                  <a:noFill/>
                </a:ln>
                <a:solidFill>
                  <a:srgbClr val="FF0000"/>
                </a:solidFill>
                <a:effectLst/>
                <a:uLnTx/>
                <a:uFillTx/>
                <a:latin typeface="Arial"/>
                <a:ea typeface="Arial"/>
                <a:cs typeface="Arial"/>
                <a:sym typeface="Arial"/>
              </a:rPr>
              <a:t>,</a:t>
            </a:r>
            <a:r>
              <a:rPr kumimoji="0" lang="en-US" sz="1400" i="1" u="none" strike="noStrike" kern="0" cap="none" spc="0" normalizeH="0" baseline="0" noProof="0" dirty="0">
                <a:ln>
                  <a:noFill/>
                </a:ln>
                <a:solidFill>
                  <a:srgbClr val="FF0000"/>
                </a:solidFill>
                <a:effectLst/>
                <a:uLnTx/>
                <a:uFillTx/>
                <a:latin typeface="Arial"/>
                <a:ea typeface="Arial"/>
                <a:cs typeface="Arial"/>
                <a:sym typeface="Arial"/>
              </a:rPr>
              <a:t>W</a:t>
            </a:r>
            <a:r>
              <a:rPr kumimoji="0" lang="en-US" sz="1400" b="1" i="0" u="none" strike="noStrike" kern="0" cap="none" spc="0" normalizeH="0" baseline="0" noProof="0" dirty="0">
                <a:ln>
                  <a:noFill/>
                </a:ln>
                <a:solidFill>
                  <a:srgbClr val="FF0000"/>
                </a:solidFill>
                <a:effectLst/>
                <a:uLnTx/>
                <a:uFillTx/>
                <a:latin typeface="Arial"/>
                <a:ea typeface="Arial"/>
                <a:cs typeface="Arial"/>
                <a:sym typeface="Arial"/>
              </a:rPr>
              <a:t>)</a:t>
            </a:r>
            <a:r>
              <a:rPr kumimoji="0" lang="en-US" sz="1400" b="1" i="0" u="none" strike="noStrike" kern="0" cap="none" spc="0" normalizeH="0" baseline="0" noProof="0" dirty="0">
                <a:ln>
                  <a:noFill/>
                </a:ln>
                <a:solidFill>
                  <a:srgbClr val="000000"/>
                </a:solidFill>
                <a:effectLst/>
                <a:uLnTx/>
                <a:uFillTx/>
                <a:latin typeface="Arial"/>
                <a:ea typeface="Arial"/>
                <a:cs typeface="Arial"/>
                <a:sym typeface="Arial"/>
              </a:rPr>
              <a:t> </a:t>
            </a:r>
            <a:r>
              <a:rPr kumimoji="0" lang="en-US" sz="1400" b="0" i="0" u="none" strike="noStrike" kern="0" cap="none" spc="0" normalizeH="0" baseline="0" noProof="0" dirty="0">
                <a:ln>
                  <a:noFill/>
                </a:ln>
                <a:solidFill>
                  <a:srgbClr val="000000"/>
                </a:solidFill>
                <a:effectLst/>
                <a:uLnTx/>
                <a:uFillTx/>
                <a:latin typeface="Arial"/>
                <a:ea typeface="Arial"/>
                <a:cs typeface="Arial"/>
                <a:sym typeface="Arial"/>
              </a:rPr>
              <a:t>with a vertex set 𝑉 and an edge set 𝐸</a:t>
            </a:r>
            <a:r>
              <a:rPr kumimoji="0" lang="en-US" sz="1400" b="0" i="0" u="none" strike="noStrike" kern="0" cap="none" spc="0" normalizeH="0" noProof="0" dirty="0">
                <a:ln>
                  <a:noFill/>
                </a:ln>
                <a:solidFill>
                  <a:srgbClr val="000000"/>
                </a:solidFill>
                <a:effectLst/>
                <a:uLnTx/>
                <a:uFillTx/>
                <a:latin typeface="Arial"/>
                <a:ea typeface="Arial"/>
                <a:cs typeface="Arial"/>
                <a:sym typeface="Arial"/>
              </a:rPr>
              <a:t> with weights W</a:t>
            </a:r>
            <a:r>
              <a:rPr kumimoji="0" lang="en-US" sz="1400" b="0" i="0" u="none" strike="noStrike" kern="0" cap="none" spc="0" normalizeH="0" baseline="0" noProof="0" dirty="0">
                <a:ln>
                  <a:noFill/>
                </a:ln>
                <a:solidFill>
                  <a:srgbClr val="000000"/>
                </a:solidFill>
                <a:effectLst/>
                <a:uLnTx/>
                <a:uFillTx/>
                <a:latin typeface="Arial"/>
                <a:ea typeface="Arial"/>
                <a:cs typeface="Arial"/>
                <a:sym typeface="Arial"/>
              </a:rPr>
              <a:t>, the Max Cut problem seeks to </a:t>
            </a:r>
            <a:r>
              <a:rPr kumimoji="0" lang="en-US" sz="1400" b="0" i="0" u="none" strike="noStrike" kern="0" cap="none" spc="0" normalizeH="0" baseline="0" noProof="0" dirty="0">
                <a:ln>
                  <a:noFill/>
                </a:ln>
                <a:solidFill>
                  <a:srgbClr val="FF0000"/>
                </a:solidFill>
                <a:effectLst/>
                <a:uLnTx/>
                <a:uFillTx/>
                <a:latin typeface="Arial"/>
                <a:ea typeface="Arial"/>
                <a:cs typeface="Arial"/>
                <a:sym typeface="Arial"/>
              </a:rPr>
              <a:t>partition 𝑉 into two sets</a:t>
            </a:r>
            <a:r>
              <a:rPr kumimoji="0" lang="en-US" sz="1400" b="0" i="0" u="none" strike="noStrike" kern="0" cap="none" spc="0" normalizeH="0" baseline="0" noProof="0" dirty="0">
                <a:ln>
                  <a:noFill/>
                </a:ln>
                <a:solidFill>
                  <a:srgbClr val="000000"/>
                </a:solidFill>
                <a:effectLst/>
                <a:uLnTx/>
                <a:uFillTx/>
                <a:latin typeface="Arial"/>
                <a:ea typeface="Arial"/>
                <a:cs typeface="Arial"/>
                <a:sym typeface="Arial"/>
              </a:rPr>
              <a:t> such that </a:t>
            </a:r>
            <a:r>
              <a:rPr kumimoji="0" lang="en-US" sz="1400" b="0" i="0" u="none" strike="noStrike" kern="0" cap="none" spc="0" normalizeH="0" baseline="0" noProof="0" dirty="0">
                <a:ln>
                  <a:noFill/>
                </a:ln>
                <a:solidFill>
                  <a:srgbClr val="FF0000"/>
                </a:solidFill>
                <a:effectLst/>
                <a:uLnTx/>
                <a:uFillTx/>
                <a:latin typeface="Arial"/>
                <a:ea typeface="Arial"/>
                <a:cs typeface="Arial"/>
                <a:sym typeface="Arial"/>
              </a:rPr>
              <a:t>the </a:t>
            </a:r>
            <a:r>
              <a:rPr lang="en-US" dirty="0">
                <a:solidFill>
                  <a:srgbClr val="FF0000"/>
                </a:solidFill>
              </a:rPr>
              <a:t>weight sum </a:t>
            </a:r>
            <a:r>
              <a:rPr kumimoji="0" lang="en-US" sz="1400" b="0" i="0" u="none" strike="noStrike" kern="0" cap="none" spc="0" normalizeH="0" baseline="0" noProof="0" dirty="0">
                <a:ln>
                  <a:noFill/>
                </a:ln>
                <a:solidFill>
                  <a:srgbClr val="FF0000"/>
                </a:solidFill>
                <a:effectLst/>
                <a:uLnTx/>
                <a:uFillTx/>
                <a:latin typeface="Arial"/>
                <a:ea typeface="Arial"/>
                <a:cs typeface="Arial"/>
                <a:sym typeface="Arial"/>
              </a:rPr>
              <a:t>of edges</a:t>
            </a:r>
            <a:r>
              <a:rPr kumimoji="0" lang="en-US" sz="1400" b="0" i="0" u="none" strike="noStrike" kern="0" cap="none" spc="0" normalizeH="0" baseline="0" noProof="0" dirty="0">
                <a:ln>
                  <a:noFill/>
                </a:ln>
                <a:solidFill>
                  <a:srgbClr val="000000"/>
                </a:solidFill>
                <a:effectLst/>
                <a:uLnTx/>
                <a:uFillTx/>
                <a:latin typeface="Arial"/>
                <a:ea typeface="Arial"/>
                <a:cs typeface="Arial"/>
                <a:sym typeface="Arial"/>
              </a:rPr>
              <a:t> </a:t>
            </a:r>
            <a:r>
              <a:rPr kumimoji="0" lang="en-US" sz="1400" b="0" i="0" u="none" strike="noStrike" kern="0" cap="none" spc="0" normalizeH="0" baseline="0" noProof="0" dirty="0">
                <a:ln>
                  <a:noFill/>
                </a:ln>
                <a:solidFill>
                  <a:srgbClr val="FF0000"/>
                </a:solidFill>
                <a:effectLst/>
                <a:uLnTx/>
                <a:uFillTx/>
                <a:latin typeface="Arial"/>
                <a:ea typeface="Arial"/>
                <a:cs typeface="Arial"/>
                <a:sym typeface="Arial"/>
              </a:rPr>
              <a:t>between the two sets</a:t>
            </a:r>
            <a:r>
              <a:rPr kumimoji="0" lang="en-US" sz="1400" b="0" i="0" u="none" strike="noStrike" kern="0" cap="none" spc="0" normalizeH="0" baseline="0" noProof="0" dirty="0">
                <a:ln>
                  <a:noFill/>
                </a:ln>
                <a:solidFill>
                  <a:srgbClr val="000000"/>
                </a:solidFill>
                <a:effectLst/>
                <a:uLnTx/>
                <a:uFillTx/>
                <a:latin typeface="Arial"/>
                <a:ea typeface="Arial"/>
                <a:cs typeface="Arial"/>
                <a:sym typeface="Arial"/>
              </a:rPr>
              <a:t> (considered to be severed by the cut), is as</a:t>
            </a:r>
            <a:r>
              <a:rPr kumimoji="0" lang="en-US" sz="1400" b="0" i="0" u="none" strike="noStrike" kern="0" cap="none" spc="0" normalizeH="0" baseline="0" noProof="0" dirty="0">
                <a:ln>
                  <a:noFill/>
                </a:ln>
                <a:solidFill>
                  <a:srgbClr val="FF0000"/>
                </a:solidFill>
                <a:effectLst/>
                <a:uLnTx/>
                <a:uFillTx/>
                <a:latin typeface="Arial"/>
                <a:ea typeface="Arial"/>
                <a:cs typeface="Arial"/>
                <a:sym typeface="Arial"/>
              </a:rPr>
              <a:t> large </a:t>
            </a:r>
            <a:r>
              <a:rPr kumimoji="0" lang="en-US" sz="1400" b="0" i="0" u="none" strike="noStrike" kern="0" cap="none" spc="0" normalizeH="0" baseline="0" noProof="0" dirty="0">
                <a:ln>
                  <a:noFill/>
                </a:ln>
                <a:solidFill>
                  <a:srgbClr val="000000"/>
                </a:solidFill>
                <a:effectLst/>
                <a:uLnTx/>
                <a:uFillTx/>
                <a:latin typeface="Arial"/>
                <a:ea typeface="Arial"/>
                <a:cs typeface="Arial"/>
                <a:sym typeface="Arial"/>
              </a:rPr>
              <a:t>as possible.</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 name="投影片編號版面配置區 2">
            <a:extLst>
              <a:ext uri="{FF2B5EF4-FFF2-40B4-BE49-F238E27FC236}">
                <a16:creationId xmlns:a16="http://schemas.microsoft.com/office/drawing/2014/main" id="{F16495E0-0695-4BC5-9B93-737D2274AA5B}"/>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en-US" sz="900" b="0" i="0" u="none" strike="noStrike" kern="0" cap="none" spc="0" normalizeH="0" baseline="0" noProof="0" smtClean="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t>30</a:t>
            </a:fld>
            <a:endParaRPr kumimoji="0" lang="en-US" sz="900" b="0" i="0" u="none" strike="noStrike" kern="0" cap="none" spc="0" normalizeH="0" baseline="0" noProof="0">
              <a:ln>
                <a:noFill/>
              </a:ln>
              <a:solidFill>
                <a:srgbClr val="000000"/>
              </a:solidFill>
              <a:effectLst/>
              <a:uLnTx/>
              <a:uFillTx/>
              <a:latin typeface="Arial"/>
              <a:cs typeface="Arial"/>
              <a:sym typeface="Arial"/>
            </a:endParaRPr>
          </a:p>
        </p:txBody>
      </p:sp>
      <p:sp>
        <p:nvSpPr>
          <p:cNvPr id="5" name="文字方塊 4"/>
          <p:cNvSpPr txBox="1"/>
          <p:nvPr/>
        </p:nvSpPr>
        <p:spPr>
          <a:xfrm>
            <a:off x="694337" y="4831629"/>
            <a:ext cx="1210588" cy="307777"/>
          </a:xfrm>
          <a:prstGeom prst="rect">
            <a:avLst/>
          </a:prstGeom>
          <a:noFill/>
        </p:spPr>
        <p:txBody>
          <a:bodyPr wrap="none" rtlCol="0">
            <a:spAutoFit/>
          </a:bodyPr>
          <a:lstStyle/>
          <a:p>
            <a:r>
              <a:rPr lang="en-US" altLang="zh-TW" dirty="0"/>
              <a:t>Cut Size : 15</a:t>
            </a:r>
            <a:endParaRPr lang="zh-TW" altLang="en-US" dirty="0"/>
          </a:p>
        </p:txBody>
      </p:sp>
      <p:pic>
        <p:nvPicPr>
          <p:cNvPr id="6" name="圖片 5"/>
          <p:cNvPicPr>
            <a:picLocks noChangeAspect="1"/>
          </p:cNvPicPr>
          <p:nvPr/>
        </p:nvPicPr>
        <p:blipFill>
          <a:blip r:embed="rId3"/>
          <a:stretch>
            <a:fillRect/>
          </a:stretch>
        </p:blipFill>
        <p:spPr>
          <a:xfrm>
            <a:off x="3912402" y="2450615"/>
            <a:ext cx="2028173" cy="2348410"/>
          </a:xfrm>
          <a:prstGeom prst="rect">
            <a:avLst/>
          </a:prstGeom>
        </p:spPr>
      </p:pic>
      <p:sp>
        <p:nvSpPr>
          <p:cNvPr id="12" name="文字方塊 11"/>
          <p:cNvSpPr txBox="1"/>
          <p:nvPr/>
        </p:nvSpPr>
        <p:spPr>
          <a:xfrm>
            <a:off x="4315150" y="4831630"/>
            <a:ext cx="1210588" cy="307777"/>
          </a:xfrm>
          <a:prstGeom prst="rect">
            <a:avLst/>
          </a:prstGeom>
          <a:noFill/>
        </p:spPr>
        <p:txBody>
          <a:bodyPr wrap="none" rtlCol="0">
            <a:spAutoFit/>
          </a:bodyPr>
          <a:lstStyle/>
          <a:p>
            <a:r>
              <a:rPr lang="en-US" altLang="zh-TW" dirty="0"/>
              <a:t>Cut Size : 32</a:t>
            </a:r>
            <a:endParaRPr lang="zh-TW" altLang="en-US" dirty="0"/>
          </a:p>
        </p:txBody>
      </p:sp>
      <p:pic>
        <p:nvPicPr>
          <p:cNvPr id="8" name="圖片 7"/>
          <p:cNvPicPr>
            <a:picLocks noChangeAspect="1"/>
          </p:cNvPicPr>
          <p:nvPr/>
        </p:nvPicPr>
        <p:blipFill>
          <a:blip r:embed="rId4"/>
          <a:stretch>
            <a:fillRect/>
          </a:stretch>
        </p:blipFill>
        <p:spPr>
          <a:xfrm>
            <a:off x="367297" y="2450616"/>
            <a:ext cx="1810413" cy="2405944"/>
          </a:xfrm>
          <a:prstGeom prst="rect">
            <a:avLst/>
          </a:prstGeom>
        </p:spPr>
      </p:pic>
      <p:pic>
        <p:nvPicPr>
          <p:cNvPr id="9" name="圖片 8"/>
          <p:cNvPicPr>
            <a:picLocks noChangeAspect="1"/>
          </p:cNvPicPr>
          <p:nvPr/>
        </p:nvPicPr>
        <p:blipFill>
          <a:blip r:embed="rId5"/>
          <a:stretch>
            <a:fillRect/>
          </a:stretch>
        </p:blipFill>
        <p:spPr>
          <a:xfrm>
            <a:off x="2048037" y="2498201"/>
            <a:ext cx="2016795" cy="2257330"/>
          </a:xfrm>
          <a:prstGeom prst="rect">
            <a:avLst/>
          </a:prstGeom>
        </p:spPr>
      </p:pic>
      <p:sp>
        <p:nvSpPr>
          <p:cNvPr id="15" name="文字方塊 14"/>
          <p:cNvSpPr txBox="1"/>
          <p:nvPr/>
        </p:nvSpPr>
        <p:spPr>
          <a:xfrm>
            <a:off x="2450496" y="4835723"/>
            <a:ext cx="1210588" cy="307777"/>
          </a:xfrm>
          <a:prstGeom prst="rect">
            <a:avLst/>
          </a:prstGeom>
          <a:noFill/>
        </p:spPr>
        <p:txBody>
          <a:bodyPr wrap="none" rtlCol="0">
            <a:spAutoFit/>
          </a:bodyPr>
          <a:lstStyle/>
          <a:p>
            <a:r>
              <a:rPr lang="en-US" altLang="zh-TW" dirty="0"/>
              <a:t>Cut Size : 17</a:t>
            </a:r>
            <a:endParaRPr lang="zh-TW" altLang="en-US" dirty="0"/>
          </a:p>
        </p:txBody>
      </p:sp>
      <p:pic>
        <p:nvPicPr>
          <p:cNvPr id="11" name="圖片 10"/>
          <p:cNvPicPr>
            <a:picLocks noChangeAspect="1"/>
          </p:cNvPicPr>
          <p:nvPr/>
        </p:nvPicPr>
        <p:blipFill>
          <a:blip r:embed="rId6"/>
          <a:stretch>
            <a:fillRect/>
          </a:stretch>
        </p:blipFill>
        <p:spPr>
          <a:xfrm>
            <a:off x="6108192" y="2997214"/>
            <a:ext cx="2959088" cy="812936"/>
          </a:xfrm>
          <a:prstGeom prst="rect">
            <a:avLst/>
          </a:prstGeom>
        </p:spPr>
      </p:pic>
    </p:spTree>
    <p:extLst>
      <p:ext uri="{BB962C8B-B14F-4D97-AF65-F5344CB8AC3E}">
        <p14:creationId xmlns:p14="http://schemas.microsoft.com/office/powerpoint/2010/main" val="10535037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g12176bbb184_0_43"/>
          <p:cNvSpPr txBox="1">
            <a:spLocks noGrp="1"/>
          </p:cNvSpPr>
          <p:nvPr>
            <p:ph type="title"/>
          </p:nvPr>
        </p:nvSpPr>
        <p:spPr>
          <a:xfrm>
            <a:off x="457200" y="342900"/>
            <a:ext cx="8229600" cy="10287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100"/>
              <a:buNone/>
            </a:pPr>
            <a:r>
              <a:rPr lang="en-US"/>
              <a:t>Traveling Salesman Problem</a:t>
            </a:r>
            <a:endParaRPr/>
          </a:p>
        </p:txBody>
      </p:sp>
      <p:sp>
        <p:nvSpPr>
          <p:cNvPr id="211" name="Google Shape;211;g12176bbb184_0_43"/>
          <p:cNvSpPr txBox="1"/>
          <p:nvPr/>
        </p:nvSpPr>
        <p:spPr>
          <a:xfrm>
            <a:off x="457200" y="1339525"/>
            <a:ext cx="8431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g12176bbb184_0_43"/>
          <p:cNvSpPr txBox="1"/>
          <p:nvPr/>
        </p:nvSpPr>
        <p:spPr>
          <a:xfrm>
            <a:off x="457200" y="1339525"/>
            <a:ext cx="8431200" cy="830966"/>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The travelling salesman problem is a well-known NP-hard problem in combinatorial optimization, asking for the </a:t>
            </a:r>
            <a:r>
              <a:rPr lang="en-US" sz="1400" b="0" i="0" u="none" strike="noStrike" cap="none" dirty="0">
                <a:solidFill>
                  <a:srgbClr val="FF0000"/>
                </a:solidFill>
                <a:latin typeface="Arial"/>
                <a:ea typeface="Arial"/>
                <a:cs typeface="Arial"/>
                <a:sym typeface="Arial"/>
              </a:rPr>
              <a:t>shortest route</a:t>
            </a:r>
            <a:r>
              <a:rPr lang="en-US" sz="1400" b="0" i="0" u="none" strike="noStrike" cap="none" dirty="0">
                <a:solidFill>
                  <a:srgbClr val="000000"/>
                </a:solidFill>
                <a:latin typeface="Arial"/>
                <a:ea typeface="Arial"/>
                <a:cs typeface="Arial"/>
                <a:sym typeface="Arial"/>
              </a:rPr>
              <a:t> or </a:t>
            </a:r>
            <a:r>
              <a:rPr lang="en-US" sz="1400" b="0" i="0" u="none" strike="noStrike" cap="none" dirty="0">
                <a:solidFill>
                  <a:srgbClr val="FF0000"/>
                </a:solidFill>
                <a:latin typeface="Arial"/>
                <a:ea typeface="Arial"/>
                <a:cs typeface="Arial"/>
                <a:sym typeface="Arial"/>
              </a:rPr>
              <a:t>cycle</a:t>
            </a:r>
            <a:r>
              <a:rPr lang="en-US" sz="1400" b="0" i="0" u="none" strike="noStrike" cap="none" dirty="0">
                <a:solidFill>
                  <a:srgbClr val="000000"/>
                </a:solidFill>
                <a:latin typeface="Arial"/>
                <a:ea typeface="Arial"/>
                <a:cs typeface="Arial"/>
                <a:sym typeface="Arial"/>
              </a:rPr>
              <a:t> that </a:t>
            </a:r>
            <a:r>
              <a:rPr lang="en-US" sz="1400" b="0" i="0" u="none" strike="noStrike" cap="none" dirty="0">
                <a:solidFill>
                  <a:srgbClr val="FF0000"/>
                </a:solidFill>
                <a:latin typeface="Arial"/>
                <a:ea typeface="Arial"/>
                <a:cs typeface="Arial"/>
                <a:sym typeface="Arial"/>
              </a:rPr>
              <a:t>visits each city exactly once</a:t>
            </a:r>
            <a:r>
              <a:rPr lang="en-US" sz="1400" b="0" i="0" u="none" strike="noStrike" cap="none" dirty="0">
                <a:solidFill>
                  <a:srgbClr val="000000"/>
                </a:solidFill>
                <a:latin typeface="Arial"/>
                <a:ea typeface="Arial"/>
                <a:cs typeface="Arial"/>
                <a:sym typeface="Arial"/>
              </a:rPr>
              <a:t>, given a list of cities and the distances between each pair of cities. </a:t>
            </a:r>
            <a:endParaRPr sz="1400" b="0" i="0" u="none" strike="noStrike" cap="none" dirty="0">
              <a:solidFill>
                <a:srgbClr val="000000"/>
              </a:solidFill>
              <a:latin typeface="Arial"/>
              <a:ea typeface="Arial"/>
              <a:cs typeface="Arial"/>
              <a:sym typeface="Arial"/>
            </a:endParaRPr>
          </a:p>
        </p:txBody>
      </p:sp>
      <p:pic>
        <p:nvPicPr>
          <p:cNvPr id="213" name="Google Shape;213;g12176bbb184_0_43"/>
          <p:cNvPicPr preferRelativeResize="0"/>
          <p:nvPr/>
        </p:nvPicPr>
        <p:blipFill rotWithShape="1">
          <a:blip r:embed="rId3">
            <a:alphaModFix/>
          </a:blip>
          <a:srcRect/>
          <a:stretch/>
        </p:blipFill>
        <p:spPr>
          <a:xfrm>
            <a:off x="685500" y="2791650"/>
            <a:ext cx="2867025" cy="704850"/>
          </a:xfrm>
          <a:prstGeom prst="rect">
            <a:avLst/>
          </a:prstGeom>
          <a:noFill/>
          <a:ln>
            <a:noFill/>
          </a:ln>
        </p:spPr>
      </p:pic>
      <p:sp>
        <p:nvSpPr>
          <p:cNvPr id="214" name="Google Shape;214;g12176bbb184_0_43"/>
          <p:cNvSpPr txBox="1"/>
          <p:nvPr/>
        </p:nvSpPr>
        <p:spPr>
          <a:xfrm>
            <a:off x="457197" y="3496488"/>
            <a:ext cx="8431200" cy="6480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400"/>
              <a:buFont typeface="Arial"/>
              <a:buNone/>
            </a:pPr>
            <a:r>
              <a:rPr lang="en-US" sz="1400" b="0" i="0" u="none" strike="noStrike" cap="none">
                <a:solidFill>
                  <a:schemeClr val="dk1"/>
                </a:solidFill>
                <a:highlight>
                  <a:srgbClr val="FFFFFF"/>
                </a:highlight>
                <a:latin typeface="Arial"/>
                <a:ea typeface="Arial"/>
                <a:cs typeface="Arial"/>
                <a:sym typeface="Arial"/>
              </a:rPr>
              <a:t>We need to account for the following constraints: (i) First, each city should occur exactly once in the cycle.(ii) Second, each position in the cycle should be assigned to exactly one city.</a:t>
            </a:r>
            <a:endParaRPr sz="1400" b="0" i="0" u="none" strike="noStrike" cap="none">
              <a:solidFill>
                <a:srgbClr val="000000"/>
              </a:solidFill>
              <a:latin typeface="Arial"/>
              <a:ea typeface="Arial"/>
              <a:cs typeface="Arial"/>
              <a:sym typeface="Arial"/>
            </a:endParaRPr>
          </a:p>
        </p:txBody>
      </p:sp>
      <p:pic>
        <p:nvPicPr>
          <p:cNvPr id="215" name="Google Shape;215;g12176bbb184_0_43"/>
          <p:cNvPicPr preferRelativeResize="0"/>
          <p:nvPr/>
        </p:nvPicPr>
        <p:blipFill rotWithShape="1">
          <a:blip r:embed="rId4">
            <a:alphaModFix/>
          </a:blip>
          <a:srcRect/>
          <a:stretch/>
        </p:blipFill>
        <p:spPr>
          <a:xfrm>
            <a:off x="3948875" y="2662325"/>
            <a:ext cx="4874353" cy="773475"/>
          </a:xfrm>
          <a:prstGeom prst="rect">
            <a:avLst/>
          </a:prstGeom>
          <a:noFill/>
          <a:ln>
            <a:noFill/>
          </a:ln>
        </p:spPr>
      </p:pic>
      <p:pic>
        <p:nvPicPr>
          <p:cNvPr id="216" name="Google Shape;216;g12176bbb184_0_43"/>
          <p:cNvPicPr preferRelativeResize="0"/>
          <p:nvPr/>
        </p:nvPicPr>
        <p:blipFill rotWithShape="1">
          <a:blip r:embed="rId5">
            <a:alphaModFix/>
          </a:blip>
          <a:srcRect/>
          <a:stretch/>
        </p:blipFill>
        <p:spPr>
          <a:xfrm>
            <a:off x="3200900" y="4294563"/>
            <a:ext cx="2466975" cy="561975"/>
          </a:xfrm>
          <a:prstGeom prst="rect">
            <a:avLst/>
          </a:prstGeom>
          <a:noFill/>
          <a:ln>
            <a:noFill/>
          </a:ln>
        </p:spPr>
      </p:pic>
      <p:sp>
        <p:nvSpPr>
          <p:cNvPr id="3" name="投影片編號版面配置區 2">
            <a:extLst>
              <a:ext uri="{FF2B5EF4-FFF2-40B4-BE49-F238E27FC236}">
                <a16:creationId xmlns:a16="http://schemas.microsoft.com/office/drawing/2014/main" id="{82E0C88A-9596-4021-906B-256B811BABC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g122d0c7dceb_0_20"/>
          <p:cNvSpPr txBox="1">
            <a:spLocks noGrp="1"/>
          </p:cNvSpPr>
          <p:nvPr>
            <p:ph type="title"/>
          </p:nvPr>
        </p:nvSpPr>
        <p:spPr>
          <a:xfrm>
            <a:off x="457200" y="342900"/>
            <a:ext cx="8229600" cy="10287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100"/>
              <a:buNone/>
            </a:pPr>
            <a:r>
              <a:rPr lang="en-US" dirty="0"/>
              <a:t>Job Shop Scheduling (JSP) Problem</a:t>
            </a:r>
            <a:endParaRPr dirty="0"/>
          </a:p>
        </p:txBody>
      </p:sp>
      <p:sp>
        <p:nvSpPr>
          <p:cNvPr id="223" name="Google Shape;223;g122d0c7dceb_0_20"/>
          <p:cNvSpPr txBox="1"/>
          <p:nvPr/>
        </p:nvSpPr>
        <p:spPr>
          <a:xfrm>
            <a:off x="457200" y="1348035"/>
            <a:ext cx="8438700" cy="1477297"/>
          </a:xfrm>
          <a:prstGeom prst="rect">
            <a:avLst/>
          </a:prstGeom>
          <a:noFill/>
          <a:ln>
            <a:noFill/>
          </a:ln>
        </p:spPr>
        <p:txBody>
          <a:bodyPr spcFirstLastPara="1" wrap="square" lIns="91425" tIns="91425" rIns="91425" bIns="91425" anchor="t" anchorCtr="0">
            <a:spAutoFit/>
          </a:bodyPr>
          <a:lstStyle/>
          <a:p>
            <a:pPr marR="0" lvl="0" algn="just" rtl="0">
              <a:lnSpc>
                <a:spcPct val="100000"/>
              </a:lnSpc>
              <a:spcBef>
                <a:spcPts val="0"/>
              </a:spcBef>
              <a:spcAft>
                <a:spcPts val="0"/>
              </a:spcAft>
              <a:buClr>
                <a:srgbClr val="000000"/>
              </a:buClr>
              <a:buSzPts val="1400"/>
              <a:buFont typeface="Arial"/>
              <a:buNone/>
            </a:pPr>
            <a:r>
              <a:rPr lang="en-US" sz="1400" b="0" i="0" u="none" strike="noStrike" cap="none" dirty="0">
                <a:solidFill>
                  <a:schemeClr val="dk1"/>
                </a:solidFill>
                <a:latin typeface="Times New Roman"/>
                <a:ea typeface="Times New Roman"/>
                <a:cs typeface="Times New Roman"/>
                <a:sym typeface="Times New Roman"/>
              </a:rPr>
              <a:t>The JSP can be described by a set J = {J</a:t>
            </a:r>
            <a:r>
              <a:rPr lang="en-US" sz="1400" b="0" i="0" u="none" strike="noStrike" cap="none" baseline="-25000" dirty="0">
                <a:solidFill>
                  <a:schemeClr val="dk1"/>
                </a:solidFill>
                <a:latin typeface="Times New Roman"/>
                <a:ea typeface="Times New Roman"/>
                <a:cs typeface="Times New Roman"/>
                <a:sym typeface="Times New Roman"/>
              </a:rPr>
              <a:t>1</a:t>
            </a:r>
            <a:r>
              <a:rPr lang="en-US" sz="1400" b="0" i="0" u="none" strike="noStrike" cap="none" dirty="0">
                <a:solidFill>
                  <a:schemeClr val="dk1"/>
                </a:solidFill>
                <a:latin typeface="Times New Roman"/>
                <a:ea typeface="Times New Roman"/>
                <a:cs typeface="Times New Roman"/>
                <a:sym typeface="Times New Roman"/>
              </a:rPr>
              <a:t>,…, J</a:t>
            </a:r>
            <a:r>
              <a:rPr lang="en-US" sz="1400" b="0" i="0" u="none" strike="noStrike" cap="none" baseline="-25000" dirty="0">
                <a:solidFill>
                  <a:schemeClr val="dk1"/>
                </a:solidFill>
                <a:latin typeface="Times New Roman"/>
                <a:ea typeface="Times New Roman"/>
                <a:cs typeface="Times New Roman"/>
                <a:sym typeface="Times New Roman"/>
              </a:rPr>
              <a:t>n</a:t>
            </a:r>
            <a:r>
              <a:rPr lang="en-US" sz="1400" b="0" i="0" u="none" strike="noStrike" cap="none" dirty="0">
                <a:solidFill>
                  <a:schemeClr val="dk1"/>
                </a:solidFill>
                <a:latin typeface="Times New Roman"/>
                <a:ea typeface="Times New Roman"/>
                <a:cs typeface="Times New Roman"/>
                <a:sym typeface="Times New Roman"/>
              </a:rPr>
              <a:t>} of </a:t>
            </a:r>
            <a:r>
              <a:rPr lang="en-US" sz="1400" b="0" i="0" u="none" strike="noStrike" cap="none" dirty="0">
                <a:solidFill>
                  <a:srgbClr val="FF0000"/>
                </a:solidFill>
                <a:latin typeface="Times New Roman"/>
                <a:ea typeface="Times New Roman"/>
                <a:cs typeface="Times New Roman"/>
                <a:sym typeface="Times New Roman"/>
              </a:rPr>
              <a:t>n jobs</a:t>
            </a:r>
            <a:r>
              <a:rPr lang="en-US" sz="1400" b="0" i="0" u="none" strike="noStrike" cap="none" dirty="0">
                <a:solidFill>
                  <a:schemeClr val="dk1"/>
                </a:solidFill>
                <a:latin typeface="Times New Roman"/>
                <a:ea typeface="Times New Roman"/>
                <a:cs typeface="Times New Roman"/>
                <a:sym typeface="Times New Roman"/>
              </a:rPr>
              <a:t> that must be scheduled on a set M = {M</a:t>
            </a:r>
            <a:r>
              <a:rPr lang="en-US" sz="1400" b="0" i="0" u="none" strike="noStrike" cap="none" baseline="-25000" dirty="0">
                <a:solidFill>
                  <a:schemeClr val="dk1"/>
                </a:solidFill>
                <a:latin typeface="Times New Roman"/>
                <a:ea typeface="Times New Roman"/>
                <a:cs typeface="Times New Roman"/>
                <a:sym typeface="Times New Roman"/>
              </a:rPr>
              <a:t>1</a:t>
            </a:r>
            <a:r>
              <a:rPr lang="en-US" sz="1400" b="0" i="0" u="none" strike="noStrike" cap="none" dirty="0">
                <a:solidFill>
                  <a:schemeClr val="dk1"/>
                </a:solidFill>
                <a:latin typeface="Times New Roman"/>
                <a:ea typeface="Times New Roman"/>
                <a:cs typeface="Times New Roman"/>
                <a:sym typeface="Times New Roman"/>
              </a:rPr>
              <a:t>, …, M</a:t>
            </a:r>
            <a:r>
              <a:rPr lang="en-US" sz="1400" b="0" i="0" u="none" strike="noStrike" cap="none" baseline="-25000" dirty="0">
                <a:solidFill>
                  <a:schemeClr val="dk1"/>
                </a:solidFill>
                <a:latin typeface="Times New Roman"/>
                <a:ea typeface="Times New Roman"/>
                <a:cs typeface="Times New Roman"/>
                <a:sym typeface="Times New Roman"/>
              </a:rPr>
              <a:t>m</a:t>
            </a:r>
            <a:r>
              <a:rPr lang="en-US" sz="1400" b="0" i="0" u="none" strike="noStrike" cap="none" dirty="0">
                <a:solidFill>
                  <a:schemeClr val="dk1"/>
                </a:solidFill>
                <a:latin typeface="Times New Roman"/>
                <a:ea typeface="Times New Roman"/>
                <a:cs typeface="Times New Roman"/>
                <a:sym typeface="Times New Roman"/>
              </a:rPr>
              <a:t>} of </a:t>
            </a:r>
            <a:r>
              <a:rPr lang="en-US" sz="1400" b="0" i="0" u="none" strike="noStrike" cap="none" dirty="0">
                <a:solidFill>
                  <a:srgbClr val="FF0000"/>
                </a:solidFill>
                <a:latin typeface="Times New Roman"/>
                <a:ea typeface="Times New Roman"/>
                <a:cs typeface="Times New Roman"/>
                <a:sym typeface="Times New Roman"/>
              </a:rPr>
              <a:t>m machines</a:t>
            </a:r>
            <a:r>
              <a:rPr lang="en-US" sz="1400" b="0" i="0" u="none" strike="noStrike" cap="none" dirty="0">
                <a:solidFill>
                  <a:schemeClr val="dk1"/>
                </a:solidFill>
                <a:latin typeface="Times New Roman"/>
                <a:ea typeface="Times New Roman"/>
                <a:cs typeface="Times New Roman"/>
                <a:sym typeface="Times New Roman"/>
              </a:rPr>
              <a:t>. Each </a:t>
            </a:r>
            <a:r>
              <a:rPr lang="en-US" sz="1400" b="0" i="0" u="none" strike="noStrike" cap="none" dirty="0">
                <a:solidFill>
                  <a:srgbClr val="FF0000"/>
                </a:solidFill>
                <a:latin typeface="Times New Roman"/>
                <a:ea typeface="Times New Roman"/>
                <a:cs typeface="Times New Roman"/>
                <a:sym typeface="Times New Roman"/>
              </a:rPr>
              <a:t>job consists of a sequence of operations</a:t>
            </a:r>
            <a:r>
              <a:rPr lang="en-US" sz="1400" b="0" i="0" u="none" strike="noStrike" cap="none" dirty="0">
                <a:solidFill>
                  <a:schemeClr val="dk1"/>
                </a:solidFill>
                <a:latin typeface="Times New Roman"/>
                <a:ea typeface="Times New Roman"/>
                <a:cs typeface="Times New Roman"/>
                <a:sym typeface="Times New Roman"/>
              </a:rPr>
              <a:t> that have to be </a:t>
            </a:r>
            <a:r>
              <a:rPr lang="en-US" sz="1400" b="0" i="0" u="none" strike="noStrike" cap="none" dirty="0">
                <a:solidFill>
                  <a:srgbClr val="FF0000"/>
                </a:solidFill>
                <a:latin typeface="Times New Roman"/>
                <a:ea typeface="Times New Roman"/>
                <a:cs typeface="Times New Roman"/>
                <a:sym typeface="Times New Roman"/>
              </a:rPr>
              <a:t>performed in a predefined order</a:t>
            </a:r>
            <a:r>
              <a:rPr lang="en-US" sz="1400" b="0" i="0" u="none" strike="noStrike" cap="none" dirty="0">
                <a:solidFill>
                  <a:schemeClr val="dk1"/>
                </a:solidFill>
                <a:latin typeface="Times New Roman"/>
                <a:ea typeface="Times New Roman"/>
                <a:cs typeface="Times New Roman"/>
                <a:sym typeface="Times New Roman"/>
              </a:rPr>
              <a:t>：</a:t>
            </a:r>
          </a:p>
          <a:p>
            <a:pPr marR="0" lvl="0" algn="just"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Times New Roman"/>
              <a:ea typeface="Times New Roman"/>
              <a:cs typeface="Times New Roman"/>
              <a:sym typeface="Times New Roman"/>
            </a:endParaRPr>
          </a:p>
          <a:p>
            <a:pPr marL="0" marR="0" lvl="0" indent="457200" algn="just"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dirty="0">
                <a:solidFill>
                  <a:schemeClr val="dk1"/>
                </a:solidFill>
                <a:latin typeface="Times New Roman"/>
                <a:ea typeface="Times New Roman"/>
                <a:cs typeface="Times New Roman"/>
                <a:sym typeface="Times New Roman"/>
              </a:rPr>
              <a:t>The problem consists in finding a schedule of the operations on the machines, taking into account the precedence constraints, that </a:t>
            </a:r>
            <a:r>
              <a:rPr lang="en-US" sz="1400" b="0" i="0" u="none" strike="noStrike" cap="none" dirty="0">
                <a:solidFill>
                  <a:srgbClr val="FF0000"/>
                </a:solidFill>
                <a:latin typeface="Times New Roman"/>
                <a:ea typeface="Times New Roman"/>
                <a:cs typeface="Times New Roman"/>
                <a:sym typeface="Times New Roman"/>
              </a:rPr>
              <a:t>minimizes the makespan</a:t>
            </a:r>
            <a:r>
              <a:rPr lang="en-US" sz="1400" b="0" i="0" u="none" strike="noStrike" cap="none" dirty="0">
                <a:solidFill>
                  <a:schemeClr val="dk1"/>
                </a:solidFill>
                <a:latin typeface="Times New Roman"/>
                <a:ea typeface="Times New Roman"/>
                <a:cs typeface="Times New Roman"/>
                <a:sym typeface="Times New Roman"/>
              </a:rPr>
              <a:t>, that is, the finish time of the last operation completed in the schedule.</a:t>
            </a:r>
            <a:endParaRPr sz="1400" b="0" i="0" u="none" strike="noStrike" cap="none" dirty="0">
              <a:solidFill>
                <a:srgbClr val="2E2E2E"/>
              </a:solidFill>
              <a:latin typeface="Times New Roman"/>
              <a:ea typeface="Times New Roman"/>
              <a:cs typeface="Times New Roman"/>
              <a:sym typeface="Times New Roman"/>
            </a:endParaRPr>
          </a:p>
        </p:txBody>
      </p:sp>
      <p:pic>
        <p:nvPicPr>
          <p:cNvPr id="224" name="Google Shape;224;g122d0c7dceb_0_20"/>
          <p:cNvPicPr preferRelativeResize="0"/>
          <p:nvPr/>
        </p:nvPicPr>
        <p:blipFill rotWithShape="1">
          <a:blip r:embed="rId3">
            <a:alphaModFix/>
          </a:blip>
          <a:srcRect/>
          <a:stretch/>
        </p:blipFill>
        <p:spPr>
          <a:xfrm>
            <a:off x="842975" y="1946850"/>
            <a:ext cx="6167424" cy="268784"/>
          </a:xfrm>
          <a:prstGeom prst="rect">
            <a:avLst/>
          </a:prstGeom>
          <a:noFill/>
          <a:ln>
            <a:noFill/>
          </a:ln>
        </p:spPr>
      </p:pic>
      <p:pic>
        <p:nvPicPr>
          <p:cNvPr id="225" name="Google Shape;225;g122d0c7dceb_0_20"/>
          <p:cNvPicPr preferRelativeResize="0"/>
          <p:nvPr/>
        </p:nvPicPr>
        <p:blipFill rotWithShape="1">
          <a:blip r:embed="rId4">
            <a:alphaModFix/>
          </a:blip>
          <a:srcRect/>
          <a:stretch/>
        </p:blipFill>
        <p:spPr>
          <a:xfrm>
            <a:off x="72200" y="2975825"/>
            <a:ext cx="2915998" cy="488325"/>
          </a:xfrm>
          <a:prstGeom prst="rect">
            <a:avLst/>
          </a:prstGeom>
          <a:noFill/>
          <a:ln>
            <a:noFill/>
          </a:ln>
        </p:spPr>
      </p:pic>
      <p:pic>
        <p:nvPicPr>
          <p:cNvPr id="226" name="Google Shape;226;g122d0c7dceb_0_20"/>
          <p:cNvPicPr preferRelativeResize="0"/>
          <p:nvPr/>
        </p:nvPicPr>
        <p:blipFill rotWithShape="1">
          <a:blip r:embed="rId5">
            <a:alphaModFix/>
          </a:blip>
          <a:srcRect/>
          <a:stretch/>
        </p:blipFill>
        <p:spPr>
          <a:xfrm>
            <a:off x="2988200" y="2987525"/>
            <a:ext cx="3400353" cy="485775"/>
          </a:xfrm>
          <a:prstGeom prst="rect">
            <a:avLst/>
          </a:prstGeom>
          <a:noFill/>
          <a:ln>
            <a:noFill/>
          </a:ln>
        </p:spPr>
      </p:pic>
      <p:pic>
        <p:nvPicPr>
          <p:cNvPr id="227" name="Google Shape;227;g122d0c7dceb_0_20"/>
          <p:cNvPicPr preferRelativeResize="0"/>
          <p:nvPr/>
        </p:nvPicPr>
        <p:blipFill rotWithShape="1">
          <a:blip r:embed="rId6">
            <a:alphaModFix/>
          </a:blip>
          <a:srcRect/>
          <a:stretch/>
        </p:blipFill>
        <p:spPr>
          <a:xfrm>
            <a:off x="6468450" y="2975813"/>
            <a:ext cx="2601441" cy="488325"/>
          </a:xfrm>
          <a:prstGeom prst="rect">
            <a:avLst/>
          </a:prstGeom>
          <a:noFill/>
          <a:ln>
            <a:noFill/>
          </a:ln>
        </p:spPr>
      </p:pic>
      <p:pic>
        <p:nvPicPr>
          <p:cNvPr id="228" name="Google Shape;228;g122d0c7dceb_0_20"/>
          <p:cNvPicPr preferRelativeResize="0"/>
          <p:nvPr/>
        </p:nvPicPr>
        <p:blipFill rotWithShape="1">
          <a:blip r:embed="rId7">
            <a:alphaModFix/>
          </a:blip>
          <a:srcRect/>
          <a:stretch/>
        </p:blipFill>
        <p:spPr>
          <a:xfrm>
            <a:off x="4845937" y="3473289"/>
            <a:ext cx="3019425" cy="485775"/>
          </a:xfrm>
          <a:prstGeom prst="rect">
            <a:avLst/>
          </a:prstGeom>
          <a:noFill/>
          <a:ln>
            <a:noFill/>
          </a:ln>
        </p:spPr>
      </p:pic>
      <p:pic>
        <p:nvPicPr>
          <p:cNvPr id="229" name="Google Shape;229;g122d0c7dceb_0_20"/>
          <p:cNvPicPr preferRelativeResize="0"/>
          <p:nvPr/>
        </p:nvPicPr>
        <p:blipFill rotWithShape="1">
          <a:blip r:embed="rId8">
            <a:alphaModFix/>
          </a:blip>
          <a:srcRect/>
          <a:stretch/>
        </p:blipFill>
        <p:spPr>
          <a:xfrm>
            <a:off x="573247" y="3464154"/>
            <a:ext cx="3624251" cy="1650530"/>
          </a:xfrm>
          <a:prstGeom prst="rect">
            <a:avLst/>
          </a:prstGeom>
          <a:noFill/>
          <a:ln>
            <a:noFill/>
          </a:ln>
        </p:spPr>
      </p:pic>
      <p:pic>
        <p:nvPicPr>
          <p:cNvPr id="230" name="Google Shape;230;g122d0c7dceb_0_20"/>
          <p:cNvPicPr preferRelativeResize="0"/>
          <p:nvPr/>
        </p:nvPicPr>
        <p:blipFill rotWithShape="1">
          <a:blip r:embed="rId9">
            <a:alphaModFix/>
          </a:blip>
          <a:srcRect/>
          <a:stretch/>
        </p:blipFill>
        <p:spPr>
          <a:xfrm>
            <a:off x="4271724" y="3950163"/>
            <a:ext cx="4697924" cy="429525"/>
          </a:xfrm>
          <a:prstGeom prst="rect">
            <a:avLst/>
          </a:prstGeom>
          <a:noFill/>
          <a:ln>
            <a:noFill/>
          </a:ln>
        </p:spPr>
      </p:pic>
      <p:sp>
        <p:nvSpPr>
          <p:cNvPr id="3" name="投影片編號版面配置區 2">
            <a:extLst>
              <a:ext uri="{FF2B5EF4-FFF2-40B4-BE49-F238E27FC236}">
                <a16:creationId xmlns:a16="http://schemas.microsoft.com/office/drawing/2014/main" id="{08CC90AF-0EAE-4DE0-896B-24AB5AEDD42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g122d0c7dceb_0_25"/>
          <p:cNvSpPr txBox="1">
            <a:spLocks noGrp="1"/>
          </p:cNvSpPr>
          <p:nvPr>
            <p:ph type="title"/>
          </p:nvPr>
        </p:nvSpPr>
        <p:spPr>
          <a:xfrm>
            <a:off x="457200" y="342900"/>
            <a:ext cx="8229600" cy="10287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100"/>
              <a:buNone/>
            </a:pPr>
            <a:r>
              <a:rPr lang="en-US"/>
              <a:t>Amazon Braket</a:t>
            </a:r>
            <a:endParaRPr/>
          </a:p>
        </p:txBody>
      </p:sp>
      <p:pic>
        <p:nvPicPr>
          <p:cNvPr id="238" name="Google Shape;238;g122d0c7dceb_0_25"/>
          <p:cNvPicPr preferRelativeResize="0"/>
          <p:nvPr/>
        </p:nvPicPr>
        <p:blipFill rotWithShape="1">
          <a:blip r:embed="rId3">
            <a:alphaModFix/>
          </a:blip>
          <a:srcRect t="14108"/>
          <a:stretch/>
        </p:blipFill>
        <p:spPr>
          <a:xfrm>
            <a:off x="207817" y="1066800"/>
            <a:ext cx="6712527" cy="3906982"/>
          </a:xfrm>
          <a:prstGeom prst="rect">
            <a:avLst/>
          </a:prstGeom>
          <a:noFill/>
          <a:ln>
            <a:noFill/>
          </a:ln>
        </p:spPr>
      </p:pic>
      <p:sp>
        <p:nvSpPr>
          <p:cNvPr id="3" name="投影片編號版面配置區 2">
            <a:extLst>
              <a:ext uri="{FF2B5EF4-FFF2-40B4-BE49-F238E27FC236}">
                <a16:creationId xmlns:a16="http://schemas.microsoft.com/office/drawing/2014/main" id="{7892900E-6754-4799-A60E-4E3EBB87A70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33</a:t>
            </a:fld>
            <a:endParaRPr lang="en-US"/>
          </a:p>
        </p:txBody>
      </p:sp>
      <p:sp>
        <p:nvSpPr>
          <p:cNvPr id="6" name="文字方塊 5">
            <a:extLst>
              <a:ext uri="{FF2B5EF4-FFF2-40B4-BE49-F238E27FC236}">
                <a16:creationId xmlns:a16="http://schemas.microsoft.com/office/drawing/2014/main" id="{824F0295-69A0-4F38-BBAB-63B5D77D7559}"/>
              </a:ext>
            </a:extLst>
          </p:cNvPr>
          <p:cNvSpPr txBox="1"/>
          <p:nvPr/>
        </p:nvSpPr>
        <p:spPr>
          <a:xfrm>
            <a:off x="343031" y="4863184"/>
            <a:ext cx="7013731" cy="246221"/>
          </a:xfrm>
          <a:prstGeom prst="rect">
            <a:avLst/>
          </a:prstGeom>
          <a:noFill/>
        </p:spPr>
        <p:txBody>
          <a:bodyPr wrap="square" rtlCol="0">
            <a:spAutoFit/>
          </a:bodyPr>
          <a:lstStyle/>
          <a:p>
            <a:r>
              <a:rPr lang="en-US" altLang="zh-TW" sz="1000" dirty="0"/>
              <a:t>Source: https://docs.aws.amazon.com/zh_tw/braket/latest/developerguide/braket-how-it-works.html</a:t>
            </a:r>
            <a:endParaRPr lang="zh-TW"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pic>
        <p:nvPicPr>
          <p:cNvPr id="309" name="Google Shape;309;p4"/>
          <p:cNvPicPr preferRelativeResize="0"/>
          <p:nvPr/>
        </p:nvPicPr>
        <p:blipFill rotWithShape="1">
          <a:blip r:embed="rId3">
            <a:alphaModFix/>
          </a:blip>
          <a:srcRect/>
          <a:stretch/>
        </p:blipFill>
        <p:spPr>
          <a:xfrm>
            <a:off x="263236" y="747750"/>
            <a:ext cx="8659784" cy="4319550"/>
          </a:xfrm>
          <a:prstGeom prst="rect">
            <a:avLst/>
          </a:prstGeom>
          <a:noFill/>
          <a:ln>
            <a:noFill/>
          </a:ln>
        </p:spPr>
      </p:pic>
      <p:sp>
        <p:nvSpPr>
          <p:cNvPr id="3" name="投影片編號版面配置區 2">
            <a:extLst>
              <a:ext uri="{FF2B5EF4-FFF2-40B4-BE49-F238E27FC236}">
                <a16:creationId xmlns:a16="http://schemas.microsoft.com/office/drawing/2014/main" id="{81FDA12C-912E-4D78-8A17-EA540A66F79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34</a:t>
            </a:fld>
            <a:endParaRPr lang="en-US"/>
          </a:p>
        </p:txBody>
      </p:sp>
      <p:sp>
        <p:nvSpPr>
          <p:cNvPr id="5" name="Google Shape;321;g121f4403f5f_0_0">
            <a:extLst>
              <a:ext uri="{FF2B5EF4-FFF2-40B4-BE49-F238E27FC236}">
                <a16:creationId xmlns:a16="http://schemas.microsoft.com/office/drawing/2014/main" id="{F6B8BCB5-32B6-40FE-ACA0-042A81067367}"/>
              </a:ext>
            </a:extLst>
          </p:cNvPr>
          <p:cNvSpPr txBox="1">
            <a:spLocks/>
          </p:cNvSpPr>
          <p:nvPr/>
        </p:nvSpPr>
        <p:spPr>
          <a:xfrm>
            <a:off x="207818" y="294408"/>
            <a:ext cx="9144000" cy="466801"/>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9pPr>
          </a:lstStyle>
          <a:p>
            <a:r>
              <a:rPr lang="en-US" sz="2400" dirty="0"/>
              <a:t>Comparisons with the best classical computation solutions</a:t>
            </a:r>
          </a:p>
        </p:txBody>
      </p:sp>
      <p:sp>
        <p:nvSpPr>
          <p:cNvPr id="6" name="文字方塊 5">
            <a:extLst>
              <a:ext uri="{FF2B5EF4-FFF2-40B4-BE49-F238E27FC236}">
                <a16:creationId xmlns:a16="http://schemas.microsoft.com/office/drawing/2014/main" id="{BBF47F8C-88C9-4D9B-84EF-2AB721EE9FE6}"/>
              </a:ext>
            </a:extLst>
          </p:cNvPr>
          <p:cNvSpPr txBox="1"/>
          <p:nvPr/>
        </p:nvSpPr>
        <p:spPr>
          <a:xfrm>
            <a:off x="6206756" y="1842941"/>
            <a:ext cx="2630279" cy="523220"/>
          </a:xfrm>
          <a:prstGeom prst="rect">
            <a:avLst/>
          </a:prstGeom>
          <a:noFill/>
          <a:ln w="38100">
            <a:solidFill>
              <a:srgbClr val="7030A0"/>
            </a:solidFill>
          </a:ln>
        </p:spPr>
        <p:txBody>
          <a:bodyPr wrap="square" rtlCol="0">
            <a:spAutoFit/>
          </a:bodyPr>
          <a:lstStyle/>
          <a:p>
            <a:r>
              <a:rPr lang="en-US" altLang="zh-TW" dirty="0">
                <a:solidFill>
                  <a:srgbClr val="FF0000"/>
                </a:solidFill>
              </a:rPr>
              <a:t>Red:  Optimal Solution</a:t>
            </a:r>
          </a:p>
          <a:p>
            <a:r>
              <a:rPr lang="en-US" altLang="zh-TW" dirty="0">
                <a:solidFill>
                  <a:schemeClr val="accent5">
                    <a:lumMod val="75000"/>
                  </a:schemeClr>
                </a:solidFill>
              </a:rPr>
              <a:t>Blue:  Best of Known Solutions </a:t>
            </a:r>
            <a:endParaRPr lang="zh-TW" altLang="en-US" dirty="0">
              <a:solidFill>
                <a:schemeClr val="accent5">
                  <a:lumMod val="75000"/>
                </a:schemeClr>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6C34440-95E2-445E-99BA-35E85D811DC7}"/>
              </a:ext>
            </a:extLst>
          </p:cNvPr>
          <p:cNvSpPr>
            <a:spLocks noGrp="1"/>
          </p:cNvSpPr>
          <p:nvPr>
            <p:ph type="title"/>
          </p:nvPr>
        </p:nvSpPr>
        <p:spPr/>
        <p:txBody>
          <a:bodyPr/>
          <a:lstStyle/>
          <a:p>
            <a:r>
              <a:rPr lang="en-US" altLang="zh-TW" dirty="0"/>
              <a:t>Outline</a:t>
            </a:r>
            <a:endParaRPr lang="zh-TW" altLang="en-US" dirty="0"/>
          </a:p>
        </p:txBody>
      </p:sp>
      <p:sp>
        <p:nvSpPr>
          <p:cNvPr id="3" name="投影片編號版面配置區 2">
            <a:extLst>
              <a:ext uri="{FF2B5EF4-FFF2-40B4-BE49-F238E27FC236}">
                <a16:creationId xmlns:a16="http://schemas.microsoft.com/office/drawing/2014/main" id="{23EB4EF7-AB5C-405C-8783-C66CF75F315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35</a:t>
            </a:fld>
            <a:endParaRPr lang="en-US"/>
          </a:p>
        </p:txBody>
      </p:sp>
      <p:sp>
        <p:nvSpPr>
          <p:cNvPr id="4" name="Rectangle 3">
            <a:extLst>
              <a:ext uri="{FF2B5EF4-FFF2-40B4-BE49-F238E27FC236}">
                <a16:creationId xmlns:a16="http://schemas.microsoft.com/office/drawing/2014/main" id="{E234F2CD-DBDD-4F3C-94B2-A4AA3F7215DD}"/>
              </a:ext>
            </a:extLst>
          </p:cNvPr>
          <p:cNvSpPr txBox="1">
            <a:spLocks noChangeArrowheads="1"/>
          </p:cNvSpPr>
          <p:nvPr/>
        </p:nvSpPr>
        <p:spPr>
          <a:xfrm>
            <a:off x="201679" y="1245656"/>
            <a:ext cx="8334179" cy="3086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indent="-457200">
              <a:buFont typeface="Wingdings" panose="05000000000000000000" pitchFamily="2" charset="2"/>
              <a:buChar char="n"/>
              <a:defRPr/>
            </a:pPr>
            <a:r>
              <a:rPr lang="en-US" altLang="zh-TW" sz="3000" dirty="0">
                <a:latin typeface="TimesNewRoman" charset="0"/>
              </a:rPr>
              <a:t>What are NP-hard Problems?</a:t>
            </a:r>
          </a:p>
          <a:p>
            <a:pPr marL="457200" indent="-457200">
              <a:buFont typeface="Wingdings" panose="05000000000000000000" pitchFamily="2" charset="2"/>
              <a:buChar char="n"/>
              <a:defRPr/>
            </a:pPr>
            <a:r>
              <a:rPr lang="en-US" altLang="zh-TW" sz="3000" dirty="0">
                <a:latin typeface="TimesNewRoman" charset="0"/>
              </a:rPr>
              <a:t>What is Quantum Annealing (QA)?</a:t>
            </a:r>
          </a:p>
          <a:p>
            <a:pPr marL="457200" indent="-457200">
              <a:buFont typeface="Wingdings" panose="05000000000000000000" pitchFamily="2" charset="2"/>
              <a:buChar char="n"/>
              <a:defRPr/>
            </a:pPr>
            <a:r>
              <a:rPr lang="en-US" altLang="zh-TW" sz="3000" dirty="0">
                <a:latin typeface="TimesNewRoman" charset="0"/>
              </a:rPr>
              <a:t>How to Solve NP-hard Problems with QA?</a:t>
            </a:r>
          </a:p>
          <a:p>
            <a:pPr marL="457200" indent="-457200">
              <a:buFont typeface="Wingdings" panose="05000000000000000000" pitchFamily="2" charset="2"/>
              <a:buChar char="n"/>
              <a:defRPr/>
            </a:pPr>
            <a:r>
              <a:rPr lang="en-US" altLang="zh-TW" sz="3000" dirty="0">
                <a:latin typeface="TimesNewRoman" charset="0"/>
              </a:rPr>
              <a:t>Examples</a:t>
            </a:r>
            <a:r>
              <a:rPr lang="zh-TW" altLang="en-US" sz="3000" dirty="0">
                <a:latin typeface="TimesNewRoman" charset="0"/>
              </a:rPr>
              <a:t> </a:t>
            </a:r>
            <a:r>
              <a:rPr lang="en-US" altLang="zh-TW" sz="3000" dirty="0">
                <a:latin typeface="TimesNewRoman" charset="0"/>
              </a:rPr>
              <a:t>of Solving NP-Hard Problems with QA</a:t>
            </a:r>
          </a:p>
          <a:p>
            <a:pPr marL="457200" indent="-457200">
              <a:buClr>
                <a:srgbClr val="FF0000"/>
              </a:buClr>
              <a:buFont typeface="Wingdings" panose="05000000000000000000" pitchFamily="2" charset="2"/>
              <a:buChar char="n"/>
              <a:defRPr/>
            </a:pPr>
            <a:r>
              <a:rPr lang="en-US" altLang="zh-TW" sz="3000" u="sng" dirty="0">
                <a:solidFill>
                  <a:srgbClr val="FF0000"/>
                </a:solidFill>
                <a:latin typeface="TimesNewRoman" charset="0"/>
              </a:rPr>
              <a:t>Conclusion</a:t>
            </a:r>
          </a:p>
          <a:p>
            <a:pPr>
              <a:defRPr/>
            </a:pPr>
            <a:endParaRPr lang="en-US" altLang="zh-TW" sz="3000" dirty="0"/>
          </a:p>
        </p:txBody>
      </p:sp>
    </p:spTree>
    <p:extLst>
      <p:ext uri="{BB962C8B-B14F-4D97-AF65-F5344CB8AC3E}">
        <p14:creationId xmlns:p14="http://schemas.microsoft.com/office/powerpoint/2010/main" val="18855797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F7F21B8-38F1-4F39-9539-B1603AEF78BD}"/>
              </a:ext>
            </a:extLst>
          </p:cNvPr>
          <p:cNvSpPr>
            <a:spLocks noGrp="1"/>
          </p:cNvSpPr>
          <p:nvPr>
            <p:ph type="title"/>
          </p:nvPr>
        </p:nvSpPr>
        <p:spPr/>
        <p:txBody>
          <a:bodyPr/>
          <a:lstStyle/>
          <a:p>
            <a:r>
              <a:rPr lang="en-US" altLang="zh-TW" dirty="0"/>
              <a:t>Conclusion</a:t>
            </a:r>
            <a:endParaRPr lang="zh-TW" altLang="en-US" dirty="0"/>
          </a:p>
        </p:txBody>
      </p:sp>
      <p:sp>
        <p:nvSpPr>
          <p:cNvPr id="3" name="投影片編號版面配置區 2">
            <a:extLst>
              <a:ext uri="{FF2B5EF4-FFF2-40B4-BE49-F238E27FC236}">
                <a16:creationId xmlns:a16="http://schemas.microsoft.com/office/drawing/2014/main" id="{32B8BFD9-B2CB-459F-A109-5B173C5662F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36</a:t>
            </a:fld>
            <a:endParaRPr lang="en-US"/>
          </a:p>
        </p:txBody>
      </p:sp>
      <p:sp>
        <p:nvSpPr>
          <p:cNvPr id="4" name="Rectangle 3">
            <a:extLst>
              <a:ext uri="{FF2B5EF4-FFF2-40B4-BE49-F238E27FC236}">
                <a16:creationId xmlns:a16="http://schemas.microsoft.com/office/drawing/2014/main" id="{36757719-1741-4FD8-9DCB-8C5A8757D371}"/>
              </a:ext>
            </a:extLst>
          </p:cNvPr>
          <p:cNvSpPr txBox="1">
            <a:spLocks noChangeArrowheads="1"/>
          </p:cNvSpPr>
          <p:nvPr/>
        </p:nvSpPr>
        <p:spPr>
          <a:xfrm>
            <a:off x="201679" y="1245656"/>
            <a:ext cx="8334179" cy="3086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indent="-457200">
              <a:buFont typeface="Wingdings" panose="05000000000000000000" pitchFamily="2" charset="2"/>
              <a:buChar char="n"/>
              <a:defRPr/>
            </a:pPr>
            <a:r>
              <a:rPr lang="en-US" altLang="zh-TW" sz="2400" dirty="0">
                <a:latin typeface="TimesNewRoman" charset="0"/>
              </a:rPr>
              <a:t>It is an efficient way to solve NP-hard problems with quantum annealing to obtain solutions with high quality in a short time.</a:t>
            </a:r>
          </a:p>
          <a:p>
            <a:pPr marL="457200" indent="-457200">
              <a:buFont typeface="Wingdings" panose="05000000000000000000" pitchFamily="2" charset="2"/>
              <a:buChar char="n"/>
              <a:defRPr/>
            </a:pPr>
            <a:r>
              <a:rPr lang="en-US" altLang="zh-TW" sz="2400" dirty="0">
                <a:latin typeface="TimesNewRoman" charset="0"/>
              </a:rPr>
              <a:t>However, there are factors affecting the quality of solutions:</a:t>
            </a:r>
            <a:endParaRPr lang="en-US" altLang="zh-TW" sz="2800" dirty="0">
              <a:latin typeface="TimesNewRoman" charset="0"/>
            </a:endParaRPr>
          </a:p>
          <a:p>
            <a:pPr marL="1074738" lvl="4" indent="-625475">
              <a:buSzPct val="75000"/>
              <a:buFont typeface="Wingdings" panose="05000000000000000000" pitchFamily="2" charset="2"/>
              <a:buChar char="p"/>
              <a:defRPr/>
            </a:pPr>
            <a:r>
              <a:rPr lang="en-US" altLang="zh-TW" sz="2000" dirty="0"/>
              <a:t>The </a:t>
            </a:r>
            <a:r>
              <a:rPr lang="en-US" altLang="zh-TW" sz="2000" dirty="0">
                <a:solidFill>
                  <a:srgbClr val="FF0000"/>
                </a:solidFill>
              </a:rPr>
              <a:t>probabilistic</a:t>
            </a:r>
            <a:r>
              <a:rPr lang="en-US" altLang="zh-TW" sz="2000" dirty="0"/>
              <a:t> nature of quantum computing</a:t>
            </a:r>
          </a:p>
          <a:p>
            <a:pPr marL="1074738" lvl="4" indent="-625475">
              <a:buSzPct val="75000"/>
              <a:buFont typeface="Wingdings" panose="05000000000000000000" pitchFamily="2" charset="2"/>
              <a:buChar char="p"/>
              <a:defRPr/>
            </a:pPr>
            <a:r>
              <a:rPr lang="en-US" altLang="zh-TW" sz="2000" dirty="0"/>
              <a:t>The </a:t>
            </a:r>
            <a:r>
              <a:rPr lang="en-US" altLang="zh-TW" sz="2000" dirty="0">
                <a:solidFill>
                  <a:srgbClr val="FF0000"/>
                </a:solidFill>
              </a:rPr>
              <a:t>insufficiency</a:t>
            </a:r>
            <a:r>
              <a:rPr lang="en-US" altLang="zh-TW" sz="2000" dirty="0"/>
              <a:t> of qubits</a:t>
            </a:r>
          </a:p>
          <a:p>
            <a:pPr marL="1074738" lvl="4" indent="-625475">
              <a:buSzPct val="75000"/>
              <a:buFont typeface="Wingdings" panose="05000000000000000000" pitchFamily="2" charset="2"/>
              <a:buChar char="p"/>
              <a:defRPr/>
            </a:pPr>
            <a:r>
              <a:rPr lang="en-US" altLang="zh-TW" sz="2000" dirty="0"/>
              <a:t>…</a:t>
            </a:r>
            <a:endParaRPr lang="en-US" altLang="zh-TW" sz="2400" dirty="0"/>
          </a:p>
          <a:p>
            <a:pPr marL="457200" indent="-457200">
              <a:buFont typeface="Wingdings" panose="05000000000000000000" pitchFamily="2" charset="2"/>
              <a:buChar char="n"/>
              <a:defRPr/>
            </a:pPr>
            <a:r>
              <a:rPr lang="en-US" altLang="zh-TW" sz="2400" dirty="0">
                <a:latin typeface="TimesNewRoman" charset="0"/>
              </a:rPr>
              <a:t>We are trying to improve solution quality by tackling every factor.</a:t>
            </a:r>
            <a:endParaRPr lang="en-US" altLang="zh-TW" sz="2400" dirty="0"/>
          </a:p>
        </p:txBody>
      </p:sp>
    </p:spTree>
    <p:extLst>
      <p:ext uri="{BB962C8B-B14F-4D97-AF65-F5344CB8AC3E}">
        <p14:creationId xmlns:p14="http://schemas.microsoft.com/office/powerpoint/2010/main" val="27913404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g12176bbb184_0_53"/>
          <p:cNvSpPr txBox="1">
            <a:spLocks noGrp="1"/>
          </p:cNvSpPr>
          <p:nvPr>
            <p:ph type="title"/>
          </p:nvPr>
        </p:nvSpPr>
        <p:spPr>
          <a:xfrm>
            <a:off x="457200" y="342900"/>
            <a:ext cx="8229600" cy="4694700"/>
          </a:xfrm>
          <a:prstGeom prst="rect">
            <a:avLst/>
          </a:prstGeom>
          <a:noFill/>
          <a:ln>
            <a:noFill/>
          </a:ln>
        </p:spPr>
        <p:txBody>
          <a:bodyPr spcFirstLastPara="1" wrap="square" lIns="68575" tIns="34275" rIns="68575" bIns="34275" anchor="ctr" anchorCtr="0">
            <a:noAutofit/>
          </a:bodyPr>
          <a:lstStyle/>
          <a:p>
            <a:pPr marL="0" lvl="0" indent="0" algn="ctr" rtl="0">
              <a:lnSpc>
                <a:spcPct val="100000"/>
              </a:lnSpc>
              <a:spcBef>
                <a:spcPts val="0"/>
              </a:spcBef>
              <a:spcAft>
                <a:spcPts val="0"/>
              </a:spcAft>
              <a:buSzPts val="1100"/>
              <a:buNone/>
            </a:pPr>
            <a:r>
              <a:rPr lang="en-US" altLang="zh-TW" i="1" dirty="0"/>
              <a:t>Thanks for Listening!</a:t>
            </a:r>
            <a:endParaRPr i="1" dirty="0"/>
          </a:p>
        </p:txBody>
      </p:sp>
      <p:sp>
        <p:nvSpPr>
          <p:cNvPr id="3" name="投影片編號版面配置區 2">
            <a:extLst>
              <a:ext uri="{FF2B5EF4-FFF2-40B4-BE49-F238E27FC236}">
                <a16:creationId xmlns:a16="http://schemas.microsoft.com/office/drawing/2014/main" id="{26C43FE8-B9A2-4557-AAB2-5C86E4F8852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37</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5">
            <a:extLst>
              <a:ext uri="{FF2B5EF4-FFF2-40B4-BE49-F238E27FC236}">
                <a16:creationId xmlns:a16="http://schemas.microsoft.com/office/drawing/2014/main" id="{4E2A67C6-6B8C-4751-93BF-E7BCC7D612D7}"/>
              </a:ext>
            </a:extLst>
          </p:cNvPr>
          <p:cNvSpPr>
            <a:spLocks noChangeArrowheads="1"/>
          </p:cNvSpPr>
          <p:nvPr/>
        </p:nvSpPr>
        <p:spPr bwMode="auto">
          <a:xfrm>
            <a:off x="3228975" y="1896666"/>
            <a:ext cx="6858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
        <p:nvSpPr>
          <p:cNvPr id="7172" name="Oval 5">
            <a:extLst>
              <a:ext uri="{FF2B5EF4-FFF2-40B4-BE49-F238E27FC236}">
                <a16:creationId xmlns:a16="http://schemas.microsoft.com/office/drawing/2014/main" id="{9D8E8E08-C571-42D3-AB3E-C94A182986B5}"/>
              </a:ext>
            </a:extLst>
          </p:cNvPr>
          <p:cNvSpPr>
            <a:spLocks noChangeArrowheads="1"/>
          </p:cNvSpPr>
          <p:nvPr/>
        </p:nvSpPr>
        <p:spPr bwMode="auto">
          <a:xfrm>
            <a:off x="4499514" y="389513"/>
            <a:ext cx="2514600" cy="1428750"/>
          </a:xfrm>
          <a:prstGeom prst="ellipse">
            <a:avLst/>
          </a:prstGeom>
          <a:solidFill>
            <a:srgbClr val="00FF00"/>
          </a:solidFill>
          <a:ln w="9525">
            <a:solidFill>
              <a:schemeClr val="tx1"/>
            </a:solidFill>
            <a:round/>
            <a:headEnd/>
            <a:tailEnd/>
          </a:ln>
          <a:effec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endParaRPr lang="en-US" altLang="zh-TW" sz="1800" b="1"/>
          </a:p>
        </p:txBody>
      </p:sp>
      <p:sp>
        <p:nvSpPr>
          <p:cNvPr id="7173" name="Oval 6">
            <a:extLst>
              <a:ext uri="{FF2B5EF4-FFF2-40B4-BE49-F238E27FC236}">
                <a16:creationId xmlns:a16="http://schemas.microsoft.com/office/drawing/2014/main" id="{00EB4510-38F2-419C-A052-430A9EC815F6}"/>
              </a:ext>
            </a:extLst>
          </p:cNvPr>
          <p:cNvSpPr>
            <a:spLocks noChangeArrowheads="1"/>
          </p:cNvSpPr>
          <p:nvPr/>
        </p:nvSpPr>
        <p:spPr bwMode="auto">
          <a:xfrm>
            <a:off x="5013864" y="1090553"/>
            <a:ext cx="628650" cy="457200"/>
          </a:xfrm>
          <a:prstGeom prst="ellipse">
            <a:avLst/>
          </a:prstGeom>
          <a:solidFill>
            <a:schemeClr val="bg1"/>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lang="en-US" altLang="zh-TW" sz="1800" b="1"/>
              <a:t>P</a:t>
            </a:r>
          </a:p>
        </p:txBody>
      </p:sp>
      <p:sp>
        <p:nvSpPr>
          <p:cNvPr id="7174" name="Text Box 9">
            <a:extLst>
              <a:ext uri="{FF2B5EF4-FFF2-40B4-BE49-F238E27FC236}">
                <a16:creationId xmlns:a16="http://schemas.microsoft.com/office/drawing/2014/main" id="{1ADAE90C-3FEC-4A0E-B796-B99F316C45F1}"/>
              </a:ext>
            </a:extLst>
          </p:cNvPr>
          <p:cNvSpPr txBox="1">
            <a:spLocks noChangeArrowheads="1"/>
          </p:cNvSpPr>
          <p:nvPr/>
        </p:nvSpPr>
        <p:spPr bwMode="auto">
          <a:xfrm>
            <a:off x="5413914" y="576203"/>
            <a:ext cx="5715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50000"/>
              </a:spcBef>
              <a:buClrTx/>
              <a:buSzTx/>
              <a:buFontTx/>
              <a:buNone/>
            </a:pPr>
            <a:r>
              <a:rPr lang="en-US" altLang="zh-TW" sz="1800" b="1"/>
              <a:t>NP</a:t>
            </a:r>
          </a:p>
        </p:txBody>
      </p:sp>
      <p:sp>
        <p:nvSpPr>
          <p:cNvPr id="7175" name="Oval 10">
            <a:extLst>
              <a:ext uri="{FF2B5EF4-FFF2-40B4-BE49-F238E27FC236}">
                <a16:creationId xmlns:a16="http://schemas.microsoft.com/office/drawing/2014/main" id="{0BE51BF8-4FF0-4DA4-AB33-4A390E2FB508}"/>
              </a:ext>
            </a:extLst>
          </p:cNvPr>
          <p:cNvSpPr>
            <a:spLocks noChangeArrowheads="1"/>
          </p:cNvSpPr>
          <p:nvPr/>
        </p:nvSpPr>
        <p:spPr bwMode="auto">
          <a:xfrm>
            <a:off x="6457854" y="439043"/>
            <a:ext cx="1657350" cy="893562"/>
          </a:xfrm>
          <a:prstGeom prst="ellipse">
            <a:avLst/>
          </a:prstGeom>
          <a:solidFill>
            <a:srgbClr val="FFFF00">
              <a:alpha val="49803"/>
            </a:srgbClr>
          </a:solidFill>
          <a:ln w="9525">
            <a:solidFill>
              <a:schemeClr val="tx1"/>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endParaRPr lang="zh-TW" altLang="en-US" sz="1800" b="1"/>
          </a:p>
        </p:txBody>
      </p:sp>
      <p:sp>
        <p:nvSpPr>
          <p:cNvPr id="7176" name="Text Box 11">
            <a:extLst>
              <a:ext uri="{FF2B5EF4-FFF2-40B4-BE49-F238E27FC236}">
                <a16:creationId xmlns:a16="http://schemas.microsoft.com/office/drawing/2014/main" id="{E2199AD4-47AD-4B5B-8540-D035F67A29AF}"/>
              </a:ext>
            </a:extLst>
          </p:cNvPr>
          <p:cNvSpPr txBox="1">
            <a:spLocks noChangeArrowheads="1"/>
          </p:cNvSpPr>
          <p:nvPr/>
        </p:nvSpPr>
        <p:spPr bwMode="auto">
          <a:xfrm>
            <a:off x="6969510" y="721171"/>
            <a:ext cx="1371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50000"/>
              </a:spcBef>
              <a:buClrTx/>
              <a:buSzTx/>
              <a:buFontTx/>
              <a:buNone/>
            </a:pPr>
            <a:r>
              <a:rPr lang="en-US" altLang="zh-TW" sz="1800" b="1" dirty="0"/>
              <a:t>NP-hard</a:t>
            </a:r>
          </a:p>
        </p:txBody>
      </p:sp>
      <p:sp>
        <p:nvSpPr>
          <p:cNvPr id="7177" name="Freeform 15">
            <a:extLst>
              <a:ext uri="{FF2B5EF4-FFF2-40B4-BE49-F238E27FC236}">
                <a16:creationId xmlns:a16="http://schemas.microsoft.com/office/drawing/2014/main" id="{58083284-2A75-49D3-A2C7-209CC80ACA5B}"/>
              </a:ext>
            </a:extLst>
          </p:cNvPr>
          <p:cNvSpPr>
            <a:spLocks/>
          </p:cNvSpPr>
          <p:nvPr/>
        </p:nvSpPr>
        <p:spPr bwMode="auto">
          <a:xfrm>
            <a:off x="6451424" y="583824"/>
            <a:ext cx="577929" cy="748781"/>
          </a:xfrm>
          <a:custGeom>
            <a:avLst/>
            <a:gdLst>
              <a:gd name="T0" fmla="*/ 2147483646 w 491"/>
              <a:gd name="T1" fmla="*/ 0 h 579"/>
              <a:gd name="T2" fmla="*/ 2147483646 w 491"/>
              <a:gd name="T3" fmla="*/ 2147483646 h 579"/>
              <a:gd name="T4" fmla="*/ 2147483646 w 491"/>
              <a:gd name="T5" fmla="*/ 2147483646 h 579"/>
              <a:gd name="T6" fmla="*/ 2147483646 w 491"/>
              <a:gd name="T7" fmla="*/ 2147483646 h 579"/>
              <a:gd name="T8" fmla="*/ 2147483646 w 491"/>
              <a:gd name="T9" fmla="*/ 2147483646 h 579"/>
              <a:gd name="T10" fmla="*/ 2147483646 w 491"/>
              <a:gd name="T11" fmla="*/ 2147483646 h 579"/>
              <a:gd name="T12" fmla="*/ 2147483646 w 491"/>
              <a:gd name="T13" fmla="*/ 2147483646 h 579"/>
              <a:gd name="T14" fmla="*/ 2147483646 w 491"/>
              <a:gd name="T15" fmla="*/ 2147483646 h 579"/>
              <a:gd name="T16" fmla="*/ 2147483646 w 491"/>
              <a:gd name="T17" fmla="*/ 2147483646 h 579"/>
              <a:gd name="T18" fmla="*/ 2147483646 w 491"/>
              <a:gd name="T19" fmla="*/ 2147483646 h 579"/>
              <a:gd name="T20" fmla="*/ 2147483646 w 491"/>
              <a:gd name="T21" fmla="*/ 2147483646 h 579"/>
              <a:gd name="T22" fmla="*/ 2147483646 w 491"/>
              <a:gd name="T23" fmla="*/ 2147483646 h 579"/>
              <a:gd name="T24" fmla="*/ 2147483646 w 491"/>
              <a:gd name="T25" fmla="*/ 2147483646 h 579"/>
              <a:gd name="T26" fmla="*/ 2147483646 w 491"/>
              <a:gd name="T27" fmla="*/ 2147483646 h 579"/>
              <a:gd name="T28" fmla="*/ 2147483646 w 491"/>
              <a:gd name="T29" fmla="*/ 2147483646 h 579"/>
              <a:gd name="T30" fmla="*/ 2147483646 w 491"/>
              <a:gd name="T31" fmla="*/ 2147483646 h 579"/>
              <a:gd name="T32" fmla="*/ 2147483646 w 491"/>
              <a:gd name="T33" fmla="*/ 2147483646 h 579"/>
              <a:gd name="T34" fmla="*/ 2147483646 w 491"/>
              <a:gd name="T35" fmla="*/ 2147483646 h 579"/>
              <a:gd name="T36" fmla="*/ 2147483646 w 491"/>
              <a:gd name="T37" fmla="*/ 2147483646 h 579"/>
              <a:gd name="T38" fmla="*/ 2147483646 w 491"/>
              <a:gd name="T39" fmla="*/ 2147483646 h 579"/>
              <a:gd name="T40" fmla="*/ 2147483646 w 491"/>
              <a:gd name="T41" fmla="*/ 2147483646 h 579"/>
              <a:gd name="T42" fmla="*/ 2147483646 w 491"/>
              <a:gd name="T43" fmla="*/ 2147483646 h 579"/>
              <a:gd name="T44" fmla="*/ 2147483646 w 491"/>
              <a:gd name="T45" fmla="*/ 2147483646 h 579"/>
              <a:gd name="T46" fmla="*/ 2147483646 w 491"/>
              <a:gd name="T47" fmla="*/ 2147483646 h 579"/>
              <a:gd name="T48" fmla="*/ 2147483646 w 491"/>
              <a:gd name="T49" fmla="*/ 2147483646 h 579"/>
              <a:gd name="T50" fmla="*/ 2147483646 w 491"/>
              <a:gd name="T51" fmla="*/ 2147483646 h 579"/>
              <a:gd name="T52" fmla="*/ 2147483646 w 491"/>
              <a:gd name="T53" fmla="*/ 2147483646 h 579"/>
              <a:gd name="T54" fmla="*/ 2147483646 w 491"/>
              <a:gd name="T55" fmla="*/ 2147483646 h 579"/>
              <a:gd name="T56" fmla="*/ 2147483646 w 491"/>
              <a:gd name="T57" fmla="*/ 2147483646 h 579"/>
              <a:gd name="T58" fmla="*/ 2147483646 w 491"/>
              <a:gd name="T59" fmla="*/ 2147483646 h 579"/>
              <a:gd name="T60" fmla="*/ 2147483646 w 491"/>
              <a:gd name="T61" fmla="*/ 0 h 57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91" h="579">
                <a:moveTo>
                  <a:pt x="175" y="0"/>
                </a:moveTo>
                <a:cubicBezTo>
                  <a:pt x="143" y="11"/>
                  <a:pt x="127" y="43"/>
                  <a:pt x="94" y="54"/>
                </a:cubicBezTo>
                <a:cubicBezTo>
                  <a:pt x="84" y="69"/>
                  <a:pt x="76" y="86"/>
                  <a:pt x="61" y="96"/>
                </a:cubicBezTo>
                <a:cubicBezTo>
                  <a:pt x="47" y="118"/>
                  <a:pt x="33" y="138"/>
                  <a:pt x="19" y="159"/>
                </a:cubicBezTo>
                <a:cubicBezTo>
                  <a:pt x="13" y="183"/>
                  <a:pt x="12" y="207"/>
                  <a:pt x="4" y="231"/>
                </a:cubicBezTo>
                <a:cubicBezTo>
                  <a:pt x="13" y="257"/>
                  <a:pt x="0" y="217"/>
                  <a:pt x="10" y="276"/>
                </a:cubicBezTo>
                <a:cubicBezTo>
                  <a:pt x="18" y="325"/>
                  <a:pt x="47" y="359"/>
                  <a:pt x="73" y="399"/>
                </a:cubicBezTo>
                <a:cubicBezTo>
                  <a:pt x="77" y="405"/>
                  <a:pt x="85" y="404"/>
                  <a:pt x="91" y="408"/>
                </a:cubicBezTo>
                <a:cubicBezTo>
                  <a:pt x="102" y="425"/>
                  <a:pt x="110" y="434"/>
                  <a:pt x="130" y="441"/>
                </a:cubicBezTo>
                <a:cubicBezTo>
                  <a:pt x="134" y="445"/>
                  <a:pt x="158" y="466"/>
                  <a:pt x="163" y="468"/>
                </a:cubicBezTo>
                <a:cubicBezTo>
                  <a:pt x="169" y="471"/>
                  <a:pt x="176" y="470"/>
                  <a:pt x="181" y="474"/>
                </a:cubicBezTo>
                <a:cubicBezTo>
                  <a:pt x="196" y="484"/>
                  <a:pt x="211" y="494"/>
                  <a:pt x="226" y="504"/>
                </a:cubicBezTo>
                <a:cubicBezTo>
                  <a:pt x="237" y="511"/>
                  <a:pt x="258" y="515"/>
                  <a:pt x="271" y="519"/>
                </a:cubicBezTo>
                <a:cubicBezTo>
                  <a:pt x="297" y="528"/>
                  <a:pt x="327" y="539"/>
                  <a:pt x="352" y="552"/>
                </a:cubicBezTo>
                <a:cubicBezTo>
                  <a:pt x="381" y="566"/>
                  <a:pt x="415" y="561"/>
                  <a:pt x="442" y="579"/>
                </a:cubicBezTo>
                <a:cubicBezTo>
                  <a:pt x="467" y="571"/>
                  <a:pt x="463" y="546"/>
                  <a:pt x="475" y="528"/>
                </a:cubicBezTo>
                <a:cubicBezTo>
                  <a:pt x="479" y="502"/>
                  <a:pt x="484" y="477"/>
                  <a:pt x="487" y="450"/>
                </a:cubicBezTo>
                <a:cubicBezTo>
                  <a:pt x="488" y="428"/>
                  <a:pt x="491" y="406"/>
                  <a:pt x="490" y="384"/>
                </a:cubicBezTo>
                <a:cubicBezTo>
                  <a:pt x="489" y="365"/>
                  <a:pt x="469" y="319"/>
                  <a:pt x="463" y="300"/>
                </a:cubicBezTo>
                <a:cubicBezTo>
                  <a:pt x="459" y="289"/>
                  <a:pt x="456" y="263"/>
                  <a:pt x="448" y="255"/>
                </a:cubicBezTo>
                <a:cubicBezTo>
                  <a:pt x="438" y="245"/>
                  <a:pt x="424" y="232"/>
                  <a:pt x="418" y="219"/>
                </a:cubicBezTo>
                <a:cubicBezTo>
                  <a:pt x="405" y="194"/>
                  <a:pt x="394" y="166"/>
                  <a:pt x="370" y="150"/>
                </a:cubicBezTo>
                <a:cubicBezTo>
                  <a:pt x="368" y="147"/>
                  <a:pt x="367" y="143"/>
                  <a:pt x="364" y="141"/>
                </a:cubicBezTo>
                <a:cubicBezTo>
                  <a:pt x="362" y="139"/>
                  <a:pt x="357" y="140"/>
                  <a:pt x="355" y="138"/>
                </a:cubicBezTo>
                <a:cubicBezTo>
                  <a:pt x="353" y="136"/>
                  <a:pt x="354" y="131"/>
                  <a:pt x="352" y="129"/>
                </a:cubicBezTo>
                <a:cubicBezTo>
                  <a:pt x="350" y="126"/>
                  <a:pt x="346" y="125"/>
                  <a:pt x="343" y="123"/>
                </a:cubicBezTo>
                <a:cubicBezTo>
                  <a:pt x="328" y="101"/>
                  <a:pt x="308" y="83"/>
                  <a:pt x="286" y="69"/>
                </a:cubicBezTo>
                <a:cubicBezTo>
                  <a:pt x="284" y="66"/>
                  <a:pt x="283" y="62"/>
                  <a:pt x="280" y="60"/>
                </a:cubicBezTo>
                <a:cubicBezTo>
                  <a:pt x="275" y="57"/>
                  <a:pt x="262" y="54"/>
                  <a:pt x="262" y="54"/>
                </a:cubicBezTo>
                <a:cubicBezTo>
                  <a:pt x="245" y="37"/>
                  <a:pt x="219" y="31"/>
                  <a:pt x="199" y="18"/>
                </a:cubicBezTo>
                <a:cubicBezTo>
                  <a:pt x="192" y="7"/>
                  <a:pt x="186" y="7"/>
                  <a:pt x="175" y="0"/>
                </a:cubicBezTo>
                <a:close/>
              </a:path>
            </a:pathLst>
          </a:custGeom>
          <a:solidFill>
            <a:srgbClr val="FF0000"/>
          </a:solidFill>
          <a:ln w="9525">
            <a:solidFill>
              <a:schemeClr val="tx1"/>
            </a:solidFill>
            <a:round/>
            <a:headEnd/>
            <a:tailEnd/>
          </a:ln>
          <a:effectLst/>
        </p:spPr>
        <p:txBody>
          <a:bodyPr/>
          <a:lstStyle/>
          <a:p>
            <a:endParaRPr lang="zh-TW" altLang="en-US" sz="1050" b="1"/>
          </a:p>
        </p:txBody>
      </p:sp>
      <p:sp>
        <p:nvSpPr>
          <p:cNvPr id="7178" name="Line 16">
            <a:extLst>
              <a:ext uri="{FF2B5EF4-FFF2-40B4-BE49-F238E27FC236}">
                <a16:creationId xmlns:a16="http://schemas.microsoft.com/office/drawing/2014/main" id="{E62CF375-68AC-48FC-978A-DF13663D6866}"/>
              </a:ext>
            </a:extLst>
          </p:cNvPr>
          <p:cNvSpPr>
            <a:spLocks noChangeShapeType="1"/>
          </p:cNvSpPr>
          <p:nvPr/>
        </p:nvSpPr>
        <p:spPr bwMode="auto">
          <a:xfrm>
            <a:off x="6728364" y="1033403"/>
            <a:ext cx="514350" cy="5715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1050" b="1"/>
          </a:p>
        </p:txBody>
      </p:sp>
      <p:sp>
        <p:nvSpPr>
          <p:cNvPr id="7179" name="Text Box 17">
            <a:extLst>
              <a:ext uri="{FF2B5EF4-FFF2-40B4-BE49-F238E27FC236}">
                <a16:creationId xmlns:a16="http://schemas.microsoft.com/office/drawing/2014/main" id="{DE507669-8242-4510-9009-033AF0E2CCA3}"/>
              </a:ext>
            </a:extLst>
          </p:cNvPr>
          <p:cNvSpPr txBox="1">
            <a:spLocks noChangeArrowheads="1"/>
          </p:cNvSpPr>
          <p:nvPr/>
        </p:nvSpPr>
        <p:spPr bwMode="auto">
          <a:xfrm>
            <a:off x="7242714" y="1547753"/>
            <a:ext cx="172639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50000"/>
              </a:spcBef>
              <a:buClrTx/>
              <a:buSzTx/>
              <a:buFontTx/>
              <a:buNone/>
            </a:pPr>
            <a:r>
              <a:rPr lang="en-US" altLang="zh-TW" sz="1800" b="1" dirty="0"/>
              <a:t>NP-complete</a:t>
            </a:r>
          </a:p>
        </p:txBody>
      </p:sp>
      <p:sp>
        <p:nvSpPr>
          <p:cNvPr id="14" name="Rectangle 3">
            <a:extLst>
              <a:ext uri="{FF2B5EF4-FFF2-40B4-BE49-F238E27FC236}">
                <a16:creationId xmlns:a16="http://schemas.microsoft.com/office/drawing/2014/main" id="{33D32660-9867-4238-B4ED-72EECEE292CE}"/>
              </a:ext>
            </a:extLst>
          </p:cNvPr>
          <p:cNvSpPr txBox="1">
            <a:spLocks noChangeArrowheads="1"/>
          </p:cNvSpPr>
          <p:nvPr/>
        </p:nvSpPr>
        <p:spPr>
          <a:xfrm>
            <a:off x="174896" y="1894401"/>
            <a:ext cx="8541796" cy="3657601"/>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500"/>
              </a:spcBef>
              <a:spcAft>
                <a:spcPts val="0"/>
              </a:spcAft>
              <a:buClr>
                <a:schemeClr val="lt2"/>
              </a:buClr>
              <a:buSzPts val="1800"/>
              <a:buFont typeface="Noto Sans Symbols"/>
              <a:buChar char="■"/>
              <a:defRPr sz="2400" b="0" i="0" u="none" strike="noStrike" cap="none">
                <a:solidFill>
                  <a:schemeClr val="dk1"/>
                </a:solidFill>
                <a:latin typeface="Arial"/>
                <a:ea typeface="Arial"/>
                <a:cs typeface="Arial"/>
                <a:sym typeface="Arial"/>
              </a:defRPr>
            </a:lvl1pPr>
            <a:lvl2pPr marL="914400" marR="0" lvl="1" indent="-336550" algn="l" rtl="0">
              <a:lnSpc>
                <a:spcPct val="100000"/>
              </a:lnSpc>
              <a:spcBef>
                <a:spcPts val="400"/>
              </a:spcBef>
              <a:spcAft>
                <a:spcPts val="0"/>
              </a:spcAft>
              <a:buClr>
                <a:schemeClr val="accent2"/>
              </a:buClr>
              <a:buSzPts val="1700"/>
              <a:buFont typeface="Noto Sans Symbols"/>
              <a:buChar char="◻"/>
              <a:defRPr sz="2100" b="0" i="0" u="none" strike="noStrike" cap="none">
                <a:solidFill>
                  <a:schemeClr val="dk1"/>
                </a:solidFill>
                <a:latin typeface="Arial"/>
                <a:ea typeface="Arial"/>
                <a:cs typeface="Arial"/>
                <a:sym typeface="Arial"/>
              </a:defRPr>
            </a:lvl2pPr>
            <a:lvl3pPr marL="1371600" marR="0" lvl="2" indent="-304800" algn="l" rtl="0">
              <a:lnSpc>
                <a:spcPct val="100000"/>
              </a:lnSpc>
              <a:spcBef>
                <a:spcPts val="400"/>
              </a:spcBef>
              <a:spcAft>
                <a:spcPts val="0"/>
              </a:spcAft>
              <a:buClr>
                <a:schemeClr val="lt2"/>
              </a:buClr>
              <a:buSzPts val="1200"/>
              <a:buFont typeface="Noto Sans Symbols"/>
              <a:buChar char="■"/>
              <a:defRPr sz="1800" b="0" i="0" u="none" strike="noStrike" cap="none">
                <a:solidFill>
                  <a:schemeClr val="dk1"/>
                </a:solidFill>
                <a:latin typeface="Arial"/>
                <a:ea typeface="Arial"/>
                <a:cs typeface="Arial"/>
                <a:sym typeface="Arial"/>
              </a:defRPr>
            </a:lvl3pPr>
            <a:lvl4pPr marL="1828800" marR="0" lvl="3" indent="-298450" algn="l" rtl="0">
              <a:lnSpc>
                <a:spcPct val="100000"/>
              </a:lnSpc>
              <a:spcBef>
                <a:spcPts val="300"/>
              </a:spcBef>
              <a:spcAft>
                <a:spcPts val="0"/>
              </a:spcAft>
              <a:buClr>
                <a:schemeClr val="accent2"/>
              </a:buClr>
              <a:buSzPts val="1100"/>
              <a:buFont typeface="Noto Sans Symbols"/>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lt2"/>
              </a:buClr>
              <a:buSzPts val="1500"/>
              <a:buFont typeface="Noto Sans Symbols"/>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lt2"/>
              </a:buClr>
              <a:buSzPts val="1500"/>
              <a:buFont typeface="Noto Sans Symbols"/>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lt2"/>
              </a:buClr>
              <a:buSzPts val="1500"/>
              <a:buFont typeface="Noto Sans Symbols"/>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lt2"/>
              </a:buClr>
              <a:buSzPts val="1500"/>
              <a:buFont typeface="Noto Sans Symbols"/>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lt2"/>
              </a:buClr>
              <a:buSzPts val="1500"/>
              <a:buFont typeface="Noto Sans Symbols"/>
              <a:buChar char="▪"/>
              <a:defRPr sz="1500" b="0" i="0" u="none" strike="noStrike" cap="none">
                <a:solidFill>
                  <a:schemeClr val="dk1"/>
                </a:solidFill>
                <a:latin typeface="Arial"/>
                <a:ea typeface="Arial"/>
                <a:cs typeface="Arial"/>
                <a:sym typeface="Arial"/>
              </a:defRPr>
            </a:lvl9pPr>
          </a:lstStyle>
          <a:p>
            <a:pPr algn="just">
              <a:lnSpc>
                <a:spcPct val="90000"/>
              </a:lnSpc>
            </a:pPr>
            <a:r>
              <a:rPr lang="en-US" altLang="zh-TW" b="1" u="sng" dirty="0">
                <a:solidFill>
                  <a:schemeClr val="tx1"/>
                </a:solidFill>
              </a:rPr>
              <a:t>P</a:t>
            </a:r>
            <a:r>
              <a:rPr lang="en-US" altLang="zh-TW" dirty="0">
                <a:solidFill>
                  <a:schemeClr val="tx1"/>
                </a:solidFill>
              </a:rPr>
              <a:t>: the class of problems which can be solved by a deterministic </a:t>
            </a:r>
            <a:r>
              <a:rPr lang="en-US" altLang="zh-TW" u="sng" dirty="0">
                <a:solidFill>
                  <a:schemeClr val="tx1"/>
                </a:solidFill>
              </a:rPr>
              <a:t>p</a:t>
            </a:r>
            <a:r>
              <a:rPr lang="en-US" altLang="zh-TW" dirty="0">
                <a:solidFill>
                  <a:schemeClr val="tx1"/>
                </a:solidFill>
              </a:rPr>
              <a:t>olynomial (time-complexity) algorithm.</a:t>
            </a:r>
          </a:p>
          <a:p>
            <a:pPr algn="just">
              <a:lnSpc>
                <a:spcPct val="90000"/>
              </a:lnSpc>
            </a:pPr>
            <a:r>
              <a:rPr lang="en-US" altLang="zh-TW" b="1" u="sng" dirty="0">
                <a:solidFill>
                  <a:schemeClr val="tx1"/>
                </a:solidFill>
              </a:rPr>
              <a:t>NP</a:t>
            </a:r>
            <a:r>
              <a:rPr lang="en-US" altLang="zh-TW" b="1" dirty="0">
                <a:solidFill>
                  <a:schemeClr val="tx1"/>
                </a:solidFill>
                <a:latin typeface="Times New Roman" panose="02020603050405020304" pitchFamily="18" charset="0"/>
              </a:rPr>
              <a:t> </a:t>
            </a:r>
            <a:r>
              <a:rPr lang="en-US" altLang="zh-TW" dirty="0">
                <a:solidFill>
                  <a:schemeClr val="tx1"/>
                </a:solidFill>
              </a:rPr>
              <a:t>: the class of problems which can be solved by a </a:t>
            </a:r>
            <a:r>
              <a:rPr lang="en-US" altLang="zh-TW" u="sng" dirty="0">
                <a:solidFill>
                  <a:schemeClr val="tx1"/>
                </a:solidFill>
              </a:rPr>
              <a:t>n</a:t>
            </a:r>
            <a:r>
              <a:rPr lang="en-US" altLang="zh-TW" dirty="0">
                <a:solidFill>
                  <a:schemeClr val="tx1"/>
                </a:solidFill>
              </a:rPr>
              <a:t>on-deterministic </a:t>
            </a:r>
            <a:r>
              <a:rPr lang="en-US" altLang="zh-TW" u="sng" dirty="0">
                <a:solidFill>
                  <a:schemeClr val="tx1"/>
                </a:solidFill>
              </a:rPr>
              <a:t>p</a:t>
            </a:r>
            <a:r>
              <a:rPr lang="en-US" altLang="zh-TW" dirty="0">
                <a:solidFill>
                  <a:schemeClr val="tx1"/>
                </a:solidFill>
              </a:rPr>
              <a:t>olynomial (time-complexity) algorithm.</a:t>
            </a:r>
          </a:p>
          <a:p>
            <a:pPr algn="just">
              <a:lnSpc>
                <a:spcPct val="90000"/>
              </a:lnSpc>
            </a:pPr>
            <a:r>
              <a:rPr lang="en-US" altLang="zh-TW" b="1" u="sng" dirty="0">
                <a:solidFill>
                  <a:schemeClr val="tx1"/>
                </a:solidFill>
              </a:rPr>
              <a:t>NP-hard</a:t>
            </a:r>
            <a:r>
              <a:rPr lang="en-US" altLang="zh-TW" dirty="0">
                <a:solidFill>
                  <a:schemeClr val="tx1"/>
                </a:solidFill>
              </a:rPr>
              <a:t>: the class of problems to which every NP problem reduces.</a:t>
            </a:r>
            <a:endParaRPr lang="en-US" altLang="zh-TW" u="sng" dirty="0">
              <a:solidFill>
                <a:schemeClr val="tx1"/>
              </a:solidFill>
            </a:endParaRPr>
          </a:p>
          <a:p>
            <a:pPr>
              <a:lnSpc>
                <a:spcPct val="90000"/>
              </a:lnSpc>
            </a:pPr>
            <a:r>
              <a:rPr lang="en-US" altLang="zh-TW" b="1" u="sng" dirty="0">
                <a:solidFill>
                  <a:schemeClr val="tx1"/>
                </a:solidFill>
              </a:rPr>
              <a:t>NP-complete (NPC)</a:t>
            </a:r>
            <a:r>
              <a:rPr lang="en-US" altLang="zh-TW" dirty="0">
                <a:solidFill>
                  <a:schemeClr val="tx1"/>
                </a:solidFill>
              </a:rPr>
              <a:t>: the class of problems which are NP-hard and belong to NP.</a:t>
            </a:r>
          </a:p>
          <a:p>
            <a:pPr>
              <a:lnSpc>
                <a:spcPct val="90000"/>
              </a:lnSpc>
            </a:pPr>
            <a:endParaRPr lang="en-US" altLang="zh-TW" dirty="0"/>
          </a:p>
        </p:txBody>
      </p:sp>
      <p:sp>
        <p:nvSpPr>
          <p:cNvPr id="15" name="Google Shape;87;g12176bbb184_0_11">
            <a:extLst>
              <a:ext uri="{FF2B5EF4-FFF2-40B4-BE49-F238E27FC236}">
                <a16:creationId xmlns:a16="http://schemas.microsoft.com/office/drawing/2014/main" id="{5B2384B1-8DB5-473A-B408-DBADAB9F044F}"/>
              </a:ext>
            </a:extLst>
          </p:cNvPr>
          <p:cNvSpPr txBox="1">
            <a:spLocks noGrp="1"/>
          </p:cNvSpPr>
          <p:nvPr>
            <p:ph type="title"/>
          </p:nvPr>
        </p:nvSpPr>
        <p:spPr>
          <a:xfrm>
            <a:off x="174896" y="383323"/>
            <a:ext cx="8229600" cy="602635"/>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100"/>
              <a:buNone/>
            </a:pPr>
            <a:r>
              <a:rPr lang="en-US" dirty="0"/>
              <a:t>Problem Classification</a:t>
            </a:r>
            <a:endParaRPr dirty="0"/>
          </a:p>
        </p:txBody>
      </p:sp>
      <p:sp>
        <p:nvSpPr>
          <p:cNvPr id="3" name="投影片編號版面配置區 2">
            <a:extLst>
              <a:ext uri="{FF2B5EF4-FFF2-40B4-BE49-F238E27FC236}">
                <a16:creationId xmlns:a16="http://schemas.microsoft.com/office/drawing/2014/main" id="{5BA54034-D8EC-495C-8F05-B54FB382F989}"/>
              </a:ext>
            </a:extLst>
          </p:cNvPr>
          <p:cNvSpPr>
            <a:spLocks noGrp="1"/>
          </p:cNvSpPr>
          <p:nvPr>
            <p:ph type="sldNum" sz="quarter" idx="10"/>
          </p:nvPr>
        </p:nvSpPr>
        <p:spPr/>
        <p:txBody>
          <a:bodyPr/>
          <a:lstStyle/>
          <a:p>
            <a:pPr>
              <a:defRPr/>
            </a:pPr>
            <a:fld id="{65376F40-43DA-4CB6-93DC-BCEA14E7B7A1}" type="slidenum">
              <a:rPr lang="en-US" altLang="zh-TW" smtClean="0"/>
              <a:pPr>
                <a:defRPr/>
              </a:pPr>
              <a:t>4</a:t>
            </a:fld>
            <a:endParaRPr lang="en-US" altLang="zh-TW"/>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a:extLst>
              <a:ext uri="{FF2B5EF4-FFF2-40B4-BE49-F238E27FC236}">
                <a16:creationId xmlns:a16="http://schemas.microsoft.com/office/drawing/2014/main" id="{3CC9DCB7-5739-4653-91B8-C0CC492AC681}"/>
              </a:ext>
            </a:extLst>
          </p:cNvPr>
          <p:cNvSpPr>
            <a:spLocks noGrp="1" noChangeArrowheads="1"/>
          </p:cNvSpPr>
          <p:nvPr>
            <p:ph type="title"/>
          </p:nvPr>
        </p:nvSpPr>
        <p:spPr/>
        <p:txBody>
          <a:bodyPr/>
          <a:lstStyle/>
          <a:p>
            <a:pPr eaLnBrk="1" hangingPunct="1"/>
            <a:r>
              <a:rPr lang="en-US" altLang="zh-TW" dirty="0"/>
              <a:t>Cook</a:t>
            </a:r>
            <a:r>
              <a:rPr lang="en-US" altLang="zh-TW" dirty="0">
                <a:latin typeface="Times New Roman" panose="02020603050405020304" pitchFamily="18" charset="0"/>
              </a:rPr>
              <a:t>’</a:t>
            </a:r>
            <a:r>
              <a:rPr lang="en-US" altLang="zh-TW" dirty="0"/>
              <a:t>s Theorem (1971)</a:t>
            </a:r>
          </a:p>
        </p:txBody>
      </p:sp>
      <p:sp>
        <p:nvSpPr>
          <p:cNvPr id="106499" name="Rectangle 3">
            <a:extLst>
              <a:ext uri="{FF2B5EF4-FFF2-40B4-BE49-F238E27FC236}">
                <a16:creationId xmlns:a16="http://schemas.microsoft.com/office/drawing/2014/main" id="{E245B004-E87D-4728-8A21-B611F1F2762A}"/>
              </a:ext>
            </a:extLst>
          </p:cNvPr>
          <p:cNvSpPr>
            <a:spLocks noGrp="1" noChangeArrowheads="1"/>
          </p:cNvSpPr>
          <p:nvPr>
            <p:ph type="body" idx="1"/>
          </p:nvPr>
        </p:nvSpPr>
        <p:spPr>
          <a:xfrm>
            <a:off x="201680" y="1245656"/>
            <a:ext cx="6419850" cy="3086100"/>
          </a:xfrm>
        </p:spPr>
        <p:txBody>
          <a:bodyPr/>
          <a:lstStyle/>
          <a:p>
            <a:pPr eaLnBrk="1" hangingPunct="1">
              <a:defRPr/>
            </a:pPr>
            <a:r>
              <a:rPr lang="en-US" altLang="zh-TW" sz="3000" dirty="0">
                <a:solidFill>
                  <a:srgbClr val="FF0000"/>
                </a:solidFill>
                <a:effectLst>
                  <a:outerShdw blurRad="38100" dist="38100" dir="2700000" algn="tl">
                    <a:srgbClr val="C0C0C0"/>
                  </a:outerShdw>
                </a:effectLst>
              </a:rPr>
              <a:t>NP = P </a:t>
            </a:r>
            <a:r>
              <a:rPr lang="en-US" altLang="zh-TW" sz="3000" dirty="0" err="1">
                <a:solidFill>
                  <a:srgbClr val="FF0000"/>
                </a:solidFill>
                <a:effectLst>
                  <a:outerShdw blurRad="38100" dist="38100" dir="2700000" algn="tl">
                    <a:srgbClr val="C0C0C0"/>
                  </a:outerShdw>
                </a:effectLst>
              </a:rPr>
              <a:t>iff</a:t>
            </a:r>
            <a:r>
              <a:rPr lang="en-US" altLang="zh-TW" sz="3000" dirty="0">
                <a:solidFill>
                  <a:srgbClr val="FF0000"/>
                </a:solidFill>
                <a:effectLst>
                  <a:outerShdw blurRad="38100" dist="38100" dir="2700000" algn="tl">
                    <a:srgbClr val="C0C0C0"/>
                  </a:outerShdw>
                </a:effectLst>
              </a:rPr>
              <a:t> SAT </a:t>
            </a:r>
            <a:r>
              <a:rPr lang="en-US" altLang="zh-TW" sz="3000" dirty="0">
                <a:solidFill>
                  <a:srgbClr val="FF0000"/>
                </a:solidFill>
                <a:effectLst>
                  <a:outerShdw blurRad="38100" dist="38100" dir="2700000" algn="tl">
                    <a:srgbClr val="C0C0C0"/>
                  </a:outerShdw>
                </a:effectLst>
                <a:sym typeface="Symbol"/>
              </a:rPr>
              <a:t> P</a:t>
            </a:r>
          </a:p>
          <a:p>
            <a:pPr eaLnBrk="1" hangingPunct="1">
              <a:defRPr/>
            </a:pPr>
            <a:r>
              <a:rPr lang="en-US" altLang="zh-TW" sz="3000" dirty="0">
                <a:solidFill>
                  <a:srgbClr val="FF0000"/>
                </a:solidFill>
                <a:effectLst>
                  <a:outerShdw blurRad="38100" dist="38100" dir="2700000" algn="tl">
                    <a:srgbClr val="C0C0C0"/>
                  </a:outerShdw>
                </a:effectLst>
              </a:rPr>
              <a:t>That is, NP = P </a:t>
            </a:r>
            <a:r>
              <a:rPr lang="en-US" altLang="zh-TW" sz="3000" dirty="0" err="1">
                <a:solidFill>
                  <a:srgbClr val="FF0000"/>
                </a:solidFill>
                <a:effectLst>
                  <a:outerShdw blurRad="38100" dist="38100" dir="2700000" algn="tl">
                    <a:srgbClr val="C0C0C0"/>
                  </a:outerShdw>
                </a:effectLst>
              </a:rPr>
              <a:t>iff</a:t>
            </a:r>
            <a:r>
              <a:rPr lang="en-US" altLang="zh-TW" sz="3000" dirty="0">
                <a:solidFill>
                  <a:srgbClr val="FF0000"/>
                </a:solidFill>
                <a:effectLst>
                  <a:outerShdw blurRad="38100" dist="38100" dir="2700000" algn="tl">
                    <a:srgbClr val="C0C0C0"/>
                  </a:outerShdw>
                </a:effectLst>
              </a:rPr>
              <a:t> the </a:t>
            </a:r>
            <a:r>
              <a:rPr lang="en-US" altLang="zh-TW" sz="3000" dirty="0" err="1">
                <a:solidFill>
                  <a:srgbClr val="FF0000"/>
                </a:solidFill>
                <a:effectLst>
                  <a:outerShdw blurRad="38100" dist="38100" dir="2700000" algn="tl">
                    <a:srgbClr val="C0C0C0"/>
                  </a:outerShdw>
                </a:effectLst>
              </a:rPr>
              <a:t>satisfiability</a:t>
            </a:r>
            <a:r>
              <a:rPr lang="en-US" altLang="zh-TW" sz="3000" dirty="0">
                <a:solidFill>
                  <a:srgbClr val="FF0000"/>
                </a:solidFill>
                <a:effectLst>
                  <a:outerShdw blurRad="38100" dist="38100" dir="2700000" algn="tl">
                    <a:srgbClr val="C0C0C0"/>
                  </a:outerShdw>
                </a:effectLst>
              </a:rPr>
              <a:t> (SAT) problem is a P problem</a:t>
            </a:r>
            <a:r>
              <a:rPr lang="en-US" altLang="zh-TW" sz="3000" dirty="0">
                <a:solidFill>
                  <a:srgbClr val="FF0000"/>
                </a:solidFill>
              </a:rPr>
              <a:t> </a:t>
            </a:r>
          </a:p>
          <a:p>
            <a:pPr eaLnBrk="1" hangingPunct="1">
              <a:defRPr/>
            </a:pPr>
            <a:r>
              <a:rPr lang="en-US" altLang="zh-TW" sz="3000" dirty="0">
                <a:latin typeface="TimesNewRoman" charset="0"/>
              </a:rPr>
              <a:t>SAT is NP-complete</a:t>
            </a:r>
          </a:p>
          <a:p>
            <a:pPr eaLnBrk="1" hangingPunct="1">
              <a:defRPr/>
            </a:pPr>
            <a:r>
              <a:rPr lang="en-US" altLang="zh-TW" sz="3000" dirty="0">
                <a:latin typeface="TimesNewRoman" charset="0"/>
              </a:rPr>
              <a:t>It is the first NP-complete problem </a:t>
            </a:r>
          </a:p>
          <a:p>
            <a:pPr eaLnBrk="1" hangingPunct="1">
              <a:defRPr/>
            </a:pPr>
            <a:r>
              <a:rPr lang="en-US" altLang="zh-TW" sz="3000" dirty="0">
                <a:latin typeface="TimesNewRoman" charset="0"/>
              </a:rPr>
              <a:t>Every NP problem reduces to SAT</a:t>
            </a:r>
          </a:p>
          <a:p>
            <a:pPr eaLnBrk="1" hangingPunct="1">
              <a:defRPr/>
            </a:pPr>
            <a:endParaRPr lang="en-US" altLang="zh-TW" sz="3000" dirty="0">
              <a:latin typeface="TimesNewRoman" charset="0"/>
            </a:endParaRPr>
          </a:p>
          <a:p>
            <a:pPr eaLnBrk="1" hangingPunct="1">
              <a:defRPr/>
            </a:pPr>
            <a:endParaRPr lang="en-US" altLang="zh-TW" sz="3000" dirty="0"/>
          </a:p>
        </p:txBody>
      </p:sp>
      <p:pic>
        <p:nvPicPr>
          <p:cNvPr id="5" name="Google Shape;100;g11ae507eafb_0_31">
            <a:extLst>
              <a:ext uri="{FF2B5EF4-FFF2-40B4-BE49-F238E27FC236}">
                <a16:creationId xmlns:a16="http://schemas.microsoft.com/office/drawing/2014/main" id="{16312FB8-F74B-462C-A3A3-B49F29956AD5}"/>
              </a:ext>
            </a:extLst>
          </p:cNvPr>
          <p:cNvPicPr preferRelativeResize="0"/>
          <p:nvPr/>
        </p:nvPicPr>
        <p:blipFill rotWithShape="1">
          <a:blip r:embed="rId3">
            <a:alphaModFix/>
          </a:blip>
          <a:srcRect/>
          <a:stretch/>
        </p:blipFill>
        <p:spPr>
          <a:xfrm>
            <a:off x="6673637" y="741333"/>
            <a:ext cx="1846800" cy="2237275"/>
          </a:xfrm>
          <a:prstGeom prst="rect">
            <a:avLst/>
          </a:prstGeom>
          <a:noFill/>
          <a:ln>
            <a:noFill/>
          </a:ln>
        </p:spPr>
      </p:pic>
      <p:sp>
        <p:nvSpPr>
          <p:cNvPr id="6" name="Google Shape;101;g11ae507eafb_0_31">
            <a:extLst>
              <a:ext uri="{FF2B5EF4-FFF2-40B4-BE49-F238E27FC236}">
                <a16:creationId xmlns:a16="http://schemas.microsoft.com/office/drawing/2014/main" id="{CE0D635C-7409-4581-A065-27F511F9F810}"/>
              </a:ext>
            </a:extLst>
          </p:cNvPr>
          <p:cNvSpPr txBox="1"/>
          <p:nvPr/>
        </p:nvSpPr>
        <p:spPr>
          <a:xfrm>
            <a:off x="6577312" y="2996146"/>
            <a:ext cx="2474673" cy="1523464"/>
          </a:xfrm>
          <a:prstGeom prst="rect">
            <a:avLst/>
          </a:prstGeom>
          <a:noFill/>
          <a:ln>
            <a:noFill/>
          </a:ln>
        </p:spPr>
        <p:txBody>
          <a:bodyPr spcFirstLastPara="1" wrap="square" lIns="91425" tIns="91425" rIns="91425" bIns="91425" anchor="t" anchorCtr="0">
            <a:spAutoFit/>
          </a:bodyPr>
          <a:lstStyle/>
          <a:p>
            <a:pPr lvl="0">
              <a:buSzPts val="1400"/>
            </a:pPr>
            <a:r>
              <a:rPr lang="en-US" sz="1800" b="0" i="0" u="none" strike="noStrike" cap="none" dirty="0">
                <a:solidFill>
                  <a:srgbClr val="000000"/>
                </a:solidFill>
                <a:latin typeface="Arial"/>
                <a:ea typeface="Arial"/>
                <a:cs typeface="Arial"/>
                <a:sym typeface="Arial"/>
              </a:rPr>
              <a:t>Stephen Arthur Cook</a:t>
            </a:r>
            <a:br>
              <a:rPr lang="en-US" sz="1800" b="0" i="0" u="none" strike="noStrike" cap="none" dirty="0">
                <a:solidFill>
                  <a:srgbClr val="000000"/>
                </a:solidFill>
                <a:latin typeface="Arial"/>
                <a:ea typeface="Arial"/>
                <a:cs typeface="Arial"/>
                <a:sym typeface="Arial"/>
              </a:rPr>
            </a:br>
            <a:r>
              <a:rPr lang="en-US" altLang="zh-TW" b="0" i="0" u="none" strike="noStrike" cap="none" dirty="0">
                <a:solidFill>
                  <a:srgbClr val="000000"/>
                </a:solidFill>
                <a:latin typeface="Arial"/>
                <a:ea typeface="Arial"/>
                <a:cs typeface="Arial"/>
                <a:sym typeface="Arial"/>
              </a:rPr>
              <a:t>(1939~</a:t>
            </a:r>
            <a:r>
              <a:rPr lang="en-US" altLang="zh-TW" dirty="0"/>
              <a:t>, Distinguished Prof. of University of Toronto, </a:t>
            </a:r>
            <a:br>
              <a:rPr lang="en-US" altLang="zh-TW" b="0" i="0" u="none" strike="noStrike" cap="none" dirty="0">
                <a:solidFill>
                  <a:srgbClr val="000000"/>
                </a:solidFill>
                <a:latin typeface="Arial"/>
                <a:ea typeface="Arial"/>
                <a:cs typeface="Arial"/>
                <a:sym typeface="Arial"/>
              </a:rPr>
            </a:br>
            <a:r>
              <a:rPr lang="en-US" altLang="zh-TW" b="0" i="0" u="none" strike="noStrike" cap="none" dirty="0">
                <a:solidFill>
                  <a:srgbClr val="000000"/>
                </a:solidFill>
                <a:latin typeface="Arial"/>
                <a:ea typeface="Arial"/>
                <a:cs typeface="Arial"/>
                <a:sym typeface="Arial"/>
              </a:rPr>
              <a:t>1982 Turing Award)</a:t>
            </a:r>
            <a:r>
              <a:rPr lang="en-US" b="0" i="0" u="none" strike="noStrike" cap="none" dirty="0">
                <a:solidFill>
                  <a:srgbClr val="000000"/>
                </a:solidFill>
                <a:latin typeface="Arial"/>
                <a:ea typeface="Arial"/>
                <a:cs typeface="Arial"/>
                <a:sym typeface="Arial"/>
              </a:rPr>
              <a:t> </a:t>
            </a:r>
            <a:br>
              <a:rPr lang="en-US" b="0" i="0" u="none" strike="noStrike" cap="none" dirty="0">
                <a:solidFill>
                  <a:srgbClr val="000000"/>
                </a:solidFill>
                <a:latin typeface="Arial"/>
                <a:ea typeface="Arial"/>
                <a:cs typeface="Arial"/>
                <a:sym typeface="Arial"/>
              </a:rPr>
            </a:br>
            <a:r>
              <a:rPr lang="en-US" sz="900" dirty="0"/>
              <a:t>(source: https://en.wikipedia.org/wiki/Stephen_Cook</a:t>
            </a:r>
          </a:p>
          <a:p>
            <a:pPr lvl="0">
              <a:buSzPts val="1400"/>
            </a:pPr>
            <a:r>
              <a:rPr lang="en-US" sz="900" dirty="0"/>
              <a:t>by </a:t>
            </a:r>
            <a:r>
              <a:rPr lang="en-US" altLang="zh-TW" sz="900" dirty="0" err="1"/>
              <a:t>J</a:t>
            </a:r>
            <a:r>
              <a:rPr lang="en-US" sz="900" dirty="0" err="1"/>
              <a:t>iří</a:t>
            </a:r>
            <a:r>
              <a:rPr lang="en-US" sz="900" dirty="0"/>
              <a:t> </a:t>
            </a:r>
            <a:r>
              <a:rPr lang="en-US" sz="900" dirty="0" err="1"/>
              <a:t>Janíček</a:t>
            </a:r>
            <a:r>
              <a:rPr lang="en-US" sz="900" dirty="0"/>
              <a:t> CC BY-SA 3.0)</a:t>
            </a:r>
            <a:endParaRPr sz="900" b="0" i="0" u="none" strike="noStrike" cap="none" dirty="0">
              <a:solidFill>
                <a:srgbClr val="000000"/>
              </a:solidFill>
              <a:latin typeface="Arial"/>
              <a:ea typeface="Arial"/>
              <a:cs typeface="Arial"/>
              <a:sym typeface="Arial"/>
            </a:endParaRPr>
          </a:p>
        </p:txBody>
      </p:sp>
      <p:sp>
        <p:nvSpPr>
          <p:cNvPr id="3" name="投影片編號版面配置區 2">
            <a:extLst>
              <a:ext uri="{FF2B5EF4-FFF2-40B4-BE49-F238E27FC236}">
                <a16:creationId xmlns:a16="http://schemas.microsoft.com/office/drawing/2014/main" id="{5A629B86-038F-4E86-B41D-E361694C423F}"/>
              </a:ext>
            </a:extLst>
          </p:cNvPr>
          <p:cNvSpPr>
            <a:spLocks noGrp="1"/>
          </p:cNvSpPr>
          <p:nvPr>
            <p:ph type="sldNum" sz="quarter" idx="10"/>
          </p:nvPr>
        </p:nvSpPr>
        <p:spPr/>
        <p:txBody>
          <a:bodyPr/>
          <a:lstStyle/>
          <a:p>
            <a:pPr>
              <a:defRPr/>
            </a:pPr>
            <a:fld id="{65376F40-43DA-4CB6-93DC-BCEA14E7B7A1}" type="slidenum">
              <a:rPr lang="en-US" altLang="zh-TW" smtClean="0"/>
              <a:pPr>
                <a:defRPr/>
              </a:pPr>
              <a:t>5</a:t>
            </a:fld>
            <a:endParaRPr lang="en-US" altLang="zh-TW"/>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a:extLst>
              <a:ext uri="{FF2B5EF4-FFF2-40B4-BE49-F238E27FC236}">
                <a16:creationId xmlns:a16="http://schemas.microsoft.com/office/drawing/2014/main" id="{FB5E7EE4-3A1A-4A60-A31B-62A1487C9800}"/>
              </a:ext>
            </a:extLst>
          </p:cNvPr>
          <p:cNvSpPr>
            <a:spLocks noGrp="1" noChangeArrowheads="1"/>
          </p:cNvSpPr>
          <p:nvPr>
            <p:ph type="title"/>
          </p:nvPr>
        </p:nvSpPr>
        <p:spPr>
          <a:xfrm>
            <a:off x="362310" y="122567"/>
            <a:ext cx="7419661" cy="857250"/>
          </a:xfrm>
        </p:spPr>
        <p:txBody>
          <a:bodyPr/>
          <a:lstStyle/>
          <a:p>
            <a:pPr eaLnBrk="1" hangingPunct="1"/>
            <a:r>
              <a:rPr lang="en-US" altLang="zh-TW" dirty="0"/>
              <a:t>The satisfiability (SAT) problem</a:t>
            </a:r>
          </a:p>
        </p:txBody>
      </p:sp>
      <p:sp>
        <p:nvSpPr>
          <p:cNvPr id="32772" name="Rectangle 3">
            <a:extLst>
              <a:ext uri="{FF2B5EF4-FFF2-40B4-BE49-F238E27FC236}">
                <a16:creationId xmlns:a16="http://schemas.microsoft.com/office/drawing/2014/main" id="{FABCE2D1-AAA8-4FFD-9726-F8C5F0CA6710}"/>
              </a:ext>
            </a:extLst>
          </p:cNvPr>
          <p:cNvSpPr>
            <a:spLocks noGrp="1" noChangeArrowheads="1"/>
          </p:cNvSpPr>
          <p:nvPr>
            <p:ph type="body" idx="1"/>
          </p:nvPr>
        </p:nvSpPr>
        <p:spPr>
          <a:xfrm>
            <a:off x="126521" y="656395"/>
            <a:ext cx="8827698" cy="2650398"/>
          </a:xfrm>
        </p:spPr>
        <p:txBody>
          <a:bodyPr/>
          <a:lstStyle/>
          <a:p>
            <a:pPr algn="just" eaLnBrk="1" hangingPunct="1"/>
            <a:r>
              <a:rPr lang="en-US" altLang="zh-TW" sz="2100" b="1" dirty="0"/>
              <a:t>Def</a:t>
            </a:r>
            <a:r>
              <a:rPr lang="en-US" altLang="zh-TW" sz="2100" dirty="0"/>
              <a:t>: Given a Boolean formula, determine whether this formula is satisfiable or not.</a:t>
            </a:r>
            <a:r>
              <a:rPr lang="en-US" altLang="zh-TW" sz="2100" dirty="0">
                <a:latin typeface="Times New Roman" panose="02020603050405020304" pitchFamily="18" charset="0"/>
              </a:rPr>
              <a:t> </a:t>
            </a:r>
            <a:endParaRPr lang="en-US" altLang="zh-TW" sz="2100" dirty="0"/>
          </a:p>
          <a:p>
            <a:pPr lvl="1" algn="just"/>
            <a:r>
              <a:rPr lang="en-US" altLang="zh-TW" dirty="0"/>
              <a:t>A </a:t>
            </a:r>
            <a:r>
              <a:rPr lang="en-US" altLang="zh-TW" b="1" dirty="0">
                <a:solidFill>
                  <a:srgbClr val="FF0000"/>
                </a:solidFill>
              </a:rPr>
              <a:t>literal</a:t>
            </a:r>
            <a:r>
              <a:rPr lang="en-US" altLang="zh-TW" dirty="0"/>
              <a:t> (Boolean variable): x</a:t>
            </a:r>
            <a:r>
              <a:rPr lang="en-US" altLang="zh-TW" baseline="-30000" dirty="0"/>
              <a:t>i</a:t>
            </a:r>
            <a:r>
              <a:rPr lang="en-US" altLang="zh-TW" dirty="0"/>
              <a:t> or -x</a:t>
            </a:r>
            <a:r>
              <a:rPr lang="en-US" altLang="zh-TW" baseline="-30000" dirty="0"/>
              <a:t>i</a:t>
            </a:r>
            <a:endParaRPr lang="en-US" altLang="zh-TW" dirty="0"/>
          </a:p>
          <a:p>
            <a:pPr lvl="1" algn="just"/>
            <a:r>
              <a:rPr lang="en-US" altLang="zh-TW" dirty="0"/>
              <a:t>A </a:t>
            </a:r>
            <a:r>
              <a:rPr lang="en-US" altLang="zh-TW" b="1" dirty="0">
                <a:solidFill>
                  <a:srgbClr val="FF0000"/>
                </a:solidFill>
              </a:rPr>
              <a:t>clause</a:t>
            </a:r>
            <a:r>
              <a:rPr lang="en-US" altLang="zh-TW" dirty="0"/>
              <a:t> (disjunction of variables): c</a:t>
            </a:r>
            <a:r>
              <a:rPr lang="en-US" altLang="zh-TW" baseline="-30000" dirty="0"/>
              <a:t>i </a:t>
            </a:r>
            <a:r>
              <a:rPr lang="en-US" altLang="zh-TW" dirty="0">
                <a:latin typeface="新細明體" panose="02020500000000000000" pitchFamily="18" charset="-120"/>
                <a:sym typeface="Symbol" panose="05050102010706020507" pitchFamily="18" charset="2"/>
              </a:rPr>
              <a:t></a:t>
            </a:r>
            <a:r>
              <a:rPr lang="en-US" altLang="zh-TW" dirty="0"/>
              <a:t> x</a:t>
            </a:r>
            <a:r>
              <a:rPr lang="en-US" altLang="zh-TW" baseline="-30000" dirty="0"/>
              <a:t>1</a:t>
            </a:r>
            <a:r>
              <a:rPr lang="en-US" altLang="zh-TW" dirty="0"/>
              <a:t> v x</a:t>
            </a:r>
            <a:r>
              <a:rPr lang="en-US" altLang="zh-TW" baseline="-30000" dirty="0"/>
              <a:t>2 </a:t>
            </a:r>
            <a:r>
              <a:rPr lang="en-US" altLang="zh-TW" dirty="0"/>
              <a:t>v -x</a:t>
            </a:r>
            <a:r>
              <a:rPr lang="en-US" altLang="zh-TW" baseline="-30000" dirty="0"/>
              <a:t>3</a:t>
            </a:r>
            <a:endParaRPr lang="en-US" altLang="zh-TW" dirty="0"/>
          </a:p>
          <a:p>
            <a:pPr lvl="1" algn="just"/>
            <a:r>
              <a:rPr lang="en-US" altLang="zh-TW" dirty="0"/>
              <a:t>A </a:t>
            </a:r>
            <a:r>
              <a:rPr lang="en-US" altLang="zh-TW" b="1" dirty="0">
                <a:solidFill>
                  <a:srgbClr val="FF0000"/>
                </a:solidFill>
              </a:rPr>
              <a:t>formula</a:t>
            </a:r>
            <a:r>
              <a:rPr lang="en-US" altLang="zh-TW" dirty="0"/>
              <a:t> : conjunctive normal form:</a:t>
            </a:r>
            <a:r>
              <a:rPr lang="zh-TW" altLang="en-US" dirty="0"/>
              <a:t> </a:t>
            </a:r>
            <a:r>
              <a:rPr lang="en-US" altLang="zh-TW" dirty="0"/>
              <a:t>c</a:t>
            </a:r>
            <a:r>
              <a:rPr lang="en-US" altLang="zh-TW" sz="1800" baseline="-30000" dirty="0"/>
              <a:t>1</a:t>
            </a:r>
            <a:r>
              <a:rPr lang="en-US" altLang="zh-TW" sz="1800" dirty="0"/>
              <a:t>&amp; c</a:t>
            </a:r>
            <a:r>
              <a:rPr lang="en-US" altLang="zh-TW" sz="1800" baseline="-30000" dirty="0"/>
              <a:t>2 </a:t>
            </a:r>
            <a:r>
              <a:rPr lang="en-US" altLang="zh-TW" sz="1800" dirty="0"/>
              <a:t>&amp; </a:t>
            </a:r>
            <a:r>
              <a:rPr lang="en-US" altLang="zh-TW" sz="1800" dirty="0">
                <a:latin typeface="Times New Roman" panose="02020603050405020304" pitchFamily="18" charset="0"/>
              </a:rPr>
              <a:t>…</a:t>
            </a:r>
            <a:r>
              <a:rPr lang="en-US" altLang="zh-TW" sz="1800" dirty="0"/>
              <a:t> &amp; c</a:t>
            </a:r>
            <a:r>
              <a:rPr lang="en-US" altLang="zh-TW" sz="1800" baseline="-30000" dirty="0"/>
              <a:t>m</a:t>
            </a:r>
            <a:r>
              <a:rPr lang="en-US" altLang="zh-TW" sz="1800" dirty="0"/>
              <a:t> </a:t>
            </a:r>
          </a:p>
          <a:p>
            <a:pPr>
              <a:lnSpc>
                <a:spcPct val="90000"/>
              </a:lnSpc>
              <a:buClrTx/>
              <a:buSzTx/>
            </a:pPr>
            <a:r>
              <a:rPr lang="en-US" altLang="zh-TW" sz="2100" b="1" dirty="0" err="1"/>
              <a:t>Eg</a:t>
            </a:r>
            <a:r>
              <a:rPr lang="en-US" altLang="zh-TW" sz="2100" dirty="0"/>
              <a:t>: Given </a:t>
            </a:r>
            <a:r>
              <a:rPr lang="en-US" altLang="zh-TW" dirty="0"/>
              <a:t> </a:t>
            </a:r>
            <a:br>
              <a:rPr lang="en-US" altLang="zh-TW" dirty="0"/>
            </a:br>
            <a:r>
              <a:rPr lang="en-US" altLang="zh-TW" dirty="0"/>
              <a:t> f = </a:t>
            </a:r>
            <a:r>
              <a:rPr lang="en-US" altLang="zh-TW" sz="2000" dirty="0"/>
              <a:t>x</a:t>
            </a:r>
            <a:r>
              <a:rPr lang="en-US" altLang="zh-TW" sz="2000" baseline="-30000" dirty="0"/>
              <a:t>1</a:t>
            </a:r>
            <a:r>
              <a:rPr lang="en-US" altLang="zh-TW" sz="2000" dirty="0"/>
              <a:t> v x</a:t>
            </a:r>
            <a:r>
              <a:rPr lang="en-US" altLang="zh-TW" sz="2000" baseline="-30000" dirty="0"/>
              <a:t>2 </a:t>
            </a:r>
            <a:r>
              <a:rPr lang="en-US" altLang="zh-TW" sz="2000" dirty="0"/>
              <a:t>v x</a:t>
            </a:r>
            <a:r>
              <a:rPr lang="en-US" altLang="zh-TW" sz="2000" baseline="-30000" dirty="0"/>
              <a:t>3</a:t>
            </a:r>
            <a:r>
              <a:rPr lang="en-US" altLang="zh-TW" sz="2000" dirty="0"/>
              <a:t> </a:t>
            </a:r>
          </a:p>
          <a:p>
            <a:pPr eaLnBrk="1" hangingPunct="1">
              <a:lnSpc>
                <a:spcPct val="90000"/>
              </a:lnSpc>
              <a:buClrTx/>
              <a:buSzTx/>
              <a:buFontTx/>
              <a:buNone/>
            </a:pPr>
            <a:r>
              <a:rPr lang="en-US" altLang="zh-TW" sz="2000" dirty="0"/>
              <a:t>	   	&amp; - x</a:t>
            </a:r>
            <a:r>
              <a:rPr lang="en-US" altLang="zh-TW" sz="2000" baseline="-30000" dirty="0"/>
              <a:t>1</a:t>
            </a:r>
            <a:r>
              <a:rPr lang="en-US" altLang="zh-TW" sz="2000" dirty="0"/>
              <a:t> </a:t>
            </a:r>
          </a:p>
          <a:p>
            <a:pPr eaLnBrk="1" hangingPunct="1">
              <a:lnSpc>
                <a:spcPct val="90000"/>
              </a:lnSpc>
              <a:buClrTx/>
              <a:buSzTx/>
              <a:buFontTx/>
              <a:buNone/>
            </a:pPr>
            <a:r>
              <a:rPr lang="en-US" altLang="zh-TW" sz="2000" dirty="0"/>
              <a:t>        	&amp; - x</a:t>
            </a:r>
            <a:r>
              <a:rPr lang="en-US" altLang="zh-TW" sz="2000" baseline="-30000" dirty="0"/>
              <a:t>2</a:t>
            </a:r>
            <a:r>
              <a:rPr lang="en-US" altLang="zh-TW" dirty="0"/>
              <a:t>,</a:t>
            </a:r>
            <a:br>
              <a:rPr lang="en-US" altLang="zh-TW" dirty="0"/>
            </a:br>
            <a:r>
              <a:rPr lang="en-US" altLang="zh-TW" dirty="0"/>
              <a:t>determine if f is satisfiable</a:t>
            </a:r>
            <a:endParaRPr lang="en-US" altLang="zh-TW" sz="2100" dirty="0"/>
          </a:p>
          <a:p>
            <a:pPr>
              <a:lnSpc>
                <a:spcPct val="90000"/>
              </a:lnSpc>
              <a:buClrTx/>
              <a:buSzTx/>
            </a:pPr>
            <a:r>
              <a:rPr lang="en-US" altLang="zh-TW" sz="2100" b="1" dirty="0"/>
              <a:t>Sol</a:t>
            </a:r>
            <a:r>
              <a:rPr lang="en-US" altLang="zh-TW" sz="2100" dirty="0"/>
              <a:t>: f is satisfiable, as the assignment </a:t>
            </a:r>
            <a:r>
              <a:rPr lang="en-US" altLang="zh-TW" sz="2000" dirty="0"/>
              <a:t>(-x</a:t>
            </a:r>
            <a:r>
              <a:rPr lang="en-US" altLang="zh-TW" sz="2000" baseline="-30000" dirty="0"/>
              <a:t>1</a:t>
            </a:r>
            <a:r>
              <a:rPr lang="en-US" altLang="zh-TW" sz="2000" dirty="0"/>
              <a:t>, -x</a:t>
            </a:r>
            <a:r>
              <a:rPr lang="en-US" altLang="zh-TW" sz="2000" baseline="-30000" dirty="0"/>
              <a:t>2</a:t>
            </a:r>
            <a:r>
              <a:rPr lang="en-US" altLang="zh-TW" sz="2000" dirty="0"/>
              <a:t> , x</a:t>
            </a:r>
            <a:r>
              <a:rPr lang="en-US" altLang="zh-TW" sz="2000" baseline="-30000" dirty="0"/>
              <a:t>3</a:t>
            </a:r>
            <a:r>
              <a:rPr lang="en-US" altLang="zh-TW" sz="2000" dirty="0"/>
              <a:t>) makes</a:t>
            </a:r>
            <a:br>
              <a:rPr lang="en-US" altLang="zh-TW" sz="2000" dirty="0"/>
            </a:br>
            <a:r>
              <a:rPr lang="en-US" altLang="zh-TW" sz="2000" dirty="0"/>
              <a:t>f true, where</a:t>
            </a:r>
            <a:r>
              <a:rPr lang="zh-TW" altLang="en-US" sz="2000" dirty="0"/>
              <a:t> </a:t>
            </a:r>
            <a:r>
              <a:rPr lang="en-US" altLang="zh-TW" sz="2100" dirty="0"/>
              <a:t> </a:t>
            </a:r>
            <a:r>
              <a:rPr lang="en-US" altLang="zh-TW" sz="2000" dirty="0"/>
              <a:t>(-x</a:t>
            </a:r>
            <a:r>
              <a:rPr lang="en-US" altLang="zh-TW" sz="2000" baseline="-30000" dirty="0"/>
              <a:t>1</a:t>
            </a:r>
            <a:r>
              <a:rPr lang="en-US" altLang="zh-TW" sz="2000" dirty="0"/>
              <a:t>, -x</a:t>
            </a:r>
            <a:r>
              <a:rPr lang="en-US" altLang="zh-TW" sz="2000" baseline="-30000" dirty="0"/>
              <a:t>2</a:t>
            </a:r>
            <a:r>
              <a:rPr lang="en-US" altLang="zh-TW" sz="2000" dirty="0"/>
              <a:t> , x</a:t>
            </a:r>
            <a:r>
              <a:rPr lang="en-US" altLang="zh-TW" sz="2000" baseline="-30000" dirty="0"/>
              <a:t>3</a:t>
            </a:r>
            <a:r>
              <a:rPr lang="en-US" altLang="zh-TW" sz="2000" dirty="0"/>
              <a:t>)  represents x</a:t>
            </a:r>
            <a:r>
              <a:rPr lang="en-US" altLang="zh-TW" sz="2000" baseline="-30000" dirty="0"/>
              <a:t>1 </a:t>
            </a:r>
            <a:r>
              <a:rPr lang="en-US" altLang="zh-TW" sz="2000" dirty="0">
                <a:latin typeface="Times New Roman" panose="02020603050405020304" pitchFamily="18" charset="0"/>
              </a:rPr>
              <a:t>←</a:t>
            </a:r>
            <a:r>
              <a:rPr lang="en-US" altLang="zh-TW" sz="2000" dirty="0"/>
              <a:t> F , x</a:t>
            </a:r>
            <a:r>
              <a:rPr lang="en-US" altLang="zh-TW" sz="2000" baseline="-30000" dirty="0"/>
              <a:t>2 </a:t>
            </a:r>
            <a:r>
              <a:rPr lang="en-US" altLang="zh-TW" sz="2000" dirty="0">
                <a:latin typeface="Times New Roman" panose="02020603050405020304" pitchFamily="18" charset="0"/>
              </a:rPr>
              <a:t>←</a:t>
            </a:r>
            <a:r>
              <a:rPr lang="en-US" altLang="zh-TW" sz="2000" dirty="0"/>
              <a:t> F , x</a:t>
            </a:r>
            <a:r>
              <a:rPr lang="en-US" altLang="zh-TW" sz="2000" baseline="-30000" dirty="0"/>
              <a:t>3 </a:t>
            </a:r>
            <a:r>
              <a:rPr lang="en-US" altLang="zh-TW" sz="2000" dirty="0">
                <a:latin typeface="Times New Roman" panose="02020603050405020304" pitchFamily="18" charset="0"/>
              </a:rPr>
              <a:t>←</a:t>
            </a:r>
            <a:r>
              <a:rPr lang="en-US" altLang="zh-TW" sz="2000" dirty="0"/>
              <a:t> T</a:t>
            </a:r>
            <a:endParaRPr lang="en-US" altLang="zh-TW" sz="2100" dirty="0"/>
          </a:p>
        </p:txBody>
      </p:sp>
      <p:sp>
        <p:nvSpPr>
          <p:cNvPr id="3" name="投影片編號版面配置區 2">
            <a:extLst>
              <a:ext uri="{FF2B5EF4-FFF2-40B4-BE49-F238E27FC236}">
                <a16:creationId xmlns:a16="http://schemas.microsoft.com/office/drawing/2014/main" id="{69D7A3E1-ED03-459A-B2FA-1A836EAB1D45}"/>
              </a:ext>
            </a:extLst>
          </p:cNvPr>
          <p:cNvSpPr>
            <a:spLocks noGrp="1"/>
          </p:cNvSpPr>
          <p:nvPr>
            <p:ph type="sldNum" sz="quarter" idx="10"/>
          </p:nvPr>
        </p:nvSpPr>
        <p:spPr/>
        <p:txBody>
          <a:bodyPr/>
          <a:lstStyle/>
          <a:p>
            <a:pPr>
              <a:defRPr/>
            </a:pPr>
            <a:fld id="{65376F40-43DA-4CB6-93DC-BCEA14E7B7A1}" type="slidenum">
              <a:rPr lang="en-US" altLang="zh-TW" smtClean="0"/>
              <a:pPr>
                <a:defRPr/>
              </a:pPr>
              <a:t>6</a:t>
            </a:fld>
            <a:endParaRPr lang="en-US" altLang="zh-TW"/>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a:extLst>
              <a:ext uri="{FF2B5EF4-FFF2-40B4-BE49-F238E27FC236}">
                <a16:creationId xmlns:a16="http://schemas.microsoft.com/office/drawing/2014/main" id="{29F6E93B-EE46-48AA-83A3-9463B1C88526}"/>
              </a:ext>
            </a:extLst>
          </p:cNvPr>
          <p:cNvSpPr>
            <a:spLocks noGrp="1" noChangeArrowheads="1"/>
          </p:cNvSpPr>
          <p:nvPr>
            <p:ph type="title"/>
          </p:nvPr>
        </p:nvSpPr>
        <p:spPr/>
        <p:txBody>
          <a:bodyPr/>
          <a:lstStyle/>
          <a:p>
            <a:pPr eaLnBrk="1" hangingPunct="1"/>
            <a:r>
              <a:rPr lang="en-US" altLang="zh-TW" dirty="0"/>
              <a:t>Non-deterministic Algorithms (NDAs) (1)</a:t>
            </a:r>
          </a:p>
        </p:txBody>
      </p:sp>
      <p:sp>
        <p:nvSpPr>
          <p:cNvPr id="8196" name="Rectangle 3">
            <a:extLst>
              <a:ext uri="{FF2B5EF4-FFF2-40B4-BE49-F238E27FC236}">
                <a16:creationId xmlns:a16="http://schemas.microsoft.com/office/drawing/2014/main" id="{EEDEC2F2-24BA-4509-9A9D-B896B52221BD}"/>
              </a:ext>
            </a:extLst>
          </p:cNvPr>
          <p:cNvSpPr>
            <a:spLocks noGrp="1" noChangeArrowheads="1"/>
          </p:cNvSpPr>
          <p:nvPr>
            <p:ph type="body" idx="1"/>
          </p:nvPr>
        </p:nvSpPr>
        <p:spPr/>
        <p:txBody>
          <a:bodyPr/>
          <a:lstStyle/>
          <a:p>
            <a:pPr marL="400050" indent="-400050">
              <a:lnSpc>
                <a:spcPct val="90000"/>
              </a:lnSpc>
            </a:pPr>
            <a:r>
              <a:rPr lang="en-US" altLang="zh-TW" sz="2700" b="1" dirty="0"/>
              <a:t>A </a:t>
            </a:r>
            <a:r>
              <a:rPr lang="en-US" altLang="zh-TW" sz="2700" b="1" dirty="0">
                <a:solidFill>
                  <a:srgbClr val="FF0000"/>
                </a:solidFill>
              </a:rPr>
              <a:t>non-deterministic algorithm (NDA) </a:t>
            </a:r>
            <a:r>
              <a:rPr lang="en-US" altLang="zh-TW" sz="2700" b="1" dirty="0"/>
              <a:t>is different form a </a:t>
            </a:r>
            <a:r>
              <a:rPr lang="en-US" altLang="zh-TW" sz="2700" b="1" dirty="0">
                <a:solidFill>
                  <a:srgbClr val="00FF00"/>
                </a:solidFill>
              </a:rPr>
              <a:t>deterministic algorithm (DA)</a:t>
            </a:r>
            <a:r>
              <a:rPr lang="en-US" altLang="zh-TW" sz="2700" b="1" dirty="0"/>
              <a:t>.</a:t>
            </a:r>
          </a:p>
          <a:p>
            <a:pPr marL="857250" lvl="1" indent="-400050">
              <a:lnSpc>
                <a:spcPct val="90000"/>
              </a:lnSpc>
            </a:pPr>
            <a:r>
              <a:rPr lang="en-US" altLang="zh-TW" sz="2400" b="1" dirty="0"/>
              <a:t>An NDA consists of two phases: </a:t>
            </a:r>
          </a:p>
          <a:p>
            <a:pPr marL="1314450" lvl="2" indent="-400050">
              <a:lnSpc>
                <a:spcPct val="90000"/>
              </a:lnSpc>
            </a:pPr>
            <a:r>
              <a:rPr lang="en-US" altLang="zh-TW" sz="2100" b="1" dirty="0">
                <a:solidFill>
                  <a:srgbClr val="FF0000"/>
                </a:solidFill>
              </a:rPr>
              <a:t>choosing </a:t>
            </a:r>
            <a:r>
              <a:rPr lang="en-US" altLang="zh-TW" sz="2100" b="1" dirty="0">
                <a:solidFill>
                  <a:schemeClr val="bg2"/>
                </a:solidFill>
              </a:rPr>
              <a:t>(for selecting a </a:t>
            </a:r>
            <a:r>
              <a:rPr lang="en-US" altLang="zh-TW" sz="2100" b="1" dirty="0">
                <a:solidFill>
                  <a:srgbClr val="FF0000"/>
                </a:solidFill>
              </a:rPr>
              <a:t>choice</a:t>
            </a:r>
            <a:r>
              <a:rPr lang="en-US" altLang="zh-TW" sz="2100" b="1" dirty="0">
                <a:solidFill>
                  <a:schemeClr val="bg2"/>
                </a:solidFill>
              </a:rPr>
              <a:t>)</a:t>
            </a:r>
          </a:p>
          <a:p>
            <a:pPr marL="1314450" lvl="2" indent="-400050">
              <a:lnSpc>
                <a:spcPct val="90000"/>
              </a:lnSpc>
            </a:pPr>
            <a:r>
              <a:rPr lang="en-US" altLang="zh-TW" sz="2100" b="1" dirty="0">
                <a:solidFill>
                  <a:srgbClr val="FF0000"/>
                </a:solidFill>
              </a:rPr>
              <a:t>checking </a:t>
            </a:r>
            <a:r>
              <a:rPr lang="en-US" altLang="zh-TW" sz="2100" b="1" dirty="0">
                <a:solidFill>
                  <a:schemeClr val="bg2"/>
                </a:solidFill>
              </a:rPr>
              <a:t>(for returning</a:t>
            </a:r>
            <a:r>
              <a:rPr lang="en-US" altLang="zh-TW" sz="2100" b="1" dirty="0">
                <a:solidFill>
                  <a:srgbClr val="FF0000"/>
                </a:solidFill>
              </a:rPr>
              <a:t> SUCCESS </a:t>
            </a:r>
            <a:r>
              <a:rPr lang="en-US" altLang="zh-TW" sz="2100" b="1" dirty="0">
                <a:solidFill>
                  <a:schemeClr val="bg2"/>
                </a:solidFill>
              </a:rPr>
              <a:t>or</a:t>
            </a:r>
            <a:r>
              <a:rPr lang="en-US" altLang="zh-TW" sz="2100" b="1" dirty="0">
                <a:solidFill>
                  <a:srgbClr val="FF0000"/>
                </a:solidFill>
              </a:rPr>
              <a:t> FAILURE</a:t>
            </a:r>
            <a:r>
              <a:rPr lang="en-US" altLang="zh-TW" sz="2100" b="1" dirty="0">
                <a:solidFill>
                  <a:schemeClr val="bg2"/>
                </a:solidFill>
              </a:rPr>
              <a:t>)</a:t>
            </a:r>
          </a:p>
          <a:p>
            <a:pPr marL="857250" lvl="1" indent="-400050">
              <a:lnSpc>
                <a:spcPct val="90000"/>
              </a:lnSpc>
            </a:pPr>
            <a:r>
              <a:rPr lang="en-US" altLang="zh-TW" sz="2400" b="1" dirty="0"/>
              <a:t>An NDA is assumed to </a:t>
            </a:r>
            <a:r>
              <a:rPr lang="en-US" altLang="zh-TW" sz="2400" b="1" dirty="0">
                <a:solidFill>
                  <a:srgbClr val="FF0000"/>
                </a:solidFill>
              </a:rPr>
              <a:t>always make a correct choice</a:t>
            </a:r>
            <a:r>
              <a:rPr lang="en-US" altLang="zh-TW" sz="2400" b="1" dirty="0">
                <a:solidFill>
                  <a:schemeClr val="tx1"/>
                </a:solidFill>
              </a:rPr>
              <a:t> for returning SUCCESS, if it is possible.</a:t>
            </a:r>
          </a:p>
        </p:txBody>
      </p:sp>
      <p:sp>
        <p:nvSpPr>
          <p:cNvPr id="3" name="投影片編號版面配置區 2">
            <a:extLst>
              <a:ext uri="{FF2B5EF4-FFF2-40B4-BE49-F238E27FC236}">
                <a16:creationId xmlns:a16="http://schemas.microsoft.com/office/drawing/2014/main" id="{83233175-2E8D-4608-B564-4AB8547B9BF6}"/>
              </a:ext>
            </a:extLst>
          </p:cNvPr>
          <p:cNvSpPr>
            <a:spLocks noGrp="1"/>
          </p:cNvSpPr>
          <p:nvPr>
            <p:ph type="sldNum" sz="quarter" idx="10"/>
          </p:nvPr>
        </p:nvSpPr>
        <p:spPr/>
        <p:txBody>
          <a:bodyPr/>
          <a:lstStyle/>
          <a:p>
            <a:pPr>
              <a:defRPr/>
            </a:pPr>
            <a:fld id="{65376F40-43DA-4CB6-93DC-BCEA14E7B7A1}" type="slidenum">
              <a:rPr lang="en-US" altLang="zh-TW" smtClean="0"/>
              <a:pPr>
                <a:defRPr/>
              </a:pPr>
              <a:t>7</a:t>
            </a:fld>
            <a:endParaRPr lang="en-US" altLang="zh-TW"/>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a:extLst>
              <a:ext uri="{FF2B5EF4-FFF2-40B4-BE49-F238E27FC236}">
                <a16:creationId xmlns:a16="http://schemas.microsoft.com/office/drawing/2014/main" id="{F9CE85D5-7B32-4C24-BD03-E1B05431AF37}"/>
              </a:ext>
            </a:extLst>
          </p:cNvPr>
          <p:cNvSpPr>
            <a:spLocks noGrp="1" noChangeArrowheads="1"/>
          </p:cNvSpPr>
          <p:nvPr>
            <p:ph type="title"/>
          </p:nvPr>
        </p:nvSpPr>
        <p:spPr/>
        <p:txBody>
          <a:bodyPr/>
          <a:lstStyle/>
          <a:p>
            <a:pPr eaLnBrk="1" hangingPunct="1"/>
            <a:r>
              <a:rPr lang="en-US" altLang="zh-TW" dirty="0"/>
              <a:t>Nondeterministic Algorithms (NDAs) (2)</a:t>
            </a:r>
          </a:p>
        </p:txBody>
      </p:sp>
      <p:sp>
        <p:nvSpPr>
          <p:cNvPr id="9220" name="Rectangle 3">
            <a:extLst>
              <a:ext uri="{FF2B5EF4-FFF2-40B4-BE49-F238E27FC236}">
                <a16:creationId xmlns:a16="http://schemas.microsoft.com/office/drawing/2014/main" id="{3F1F0B73-28EB-4CCE-B097-418D268FCADD}"/>
              </a:ext>
            </a:extLst>
          </p:cNvPr>
          <p:cNvSpPr>
            <a:spLocks noGrp="1" noChangeArrowheads="1"/>
          </p:cNvSpPr>
          <p:nvPr>
            <p:ph type="body" idx="1"/>
          </p:nvPr>
        </p:nvSpPr>
        <p:spPr>
          <a:xfrm>
            <a:off x="312419" y="1232297"/>
            <a:ext cx="8567037" cy="3367088"/>
          </a:xfrm>
        </p:spPr>
        <p:txBody>
          <a:bodyPr/>
          <a:lstStyle/>
          <a:p>
            <a:pPr marL="400050" indent="-400050">
              <a:lnSpc>
                <a:spcPct val="90000"/>
              </a:lnSpc>
            </a:pPr>
            <a:r>
              <a:rPr lang="en-US" altLang="zh-TW" b="1" dirty="0"/>
              <a:t>Machines for running NDAs do not exist currently and may never exist in reality. </a:t>
            </a:r>
          </a:p>
          <a:p>
            <a:pPr marL="857250" lvl="1" indent="-400050">
              <a:lnSpc>
                <a:spcPct val="90000"/>
              </a:lnSpc>
            </a:pPr>
            <a:r>
              <a:rPr lang="en-US" altLang="zh-TW" dirty="0">
                <a:latin typeface="TimesNewRoman" charset="0"/>
              </a:rPr>
              <a:t>They can only be made by allowing </a:t>
            </a:r>
            <a:r>
              <a:rPr lang="en-US" altLang="zh-TW" dirty="0">
                <a:solidFill>
                  <a:schemeClr val="hlink"/>
                </a:solidFill>
                <a:latin typeface="TimesNewRoman" charset="0"/>
              </a:rPr>
              <a:t>unbounded parallelism</a:t>
            </a:r>
            <a:r>
              <a:rPr lang="en-US" altLang="zh-TW" dirty="0">
                <a:latin typeface="TimesNewRoman" charset="0"/>
              </a:rPr>
              <a:t> in computation. </a:t>
            </a:r>
          </a:p>
          <a:p>
            <a:pPr marL="857250" lvl="1" indent="-400050">
              <a:lnSpc>
                <a:spcPct val="90000"/>
              </a:lnSpc>
            </a:pPr>
            <a:r>
              <a:rPr lang="en-US" altLang="zh-TW" sz="2400" b="1" u="sng" dirty="0">
                <a:solidFill>
                  <a:srgbClr val="FF0000"/>
                </a:solidFill>
                <a:latin typeface="TimesNewRoman" charset="0"/>
              </a:rPr>
              <a:t>Quantum computation may be an approximation.</a:t>
            </a:r>
            <a:endParaRPr lang="en-US" altLang="zh-TW" sz="2400" b="1" u="sng" dirty="0"/>
          </a:p>
          <a:p>
            <a:pPr marL="400050" indent="-400050">
              <a:lnSpc>
                <a:spcPct val="90000"/>
              </a:lnSpc>
            </a:pPr>
            <a:r>
              <a:rPr lang="en-US" altLang="zh-TW" b="1" dirty="0"/>
              <a:t>NDAs are useful only because they help us define a class of problems: </a:t>
            </a:r>
            <a:r>
              <a:rPr lang="en-US" altLang="zh-TW" b="1" dirty="0">
                <a:solidFill>
                  <a:srgbClr val="FF0000"/>
                </a:solidFill>
              </a:rPr>
              <a:t>NP problems</a:t>
            </a:r>
            <a:r>
              <a:rPr lang="en-US" altLang="zh-TW" b="1" dirty="0">
                <a:solidFill>
                  <a:schemeClr val="hlink"/>
                </a:solidFill>
              </a:rPr>
              <a:t>.</a:t>
            </a:r>
          </a:p>
          <a:p>
            <a:pPr marL="857250" lvl="1" indent="-400050">
              <a:lnSpc>
                <a:spcPct val="90000"/>
              </a:lnSpc>
            </a:pPr>
            <a:r>
              <a:rPr lang="en-US" altLang="zh-TW" b="1" dirty="0">
                <a:solidFill>
                  <a:schemeClr val="tx1"/>
                </a:solidFill>
              </a:rPr>
              <a:t>A problem is called an </a:t>
            </a:r>
            <a:r>
              <a:rPr lang="en-US" altLang="zh-TW" b="1" dirty="0">
                <a:solidFill>
                  <a:srgbClr val="FF0000"/>
                </a:solidFill>
              </a:rPr>
              <a:t>NP problem</a:t>
            </a:r>
            <a:r>
              <a:rPr lang="en-US" altLang="zh-TW" b="1" dirty="0">
                <a:solidFill>
                  <a:schemeClr val="tx1"/>
                </a:solidFill>
              </a:rPr>
              <a:t> if it can be solved by a </a:t>
            </a:r>
            <a:r>
              <a:rPr lang="en-US" altLang="zh-TW" b="1" u="sng" dirty="0">
                <a:solidFill>
                  <a:srgbClr val="FF0000"/>
                </a:solidFill>
              </a:rPr>
              <a:t>n</a:t>
            </a:r>
            <a:r>
              <a:rPr lang="en-US" altLang="zh-TW" b="1" dirty="0">
                <a:solidFill>
                  <a:srgbClr val="FF0000"/>
                </a:solidFill>
              </a:rPr>
              <a:t>on-deterministic </a:t>
            </a:r>
            <a:r>
              <a:rPr lang="en-US" altLang="zh-TW" b="1" u="sng" dirty="0">
                <a:solidFill>
                  <a:srgbClr val="FF0000"/>
                </a:solidFill>
              </a:rPr>
              <a:t>p</a:t>
            </a:r>
            <a:r>
              <a:rPr lang="en-US" altLang="zh-TW" b="1" dirty="0">
                <a:solidFill>
                  <a:srgbClr val="FF0000"/>
                </a:solidFill>
              </a:rPr>
              <a:t>olynomial</a:t>
            </a:r>
            <a:r>
              <a:rPr lang="en-US" altLang="zh-TW" b="1" dirty="0">
                <a:solidFill>
                  <a:schemeClr val="tx1"/>
                </a:solidFill>
              </a:rPr>
              <a:t> algorithm, i.e., an NDA with a polynomial time complexity.</a:t>
            </a:r>
          </a:p>
        </p:txBody>
      </p:sp>
      <p:sp>
        <p:nvSpPr>
          <p:cNvPr id="3" name="投影片編號版面配置區 2">
            <a:extLst>
              <a:ext uri="{FF2B5EF4-FFF2-40B4-BE49-F238E27FC236}">
                <a16:creationId xmlns:a16="http://schemas.microsoft.com/office/drawing/2014/main" id="{52917A63-8412-4FA6-87A8-DE2F0A24F6D7}"/>
              </a:ext>
            </a:extLst>
          </p:cNvPr>
          <p:cNvSpPr>
            <a:spLocks noGrp="1"/>
          </p:cNvSpPr>
          <p:nvPr>
            <p:ph type="sldNum" sz="quarter" idx="10"/>
          </p:nvPr>
        </p:nvSpPr>
        <p:spPr/>
        <p:txBody>
          <a:bodyPr/>
          <a:lstStyle/>
          <a:p>
            <a:pPr>
              <a:defRPr/>
            </a:pPr>
            <a:fld id="{65376F40-43DA-4CB6-93DC-BCEA14E7B7A1}" type="slidenum">
              <a:rPr lang="en-US" altLang="zh-TW" smtClean="0"/>
              <a:pPr>
                <a:defRPr/>
              </a:pPr>
              <a:t>8</a:t>
            </a:fld>
            <a:endParaRPr lang="en-US" altLang="zh-TW"/>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a:extLst>
              <a:ext uri="{FF2B5EF4-FFF2-40B4-BE49-F238E27FC236}">
                <a16:creationId xmlns:a16="http://schemas.microsoft.com/office/drawing/2014/main" id="{7CE7B178-4429-4842-A28A-15EAD84CA8C8}"/>
              </a:ext>
            </a:extLst>
          </p:cNvPr>
          <p:cNvSpPr>
            <a:spLocks noGrp="1" noChangeArrowheads="1"/>
          </p:cNvSpPr>
          <p:nvPr>
            <p:ph type="title"/>
          </p:nvPr>
        </p:nvSpPr>
        <p:spPr>
          <a:xfrm>
            <a:off x="0" y="80010"/>
            <a:ext cx="9251643" cy="1115282"/>
          </a:xfrm>
        </p:spPr>
        <p:txBody>
          <a:bodyPr/>
          <a:lstStyle/>
          <a:p>
            <a:pPr eaLnBrk="1" hangingPunct="1"/>
            <a:r>
              <a:rPr lang="en-US" altLang="zh-TW" sz="3000" dirty="0"/>
              <a:t>Nondeterministic Polynomial (NP)</a:t>
            </a:r>
            <a:r>
              <a:rPr lang="zh-TW" altLang="en-US" sz="3000" dirty="0"/>
              <a:t> </a:t>
            </a:r>
            <a:r>
              <a:rPr lang="en-US" altLang="zh-TW" sz="3000" dirty="0"/>
              <a:t>Algorithm Example</a:t>
            </a:r>
          </a:p>
        </p:txBody>
      </p:sp>
      <p:sp>
        <p:nvSpPr>
          <p:cNvPr id="16388" name="Rectangle 3">
            <a:extLst>
              <a:ext uri="{FF2B5EF4-FFF2-40B4-BE49-F238E27FC236}">
                <a16:creationId xmlns:a16="http://schemas.microsoft.com/office/drawing/2014/main" id="{44AD41F7-4F24-4D10-AC2E-5EAF39091A12}"/>
              </a:ext>
            </a:extLst>
          </p:cNvPr>
          <p:cNvSpPr>
            <a:spLocks noGrp="1" noChangeArrowheads="1"/>
          </p:cNvSpPr>
          <p:nvPr>
            <p:ph type="body" idx="1"/>
          </p:nvPr>
        </p:nvSpPr>
        <p:spPr>
          <a:xfrm>
            <a:off x="63926" y="967248"/>
            <a:ext cx="8690684" cy="3785950"/>
          </a:xfrm>
        </p:spPr>
        <p:txBody>
          <a:bodyPr/>
          <a:lstStyle/>
          <a:p>
            <a:pPr algn="just" eaLnBrk="1" hangingPunct="1">
              <a:buFont typeface="Wingdings" panose="05000000000000000000" pitchFamily="2" charset="2"/>
              <a:buNone/>
            </a:pPr>
            <a:r>
              <a:rPr lang="en-US" altLang="zh-TW" sz="1800" dirty="0">
                <a:solidFill>
                  <a:schemeClr val="bg2"/>
                </a:solidFill>
              </a:rPr>
              <a:t>Algorithm: ND-SAT</a:t>
            </a:r>
          </a:p>
          <a:p>
            <a:pPr algn="just">
              <a:buNone/>
            </a:pPr>
            <a:r>
              <a:rPr lang="en-US" altLang="zh-TW" sz="1800" dirty="0">
                <a:solidFill>
                  <a:schemeClr val="bg2"/>
                </a:solidFill>
              </a:rPr>
              <a:t>input:  a Boolean formula f(x</a:t>
            </a:r>
            <a:r>
              <a:rPr lang="en-US" altLang="zh-TW" sz="1800" baseline="-25000" dirty="0">
                <a:solidFill>
                  <a:schemeClr val="bg2"/>
                </a:solidFill>
              </a:rPr>
              <a:t>1</a:t>
            </a:r>
            <a:r>
              <a:rPr lang="en-US" altLang="zh-TW" sz="1800" dirty="0">
                <a:solidFill>
                  <a:schemeClr val="bg2"/>
                </a:solidFill>
              </a:rPr>
              <a:t>,…,</a:t>
            </a:r>
            <a:r>
              <a:rPr lang="en-US" altLang="zh-TW" sz="1800" dirty="0" err="1">
                <a:solidFill>
                  <a:schemeClr val="bg2"/>
                </a:solidFill>
              </a:rPr>
              <a:t>x</a:t>
            </a:r>
            <a:r>
              <a:rPr lang="en-US" altLang="zh-TW" sz="1800" baseline="-25000" dirty="0" err="1">
                <a:solidFill>
                  <a:schemeClr val="bg2"/>
                </a:solidFill>
              </a:rPr>
              <a:t>n</a:t>
            </a:r>
            <a:r>
              <a:rPr lang="en-US" altLang="zh-TW" sz="1800" dirty="0">
                <a:solidFill>
                  <a:schemeClr val="bg2"/>
                </a:solidFill>
              </a:rPr>
              <a:t>) of </a:t>
            </a:r>
            <a:r>
              <a:rPr lang="en-US" altLang="zh-TW" sz="1800" b="1" dirty="0">
                <a:solidFill>
                  <a:schemeClr val="bg2"/>
                </a:solidFill>
              </a:rPr>
              <a:t>n</a:t>
            </a:r>
            <a:r>
              <a:rPr lang="en-US" altLang="zh-TW" sz="1800" dirty="0">
                <a:solidFill>
                  <a:schemeClr val="bg2"/>
                </a:solidFill>
              </a:rPr>
              <a:t> variables x</a:t>
            </a:r>
            <a:r>
              <a:rPr lang="en-US" altLang="zh-TW" sz="1800" baseline="-25000" dirty="0">
                <a:solidFill>
                  <a:schemeClr val="bg2"/>
                </a:solidFill>
              </a:rPr>
              <a:t>1</a:t>
            </a:r>
            <a:r>
              <a:rPr lang="en-US" altLang="zh-TW" sz="1800" dirty="0">
                <a:solidFill>
                  <a:schemeClr val="bg2"/>
                </a:solidFill>
              </a:rPr>
              <a:t>,…,</a:t>
            </a:r>
            <a:r>
              <a:rPr lang="en-US" altLang="zh-TW" sz="1800" dirty="0" err="1">
                <a:solidFill>
                  <a:schemeClr val="bg2"/>
                </a:solidFill>
              </a:rPr>
              <a:t>x</a:t>
            </a:r>
            <a:r>
              <a:rPr lang="en-US" altLang="zh-TW" sz="1800" baseline="-25000" dirty="0" err="1">
                <a:solidFill>
                  <a:schemeClr val="bg2"/>
                </a:solidFill>
              </a:rPr>
              <a:t>n</a:t>
            </a:r>
            <a:endParaRPr lang="en-US" altLang="zh-TW" sz="1800" b="1" baseline="-25000" dirty="0">
              <a:solidFill>
                <a:schemeClr val="bg2"/>
              </a:solidFill>
            </a:endParaRPr>
          </a:p>
          <a:p>
            <a:pPr algn="just" eaLnBrk="1" hangingPunct="1">
              <a:buFont typeface="Wingdings" panose="05000000000000000000" pitchFamily="2" charset="2"/>
              <a:buNone/>
            </a:pPr>
            <a:r>
              <a:rPr lang="en-US" altLang="zh-TW" sz="1800" dirty="0">
                <a:solidFill>
                  <a:schemeClr val="bg2"/>
                </a:solidFill>
              </a:rPr>
              <a:t>output: </a:t>
            </a:r>
            <a:r>
              <a:rPr lang="en-US" altLang="zh-TW" sz="1800" b="1" dirty="0">
                <a:solidFill>
                  <a:schemeClr val="bg2"/>
                </a:solidFill>
              </a:rPr>
              <a:t>SUCCESS</a:t>
            </a:r>
            <a:r>
              <a:rPr lang="en-US" altLang="zh-TW" sz="1800" dirty="0">
                <a:solidFill>
                  <a:schemeClr val="bg2"/>
                </a:solidFill>
              </a:rPr>
              <a:t> if f is satisfiable; </a:t>
            </a:r>
            <a:r>
              <a:rPr lang="en-US" altLang="zh-TW" sz="1800" b="1" dirty="0">
                <a:solidFill>
                  <a:schemeClr val="bg2"/>
                </a:solidFill>
              </a:rPr>
              <a:t>FAILURE</a:t>
            </a:r>
            <a:r>
              <a:rPr lang="en-US" altLang="zh-TW" sz="1800" dirty="0">
                <a:solidFill>
                  <a:schemeClr val="bg2"/>
                </a:solidFill>
              </a:rPr>
              <a:t>, otherwise.</a:t>
            </a:r>
          </a:p>
          <a:p>
            <a:pPr algn="just" eaLnBrk="1" hangingPunct="1">
              <a:buFont typeface="Wingdings" panose="05000000000000000000" pitchFamily="2" charset="2"/>
              <a:buNone/>
            </a:pPr>
            <a:r>
              <a:rPr lang="en-US" altLang="zh-TW" sz="1800" dirty="0">
                <a:solidFill>
                  <a:schemeClr val="bg2"/>
                </a:solidFill>
              </a:rPr>
              <a:t>for </a:t>
            </a:r>
            <a:r>
              <a:rPr lang="en-US" altLang="zh-TW" sz="1800" dirty="0" err="1">
                <a:solidFill>
                  <a:schemeClr val="bg2"/>
                </a:solidFill>
              </a:rPr>
              <a:t>i</a:t>
            </a:r>
            <a:r>
              <a:rPr lang="en-US" altLang="zh-TW" sz="1800" dirty="0">
                <a:solidFill>
                  <a:schemeClr val="bg2"/>
                </a:solidFill>
              </a:rPr>
              <a:t> </a:t>
            </a:r>
            <a:r>
              <a:rPr lang="en-US" altLang="zh-TW" sz="1800" dirty="0">
                <a:solidFill>
                  <a:schemeClr val="bg2"/>
                </a:solidFill>
                <a:latin typeface="Times New Roman" panose="02020603050405020304" pitchFamily="18" charset="0"/>
              </a:rPr>
              <a:t>← 1 to n do</a:t>
            </a:r>
          </a:p>
          <a:p>
            <a:pPr algn="just" eaLnBrk="1" hangingPunct="1">
              <a:buFont typeface="Wingdings" panose="05000000000000000000" pitchFamily="2" charset="2"/>
              <a:buNone/>
            </a:pPr>
            <a:r>
              <a:rPr lang="en-US" altLang="zh-TW" sz="1800" dirty="0">
                <a:solidFill>
                  <a:schemeClr val="bg2"/>
                </a:solidFill>
              </a:rPr>
              <a:t>   x</a:t>
            </a:r>
            <a:r>
              <a:rPr lang="en-US" altLang="zh-TW" sz="1800" baseline="-25000" dirty="0">
                <a:solidFill>
                  <a:schemeClr val="bg2"/>
                </a:solidFill>
              </a:rPr>
              <a:t>i</a:t>
            </a:r>
            <a:r>
              <a:rPr lang="en-US" altLang="zh-TW" sz="1800" dirty="0">
                <a:solidFill>
                  <a:schemeClr val="bg2"/>
                </a:solidFill>
              </a:rPr>
              <a:t> </a:t>
            </a:r>
            <a:r>
              <a:rPr lang="en-US" altLang="zh-TW" sz="1800" dirty="0">
                <a:solidFill>
                  <a:schemeClr val="bg2"/>
                </a:solidFill>
                <a:latin typeface="Times New Roman" panose="02020603050405020304" pitchFamily="18" charset="0"/>
              </a:rPr>
              <a:t>←</a:t>
            </a:r>
            <a:r>
              <a:rPr lang="en-US" altLang="zh-TW" sz="1800" dirty="0">
                <a:solidFill>
                  <a:schemeClr val="bg2"/>
                </a:solidFill>
              </a:rPr>
              <a:t> </a:t>
            </a:r>
            <a:r>
              <a:rPr lang="en-US" altLang="zh-TW" sz="1800" dirty="0">
                <a:solidFill>
                  <a:srgbClr val="FF0000"/>
                </a:solidFill>
              </a:rPr>
              <a:t>choice(F, T)  </a:t>
            </a:r>
            <a:r>
              <a:rPr lang="en-US" altLang="zh-TW" sz="1800" dirty="0">
                <a:solidFill>
                  <a:schemeClr val="bg2"/>
                </a:solidFill>
              </a:rPr>
              <a:t>//guessing to set x</a:t>
            </a:r>
            <a:r>
              <a:rPr lang="en-US" altLang="zh-TW" sz="1800" baseline="-25000" dirty="0">
                <a:solidFill>
                  <a:schemeClr val="bg2"/>
                </a:solidFill>
              </a:rPr>
              <a:t>i</a:t>
            </a:r>
          </a:p>
          <a:p>
            <a:pPr algn="just" eaLnBrk="1" hangingPunct="1">
              <a:buFont typeface="Wingdings" panose="05000000000000000000" pitchFamily="2" charset="2"/>
              <a:buNone/>
            </a:pPr>
            <a:r>
              <a:rPr lang="en-US" altLang="zh-TW" sz="1800" dirty="0">
                <a:solidFill>
                  <a:schemeClr val="bg2"/>
                </a:solidFill>
              </a:rPr>
              <a:t>if</a:t>
            </a:r>
            <a:r>
              <a:rPr lang="zh-TW" altLang="en-US" sz="1800" dirty="0">
                <a:solidFill>
                  <a:schemeClr val="bg2"/>
                </a:solidFill>
              </a:rPr>
              <a:t> </a:t>
            </a:r>
            <a:r>
              <a:rPr lang="en-US" altLang="zh-TW" sz="1800" dirty="0">
                <a:solidFill>
                  <a:schemeClr val="bg2"/>
                </a:solidFill>
              </a:rPr>
              <a:t> f(x</a:t>
            </a:r>
            <a:r>
              <a:rPr lang="en-US" altLang="zh-TW" sz="1800" baseline="-25000" dirty="0">
                <a:solidFill>
                  <a:schemeClr val="bg2"/>
                </a:solidFill>
              </a:rPr>
              <a:t>1</a:t>
            </a:r>
            <a:r>
              <a:rPr lang="en-US" altLang="zh-TW" sz="1800" dirty="0">
                <a:solidFill>
                  <a:schemeClr val="bg2"/>
                </a:solidFill>
              </a:rPr>
              <a:t>,…,</a:t>
            </a:r>
            <a:r>
              <a:rPr lang="en-US" altLang="zh-TW" sz="1800" dirty="0" err="1">
                <a:solidFill>
                  <a:schemeClr val="bg2"/>
                </a:solidFill>
              </a:rPr>
              <a:t>x</a:t>
            </a:r>
            <a:r>
              <a:rPr lang="en-US" altLang="zh-TW" sz="1800" baseline="-25000" dirty="0" err="1">
                <a:solidFill>
                  <a:schemeClr val="bg2"/>
                </a:solidFill>
              </a:rPr>
              <a:t>n</a:t>
            </a:r>
            <a:r>
              <a:rPr lang="en-US" altLang="zh-TW" sz="1800" dirty="0">
                <a:solidFill>
                  <a:schemeClr val="bg2"/>
                </a:solidFill>
              </a:rPr>
              <a:t>)==True then return </a:t>
            </a:r>
            <a:r>
              <a:rPr lang="en-US" altLang="zh-TW" sz="1800" dirty="0">
                <a:solidFill>
                  <a:srgbClr val="FF0000"/>
                </a:solidFill>
              </a:rPr>
              <a:t>SUCCESS </a:t>
            </a:r>
            <a:r>
              <a:rPr lang="en-US" altLang="zh-TW" sz="1800" dirty="0">
                <a:solidFill>
                  <a:schemeClr val="bg2"/>
                </a:solidFill>
              </a:rPr>
              <a:t>/* checking</a:t>
            </a:r>
          </a:p>
          <a:p>
            <a:pPr algn="just" eaLnBrk="1" hangingPunct="1">
              <a:buFont typeface="Wingdings" panose="05000000000000000000" pitchFamily="2" charset="2"/>
              <a:buNone/>
            </a:pPr>
            <a:r>
              <a:rPr lang="en-US" altLang="zh-TW" sz="1800" dirty="0">
                <a:solidFill>
                  <a:schemeClr val="bg2"/>
                </a:solidFill>
              </a:rPr>
              <a:t>                                else return </a:t>
            </a:r>
            <a:r>
              <a:rPr lang="en-US" altLang="zh-TW" sz="1800" dirty="0">
                <a:solidFill>
                  <a:srgbClr val="FF0000"/>
                </a:solidFill>
              </a:rPr>
              <a:t>FAILURE</a:t>
            </a:r>
            <a:endParaRPr lang="en-US" altLang="zh-TW" sz="2100" dirty="0">
              <a:solidFill>
                <a:srgbClr val="FF0000"/>
              </a:solidFill>
              <a:latin typeface="TimesNewRoman" charset="0"/>
            </a:endParaRPr>
          </a:p>
          <a:p>
            <a:pPr marL="269875" indent="-269875" eaLnBrk="1" hangingPunct="1">
              <a:lnSpc>
                <a:spcPts val="800"/>
              </a:lnSpc>
              <a:spcBef>
                <a:spcPts val="0"/>
              </a:spcBef>
            </a:pPr>
            <a:endParaRPr lang="en-US" altLang="zh-TW" sz="1800" dirty="0">
              <a:latin typeface="TimesNewRoman" charset="0"/>
            </a:endParaRPr>
          </a:p>
          <a:p>
            <a:pPr marL="269875" indent="-269875" eaLnBrk="1" hangingPunct="1"/>
            <a:r>
              <a:rPr lang="en-US" altLang="zh-TW" sz="1800" dirty="0">
                <a:latin typeface="TimesNewRoman" charset="0"/>
              </a:rPr>
              <a:t>The algorithm is an </a:t>
            </a:r>
            <a:r>
              <a:rPr lang="en-US" altLang="zh-TW" sz="1800" b="1" dirty="0">
                <a:solidFill>
                  <a:srgbClr val="FF0000"/>
                </a:solidFill>
                <a:latin typeface="TimesNewRoman" charset="0"/>
              </a:rPr>
              <a:t>NDA</a:t>
            </a:r>
            <a:r>
              <a:rPr lang="en-US" altLang="zh-TW" sz="1800" dirty="0">
                <a:latin typeface="TimesNewRoman" charset="0"/>
              </a:rPr>
              <a:t>.</a:t>
            </a:r>
            <a:r>
              <a:rPr lang="zh-TW" altLang="en-US" sz="1800" dirty="0">
                <a:latin typeface="TimesNewRoman" charset="0"/>
              </a:rPr>
              <a:t> </a:t>
            </a:r>
            <a:r>
              <a:rPr lang="en-US" altLang="zh-TW" sz="1800" dirty="0">
                <a:latin typeface="TimesNewRoman" charset="0"/>
              </a:rPr>
              <a:t>It always makes a correct choice for returning SUCCESS, if it is possible. It returns FAILURE </a:t>
            </a:r>
            <a:r>
              <a:rPr lang="en-US" altLang="zh-TW" sz="1800" dirty="0" err="1">
                <a:latin typeface="TimesNewRoman" charset="0"/>
              </a:rPr>
              <a:t>iff</a:t>
            </a:r>
            <a:r>
              <a:rPr lang="en-US" altLang="zh-TW" sz="1800" dirty="0">
                <a:latin typeface="TimesNewRoman" charset="0"/>
              </a:rPr>
              <a:t> there exists no choice leading to a return of SUCCESS. </a:t>
            </a:r>
          </a:p>
          <a:p>
            <a:pPr marL="269875" indent="-269875" eaLnBrk="1" hangingPunct="1"/>
            <a:r>
              <a:rPr lang="en-US" altLang="zh-TW" sz="1800" dirty="0">
                <a:latin typeface="TimesNewRoman" charset="0"/>
              </a:rPr>
              <a:t>The time complexity of the algorithm is polynomial, it is thus a </a:t>
            </a:r>
            <a:r>
              <a:rPr lang="en-US" altLang="zh-TW" sz="1800" b="1" u="sng" dirty="0">
                <a:solidFill>
                  <a:srgbClr val="FF0000"/>
                </a:solidFill>
                <a:latin typeface="TimesNewRoman" charset="0"/>
              </a:rPr>
              <a:t>n</a:t>
            </a:r>
            <a:r>
              <a:rPr lang="en-US" altLang="zh-TW" sz="1800" b="1" dirty="0">
                <a:solidFill>
                  <a:srgbClr val="FF0000"/>
                </a:solidFill>
                <a:latin typeface="TimesNewRoman" charset="0"/>
              </a:rPr>
              <a:t>on-deterministic </a:t>
            </a:r>
            <a:r>
              <a:rPr lang="en-US" altLang="zh-TW" sz="1800" b="1" u="sng" dirty="0">
                <a:solidFill>
                  <a:srgbClr val="FF0000"/>
                </a:solidFill>
                <a:latin typeface="TimesNewRoman" charset="0"/>
              </a:rPr>
              <a:t>p</a:t>
            </a:r>
            <a:r>
              <a:rPr lang="en-US" altLang="zh-TW" sz="1800" b="1" dirty="0">
                <a:solidFill>
                  <a:srgbClr val="FF0000"/>
                </a:solidFill>
                <a:latin typeface="TimesNewRoman" charset="0"/>
              </a:rPr>
              <a:t>olynomial (NP)</a:t>
            </a:r>
            <a:r>
              <a:rPr lang="en-US" altLang="zh-TW" sz="1800" dirty="0">
                <a:latin typeface="TimesNewRoman" charset="0"/>
              </a:rPr>
              <a:t> algorithm. The SAT problem is thus an NP problem.</a:t>
            </a:r>
          </a:p>
        </p:txBody>
      </p:sp>
      <p:sp>
        <p:nvSpPr>
          <p:cNvPr id="3" name="投影片編號版面配置區 2">
            <a:extLst>
              <a:ext uri="{FF2B5EF4-FFF2-40B4-BE49-F238E27FC236}">
                <a16:creationId xmlns:a16="http://schemas.microsoft.com/office/drawing/2014/main" id="{3E0DD11C-70D5-45A8-BA7D-080B0182271E}"/>
              </a:ext>
            </a:extLst>
          </p:cNvPr>
          <p:cNvSpPr>
            <a:spLocks noGrp="1"/>
          </p:cNvSpPr>
          <p:nvPr>
            <p:ph type="sldNum" sz="quarter" idx="10"/>
          </p:nvPr>
        </p:nvSpPr>
        <p:spPr/>
        <p:txBody>
          <a:bodyPr/>
          <a:lstStyle/>
          <a:p>
            <a:pPr>
              <a:defRPr/>
            </a:pPr>
            <a:fld id="{65376F40-43DA-4CB6-93DC-BCEA14E7B7A1}" type="slidenum">
              <a:rPr lang="en-US" altLang="zh-TW" smtClean="0"/>
              <a:pPr>
                <a:defRPr/>
              </a:pPr>
              <a:t>9</a:t>
            </a:fld>
            <a:endParaRPr lang="en-US" altLang="zh-TW"/>
          </a:p>
        </p:txBody>
      </p:sp>
    </p:spTree>
    <p:extLst>
      <p:ext uri="{BB962C8B-B14F-4D97-AF65-F5344CB8AC3E}">
        <p14:creationId xmlns:p14="http://schemas.microsoft.com/office/powerpoint/2010/main" val="3680523866"/>
      </p:ext>
    </p:extLst>
  </p:cSld>
  <p:clrMapOvr>
    <a:masterClrMapping/>
  </p:clrMapOvr>
</p:sld>
</file>

<file path=ppt/theme/theme1.xml><?xml version="1.0" encoding="utf-8"?>
<a:theme xmlns:a="http://schemas.openxmlformats.org/drawingml/2006/main" name="acanlab">
  <a:themeElements>
    <a:clrScheme name="ACN Lab.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7979</TotalTime>
  <Words>5668</Words>
  <Application>Microsoft Office PowerPoint</Application>
  <PresentationFormat>如螢幕大小 (16:9)</PresentationFormat>
  <Paragraphs>495</Paragraphs>
  <Slides>37</Slides>
  <Notes>25</Notes>
  <HiddenSlides>0</HiddenSlides>
  <MMClips>0</MMClips>
  <ScaleCrop>false</ScaleCrop>
  <HeadingPairs>
    <vt:vector size="8" baseType="variant">
      <vt:variant>
        <vt:lpstr>使用字型</vt:lpstr>
      </vt:variant>
      <vt:variant>
        <vt:i4>8</vt:i4>
      </vt:variant>
      <vt:variant>
        <vt:lpstr>佈景主題</vt:lpstr>
      </vt:variant>
      <vt:variant>
        <vt:i4>1</vt:i4>
      </vt:variant>
      <vt:variant>
        <vt:lpstr>內嵌 OLE 伺服程式</vt:lpstr>
      </vt:variant>
      <vt:variant>
        <vt:i4>1</vt:i4>
      </vt:variant>
      <vt:variant>
        <vt:lpstr>投影片標題</vt:lpstr>
      </vt:variant>
      <vt:variant>
        <vt:i4>37</vt:i4>
      </vt:variant>
    </vt:vector>
  </HeadingPairs>
  <TitlesOfParts>
    <vt:vector size="47" baseType="lpstr">
      <vt:lpstr>Noto Sans Symbols</vt:lpstr>
      <vt:lpstr>TimesNewRoman</vt:lpstr>
      <vt:lpstr>新細明體</vt:lpstr>
      <vt:lpstr>Arial</vt:lpstr>
      <vt:lpstr>Symbol</vt:lpstr>
      <vt:lpstr>Tahoma</vt:lpstr>
      <vt:lpstr>Times New Roman</vt:lpstr>
      <vt:lpstr>Wingdings</vt:lpstr>
      <vt:lpstr>acanlab</vt:lpstr>
      <vt:lpstr>Document</vt:lpstr>
      <vt:lpstr>Solving NP-hard Problems with Quantum Annealing</vt:lpstr>
      <vt:lpstr>Outline</vt:lpstr>
      <vt:lpstr>Outline</vt:lpstr>
      <vt:lpstr>Problem Classification</vt:lpstr>
      <vt:lpstr>Cook’s Theorem (1971)</vt:lpstr>
      <vt:lpstr>The satisfiability (SAT) problem</vt:lpstr>
      <vt:lpstr>Non-deterministic Algorithms (NDAs) (1)</vt:lpstr>
      <vt:lpstr>Nondeterministic Algorithms (NDAs) (2)</vt:lpstr>
      <vt:lpstr>Nondeterministic Polynomial (NP) Algorithm Example</vt:lpstr>
      <vt:lpstr>Facts about the SAT problem</vt:lpstr>
      <vt:lpstr>A Nondeterministic Polynomial Algorithm Example: Unstructured Search Decision Algorithm (USDA)</vt:lpstr>
      <vt:lpstr>Problem Reduction (Transformation)</vt:lpstr>
      <vt:lpstr>NP-hardness Proofs by Problem Reduction</vt:lpstr>
      <vt:lpstr>Karp's 21 NPC/NP-hard problems</vt:lpstr>
      <vt:lpstr>Computation Model Classification</vt:lpstr>
      <vt:lpstr>Outline</vt:lpstr>
      <vt:lpstr>Quantum Annealing (QA)</vt:lpstr>
      <vt:lpstr>D-Wave Quantum Annealer</vt:lpstr>
      <vt:lpstr>D-Wave QPU and Topology</vt:lpstr>
      <vt:lpstr>Outline</vt:lpstr>
      <vt:lpstr>Problem Solving Workflow</vt:lpstr>
      <vt:lpstr>2D Ising Model</vt:lpstr>
      <vt:lpstr>QUBO</vt:lpstr>
      <vt:lpstr>Minor-Embedding</vt:lpstr>
      <vt:lpstr>QPU Solvers: Decomposing Large Problems</vt:lpstr>
      <vt:lpstr>Hamiltonian </vt:lpstr>
      <vt:lpstr>Outline</vt:lpstr>
      <vt:lpstr>Subset Sum Problem</vt:lpstr>
      <vt:lpstr>Maximum Cut </vt:lpstr>
      <vt:lpstr>Weight Maximum Cut </vt:lpstr>
      <vt:lpstr>Traveling Salesman Problem</vt:lpstr>
      <vt:lpstr>Job Shop Scheduling (JSP) Problem</vt:lpstr>
      <vt:lpstr>Amazon Braket</vt:lpstr>
      <vt:lpstr>PowerPoint 簡報</vt:lpstr>
      <vt:lpstr>Outline</vt:lpstr>
      <vt:lpstr>Conclusion</vt:lpstr>
      <vt:lpstr>Thanks for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Implementing Quantum Annealing Algorithms for Solving Combinatorial Optimization Problems</dc:title>
  <dc:creator>朱俊瑋</dc:creator>
  <cp:lastModifiedBy>Ray</cp:lastModifiedBy>
  <cp:revision>114</cp:revision>
  <dcterms:modified xsi:type="dcterms:W3CDTF">2022-04-25T02:45:17Z</dcterms:modified>
</cp:coreProperties>
</file>