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7.xml" ContentType="application/inkml+xml"/>
  <Override PartName="/ppt/notesSlides/notesSlide37.xml" ContentType="application/vnd.openxmlformats-officedocument.presentationml.notesSlide+xml"/>
  <Override PartName="/ppt/ink/ink8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2"/>
  </p:notesMasterIdLst>
  <p:sldIdLst>
    <p:sldId id="256" r:id="rId2"/>
    <p:sldId id="347" r:id="rId3"/>
    <p:sldId id="314" r:id="rId4"/>
    <p:sldId id="353" r:id="rId5"/>
    <p:sldId id="354" r:id="rId6"/>
    <p:sldId id="355" r:id="rId7"/>
    <p:sldId id="325" r:id="rId8"/>
    <p:sldId id="375" r:id="rId9"/>
    <p:sldId id="356" r:id="rId10"/>
    <p:sldId id="357" r:id="rId11"/>
    <p:sldId id="358" r:id="rId12"/>
    <p:sldId id="376" r:id="rId13"/>
    <p:sldId id="359" r:id="rId14"/>
    <p:sldId id="368" r:id="rId15"/>
    <p:sldId id="369" r:id="rId16"/>
    <p:sldId id="377" r:id="rId17"/>
    <p:sldId id="379" r:id="rId18"/>
    <p:sldId id="362" r:id="rId19"/>
    <p:sldId id="392" r:id="rId20"/>
    <p:sldId id="370" r:id="rId21"/>
    <p:sldId id="371" r:id="rId22"/>
    <p:sldId id="380" r:id="rId23"/>
    <p:sldId id="365" r:id="rId24"/>
    <p:sldId id="372" r:id="rId25"/>
    <p:sldId id="373" r:id="rId26"/>
    <p:sldId id="374" r:id="rId27"/>
    <p:sldId id="351" r:id="rId28"/>
    <p:sldId id="382" r:id="rId29"/>
    <p:sldId id="383" r:id="rId30"/>
    <p:sldId id="361" r:id="rId31"/>
    <p:sldId id="388" r:id="rId32"/>
    <p:sldId id="323" r:id="rId33"/>
    <p:sldId id="390" r:id="rId34"/>
    <p:sldId id="329" r:id="rId35"/>
    <p:sldId id="259" r:id="rId36"/>
    <p:sldId id="384" r:id="rId37"/>
    <p:sldId id="391" r:id="rId38"/>
    <p:sldId id="386" r:id="rId39"/>
    <p:sldId id="352" r:id="rId40"/>
    <p:sldId id="330" r:id="rId41"/>
    <p:sldId id="331" r:id="rId42"/>
    <p:sldId id="348" r:id="rId43"/>
    <p:sldId id="349" r:id="rId44"/>
    <p:sldId id="381" r:id="rId45"/>
    <p:sldId id="339" r:id="rId46"/>
    <p:sldId id="340" r:id="rId47"/>
    <p:sldId id="341" r:id="rId48"/>
    <p:sldId id="342" r:id="rId49"/>
    <p:sldId id="343" r:id="rId50"/>
    <p:sldId id="320" r:id="rId5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82730" autoAdjust="0"/>
  </p:normalViewPr>
  <p:slideViewPr>
    <p:cSldViewPr>
      <p:cViewPr varScale="1">
        <p:scale>
          <a:sx n="51" d="100"/>
          <a:sy n="51" d="100"/>
        </p:scale>
        <p:origin x="103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4240 12398 1218,'0'0'1924,"0"0"-65,0 0-256,0 0-449,0 0-448,0 0-321,0 0-65,0 0-192,0 0 193,0 0-65,0 0 193,0 0 257,0 0-1,0 0-64,0 0-192,0 0-64,0 0 64,0 0 128,0 0-321,0 0 193,0 0 0,-25 0-192,25 0-1,0 0 1,0 0 63,0 0-127,0 0 127,0 0-127,25 0-1,-25 0-192,0 0 192,0 0-63,0 0 191,0 0-192,0 0-63,0 0 191,0 0 65,0 0-1,0 0-256,0 0 193,0 0 63,0 0-63,0 0-65,0 0-63,0 0-1,0 0-128,0 0 0,0 0 64,0 0-128,0 0 128,0 0-128,0 0 64,0 0 0,0 0 64,0 0-128,0 0 64,0 0 64,0 0 128,0 0-192,0 0 0,0 0 0,26 27 64,-26-27 1,0 0-1,27 26-64,-27-26 192,28 27-64,-28-27-64,25 27 65,-25-2 63,27-25-128,-27 27-64,26-27 0,-26 27 193,27 0-193,-27-27 128,25 26-128,3 1 128,-28-27-128,25 25 128,-25 2 1,28 0-194,-28-27 130,27 27-1,-27-27-64,26 26 64,-26-26 0,25 27-64,2-27 192,-27 25-192,28 2 64,-28-27 129,25 27-129,-25-27-64,28 27 64,-28-27 0,25 26 64,2-26-128,-27 27 0,26-27 193,1 25-257,-27-25 128,28 27 128,-28-27-192,25 27-128,3-27 256,-28 0-256,25 27 128,2-27 192,-27 26-192,26-26 0,1 27 64,-27-27-64,25 0-64,-25 0 128,28 25-128,-28-25 128,0 0-64,25 27-64,3-27 192,-28 27-63,25-27-130,2 0 130,-27 27-130,28-27 258,-3 26-257,0-26 128,3 27-64,-28-27 0,27 25-64,-1-25 64,-26 0 64,27 27-64,-27-27 64,26 27-64,1-27 0,-2 27 0,-25-27 128,28 26-192,-3-26 128,-25 25 0,28-25-64,-28 27 0,27-27-64,-27 0 257,25 27-193,-25-27 0,26 27 0,-26-27 0,27 27 0,-27-27 192,0 27-384,28-27 192,-28 0 0,25 24 0,-25-24 128,27 27-256,-27-27 256,26 27-256,-26-27 320,0 27-384,27-27 320,-27 27-128,25-27 128,-25 27-64,28-3-64,-3-24 0,-25 27-64,28 0 192,-3-27-128,-25 27 0,28 0 0,-3-27 64,-25 27-128,27-3 64,1 3 0,-3 0 0,3-27 0,-28 27 64,25 0 65,2-27-193,-1 27 128,-26-3-64,27-24 0,1 27 0,-28-27 0,25 27 128,0-27-256,-25 27 256,28-27-192,-28 27 64,25-27 0,-25 27 64,28-27-64,-28 0 0,0 24 0,27-24-64,-27 0 64,25 27 0,-25-27 128,28 0-64,-3 27-128,-25-27 192,28 27-64,-3-27-64,-25 27-64,27-27 64,1 0 64,-28 27 1,25-27-1,0 24-64,3-24 64,0 27 0,-3-27-64,2 0-64,-1 27 256,1-27-384,-27 27 384,53-27-192,-28 0 0,3 27 0,-28-27-64,25 25 64,2-25 64,-1 0 0,-26 26-128,27-26 128,1 0 0,-28 27-128,25-27 64,-25 0 0,27 27 64,-27-27-128,26 0 128,-26 0-128,27 27 64,-27-27 64,0 0-128,26 0 64,-26 27 64,27-27-128,-27 0 64,0 0 0,0 25 64,25-25-64,-25 0 0,0 0 129,28 26-129,-28-26-64,25 0 64,-25 27 64,0-27-128,28 0 64,-28 27 0,25-27 0,-25 27 0,0-27 0,27 0 128,-27 27-192,28-27 128,-28 0 0,25 0-128,-25 25 64,0-25 64,28 0-128,-28 26 128,0-26-128,25 0 128,-25 0-64,0 27 0,0-27 64,27 0 0,-27 27-64,0-27 128,26 0-192,-26 27 128,27-27-64,-27 27 65,25-27 63,3 25-128,-28-25 192,25 27-256,-25-27 192,28 26-64,-28-26-128,25 0 128,3 27 1,-28-27-1,27 0 64,-27 27-256,25-27 192,-25 0-64,0 0 192,0 0-128,0 0 0,0 0 129,0 0-129,0 0 64,0 0 0,0 0 1,0 0-65,0 0 64,0 0 0,0 0 65,0 0-1,0 0-192,0 0 128,0 0-384,0 0-450,0-27-1602,-25 0-1026,-30 1-4746,30-26 3527,-28-2 1155,0 0-1989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8149 13899 512,'0'0'834,"0"0"-193,0 0-320,0 0 192,0 0 385,-17 0-257,17 0-64,0 0-256,0 0-257,0-19 385,0 19 1154,0 0-962,0 0-192,0 0-64,0 0 63,0 0-191,0 0-1,0 0 1,0 0 256,0 0 64,0 0-64,0 0 192,0 0-512,0 0-1,0 0 0,0 0 65,0 0-1,0 0 1,0 0 256,0 0 64,0 0-192,0 0-65,0 0-256,0 0 1,0 0-130,0 0 65,0 0 65,0 0-130,0 0 258,0 0-1,0 0 193,17 0-193,-17 0-63,0 0 127,0 0-192,0-19 64,0 19 1,0 0-1,16 0 64,-16 0-63,17-19-129,-17 19 64,0 0 64,0 0 0,16-18-192,-16 18 256,17 0-256,-17 0 193,17-19-65,-17 19-128,15-19 128,-15 19-64,17-19 128,-1 19-128,1-20 0,-17 20 0,16-18-64,1 18 128,-17-18 0,0 18-64,15-19 64,-15 19-128,18 0 128,-18-19 0,0 19-128,15 0 128,-15-20 0,18 20-128,-18 0 128,15-19-128,-15 19 128,17-18-64,0 18-64,-17 0 64,16-18 193,-16 18-257,0 0 128,17 0-128,-1-19 256,-16 19-192,17 0 0,-1-20 0,0 1 0,0 19-64,1-19 64,-1 19 0,-16-17 0,17-3 0,-1 20 64,-16 0-64,17-19 0,-17 19-64,17-19 64,-2 19 64,-15 0-64,18-19-64,-3 19 256,3-20-320,-3 3 320,2 17-384,-1-19 128,-16 19 320,17 0-448,-17-19 384,15 19-448,3 0 512,-1-19-320,-17 19 64,16-20 0,0 1 64,0 19-128,1-17 128,-1-2-64,1 19 0,-1-20-64,1 20 128,-2-19-64,-15 0 0,17 19 0,-1-19-64,1 19 128,0-17-128,-1 17 64,-16-20 0,17 20 0,-1 0 0,-16-19 0,17 19 64,16 0-128,-18-19 128,2 0-64,16 19 0,-17-20-64,18 3 64,-19 17 64,3-19-128,-3 19 192,2-19-256,-1 19 256,1-19-192,-1 19 0,1 0 64,-2-20 64,-15 20 0,18 0-192,-3-19 256,19 19-64,-18-17-64,1 17 0,-1-19-64,1-1 128,-1 20-64,0-19-64,-16 19 0,17 0 128,-1-19-128,0 19 128,1-19-128,-1 19 128,1-18-192,0 18 192,-1-19-64,1 19 0,-2-19 128,3 19-256,-3-19 256,3 19-320,-18 0 320,15-19-192,2 19 64,-17 0-64,16-18 64,1 18 0,-17 0 0,17-19 64,-1 19-64,1 0 128,-17-19-256,15 19 256,2 0-192,-1-19 64,1 19 64,-1-19-256,1 19 384,-1 0-384,-16-20 384,17 20-256,-2-18 128,-15 18-64,17 0-64,1-19 64,-3 1 0,2 18 64,-1-20-128,-16 20 128,17 0-128,-1-19 64,1 19 0,-1-19 0,0 19 0,-16-18 64,16-1 65,1 19-193,-1-19 64,1 19 0,0-19 64,-1 19-128,1 0 64,-2-19 64,3 19-128,-3-19 64,-15 19 0,17 0 64,-1-18-128,1 18 64,-17-19 64,15 19 64,3 0-192,-3-19 64,3 19 64,-18-19 0,16 19-64,1-19-128,-1 19 320,0 0-256,1-20 64,-17 20 64,16-18-128,1 18 64,15-19 64,-15 19-64,-1-18 0,2 18 0,-3-20 0,3 20-64,-18 0 64,15-19 0,2 19 0,-17 0 64,16-19-64,1 19-64,-17-18 128,15 18-64,3 0-64,-3-19 128,2 19-128,-1 0 64,1-19 0,0 19 0,-1-19 0,1 19 0,-1-19 64,0 19-128,-16-19 64,16 19 64,1-18-128,-1 18 128,-16 0-64,17-19 0,-1 19 0,1-20 0,-2 20-64,3-18 64,-1 18 64,-2 0-64,2-19 0,-1 19-64,-16-18 64,17 18 0,-1 0 64,1-20-128,-1 20 64,1-19 0,-17 19 64,15 0-128,-15 0 128,17-19-128,-1 19 128,1 0-64,0-19 64,-1 19-64,1-19 0,16 1 64,-18 18-64,3-19-64,-3 19 128,2-19-64,-1 19 0,1-19-64,0 19 128,-1-19-64,1 19-64,-1-19 64,0 19 0,1-18 193,-1 18-257,0 0 128,-16-19-64,17 19 0,-1-19-64,1 19 64,-1-20 0,0 20 0,2 0 64,-3-18-64,3 18 128,-3-20-128,2 20-64,-1 0 64,-16-17 0,17 17 192,-1 0-320,1-20 256,-2 1-128,3 19 0,-3-19-64,2 19 192,0 0-128,-17-19 64,16 19 65,1 0-193,-1-19 128,1 19-128,-2-18 256,2 18-192,-1-19 64,1 19-64,-1-19 257,1 19-322,-2-19 130,-15 19-1,18 0 128,-1-20-64,-17 20-192,16 0 257,1 0-258,-17 0 258,15-17-129,2 17 0,-1 0 64,-16-19-128,17 19 0,-1 0-64,1-19 192,-1 19-128,16 0 65,-15-20-65,1 20 0,-3 0 0,18-19 64,-16 19 64,-17-19-128,15 19 256,-15 0 193,0 0 64,0 0-64,0 0-128,0 0-65,0 0-128,0 0 257,0 0-257,0 0-63,0 0 63,0 0 64,0 0-128,0 0 257,0 0-193,0 0 0,0 0-63,0 0-65,0 0 0,0 0-642,0 0-1474,-15 0-3527,-2 0-2693,-16 0 4810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15996 11452 961,'0'0'2309,"0"0"-898,0 0-578,0 0-63,0 0 63,0 0-448,0 0 192,0 0 0,0 0 193,0 0-1,0 0 129,0 0-193,0 0 129,0 0-257,0 0-192,0 0-65,0 0-63,0 0-65,0 0 0,0 0 193,0 0-128,0 0 63,0 0 65,0 0-128,0 0-65,0 0-64,0 0 0,0 0 193,0 0-129,0 0 129,0 0-129,0 0 321,0 0-256,0 0-1,0 0-191,0 0 63,0 0 128,0 0-192,0 0 129,0 13-193,0-13 128,0 0 0,0 0-192,0 0 256,0 0-256,0 0 257,0 0-129,0 0 128,0 0-128,0 0-64,0 0 129,0 0-1,16 0 0,-16 0-128,0 0 128,0 0-256,17 0 128,-17 0 0,0 0 192,15 0-127,-15 0-65,17 0 128,-17 0-192,0 0 64,15 0 64,-15 0-64,0 0-64,0 0 128,16 0 0,-16 0 0,0 0-64,15 0 0,-15 0 128,16 0 1,-16 0-129,15-13-65,-15 13 130,17 0-130,-17 0 65,0 0 193,17 0-257,-17 0 128,15 0-64,-15 0 64,15 0 64,-15-13-128,0 13 193,17 0-193,-17 0 128,16 0-128,-16 0 64,15 0 64,-15 0 0,16 0 65,-16-13-257,15 13 192,2 0 0,-2 0-128,1 0 193,1 0-193,-2 0-65,-15 0 65,15 0 65,2 0-1,-17 0 0,17 0-64,-3 0 0,-14-13 128,17 13-128,-2 0 128,1 0-128,-1 0 64,-15 0 1,17 0-65,-2 0 0,2 0-65,-17 0 130,16-11-65,-1 11-65,0 0 258,2 0-257,-1 0 128,-1 0-128,2 0 192,-2 0-128,1 0 128,0 0-128,0 0 128,-1 0-384,2 0 256,-1 0 256,-1 0-512,0-13 512,1 13-256,-16 0 0,17 0-64,-2 0 64,2-13 64,-2 13-64,1 0 0,-16 0 0,16 0 129,0 0-258,-1 0 193,1 0-64,-16 0 65,15 0-130,2 0 65,-2-12 0,2 12 65,-1 0-65,-1 0-65,2 0 194,-2 0-258,2 0 258,-3-13-193,3 13 192,-1 0-192,-1 0 128,0 0-64,2 0-64,-2 0 128,2 0-64,-1 0-64,-1 0 64,2 0 0,-17 0 0,15 0 0,1 0 0,-16 0 0,15 0 192,-15 0-384,17 0 320,-2 0-64,1 0-128,0 0 64,-16 0 64,16 0-128,1 0 128,-2 0-128,1 0 64,-16 0 0,15 0 64,2 0 0,-2 0 0,1 0-64,-1 0 0,2 0 0,-2 13-64,17-13 128,-16 0-128,-16 0 64,17 0 0,-3 0 64,3 0 65,-2 0-129,-15 0 0,16 0-65,-16 0 130,16 0-65,-16 0 0,16 0-65,-16 12 130,16-12-65,-16 0-65,16 0 65,-16 0 65,15 0-65,-15 0 0,0 0 0,17 0-65,-17 0 65,14 0 65,-14-12-65,0 12 0,17 0-65,-1 0 130,-16 0-130,15 0 130,-15 0-65,17 0 0,-17 0-65,15 0 65,-15 0 193,17 0-321,-2 0 256,-15 0-321,16 0 450,-16 0-321,16-13-64,0 13 320,-1 0-256,1 0 128,-1 0-64,2 0 128,-17 0-192,16 0 64,-16 0 0,16 0 64,-16 0-128,16 0 128,-16 0-128,15 0 128,-15 0-128,17 0 64,-17 0 128,15 0-128,-15 0 0,0 0 64,16 0-64,-16 0-64,15 0 64,-15 0 0,17 0 64,-17 0-64,15 0 0,-15 0 0,16 0 0,1 0 0,-2 0 0,-15 0-64,17 0 193,-17 0-129,15 0 0,-15 0 0,16 0 0,-16-12 0,15 12 64,-15 0-128,0 0 64,17 0 64,-17 0-128,0 0 64,0 0 64,15 0-128,-15 0 128,16 0-64,-16 0 0,15 0 128,-15 0-192,0 0 128,17 0-64,-17 0-64,0 0 128,0 0-128,15 0 64,-15 0 0,0 0 64,0 0-128,16 0 128,-16 0-64,17 0 0,-17 0 0,15 0 0,2 0-64,-17 0 128,15 0-64,1 0-64,-16 0 64,15 0 64,-15 0-64,0 0-64,0 0 64,0 0 128,0 0-64,0 0-64,0 0-64,0 0 64,0 0 0,16 0 0,-16 0 192,0 0-192,0 0 65,0 0-65,0 0 192,0 0-128,0 0 257,0 0-193,0 0 128,0 0 1,0 0-193,0 0 193,0 0-65,0 0 0,0 0 1,0 0-65,0 0-320,-16 0-1347,1 12-2052,-1 1-5322,-16-1 4937,-16 1 513,16 11-2372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19465 11789 1282,'0'0'898,"0"0"2115,0 0-1474,0 0-448,0 0-130,0 0-319,21 0 191,-21 0-63,0 0 127,0 0 258,0 0-1,0 0 0,0 0-320,0 0-321,0 0-64,0 0-321,0 0 64,0 0-64,0 0 129,0 0-65,0 0 193,0 0-64,0 0 63,0 0-63,0 0-129,0 0-63,0 0 63,0 0-64,0 0-128,0 0 128,0 0-63,0 0-65,0 0 192,0 0 0,0 0-128,0 0 129,0 0-1,0 0 1,0 0-1,0 0 0,0 0-63,0 0-65,0 0-64,0 0 192,0 0-192,0 0 128,0 0-192,0 0 192,0 0-128,0 0 0,0 0 65,-21 0-258,21 0 193,0 21 64,0-21-128,-19 0 128,19 0-128,-22 23 64,22-23 0,-19 22 64,-2-22-128,21 22 64,-21-22 0,21 20 0,-20-20 64,-1 23-64,1-23 0,20 21-64,-20 1 64,0-22 64,-1 22-128,21 1 128,-20-23-128,20 20 128,-21-20-64,21 22-64,-19-22 128,-3 22-64,3-22-64,-3 22 128,22 0-128,-20-22 64,0 22 0,-1-1 0,21-21 0,-19 22 64,-3-1-64,22-21-64,-19 23 128,19-23-64,-21 22 129,1-22-129,-1 20-65,2-20 130,19 23-65,-22-1-65,3-22 65,-23 21 65,22 1-130,-1 0 130,2-1-130,-3-21 65,3 22 0,-3 0 129,22-22-193,-19 23 128,-2-23-128,21 21 128,-20-21-128,-1 22 128,0-22-64,2 21-129,-3 1 258,3-22-129,-2 22 64,1 0-64,-1-22 0,-20 22 0,22 0 0,-2-22 0,21 20-64,-20 3 192,-1-23-256,21 0 320,-21 22-256,21-22 64,-19 22 0,-3-22 0,3 0 64,-2 21-128,21-21 256,-20 23-320,-1-3 256,1-20-192,-1 22 64,2-22 0,-2 22 64,1 1-64,-1-23 0,0 21 0,2-21-64,19 22 257,-22-22-258,3 21 65,-3-21 65,3 22-130,-2-22 130,1 22-130,-1-22 65,2 22 0,-2 0 193,1 0-321,-1-22 192,0 20-64,1 3 0,-1-23 64,21 22-64,-19-22-64,-3 22 64,3-22 64,-2 21-128,1 0 256,20-21-256,-20 22 64,0-22 64,-1 22-128,-1-22 128,3 22-64,19 1-64,-22-23 64,3 22 192,0-2-384,-3 2 320,2-22-256,20 22 320,-20-22-192,-1 0 0,21 22 0,-20-22 0,20 22 0,-21-22-64,2 23 64,-2-23 0,-1 19 64,22 3-64,-19-22 0,-3 23-64,3-1 64,19-22 0,-21 22 0,1-22 64,20 22-128,-20-2 128,0-20-64,20 22-64,-21-22 64,21 22 64,-19-22-64,-3 22-64,22-22 64,-19 23 0,19-1 64,-22-2-64,1 2 64,2 0 1,19 0-1,-20-22-128,-1 22 192,21 1-192,-21-4 128,1-19-64,20 22-64,-20 1 64,0-1-64,20-22 192,-21 22-128,2 0 0,-3-2-64,22 2 128,-19-22-64,19 22 192,-22 1-320,1-23 128,21 0 128,-20 22-256,20-22 128,-19 20 0,19 2 0,-21-22 128,0 22-128,21-22 64,-19 22 0,19-22-64,-22 0 0,22 22 64,-19-22-192,19 22 256,-21-22-63,21 21-130,-20-21 65,-1 21 65,2 2-1,19-23 0,-22 22 0,1 0-64,21-22 0,-19 22 192,19-22-256,-20 0 257,20 0-193,0 21 0,-21-21 192,21 0-256,0 21 128,-21-21 0,2 22 128,19-22-192,-22 22 65,3 1-65,-3-23 128,22 22-64,-19-22 0,-2 20 64,21 2-64,-21-22 65,1 22-1,20-22-128,-19 22 64,19-22-64,-21 0 128,21 22-128,-22-22 64,22 22 1,0-22-1,-19 21 64,19-21-128,0 0 64,-21 0-64,21 22 128,0-22 1,0 0-129,0 0 192,0 0-192,0 0 128,0 0-192,0 0 192,0 0-64,0 0 1,0 0 127,0 0-192,0 0 64,0 0 0,0 0 0,0 0 0,0 0-64,0 0-64,0 0 257,0 0-257,0 0 192,0 0 64,0 0-192,0 0 128,0 0-128,0 0-320,0 0-450,0 0-512,0-22-2309,21 1-6220,-2-23 6797,3-22-577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12555 14768 2051,'15'-23'2822,"-15"23"-578,0 0-128,0 0-705,0 0-129,0 0-191,0 0 127,0 0-64,0 0-449,0 0-127,0 0-1,0 0-193,0 0 65,0 0 128,0 0-384,0 0 256,0 0-1,0 0-63,0 0-64,0 0 128,0 0-193,0 0 65,0 0 64,0 0-65,0 0-63,0 0 63,0 0-127,0-22-1,0 22-128,0 0 257,-15 0-257,15 0 321,0 0-257,0-24-64,0 24 128,-17 0 65,17-23-193,0 23 0,-18 0 0,18 0-128,-15 0 128,15-24-128,0 24 192,-16 0-128,16 0 0,-17 0 64,17-23 65,0 23-129,-18 0-64,3 0 64,-2-23 64,1 23-64,-1 0 0,1-22 0,-1 22 0,1 0 128,-17 0-320,16-24 320,1 24-64,-1-23-64,-16 23-64,16-24 128,1 24-128,-1 0 64,1-24 128,-1 2-256,1 22 320,-1-22-256,1 22 128,16 0-64,-17-24-64,-16 1 64,16 23 64,1-24-128,-1 24 64,1 0 0,-1-23 0,1 23 0,-1-23 0,1 23 0,-1-22 128,1 22-256,-1-24 256,1 24-256,-1-23 256,0 23-192,1-24 128,-1 1 0,1 23-128,-1-23 64,1 23 0,-1-22 64,1-1-64,-17 23-64,16-24 64,1 0 0,-1 24 64,0-23-64,1 2-64,-1 21 64,1-24 0,-1 24 0,1-23 64,-17-1-128,16 24 64,1-24 0,-1 1 129,0 23-194,-16-21 1,17-3 193,-1 24-194,1-23 130,-1 23-194,-16-24 322,17 1-322,-17 23 194,16-24-1,0 3-64,-16 21-64,17-24 128,-17 1-64,0 23 0,16-24-64,-16 24 64,17-23 64,-18 23-128,18-24 128,-17 3-64,16 21 0,-16-23-64,17-1 128,-1 24 64,-16-24-256,18 24 192,-3-23-192,-15 23 256,16-24-128,2 24 64,-19-21-128,17 21 128,-16-23-64,17 23 0,-18-24-64,18 24 128,-1-23 64,1-1-320,-1 24 320,-16-24-192,33 24 0,-15-21 128,-3 21-256,3-23 320,-3 23-64,2-24 0,16 24-128,-16-23 128,-2 23-192,18 0 320,-16-24-192,-1 24 0,17-24 0,-16 24-128,16 0 192,0-21 0,-16 21-128,16 0 64,-17-23 0,0 23 64,17 0-128,-16-24 64,16 24 64,-17-23-64,2 23 0,15 0 0,-18-24 0,18 24-64,-15 0 64,-3-22 0,18 22 0,-17 0 0,17-23 0,-15 23 0,15 0 64,-18-23-128,3 23 64,15 0 0,-18-24 0,2 24 0,16 0 64,-16-23-128,-1 23 128,17 0-128,-16-24 64,0 24 64,-2 0-128,18-22 128,-15 22-128,-3 0 64,1-23 64,1 23-64,16 0 0,-17-23 0,2 23 0,-3 0-64,3-23 64,-3 23 64,3 0-128,15 0 128,-17-24-64,0 24 0,1 0 0,-2-24-64,3 24 128,15 0-64,-18-21-64,2 21 256,0 0-256,16-24 64,-17 24 0,17 0 64,-17-23-128,17 23 128,-15 0-64,15 0-64,-18-23 257,18 23-322,-15 0 258,15-24-258,-18 24 129,18 0 65,-15-24-1,15 24-128,-17 0 64,17-21 192,-18 21-384,3 0 320,-3-24-256,18 24 320,-15 0-192,-3-23-64,3 23 64,15-23 64,-17 23-64,0-24-64,1 24 192,0 0-256,16-23 256,-18 23-64,3-22-128,15 22 64,-18 0 0,2-24 192,16 24-320,-16 0 192,-2-23-128,18 23 128,-15 0-128,-3-23 128,3 23-64,15 0 64,-17-24-64,1 24 0,-1 0 0,1-23-64,16 23 128,-17 0-128,1-22 64,16 22 64,-17 0-128,0 0 64,17-24 64,-17 24 1,17 0-130,-16 0 194,16-23-322,-16 23 322,16 0-129,-17 0 0,17 0 0,-16 0 0,16-23 0,-18 23 0,18 0 0,-15-24 0,15 24 64,-17 0-64,1 0-64,16 0 128,-17-23-128,1 23 128,-1 0-64,17-22 128,-18 22-320,3 0 320,15 0-64,-17-24-64,1 24 0,16 0 0,-17-23 0,1 23-64,16 0 128,-17-23-128,1 23 64,16 0 64,-17-23-128,17 23 64,-16 0 64,-1 0-128,17-22 64,-17 22 64,17 0-64,-16 0 128,16 0-256,-18-24 192,3 24-128,15 0 192,-18 0-192,18-24 256,0 24-256,-15 0 64,15 0 0,0 0 64,-17 0-64,17 0-64,0-23 193,0 23-65,-16 0-64,16 0 64,0 0 0,-17 0-64,17-23 128,0 23-128,-16 0-64,16 0 256,-17-23-256,17 23 64,0 0 193,-16-22-129,16 22-64,-17 0 64,17-24 64,0 24-192,-17 0 192,17-23-64,0 23 1,-16 0-1,16-24-128,0 24 256,0 0-256,0-23 192,-17 23-64,17 0-64,0 0 0,0-23 64,0 23-192,-16 0 320,16 0-320,0 0 256,0-22-128,0 22 0,-17 0 0,17 0-128,0 0 192,0-24-128,-16 24 192,16 0-128,0 0-64,-17 0 128,17-23-64,0 23 0,-16 0 0,16 0 129,0 0-322,0 0 386,0 0-258,0 0 65,0 0 0,0 0 65,0 0-130,0 0 65,0 0 65,0 0-65,0 0 0,0 0-65,0 0 130,0 0-65,0 0 0,0 0 0,0 0 0,0 0-385,0 0-769,0 0-1283,0-24-4681,-17 24 1027,17-23 3333,0 0 1,0 1-2886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7743 11424 512,'0'0'1668,"0"0"-835,0 0 1,0 0-449,0 0 192,0-22-64,0 22 64,0 0 449,0 0 128,0 0 193,0 0-257,0 0-385,0 0-256,0 0-128,0 0 63,0 0-255,0 0-65,0 0 128,0 0 129,0 0-129,0 0 449,0 0-256,0 0 192,0 0 0,0 0-256,0 0 128,0 0-321,0 0 0,0 0-192,0 0 192,0 0 65,0 0-129,0 0 321,0 0-65,0 0 257,0 0-128,0 0 192,0 0-256,0 0 0,0 0-65,0 0-127,0 22 192,0-22-129,0 0 65,0 0 63,0 0 1,0 0 0,0 0 0,-31 0-129,31 0 1,0 0 63,0 0-192,0 0 1,-34 0 63,34 0-256,-30 0 256,30 0-128,0 0 1,-33 0-65,33 0 192,-32 0-256,32 0 256,-33 19-256,33-19 192,-31 0-64,-2 0-64,33 0 0,-31 0 65,31 0-65,-34 0 192,34 0-192,0 0 128,-33 0 0,33 0-128,0 0 0,0 0 65,-31 0-1,31 0-128,-33 0 128,33 0-128,-31 0 256,31 0-256,-34 0 128,34 21-64,-30-21-64,30 0 192,-35 0-128,35 0 0,-30 0 0,30 0 128,0 0-128,-33 0 0,33 0 64,-32 0-128,32 0 128,0 0-64,0 0 65,-32 0-1,32 0-128,0 0 64,0 0 128,-31 0-64,31 0-64,0 0 128,0 0-128,0 0 128,-34 0-128,34 0 0,-34 0-64,34 0 128,0 0-64,-31 0 129,31 0-129,0 0 0,0 0 64,-30 0 0,30 0-64,0 0-64,-34 0 192,34 0-192,-33 0 192,33 0-192,-31 0 64,31 0 0,-34 0 64,34-21-64,-30 21 0,30 0 64,-34 0-64,34 0 0,-31 0 64,-2 0 65,33 0-193,-34 0 128,34 0-64,-30 0 0,30 0 64,-34 0-64,34 0 64,-31 0-64,31 0 0,-30 0-64,30 0 64,-34 0 0,34 0 64,-33 0 0,33 0-64,-32 0 64,32 0-64,-33 0 0,33 0-64,-30 0 128,30 0-64,-34 0 0,34 0 64,-31 0-128,-3 0 128,34 0-128,-33 0 128,33 0-128,-30 0 192,30 0-128,-34 0 0,34-19 0,-31 19-64,-3 0 193,34 0-258,-30 0 258,-5 0-194,5 0 65,30 0 0,-33 0 65,1 0-65,32 0 64,-33 0-128,33 0 128,0 0 0,-30 0 0,30 0-64,0 0 0,0 0 0,0 0 0,-34 0 64,34 0-64,0 0 128,0 0-64,0 0-128,-33 0 193,33 0-194,-32 0 130,32 0-130,0 0 65,-30-22-64,-3 22 128,33 0-128,-34 0 64,34 0 193,-31 0-386,31 0 386,-34 0-386,34 0 322,-30 0-129,30 0 64,0 0-64,0 0-64,-33 0 64,33 0 0,0 0 128,0 0-256,-32 0 320,32 0-384,0 0 320,-33 0-64,33-21-64,0 21 0,-31 0-64,31 0 64,-33 0 64,33 0-128,-34 0 64,3 0 0,1 0 64,-4 0-128,34 0 64,-33 0 64,2 0-64,31 0-64,-34 0 192,34 0-192,0 0 128,-30 0-64,30 0 0,0-22 64,-34 22-128,34 0 128,0 0-64,0 0 64,-31 0-192,31 0 320,0 0-320,0 0 192,-33 0-64,33 0 64,-31 0-64,31 0-64,-33 0 64,33 0 64,-31 0-128,31 0 128,0 0-64,-34 0-64,34 0 64,0 0 0,0 0 193,0 0-193,0 0-65,0 0 65,0 0 65,0 0-1,-30 0-128,30 0 192,0 0-128,0 0-64,0 0 64,0 0 0,0 0 64,0 0-64,0 0-64,0 0 128,0 0 0,0 0-64,-35 0 64,35 0-128,0 0 64,0 0 192,0 0-256,0 0 64,0 0 64,35 0 0,-35 0-192,0 0 64,0 0-513,0-21-128,0 21-706,0 0-1539,0 0-3783,0 0 834,-35 0 3526,-29 0-576,31 0-2372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48.57685" units="1/cm"/>
          <inkml:channelProperty channel="Y" name="resolution" value="24.32432" units="1/cm"/>
          <inkml:channelProperty channel="T" name="resolution" value="1" units="1/dev"/>
        </inkml:channelProperties>
      </inkml:inkSource>
      <inkml:timestamp xml:id="ts0" timeString="2018-05-16T00:32:58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23178 8281 0,'0'27'156,"0"-1"-156,0 1 16,0-1-1,0 1 1,0-1-16,0 1 16,0-1-1,0 1 329,0-1-282,0 0-46,26-26 515,-26 27-515,27-27-16,-27 26 16,26 1 15,-26-1 0,0 1-15,27-27-1,-27 26 1,26 1 15,-26-1-15,0 1-1,0-1 1,27-26 15,-27 27-31,0-1 47,0 0-31,-27-26-1,27 27-15,-26-27 16,-1 0 15,1 0-15,-1 0 0,27 26-16,-26-26 15,-1 0 63,1 0-46,-1 0 14,1 0 64,26-26-95,-26 26-15,26-27 16,-27 27 15,27-26-15,0 0 46,-26-1-46,26 1 0</inkml:trace>
  <inkml:trace contextRef="#ctx0" brushRef="#br0" timeOffset="2894.7097">23231 8387 0,'26'0'203,"1"-26"-187,-1 26 0,1 0 93,-1 0-31,1-27 16,-1 27-78,0 0-1,1 0 1,-1 0-1,1 0 64,-1 0-48,1 0 0,-1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48.57685" units="1/cm"/>
          <inkml:channelProperty channel="Y" name="resolution" value="24.32432" units="1/cm"/>
          <inkml:channelProperty channel="T" name="resolution" value="1" units="1/dev"/>
        </inkml:channelProperties>
      </inkml:inkSource>
      <inkml:timestamp xml:id="ts0" timeString="2018-05-16T00:33:10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23416 9022 0,'0'27'78,"0"-1"-62,0 1-1,0-1-15,0 1 32,0-1-32,0 1 15,-26-1-15,26 0 16,0 1 93,0-1-93,0 1-1,0-54 220,0 1-235,26 26 15,-26-27 17,26 27-17,1-26 17,-1 26-1,1 0 31,-1 0-46,1 0 0,-27 26-1,26-26-15,-26 27 16,0-1-16,27 1 15,-27-1 32,0 1 0,0-1-31,0 1 15,-27-1-15,1-26-1,26 27 1,-27-27 0,1 0-1,-27 0 1,26 0-1,27 26-15,-26-26 16,0 0-16,-1 0 31</inkml:trace>
  <inkml:trace contextRef="#ctx0" brushRef="#br0" timeOffset="2201.1861">23469 8996 0,'26'0'125,"1"0"-125,-1 0 16,1 0 31,-1 0-16,1 0 188,-1 0-188,1 0 0,-1 0 32,-26 26 327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D6CAEB4-64B3-4072-8E2E-6906204013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9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歧路亡羊 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     楊朱家的鄰居走失了一隻山羊，連忙召集全家老小去追尋，又請楊朱派他的家僮門人去幫忙。楊朱奇怪地問道：「咦，只走失了一隻羊，何須動員這樣多的人去追呢？」鄰居答道：「岔路太多了。」過了半天，去追羊的人都垂頭喪氣地回來了。楊朱問：「羊找到嗎？」鄰居答：「找不到啊！」楊朱又問：「去這麼多人，怎麼還會找不到呢？」鄰居回答：「這條大路有岔路，岔路上又有岔路，我們不知道羊跑上了哪條岔路，人再多也無濟於事。」楊朱聽完這番話，頓時戚然變容，半晌不說話，整日看不到笑容。           </a:t>
            </a:r>
          </a:p>
          <a:p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     楊子之鄰人亡羊，既率其黨，又請楊子之豎追之。楊子曰：「嘻！亡一羊，何追者之眾？」鄰人曰：「多歧路。」既反，問：「獲羊乎？」曰：「亡之矣。」曰：「奚亡之？」曰：「歧路之中又歧焉，吾不知所之，所以反也。」楊子戚然變容，不言者移時，不笑者竟日。</a:t>
            </a:r>
          </a:p>
          <a:p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《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列子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說符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》</a:t>
            </a:r>
            <a:endParaRPr kumimoji="1" lang="zh-TW" alt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【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今解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】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     大道因為岔路太多而走失山羊；工作和學習也會因為行業、學科太多而易使人們分心旁鶩，不得要領；一個問題也常因眾說紛紜，各執一端而難以明確。要之，一切事物都是很複雜的，如果我們沒有一個努力的方向和正確的思想，不是深入實際，具體分析，就會分不清現象和本質，辨不出主流和支流，因而在紛繁複雜的社會生活中迷失方向，誤入歧途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424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75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08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14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077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137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V- </a:t>
            </a:r>
            <a:r>
              <a:rPr lang="zh-TW" altLang="en-US" dirty="0" smtClean="0"/>
              <a:t>代表拜訪次序未確定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512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67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285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1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2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924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336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81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148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7822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377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769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836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49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447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438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60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BF26E11D-DF03-4482-AAC5-15B6106EF3C5}" type="slidenum">
              <a:rPr lang="en-US" altLang="zh-TW" sz="1200" smtClean="0"/>
              <a:pPr/>
              <a:t>32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254822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820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1949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漢米爾頓迴路</a:t>
            </a:r>
            <a:r>
              <a:rPr lang="en-US" altLang="zh-TW" dirty="0" smtClean="0">
                <a:ea typeface="新細明體" charset="-120"/>
              </a:rPr>
              <a:t>Hamiltonian circuit (cycle): </a:t>
            </a:r>
            <a:r>
              <a:rPr lang="zh-TW" altLang="en-US" dirty="0" smtClean="0">
                <a:ea typeface="新細明體" charset="-120"/>
              </a:rPr>
              <a:t>一條往返路徑，經過每個節點恰好一次，且最後會回到起始的節點。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決定圖的漢米爾頓迴路和路徑</a:t>
            </a:r>
            <a:r>
              <a:rPr lang="en-US" altLang="zh-TW" dirty="0" smtClean="0">
                <a:ea typeface="新細明體" charset="-120"/>
              </a:rPr>
              <a:t>(paths)</a:t>
            </a:r>
            <a:r>
              <a:rPr lang="zh-TW" altLang="en-US" dirty="0" smtClean="0">
                <a:ea typeface="新細明體" charset="-120"/>
              </a:rPr>
              <a:t>是否存在，稱為漢米爾頓路徑問題</a:t>
            </a:r>
            <a:r>
              <a:rPr lang="en-US" altLang="zh-TW" dirty="0" smtClean="0">
                <a:ea typeface="新細明體" charset="-120"/>
              </a:rPr>
              <a:t>(the Hamiltonian path problem)</a:t>
            </a:r>
            <a:r>
              <a:rPr lang="zh-TW" altLang="en-US" dirty="0" smtClean="0">
                <a:ea typeface="新細明體" charset="-120"/>
              </a:rPr>
              <a:t>，是</a:t>
            </a:r>
            <a:r>
              <a:rPr lang="en-US" altLang="zh-TW" dirty="0" smtClean="0">
                <a:ea typeface="新細明體" charset="-120"/>
              </a:rPr>
              <a:t> NP-complete</a:t>
            </a:r>
            <a:r>
              <a:rPr lang="zh-TW" altLang="en-US" dirty="0" smtClean="0">
                <a:ea typeface="新細明體" charset="-120"/>
              </a:rPr>
              <a:t>問題。</a:t>
            </a: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CF:</a:t>
            </a:r>
          </a:p>
          <a:p>
            <a:r>
              <a:rPr lang="zh-TW" altLang="en-US" dirty="0" smtClean="0">
                <a:ea typeface="新細明體" charset="-120"/>
              </a:rPr>
              <a:t>歐拉路徑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鏈</a:t>
            </a:r>
            <a:r>
              <a:rPr lang="en-US" altLang="zh-TW" dirty="0" smtClean="0">
                <a:ea typeface="新細明體" charset="-120"/>
              </a:rPr>
              <a:t>)Eulerian path (chain): </a:t>
            </a:r>
            <a:r>
              <a:rPr lang="zh-TW" altLang="en-US" dirty="0" smtClean="0">
                <a:ea typeface="新細明體" charset="-120"/>
              </a:rPr>
              <a:t>一條路徑，經過每條邊恰好一次。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歐拉迴</a:t>
            </a:r>
            <a:r>
              <a:rPr lang="zh-TW" altLang="en-US" dirty="0" smtClean="0">
                <a:ea typeface="新細明體" charset="-120"/>
              </a:rPr>
              <a:t>圈</a:t>
            </a:r>
            <a:r>
              <a:rPr lang="en-US" altLang="zh-TW" dirty="0" smtClean="0">
                <a:ea typeface="新細明體" charset="-120"/>
              </a:rPr>
              <a:t>Eulerian circuit: </a:t>
            </a:r>
            <a:r>
              <a:rPr lang="zh-TW" altLang="en-US" dirty="0" smtClean="0">
                <a:ea typeface="新細明體" charset="-120"/>
              </a:rPr>
              <a:t>一條往返路徑，經過每條邊恰好一次，且最後會回到起始的節點。</a:t>
            </a:r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Euler:</a:t>
            </a: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3DE2FE41-B550-4E1A-984E-E8CB76BCA0D2}" type="slidenum">
              <a:rPr lang="en-US" altLang="zh-TW" smtClean="0">
                <a:latin typeface="Tahoma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2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879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659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3586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2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549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694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796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0573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http://zh.wikipedia.org/wiki/%E4%B8%80%E7%AC%94%E7%94%BB%E9%97%AE%E9%A2%98#mediaviewer/File:Chuan2.JPG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http://zh.wikipedia.org/wiki/%E4%B8%80%E7%AC%94%E7%94%BB%E9%97%AE%E9%A2%98#mediaviewer/File:K%C3%B6nigsberg_graph.svg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686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44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228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37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73957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285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83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478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81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06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6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7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466A-0E44-4391-A227-DB070DFF9B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8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2A72-4F28-4EB5-828E-0EC716A293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4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2753-A3A2-444B-84D0-DB32B974A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55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93C2-3401-4025-937D-10950B9FF4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59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9215-9D62-451E-9466-E0759A7907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471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BE71-42BF-4C74-9898-EFC0235AD5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22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FF63-796F-48A3-A48A-0DE8A4655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4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9B23-C1DA-44AA-BBB5-A60DDB64D0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915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5529-9036-4DDB-9F2C-E30CFDF47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335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BBD3-B2CB-4A68-A33C-60B140AED8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232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3067-8C18-440C-8B63-020DA5B635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957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BFCA-749B-4A61-9E21-350C2B73C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322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944D-A140-4ED5-A24C-F1FB1645E4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40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2C0B-F44B-44E5-AD74-117A73B641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41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accent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1AD198D5-4C1C-4DAB-97AE-FEBD56440B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5.emf"/><Relationship Id="rId3" Type="http://schemas.openxmlformats.org/officeDocument/2006/relationships/image" Target="../media/image17.png"/><Relationship Id="rId7" Type="http://schemas.openxmlformats.org/officeDocument/2006/relationships/image" Target="../media/image32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4.emf"/><Relationship Id="rId5" Type="http://schemas.openxmlformats.org/officeDocument/2006/relationships/image" Target="../media/image29.emf"/><Relationship Id="rId15" Type="http://schemas.openxmlformats.org/officeDocument/2006/relationships/image" Target="../media/image3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3.emf"/><Relationship Id="rId14" Type="http://schemas.openxmlformats.org/officeDocument/2006/relationships/customXml" Target="../ink/ink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customXml" Target="../ink/ink8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2060575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5400" b="1" dirty="0" smtClean="0"/>
              <a:t>樹搜尋、回溯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與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分支定界演算法</a:t>
            </a:r>
            <a:endParaRPr lang="en-US" altLang="zh-TW" sz="3600" b="1" dirty="0" smtClean="0"/>
          </a:p>
        </p:txBody>
      </p:sp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1387475" y="3644900"/>
            <a:ext cx="6400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defRPr/>
            </a:pPr>
            <a:r>
              <a:rPr lang="zh-TW" altLang="en-US" dirty="0" smtClean="0">
                <a:solidFill>
                  <a:srgbClr val="0000CC"/>
                </a:solidFill>
              </a:rPr>
              <a:t>歧路亡羊、追本溯源 與 自我設限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>
              <a:defRPr/>
            </a:pPr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國立中央大學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l" eaLnBrk="1" hangingPunct="1">
              <a:defRPr/>
            </a:pPr>
            <a:r>
              <a:rPr lang="zh-TW" altLang="en-US" sz="2400" dirty="0">
                <a:latin typeface="+mj-ea"/>
                <a:ea typeface="+mj-ea"/>
              </a:rPr>
              <a:t>資訊工程學系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l" eaLnBrk="1" hangingPunct="1"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江振瑞  教授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廣度優先搜尋演算法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568952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 </a:t>
            </a:r>
            <a:r>
              <a:rPr lang="zh-TW" altLang="en-US" sz="2400" dirty="0" smtClean="0"/>
              <a:t>廣度</a:t>
            </a:r>
            <a:r>
              <a:rPr lang="zh-TW" altLang="en-US" sz="2400" dirty="0"/>
              <a:t>優先搜尋</a:t>
            </a:r>
            <a:r>
              <a:rPr lang="zh-TW" altLang="en-US" sz="2400" dirty="0" smtClean="0"/>
              <a:t>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</a:t>
            </a:r>
            <a:r>
              <a:rPr lang="zh-TW" altLang="en-US" sz="2400" dirty="0" smtClean="0"/>
              <a:t> 設定起始節點為解答空間樹的根節點，標示根節點，並建立</a:t>
            </a:r>
            <a:r>
              <a:rPr lang="zh-TW" altLang="en-US" sz="2400" dirty="0"/>
              <a:t>一個只</a:t>
            </a:r>
            <a:r>
              <a:rPr lang="zh-TW" altLang="en-US" sz="2400" dirty="0" smtClean="0"/>
              <a:t>包含啟始節點的</a:t>
            </a:r>
            <a:r>
              <a:rPr lang="zh-TW" altLang="en-US" sz="2400" dirty="0">
                <a:solidFill>
                  <a:srgbClr val="0000FF"/>
                </a:solidFill>
              </a:rPr>
              <a:t>佇列</a:t>
            </a:r>
            <a:r>
              <a:rPr lang="en-US" altLang="zh-TW" sz="2400" dirty="0">
                <a:solidFill>
                  <a:srgbClr val="0000FF"/>
                </a:solidFill>
              </a:rPr>
              <a:t>(queue)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拜訪並檢查佇列的第一個元素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移除佇列中的第一個節點。</a:t>
            </a:r>
            <a:r>
              <a:rPr lang="zh-TW" altLang="en-US" sz="2400" dirty="0"/>
              <a:t>若</a:t>
            </a:r>
            <a:r>
              <a:rPr lang="zh-TW" altLang="en-US" sz="2400" dirty="0" smtClean="0"/>
              <a:t>此節點可以擴展</a:t>
            </a:r>
            <a:r>
              <a:rPr lang="en-US" altLang="zh-TW" sz="2400" dirty="0">
                <a:solidFill>
                  <a:srgbClr val="0000FF"/>
                </a:solidFill>
              </a:rPr>
              <a:t>(expand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出未標示過的子</a:t>
            </a:r>
            <a:r>
              <a:rPr lang="zh-TW" altLang="en-US" sz="2400" dirty="0"/>
              <a:t>節點，</a:t>
            </a:r>
            <a:r>
              <a:rPr lang="zh-TW" altLang="en-US" sz="2400" dirty="0" smtClean="0"/>
              <a:t>則標示這些節點，並將其加入</a:t>
            </a:r>
            <a:r>
              <a:rPr lang="zh-TW" altLang="en-US" sz="2400" dirty="0" smtClean="0">
                <a:solidFill>
                  <a:srgbClr val="0000FF"/>
                </a:solidFill>
              </a:rPr>
              <a:t>佇列的</a:t>
            </a:r>
            <a:r>
              <a:rPr lang="zh-TW" altLang="en-US" sz="2400" dirty="0">
                <a:solidFill>
                  <a:srgbClr val="0000FF"/>
                </a:solidFill>
              </a:rPr>
              <a:t>尾</a:t>
            </a:r>
            <a:r>
              <a:rPr lang="zh-TW" altLang="en-US" sz="2400" dirty="0" smtClean="0">
                <a:solidFill>
                  <a:srgbClr val="0000FF"/>
                </a:solidFill>
              </a:rPr>
              <a:t>端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佇列為空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9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使用廣度優先搜尋演算法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256584" cy="48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92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4.3</a:t>
            </a:r>
          </a:p>
          <a:p>
            <a:pPr marL="0" indent="0">
              <a:buNone/>
            </a:pPr>
            <a:r>
              <a:rPr lang="zh-TW" altLang="en-US" sz="4400" b="1" dirty="0" smtClean="0"/>
              <a:t>深度</a:t>
            </a:r>
            <a:r>
              <a:rPr lang="zh-TW" altLang="en-US" sz="4400" b="1" dirty="0"/>
              <a:t>優先搜尋</a:t>
            </a:r>
            <a:r>
              <a:rPr lang="zh-TW" altLang="en-US" sz="4400" b="1" dirty="0" smtClean="0"/>
              <a:t>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12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69D0ED-35D3-46A0-B5A2-58043EE32AAD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深度優先搜尋演算法</a:t>
            </a:r>
            <a:endParaRPr lang="en-US" altLang="zh-TW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8453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dirty="0" smtClean="0">
                <a:solidFill>
                  <a:srgbClr val="0000FF"/>
                </a:solidFill>
              </a:rPr>
              <a:t>深度優先搜尋</a:t>
            </a:r>
            <a:r>
              <a:rPr lang="en-US" altLang="zh-TW" sz="3600" dirty="0" smtClean="0">
                <a:solidFill>
                  <a:srgbClr val="0000FF"/>
                </a:solidFill>
              </a:rPr>
              <a:t>(Depth-First </a:t>
            </a:r>
            <a:r>
              <a:rPr lang="en-US" altLang="zh-TW" sz="3600" dirty="0">
                <a:solidFill>
                  <a:srgbClr val="0000FF"/>
                </a:solidFill>
              </a:rPr>
              <a:t>Search, </a:t>
            </a:r>
            <a:r>
              <a:rPr lang="en-US" altLang="zh-TW" sz="3600" dirty="0" smtClean="0">
                <a:solidFill>
                  <a:srgbClr val="0000FF"/>
                </a:solidFill>
              </a:rPr>
              <a:t>DFS</a:t>
            </a:r>
            <a:r>
              <a:rPr lang="en-US" altLang="zh-TW" sz="3600" dirty="0">
                <a:solidFill>
                  <a:srgbClr val="0000FF"/>
                </a:solidFill>
              </a:rPr>
              <a:t>)</a:t>
            </a:r>
            <a:r>
              <a:rPr lang="zh-TW" altLang="en-US" sz="3600" dirty="0" smtClean="0"/>
              <a:t>演算法總是先拜訪最深的節點</a:t>
            </a:r>
            <a:r>
              <a:rPr lang="en-US" altLang="zh-TW" sz="3600" dirty="0" smtClean="0"/>
              <a:t>(deepest node)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36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 smtClean="0"/>
              <a:t>可以使用</a:t>
            </a:r>
            <a:r>
              <a:rPr lang="zh-TW" altLang="en-US" sz="3600" dirty="0" smtClean="0">
                <a:solidFill>
                  <a:srgbClr val="0000FF"/>
                </a:solidFill>
              </a:rPr>
              <a:t>堆疊</a:t>
            </a:r>
            <a:r>
              <a:rPr lang="en-US" altLang="zh-TW" sz="3600" dirty="0" smtClean="0">
                <a:solidFill>
                  <a:srgbClr val="0000FF"/>
                </a:solidFill>
              </a:rPr>
              <a:t>(stack)</a:t>
            </a:r>
            <a:r>
              <a:rPr lang="zh-TW" altLang="en-US" sz="3600" dirty="0" smtClean="0"/>
              <a:t>來實作</a:t>
            </a:r>
            <a:r>
              <a:rPr lang="en-US" altLang="zh-TW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8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深度優先搜尋演算法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496944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 </a:t>
            </a:r>
            <a:r>
              <a:rPr lang="zh-TW" altLang="en-US" sz="2400" dirty="0" smtClean="0"/>
              <a:t>深度</a:t>
            </a:r>
            <a:r>
              <a:rPr lang="zh-TW" altLang="en-US" sz="2400" dirty="0"/>
              <a:t>優先搜尋</a:t>
            </a:r>
            <a:r>
              <a:rPr lang="zh-TW" altLang="en-US" sz="2400" dirty="0" smtClean="0"/>
              <a:t>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zh-TW" altLang="en-US" sz="2400" dirty="0" smtClean="0"/>
              <a:t>設定</a:t>
            </a:r>
            <a:r>
              <a:rPr lang="zh-TW" altLang="en-US" sz="2400" dirty="0"/>
              <a:t>起始節點為解答空間樹的根節點， </a:t>
            </a:r>
            <a:r>
              <a:rPr lang="zh-TW" altLang="en-US" sz="2400" dirty="0" smtClean="0"/>
              <a:t>標示</a:t>
            </a:r>
            <a:r>
              <a:rPr lang="zh-TW" altLang="en-US" sz="2400" dirty="0"/>
              <a:t>根節點，並</a:t>
            </a:r>
            <a:r>
              <a:rPr lang="zh-TW" altLang="en-US" sz="2400" dirty="0" smtClean="0"/>
              <a:t>建立</a:t>
            </a:r>
            <a:r>
              <a:rPr lang="zh-TW" altLang="en-US" sz="2400" dirty="0"/>
              <a:t>一個只</a:t>
            </a:r>
            <a:r>
              <a:rPr lang="zh-TW" altLang="en-US" sz="2400" dirty="0" smtClean="0"/>
              <a:t>包含啟始節點的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</a:t>
            </a:r>
            <a:r>
              <a:rPr lang="en-US" altLang="zh-TW" sz="2400" dirty="0" smtClean="0">
                <a:solidFill>
                  <a:srgbClr val="0000FF"/>
                </a:solidFill>
              </a:rPr>
              <a:t>(stack)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拜訪並檢查堆疊</a:t>
            </a:r>
            <a:r>
              <a:rPr lang="zh-TW" altLang="en-US" sz="2400" dirty="0"/>
              <a:t>頂端的元素</a:t>
            </a:r>
            <a:r>
              <a:rPr lang="en-US" altLang="zh-TW" sz="2400" dirty="0"/>
              <a:t>(</a:t>
            </a:r>
            <a:r>
              <a:rPr lang="zh-TW" altLang="en-US" sz="2400" dirty="0"/>
              <a:t>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移除堆疊頂端的節點。</a:t>
            </a:r>
            <a:r>
              <a:rPr lang="zh-TW" altLang="en-US" sz="2400" dirty="0"/>
              <a:t>若</a:t>
            </a:r>
            <a:r>
              <a:rPr lang="zh-TW" altLang="en-US" sz="2400" dirty="0" smtClean="0"/>
              <a:t>此節點可以</a:t>
            </a:r>
            <a:r>
              <a:rPr lang="zh-TW" altLang="en-US" sz="2400" dirty="0" smtClean="0">
                <a:solidFill>
                  <a:srgbClr val="0000FF"/>
                </a:solidFill>
              </a:rPr>
              <a:t>擴展</a:t>
            </a:r>
            <a:r>
              <a:rPr lang="en-US" altLang="zh-TW" sz="2400" dirty="0" smtClean="0">
                <a:solidFill>
                  <a:srgbClr val="0000FF"/>
                </a:solidFill>
              </a:rPr>
              <a:t>(expand)</a:t>
            </a:r>
            <a:r>
              <a:rPr lang="zh-TW" altLang="en-US" sz="2400" dirty="0"/>
              <a:t>出未標示過的子節點，則標示這些節點，並</a:t>
            </a:r>
            <a:r>
              <a:rPr lang="zh-TW" altLang="en-US" sz="2400" dirty="0" smtClean="0"/>
              <a:t>將其一一加入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堆疊的頂端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349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使用深度優先搜尋演算法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6856"/>
            <a:ext cx="4428492" cy="44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下箭號 7"/>
          <p:cNvSpPr/>
          <p:nvPr/>
        </p:nvSpPr>
        <p:spPr bwMode="auto">
          <a:xfrm flipH="1">
            <a:off x="2843808" y="5877272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86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06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使用深度優先搜尋演算法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103195"/>
            <a:ext cx="3353296" cy="426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向下箭號 10"/>
          <p:cNvSpPr/>
          <p:nvPr/>
        </p:nvSpPr>
        <p:spPr bwMode="auto">
          <a:xfrm flipH="1">
            <a:off x="4229962" y="3016339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向下箭號 11"/>
          <p:cNvSpPr/>
          <p:nvPr/>
        </p:nvSpPr>
        <p:spPr bwMode="auto">
          <a:xfrm flipH="1">
            <a:off x="3491880" y="6119385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向下箭號 12"/>
          <p:cNvSpPr/>
          <p:nvPr/>
        </p:nvSpPr>
        <p:spPr bwMode="auto">
          <a:xfrm flipH="1">
            <a:off x="4806026" y="6158035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4.4</a:t>
            </a:r>
          </a:p>
          <a:p>
            <a:pPr marL="0" indent="0">
              <a:buNone/>
            </a:pPr>
            <a:r>
              <a:rPr lang="zh-TW" altLang="en-US" sz="4400" b="1" dirty="0"/>
              <a:t>登山</a:t>
            </a:r>
            <a:r>
              <a:rPr lang="zh-TW" altLang="en-US" sz="4400" b="1" dirty="0" smtClean="0"/>
              <a:t>搜尋演算法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17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9DB208-C7EB-4868-B19B-8F4D0F011820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登山搜尋演算法</a:t>
            </a:r>
            <a:endParaRPr lang="en-US" altLang="zh-TW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7772400" cy="4114800"/>
          </a:xfrm>
        </p:spPr>
        <p:txBody>
          <a:bodyPr/>
          <a:lstStyle/>
          <a:p>
            <a:pPr algn="just" eaLnBrk="1" hangingPunct="1"/>
            <a:r>
              <a:rPr lang="zh-TW" altLang="en-US" dirty="0">
                <a:solidFill>
                  <a:srgbClr val="0000FF"/>
                </a:solidFill>
              </a:rPr>
              <a:t>登山</a:t>
            </a:r>
            <a:r>
              <a:rPr lang="zh-TW" altLang="en-US" dirty="0" smtClean="0">
                <a:solidFill>
                  <a:srgbClr val="0000FF"/>
                </a:solidFill>
              </a:rPr>
              <a:t>搜尋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</a:rPr>
              <a:t>hill-climbing </a:t>
            </a:r>
            <a:r>
              <a:rPr lang="en-US" altLang="zh-TW" dirty="0">
                <a:solidFill>
                  <a:srgbClr val="0000FF"/>
                </a:solidFill>
              </a:rPr>
              <a:t>search)</a:t>
            </a:r>
            <a:r>
              <a:rPr lang="zh-TW" altLang="en-US" dirty="0" smtClean="0">
                <a:solidFill>
                  <a:srgbClr val="0000FF"/>
                </a:solidFill>
              </a:rPr>
              <a:t>演算法</a:t>
            </a:r>
            <a:r>
              <a:rPr lang="zh-TW" altLang="en-US" dirty="0" smtClean="0"/>
              <a:t>為</a:t>
            </a:r>
            <a:r>
              <a:rPr lang="zh-TW" altLang="en-US" dirty="0" smtClean="0">
                <a:solidFill>
                  <a:srgbClr val="0000FF"/>
                </a:solidFill>
              </a:rPr>
              <a:t>深度優先搜尋演算法</a:t>
            </a:r>
            <a:r>
              <a:rPr lang="zh-TW" altLang="en-US" dirty="0" smtClean="0"/>
              <a:t>的變形</a:t>
            </a: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利用</a:t>
            </a:r>
            <a:r>
              <a:rPr lang="zh-TW" altLang="en-US" dirty="0" smtClean="0">
                <a:solidFill>
                  <a:srgbClr val="0000FF"/>
                </a:solidFill>
              </a:rPr>
              <a:t>堆疊</a:t>
            </a:r>
            <a:r>
              <a:rPr lang="en-US" altLang="zh-TW" dirty="0" smtClean="0">
                <a:solidFill>
                  <a:srgbClr val="0000FF"/>
                </a:solidFill>
              </a:rPr>
              <a:t>(stack)</a:t>
            </a:r>
            <a:r>
              <a:rPr lang="zh-TW" altLang="en-US" dirty="0" smtClean="0"/>
              <a:t>並配合</a:t>
            </a:r>
            <a:r>
              <a:rPr lang="zh-TW" altLang="en-US" dirty="0" smtClean="0">
                <a:solidFill>
                  <a:srgbClr val="0000FF"/>
                </a:solidFill>
              </a:rPr>
              <a:t>評估函數</a:t>
            </a:r>
            <a:r>
              <a:rPr lang="en-US" altLang="zh-TW" dirty="0" smtClean="0">
                <a:solidFill>
                  <a:srgbClr val="0000FF"/>
                </a:solidFill>
              </a:rPr>
              <a:t>(evaluation function)</a:t>
            </a:r>
            <a:r>
              <a:rPr lang="zh-TW" altLang="en-US" dirty="0" smtClean="0"/>
              <a:t>計算節點對應的優先順序或到達目標節點的預估成本，以便優先拜訪子節點中最佳的節點。</a:t>
            </a:r>
            <a:r>
              <a:rPr lang="en-US" altLang="zh-TW" dirty="0" smtClean="0"/>
              <a:t> </a:t>
            </a:r>
          </a:p>
          <a:p>
            <a:pPr algn="just" eaLnBrk="1" hangingPunct="1"/>
            <a:r>
              <a:rPr lang="zh-TW" altLang="en-US" dirty="0" smtClean="0"/>
              <a:t>不同的問題需要制定不同的評估函數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016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51520" y="213633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FF"/>
              </a:buClr>
            </a:pPr>
            <a:r>
              <a:rPr lang="zh-TW" altLang="en-US" sz="2800" b="1" dirty="0"/>
              <a:t>以</a:t>
            </a:r>
            <a:r>
              <a:rPr lang="en-US" altLang="zh-TW" sz="2800" b="1" dirty="0"/>
              <a:t>8-</a:t>
            </a:r>
            <a:r>
              <a:rPr lang="zh-TW" altLang="en-US" sz="2800" b="1" dirty="0"/>
              <a:t>拼圖問題為</a:t>
            </a:r>
            <a:r>
              <a:rPr lang="zh-TW" altLang="en-US" sz="2800" b="1" dirty="0" smtClean="0"/>
              <a:t>例說明</a:t>
            </a:r>
            <a:r>
              <a:rPr lang="zh-TW" altLang="en-US" sz="2800" b="1" dirty="0"/>
              <a:t>如何制定評估</a:t>
            </a:r>
            <a:r>
              <a:rPr lang="zh-TW" altLang="en-US" sz="2800" b="1" dirty="0" smtClean="0"/>
              <a:t>函數</a:t>
            </a:r>
            <a:r>
              <a:rPr lang="en-US" altLang="zh-TW" sz="2800" b="1" dirty="0" smtClean="0"/>
              <a:t>:</a:t>
            </a:r>
            <a:endParaRPr lang="en-US" altLang="zh-TW" sz="2800" b="1" dirty="0"/>
          </a:p>
          <a:p>
            <a:pPr marL="457200" indent="-457200" algn="just" eaLnBrk="1" hangingPunct="1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TW" sz="2800" dirty="0"/>
              <a:t>8-</a:t>
            </a:r>
            <a:r>
              <a:rPr lang="zh-TW" altLang="en-US" sz="2800" dirty="0"/>
              <a:t>拼圖</a:t>
            </a:r>
            <a:r>
              <a:rPr lang="zh-TW" altLang="en-US" sz="2800" dirty="0" smtClean="0"/>
              <a:t>問題之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  <a:ea typeface="+mn-ea"/>
              </a:rPr>
              <a:t>評估函數</a:t>
            </a:r>
            <a:r>
              <a:rPr lang="zh-TW" altLang="en-US" sz="2800" dirty="0">
                <a:latin typeface="+mn-ea"/>
              </a:rPr>
              <a:t>定義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  <a:ea typeface="+mn-ea"/>
              </a:rPr>
              <a:t>: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zh-TW" altLang="en-US" sz="2800" dirty="0" smtClean="0">
                <a:latin typeface="+mn-ea"/>
                <a:ea typeface="+mn-ea"/>
                <a:sym typeface="Symbol"/>
              </a:rPr>
              <a:t>填入的數字與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  <a:ea typeface="+mn-ea"/>
              </a:rPr>
              <a:t>目標狀態</a:t>
            </a:r>
            <a:r>
              <a:rPr lang="zh-TW" altLang="en-US" sz="2800" dirty="0" smtClean="0">
                <a:latin typeface="+mn-ea"/>
                <a:ea typeface="+mn-ea"/>
                <a:sym typeface="Symbol"/>
              </a:rPr>
              <a:t>所指定</a:t>
            </a:r>
            <a:r>
              <a:rPr lang="zh-TW" altLang="en-US" sz="2800" dirty="0" smtClean="0">
                <a:latin typeface="+mn-ea"/>
                <a:ea typeface="+mn-ea"/>
              </a:rPr>
              <a:t>數字不同的單格總數。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457200" indent="-457200" algn="just" eaLnBrk="1" hangingPunct="1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TW" altLang="en-US" sz="2800" dirty="0" smtClean="0"/>
              <a:t>範例</a:t>
            </a:r>
            <a:r>
              <a:rPr lang="en-US" altLang="zh-TW" sz="2800" b="1" dirty="0" smtClean="0"/>
              <a:t>:</a:t>
            </a:r>
            <a:endParaRPr lang="zh-TW" altLang="zh-TW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45" y="4057471"/>
            <a:ext cx="2390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51344"/>
            <a:ext cx="2390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77953" y="6342419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評估函數</a:t>
            </a:r>
            <a:r>
              <a:rPr lang="zh-TW" altLang="en-US" b="1" dirty="0" smtClean="0"/>
              <a:t>值為</a:t>
            </a: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74021" y="6316171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評估函數</a:t>
            </a:r>
            <a:r>
              <a:rPr lang="zh-TW" altLang="en-US" b="1" dirty="0" smtClean="0"/>
              <a:t>值為</a:t>
            </a:r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6" name="橢圓 5"/>
          <p:cNvSpPr/>
          <p:nvPr/>
        </p:nvSpPr>
        <p:spPr bwMode="auto">
          <a:xfrm>
            <a:off x="1477953" y="477755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2297640" y="477755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128575" y="549763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5303480" y="549763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5303480" y="477755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6128574" y="4777159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登山</a:t>
            </a:r>
            <a:r>
              <a:rPr lang="zh-TW" altLang="en-US" dirty="0" smtClean="0"/>
              <a:t>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4400" b="1" dirty="0" smtClean="0"/>
              <a:t>4.1 </a:t>
            </a:r>
            <a:r>
              <a:rPr lang="zh-TW" altLang="en-US" sz="4400" b="1" dirty="0" smtClean="0"/>
              <a:t>樹搜尋演算法基本概念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登山</a:t>
            </a:r>
            <a:r>
              <a:rPr lang="zh-TW" altLang="en-US" dirty="0" smtClean="0"/>
              <a:t>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44216"/>
            <a:ext cx="8496944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</a:t>
            </a:r>
            <a:r>
              <a:rPr lang="zh-TW" altLang="en-US" sz="2400" dirty="0" smtClean="0"/>
              <a:t> 登山搜尋演算法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zh-TW" altLang="en-US" sz="2400" dirty="0" smtClean="0"/>
              <a:t>設定</a:t>
            </a:r>
            <a:r>
              <a:rPr lang="zh-TW" altLang="en-US" sz="2400" dirty="0"/>
              <a:t>起始節點為解答空間樹的根節點，標示根節點，並</a:t>
            </a:r>
            <a:r>
              <a:rPr lang="zh-TW" altLang="en-US" sz="2400" dirty="0" smtClean="0"/>
              <a:t>建立</a:t>
            </a:r>
            <a:r>
              <a:rPr lang="zh-TW" altLang="en-US" sz="2400" dirty="0"/>
              <a:t>一個只</a:t>
            </a:r>
            <a:r>
              <a:rPr lang="zh-TW" altLang="en-US" sz="2400" dirty="0" smtClean="0"/>
              <a:t>包含啟始節點的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</a:t>
            </a:r>
            <a:r>
              <a:rPr lang="en-US" altLang="zh-TW" sz="2400" dirty="0" smtClean="0">
                <a:solidFill>
                  <a:srgbClr val="0000FF"/>
                </a:solidFill>
              </a:rPr>
              <a:t>(stack)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拜訪並檢查堆疊</a:t>
            </a:r>
            <a:r>
              <a:rPr lang="zh-TW" altLang="en-US" sz="2400" dirty="0"/>
              <a:t>頂端的元素</a:t>
            </a:r>
            <a:r>
              <a:rPr lang="en-US" altLang="zh-TW" sz="2400" dirty="0"/>
              <a:t>(</a:t>
            </a:r>
            <a:r>
              <a:rPr lang="zh-TW" altLang="en-US" sz="2400" dirty="0"/>
              <a:t>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移除堆疊頂端的節點。若此節點可以</a:t>
            </a:r>
            <a:r>
              <a:rPr lang="zh-TW" altLang="en-US" sz="2400" dirty="0" smtClean="0">
                <a:solidFill>
                  <a:srgbClr val="0000FF"/>
                </a:solidFill>
              </a:rPr>
              <a:t>擴展</a:t>
            </a:r>
            <a:r>
              <a:rPr lang="en-US" altLang="zh-TW" sz="2400" dirty="0" smtClean="0">
                <a:solidFill>
                  <a:srgbClr val="0000FF"/>
                </a:solidFill>
              </a:rPr>
              <a:t>(expand)</a:t>
            </a:r>
            <a:r>
              <a:rPr lang="zh-TW" altLang="en-US" sz="2400" dirty="0"/>
              <a:t>出未標示過的子節點，則標示這些節點，</a:t>
            </a:r>
            <a:r>
              <a:rPr lang="zh-TW" altLang="en-US" sz="2400" dirty="0" smtClean="0"/>
              <a:t>並</a:t>
            </a:r>
            <a:r>
              <a:rPr lang="zh-TW" altLang="en-US" sz="2400" dirty="0" smtClean="0">
                <a:solidFill>
                  <a:schemeClr val="folHlink"/>
                </a:solidFill>
              </a:rPr>
              <a:t>根據</a:t>
            </a:r>
            <a:r>
              <a:rPr lang="zh-TW" altLang="en-US" sz="2400" dirty="0">
                <a:solidFill>
                  <a:schemeClr val="folHlink"/>
                </a:solidFill>
              </a:rPr>
              <a:t>由評估函數所計算</a:t>
            </a:r>
            <a:r>
              <a:rPr lang="zh-TW" altLang="en-US" sz="2400" dirty="0" smtClean="0">
                <a:solidFill>
                  <a:schemeClr val="folHlink"/>
                </a:solidFill>
              </a:rPr>
              <a:t>的優先順序</a:t>
            </a:r>
            <a:r>
              <a:rPr lang="zh-TW" altLang="en-US" sz="2400" dirty="0" smtClean="0"/>
              <a:t>將其一一加入堆疊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頂端，優先順序</a:t>
            </a:r>
            <a:r>
              <a:rPr lang="zh-TW" altLang="en-US" sz="2400" dirty="0"/>
              <a:t>低的先</a:t>
            </a:r>
            <a:r>
              <a:rPr lang="zh-TW" altLang="en-US" sz="2400" dirty="0" smtClean="0"/>
              <a:t>加入。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6175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使用</a:t>
            </a:r>
            <a:r>
              <a:rPr lang="zh-TW" altLang="en-US" dirty="0" smtClean="0"/>
              <a:t>登山搜尋演算法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94675"/>
            <a:ext cx="5184576" cy="49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28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4.5</a:t>
            </a:r>
          </a:p>
          <a:p>
            <a:pPr marL="0" indent="0">
              <a:buNone/>
            </a:pPr>
            <a:r>
              <a:rPr lang="zh-TW" altLang="en-US" sz="4400" b="1" dirty="0"/>
              <a:t>最佳優先搜尋</a:t>
            </a:r>
            <a:r>
              <a:rPr lang="zh-TW" altLang="en-US" sz="4400" b="1" dirty="0" smtClean="0"/>
              <a:t>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22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4BBB42-E798-42BA-A734-B8506656278A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最佳優先搜尋演算法</a:t>
            </a:r>
            <a:endParaRPr lang="en-US" altLang="zh-TW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8199512" cy="4114800"/>
          </a:xfrm>
        </p:spPr>
        <p:txBody>
          <a:bodyPr/>
          <a:lstStyle/>
          <a:p>
            <a:pPr algn="just" eaLnBrk="1" hangingPunct="1"/>
            <a:r>
              <a:rPr lang="zh-TW" altLang="en-US" sz="2800" dirty="0">
                <a:solidFill>
                  <a:srgbClr val="0000FF"/>
                </a:solidFill>
              </a:rPr>
              <a:t>最佳優先</a:t>
            </a:r>
            <a:r>
              <a:rPr lang="zh-TW" altLang="en-US" sz="2800" dirty="0" smtClean="0">
                <a:solidFill>
                  <a:srgbClr val="0000FF"/>
                </a:solidFill>
              </a:rPr>
              <a:t>搜尋</a:t>
            </a:r>
            <a:r>
              <a:rPr lang="en-US" altLang="zh-TW" sz="2800" dirty="0">
                <a:solidFill>
                  <a:srgbClr val="0000FF"/>
                </a:solidFill>
              </a:rPr>
              <a:t>(Best-Frist Search, BFS)</a:t>
            </a:r>
            <a:r>
              <a:rPr lang="zh-TW" altLang="en-US" sz="2800" dirty="0" smtClean="0"/>
              <a:t>演算法結合深度優先</a:t>
            </a:r>
            <a:r>
              <a:rPr lang="zh-TW" altLang="en-US" sz="2800" dirty="0"/>
              <a:t>搜尋</a:t>
            </a:r>
            <a:r>
              <a:rPr lang="zh-TW" altLang="en-US" sz="2800" dirty="0" smtClean="0"/>
              <a:t>演算法與廣度優先</a:t>
            </a:r>
            <a:r>
              <a:rPr lang="zh-TW" altLang="en-US" sz="2800" dirty="0"/>
              <a:t>搜尋</a:t>
            </a:r>
            <a:r>
              <a:rPr lang="zh-TW" altLang="en-US" sz="2800" dirty="0" smtClean="0"/>
              <a:t>演算法。</a:t>
            </a:r>
            <a:endParaRPr lang="en-US" altLang="zh-TW" sz="2800" dirty="0" smtClean="0"/>
          </a:p>
          <a:p>
            <a:pPr algn="just" eaLnBrk="1" hangingPunct="1"/>
            <a:r>
              <a:rPr lang="zh-TW" altLang="en-US" sz="2800" dirty="0" smtClean="0"/>
              <a:t>從所有已被擴展出的節點中選出</a:t>
            </a:r>
            <a:r>
              <a:rPr lang="zh-TW" altLang="en-US" sz="2800" dirty="0">
                <a:solidFill>
                  <a:srgbClr val="0000FF"/>
                </a:solidFill>
              </a:rPr>
              <a:t>評估函數</a:t>
            </a:r>
            <a:r>
              <a:rPr lang="en-US" altLang="zh-TW" sz="2800" dirty="0">
                <a:solidFill>
                  <a:srgbClr val="0000FF"/>
                </a:solidFill>
              </a:rPr>
              <a:t>(evaluation function)</a:t>
            </a:r>
            <a:r>
              <a:rPr lang="zh-TW" altLang="en-US" sz="2800" dirty="0" smtClean="0"/>
              <a:t>估計為優先順序最高的節點進行拜訪。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相對於僅具有</a:t>
            </a:r>
            <a:r>
              <a:rPr lang="zh-TW" altLang="en-US" sz="2800" dirty="0" smtClean="0">
                <a:solidFill>
                  <a:srgbClr val="0000FF"/>
                </a:solidFill>
              </a:rPr>
              <a:t>區域</a:t>
            </a:r>
            <a:r>
              <a:rPr lang="en-US" altLang="zh-TW" sz="2800" dirty="0" smtClean="0">
                <a:solidFill>
                  <a:srgbClr val="0000FF"/>
                </a:solidFill>
              </a:rPr>
              <a:t>(</a:t>
            </a:r>
            <a:r>
              <a:rPr lang="zh-TW" altLang="en-US" sz="2800" dirty="0" smtClean="0">
                <a:solidFill>
                  <a:srgbClr val="0000FF"/>
                </a:solidFill>
              </a:rPr>
              <a:t>也就是僅限於某分支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最佳</a:t>
            </a:r>
            <a:r>
              <a:rPr lang="zh-TW" altLang="en-US" sz="2800" dirty="0" smtClean="0"/>
              <a:t>觀點的登山搜尋演算法，</a:t>
            </a:r>
            <a:r>
              <a:rPr lang="zh-TW" altLang="en-US" sz="2800" dirty="0"/>
              <a:t>最佳優先搜尋</a:t>
            </a:r>
            <a:r>
              <a:rPr lang="zh-TW" altLang="en-US" sz="2800" dirty="0" smtClean="0"/>
              <a:t>演算法具有</a:t>
            </a:r>
            <a:r>
              <a:rPr lang="zh-TW" altLang="en-US" sz="2800" dirty="0" smtClean="0">
                <a:solidFill>
                  <a:srgbClr val="0000FF"/>
                </a:solidFill>
              </a:rPr>
              <a:t>全域最佳</a:t>
            </a:r>
            <a:r>
              <a:rPr lang="zh-TW" altLang="en-US" sz="2800" dirty="0" smtClean="0"/>
              <a:t>的觀點。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可以使用</a:t>
            </a:r>
            <a:r>
              <a:rPr lang="zh-TW" altLang="en-US" sz="2800" dirty="0" smtClean="0">
                <a:solidFill>
                  <a:srgbClr val="0000FF"/>
                </a:solidFill>
              </a:rPr>
              <a:t>堆積</a:t>
            </a:r>
            <a:r>
              <a:rPr lang="en-US" altLang="zh-TW" sz="2800" dirty="0" smtClean="0">
                <a:solidFill>
                  <a:srgbClr val="0000FF"/>
                </a:solidFill>
              </a:rPr>
              <a:t>(heap)</a:t>
            </a:r>
            <a:r>
              <a:rPr lang="zh-TW" altLang="en-US" sz="2800" dirty="0" smtClean="0"/>
              <a:t>來實作。</a:t>
            </a:r>
          </a:p>
          <a:p>
            <a:pPr eaLnBrk="1" hangingPunct="1"/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6074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最佳優先搜尋演算法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44216"/>
            <a:ext cx="8640960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</a:t>
            </a:r>
            <a:r>
              <a:rPr lang="zh-TW" altLang="en-US" sz="2400" dirty="0"/>
              <a:t>最佳優先搜尋</a:t>
            </a:r>
            <a:r>
              <a:rPr lang="zh-TW" altLang="en-US" sz="2400" dirty="0" smtClean="0"/>
              <a:t>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 </a:t>
            </a:r>
            <a:r>
              <a:rPr lang="zh-TW" altLang="en-US" sz="2400" dirty="0" smtClean="0"/>
              <a:t>設定</a:t>
            </a:r>
            <a:r>
              <a:rPr lang="zh-TW" altLang="en-US" sz="2400" dirty="0"/>
              <a:t>起始節點為解答空間樹的根節點，標示根節點，並</a:t>
            </a:r>
            <a:r>
              <a:rPr lang="zh-TW" altLang="en-US" sz="2400" dirty="0" smtClean="0"/>
              <a:t>建立一個只包含啟始節點</a:t>
            </a:r>
            <a:r>
              <a:rPr lang="zh-TW" altLang="en-US" sz="2400" dirty="0"/>
              <a:t>一個元素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0000FF"/>
                </a:solidFill>
              </a:rPr>
              <a:t>堆積</a:t>
            </a:r>
            <a:r>
              <a:rPr lang="en-US" altLang="zh-TW" sz="2400" dirty="0">
                <a:solidFill>
                  <a:srgbClr val="0000FF"/>
                </a:solidFill>
              </a:rPr>
              <a:t>(heap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拜訪並檢查堆積中</a:t>
            </a:r>
            <a:r>
              <a:rPr lang="zh-TW" altLang="en-US" sz="2400" dirty="0" smtClean="0">
                <a:solidFill>
                  <a:srgbClr val="0000FF"/>
                </a:solidFill>
              </a:rPr>
              <a:t>優先順序最高的元素</a:t>
            </a:r>
            <a:r>
              <a:rPr lang="en-US" altLang="zh-TW" sz="2400" dirty="0">
                <a:solidFill>
                  <a:srgbClr val="0000FF"/>
                </a:solidFill>
              </a:rPr>
              <a:t>(</a:t>
            </a:r>
            <a:r>
              <a:rPr lang="zh-TW" altLang="en-US" sz="2400" dirty="0">
                <a:solidFill>
                  <a:srgbClr val="0000FF"/>
                </a:solidFill>
              </a:rPr>
              <a:t>節點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移除堆積優先順序最高</a:t>
            </a:r>
            <a:r>
              <a:rPr lang="zh-TW" altLang="en-US" sz="2400" dirty="0" smtClean="0"/>
              <a:t>的節點。若此節點可以</a:t>
            </a:r>
            <a:r>
              <a:rPr lang="zh-TW" altLang="en-US" sz="2400" dirty="0" smtClean="0">
                <a:solidFill>
                  <a:srgbClr val="0000FF"/>
                </a:solidFill>
              </a:rPr>
              <a:t>擴展</a:t>
            </a:r>
            <a:r>
              <a:rPr lang="en-US" altLang="zh-TW" sz="2400" dirty="0" smtClean="0">
                <a:solidFill>
                  <a:srgbClr val="0000FF"/>
                </a:solidFill>
              </a:rPr>
              <a:t>(expand)</a:t>
            </a:r>
            <a:r>
              <a:rPr lang="zh-TW" altLang="en-US" sz="2400" dirty="0"/>
              <a:t>出未標示過的子節點，則標示這些節點，</a:t>
            </a:r>
            <a:r>
              <a:rPr lang="zh-TW" altLang="en-US" sz="2400" dirty="0" smtClean="0"/>
              <a:t>並</a:t>
            </a:r>
            <a:r>
              <a:rPr lang="zh-TW" altLang="en-US" sz="2400" dirty="0" smtClean="0">
                <a:solidFill>
                  <a:schemeClr val="folHlink"/>
                </a:solidFill>
              </a:rPr>
              <a:t>根據</a:t>
            </a:r>
            <a:r>
              <a:rPr lang="zh-TW" altLang="en-US" sz="2400" dirty="0">
                <a:solidFill>
                  <a:schemeClr val="folHlink"/>
                </a:solidFill>
              </a:rPr>
              <a:t>由評估函數所計算</a:t>
            </a:r>
            <a:r>
              <a:rPr lang="zh-TW" altLang="en-US" sz="2400" dirty="0" smtClean="0">
                <a:solidFill>
                  <a:schemeClr val="folHlink"/>
                </a:solidFill>
              </a:rPr>
              <a:t>的優先順序</a:t>
            </a:r>
            <a:r>
              <a:rPr lang="zh-TW" altLang="en-US" sz="2400" dirty="0" smtClean="0"/>
              <a:t>將其一一加入堆積中。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堆積為空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0618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</a:t>
            </a:r>
            <a:r>
              <a:rPr lang="zh-TW" altLang="en-US" dirty="0"/>
              <a:t>最佳優先搜尋演算法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44824"/>
            <a:ext cx="6336704" cy="498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下箭號 2"/>
          <p:cNvSpPr/>
          <p:nvPr/>
        </p:nvSpPr>
        <p:spPr bwMode="auto">
          <a:xfrm flipH="1">
            <a:off x="5688124" y="5949280"/>
            <a:ext cx="468052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99 L 0.00017 0.1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</a:t>
            </a:r>
            <a:r>
              <a:rPr lang="zh-TW" altLang="en-US" dirty="0"/>
              <a:t>最佳優先搜尋演算法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907131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/>
          <p:cNvSpPr/>
          <p:nvPr/>
        </p:nvSpPr>
        <p:spPr bwMode="auto">
          <a:xfrm flipH="1">
            <a:off x="5922150" y="2042313"/>
            <a:ext cx="468052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4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sz="4000" b="1" dirty="0" smtClean="0"/>
              <a:t>適合用樹搜尋演算法解決的問題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-1)-</a:t>
            </a:r>
            <a:r>
              <a:rPr lang="zh-TW" altLang="en-US" b="1" dirty="0" smtClean="0"/>
              <a:t>拼圖問題</a:t>
            </a:r>
            <a:endParaRPr lang="en-US" altLang="zh-TW" b="1" dirty="0" smtClean="0"/>
          </a:p>
          <a:p>
            <a:r>
              <a:rPr lang="zh-TW" altLang="en-US" b="1" dirty="0" smtClean="0"/>
              <a:t>子集合</a:t>
            </a:r>
            <a:r>
              <a:rPr lang="zh-TW" altLang="en-US" b="1" dirty="0"/>
              <a:t>加總問題</a:t>
            </a:r>
            <a:endParaRPr lang="en-US" altLang="zh-TW" b="1" dirty="0"/>
          </a:p>
          <a:p>
            <a:r>
              <a:rPr lang="zh-TW" altLang="en-US" b="1" dirty="0" smtClean="0"/>
              <a:t>漢</a:t>
            </a:r>
            <a:r>
              <a:rPr lang="zh-TW" altLang="en-US" b="1" dirty="0"/>
              <a:t>米爾頓迴路</a:t>
            </a:r>
            <a:r>
              <a:rPr lang="zh-TW" altLang="en-US" b="1" dirty="0" smtClean="0"/>
              <a:t>問題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延伸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旅行</a:t>
            </a:r>
            <a:r>
              <a:rPr lang="zh-TW" altLang="en-US" b="1" dirty="0"/>
              <a:t>銷售員問題</a:t>
            </a:r>
          </a:p>
          <a:p>
            <a:pPr lvl="1"/>
            <a:r>
              <a:rPr lang="zh-TW" altLang="en-US" b="1" dirty="0" smtClean="0"/>
              <a:t>比較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en-US" b="1" dirty="0" smtClean="0"/>
              <a:t>歐拉迴路</a:t>
            </a:r>
            <a:r>
              <a:rPr lang="zh-TW" altLang="en-US" b="1" dirty="0" smtClean="0"/>
              <a:t>問題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2FF63-796F-48A3-A48A-0DE8A4655F7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73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4.6</a:t>
            </a:r>
          </a:p>
          <a:p>
            <a:pPr marL="0" indent="0">
              <a:buNone/>
            </a:pPr>
            <a:r>
              <a:rPr lang="zh-TW" altLang="en-US" sz="4400" b="1" dirty="0" smtClean="0"/>
              <a:t>子集合加總問題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28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子集合</a:t>
            </a:r>
            <a:r>
              <a:rPr lang="zh-TW" altLang="en-US" b="1" dirty="0"/>
              <a:t>加總</a:t>
            </a:r>
            <a:r>
              <a:rPr lang="zh-TW" altLang="en-US" b="1" dirty="0" smtClean="0"/>
              <a:t>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子集合加</a:t>
            </a:r>
            <a:r>
              <a:rPr lang="zh-TW" altLang="en-US" b="1" dirty="0" smtClean="0">
                <a:solidFill>
                  <a:srgbClr val="0000FF"/>
                </a:solidFill>
              </a:rPr>
              <a:t>總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en-US" altLang="zh-TW" dirty="0">
                <a:solidFill>
                  <a:srgbClr val="0000FF"/>
                </a:solidFill>
              </a:rPr>
              <a:t>sum of </a:t>
            </a:r>
            <a:r>
              <a:rPr lang="en-US" altLang="zh-TW" dirty="0" smtClean="0">
                <a:solidFill>
                  <a:srgbClr val="0000FF"/>
                </a:solidFill>
              </a:rPr>
              <a:t>subset)</a:t>
            </a:r>
            <a:r>
              <a:rPr lang="zh-TW" altLang="en-US" b="1" dirty="0" smtClean="0"/>
              <a:t>問題定義</a:t>
            </a:r>
            <a:r>
              <a:rPr lang="en-US" altLang="zh-TW" b="1" dirty="0" smtClean="0"/>
              <a:t>:</a:t>
            </a:r>
            <a:br>
              <a:rPr lang="en-US" altLang="zh-TW" b="1" dirty="0" smtClean="0"/>
            </a:br>
            <a:r>
              <a:rPr lang="zh-TW" altLang="en-US" dirty="0" smtClean="0"/>
              <a:t>給定一個</a:t>
            </a:r>
            <a:r>
              <a:rPr lang="zh-TW" altLang="en-US" dirty="0"/>
              <a:t>整數</a:t>
            </a:r>
            <a:r>
              <a:rPr lang="zh-TW" altLang="en-US" dirty="0" smtClean="0"/>
              <a:t>集合</a:t>
            </a:r>
            <a:r>
              <a:rPr lang="en-US" altLang="zh-TW" dirty="0" smtClean="0"/>
              <a:t>S</a:t>
            </a:r>
            <a:r>
              <a:rPr lang="zh-TW" altLang="en-US" dirty="0" smtClean="0"/>
              <a:t>和一個整數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</a:t>
            </a:r>
            <a:r>
              <a:rPr lang="zh-TW" altLang="en-US" dirty="0"/>
              <a:t>問是否</a:t>
            </a:r>
            <a:r>
              <a:rPr lang="zh-TW" altLang="en-US" dirty="0" smtClean="0"/>
              <a:t>存在</a:t>
            </a:r>
            <a:r>
              <a:rPr lang="en-US" altLang="zh-TW" dirty="0" smtClean="0"/>
              <a:t>S</a:t>
            </a:r>
            <a:r>
              <a:rPr lang="zh-TW" altLang="en-US" dirty="0" smtClean="0"/>
              <a:t>的非</a:t>
            </a:r>
            <a:r>
              <a:rPr lang="zh-TW" altLang="en-US" dirty="0"/>
              <a:t>空</a:t>
            </a:r>
            <a:r>
              <a:rPr lang="zh-TW" altLang="en-US" dirty="0" smtClean="0"/>
              <a:t>子集合</a:t>
            </a:r>
            <a:r>
              <a:rPr lang="en-US" altLang="zh-TW" dirty="0" smtClean="0"/>
              <a:t>T</a:t>
            </a:r>
            <a:r>
              <a:rPr lang="zh-TW" altLang="en-US" dirty="0" smtClean="0"/>
              <a:t>，使得子集合</a:t>
            </a:r>
            <a:r>
              <a:rPr lang="en-US" altLang="zh-TW" dirty="0" smtClean="0"/>
              <a:t>T</a:t>
            </a:r>
            <a:r>
              <a:rPr lang="zh-TW" altLang="en-US" dirty="0" smtClean="0"/>
              <a:t>中的整數總和為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子集合加</a:t>
            </a:r>
            <a:r>
              <a:rPr lang="zh-TW" altLang="en-US" b="1" dirty="0" smtClean="0">
                <a:solidFill>
                  <a:srgbClr val="0000FF"/>
                </a:solidFill>
              </a:rPr>
              <a:t>總</a:t>
            </a:r>
            <a:r>
              <a:rPr lang="zh-TW" altLang="en-US" b="1" dirty="0" smtClean="0"/>
              <a:t>問題範例</a:t>
            </a:r>
            <a:r>
              <a:rPr lang="en-US" altLang="zh-TW" b="1" dirty="0" smtClean="0"/>
              <a:t>:</a:t>
            </a:r>
            <a:br>
              <a:rPr lang="en-US" altLang="zh-TW" b="1" dirty="0" smtClean="0"/>
            </a:br>
            <a:r>
              <a:rPr lang="zh-TW" altLang="en-US" dirty="0"/>
              <a:t>給定</a:t>
            </a:r>
            <a:r>
              <a:rPr lang="zh-TW" altLang="en-US" dirty="0" smtClean="0"/>
              <a:t>一個</a:t>
            </a:r>
            <a:r>
              <a:rPr lang="zh-TW" altLang="en-US" dirty="0"/>
              <a:t>整數</a:t>
            </a:r>
            <a:r>
              <a:rPr lang="zh-TW" altLang="en-US" dirty="0" smtClean="0"/>
              <a:t>集合</a:t>
            </a:r>
            <a:r>
              <a:rPr lang="en-US" altLang="zh-TW" dirty="0"/>
              <a:t>S</a:t>
            </a:r>
            <a:r>
              <a:rPr lang="en-US" altLang="zh-TW" dirty="0" smtClean="0"/>
              <a:t>={6, 5, </a:t>
            </a:r>
            <a:r>
              <a:rPr lang="en-US" altLang="zh-TW" dirty="0"/>
              <a:t>1, </a:t>
            </a:r>
            <a:r>
              <a:rPr lang="en-US" altLang="zh-TW" dirty="0" smtClean="0"/>
              <a:t>3, 8}</a:t>
            </a:r>
            <a:r>
              <a:rPr lang="zh-TW" altLang="en-US" dirty="0"/>
              <a:t>，回答</a:t>
            </a:r>
            <a:r>
              <a:rPr lang="zh-TW" altLang="en-US" dirty="0" smtClean="0"/>
              <a:t>是否存在</a:t>
            </a:r>
            <a:r>
              <a:rPr lang="en-US" altLang="zh-TW" dirty="0"/>
              <a:t>S</a:t>
            </a:r>
            <a:r>
              <a:rPr lang="zh-TW" altLang="en-US" dirty="0"/>
              <a:t>的非空子集合</a:t>
            </a:r>
            <a:r>
              <a:rPr lang="en-US" altLang="zh-TW" dirty="0"/>
              <a:t>T</a:t>
            </a:r>
            <a:r>
              <a:rPr lang="zh-TW" altLang="en-US" dirty="0"/>
              <a:t>，使得子集合</a:t>
            </a:r>
            <a:r>
              <a:rPr lang="en-US" altLang="zh-TW" dirty="0"/>
              <a:t>T</a:t>
            </a:r>
            <a:r>
              <a:rPr lang="zh-TW" altLang="en-US" dirty="0" smtClean="0"/>
              <a:t>中的整數總和為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2FF63-796F-48A3-A48A-0DE8A4655F7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4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44E05D-9C92-4231-BB15-4D3D3396539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樹搜尋</a:t>
            </a:r>
            <a:r>
              <a:rPr lang="zh-TW" altLang="zh-TW" b="1" smtClean="0"/>
              <a:t>解題策略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5"/>
            <a:ext cx="8199512" cy="3999657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許多問題的尋找解答過程可以使用樹</a:t>
            </a:r>
            <a:r>
              <a:rPr lang="en-US" altLang="zh-TW" b="1" dirty="0" smtClean="0"/>
              <a:t>(tree)</a:t>
            </a:r>
            <a:r>
              <a:rPr lang="zh-TW" altLang="en-US" b="1" dirty="0" smtClean="0"/>
              <a:t>來表達，這類問題也都可以建構 出</a:t>
            </a:r>
            <a:r>
              <a:rPr lang="zh-TW" altLang="en-US" b="1" dirty="0" smtClean="0">
                <a:solidFill>
                  <a:srgbClr val="0000FF"/>
                </a:solidFill>
              </a:rPr>
              <a:t>解答空間樹</a:t>
            </a:r>
            <a:r>
              <a:rPr lang="en-US" altLang="zh-TW" b="1" dirty="0" smtClean="0">
                <a:solidFill>
                  <a:srgbClr val="0000FF"/>
                </a:solidFill>
              </a:rPr>
              <a:t>(solution space tree)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eaLnBrk="1" hangingPunct="1"/>
            <a:r>
              <a:rPr lang="zh-TW" altLang="en-US" b="1" dirty="0" smtClean="0"/>
              <a:t>要找到這些問題的解答，不管是</a:t>
            </a:r>
            <a:r>
              <a:rPr lang="zh-TW" altLang="en-US" b="1" dirty="0" smtClean="0">
                <a:solidFill>
                  <a:srgbClr val="0000FF"/>
                </a:solidFill>
              </a:rPr>
              <a:t>可行解</a:t>
            </a:r>
            <a:r>
              <a:rPr lang="en-US" altLang="zh-TW" b="1" dirty="0" smtClean="0">
                <a:solidFill>
                  <a:srgbClr val="0000FF"/>
                </a:solidFill>
              </a:rPr>
              <a:t>(feasible solution)</a:t>
            </a:r>
            <a:r>
              <a:rPr lang="zh-TW" altLang="en-US" b="1" dirty="0" smtClean="0"/>
              <a:t>或是</a:t>
            </a:r>
            <a:r>
              <a:rPr lang="zh-TW" altLang="en-US" b="1" dirty="0" smtClean="0">
                <a:solidFill>
                  <a:srgbClr val="0000FF"/>
                </a:solidFill>
              </a:rPr>
              <a:t>最佳解</a:t>
            </a:r>
            <a:r>
              <a:rPr lang="en-US" altLang="zh-TW" b="1" dirty="0" smtClean="0">
                <a:solidFill>
                  <a:srgbClr val="0000FF"/>
                </a:solidFill>
              </a:rPr>
              <a:t>(optimal solution)</a:t>
            </a:r>
            <a:r>
              <a:rPr lang="zh-TW" altLang="en-US" b="1" dirty="0" smtClean="0"/>
              <a:t>，就轉變成一個樹搜尋</a:t>
            </a:r>
            <a:r>
              <a:rPr lang="en-US" altLang="zh-TW" b="1" dirty="0" smtClean="0"/>
              <a:t>(tree search)</a:t>
            </a:r>
            <a:r>
              <a:rPr lang="zh-TW" altLang="en-US" b="1" dirty="0" smtClean="0"/>
              <a:t>問題。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15BF15-0ED9-4D58-9B42-AD3FC953877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5889"/>
            <a:ext cx="7793037" cy="1512912"/>
          </a:xfrm>
        </p:spPr>
        <p:txBody>
          <a:bodyPr/>
          <a:lstStyle/>
          <a:p>
            <a:pPr eaLnBrk="1" hangingPunct="1"/>
            <a:r>
              <a:rPr lang="zh-TW" altLang="en-US" sz="4000" b="1" dirty="0"/>
              <a:t>使用深度優先搜尋演算法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解決</a:t>
            </a:r>
            <a:r>
              <a:rPr lang="zh-TW" altLang="en-US" sz="4000" b="1" dirty="0" smtClean="0"/>
              <a:t>子集合</a:t>
            </a:r>
            <a:r>
              <a:rPr lang="zh-TW" altLang="en-US" sz="4000" b="1" dirty="0"/>
              <a:t>加總問題</a:t>
            </a:r>
            <a:endParaRPr lang="en-US" altLang="zh-TW" sz="4000" b="1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3263280" cy="1771650"/>
          </a:xfrm>
        </p:spPr>
        <p:txBody>
          <a:bodyPr/>
          <a:lstStyle/>
          <a:p>
            <a:pPr eaLnBrk="1" hangingPunct="1">
              <a:buSzPct val="100000"/>
            </a:pPr>
            <a:r>
              <a:rPr lang="zh-TW" altLang="en-US" sz="2400" dirty="0" smtClean="0"/>
              <a:t>子集合加總問題</a:t>
            </a:r>
            <a:r>
              <a:rPr lang="en-US" altLang="zh-TW" sz="2400" dirty="0" smtClean="0"/>
              <a:t>:</a:t>
            </a:r>
          </a:p>
          <a:p>
            <a:pPr eaLnBrk="1" hangingPunct="1"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給定</a:t>
            </a:r>
            <a:r>
              <a:rPr lang="zh-TW" altLang="en-US" sz="2400" dirty="0"/>
              <a:t>一個整數集合</a:t>
            </a:r>
            <a:r>
              <a:rPr lang="en-US" altLang="zh-TW" sz="2400" dirty="0"/>
              <a:t>S ={6, </a:t>
            </a:r>
            <a:r>
              <a:rPr lang="en-US" altLang="zh-TW" sz="2400" dirty="0" smtClean="0"/>
              <a:t>5, </a:t>
            </a:r>
            <a:r>
              <a:rPr lang="en-US" altLang="zh-TW" sz="2400" dirty="0"/>
              <a:t>1, 3, 8} </a:t>
            </a:r>
            <a:r>
              <a:rPr lang="zh-TW" altLang="en-US" sz="2400" dirty="0" smtClean="0"/>
              <a:t>，回答是否</a:t>
            </a:r>
            <a:r>
              <a:rPr lang="zh-TW" altLang="en-US" sz="2400" dirty="0" smtClean="0">
                <a:latin typeface="Times New Roman" pitchFamily="18" charset="0"/>
                <a:sym typeface="Symbol" pitchFamily="18" charset="2"/>
              </a:rPr>
              <a:t>存在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zh-TW" altLang="en-US" sz="2400" dirty="0">
                <a:latin typeface="Times New Roman" pitchFamily="18" charset="0"/>
                <a:sym typeface="Symbol" pitchFamily="18" charset="2"/>
              </a:rPr>
              <a:t>的非空子集合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zh-TW" altLang="en-US" sz="2400" dirty="0">
                <a:latin typeface="Times New Roman" pitchFamily="18" charset="0"/>
                <a:sym typeface="Symbol" pitchFamily="18" charset="2"/>
              </a:rPr>
              <a:t>，使得子集合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zh-TW" altLang="en-US" sz="2400" dirty="0">
                <a:latin typeface="Times New Roman" pitchFamily="18" charset="0"/>
                <a:sym typeface="Symbol" pitchFamily="18" charset="2"/>
              </a:rPr>
              <a:t>中的整數總和</a:t>
            </a:r>
            <a:r>
              <a:rPr lang="zh-TW" altLang="en-US" sz="2400" dirty="0" smtClean="0">
                <a:latin typeface="Times New Roman" pitchFamily="18" charset="0"/>
                <a:sym typeface="Symbol" pitchFamily="18" charset="2"/>
              </a:rPr>
              <a:t>為</a:t>
            </a:r>
            <a:r>
              <a:rPr lang="en-US" altLang="zh-TW" sz="2400" dirty="0" smtClean="0">
                <a:latin typeface="Times New Roman" pitchFamily="18" charset="0"/>
                <a:sym typeface="Symbol" pitchFamily="18" charset="2"/>
              </a:rPr>
              <a:t>10</a:t>
            </a:r>
            <a:r>
              <a:rPr lang="zh-TW" altLang="en-US" sz="2400" dirty="0" smtClean="0">
                <a:latin typeface="Times New Roman" pitchFamily="18" charset="0"/>
                <a:sym typeface="Symbol" pitchFamily="18" charset="2"/>
              </a:rPr>
              <a:t>。</a:t>
            </a:r>
            <a:endParaRPr lang="en-US" altLang="zh-TW" sz="1800" dirty="0"/>
          </a:p>
          <a:p>
            <a:pPr eaLnBrk="1" hangingPunct="1">
              <a:buNone/>
            </a:pPr>
            <a:r>
              <a:rPr lang="en-US" altLang="zh-TW" sz="1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sz="1800" dirty="0" smtClean="0"/>
          </a:p>
          <a:p>
            <a:pPr algn="just" eaLnBrk="1" hangingPunct="1"/>
            <a:endParaRPr lang="en-US" altLang="zh-TW" sz="1800" dirty="0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52688" y="1357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95537" y="4725144"/>
            <a:ext cx="30963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0000FF"/>
              </a:buClr>
              <a:buSzPct val="100000"/>
            </a:pPr>
            <a:r>
              <a:rPr lang="zh-TW" altLang="en-US" sz="2400" dirty="0" smtClean="0"/>
              <a:t>右方為使用深度</a:t>
            </a:r>
            <a:r>
              <a:rPr lang="zh-TW" altLang="en-US" sz="2400" dirty="0"/>
              <a:t>優先</a:t>
            </a:r>
            <a:r>
              <a:rPr lang="zh-TW" altLang="en-US" sz="2400" dirty="0" smtClean="0"/>
              <a:t>搜尋演算法</a:t>
            </a:r>
            <a:r>
              <a:rPr lang="zh-TW" altLang="en-US" sz="2400" dirty="0"/>
              <a:t>解答上述子集合加總問題</a:t>
            </a:r>
            <a:r>
              <a:rPr lang="zh-TW" altLang="en-US" sz="2400" dirty="0" smtClean="0"/>
              <a:t>的解答空間樹</a:t>
            </a:r>
            <a:endParaRPr lang="en-US" altLang="zh-TW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84" y="1910792"/>
            <a:ext cx="5718212" cy="47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2" y="1910792"/>
            <a:ext cx="17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4.7</a:t>
            </a:r>
          </a:p>
          <a:p>
            <a:pPr marL="0" indent="0">
              <a:buNone/>
            </a:pPr>
            <a:r>
              <a:rPr lang="zh-TW" altLang="en-US" sz="4400" b="1" dirty="0"/>
              <a:t>漢米爾頓迴路</a:t>
            </a:r>
            <a:r>
              <a:rPr lang="zh-TW" altLang="en-US" sz="4400" b="1" dirty="0" smtClean="0"/>
              <a:t>問題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31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漢米爾頓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250824" y="2109788"/>
            <a:ext cx="5473304" cy="4114800"/>
          </a:xfrm>
        </p:spPr>
        <p:txBody>
          <a:bodyPr/>
          <a:lstStyle/>
          <a:p>
            <a:r>
              <a:rPr lang="zh-TW" altLang="en-US" sz="2000" b="1" dirty="0" smtClean="0"/>
              <a:t>威廉</a:t>
            </a:r>
            <a:r>
              <a:rPr lang="en-US" altLang="zh-TW" sz="2000" b="1" dirty="0" smtClean="0"/>
              <a:t>‧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漢米爾頓</a:t>
            </a:r>
            <a:r>
              <a:rPr lang="zh-TW" altLang="en-US" sz="2000" dirty="0" smtClean="0"/>
              <a:t>爵士</a:t>
            </a:r>
            <a:r>
              <a:rPr lang="en-US" altLang="zh-TW" sz="2000" dirty="0" smtClean="0"/>
              <a:t>(Sir William Rowan </a:t>
            </a:r>
            <a:r>
              <a:rPr lang="en-US" altLang="zh-TW" sz="2000" dirty="0" smtClean="0">
                <a:solidFill>
                  <a:srgbClr val="0000FF"/>
                </a:solidFill>
              </a:rPr>
              <a:t>Hamilton</a:t>
            </a:r>
            <a:r>
              <a:rPr lang="en-US" altLang="zh-TW" sz="2000" dirty="0" smtClean="0"/>
              <a:t>) (1805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日</a:t>
            </a:r>
            <a:r>
              <a:rPr lang="en-US" altLang="zh-TW" sz="2000" dirty="0" smtClean="0"/>
              <a:t>–1865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日</a:t>
            </a:r>
            <a:r>
              <a:rPr lang="en-US" altLang="zh-TW" sz="2000" dirty="0" smtClean="0"/>
              <a:t>) </a:t>
            </a:r>
            <a:r>
              <a:rPr lang="zh-TW" altLang="en-US" sz="2000" dirty="0" smtClean="0"/>
              <a:t>愛爾蘭物理學家、天文學家、數學家。</a:t>
            </a:r>
            <a:endParaRPr lang="en-US" altLang="zh-TW" sz="2000" dirty="0" smtClean="0"/>
          </a:p>
          <a:p>
            <a:r>
              <a:rPr lang="zh-TW" altLang="en-US" sz="2000" dirty="0" smtClean="0"/>
              <a:t>重新表述了牛頓力學，他的研究成果對量子力學的發展具有一定的影響。</a:t>
            </a:r>
            <a:endParaRPr lang="en-US" altLang="zh-TW" sz="2000" dirty="0" smtClean="0"/>
          </a:p>
          <a:p>
            <a:r>
              <a:rPr lang="en-US" altLang="zh-TW" sz="2000" dirty="0"/>
              <a:t>1859</a:t>
            </a:r>
            <a:r>
              <a:rPr lang="zh-TW" altLang="en-US" sz="2000" dirty="0" smtClean="0"/>
              <a:t>年，漢</a:t>
            </a:r>
            <a:r>
              <a:rPr lang="zh-TW" altLang="en-US" sz="2000" dirty="0"/>
              <a:t>米爾</a:t>
            </a:r>
            <a:r>
              <a:rPr lang="zh-TW" altLang="en-US" sz="2000" dirty="0" smtClean="0"/>
              <a:t>頓發明一種</a:t>
            </a:r>
            <a:r>
              <a:rPr lang="zh-TW" altLang="en-US" sz="2000" dirty="0"/>
              <a:t>環遊世界的</a:t>
            </a:r>
            <a:r>
              <a:rPr lang="zh-TW" altLang="en-US" sz="2000" dirty="0" smtClean="0"/>
              <a:t>遊戲，他將正</a:t>
            </a:r>
            <a:r>
              <a:rPr lang="zh-TW" altLang="en-US" sz="2000" dirty="0"/>
              <a:t>十二面體的二十個頂點分別標上倫敦、巴黎、北京、東京、華盛頓等二十個大都市的</a:t>
            </a:r>
            <a:r>
              <a:rPr lang="zh-TW" altLang="en-US" sz="2000" dirty="0" smtClean="0"/>
              <a:t>名稱，</a:t>
            </a:r>
            <a:r>
              <a:rPr lang="zh-TW" altLang="en-US" sz="2000" dirty="0"/>
              <a:t>要求</a:t>
            </a:r>
            <a:r>
              <a:rPr lang="zh-TW" altLang="en-US" sz="2000" dirty="0" smtClean="0"/>
              <a:t>玩者從</a:t>
            </a:r>
            <a:r>
              <a:rPr lang="zh-TW" altLang="en-US" sz="2000" dirty="0"/>
              <a:t>某個城市</a:t>
            </a:r>
            <a:r>
              <a:rPr lang="zh-TW" altLang="en-US" sz="2000" dirty="0" smtClean="0"/>
              <a:t>出發，沿著</a:t>
            </a:r>
            <a:r>
              <a:rPr lang="zh-TW" altLang="en-US" sz="2000" dirty="0"/>
              <a:t>正十二面體的稜邊通過每一個</a:t>
            </a:r>
            <a:r>
              <a:rPr lang="zh-TW" altLang="en-US" sz="2000" dirty="0" smtClean="0"/>
              <a:t>城市恰好一次</a:t>
            </a:r>
            <a:r>
              <a:rPr lang="zh-TW" altLang="en-US" sz="2000" dirty="0"/>
              <a:t>，最後回到出發的城市</a:t>
            </a:r>
            <a:r>
              <a:rPr lang="zh-TW" altLang="en-US" sz="2000" dirty="0" smtClean="0"/>
              <a:t>。這延伸出</a:t>
            </a:r>
            <a:r>
              <a:rPr lang="zh-TW" altLang="en-US" sz="2000" dirty="0"/>
              <a:t>漢米爾</a:t>
            </a:r>
            <a:r>
              <a:rPr lang="zh-TW" altLang="en-US" sz="2000" dirty="0" smtClean="0"/>
              <a:t>頓迴路或</a:t>
            </a:r>
            <a:r>
              <a:rPr lang="zh-TW" altLang="en-US" sz="2000" dirty="0"/>
              <a:t>漢米爾</a:t>
            </a:r>
            <a:r>
              <a:rPr lang="zh-TW" altLang="en-US" sz="2000" dirty="0" smtClean="0"/>
              <a:t>頓旅途問題。</a:t>
            </a:r>
            <a:endParaRPr lang="en-US" altLang="zh-TW" sz="2000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74218E-1705-48D6-A0DB-55275D91CF8C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9221" name="Picture 2" descr="http://upload.wikimedia.org/wikipedia/commons/thumb/f/f6/William_Rowan_Hamilton_portrait_oval_combined.png/220px-William_Rowan_Hamilton_portrait_oval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30338" cy="38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字方塊 1"/>
          <p:cNvSpPr txBox="1">
            <a:spLocks noChangeArrowheads="1"/>
          </p:cNvSpPr>
          <p:nvPr/>
        </p:nvSpPr>
        <p:spPr bwMode="auto">
          <a:xfrm>
            <a:off x="6084168" y="5587936"/>
            <a:ext cx="28303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50" dirty="0"/>
              <a:t>Source: http://en.wikipedia.org/wiki/File:William_Rowan_Hamilton_portrait_oval_combined.png</a:t>
            </a:r>
            <a:endParaRPr lang="zh-TW" altLang="en-US" sz="1050" dirty="0"/>
          </a:p>
        </p:txBody>
      </p:sp>
      <p:pic>
        <p:nvPicPr>
          <p:cNvPr id="7" name="圖片 6" descr="C:\Users\雅軒\Desktop\2014-09-24_14225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59" y="5800590"/>
            <a:ext cx="288032" cy="29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</a:t>
            </a:r>
            <a:r>
              <a:rPr lang="zh-TW" altLang="en-US" dirty="0"/>
              <a:t>十二面</a:t>
            </a:r>
            <a:r>
              <a:rPr lang="zh-TW" altLang="en-US" dirty="0" smtClean="0"/>
              <a:t>體與漢</a:t>
            </a:r>
            <a:r>
              <a:rPr lang="zh-TW" altLang="en-US" dirty="0"/>
              <a:t>米爾頓迴路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2FF63-796F-48A3-A48A-0DE8A4655F7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661757" y="588406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正十二面體</a:t>
            </a:r>
            <a:endParaRPr lang="zh-TW" altLang="en-US" dirty="0"/>
          </a:p>
        </p:txBody>
      </p:sp>
      <p:sp>
        <p:nvSpPr>
          <p:cNvPr id="6" name="AutoShape 4" descr="http://www.meworks.net/userfile/38110/m-%E5%93%88%E5%AF%86%E7%88%BE%E9%A0%935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http://www.meworks.net/userfile/38110/m-%E5%93%88%E5%AF%86%E7%88%BE%E9%A0%935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932040" y="552942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正</a:t>
            </a:r>
            <a:r>
              <a:rPr lang="zh-TW" altLang="en-US" sz="2000" b="1" dirty="0"/>
              <a:t>十二面</a:t>
            </a:r>
            <a:r>
              <a:rPr lang="zh-TW" altLang="en-US" sz="2000" b="1" dirty="0" smtClean="0"/>
              <a:t>體對應的平面圖</a:t>
            </a:r>
            <a:r>
              <a:rPr lang="en-US" altLang="zh-TW" sz="2000" b="1" dirty="0" smtClean="0"/>
              <a:t>(graph)</a:t>
            </a:r>
            <a:r>
              <a:rPr lang="zh-TW" altLang="en-US" sz="2000" b="1" dirty="0" smtClean="0"/>
              <a:t>及</a:t>
            </a:r>
            <a:r>
              <a:rPr lang="zh-TW" altLang="en-US" sz="2000" b="1" dirty="0"/>
              <a:t>其中的漢米爾頓迴路</a:t>
            </a:r>
            <a:endParaRPr lang="zh-TW" altLang="en-US" sz="2000" dirty="0"/>
          </a:p>
        </p:txBody>
      </p:sp>
      <p:pic>
        <p:nvPicPr>
          <p:cNvPr id="17417" name="Picture 9" descr="http://upload.wikimedia.org/wikipedia/commons/thumb/6/60/Hamiltonian_path.svg/300px-Hamiltonian_pat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30144"/>
            <a:ext cx="3795578" cy="36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正十二面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4" y="2415470"/>
            <a:ext cx="3402914" cy="33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460375" y="6215219"/>
            <a:ext cx="43178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50" dirty="0"/>
              <a:t>Source: http://en.wikipedia.org/wiki/File:POV-Ray-Dodecahedron.svg</a:t>
            </a:r>
            <a:endParaRPr lang="zh-TW" altLang="en-US" sz="1050" dirty="0"/>
          </a:p>
        </p:txBody>
      </p:sp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4976697" y="6165304"/>
            <a:ext cx="33941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50" dirty="0"/>
              <a:t>Source: http://en.wikipedia.org/wiki/File:Hamiltonian_path.svg</a:t>
            </a:r>
            <a:endParaRPr lang="zh-TW" altLang="en-US" sz="1050" dirty="0"/>
          </a:p>
        </p:txBody>
      </p:sp>
      <p:sp>
        <p:nvSpPr>
          <p:cNvPr id="18" name="矩形 17"/>
          <p:cNvSpPr/>
          <p:nvPr/>
        </p:nvSpPr>
        <p:spPr>
          <a:xfrm>
            <a:off x="460375" y="639283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50" dirty="0" smtClean="0"/>
              <a:t>Attribution: DTR</a:t>
            </a:r>
          </a:p>
          <a:p>
            <a:r>
              <a:rPr lang="zh-TW" altLang="en-US" sz="1050" dirty="0" smtClean="0"/>
              <a:t>Creative Commons Attribution-Share Alike 3.0 Unported</a:t>
            </a:r>
            <a:endParaRPr lang="zh-TW" altLang="en-US" sz="1050" dirty="0"/>
          </a:p>
        </p:txBody>
      </p:sp>
      <p:sp>
        <p:nvSpPr>
          <p:cNvPr id="19" name="矩形 18"/>
          <p:cNvSpPr/>
          <p:nvPr/>
        </p:nvSpPr>
        <p:spPr>
          <a:xfrm>
            <a:off x="4981224" y="646988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50" dirty="0"/>
              <a:t>Author:Christoph Sommer</a:t>
            </a:r>
          </a:p>
          <a:p>
            <a:r>
              <a:rPr lang="zh-TW" altLang="en-US" sz="1050" dirty="0"/>
              <a:t>Creative Commons Attribution-Share Alike 3.0 Unported</a:t>
            </a:r>
          </a:p>
        </p:txBody>
      </p:sp>
      <p:sp>
        <p:nvSpPr>
          <p:cNvPr id="9" name="矩形 8"/>
          <p:cNvSpPr/>
          <p:nvPr/>
        </p:nvSpPr>
        <p:spPr>
          <a:xfrm>
            <a:off x="3864114" y="319816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漢米爾頓</a:t>
            </a:r>
          </a:p>
        </p:txBody>
      </p:sp>
    </p:spTree>
    <p:extLst>
      <p:ext uri="{BB962C8B-B14F-4D97-AF65-F5344CB8AC3E}">
        <p14:creationId xmlns:p14="http://schemas.microsoft.com/office/powerpoint/2010/main" val="41099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漢米爾頓迴路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4114800"/>
          </a:xfrm>
        </p:spPr>
        <p:txBody>
          <a:bodyPr/>
          <a:lstStyle/>
          <a:p>
            <a:r>
              <a:rPr lang="zh-TW" altLang="en-US" sz="2400" dirty="0"/>
              <a:t>一個</a:t>
            </a:r>
            <a:r>
              <a:rPr lang="zh-TW" altLang="en-US" sz="2400" dirty="0">
                <a:solidFill>
                  <a:srgbClr val="0000FF"/>
                </a:solidFill>
              </a:rPr>
              <a:t>無向</a:t>
            </a:r>
            <a:r>
              <a:rPr lang="zh-TW" altLang="en-US" sz="2400" dirty="0" smtClean="0">
                <a:solidFill>
                  <a:srgbClr val="0000FF"/>
                </a:solidFill>
              </a:rPr>
              <a:t>圖</a:t>
            </a:r>
            <a:r>
              <a:rPr lang="en-US" altLang="zh-TW" sz="2400" dirty="0" smtClean="0">
                <a:solidFill>
                  <a:srgbClr val="0000FF"/>
                </a:solidFill>
              </a:rPr>
              <a:t>(undirected graph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上的</a:t>
            </a:r>
            <a:r>
              <a:rPr lang="zh-TW" altLang="en-US" sz="2400" dirty="0" smtClean="0">
                <a:solidFill>
                  <a:srgbClr val="0000FF"/>
                </a:solidFill>
              </a:rPr>
              <a:t>漢米爾頓迴路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circuit)</a:t>
            </a:r>
            <a:r>
              <a:rPr lang="zh-TW" altLang="en-US" sz="2400" dirty="0" smtClean="0"/>
              <a:t>又稱為</a:t>
            </a:r>
            <a:r>
              <a:rPr lang="zh-TW" altLang="en-US" sz="2400" dirty="0" smtClean="0">
                <a:solidFill>
                  <a:srgbClr val="0000FF"/>
                </a:solidFill>
              </a:rPr>
              <a:t>漢米爾頓循環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cycle)</a:t>
            </a:r>
            <a:r>
              <a:rPr lang="zh-TW" altLang="en-US" sz="2400" dirty="0" smtClean="0"/>
              <a:t>或</a:t>
            </a:r>
            <a:r>
              <a:rPr lang="zh-TW" altLang="en-US" sz="2400" dirty="0" smtClean="0">
                <a:solidFill>
                  <a:srgbClr val="0000FF"/>
                </a:solidFill>
              </a:rPr>
              <a:t>漢米爾頓旅途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tour)</a:t>
            </a:r>
            <a:r>
              <a:rPr lang="zh-TW" altLang="en-US" sz="2400" dirty="0" smtClean="0"/>
              <a:t>，是一條由某個起始節點出發，經過每個節點恰好一次，且最後會回到起始節點的路徑</a:t>
            </a:r>
            <a:r>
              <a:rPr lang="en-US" altLang="zh-TW" sz="2400" dirty="0" smtClean="0"/>
              <a:t>(path)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一個</a:t>
            </a:r>
            <a:r>
              <a:rPr lang="zh-TW" altLang="en-US" sz="2400" dirty="0" smtClean="0"/>
              <a:t>包含漢</a:t>
            </a:r>
            <a:r>
              <a:rPr lang="zh-TW" altLang="en-US" sz="2400" dirty="0"/>
              <a:t>米爾頓</a:t>
            </a:r>
            <a:r>
              <a:rPr lang="zh-TW" altLang="en-US" sz="2400" dirty="0" smtClean="0"/>
              <a:t>迴路的無</a:t>
            </a:r>
            <a:r>
              <a:rPr lang="zh-TW" altLang="en-US" sz="2400" dirty="0"/>
              <a:t>向</a:t>
            </a:r>
            <a:r>
              <a:rPr lang="zh-TW" altLang="en-US" sz="2400" dirty="0" smtClean="0"/>
              <a:t>圖稱為</a:t>
            </a:r>
            <a:r>
              <a:rPr lang="zh-TW" altLang="en-US" sz="2400" dirty="0" smtClean="0">
                <a:solidFill>
                  <a:srgbClr val="0000FF"/>
                </a:solidFill>
              </a:rPr>
              <a:t>漢</a:t>
            </a:r>
            <a:r>
              <a:rPr lang="zh-TW" altLang="en-US" sz="2400" dirty="0">
                <a:solidFill>
                  <a:srgbClr val="0000FF"/>
                </a:solidFill>
              </a:rPr>
              <a:t>米爾</a:t>
            </a:r>
            <a:r>
              <a:rPr lang="zh-TW" altLang="en-US" sz="2400" dirty="0" smtClean="0">
                <a:solidFill>
                  <a:srgbClr val="0000FF"/>
                </a:solidFill>
              </a:rPr>
              <a:t>頓圖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graph)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範例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以下無向</a:t>
            </a:r>
            <a:r>
              <a:rPr lang="zh-TW" altLang="en-US" sz="2400" dirty="0"/>
              <a:t>圖為漢米爾頓</a:t>
            </a:r>
            <a:r>
              <a:rPr lang="zh-TW" altLang="en-US" sz="2400" dirty="0" smtClean="0"/>
              <a:t>圖，因為此圖中具有</a:t>
            </a:r>
            <a:r>
              <a:rPr lang="zh-TW" altLang="en-US" sz="2400" dirty="0">
                <a:solidFill>
                  <a:srgbClr val="FF3300"/>
                </a:solidFill>
              </a:rPr>
              <a:t>漢米爾</a:t>
            </a:r>
            <a:r>
              <a:rPr lang="zh-TW" altLang="en-US" sz="2400" dirty="0" smtClean="0">
                <a:solidFill>
                  <a:srgbClr val="FF3300"/>
                </a:solidFill>
              </a:rPr>
              <a:t>頓迴路</a:t>
            </a:r>
            <a:endParaRPr lang="en-US" altLang="zh-TW" sz="2400" dirty="0" smtClean="0">
              <a:solidFill>
                <a:srgbClr val="FF3300"/>
              </a:solidFill>
            </a:endParaRPr>
          </a:p>
          <a:p>
            <a:endParaRPr lang="en-US" altLang="zh-TW" sz="2400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8151FF-03C3-456C-B1DB-E128047A66C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7" name="Picture 2" descr="Hamilt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30" y="4886025"/>
            <a:ext cx="5713090" cy="17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筆跡 7"/>
              <p14:cNvContentPartPr/>
              <p14:nvPr/>
            </p14:nvContentPartPr>
            <p14:xfrm>
              <a:off x="1955368" y="5347022"/>
              <a:ext cx="1248480" cy="98316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648" y="5335502"/>
                <a:ext cx="12733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筆跡 8"/>
              <p14:cNvContentPartPr/>
              <p14:nvPr/>
            </p14:nvContentPartPr>
            <p14:xfrm>
              <a:off x="3779911" y="5336195"/>
              <a:ext cx="1555843" cy="932139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0551" y="5322514"/>
                <a:ext cx="1578882" cy="95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筆跡 9"/>
              <p14:cNvContentPartPr/>
              <p14:nvPr/>
            </p14:nvContentPartPr>
            <p14:xfrm flipV="1">
              <a:off x="5758560" y="5131118"/>
              <a:ext cx="901672" cy="45719"/>
            </p14:xfrm>
          </p:contentPart>
        </mc:Choice>
        <mc:Fallback xmlns="">
          <p:pic>
            <p:nvPicPr>
              <p:cNvPr id="10" name="筆跡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V="1">
                <a:off x="5747402" y="5116718"/>
                <a:ext cx="927228" cy="71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筆跡 10"/>
              <p14:cNvContentPartPr/>
              <p14:nvPr/>
            </p14:nvContentPartPr>
            <p14:xfrm>
              <a:off x="5758560" y="5347022"/>
              <a:ext cx="1189704" cy="1011600"/>
            </p14:xfrm>
          </p:contentPart>
        </mc:Choice>
        <mc:Fallback xmlns="">
          <p:pic>
            <p:nvPicPr>
              <p:cNvPr id="11" name="筆跡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3801" y="5334782"/>
                <a:ext cx="1216702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筆跡 11"/>
              <p14:cNvContentPartPr/>
              <p14:nvPr/>
            </p14:nvContentPartPr>
            <p14:xfrm>
              <a:off x="3779911" y="5176837"/>
              <a:ext cx="1512169" cy="1091497"/>
            </p14:xfrm>
          </p:contentPart>
        </mc:Choice>
        <mc:Fallback xmlns="">
          <p:pic>
            <p:nvPicPr>
              <p:cNvPr id="12" name="筆跡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1270" y="5174317"/>
                <a:ext cx="1533411" cy="1097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筆跡 12"/>
              <p14:cNvContentPartPr/>
              <p14:nvPr/>
            </p14:nvContentPartPr>
            <p14:xfrm>
              <a:off x="2123728" y="5131118"/>
              <a:ext cx="1080120" cy="45719"/>
            </p14:xfrm>
          </p:contentPart>
        </mc:Choice>
        <mc:Fallback xmlns="">
          <p:pic>
            <p:nvPicPr>
              <p:cNvPr id="13" name="筆跡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1209" y="5116718"/>
                <a:ext cx="1094877" cy="741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ED6C48-0792-494C-ADF0-0928A957A9A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150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漢米爾頓迴路問題</a:t>
            </a:r>
            <a:endParaRPr lang="en-US" altLang="zh-TW" sz="40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84028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solidFill>
                  <a:srgbClr val="0000FF"/>
                </a:solidFill>
              </a:rPr>
              <a:t>漢米爾頓迴路</a:t>
            </a:r>
            <a:r>
              <a:rPr lang="en-US" altLang="zh-TW" sz="2800" dirty="0" smtClean="0">
                <a:solidFill>
                  <a:srgbClr val="0000FF"/>
                </a:solidFill>
              </a:rPr>
              <a:t>(Hamiltonian circuit)</a:t>
            </a:r>
            <a:r>
              <a:rPr lang="zh-TW" altLang="en-US" sz="2800" dirty="0" smtClean="0"/>
              <a:t>問題定義</a:t>
            </a:r>
            <a:r>
              <a:rPr lang="en-US" altLang="zh-TW" sz="2800" dirty="0" smtClean="0"/>
              <a:t>:</a:t>
            </a:r>
          </a:p>
          <a:p>
            <a:r>
              <a:rPr lang="zh-TW" altLang="en-US" sz="2800" dirty="0"/>
              <a:t>決定一個無向圖之中是否存在漢米爾頓迴路的問題，稱為漢米爾頓迴路問題</a:t>
            </a:r>
            <a:r>
              <a:rPr lang="en-US" altLang="zh-TW" sz="2800" dirty="0"/>
              <a:t>(Hamiltonian circuit problem)</a:t>
            </a:r>
            <a:r>
              <a:rPr lang="zh-TW" altLang="en-US" sz="2800" dirty="0"/>
              <a:t>。這是是一個</a:t>
            </a:r>
            <a:r>
              <a:rPr lang="en-US" altLang="zh-TW" sz="2800" b="1" dirty="0">
                <a:solidFill>
                  <a:srgbClr val="0000FF"/>
                </a:solidFill>
              </a:rPr>
              <a:t>NPC</a:t>
            </a:r>
            <a:r>
              <a:rPr lang="zh-TW" altLang="en-US" sz="2800" b="1" dirty="0">
                <a:solidFill>
                  <a:srgbClr val="0000FF"/>
                </a:solidFill>
              </a:rPr>
              <a:t>問題</a:t>
            </a:r>
            <a:r>
              <a:rPr lang="zh-TW" altLang="en-US" sz="2800" dirty="0"/>
              <a:t>，也就是</a:t>
            </a:r>
            <a:r>
              <a:rPr lang="zh-TW" altLang="zh-TW" sz="2800" b="1" dirty="0">
                <a:solidFill>
                  <a:srgbClr val="0000FF"/>
                </a:solidFill>
              </a:rPr>
              <a:t>非確定性多項式時間</a:t>
            </a:r>
            <a:r>
              <a:rPr lang="zh-TW" altLang="en-US" sz="2800" b="1" dirty="0">
                <a:solidFill>
                  <a:srgbClr val="0000FF"/>
                </a:solidFill>
              </a:rPr>
              <a:t>完全問題 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>
                <a:solidFill>
                  <a:srgbClr val="0000FF"/>
                </a:solidFill>
              </a:rPr>
              <a:t>non-deterministic polynomial complete problem, NP-complete problem, NPC problem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我們在稍後的單元中再詳細介紹</a:t>
            </a:r>
            <a:r>
              <a:rPr lang="en-US" altLang="zh-TW" sz="2800" b="1" dirty="0">
                <a:solidFill>
                  <a:srgbClr val="0000FF"/>
                </a:solidFill>
              </a:rPr>
              <a:t>NPC</a:t>
            </a:r>
            <a:r>
              <a:rPr lang="zh-TW" altLang="en-US" sz="2800" b="1" dirty="0">
                <a:solidFill>
                  <a:srgbClr val="0000FF"/>
                </a:solidFill>
              </a:rPr>
              <a:t>問題</a:t>
            </a:r>
            <a:r>
              <a:rPr lang="zh-TW" altLang="en-US" sz="2800" dirty="0"/>
              <a:t>。</a:t>
            </a:r>
            <a:endParaRPr lang="zh-TW" altLang="zh-TW" sz="2800" dirty="0"/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/>
              <a:t>    </a:t>
            </a:r>
            <a:endParaRPr lang="en-US" altLang="zh-TW" sz="28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47975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14BD1-E5B1-4151-AF39-65426717D302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180975" y="0"/>
            <a:ext cx="10153650" cy="242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64463" cy="795238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漢米爾頓迴路</a:t>
            </a:r>
            <a:r>
              <a:rPr lang="zh-TW" altLang="en-US" sz="4000" dirty="0" smtClean="0"/>
              <a:t>問題範例</a:t>
            </a:r>
            <a:endParaRPr lang="zh-TW" altLang="zh-TW" sz="40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0322" y="5733256"/>
            <a:ext cx="7203678" cy="836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TW" altLang="en-US" sz="2000" dirty="0" smtClean="0"/>
              <a:t>解答左方給定的無向圖是否存在漢米爾頓迴路的</a:t>
            </a:r>
            <a:r>
              <a:rPr lang="zh-TW" altLang="en-US" sz="2000" dirty="0"/>
              <a:t>解答空間</a:t>
            </a:r>
            <a:r>
              <a:rPr lang="zh-TW" altLang="en-US" sz="2000" dirty="0" smtClean="0"/>
              <a:t>樹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826250" cy="471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8244"/>
            <a:ext cx="3233589" cy="12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2060848"/>
            <a:ext cx="22803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TW" sz="28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給定的無向圖</a:t>
            </a:r>
            <a:endParaRPr lang="en-US" altLang="zh-TW" sz="200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筆跡 2"/>
              <p14:cNvContentPartPr/>
              <p14:nvPr/>
            </p14:nvContentPartPr>
            <p14:xfrm>
              <a:off x="8277480" y="2981160"/>
              <a:ext cx="219240" cy="24804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8120" y="2971800"/>
                <a:ext cx="237960" cy="2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665874" cy="48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14BD1-E5B1-4151-AF39-65426717D302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180975" y="0"/>
            <a:ext cx="10153650" cy="908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64463" cy="795238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漢米爾頓迴路</a:t>
            </a:r>
            <a:r>
              <a:rPr lang="zh-TW" altLang="en-US" sz="4000" dirty="0" smtClean="0"/>
              <a:t>問題範例</a:t>
            </a:r>
            <a:r>
              <a:rPr lang="en-US" altLang="zh-TW" sz="4000" dirty="0"/>
              <a:t>(</a:t>
            </a:r>
            <a:r>
              <a:rPr lang="zh-TW" altLang="en-US" sz="4000" dirty="0"/>
              <a:t>續</a:t>
            </a:r>
            <a:r>
              <a:rPr lang="en-US" altLang="zh-TW" sz="4000" dirty="0"/>
              <a:t>)</a:t>
            </a:r>
            <a:endParaRPr lang="zh-TW" altLang="zh-TW" sz="4000" dirty="0" smtClean="0"/>
          </a:p>
        </p:txBody>
      </p:sp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908720"/>
            <a:ext cx="3549070" cy="13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59261" y="5733256"/>
            <a:ext cx="7354647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TW" sz="28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以</a:t>
            </a:r>
            <a:r>
              <a:rPr lang="zh-TW" altLang="en-US" sz="2000" kern="0" dirty="0" smtClean="0">
                <a:solidFill>
                  <a:srgbClr val="0000FF"/>
                </a:solidFill>
              </a:rPr>
              <a:t>廣度優先演算法</a:t>
            </a:r>
            <a:r>
              <a:rPr lang="en-US" altLang="zh-TW" sz="2000" kern="0" dirty="0" smtClean="0"/>
              <a:t/>
            </a:r>
            <a:br>
              <a:rPr lang="en-US" altLang="zh-TW" sz="2000" kern="0" dirty="0" smtClean="0"/>
            </a:br>
            <a:r>
              <a:rPr lang="zh-TW" altLang="en-US" sz="2000" kern="0" dirty="0" smtClean="0"/>
              <a:t>解答左方給定的無向圖是否存在漢米爾頓迴路的解答空間樹</a:t>
            </a:r>
            <a:endParaRPr lang="en-US" altLang="zh-TW" sz="2000" kern="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5496" y="2376264"/>
            <a:ext cx="242437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給定的無向圖</a:t>
            </a:r>
            <a:endParaRPr lang="en-US" altLang="zh-TW" sz="200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8410680" y="3238560"/>
              <a:ext cx="124200" cy="1908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1320" y="3229200"/>
                <a:ext cx="14292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4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180975" y="0"/>
            <a:ext cx="9324975" cy="242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11" y="879327"/>
            <a:ext cx="7099371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14BD1-E5B1-4151-AF39-65426717D302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64463" cy="795238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漢米爾頓迴路</a:t>
            </a:r>
            <a:r>
              <a:rPr lang="zh-TW" altLang="en-US" sz="4000" dirty="0" smtClean="0"/>
              <a:t>問題範例</a:t>
            </a:r>
            <a:r>
              <a:rPr lang="en-US" altLang="zh-TW" sz="4000" dirty="0"/>
              <a:t>(</a:t>
            </a:r>
            <a:r>
              <a:rPr lang="zh-TW" altLang="en-US" sz="4000" dirty="0"/>
              <a:t>續</a:t>
            </a:r>
            <a:r>
              <a:rPr lang="en-US" altLang="zh-TW" sz="4000" dirty="0"/>
              <a:t>)</a:t>
            </a:r>
            <a:endParaRPr lang="zh-TW" altLang="zh-TW" sz="4000" dirty="0" smtClean="0"/>
          </a:p>
        </p:txBody>
      </p:sp>
      <p:pic>
        <p:nvPicPr>
          <p:cNvPr id="1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8244"/>
            <a:ext cx="3044567" cy="11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163" y="5661248"/>
            <a:ext cx="7298189" cy="836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2000" dirty="0" smtClean="0"/>
              <a:t>以</a:t>
            </a:r>
            <a:r>
              <a:rPr lang="zh-TW" altLang="en-US" sz="2000" dirty="0" smtClean="0">
                <a:solidFill>
                  <a:srgbClr val="0000FF"/>
                </a:solidFill>
              </a:rPr>
              <a:t>深度優先演算法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解答左方給定的無向圖是否存在漢米爾頓迴路的</a:t>
            </a:r>
            <a:r>
              <a:rPr lang="zh-TW" altLang="en-US" sz="2000" dirty="0"/>
              <a:t>解答空間</a:t>
            </a:r>
            <a:r>
              <a:rPr lang="zh-TW" altLang="en-US" sz="2000" dirty="0" smtClean="0"/>
              <a:t>樹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2420938"/>
            <a:ext cx="2149162" cy="7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給定的無向圖</a:t>
            </a:r>
            <a:endParaRPr lang="en-US" altLang="zh-TW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779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延伸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旅行銷售員問題</a:t>
            </a:r>
            <a:endParaRPr lang="zh-TW" altLang="en-US" sz="3200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611560" y="2205038"/>
            <a:ext cx="8343528" cy="3927475"/>
          </a:xfrm>
        </p:spPr>
        <p:txBody>
          <a:bodyPr/>
          <a:lstStyle/>
          <a:p>
            <a:pPr fontAlgn="b"/>
            <a:r>
              <a:rPr lang="zh-TW" altLang="en-US" sz="2800" b="1" dirty="0" smtClean="0">
                <a:solidFill>
                  <a:srgbClr val="0000FF"/>
                </a:solidFill>
              </a:rPr>
              <a:t>旅行銷售員問題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(Traveling Salesperson Problem, TSP)</a:t>
            </a:r>
            <a:r>
              <a:rPr lang="en-US" altLang="zh-TW" sz="2800" b="1" dirty="0" smtClean="0"/>
              <a:t>:</a:t>
            </a:r>
            <a:r>
              <a:rPr lang="zh-TW" altLang="en-US" sz="2800" b="1" dirty="0" smtClean="0"/>
              <a:t>給定一個加權無向圖，求出其中</a:t>
            </a:r>
            <a:r>
              <a:rPr lang="zh-TW" altLang="en-US" sz="2800" b="1" dirty="0" smtClean="0">
                <a:solidFill>
                  <a:srgbClr val="CC00FF"/>
                </a:solidFill>
              </a:rPr>
              <a:t>邊加權總合最小</a:t>
            </a:r>
            <a:r>
              <a:rPr lang="zh-TW" altLang="en-US" sz="2800" b="1" dirty="0" smtClean="0"/>
              <a:t>或</a:t>
            </a:r>
            <a:r>
              <a:rPr lang="zh-TW" altLang="en-US" sz="2800" b="1" dirty="0" smtClean="0">
                <a:solidFill>
                  <a:srgbClr val="CC00FF"/>
                </a:solidFill>
              </a:rPr>
              <a:t>長度最短的漢米爾頓迴路</a:t>
            </a:r>
            <a:r>
              <a:rPr lang="en-US" altLang="zh-TW" sz="2800" dirty="0" smtClean="0">
                <a:solidFill>
                  <a:srgbClr val="CC00FF"/>
                </a:solidFill>
              </a:rPr>
              <a:t>(Hamiltonian circuit of the minimum length)</a:t>
            </a:r>
            <a:r>
              <a:rPr lang="zh-TW" altLang="en-US" sz="2800" dirty="0" smtClean="0">
                <a:solidFill>
                  <a:srgbClr val="CC00FF"/>
                </a:solidFill>
              </a:rPr>
              <a:t>。</a:t>
            </a:r>
            <a:endParaRPr lang="en-US" altLang="zh-TW" sz="2800" dirty="0" smtClean="0">
              <a:solidFill>
                <a:srgbClr val="CC00FF"/>
              </a:solidFill>
            </a:endParaRPr>
          </a:p>
          <a:p>
            <a:pPr fontAlgn="b"/>
            <a:r>
              <a:rPr lang="en-US" altLang="zh-TW" sz="2800" b="1" dirty="0" smtClean="0">
                <a:solidFill>
                  <a:srgbClr val="0000FF"/>
                </a:solidFill>
              </a:rPr>
              <a:t>TSP</a:t>
            </a:r>
            <a:r>
              <a:rPr lang="zh-TW" altLang="en-US" sz="2800" dirty="0" smtClean="0"/>
              <a:t>是一個</a:t>
            </a:r>
            <a:r>
              <a:rPr lang="zh-TW" altLang="zh-TW" sz="2800" dirty="0" smtClean="0"/>
              <a:t>是一個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NP-hard</a:t>
            </a:r>
            <a:r>
              <a:rPr lang="zh-TW" altLang="zh-TW" sz="2800" dirty="0" smtClean="0">
                <a:solidFill>
                  <a:srgbClr val="0000FF"/>
                </a:solidFill>
              </a:rPr>
              <a:t>問題</a:t>
            </a:r>
            <a:r>
              <a:rPr lang="zh-TW" altLang="zh-TW" sz="2800" dirty="0" smtClean="0"/>
              <a:t>，也就是</a:t>
            </a:r>
            <a:r>
              <a:rPr lang="zh-TW" altLang="zh-TW" sz="2800" b="1" dirty="0" smtClean="0">
                <a:solidFill>
                  <a:srgbClr val="0000FF"/>
                </a:solidFill>
              </a:rPr>
              <a:t>非確定性多項式時間困難問題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(non-deterministic polynomial hard problem, NP-hard problem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zh-TW" sz="2800" dirty="0" smtClean="0"/>
              <a:t>。</a:t>
            </a:r>
          </a:p>
          <a:p>
            <a:pPr fontAlgn="b"/>
            <a:r>
              <a:rPr lang="zh-TW" altLang="zh-TW" sz="2800" dirty="0" smtClean="0"/>
              <a:t>我們在稍後的單元中再</a:t>
            </a:r>
            <a:r>
              <a:rPr lang="zh-TW" altLang="en-US" sz="2800" dirty="0" smtClean="0"/>
              <a:t>詳細</a:t>
            </a:r>
            <a:r>
              <a:rPr lang="zh-TW" altLang="zh-TW" sz="2800" dirty="0" smtClean="0"/>
              <a:t>介紹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NP-hard</a:t>
            </a:r>
            <a:r>
              <a:rPr lang="zh-TW" altLang="zh-TW" sz="2800" b="1" dirty="0" smtClean="0">
                <a:solidFill>
                  <a:srgbClr val="0000FF"/>
                </a:solidFill>
              </a:rPr>
              <a:t>問題</a:t>
            </a:r>
            <a:r>
              <a:rPr lang="zh-TW" altLang="zh-TW" sz="2800" dirty="0"/>
              <a:t>。</a:t>
            </a:r>
          </a:p>
          <a:p>
            <a:pPr fontAlgn="b"/>
            <a:endParaRPr lang="zh-TW" altLang="zh-TW" sz="2800" dirty="0" smtClean="0">
              <a:solidFill>
                <a:srgbClr val="0000FF"/>
              </a:solidFill>
            </a:endParaRPr>
          </a:p>
          <a:p>
            <a:pPr fontAlgn="b"/>
            <a:endParaRPr lang="zh-TW" altLang="zh-TW" sz="2800" dirty="0" smtClean="0"/>
          </a:p>
          <a:p>
            <a:endParaRPr lang="zh-TW" altLang="en-US" sz="2800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B6D374-FF99-4946-A261-B2596FFA878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DA80EB-718A-42A9-BC12-BB21B41FAD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(n</a:t>
            </a:r>
            <a:r>
              <a:rPr lang="en-US" altLang="zh-TW" b="1" baseline="30000" dirty="0" smtClean="0"/>
              <a:t>2</a:t>
            </a:r>
            <a:r>
              <a:rPr lang="en-US" altLang="zh-TW" b="1" dirty="0" smtClean="0"/>
              <a:t>-1)-</a:t>
            </a:r>
            <a:r>
              <a:rPr lang="zh-TW" altLang="en-US" b="1" dirty="0" smtClean="0"/>
              <a:t>拼圖問題</a:t>
            </a:r>
            <a:endParaRPr lang="en-US" altLang="zh-TW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</a:t>
            </a:r>
            <a:r>
              <a:rPr lang="en-US" altLang="zh-TW" b="1" dirty="0" smtClean="0"/>
              <a:t>)-</a:t>
            </a:r>
            <a:r>
              <a:rPr lang="zh-TW" altLang="en-US" b="1" dirty="0" smtClean="0"/>
              <a:t>拼圖問題</a:t>
            </a:r>
            <a:r>
              <a:rPr lang="en-US" altLang="zh-TW" b="1" dirty="0"/>
              <a:t>(puzzle </a:t>
            </a:r>
            <a:r>
              <a:rPr lang="en-US" altLang="zh-TW" b="1" dirty="0" smtClean="0"/>
              <a:t>problem):</a:t>
            </a:r>
          </a:p>
          <a:p>
            <a:pPr marL="0" indent="0" algn="just" eaLnBrk="1" hangingPunct="1">
              <a:buNone/>
            </a:pPr>
            <a:r>
              <a:rPr lang="zh-TW" altLang="en-US" b="1" dirty="0" smtClean="0"/>
              <a:t>給定一個</a:t>
            </a:r>
            <a:r>
              <a:rPr lang="en-US" altLang="zh-TW" b="1" dirty="0" err="1" smtClean="0">
                <a:solidFill>
                  <a:srgbClr val="0000FF"/>
                </a:solidFill>
              </a:rPr>
              <a:t>n</a:t>
            </a:r>
            <a:r>
              <a:rPr lang="en-US" altLang="zh-TW" b="1" dirty="0" err="1" smtClean="0">
                <a:solidFill>
                  <a:srgbClr val="0000FF"/>
                </a:solidFill>
                <a:sym typeface="Symbol"/>
              </a:rPr>
              <a:t>n</a:t>
            </a:r>
            <a:r>
              <a:rPr lang="zh-TW" altLang="en-US" b="1" dirty="0" smtClean="0">
                <a:solidFill>
                  <a:srgbClr val="0000FF"/>
                </a:solidFill>
                <a:sym typeface="Symbol"/>
              </a:rPr>
              <a:t>的方格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(grid)</a:t>
            </a:r>
            <a:r>
              <a:rPr lang="en-US" altLang="zh-TW" b="1" dirty="0" smtClean="0">
                <a:sym typeface="Symbol"/>
              </a:rPr>
              <a:t>(n3)</a:t>
            </a:r>
            <a:r>
              <a:rPr lang="zh-TW" altLang="en-US" b="1" dirty="0" smtClean="0">
                <a:sym typeface="Symbol"/>
              </a:rPr>
              <a:t>，隨機挑選其中的</a:t>
            </a:r>
            <a:r>
              <a:rPr lang="en-US" altLang="zh-TW" b="1" dirty="0"/>
              <a:t>(</a:t>
            </a:r>
            <a:r>
              <a:rPr lang="en-US" altLang="zh-TW" b="1" dirty="0" smtClean="0"/>
              <a:t>n</a:t>
            </a:r>
            <a:r>
              <a:rPr lang="en-US" altLang="zh-TW" b="1" baseline="30000" dirty="0" smtClean="0"/>
              <a:t>2</a:t>
            </a:r>
            <a:r>
              <a:rPr lang="en-US" altLang="zh-TW" b="1" dirty="0" smtClean="0"/>
              <a:t>-1)</a:t>
            </a:r>
            <a:r>
              <a:rPr lang="zh-TW" altLang="en-US" b="1" dirty="0" smtClean="0"/>
              <a:t>個</a:t>
            </a:r>
            <a:r>
              <a:rPr lang="zh-TW" altLang="en-US" b="1" dirty="0" smtClean="0">
                <a:solidFill>
                  <a:srgbClr val="0000FF"/>
                </a:solidFill>
              </a:rPr>
              <a:t>單格</a:t>
            </a:r>
            <a:r>
              <a:rPr lang="en-US" altLang="zh-TW" b="1" dirty="0" smtClean="0">
                <a:solidFill>
                  <a:srgbClr val="0000FF"/>
                </a:solidFill>
              </a:rPr>
              <a:t>(cell)</a:t>
            </a:r>
            <a:r>
              <a:rPr lang="zh-TW" altLang="en-US" b="1" dirty="0" smtClean="0"/>
              <a:t>填入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到</a:t>
            </a:r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的數字，而留下一個空的單格，形成</a:t>
            </a:r>
            <a:r>
              <a:rPr lang="zh-TW" altLang="en-US" b="1" dirty="0" smtClean="0">
                <a:solidFill>
                  <a:srgbClr val="0000FF"/>
                </a:solidFill>
              </a:rPr>
              <a:t>起始狀態</a:t>
            </a:r>
            <a:r>
              <a:rPr lang="zh-TW" altLang="en-US" b="1" dirty="0" smtClean="0"/>
              <a:t>，而空的單格可以由相鄰的上、下、左或右方單格移入其數字。</a:t>
            </a:r>
            <a:r>
              <a:rPr lang="en-US" altLang="zh-TW" b="1" dirty="0" smtClean="0"/>
              <a:t>(</a:t>
            </a:r>
            <a:r>
              <a:rPr lang="en-US" altLang="zh-TW" b="1" dirty="0"/>
              <a:t>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</a:t>
            </a:r>
            <a:r>
              <a:rPr lang="en-US" altLang="zh-TW" b="1" dirty="0" smtClean="0"/>
              <a:t>)-</a:t>
            </a:r>
            <a:r>
              <a:rPr lang="zh-TW" altLang="en-US" b="1" dirty="0" smtClean="0"/>
              <a:t>拼圖問題討論如何找出數字移入空格的方式，藉以達成某個指定的</a:t>
            </a:r>
            <a:r>
              <a:rPr lang="zh-TW" altLang="en-US" b="1" dirty="0"/>
              <a:t>填入</a:t>
            </a:r>
            <a:r>
              <a:rPr lang="zh-TW" altLang="en-US" b="1" dirty="0" smtClean="0"/>
              <a:t>數字</a:t>
            </a:r>
            <a:r>
              <a:rPr lang="zh-TW" altLang="en-US" b="1" dirty="0" smtClean="0">
                <a:solidFill>
                  <a:srgbClr val="0000FF"/>
                </a:solidFill>
              </a:rPr>
              <a:t>目標狀態</a:t>
            </a:r>
            <a:r>
              <a:rPr lang="zh-TW" altLang="en-US" b="1" dirty="0" smtClean="0"/>
              <a:t>。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660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比較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en-US" b="1" dirty="0" smtClean="0"/>
              <a:t>歐拉迴路</a:t>
            </a:r>
            <a:r>
              <a:rPr lang="zh-TW" altLang="en-US" b="1" dirty="0" smtClean="0"/>
              <a:t>問題</a:t>
            </a:r>
            <a:r>
              <a:rPr lang="en-US" altLang="zh-TW" b="1" dirty="0" smtClean="0"/>
              <a:t> </a:t>
            </a:r>
            <a:endParaRPr lang="zh-TW" altLang="en-US" b="1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5" y="2017713"/>
            <a:ext cx="8642350" cy="4114800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0000FF"/>
                </a:solidFill>
              </a:rPr>
              <a:t>歐拉路徑</a:t>
            </a:r>
            <a:r>
              <a:rPr lang="en-US" altLang="zh-TW" sz="2800" dirty="0" smtClean="0">
                <a:solidFill>
                  <a:srgbClr val="0000FF"/>
                </a:solidFill>
              </a:rPr>
              <a:t>(Eulerian path)</a:t>
            </a:r>
            <a:r>
              <a:rPr lang="zh-TW" altLang="en-US" sz="2800" dirty="0" smtClean="0">
                <a:solidFill>
                  <a:srgbClr val="0000FF"/>
                </a:solidFill>
              </a:rPr>
              <a:t>或歐拉鏈</a:t>
            </a:r>
            <a:r>
              <a:rPr lang="en-US" altLang="zh-TW" sz="2800" dirty="0" smtClean="0">
                <a:solidFill>
                  <a:srgbClr val="0000FF"/>
                </a:solidFill>
              </a:rPr>
              <a:t>(Eulerian chain)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無向圖上的一條路徑，經過每個邊恰好一次。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0000FF"/>
                </a:solidFill>
              </a:rPr>
              <a:t>歐拉迴路</a:t>
            </a:r>
            <a:r>
              <a:rPr lang="en-US" altLang="zh-TW" sz="2800" dirty="0" smtClean="0">
                <a:solidFill>
                  <a:srgbClr val="0000FF"/>
                </a:solidFill>
              </a:rPr>
              <a:t>(Eulerian circuit)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一個無向圖上經過每個邊恰好一次的迴路。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0000FF"/>
                </a:solidFill>
              </a:rPr>
              <a:t>歐拉路徑</a:t>
            </a:r>
            <a:r>
              <a:rPr lang="zh-TW" altLang="en-US" sz="2800" dirty="0" smtClean="0">
                <a:solidFill>
                  <a:srgbClr val="0000FF"/>
                </a:solidFill>
              </a:rPr>
              <a:t>問題</a:t>
            </a:r>
            <a:r>
              <a:rPr lang="en-US" altLang="zh-TW" sz="2800" dirty="0" smtClean="0">
                <a:solidFill>
                  <a:srgbClr val="0000FF"/>
                </a:solidFill>
              </a:rPr>
              <a:t>:</a:t>
            </a:r>
            <a:r>
              <a:rPr lang="zh-TW" altLang="en-US" sz="2800" dirty="0" smtClean="0"/>
              <a:t>找出無向圖</a:t>
            </a:r>
            <a:r>
              <a:rPr lang="zh-TW" altLang="en-US" sz="2800" dirty="0" smtClean="0"/>
              <a:t>上歐拉路徑</a:t>
            </a:r>
            <a:r>
              <a:rPr lang="zh-TW" altLang="en-US" sz="2800" dirty="0" smtClean="0"/>
              <a:t>的問題，是一個</a:t>
            </a:r>
            <a:r>
              <a:rPr lang="en-US" altLang="zh-TW" sz="2800" dirty="0" smtClean="0">
                <a:solidFill>
                  <a:srgbClr val="0000FF"/>
                </a:solidFill>
              </a:rPr>
              <a:t>P</a:t>
            </a:r>
            <a:r>
              <a:rPr lang="zh-TW" altLang="en-US" sz="2800" dirty="0" smtClean="0">
                <a:solidFill>
                  <a:srgbClr val="0000FF"/>
                </a:solidFill>
              </a:rPr>
              <a:t>問題</a:t>
            </a:r>
            <a:r>
              <a:rPr lang="zh-TW" altLang="en-US" sz="2800" dirty="0" smtClean="0"/>
              <a:t>，也就是</a:t>
            </a:r>
            <a:r>
              <a:rPr lang="zh-TW" altLang="en-US" sz="2800" dirty="0" smtClean="0">
                <a:solidFill>
                  <a:srgbClr val="CC00FF"/>
                </a:solidFill>
              </a:rPr>
              <a:t>多項式時間</a:t>
            </a:r>
            <a:r>
              <a:rPr lang="en-US" altLang="zh-TW" sz="2800" dirty="0" smtClean="0">
                <a:solidFill>
                  <a:srgbClr val="CC00FF"/>
                </a:solidFill>
              </a:rPr>
              <a:t>(polynomial problem)</a:t>
            </a:r>
            <a:r>
              <a:rPr lang="zh-TW" altLang="en-US" sz="2800" dirty="0" smtClean="0">
                <a:solidFill>
                  <a:srgbClr val="CC00FF"/>
                </a:solidFill>
              </a:rPr>
              <a:t>問題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0000FF"/>
                </a:solidFill>
              </a:rPr>
              <a:t>歐拉迴路</a:t>
            </a:r>
            <a:r>
              <a:rPr lang="zh-TW" altLang="en-US" sz="2800" dirty="0" smtClean="0">
                <a:solidFill>
                  <a:srgbClr val="0000FF"/>
                </a:solidFill>
              </a:rPr>
              <a:t>問題</a:t>
            </a:r>
            <a:r>
              <a:rPr lang="en-US" altLang="zh-TW" sz="2800" dirty="0" smtClean="0">
                <a:solidFill>
                  <a:srgbClr val="0000FF"/>
                </a:solidFill>
              </a:rPr>
              <a:t>:</a:t>
            </a:r>
            <a:r>
              <a:rPr lang="zh-TW" altLang="en-US" sz="2800" dirty="0" smtClean="0"/>
              <a:t>找出無向圖</a:t>
            </a:r>
            <a:r>
              <a:rPr lang="zh-TW" altLang="en-US" sz="2800" dirty="0" smtClean="0"/>
              <a:t>上歐拉迴路</a:t>
            </a:r>
            <a:r>
              <a:rPr lang="zh-TW" altLang="en-US" sz="2800" dirty="0" smtClean="0"/>
              <a:t>的問題，是一個</a:t>
            </a:r>
            <a:r>
              <a:rPr lang="en-US" altLang="zh-TW" sz="2800" dirty="0" smtClean="0">
                <a:solidFill>
                  <a:srgbClr val="0000FF"/>
                </a:solidFill>
              </a:rPr>
              <a:t>P</a:t>
            </a:r>
            <a:r>
              <a:rPr lang="zh-TW" altLang="en-US" sz="2800" dirty="0" smtClean="0">
                <a:solidFill>
                  <a:srgbClr val="0000FF"/>
                </a:solidFill>
              </a:rPr>
              <a:t>問題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我們在稍後的單元中再介紹</a:t>
            </a:r>
            <a:r>
              <a:rPr lang="en-US" altLang="zh-TW" sz="2800" dirty="0" smtClean="0">
                <a:solidFill>
                  <a:srgbClr val="0000FF"/>
                </a:solidFill>
              </a:rPr>
              <a:t>P</a:t>
            </a:r>
            <a:r>
              <a:rPr lang="zh-TW" altLang="zh-TW" sz="2800" dirty="0" smtClean="0">
                <a:solidFill>
                  <a:srgbClr val="0000FF"/>
                </a:solidFill>
              </a:rPr>
              <a:t>問題</a:t>
            </a:r>
            <a:r>
              <a:rPr lang="zh-TW" altLang="en-US" sz="2800" dirty="0" smtClean="0"/>
              <a:t>。</a:t>
            </a:r>
            <a:endParaRPr lang="zh-TW" altLang="zh-TW" sz="2800" dirty="0" smtClean="0"/>
          </a:p>
          <a:p>
            <a:endParaRPr lang="zh-TW" altLang="en-US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8D472-EF0D-44D3-AD5A-F3041E3E6AB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/>
              <a:t>歐拉</a:t>
            </a:r>
            <a:endParaRPr lang="zh-TW" altLang="en-US" sz="5400" b="1" dirty="0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107950" y="2017713"/>
            <a:ext cx="5903913" cy="4114800"/>
          </a:xfrm>
        </p:spPr>
        <p:txBody>
          <a:bodyPr/>
          <a:lstStyle/>
          <a:p>
            <a:r>
              <a:rPr lang="zh-TW" altLang="en-US" sz="2400" dirty="0" smtClean="0"/>
              <a:t>李昂哈德</a:t>
            </a:r>
            <a:r>
              <a:rPr lang="en-US" altLang="zh-TW" sz="2400" b="1" dirty="0" smtClean="0"/>
              <a:t>‧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歐拉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Leonhard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Euler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1707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日－</a:t>
            </a:r>
            <a:r>
              <a:rPr lang="en-US" altLang="zh-TW" sz="2400" dirty="0" smtClean="0"/>
              <a:t>1783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18</a:t>
            </a:r>
            <a:r>
              <a:rPr lang="zh-TW" altLang="en-US" sz="2400" dirty="0" smtClean="0"/>
              <a:t>日）是一位瑞士數學家和物理學家。</a:t>
            </a:r>
            <a:endParaRPr lang="en-US" altLang="zh-TW" sz="2400" dirty="0" smtClean="0"/>
          </a:p>
          <a:p>
            <a:r>
              <a:rPr lang="en-US" altLang="zh-TW" sz="2400" dirty="0" smtClean="0"/>
              <a:t>1736: </a:t>
            </a:r>
            <a:r>
              <a:rPr lang="zh-TW" altLang="en-US" sz="2400" dirty="0" smtClean="0"/>
              <a:t>解決</a:t>
            </a:r>
            <a:r>
              <a:rPr lang="zh-TW" altLang="en-US" sz="2400" dirty="0" smtClean="0">
                <a:solidFill>
                  <a:srgbClr val="0000FF"/>
                </a:solidFill>
              </a:rPr>
              <a:t>柯尼斯堡七橋問題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一筆畫問題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，是最早運用</a:t>
            </a:r>
            <a:r>
              <a:rPr lang="zh-TW" altLang="en-US" sz="2400" dirty="0" smtClean="0">
                <a:solidFill>
                  <a:srgbClr val="0000FF"/>
                </a:solidFill>
              </a:rPr>
              <a:t>圖論</a:t>
            </a:r>
            <a:r>
              <a:rPr lang="en-US" altLang="zh-TW" sz="2400" dirty="0" smtClean="0">
                <a:solidFill>
                  <a:srgbClr val="0000FF"/>
                </a:solidFill>
              </a:rPr>
              <a:t>(graph theory)</a:t>
            </a:r>
            <a:r>
              <a:rPr lang="zh-TW" altLang="en-US" sz="2400" dirty="0" smtClean="0"/>
              <a:t>和</a:t>
            </a:r>
            <a:r>
              <a:rPr lang="zh-TW" altLang="en-US" sz="2400" dirty="0" smtClean="0">
                <a:solidFill>
                  <a:srgbClr val="0000FF"/>
                </a:solidFill>
              </a:rPr>
              <a:t>拓撲學</a:t>
            </a:r>
            <a:r>
              <a:rPr lang="en-US" altLang="zh-TW" sz="2400" dirty="0" smtClean="0">
                <a:solidFill>
                  <a:srgbClr val="0000FF"/>
                </a:solidFill>
              </a:rPr>
              <a:t>(topology)</a:t>
            </a:r>
            <a:r>
              <a:rPr lang="zh-TW" altLang="en-US" sz="2400" dirty="0" smtClean="0"/>
              <a:t>的典範。</a:t>
            </a:r>
            <a:r>
              <a:rPr lang="en-US" altLang="zh-TW" sz="2400" dirty="0" smtClean="0"/>
              <a:t>(F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dirty="0" smtClean="0"/>
              <a:t>E+V=2)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歐拉函數</a:t>
            </a:r>
            <a:r>
              <a:rPr lang="zh-TW" altLang="en-US" sz="2400" dirty="0" smtClean="0">
                <a:solidFill>
                  <a:srgbClr val="0000FF"/>
                </a:solidFill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FF"/>
                </a:solidFill>
                <a:sym typeface="Symbol" pitchFamily="18" charset="2"/>
              </a:rPr>
              <a:t>(n)</a:t>
            </a:r>
            <a:r>
              <a:rPr lang="en-US" altLang="zh-TW" sz="2400" dirty="0" smtClean="0">
                <a:sym typeface="Symbol" pitchFamily="18" charset="2"/>
              </a:rPr>
              <a:t>: </a:t>
            </a:r>
            <a:r>
              <a:rPr lang="zh-TW" altLang="en-US" sz="2400" dirty="0" smtClean="0"/>
              <a:t>小於並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且與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互質的自然數的個數。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與</a:t>
            </a:r>
            <a:r>
              <a:rPr lang="en-US" altLang="zh-TW" sz="2400" dirty="0" smtClean="0"/>
              <a:t>RSA</a:t>
            </a:r>
            <a:r>
              <a:rPr lang="zh-TW" altLang="en-US" sz="2400" dirty="0" smtClean="0"/>
              <a:t>公鑰密碼演算法有關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歐拉公式</a:t>
            </a:r>
            <a:r>
              <a:rPr lang="en-US" altLang="zh-TW" sz="2400" dirty="0" smtClean="0"/>
              <a:t>: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歐拉恆等式</a:t>
            </a:r>
            <a:r>
              <a:rPr lang="en-US" altLang="zh-TW" sz="2400" dirty="0" smtClean="0"/>
              <a:t>: 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歐拉</a:t>
            </a:r>
            <a:r>
              <a:rPr lang="en-US" altLang="zh-TW" sz="2400" dirty="0" smtClean="0">
                <a:solidFill>
                  <a:srgbClr val="0000FF"/>
                </a:solidFill>
              </a:rPr>
              <a:t>-</a:t>
            </a:r>
            <a:r>
              <a:rPr lang="zh-TW" altLang="en-US" sz="2400" dirty="0" smtClean="0">
                <a:solidFill>
                  <a:srgbClr val="0000FF"/>
                </a:solidFill>
              </a:rPr>
              <a:t>馬歇羅尼常數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endParaRPr lang="zh-TW" altLang="en-US" sz="2400" dirty="0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21AA89-0F74-4ECD-81B5-894F69F7D717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15365" name="Picture 2" descr="http://upload.wikimedia.org/wikipedia/commons/thumb/d/d7/Leonhard_Euler.jpg/150px-Leonhard_Eu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8840"/>
            <a:ext cx="2663576" cy="34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 e^{ix} = \cos( x ) + i\sin( x ) \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57788"/>
            <a:ext cx="3455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e^{i \pi} + 1=0 \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589588"/>
            <a:ext cx="1778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\gamma = \lim_{n \rightarrow \infty } \left[ \left(&#10;\sum_{k=1}^n \frac{1}{k} \right) - \ln(n) \right]=\int_1^\infty\left({1\over\lfloor x\rfloor} - {1\over x}\right)\,d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5972175"/>
            <a:ext cx="4991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\gamma \approx  0.57721 56649 01532 86060 65120 90082 40243 10421 593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604000"/>
            <a:ext cx="76977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6084889" y="5399882"/>
            <a:ext cx="2663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00" dirty="0"/>
              <a:t>Source: http://en.wikipedia.org/wiki/File:Leonhard_Euler.jpg</a:t>
            </a:r>
            <a:endParaRPr lang="zh-TW" altLang="en-US" sz="1000" dirty="0"/>
          </a:p>
        </p:txBody>
      </p:sp>
      <p:pic>
        <p:nvPicPr>
          <p:cNvPr id="11" name="圖片 10" descr="C:\Users\雅軒\Desktop\2014-09-24_14225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14" y="5547921"/>
            <a:ext cx="293761" cy="30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zh-TW" dirty="0" smtClean="0"/>
              <a:t>柯</a:t>
            </a:r>
            <a:r>
              <a:rPr lang="zh-TW" altLang="zh-TW" dirty="0"/>
              <a:t>尼斯堡七橋</a:t>
            </a:r>
            <a:r>
              <a:rPr lang="zh-TW" altLang="zh-TW" dirty="0" smtClean="0"/>
              <a:t>問題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4" y="2017713"/>
            <a:ext cx="8893175" cy="4114800"/>
          </a:xfrm>
        </p:spPr>
        <p:txBody>
          <a:bodyPr/>
          <a:lstStyle/>
          <a:p>
            <a:r>
              <a:rPr lang="en-US" altLang="zh-TW" sz="2400" dirty="0" smtClean="0"/>
              <a:t>1735</a:t>
            </a:r>
            <a:r>
              <a:rPr lang="zh-TW" altLang="en-US" sz="2400" dirty="0" smtClean="0"/>
              <a:t>年時</a:t>
            </a:r>
            <a:r>
              <a:rPr lang="zh-TW" altLang="en-US" sz="2400" dirty="0"/>
              <a:t>東普魯士</a:t>
            </a:r>
            <a:r>
              <a:rPr lang="zh-TW" altLang="en-US" sz="2400" dirty="0">
                <a:solidFill>
                  <a:srgbClr val="0000FF"/>
                </a:solidFill>
              </a:rPr>
              <a:t>柯尼斯</a:t>
            </a:r>
            <a:r>
              <a:rPr lang="zh-TW" altLang="en-US" sz="2400" dirty="0" smtClean="0">
                <a:solidFill>
                  <a:srgbClr val="0000FF"/>
                </a:solidFill>
              </a:rPr>
              <a:t>堡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今日</a:t>
            </a:r>
            <a:r>
              <a:rPr lang="zh-TW" altLang="en-US" sz="2400" dirty="0"/>
              <a:t>俄羅斯加里寧格</a:t>
            </a:r>
            <a:r>
              <a:rPr lang="zh-TW" altLang="en-US" sz="2400" dirty="0" smtClean="0"/>
              <a:t>勒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市區跨越河的兩岸</a:t>
            </a:r>
            <a:r>
              <a:rPr lang="zh-TW" altLang="en-US" sz="2400" dirty="0"/>
              <a:t>，河中心有兩個</a:t>
            </a:r>
            <a:r>
              <a:rPr lang="zh-TW" altLang="en-US" sz="2400" dirty="0" smtClean="0"/>
              <a:t>小島，小島</a:t>
            </a:r>
            <a:r>
              <a:rPr lang="zh-TW" altLang="en-US" sz="2400" dirty="0"/>
              <a:t>與河的兩岸有七條橋連接。在所有橋都只能走一遍的前提下，如何才能把這個地方所有的橋都走遍？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8D472-EF0D-44D3-AD5A-F3041E3E6AB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18434" name="Picture 2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46711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8229" y="6423719"/>
            <a:ext cx="3438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 smtClean="0"/>
              <a:t>Source:http</a:t>
            </a:r>
            <a:r>
              <a:rPr lang="en-US" altLang="zh-TW" sz="1200" dirty="0"/>
              <a:t>://en.wikipedia.org/wiki/File:Konigsberg_bridges.png</a:t>
            </a:r>
            <a:endParaRPr lang="zh-TW" altLang="en-US" sz="1200" dirty="0"/>
          </a:p>
        </p:txBody>
      </p:sp>
      <p:pic>
        <p:nvPicPr>
          <p:cNvPr id="18436" name="Picture 4" descr="7 bridge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2523301" cy="20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önigsberg graph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16023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8228" y="5847656"/>
            <a:ext cx="3438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dirty="0"/>
              <a:t>Author: Bogdan Giuşcă</a:t>
            </a:r>
          </a:p>
          <a:p>
            <a:r>
              <a:rPr lang="zh-TW" altLang="en-US" sz="1200" dirty="0"/>
              <a:t>Creative Commons Attribution-Share Alike 3.0 Unported</a:t>
            </a: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3884318" y="5888843"/>
            <a:ext cx="2562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/>
              <a:t>Source:</a:t>
            </a:r>
            <a:r>
              <a:rPr lang="en-US" altLang="zh-TW" sz="1200" dirty="0" err="1" smtClean="0"/>
              <a:t>http</a:t>
            </a:r>
            <a:r>
              <a:rPr lang="en-US" altLang="zh-TW" sz="1200" dirty="0"/>
              <a:t>://en.wikipedia.org/wiki/File:7_bridges.svg</a:t>
            </a:r>
            <a:endParaRPr lang="zh-TW" altLang="en-US" sz="1200" dirty="0"/>
          </a:p>
        </p:txBody>
      </p:sp>
      <p:sp>
        <p:nvSpPr>
          <p:cNvPr id="13" name="文字方塊 1"/>
          <p:cNvSpPr txBox="1">
            <a:spLocks noChangeArrowheads="1"/>
          </p:cNvSpPr>
          <p:nvPr/>
        </p:nvSpPr>
        <p:spPr bwMode="auto">
          <a:xfrm>
            <a:off x="6738950" y="5888843"/>
            <a:ext cx="220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 smtClean="0"/>
              <a:t>Source:http</a:t>
            </a:r>
            <a:r>
              <a:rPr lang="en-US" altLang="zh-TW" sz="1200" dirty="0"/>
              <a:t>://en.wikipedia.org/wiki/File:K%C3%B6nigsberg_graph.svg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70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</a:t>
            </a:r>
            <a:r>
              <a:rPr lang="en-US" altLang="zh-TW" dirty="0" smtClean="0"/>
              <a:t>:</a:t>
            </a:r>
            <a:r>
              <a:rPr lang="zh-TW" altLang="en-US" dirty="0" smtClean="0"/>
              <a:t> 一筆畫問題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4" y="2017713"/>
            <a:ext cx="8893175" cy="4114800"/>
          </a:xfrm>
        </p:spPr>
        <p:txBody>
          <a:bodyPr/>
          <a:lstStyle/>
          <a:p>
            <a:r>
              <a:rPr lang="zh-TW" altLang="en-US" sz="2400" dirty="0" smtClean="0"/>
              <a:t>如何能</a:t>
            </a:r>
            <a:r>
              <a:rPr lang="zh-TW" altLang="en-US" sz="2400" dirty="0"/>
              <a:t>筆尖不離紙，一</a:t>
            </a:r>
            <a:r>
              <a:rPr lang="zh-TW" altLang="en-US" sz="2400" dirty="0" smtClean="0"/>
              <a:t>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不經過重複線段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畫出給定的圖形</a:t>
            </a:r>
            <a:r>
              <a:rPr lang="en-US" altLang="zh-TW" sz="2400" dirty="0" smtClean="0"/>
              <a:t>?</a:t>
            </a:r>
          </a:p>
          <a:p>
            <a:r>
              <a:rPr lang="zh-TW" altLang="en-US" sz="2400" dirty="0" smtClean="0"/>
              <a:t>範例</a:t>
            </a:r>
            <a:r>
              <a:rPr lang="en-US" altLang="zh-TW" sz="2400" dirty="0" smtClean="0"/>
              <a:t>:</a:t>
            </a:r>
          </a:p>
          <a:p>
            <a:endParaRPr lang="zh-TW" altLang="en-US" sz="2400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8D472-EF0D-44D3-AD5A-F3041E3E6AB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987824" y="5766355"/>
            <a:ext cx="2204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/>
              <a:t>Source: http://commons.wikimedia.org/wiki/File:Chuan2.JPG</a:t>
            </a:r>
          </a:p>
        </p:txBody>
      </p:sp>
      <p:pic>
        <p:nvPicPr>
          <p:cNvPr id="19458" name="Picture 2" descr="File:Chu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73" y="2996952"/>
            <a:ext cx="2219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thumb/9/96/K%C3%B6nigsberg_graph.svg/500px-K%C3%B6nigsberg_grap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322340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0" y="3514330"/>
            <a:ext cx="1705218" cy="1623115"/>
          </a:xfrm>
          <a:prstGeom prst="rect">
            <a:avLst/>
          </a:prstGeom>
        </p:spPr>
      </p:pic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6065752" y="5766355"/>
            <a:ext cx="220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 smtClean="0"/>
              <a:t>Source:http</a:t>
            </a:r>
            <a:r>
              <a:rPr lang="en-US" altLang="zh-TW" sz="1200" dirty="0"/>
              <a:t>://en.wikipedia.org/wiki/File:K%C3%B6nigsberg_graph.svg</a:t>
            </a:r>
            <a:endParaRPr lang="zh-TW" altLang="en-US" sz="1200" dirty="0"/>
          </a:p>
        </p:txBody>
      </p:sp>
      <p:pic>
        <p:nvPicPr>
          <p:cNvPr id="13" name="圖片 12" descr="C:\Users\雅軒\Desktop\2014-09-24_14225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1" y="6205537"/>
            <a:ext cx="338138" cy="34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4.8</a:t>
            </a:r>
          </a:p>
          <a:p>
            <a:pPr marL="0" indent="0">
              <a:buNone/>
            </a:pPr>
            <a:r>
              <a:rPr lang="zh-TW" altLang="en-US" sz="4400" b="1" dirty="0" smtClean="0"/>
              <a:t>回溯演算法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44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回溯演算法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67544" y="2017713"/>
            <a:ext cx="8064896" cy="4114800"/>
          </a:xfrm>
        </p:spPr>
        <p:txBody>
          <a:bodyPr/>
          <a:lstStyle/>
          <a:p>
            <a:pPr algn="just"/>
            <a:r>
              <a:rPr lang="zh-TW" altLang="en-US" sz="2400" dirty="0"/>
              <a:t>回溯</a:t>
            </a:r>
            <a:r>
              <a:rPr lang="en-US" altLang="zh-TW" sz="2400" dirty="0"/>
              <a:t>(backtracking)</a:t>
            </a:r>
            <a:r>
              <a:rPr lang="zh-TW" altLang="en-US" sz="2400" dirty="0"/>
              <a:t>演算法與</a:t>
            </a:r>
            <a:r>
              <a:rPr lang="zh-TW" altLang="en-US" sz="2400" dirty="0" smtClean="0"/>
              <a:t>深度優先搜尋演算法概念類似，但稍有不同</a:t>
            </a:r>
            <a:r>
              <a:rPr lang="en-US" altLang="zh-TW" sz="2400" dirty="0" smtClean="0"/>
              <a:t>:</a:t>
            </a:r>
          </a:p>
          <a:p>
            <a:pPr lvl="1" algn="just"/>
            <a:r>
              <a:rPr lang="zh-TW" altLang="en-US" sz="2000" dirty="0" smtClean="0"/>
              <a:t>深度優先</a:t>
            </a:r>
            <a:r>
              <a:rPr lang="zh-TW" altLang="en-US" sz="2000" dirty="0"/>
              <a:t>搜尋</a:t>
            </a:r>
            <a:r>
              <a:rPr lang="zh-TW" altLang="en-US" sz="2000" dirty="0" smtClean="0"/>
              <a:t>演算法在解空間樹上搭配使用堆疊以搜尋可行解。在找到可行解之前會以深度優先的方式遍訪每一個未拜訪過的節點，直到某一分支已經沒有未拜訪問過的節點，才退回該分支的父節點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分岔點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同樣</a:t>
            </a:r>
            <a:r>
              <a:rPr lang="zh-TW" altLang="en-US" sz="2000" dirty="0" smtClean="0"/>
              <a:t>以深度</a:t>
            </a:r>
            <a:r>
              <a:rPr lang="zh-TW" altLang="en-US" sz="2000" dirty="0"/>
              <a:t>優先</a:t>
            </a:r>
            <a:r>
              <a:rPr lang="zh-TW" altLang="en-US" sz="2000" dirty="0" smtClean="0"/>
              <a:t>的方式遍訪其他分支的節點。</a:t>
            </a:r>
            <a:endParaRPr lang="en-US" altLang="zh-TW" sz="2000" dirty="0" smtClean="0"/>
          </a:p>
          <a:p>
            <a:pPr lvl="1" algn="just"/>
            <a:endParaRPr lang="en-US" altLang="zh-TW" sz="2000" dirty="0" smtClean="0"/>
          </a:p>
          <a:p>
            <a:pPr lvl="1" algn="just"/>
            <a:r>
              <a:rPr lang="zh-TW" altLang="en-US" sz="2000" dirty="0"/>
              <a:t>回溯</a:t>
            </a:r>
            <a:r>
              <a:rPr lang="zh-TW" altLang="en-US" sz="2000" dirty="0" smtClean="0"/>
              <a:t>演算法雖然在邏輯上隱含地用到解空間樹，但是在思維上不一定提及解空間樹，有時會以遞迴的方式來實現，以一個個的選擇</a:t>
            </a:r>
            <a:r>
              <a:rPr lang="en-US" altLang="zh-TW" sz="2000" dirty="0" smtClean="0"/>
              <a:t>(choice)</a:t>
            </a:r>
            <a:r>
              <a:rPr lang="zh-TW" altLang="en-US" sz="2000" dirty="0" smtClean="0"/>
              <a:t>來找出可行解。在進行選擇的時候，可以先選擇較可能有好結果的部份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>hill climbing</a:t>
            </a:r>
            <a:r>
              <a:rPr lang="zh-TW" altLang="en-US" sz="2000" dirty="0" smtClean="0"/>
              <a:t>概念類似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，或是</a:t>
            </a:r>
            <a:r>
              <a:rPr lang="zh-TW" altLang="en-US" sz="2000" dirty="0"/>
              <a:t>提早</a:t>
            </a:r>
            <a:r>
              <a:rPr lang="zh-TW" altLang="en-US" sz="2000" dirty="0" smtClean="0"/>
              <a:t>判斷</a:t>
            </a:r>
            <a:r>
              <a:rPr lang="zh-TW" altLang="en-US" sz="2000" dirty="0"/>
              <a:t>死端</a:t>
            </a:r>
            <a:r>
              <a:rPr lang="en-US" altLang="zh-TW" sz="2000" dirty="0"/>
              <a:t>(dead end</a:t>
            </a:r>
            <a:r>
              <a:rPr lang="en-US" altLang="zh-TW" sz="2000" dirty="0" smtClean="0"/>
              <a:t>)(</a:t>
            </a:r>
            <a:r>
              <a:rPr lang="zh-TW" altLang="en-US" sz="2000" dirty="0" smtClean="0"/>
              <a:t>也就是確定</a:t>
            </a:r>
            <a:r>
              <a:rPr lang="zh-TW" altLang="en-US" sz="2000" dirty="0"/>
              <a:t>不會產生可行解的</a:t>
            </a:r>
            <a:r>
              <a:rPr lang="zh-TW" altLang="en-US" sz="2000" dirty="0" smtClean="0"/>
              <a:t>狀態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的出現以提早進行回溯退回先前的選擇分岔點。</a:t>
            </a:r>
            <a:endParaRPr lang="en-US" altLang="zh-TW" sz="2400" dirty="0" smtClean="0"/>
          </a:p>
          <a:p>
            <a:pPr algn="just"/>
            <a:endParaRPr lang="en-US" altLang="zh-TW" sz="2400" dirty="0" smtClean="0"/>
          </a:p>
          <a:p>
            <a:pPr algn="just"/>
            <a:endParaRPr lang="zh-TW" altLang="en-US" sz="2400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5781BA-53E2-4F1C-A1A1-16DED1D17BA3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179388" y="1916113"/>
            <a:ext cx="8775700" cy="4114800"/>
          </a:xfrm>
        </p:spPr>
        <p:txBody>
          <a:bodyPr/>
          <a:lstStyle/>
          <a:p>
            <a:r>
              <a:rPr lang="zh-TW" altLang="en-US" sz="2800" dirty="0"/>
              <a:t>八后問題</a:t>
            </a:r>
            <a:r>
              <a:rPr lang="en-US" altLang="zh-TW" sz="2800" dirty="0"/>
              <a:t>(eight queen</a:t>
            </a:r>
            <a:r>
              <a:rPr lang="zh-TW" altLang="en-US" sz="2800" dirty="0"/>
              <a:t> </a:t>
            </a:r>
            <a:r>
              <a:rPr lang="en-US" altLang="zh-TW" sz="2800" dirty="0"/>
              <a:t>problem</a:t>
            </a:r>
            <a:r>
              <a:rPr lang="en-US" altLang="zh-TW" sz="2800" dirty="0" smtClean="0"/>
              <a:t>):</a:t>
            </a:r>
            <a:br>
              <a:rPr lang="en-US" altLang="zh-TW" sz="2800" dirty="0" smtClean="0"/>
            </a:br>
            <a:r>
              <a:rPr lang="zh-TW" altLang="en-US" sz="2800" dirty="0" smtClean="0"/>
              <a:t>如何在一個</a:t>
            </a:r>
            <a:r>
              <a:rPr lang="en-US" altLang="zh-TW" sz="2800" dirty="0" smtClean="0"/>
              <a:t>8×8</a:t>
            </a:r>
            <a:r>
              <a:rPr lang="zh-TW" altLang="en-US" sz="2800" dirty="0" smtClean="0"/>
              <a:t>的西洋棋棋盤</a:t>
            </a:r>
            <a:r>
              <a:rPr lang="en-US" altLang="zh-TW" sz="2800" dirty="0" smtClean="0"/>
              <a:t>(check board)</a:t>
            </a:r>
            <a:r>
              <a:rPr lang="zh-TW" altLang="en-US" sz="2800" dirty="0" smtClean="0"/>
              <a:t>上放置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個不會互相攻擊的皇后棋子。</a:t>
            </a:r>
            <a:endParaRPr lang="en-US" altLang="zh-TW" sz="2800" dirty="0" smtClean="0"/>
          </a:p>
          <a:p>
            <a:r>
              <a:rPr lang="zh-TW" altLang="zh-TW" sz="2800" dirty="0" smtClean="0"/>
              <a:t>皇后</a:t>
            </a:r>
            <a:r>
              <a:rPr lang="zh-TW" altLang="en-US" sz="2800" dirty="0" smtClean="0"/>
              <a:t>棋子</a:t>
            </a:r>
            <a:r>
              <a:rPr lang="zh-TW" altLang="zh-TW" sz="2800" dirty="0" smtClean="0"/>
              <a:t>可以從上、下、左、右、左上、左下、右上、右下等八個方向攻擊對方的棋子。因此，一個皇后棋子延伸出去的上、下、左、右、左上、左下、右上、右下的八個方向上都不能</a:t>
            </a:r>
            <a:r>
              <a:rPr lang="zh-TW" altLang="en-US" sz="2800" dirty="0" smtClean="0"/>
              <a:t>有</a:t>
            </a:r>
            <a:r>
              <a:rPr lang="zh-TW" altLang="zh-TW" sz="2800" dirty="0" smtClean="0"/>
              <a:t>其他皇后棋子。</a:t>
            </a:r>
            <a:endParaRPr lang="en-US" altLang="zh-TW" sz="2800" dirty="0" smtClean="0"/>
          </a:p>
          <a:p>
            <a:r>
              <a:rPr lang="zh-TW" altLang="zh-TW" sz="2800" dirty="0" smtClean="0"/>
              <a:t>由數學家</a:t>
            </a:r>
            <a:r>
              <a:rPr lang="en-US" altLang="zh-TW" sz="2800" u="sng" dirty="0" smtClean="0"/>
              <a:t>Franz </a:t>
            </a:r>
            <a:r>
              <a:rPr lang="en-US" altLang="zh-TW" sz="2800" u="sng" dirty="0" err="1" smtClean="0"/>
              <a:t>Nauck</a:t>
            </a:r>
            <a:r>
              <a:rPr lang="zh-TW" altLang="zh-TW" sz="2800" dirty="0" smtClean="0"/>
              <a:t>於</a:t>
            </a:r>
            <a:r>
              <a:rPr lang="en-US" altLang="zh-TW" sz="2800" dirty="0" smtClean="0"/>
              <a:t>1850</a:t>
            </a:r>
            <a:r>
              <a:rPr lang="zh-TW" altLang="zh-TW" sz="2800" dirty="0" smtClean="0"/>
              <a:t>年提出，大數學家</a:t>
            </a:r>
            <a:r>
              <a:rPr lang="zh-TW" altLang="zh-TW" sz="2800" u="sng" dirty="0" smtClean="0"/>
              <a:t>高斯</a:t>
            </a:r>
            <a:r>
              <a:rPr lang="en-US" altLang="zh-TW" sz="2800" dirty="0" smtClean="0"/>
              <a:t>(Gauss)</a:t>
            </a:r>
            <a:r>
              <a:rPr lang="zh-TW" altLang="zh-TW" sz="2800" dirty="0" smtClean="0"/>
              <a:t>曾猜測此問題共有</a:t>
            </a:r>
            <a:r>
              <a:rPr lang="en-US" altLang="zh-TW" sz="2800" dirty="0" smtClean="0"/>
              <a:t>96</a:t>
            </a:r>
            <a:r>
              <a:rPr lang="zh-TW" altLang="zh-TW" sz="2800" dirty="0" smtClean="0"/>
              <a:t>個解，但後來經過證明，實際上只有</a:t>
            </a:r>
            <a:r>
              <a:rPr lang="en-US" altLang="zh-TW" sz="2800" dirty="0" smtClean="0"/>
              <a:t>92</a:t>
            </a:r>
            <a:r>
              <a:rPr lang="zh-TW" altLang="zh-TW" sz="2800" dirty="0" smtClean="0"/>
              <a:t>個形式解，而本質解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即去掉由某一個解經旋轉或反射後得到的解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只有</a:t>
            </a:r>
            <a:r>
              <a:rPr lang="en-US" altLang="zh-TW" sz="2800" dirty="0" smtClean="0"/>
              <a:t>12</a:t>
            </a:r>
            <a:r>
              <a:rPr lang="zh-TW" altLang="zh-TW" sz="2800" dirty="0" smtClean="0"/>
              <a:t>個。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2707AF-4D9F-4A70-8149-918188624FF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179388" y="1916113"/>
            <a:ext cx="8775700" cy="4114800"/>
          </a:xfrm>
        </p:spPr>
        <p:txBody>
          <a:bodyPr/>
          <a:lstStyle/>
          <a:p>
            <a:r>
              <a:rPr lang="zh-TW" altLang="en-US" sz="2800" smtClean="0"/>
              <a:t>一個</a:t>
            </a:r>
            <a:r>
              <a:rPr lang="en-US" altLang="zh-TW" sz="2800" smtClean="0"/>
              <a:t>4×4</a:t>
            </a:r>
            <a:r>
              <a:rPr lang="zh-TW" altLang="en-US" sz="2800" smtClean="0"/>
              <a:t>的西洋棋棋盤</a:t>
            </a:r>
            <a:r>
              <a:rPr lang="en-US" altLang="zh-TW" sz="2800" smtClean="0"/>
              <a:t>(check board)</a:t>
            </a:r>
            <a:r>
              <a:rPr lang="zh-TW" altLang="en-US" sz="2800" smtClean="0"/>
              <a:t> </a:t>
            </a:r>
            <a:r>
              <a:rPr lang="en-US" altLang="zh-TW" sz="2800" smtClean="0"/>
              <a:t>4</a:t>
            </a:r>
            <a:r>
              <a:rPr lang="zh-TW" altLang="en-US" sz="2800" smtClean="0"/>
              <a:t>個不會互相攻擊皇后棋子的位置</a:t>
            </a:r>
            <a:r>
              <a:rPr lang="en-US" altLang="zh-TW" sz="2800" smtClean="0"/>
              <a:t>:</a:t>
            </a:r>
            <a:br>
              <a:rPr lang="en-US" altLang="zh-TW" sz="2800" smtClean="0"/>
            </a:br>
            <a:endParaRPr lang="en-US" altLang="zh-TW" sz="280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8DB2BB-78FD-437E-ACEF-9619AEEBADA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45695" r="22987" b="17645"/>
          <a:stretch>
            <a:fillRect/>
          </a:stretch>
        </p:blipFill>
        <p:spPr bwMode="auto">
          <a:xfrm>
            <a:off x="2843213" y="2997200"/>
            <a:ext cx="31686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  <a:r>
              <a:rPr lang="en-US" altLang="zh-TW" dirty="0" smtClean="0"/>
              <a:t>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988840"/>
            <a:ext cx="9217024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Algorithm  </a:t>
            </a:r>
            <a:r>
              <a:rPr lang="en-US" altLang="zh-TW" sz="2000" dirty="0" err="1" smtClean="0"/>
              <a:t>PutQueen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, n)</a:t>
            </a: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Input</a:t>
            </a:r>
            <a:r>
              <a:rPr lang="zh-TW" altLang="en-US" sz="2000" dirty="0" smtClean="0"/>
              <a:t>：整數</a:t>
            </a:r>
            <a:r>
              <a:rPr lang="en-US" altLang="zh-TW" sz="2000" dirty="0" err="1" smtClean="0"/>
              <a:t>i</a:t>
            </a:r>
            <a:r>
              <a:rPr lang="zh-TW" altLang="en-US" sz="2000" dirty="0" smtClean="0"/>
              <a:t>、整數</a:t>
            </a:r>
            <a:r>
              <a:rPr lang="en-US" altLang="zh-TW" sz="2000" dirty="0" smtClean="0"/>
              <a:t>n  //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(0</a:t>
            </a:r>
            <a:r>
              <a:rPr lang="en-US" altLang="zh-TW" sz="2000" dirty="0" smtClean="0">
                <a:sym typeface="Symbol"/>
              </a:rPr>
              <a:t>in-1)</a:t>
            </a:r>
            <a:r>
              <a:rPr lang="zh-TW" altLang="en-US" sz="2000" dirty="0" smtClean="0"/>
              <a:t>表示目前正放置編號為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第</a:t>
            </a:r>
            <a:r>
              <a:rPr lang="en-US" altLang="zh-TW" sz="2000" dirty="0" smtClean="0"/>
              <a:t>i+1</a:t>
            </a:r>
            <a:r>
              <a:rPr lang="zh-TW" altLang="en-US" sz="2000" dirty="0" smtClean="0"/>
              <a:t>個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的皇后棋子</a:t>
            </a: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Output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n</a:t>
            </a:r>
            <a:r>
              <a:rPr lang="zh-TW" altLang="en-US" sz="2000" dirty="0" smtClean="0"/>
              <a:t>個皇后棋子在</a:t>
            </a:r>
            <a:r>
              <a:rPr lang="en-US" altLang="zh-TW" sz="2000" dirty="0" err="1" smtClean="0"/>
              <a:t>n×n</a:t>
            </a:r>
            <a:r>
              <a:rPr lang="zh-TW" altLang="en-US" sz="2000" dirty="0" smtClean="0"/>
              <a:t>棋盤上不互相攻擊之位置</a:t>
            </a:r>
            <a:endParaRPr lang="en-US" altLang="zh-TW" sz="2000" dirty="0" smtClean="0"/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//</a:t>
            </a:r>
            <a:r>
              <a:rPr lang="zh-TW" altLang="en-US" sz="1800" dirty="0"/>
              <a:t>編號為</a:t>
            </a:r>
            <a:r>
              <a:rPr lang="en-US" altLang="zh-TW" sz="1800" dirty="0" err="1" smtClean="0"/>
              <a:t>i</a:t>
            </a:r>
            <a:r>
              <a:rPr lang="zh-TW" altLang="en-US" sz="1800" dirty="0" smtClean="0"/>
              <a:t>的</a:t>
            </a:r>
            <a:r>
              <a:rPr lang="zh-TW" altLang="en-US" sz="1800" dirty="0"/>
              <a:t>皇后</a:t>
            </a:r>
            <a:r>
              <a:rPr lang="zh-TW" altLang="en-US" sz="1800" dirty="0" smtClean="0"/>
              <a:t>棋子必定在第</a:t>
            </a:r>
            <a:r>
              <a:rPr lang="en-US" altLang="zh-TW" sz="1800" dirty="0" err="1" smtClean="0"/>
              <a:t>i</a:t>
            </a:r>
            <a:r>
              <a:rPr lang="zh-TW" altLang="en-US" sz="1800" dirty="0" smtClean="0"/>
              <a:t>列，因此</a:t>
            </a:r>
            <a:r>
              <a:rPr lang="zh-TW" altLang="en-US" sz="1800" dirty="0" smtClean="0">
                <a:solidFill>
                  <a:srgbClr val="0000FF"/>
                </a:solidFill>
              </a:rPr>
              <a:t>我們只使用一維陣列</a:t>
            </a:r>
            <a:r>
              <a:rPr lang="en-US" altLang="zh-TW" sz="1800" dirty="0" smtClean="0">
                <a:solidFill>
                  <a:srgbClr val="0000FF"/>
                </a:solidFill>
              </a:rPr>
              <a:t>q</a:t>
            </a:r>
            <a:r>
              <a:rPr lang="zh-TW" altLang="en-US" sz="1800" dirty="0" smtClean="0">
                <a:solidFill>
                  <a:srgbClr val="0000FF"/>
                </a:solidFill>
              </a:rPr>
              <a:t>來記錄</a:t>
            </a:r>
            <a:r>
              <a:rPr lang="zh-TW" altLang="en-US" sz="1800" dirty="0">
                <a:solidFill>
                  <a:srgbClr val="0000FF"/>
                </a:solidFill>
              </a:rPr>
              <a:t>皇后</a:t>
            </a:r>
            <a:r>
              <a:rPr lang="zh-TW" altLang="en-US" sz="1800" dirty="0" smtClean="0">
                <a:solidFill>
                  <a:srgbClr val="0000FF"/>
                </a:solidFill>
              </a:rPr>
              <a:t>棋子位置</a:t>
            </a:r>
            <a:endParaRPr lang="zh-TW" altLang="en-US" sz="1800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j←0  //j</a:t>
            </a:r>
            <a:r>
              <a:rPr lang="zh-TW" altLang="en-US" sz="2000" dirty="0" smtClean="0"/>
              <a:t>代表行</a:t>
            </a:r>
            <a:r>
              <a:rPr lang="en-US" altLang="zh-TW" sz="2000" dirty="0" smtClean="0"/>
              <a:t>(column)</a:t>
            </a:r>
            <a:r>
              <a:rPr lang="zh-TW" altLang="en-US" sz="2000" dirty="0" smtClean="0"/>
              <a:t>編號</a:t>
            </a:r>
            <a:r>
              <a:rPr lang="en-US" altLang="zh-TW" sz="2000" dirty="0" smtClean="0"/>
              <a:t>, 0</a:t>
            </a:r>
            <a:r>
              <a:rPr lang="en-US" altLang="zh-TW" sz="2000" dirty="0" smtClean="0">
                <a:sym typeface="Symbol"/>
              </a:rPr>
              <a:t>jn-1</a:t>
            </a:r>
            <a:endParaRPr lang="zh-TW" altLang="en-US" sz="20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while j &lt; n do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if </a:t>
            </a:r>
            <a:r>
              <a:rPr lang="en-US" altLang="zh-TW" sz="2000" dirty="0" err="1" smtClean="0"/>
              <a:t>i</a:t>
            </a:r>
            <a:r>
              <a:rPr lang="zh-TW" altLang="en-US" sz="2000" dirty="0" smtClean="0"/>
              <a:t>列</a:t>
            </a:r>
            <a:r>
              <a:rPr lang="en-US" altLang="zh-TW" sz="2000" dirty="0" smtClean="0"/>
              <a:t>j</a:t>
            </a:r>
            <a:r>
              <a:rPr lang="zh-TW" altLang="en-US" sz="2000" dirty="0" smtClean="0"/>
              <a:t>行可放置皇后棋子 </a:t>
            </a:r>
            <a:r>
              <a:rPr lang="en-US" altLang="zh-TW" sz="2000" dirty="0" smtClean="0"/>
              <a:t>then 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>
                <a:solidFill>
                  <a:srgbClr val="0000FF"/>
                </a:solidFill>
              </a:rPr>
              <a:t>     </a:t>
            </a:r>
            <a:r>
              <a:rPr lang="zh-TW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q[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i</a:t>
            </a:r>
            <a:r>
              <a:rPr lang="en-US" altLang="zh-TW" sz="2000" dirty="0" smtClean="0">
                <a:solidFill>
                  <a:srgbClr val="0000FF"/>
                </a:solidFill>
              </a:rPr>
              <a:t>]←j   //</a:t>
            </a:r>
            <a:r>
              <a:rPr lang="zh-TW" altLang="en-US" sz="2000" dirty="0" smtClean="0">
                <a:solidFill>
                  <a:srgbClr val="0000FF"/>
                </a:solidFill>
              </a:rPr>
              <a:t>編號為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i</a:t>
            </a:r>
            <a:r>
              <a:rPr lang="zh-TW" altLang="en-US" sz="2000" dirty="0" smtClean="0">
                <a:solidFill>
                  <a:srgbClr val="0000FF"/>
                </a:solidFill>
              </a:rPr>
              <a:t>的皇后放在第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i</a:t>
            </a:r>
            <a:r>
              <a:rPr lang="zh-TW" altLang="en-US" sz="2000" dirty="0" smtClean="0">
                <a:solidFill>
                  <a:srgbClr val="0000FF"/>
                </a:solidFill>
              </a:rPr>
              <a:t>列第</a:t>
            </a:r>
            <a:r>
              <a:rPr lang="en-US" altLang="zh-TW" sz="2000" dirty="0" smtClean="0">
                <a:solidFill>
                  <a:srgbClr val="0000FF"/>
                </a:solidFill>
              </a:rPr>
              <a:t>j</a:t>
            </a:r>
            <a:r>
              <a:rPr lang="zh-TW" altLang="en-US" sz="2000" dirty="0" smtClean="0">
                <a:solidFill>
                  <a:srgbClr val="0000FF"/>
                </a:solidFill>
              </a:rPr>
              <a:t>行上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if </a:t>
            </a:r>
            <a:r>
              <a:rPr lang="en-US" altLang="zh-TW" sz="2000" dirty="0" err="1" smtClean="0"/>
              <a:t>i</a:t>
            </a:r>
            <a:r>
              <a:rPr lang="zh-TW" altLang="en-US" sz="2000" dirty="0" smtClean="0"/>
              <a:t>＝</a:t>
            </a:r>
            <a:r>
              <a:rPr lang="en-US" altLang="zh-TW" sz="2000" dirty="0" smtClean="0"/>
              <a:t>n-1  then   //n</a:t>
            </a:r>
            <a:r>
              <a:rPr lang="zh-TW" altLang="en-US" sz="2000" dirty="0" smtClean="0"/>
              <a:t>個皇后棋子均已放置妥當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   列印</a:t>
            </a:r>
            <a:r>
              <a:rPr lang="en-US" altLang="zh-TW" sz="2000" dirty="0" smtClean="0"/>
              <a:t>n</a:t>
            </a:r>
            <a:r>
              <a:rPr lang="zh-TW" altLang="en-US" sz="2000" dirty="0" smtClean="0"/>
              <a:t>個皇后棋子的位置  </a:t>
            </a:r>
            <a:r>
              <a:rPr lang="en-US" altLang="zh-TW" sz="2000" dirty="0" smtClean="0"/>
              <a:t>//</a:t>
            </a:r>
            <a:r>
              <a:rPr lang="zh-TW" altLang="en-US" sz="2000" dirty="0" smtClean="0"/>
              <a:t>未繼續遞迴呼叫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else  </a:t>
            </a:r>
            <a:r>
              <a:rPr lang="en-US" altLang="zh-TW" sz="2000" dirty="0" err="1" smtClean="0"/>
              <a:t>PutQueen</a:t>
            </a:r>
            <a:r>
              <a:rPr lang="en-US" altLang="zh-TW" sz="2000" dirty="0" smtClean="0"/>
              <a:t>(i+1, n)   //</a:t>
            </a:r>
            <a:r>
              <a:rPr lang="zh-TW" altLang="en-US" sz="2000" dirty="0" smtClean="0"/>
              <a:t>遞迴呼叫</a:t>
            </a:r>
            <a:r>
              <a:rPr lang="en-US" altLang="zh-TW" sz="2000" dirty="0" smtClean="0"/>
              <a:t>(recursive call)</a:t>
            </a:r>
            <a:r>
              <a:rPr lang="zh-TW" altLang="en-US" sz="2000" dirty="0" smtClean="0"/>
              <a:t>，類似</a:t>
            </a:r>
            <a:r>
              <a:rPr lang="en-US" altLang="zh-TW" sz="2000" dirty="0" smtClean="0"/>
              <a:t>DFS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//</a:t>
            </a:r>
            <a:r>
              <a:rPr lang="zh-TW" altLang="en-US" sz="1400" dirty="0" smtClean="0"/>
              <a:t>此處代表印出後或遞迴呼叫後已</a:t>
            </a:r>
            <a:r>
              <a:rPr lang="en-US" altLang="zh-TW" sz="1400" dirty="0" smtClean="0"/>
              <a:t>return</a:t>
            </a:r>
            <a:r>
              <a:rPr lang="zh-TW" altLang="en-US" sz="1400" dirty="0" smtClean="0"/>
              <a:t>回來之處，以下執行</a:t>
            </a:r>
            <a:r>
              <a:rPr lang="en-US" altLang="zh-TW" sz="1400" dirty="0" smtClean="0"/>
              <a:t>j+1</a:t>
            </a:r>
            <a:r>
              <a:rPr lang="zh-TW" altLang="en-US" sz="1400" dirty="0" smtClean="0"/>
              <a:t>相當於在第</a:t>
            </a:r>
            <a:r>
              <a:rPr lang="en-US" altLang="zh-TW" sz="1400" dirty="0" err="1" smtClean="0"/>
              <a:t>i</a:t>
            </a:r>
            <a:r>
              <a:rPr lang="zh-TW" altLang="en-US" sz="1400" dirty="0" smtClean="0"/>
              <a:t>列進行回溯</a:t>
            </a:r>
            <a:endParaRPr lang="en-US" altLang="zh-TW" sz="14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j←j+1    //</a:t>
            </a:r>
            <a:r>
              <a:rPr lang="zh-TW" altLang="en-US" sz="2000" dirty="0" smtClean="0"/>
              <a:t>尋找下一個可能放置</a:t>
            </a:r>
            <a:r>
              <a:rPr lang="zh-TW" altLang="en-US" sz="2000" dirty="0"/>
              <a:t>編號為</a:t>
            </a:r>
            <a:r>
              <a:rPr lang="en-US" altLang="zh-TW" sz="2000" dirty="0" err="1"/>
              <a:t>i</a:t>
            </a:r>
            <a:r>
              <a:rPr lang="zh-TW" altLang="en-US" sz="2000" dirty="0"/>
              <a:t>的皇后</a:t>
            </a:r>
            <a:r>
              <a:rPr lang="zh-TW" altLang="en-US" sz="2000" dirty="0" smtClean="0"/>
              <a:t>棋子的行位置</a:t>
            </a:r>
            <a:endParaRPr lang="en-US" altLang="zh-TW" sz="20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return //</a:t>
            </a:r>
            <a:r>
              <a:rPr lang="zh-TW" altLang="en-US" sz="1400" dirty="0" smtClean="0"/>
              <a:t>此處</a:t>
            </a:r>
            <a:r>
              <a:rPr lang="en-US" altLang="zh-TW" sz="1400" dirty="0" smtClean="0"/>
              <a:t>j</a:t>
            </a:r>
            <a:r>
              <a:rPr lang="zh-TW" altLang="en-US" sz="1400" dirty="0" smtClean="0"/>
              <a:t>已大於等於</a:t>
            </a:r>
            <a:r>
              <a:rPr lang="en-US" altLang="zh-TW" sz="1400" dirty="0" smtClean="0"/>
              <a:t>n</a:t>
            </a:r>
            <a:r>
              <a:rPr lang="zh-TW" altLang="en-US" sz="1400" dirty="0" smtClean="0"/>
              <a:t>，</a:t>
            </a:r>
            <a:r>
              <a:rPr lang="zh-TW" altLang="en-US" sz="1400" dirty="0"/>
              <a:t>表示第</a:t>
            </a:r>
            <a:r>
              <a:rPr lang="en-US" altLang="zh-TW" sz="1400" dirty="0" err="1" smtClean="0"/>
              <a:t>i</a:t>
            </a:r>
            <a:r>
              <a:rPr lang="zh-TW" altLang="en-US" sz="1400" dirty="0" smtClean="0"/>
              <a:t>列</a:t>
            </a:r>
            <a:r>
              <a:rPr lang="zh-TW" altLang="en-US" sz="1400" dirty="0"/>
              <a:t>已</a:t>
            </a:r>
            <a:r>
              <a:rPr lang="zh-TW" altLang="en-US" sz="1400" dirty="0" smtClean="0"/>
              <a:t>無適當位置可選，</a:t>
            </a:r>
            <a:r>
              <a:rPr lang="en-US" altLang="zh-TW" sz="1400" dirty="0" smtClean="0"/>
              <a:t>return</a:t>
            </a:r>
            <a:r>
              <a:rPr lang="zh-TW" altLang="en-US" sz="1400" dirty="0" smtClean="0"/>
              <a:t>則相當於回溯到第</a:t>
            </a:r>
            <a:r>
              <a:rPr lang="en-US" altLang="zh-TW" sz="1400" dirty="0" smtClean="0"/>
              <a:t>i-1</a:t>
            </a:r>
            <a:r>
              <a:rPr lang="zh-TW" altLang="en-US" sz="1400" dirty="0" smtClean="0"/>
              <a:t>列或結束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當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=0</a:t>
            </a:r>
            <a:r>
              <a:rPr lang="zh-TW" altLang="en-US" sz="1400" dirty="0" smtClean="0"/>
              <a:t>時</a:t>
            </a:r>
            <a:r>
              <a:rPr lang="en-US" altLang="zh-TW" sz="1400" dirty="0" smtClean="0"/>
              <a:t>)</a:t>
            </a:r>
            <a:endParaRPr lang="zh-TW" altLang="en-US" sz="1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zh-TW" altLang="en-US" sz="2000" dirty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163A2B-CA8B-4B0F-AE24-50637250E70F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400" dirty="0" smtClean="0">
              <a:solidFill>
                <a:schemeClr val="accent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4032" y="6309320"/>
            <a:ext cx="583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3300"/>
                </a:solidFill>
              </a:rPr>
              <a:t>*呼叫</a:t>
            </a:r>
            <a:r>
              <a:rPr lang="en-US" altLang="zh-TW" b="1" dirty="0" err="1" smtClean="0">
                <a:solidFill>
                  <a:srgbClr val="FF3300"/>
                </a:solidFill>
              </a:rPr>
              <a:t>PutQueen</a:t>
            </a:r>
            <a:r>
              <a:rPr lang="en-US" altLang="zh-TW" b="1" dirty="0" smtClean="0">
                <a:solidFill>
                  <a:srgbClr val="FF3300"/>
                </a:solidFill>
              </a:rPr>
              <a:t>(0, 8)</a:t>
            </a:r>
            <a:r>
              <a:rPr lang="zh-TW" altLang="en-US" b="1" dirty="0" smtClean="0">
                <a:solidFill>
                  <a:srgbClr val="FF3300"/>
                </a:solidFill>
              </a:rPr>
              <a:t>即可解出</a:t>
            </a:r>
            <a:r>
              <a:rPr lang="zh-TW" altLang="en-US" b="1" dirty="0">
                <a:solidFill>
                  <a:srgbClr val="FF3300"/>
                </a:solidFill>
              </a:rPr>
              <a:t>八后問題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A55026-E4B2-4667-BFA5-252ED56E55B0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12076" r="27773" b="57544"/>
          <a:stretch>
            <a:fillRect/>
          </a:stretch>
        </p:blipFill>
        <p:spPr bwMode="auto">
          <a:xfrm>
            <a:off x="1849438" y="2276475"/>
            <a:ext cx="269716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9" t="58267" r="30299" b="12933"/>
          <a:stretch>
            <a:fillRect/>
          </a:stretch>
        </p:blipFill>
        <p:spPr bwMode="auto">
          <a:xfrm>
            <a:off x="4968875" y="2276475"/>
            <a:ext cx="22399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0" t="8310" r="31100" b="62889"/>
          <a:stretch>
            <a:fillRect/>
          </a:stretch>
        </p:blipFill>
        <p:spPr bwMode="auto">
          <a:xfrm>
            <a:off x="2011363" y="4508500"/>
            <a:ext cx="2116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48489" r="31700" b="23955"/>
          <a:stretch>
            <a:fillRect/>
          </a:stretch>
        </p:blipFill>
        <p:spPr bwMode="auto">
          <a:xfrm>
            <a:off x="5076825" y="4413250"/>
            <a:ext cx="19891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619250" y="2420938"/>
            <a:ext cx="490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1</a:t>
            </a:r>
            <a:endParaRPr lang="zh-TW" altLang="en-US" sz="2400"/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802188" y="2463800"/>
            <a:ext cx="49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2</a:t>
            </a:r>
            <a:endParaRPr lang="zh-TW" altLang="en-US" sz="2400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412875" y="4408488"/>
            <a:ext cx="16462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/>
              <a:t>Backtracking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802188" y="4508500"/>
            <a:ext cx="49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4</a:t>
            </a:r>
            <a:endParaRPr lang="zh-TW" altLang="en-US" sz="2400"/>
          </a:p>
        </p:txBody>
      </p:sp>
      <p:sp>
        <p:nvSpPr>
          <p:cNvPr id="2" name="文字方塊 1"/>
          <p:cNvSpPr txBox="1"/>
          <p:nvPr/>
        </p:nvSpPr>
        <p:spPr>
          <a:xfrm>
            <a:off x="2555776" y="32255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64273" y="320885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80112" y="360896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88609" y="359226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99971" y="360700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08468" y="359030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203848" y="58079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12345" y="579126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55776" y="579126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DA80EB-718A-42A9-BC12-BB21B41FAD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-1)-</a:t>
            </a:r>
            <a:r>
              <a:rPr lang="zh-TW" altLang="en-US" b="1" dirty="0" smtClean="0"/>
              <a:t>拼圖問題範例</a:t>
            </a:r>
            <a:endParaRPr lang="en-US" altLang="zh-TW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1"/>
            <a:ext cx="8343528" cy="3855641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8-</a:t>
            </a:r>
            <a:r>
              <a:rPr lang="zh-TW" altLang="en-US" b="1" dirty="0" smtClean="0"/>
              <a:t>拼圖問題</a:t>
            </a:r>
            <a:r>
              <a:rPr lang="en-US" altLang="zh-TW" b="1" dirty="0" smtClean="0"/>
              <a:t>(8-puzzle problem)</a:t>
            </a:r>
            <a:br>
              <a:rPr lang="en-US" altLang="zh-TW" b="1" dirty="0" smtClean="0"/>
            </a:br>
            <a:r>
              <a:rPr lang="en-US" altLang="zh-TW" b="1" dirty="0" smtClean="0"/>
              <a:t> </a:t>
            </a:r>
            <a:endParaRPr lang="zh-TW" altLang="zh-TW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639431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1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1520" y="2492896"/>
            <a:ext cx="8535293" cy="36396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TW" sz="1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zh-TW" altLang="en-US" sz="16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B2A821-4B53-4ED4-9343-6E4A9D806638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F41F0-F1F2-46CE-8614-4F2ACC89928F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8-</a:t>
            </a:r>
            <a:r>
              <a:rPr lang="zh-TW" altLang="en-US" sz="4000" dirty="0" smtClean="0"/>
              <a:t>拼圖</a:t>
            </a:r>
            <a:r>
              <a:rPr lang="zh-TW" altLang="en-US" sz="4000" dirty="0"/>
              <a:t>問題解答空間</a:t>
            </a:r>
            <a:r>
              <a:rPr lang="zh-TW" altLang="en-US" sz="4000" dirty="0" smtClean="0"/>
              <a:t>樹的一部份</a:t>
            </a:r>
            <a:endParaRPr lang="en-US" altLang="zh-TW" sz="4000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4003"/>
            <a:ext cx="5544616" cy="47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1C37D1-F28F-4107-8C06-66CE8A6718F9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樹搜尋演算法</a:t>
            </a:r>
            <a:endParaRPr lang="zh-TW" altLang="zh-TW" b="1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有許多演算法可以</a:t>
            </a:r>
            <a:r>
              <a:rPr lang="zh-TW" altLang="en-US" b="1" dirty="0" smtClean="0">
                <a:solidFill>
                  <a:srgbClr val="0000FF"/>
                </a:solidFill>
              </a:rPr>
              <a:t>拜訪</a:t>
            </a:r>
            <a:r>
              <a:rPr lang="en-US" altLang="zh-TW" b="1" dirty="0" smtClean="0">
                <a:solidFill>
                  <a:srgbClr val="0000FF"/>
                </a:solidFill>
              </a:rPr>
              <a:t>(visit)</a:t>
            </a:r>
            <a:r>
              <a:rPr lang="zh-TW" altLang="en-US" b="1" dirty="0" smtClean="0"/>
              <a:t>與</a:t>
            </a:r>
            <a:r>
              <a:rPr lang="zh-TW" altLang="en-US" b="1" dirty="0" smtClean="0">
                <a:solidFill>
                  <a:srgbClr val="0000FF"/>
                </a:solidFill>
              </a:rPr>
              <a:t>擴展</a:t>
            </a:r>
            <a:r>
              <a:rPr lang="en-US" altLang="zh-TW" b="1" dirty="0" smtClean="0">
                <a:solidFill>
                  <a:srgbClr val="0000FF"/>
                </a:solidFill>
              </a:rPr>
              <a:t>(expand)</a:t>
            </a:r>
            <a:r>
              <a:rPr lang="zh-TW" altLang="en-US" b="1" dirty="0" smtClean="0"/>
              <a:t>一個解答空間樹，包括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/>
              <a:t>廣度優先搜尋</a:t>
            </a:r>
            <a:r>
              <a:rPr lang="en-US" altLang="zh-TW" b="1" dirty="0" smtClean="0"/>
              <a:t>(width-first </a:t>
            </a:r>
            <a:r>
              <a:rPr lang="en-US" altLang="zh-TW" b="1" dirty="0"/>
              <a:t>search)</a:t>
            </a:r>
            <a:r>
              <a:rPr lang="zh-TW" altLang="en-US" b="1" dirty="0"/>
              <a:t>演算法</a:t>
            </a:r>
            <a:endParaRPr lang="en-US" altLang="zh-TW" b="1" dirty="0"/>
          </a:p>
          <a:p>
            <a:pPr lvl="1" eaLnBrk="1" hangingPunct="1"/>
            <a:r>
              <a:rPr lang="zh-TW" altLang="en-US" b="1" dirty="0" smtClean="0"/>
              <a:t>深度優先搜尋</a:t>
            </a:r>
            <a:r>
              <a:rPr lang="en-US" altLang="zh-TW" b="1" dirty="0" smtClean="0"/>
              <a:t>(depth-first search)</a:t>
            </a:r>
            <a:r>
              <a:rPr lang="zh-TW" altLang="en-US" b="1" dirty="0"/>
              <a:t>演算法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登山搜尋</a:t>
            </a:r>
            <a:r>
              <a:rPr lang="en-US" altLang="zh-TW" b="1" dirty="0" smtClean="0"/>
              <a:t>(hill-climbing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search)</a:t>
            </a:r>
            <a:r>
              <a:rPr lang="zh-TW" altLang="en-US" b="1" dirty="0"/>
              <a:t>演算法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最佳優先搜尋</a:t>
            </a:r>
            <a:r>
              <a:rPr lang="en-US" altLang="zh-TW" b="1" dirty="0" smtClean="0"/>
              <a:t>(best-first search)</a:t>
            </a:r>
            <a:r>
              <a:rPr lang="zh-TW" altLang="en-US" b="1" dirty="0"/>
              <a:t>演算法</a:t>
            </a:r>
            <a:endParaRPr lang="en-US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4.2</a:t>
            </a:r>
          </a:p>
          <a:p>
            <a:pPr marL="0" indent="0">
              <a:buNone/>
            </a:pPr>
            <a:r>
              <a:rPr lang="zh-TW" altLang="en-US" sz="4400" b="1" dirty="0" smtClean="0"/>
              <a:t>廣度</a:t>
            </a:r>
            <a:r>
              <a:rPr lang="zh-TW" altLang="en-US" sz="4400" b="1" dirty="0"/>
              <a:t>優先搜尋</a:t>
            </a:r>
            <a:r>
              <a:rPr lang="zh-TW" altLang="en-US" sz="4400" b="1" dirty="0" smtClean="0"/>
              <a:t>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B3BE4-B130-4242-9EAC-B4ACDC708FF9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廣度優先搜尋演算法</a:t>
            </a:r>
            <a:endParaRPr lang="en-US" altLang="zh-TW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20887"/>
            <a:ext cx="7777237" cy="3711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dirty="0" smtClean="0">
                <a:solidFill>
                  <a:srgbClr val="0000FF"/>
                </a:solidFill>
              </a:rPr>
              <a:t>廣度優先搜尋</a:t>
            </a:r>
            <a:r>
              <a:rPr lang="en-US" altLang="zh-TW" sz="3600" dirty="0" smtClean="0">
                <a:solidFill>
                  <a:srgbClr val="0000FF"/>
                </a:solidFill>
              </a:rPr>
              <a:t>(Width-First </a:t>
            </a:r>
            <a:r>
              <a:rPr lang="en-US" altLang="zh-TW" sz="3600" dirty="0">
                <a:solidFill>
                  <a:srgbClr val="0000FF"/>
                </a:solidFill>
              </a:rPr>
              <a:t>Search, </a:t>
            </a:r>
            <a:r>
              <a:rPr lang="en-US" altLang="zh-TW" sz="3600" dirty="0" smtClean="0">
                <a:solidFill>
                  <a:srgbClr val="0000FF"/>
                </a:solidFill>
              </a:rPr>
              <a:t>WFS</a:t>
            </a:r>
            <a:r>
              <a:rPr lang="en-US" altLang="zh-TW" sz="3600" dirty="0">
                <a:solidFill>
                  <a:srgbClr val="0000FF"/>
                </a:solidFill>
              </a:rPr>
              <a:t>)</a:t>
            </a:r>
            <a:r>
              <a:rPr lang="zh-TW" altLang="en-US" sz="3600" dirty="0" smtClean="0"/>
              <a:t>演算法，又稱為</a:t>
            </a:r>
            <a:r>
              <a:rPr lang="en-US" altLang="zh-TW" sz="3600" dirty="0" smtClean="0"/>
              <a:t>Breadth-First Search</a:t>
            </a:r>
            <a:r>
              <a:rPr lang="zh-TW" altLang="en-US" sz="3600" dirty="0" smtClean="0"/>
              <a:t>演算法，會先將樹中同一層的所有節點全部拜訪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或檢查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過之後，才拜訪</a:t>
            </a:r>
            <a:r>
              <a:rPr lang="en-US" altLang="zh-TW" sz="3600" dirty="0" smtClean="0"/>
              <a:t>(</a:t>
            </a:r>
            <a:r>
              <a:rPr lang="zh-TW" altLang="en-US" sz="3600" dirty="0"/>
              <a:t>或</a:t>
            </a:r>
            <a:r>
              <a:rPr lang="zh-TW" altLang="en-US" sz="3600" dirty="0" smtClean="0"/>
              <a:t>檢查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下一層的節點。</a:t>
            </a:r>
            <a:endParaRPr lang="en-US" altLang="zh-TW" sz="3600" dirty="0" smtClean="0"/>
          </a:p>
          <a:p>
            <a:pPr algn="just" eaLnBrk="1" hangingPunct="1">
              <a:lnSpc>
                <a:spcPct val="80000"/>
              </a:lnSpc>
            </a:pPr>
            <a:endParaRPr lang="en-US" altLang="zh-TW" sz="36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 smtClean="0"/>
              <a:t>可以使用</a:t>
            </a:r>
            <a:r>
              <a:rPr lang="zh-TW" altLang="en-US" sz="3600" dirty="0" smtClean="0">
                <a:solidFill>
                  <a:srgbClr val="0000FF"/>
                </a:solidFill>
              </a:rPr>
              <a:t>佇列</a:t>
            </a:r>
            <a:r>
              <a:rPr lang="en-US" altLang="zh-TW" sz="3600" dirty="0" smtClean="0">
                <a:solidFill>
                  <a:srgbClr val="0000FF"/>
                </a:solidFill>
              </a:rPr>
              <a:t>(queue)</a:t>
            </a:r>
            <a:r>
              <a:rPr lang="zh-TW" altLang="en-US" sz="3600" dirty="0" smtClean="0"/>
              <a:t>來實作。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3221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13820</TotalTime>
  <Words>3162</Words>
  <Application>Microsoft Office PowerPoint</Application>
  <PresentationFormat>如螢幕大小 (4:3)</PresentationFormat>
  <Paragraphs>345</Paragraphs>
  <Slides>50</Slides>
  <Notes>48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7" baseType="lpstr">
      <vt:lpstr>新細明體</vt:lpstr>
      <vt:lpstr>Arial</vt:lpstr>
      <vt:lpstr>Symbol</vt:lpstr>
      <vt:lpstr>Tahoma</vt:lpstr>
      <vt:lpstr>Times New Roman</vt:lpstr>
      <vt:lpstr>Wingdings</vt:lpstr>
      <vt:lpstr>Blends</vt:lpstr>
      <vt:lpstr>樹搜尋、回溯 與 分支定界演算法</vt:lpstr>
      <vt:lpstr>PowerPoint 簡報</vt:lpstr>
      <vt:lpstr>樹搜尋解題策略</vt:lpstr>
      <vt:lpstr>(n2-1)-拼圖問題</vt:lpstr>
      <vt:lpstr>(n2-1)-拼圖問題範例</vt:lpstr>
      <vt:lpstr>8-拼圖問題解答空間樹的一部份</vt:lpstr>
      <vt:lpstr>樹搜尋演算法</vt:lpstr>
      <vt:lpstr>PowerPoint 簡報</vt:lpstr>
      <vt:lpstr>廣度優先搜尋演算法</vt:lpstr>
      <vt:lpstr>廣度優先搜尋演算法(續)</vt:lpstr>
      <vt:lpstr>使用廣度優先搜尋演算法 解決8-拼圖問題</vt:lpstr>
      <vt:lpstr>PowerPoint 簡報</vt:lpstr>
      <vt:lpstr>深度優先搜尋演算法</vt:lpstr>
      <vt:lpstr>深度優先搜尋演算法(續)</vt:lpstr>
      <vt:lpstr>使用深度優先搜尋演算法 解決8-拼圖問題</vt:lpstr>
      <vt:lpstr>使用深度優先搜尋演算法 解決8-拼圖問題(續)</vt:lpstr>
      <vt:lpstr>PowerPoint 簡報</vt:lpstr>
      <vt:lpstr>登山搜尋演算法</vt:lpstr>
      <vt:lpstr>登山搜尋演算法(續)</vt:lpstr>
      <vt:lpstr>登山搜尋演算法(續)</vt:lpstr>
      <vt:lpstr>使用登山搜尋演算法 解決8-拼圖問題</vt:lpstr>
      <vt:lpstr>PowerPoint 簡報</vt:lpstr>
      <vt:lpstr>最佳優先搜尋演算法</vt:lpstr>
      <vt:lpstr>最佳優先搜尋演算法(續)</vt:lpstr>
      <vt:lpstr>使用最佳優先搜尋演算法 解決8-拼圖問題</vt:lpstr>
      <vt:lpstr>使用最佳優先搜尋演算法 解決8-拼圖問題(續)</vt:lpstr>
      <vt:lpstr>適合用樹搜尋演算法解決的問題</vt:lpstr>
      <vt:lpstr>PowerPoint 簡報</vt:lpstr>
      <vt:lpstr>子集合加總問題</vt:lpstr>
      <vt:lpstr>使用深度優先搜尋演算法 解決子集合加總問題</vt:lpstr>
      <vt:lpstr>PowerPoint 簡報</vt:lpstr>
      <vt:lpstr>漢米爾頓</vt:lpstr>
      <vt:lpstr>正十二面體與漢米爾頓迴路</vt:lpstr>
      <vt:lpstr>漢米爾頓迴路 </vt:lpstr>
      <vt:lpstr>漢米爾頓迴路問題</vt:lpstr>
      <vt:lpstr>漢米爾頓迴路問題範例</vt:lpstr>
      <vt:lpstr>漢米爾頓迴路問題範例(續)</vt:lpstr>
      <vt:lpstr>漢米爾頓迴路問題範例(續)</vt:lpstr>
      <vt:lpstr>延伸: 旅行銷售員問題</vt:lpstr>
      <vt:lpstr>比較: 歐拉迴路問題 </vt:lpstr>
      <vt:lpstr>歐拉</vt:lpstr>
      <vt:lpstr>相關: 柯尼斯堡七橋問題</vt:lpstr>
      <vt:lpstr>相關: 一筆畫問題</vt:lpstr>
      <vt:lpstr>PowerPoint 簡報</vt:lpstr>
      <vt:lpstr>回溯演算法</vt:lpstr>
      <vt:lpstr>回溯演算法範例: 八后問題</vt:lpstr>
      <vt:lpstr>回溯演算法範例: 八后問題(續)</vt:lpstr>
      <vt:lpstr>回溯演算法範例: 八后問題(續)</vt:lpstr>
      <vt:lpstr>回溯演算法範例: 八后問題(續)</vt:lpstr>
      <vt:lpstr>PowerPoint 簡報</vt:lpstr>
    </vt:vector>
  </TitlesOfParts>
  <Company>compression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caleb</dc:creator>
  <cp:lastModifiedBy>Bob</cp:lastModifiedBy>
  <cp:revision>305</cp:revision>
  <dcterms:created xsi:type="dcterms:W3CDTF">2002-03-13T08:14:26Z</dcterms:created>
  <dcterms:modified xsi:type="dcterms:W3CDTF">2019-05-06T20:11:58Z</dcterms:modified>
</cp:coreProperties>
</file>