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9"/>
  </p:notesMasterIdLst>
  <p:handoutMasterIdLst>
    <p:handoutMasterId r:id="rId50"/>
  </p:handoutMasterIdLst>
  <p:sldIdLst>
    <p:sldId id="256" r:id="rId4"/>
    <p:sldId id="379" r:id="rId5"/>
    <p:sldId id="406" r:id="rId6"/>
    <p:sldId id="456" r:id="rId7"/>
    <p:sldId id="457" r:id="rId8"/>
    <p:sldId id="462" r:id="rId9"/>
    <p:sldId id="463" r:id="rId10"/>
    <p:sldId id="464" r:id="rId11"/>
    <p:sldId id="458" r:id="rId12"/>
    <p:sldId id="481" r:id="rId13"/>
    <p:sldId id="499" r:id="rId14"/>
    <p:sldId id="500" r:id="rId15"/>
    <p:sldId id="501" r:id="rId16"/>
    <p:sldId id="478" r:id="rId17"/>
    <p:sldId id="429" r:id="rId18"/>
    <p:sldId id="479" r:id="rId19"/>
    <p:sldId id="480" r:id="rId20"/>
    <p:sldId id="430" r:id="rId21"/>
    <p:sldId id="476" r:id="rId22"/>
    <p:sldId id="484" r:id="rId23"/>
    <p:sldId id="433" r:id="rId24"/>
    <p:sldId id="485" r:id="rId25"/>
    <p:sldId id="486" r:id="rId26"/>
    <p:sldId id="488" r:id="rId27"/>
    <p:sldId id="434" r:id="rId28"/>
    <p:sldId id="438" r:id="rId29"/>
    <p:sldId id="439" r:id="rId30"/>
    <p:sldId id="440" r:id="rId31"/>
    <p:sldId id="435" r:id="rId32"/>
    <p:sldId id="441" r:id="rId33"/>
    <p:sldId id="443" r:id="rId34"/>
    <p:sldId id="444" r:id="rId35"/>
    <p:sldId id="445" r:id="rId36"/>
    <p:sldId id="446" r:id="rId37"/>
    <p:sldId id="410" r:id="rId38"/>
    <p:sldId id="489" r:id="rId39"/>
    <p:sldId id="490" r:id="rId40"/>
    <p:sldId id="413" r:id="rId41"/>
    <p:sldId id="497" r:id="rId42"/>
    <p:sldId id="498" r:id="rId43"/>
    <p:sldId id="493" r:id="rId44"/>
    <p:sldId id="496" r:id="rId45"/>
    <p:sldId id="411" r:id="rId46"/>
    <p:sldId id="425" r:id="rId47"/>
    <p:sldId id="269" r:id="rId48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153"/>
    <a:srgbClr val="3333CC"/>
    <a:srgbClr val="00FF00"/>
    <a:srgbClr val="003300"/>
    <a:srgbClr val="385D8A"/>
    <a:srgbClr val="00B050"/>
    <a:srgbClr val="64CF95"/>
    <a:srgbClr val="E98D05"/>
    <a:srgbClr val="336600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8" autoAdjust="0"/>
    <p:restoredTop sz="92460" autoAdjust="0"/>
  </p:normalViewPr>
  <p:slideViewPr>
    <p:cSldViewPr>
      <p:cViewPr varScale="1">
        <p:scale>
          <a:sx n="47" d="100"/>
          <a:sy n="47" d="100"/>
        </p:scale>
        <p:origin x="114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EFD6-D943-4A55-BC00-08B872AA9D0D}" type="datetimeFigureOut">
              <a:rPr lang="zh-TW" altLang="en-US" smtClean="0"/>
              <a:t>2016/6/13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D6732-4C20-499E-8153-E15DCDA4FB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4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2BCF-93F7-4C83-9AB7-D4165899EB2F}" type="datetimeFigureOut">
              <a:rPr lang="zh-TW" altLang="en-US" smtClean="0"/>
              <a:t>2016/6/13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31F61-468A-46A1-9147-A05ECE40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86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460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cio-midmarket.techtarget.com/definition/operating-system" TargetMode="External"/><Relationship Id="rId13" Type="http://schemas.openxmlformats.org/officeDocument/2006/relationships/hyperlink" Target="http://searchnetworking.techtarget.com/definition/path" TargetMode="External"/><Relationship Id="rId3" Type="http://schemas.openxmlformats.org/officeDocument/2006/relationships/hyperlink" Target="http://whatis.techtarget.com/definition/flow-control" TargetMode="External"/><Relationship Id="rId7" Type="http://schemas.openxmlformats.org/officeDocument/2006/relationships/hyperlink" Target="http://searchnetworking.techtarget.com/definition/protocol" TargetMode="External"/><Relationship Id="rId12" Type="http://schemas.openxmlformats.org/officeDocument/2006/relationships/hyperlink" Target="http://searchnetworking.techtarget.com/definition/packe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hatis.techtarget.com/definition/OpenFlow" TargetMode="External"/><Relationship Id="rId11" Type="http://schemas.openxmlformats.org/officeDocument/2006/relationships/hyperlink" Target="http://searchtelecom.techtarget.com/definition/switch" TargetMode="External"/><Relationship Id="rId5" Type="http://schemas.openxmlformats.org/officeDocument/2006/relationships/hyperlink" Target="http://whatis.techtarget.com/definition/SDN-controller-software-defined-networking-controller" TargetMode="External"/><Relationship Id="rId10" Type="http://schemas.openxmlformats.org/officeDocument/2006/relationships/hyperlink" Target="http://whatis.techtarget.com/definition/server" TargetMode="External"/><Relationship Id="rId4" Type="http://schemas.openxmlformats.org/officeDocument/2006/relationships/hyperlink" Target="http://whatis.techtarget.com/definition/Open-Networking-Foundation-ONF" TargetMode="External"/><Relationship Id="rId9" Type="http://schemas.openxmlformats.org/officeDocument/2006/relationships/hyperlink" Target="http://whatis.techtarget.com/definition/controller" TargetMode="External"/><Relationship Id="rId14" Type="http://schemas.openxmlformats.org/officeDocument/2006/relationships/hyperlink" Target="http://searchcio-midmarket.techtarget.com/definition/firmwar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0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http://www.cisco.com/c/en/us/td/docs/ios/solutions_docs/ip_multicast/White_papers/mcst_ovr.html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39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年全球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IPTV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用户数将达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66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年全球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IPTV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用户数将达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0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PIM-SM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Independent Multicast-Sparse Mode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RFC 4601 - Protocol Independent Multicast - Sparse Mode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66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A4506-B6AA-4903-8E5A-5E36E27F01E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2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en-US" altLang="zh-TW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|=|</a:t>
            </a:r>
            <a:r>
              <a:rPr lang="en-US" altLang="zh-TW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the tree is the minimum spanning tree.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9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26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8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4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35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ProgrammableFlow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PF5248 Switch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Xinguard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Pica8 3290 Switch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3500 Switch Series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065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F61-468A-46A1-9147-A05ECE4020F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08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43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zh-TW" smtClean="0"/>
          </a:p>
        </p:txBody>
      </p:sp>
    </p:spTree>
    <p:extLst>
      <p:ext uri="{BB962C8B-B14F-4D97-AF65-F5344CB8AC3E}">
        <p14:creationId xmlns:p14="http://schemas.microsoft.com/office/powerpoint/2010/main" val="391012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Controller </a:t>
            </a:r>
            <a:r>
              <a:rPr lang="zh-TW" altLang="en-US" dirty="0" smtClean="0"/>
              <a:t>可以是一部或多部共同運作的機器，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也可以在雲端運作</a:t>
            </a:r>
            <a:r>
              <a:rPr lang="en-US" altLang="zh-TW" dirty="0" smtClean="0"/>
              <a:t>?)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controller is an application that manages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flow control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 software-defined networking (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SDN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environment. Most current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SDN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controllers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the 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OpenFlow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protocol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SDN controller serves as a sort of operating system (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the network. All communications between applications and devices have to go through the controller. The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connects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controller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network devices so that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server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can tell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switches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where to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packets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controller uses the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to configure network devices and choose the best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path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application traffic. Because the network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plane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implemented in software, rather than the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firmware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hardware devices, network traffic can be managed more dynamically and at a much more granular level.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A4506-B6AA-4903-8E5A-5E36E27F01E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4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A4506-B6AA-4903-8E5A-5E36E27F01E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1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2ECD-4C50-4DAB-AFEE-89E7528369A2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Adaptive Computing and Networking Laboratory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46912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5F2FD3-9F95-4645-97CD-4D56D696721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999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7636CA-9167-424A-8ECA-0002C44CD9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7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457200"/>
            <a:ext cx="2058988" cy="5492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29325" cy="5492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6A26C-BA73-4F38-A7A9-B41F91077C9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7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2325042" y="6381328"/>
            <a:ext cx="3903142" cy="31316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Adaptive Computing and Networking 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5390728" y="6453336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1EE1D-8476-4A13-9455-D957A9CE51A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DB3C0-74ED-43B6-9784-B6DACAC4166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89B5A-6A3C-43F8-9AFE-F2769A3AA1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7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BF731-2103-4D95-BEDA-868884847C8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9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F7E9D1-4360-48EC-AA9E-550C605588F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3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034A29-89B0-4819-9A30-69F8EE821F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D2881D-F422-40D0-BA1B-D0DC9F2F5CC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2325042" y="6381328"/>
            <a:ext cx="3903142" cy="31316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A</a:t>
            </a:r>
            <a:r>
              <a:rPr lang="en-US" altLang="zh-TW" dirty="0" smtClean="0">
                <a:solidFill>
                  <a:srgbClr val="000000"/>
                </a:solidFill>
              </a:rPr>
              <a:t>daptive </a:t>
            </a:r>
            <a:r>
              <a:rPr lang="en-US" altLang="zh-TW" dirty="0" smtClean="0"/>
              <a:t>C</a:t>
            </a:r>
            <a:r>
              <a:rPr lang="en-US" altLang="zh-TW" dirty="0" smtClean="0">
                <a:solidFill>
                  <a:srgbClr val="000000"/>
                </a:solidFill>
              </a:rPr>
              <a:t>omputing and </a:t>
            </a:r>
            <a:r>
              <a:rPr lang="en-US" altLang="zh-TW" dirty="0" smtClean="0"/>
              <a:t>N</a:t>
            </a:r>
            <a:r>
              <a:rPr lang="en-US" altLang="zh-TW" dirty="0" smtClean="0">
                <a:solidFill>
                  <a:srgbClr val="000000"/>
                </a:solidFill>
              </a:rPr>
              <a:t>etworking 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046912" y="6488939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0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7636CA-9167-424A-8ECA-0002C44CD9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5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457200"/>
            <a:ext cx="2058988" cy="5492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29325" cy="5492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6A26C-BA73-4F38-A7A9-B41F91077C9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Adaptive Computing and Networking Laboratory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5F2FD3-9F95-4645-97CD-4D56D696721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694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2325042" y="6381328"/>
            <a:ext cx="3903142" cy="31316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5390728" y="6453336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1EE1D-8476-4A13-9455-D957A9CE51A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11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7"/>
            <a:ext cx="4038600" cy="4105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844677"/>
            <a:ext cx="4038600" cy="4105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DB3C0-74ED-43B6-9784-B6DACAC4166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89B5A-6A3C-43F8-9AFE-F2769A3AA1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6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BF731-2103-4D95-BEDA-868884847C8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7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F7E9D1-4360-48EC-AA9E-550C605588F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034A29-89B0-4819-9A30-69F8EE821F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1EE1D-8476-4A13-9455-D957A9CE51A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D2881D-F422-40D0-BA1B-D0DC9F2F5CC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9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7636CA-9167-424A-8ECA-0002C44CD92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20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457200"/>
            <a:ext cx="2058988" cy="5492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457200"/>
            <a:ext cx="6029325" cy="5492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6A26C-BA73-4F38-A7A9-B41F91077C9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5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DB3C0-74ED-43B6-9784-B6DACAC4166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0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89B5A-6A3C-43F8-9AFE-F2769A3AA1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BF731-2103-4D95-BEDA-868884847C8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9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F7E9D1-4360-48EC-AA9E-550C605588F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034A29-89B0-4819-9A30-69F8EE821F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A</a:t>
            </a:r>
            <a:r>
              <a:rPr lang="en-US" altLang="zh-TW" dirty="0">
                <a:solidFill>
                  <a:srgbClr val="000000"/>
                </a:solidFill>
              </a:rPr>
              <a:t>daptive 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000000"/>
                </a:solidFill>
              </a:rPr>
              <a:t>omputing and </a:t>
            </a:r>
            <a:r>
              <a:rPr lang="en-US" altLang="zh-TW" dirty="0"/>
              <a:t>N</a:t>
            </a:r>
            <a:r>
              <a:rPr lang="en-US" altLang="zh-TW" dirty="0">
                <a:solidFill>
                  <a:srgbClr val="000000"/>
                </a:solidFill>
              </a:rPr>
              <a:t>etworking </a:t>
            </a:r>
            <a:r>
              <a:rPr lang="en-US" altLang="zh-TW" dirty="0" smtClean="0">
                <a:solidFill>
                  <a:srgbClr val="000000"/>
                </a:solidFill>
              </a:rPr>
              <a:t>Laboratory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D2881D-F422-40D0-BA1B-D0DC9F2F5CC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53188"/>
            <a:ext cx="4983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 i="1">
                <a:solidFill>
                  <a:srgbClr val="A5002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Adaptive Computing and Networking Laboratory</a:t>
            </a: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2124" y="6503746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46C765-0494-4ABF-9E66-FD9BBA85CE13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85750" cy="533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12750" y="134938"/>
            <a:ext cx="873125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9575" y="134938"/>
            <a:ext cx="138113" cy="1412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47688" y="0"/>
            <a:ext cx="139700" cy="138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47688" y="134938"/>
            <a:ext cx="139700" cy="141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74638" y="274638"/>
            <a:ext cx="136525" cy="1381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31763" y="136525"/>
            <a:ext cx="141287" cy="138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09575" y="271463"/>
            <a:ext cx="138113" cy="138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74638" y="409575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7" name="內容版面配置區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7812360" y="6051956"/>
            <a:ext cx="1080120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113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53188"/>
            <a:ext cx="4983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 i="1">
                <a:solidFill>
                  <a:srgbClr val="A5002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/>
              <a:t>Adaptive Computing and Networking </a:t>
            </a:r>
            <a:r>
              <a:rPr lang="en-US" altLang="zh-TW" dirty="0" smtClean="0"/>
              <a:t>Laboratory</a:t>
            </a: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2725" y="609282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46C765-0494-4ABF-9E66-FD9BBA85CE13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85750" cy="533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12750" y="134938"/>
            <a:ext cx="873125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9575" y="134938"/>
            <a:ext cx="138113" cy="1412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47688" y="0"/>
            <a:ext cx="139700" cy="138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47688" y="134938"/>
            <a:ext cx="139700" cy="141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74638" y="274638"/>
            <a:ext cx="136525" cy="1381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666699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31763" y="136525"/>
            <a:ext cx="141287" cy="138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09575" y="271463"/>
            <a:ext cx="138113" cy="138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74638" y="409575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9999CC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7" name="內容版面配置區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812360" y="6051956"/>
            <a:ext cx="1080120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9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6" y="6453188"/>
            <a:ext cx="4983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 b="1" i="1">
                <a:solidFill>
                  <a:srgbClr val="A5002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/>
              <a:t>Adaptive Computing and Networking </a:t>
            </a:r>
            <a:r>
              <a:rPr lang="en-US" altLang="zh-TW" dirty="0" smtClean="0"/>
              <a:t>Laboratory</a:t>
            </a: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2725" y="609282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46C765-0494-4ABF-9E66-FD9BBA85CE13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85750" cy="533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12750" y="134940"/>
            <a:ext cx="873125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9576" y="134940"/>
            <a:ext cx="138113" cy="1412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666699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47689" y="2"/>
            <a:ext cx="139700" cy="138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666699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47689" y="134940"/>
            <a:ext cx="139700" cy="141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9999CC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74639" y="274638"/>
            <a:ext cx="136525" cy="1381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666699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31764" y="136527"/>
            <a:ext cx="141287" cy="138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09576" y="271463"/>
            <a:ext cx="138113" cy="138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9999CC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74639" y="409577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1350">
              <a:solidFill>
                <a:srgbClr val="9999CC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7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7" name="內容版面配置區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7812360" y="6040314"/>
            <a:ext cx="1080120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5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新細明體" charset="-12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2132856"/>
            <a:ext cx="6912768" cy="216024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Constructing Multiple Steiner Trees for Software-Defined Networking Multicast</a:t>
            </a:r>
            <a:endParaRPr lang="en-US" altLang="zh-TW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714884"/>
            <a:ext cx="7460332" cy="18716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3100" dirty="0" smtClean="0">
                <a:latin typeface="Times New Roman" pitchFamily="18" charset="0"/>
              </a:rPr>
              <a:t>Presented by Professor </a:t>
            </a:r>
            <a:r>
              <a:rPr lang="en-US" altLang="zh-TW" sz="3100" dirty="0" err="1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Jehn-Ruey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1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Jiang </a:t>
            </a:r>
          </a:p>
          <a:p>
            <a:pPr algn="ctr"/>
            <a:endParaRPr lang="en-US" altLang="zh-TW" sz="2100" dirty="0" smtClean="0">
              <a:latin typeface="Times New Roman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itchFamily="18" charset="0"/>
              </a:rPr>
              <a:t>Advanced </a:t>
            </a:r>
            <a:r>
              <a:rPr lang="en-US" altLang="zh-TW" sz="2800" dirty="0">
                <a:latin typeface="Times New Roman" pitchFamily="18" charset="0"/>
              </a:rPr>
              <a:t>Computing and Networking </a:t>
            </a:r>
            <a:r>
              <a:rPr lang="en-US" altLang="zh-TW" sz="2800" dirty="0" smtClean="0">
                <a:latin typeface="Times New Roman" pitchFamily="18" charset="0"/>
              </a:rPr>
              <a:t>Laboratory</a:t>
            </a:r>
            <a:endParaRPr lang="en-US" altLang="zh-TW" sz="2800" dirty="0">
              <a:latin typeface="Times New Roman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itchFamily="18" charset="0"/>
              </a:rPr>
              <a:t>Department </a:t>
            </a:r>
            <a:r>
              <a:rPr lang="en-US" altLang="zh-TW" sz="2800" dirty="0">
                <a:latin typeface="Times New Roman" pitchFamily="18" charset="0"/>
              </a:rPr>
              <a:t>of Computer Science and Information </a:t>
            </a:r>
            <a:r>
              <a:rPr lang="en-US" altLang="zh-TW" sz="2800" dirty="0" smtClean="0">
                <a:latin typeface="Times New Roman" pitchFamily="18" charset="0"/>
              </a:rPr>
              <a:t>Engineering</a:t>
            </a:r>
          </a:p>
          <a:p>
            <a:pPr algn="ctr"/>
            <a:r>
              <a:rPr lang="en-US" altLang="zh-TW" sz="2800" dirty="0">
                <a:latin typeface="Times New Roman" pitchFamily="18" charset="0"/>
              </a:rPr>
              <a:t>National Central </a:t>
            </a:r>
            <a:r>
              <a:rPr lang="en-US" altLang="zh-TW" sz="2800" dirty="0" smtClean="0">
                <a:latin typeface="Times New Roman" pitchFamily="18" charset="0"/>
              </a:rPr>
              <a:t>University, Taiwan</a:t>
            </a:r>
            <a:endParaRPr lang="en-US" altLang="zh-TW" sz="2800" dirty="0">
              <a:latin typeface="Times New Roman" pitchFamily="18" charset="0"/>
            </a:endParaRPr>
          </a:p>
          <a:p>
            <a:pPr algn="ctr"/>
            <a:endParaRPr lang="en-US" altLang="zh-TW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Steiner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Dijkstra</a:t>
            </a:r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McKeown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Multicast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://www.cisco.com/c/dam/en/us/td/docs/ios/solutions_docs/ip_multicast/White_papers/mcst_ovr.fm/_jcr_content/renditions/mcst_ovr-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2" y="1484784"/>
            <a:ext cx="85407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658100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http://www.cisco.com/c/en/us/td/docs/ios/solutions_docs/ip_multicast/White_papers/mcst_ovr.html</a:t>
            </a:r>
            <a:endParaRPr lang="zh-TW" altLang="en-US" sz="1200" dirty="0"/>
          </a:p>
          <a:p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91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r>
              <a:rPr lang="en-US" altLang="zh-TW" dirty="0" smtClean="0"/>
              <a:t>Multicast Application-- IPTV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199it.com/wp-content/uploads/2013/12/iptv-630-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73008" cy="44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http://www.199it.com/archives/tag/iptv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29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9208"/>
            <a:ext cx="8229600" cy="1371600"/>
          </a:xfrm>
        </p:spPr>
        <p:txBody>
          <a:bodyPr/>
          <a:lstStyle/>
          <a:p>
            <a:r>
              <a:rPr lang="en-US" altLang="zh-TW" dirty="0" smtClean="0"/>
              <a:t>Multicast Application </a:t>
            </a:r>
            <a:br>
              <a:rPr lang="en-US" altLang="zh-TW" dirty="0" smtClean="0"/>
            </a:br>
            <a:r>
              <a:rPr lang="en-US" altLang="zh-TW" dirty="0" smtClean="0"/>
              <a:t>– Live Streaming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6597352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http://www.prepare1.com/live-streaming-future-social-media</a:t>
            </a:r>
            <a:r>
              <a:rPr lang="en-US" altLang="zh-TW" sz="1200" dirty="0" smtClean="0"/>
              <a:t>/&amp;https</a:t>
            </a:r>
            <a:r>
              <a:rPr lang="en-US" altLang="zh-TW" sz="1200" dirty="0"/>
              <a:t>://hired.com/companies/twitch</a:t>
            </a:r>
            <a:endParaRPr lang="zh-TW" altLang="en-US" sz="1200" dirty="0"/>
          </a:p>
        </p:txBody>
      </p:sp>
      <p:pic>
        <p:nvPicPr>
          <p:cNvPr id="15362" name="Picture 2" descr="http://www.prepare1.com/wp-content/uploads/2016/04/Live-Streaming-the-Future_Prepare1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633"/>
            <a:ext cx="7750174" cy="42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10" y="1953662"/>
            <a:ext cx="1803176" cy="11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9552"/>
          </a:xfrm>
        </p:spPr>
        <p:txBody>
          <a:bodyPr/>
          <a:lstStyle/>
          <a:p>
            <a:r>
              <a:rPr lang="en-US" altLang="zh-TW" sz="3600" dirty="0" smtClean="0"/>
              <a:t>Multicast routing as a graph problem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1266" name="Picture 2" descr="Source-based Tre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1258"/>
            <a:ext cx="3714824" cy="26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1268760"/>
            <a:ext cx="8435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Problem</a:t>
            </a:r>
            <a:r>
              <a:rPr lang="en-US" altLang="zh-TW" sz="2800" dirty="0"/>
              <a:t>: Embed a tree </a:t>
            </a:r>
            <a:r>
              <a:rPr lang="en-US" altLang="zh-TW" sz="2800" dirty="0" smtClean="0"/>
              <a:t>within the network such </a:t>
            </a:r>
            <a:r>
              <a:rPr lang="en-US" altLang="zh-TW" sz="2800" dirty="0"/>
              <a:t>that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</a:rPr>
              <a:t>the source and all 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multicast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</a:rPr>
              <a:t>subscribers (receivers) </a:t>
            </a:r>
            <a:r>
              <a:rPr lang="en-US" altLang="zh-TW" sz="2800" dirty="0" smtClean="0"/>
              <a:t>are </a:t>
            </a:r>
            <a:r>
              <a:rPr lang="en-US" altLang="zh-TW" sz="2800" dirty="0"/>
              <a:t>connected by the tree </a:t>
            </a:r>
            <a:endParaRPr lang="zh-TW" altLang="zh-TW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293016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Solution </a:t>
            </a:r>
            <a:r>
              <a:rPr lang="en-US" altLang="zh-TW" sz="2000" b="1" dirty="0" smtClean="0"/>
              <a:t>1: </a:t>
            </a:r>
            <a:r>
              <a:rPr lang="en-US" altLang="zh-TW" sz="2000" b="1" dirty="0">
                <a:solidFill>
                  <a:srgbClr val="FF0000"/>
                </a:solidFill>
              </a:rPr>
              <a:t>Shortest Path Tree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(PIM-SM)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en-US" altLang="zh-TW" sz="2000" dirty="0"/>
              <a:t>Build a tree that minimizes the path cost from the source to each receiver</a:t>
            </a:r>
            <a:endParaRPr lang="zh-TW" altLang="zh-TW" sz="2000" dirty="0"/>
          </a:p>
          <a:p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r="65639" b="9478"/>
          <a:stretch/>
        </p:blipFill>
        <p:spPr>
          <a:xfrm>
            <a:off x="7236296" y="3284984"/>
            <a:ext cx="2171979" cy="28803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00120" y="475011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Solution </a:t>
            </a:r>
            <a:r>
              <a:rPr lang="en-US" altLang="zh-TW" sz="2000" b="1" dirty="0" smtClean="0"/>
              <a:t>2</a:t>
            </a:r>
            <a:r>
              <a:rPr lang="en-US" altLang="zh-TW" sz="2000" b="1" dirty="0" smtClean="0">
                <a:solidFill>
                  <a:srgbClr val="00FF00"/>
                </a:solidFill>
              </a:rPr>
              <a:t>: Minimum Steiner Tree</a:t>
            </a:r>
            <a:r>
              <a:rPr lang="en-US" altLang="zh-TW" sz="2000" b="1" dirty="0">
                <a:solidFill>
                  <a:srgbClr val="00FF00"/>
                </a:solidFill>
              </a:rPr>
              <a:t/>
            </a:r>
            <a:br>
              <a:rPr lang="en-US" altLang="zh-TW" sz="2000" b="1" dirty="0">
                <a:solidFill>
                  <a:srgbClr val="00FF00"/>
                </a:solidFill>
              </a:rPr>
            </a:br>
            <a:r>
              <a:rPr lang="en-US" altLang="zh-TW" sz="2000" dirty="0"/>
              <a:t>Build a tree that minimizes the </a:t>
            </a:r>
            <a:r>
              <a:rPr lang="en-US" altLang="zh-TW" sz="2000" dirty="0" smtClean="0"/>
              <a:t>total </a:t>
            </a:r>
            <a:r>
              <a:rPr lang="en-US" altLang="zh-TW" sz="2000" dirty="0"/>
              <a:t>cost </a:t>
            </a:r>
            <a:r>
              <a:rPr lang="en-US" altLang="zh-TW" sz="2000" dirty="0" smtClean="0"/>
              <a:t>of the edges</a:t>
            </a:r>
            <a:endParaRPr lang="zh-TW" altLang="zh-TW" sz="2000" dirty="0"/>
          </a:p>
          <a:p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04188" y="2780928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Given</a:t>
            </a:r>
            <a:br>
              <a:rPr lang="en-US" altLang="zh-TW" sz="1600" b="1" dirty="0" smtClean="0"/>
            </a:br>
            <a:r>
              <a:rPr lang="en-US" altLang="zh-TW" sz="1600" b="1" dirty="0" smtClean="0"/>
              <a:t>Graph</a:t>
            </a:r>
            <a:endParaRPr lang="zh-TW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725820" y="2759223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Shortest Path</a:t>
            </a:r>
          </a:p>
          <a:p>
            <a:pPr algn="ctr"/>
            <a:r>
              <a:rPr lang="en-US" altLang="zh-TW" sz="1600" b="1" dirty="0" smtClean="0">
                <a:solidFill>
                  <a:srgbClr val="FF0000"/>
                </a:solidFill>
              </a:rPr>
              <a:t>Tree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64603" y="2759223"/>
            <a:ext cx="1840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FF00"/>
                </a:solidFill>
              </a:rPr>
              <a:t>Minimum Steiner</a:t>
            </a:r>
          </a:p>
          <a:p>
            <a:pPr algn="ctr"/>
            <a:r>
              <a:rPr lang="en-US" altLang="zh-TW" sz="1600" b="1" dirty="0" smtClean="0">
                <a:solidFill>
                  <a:srgbClr val="00FF00"/>
                </a:solidFill>
              </a:rPr>
              <a:t>Tree</a:t>
            </a:r>
            <a:endParaRPr lang="zh-TW" altLang="en-US" sz="1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cs typeface="Times New Roman" panose="02020603050405020304" pitchFamily="18" charset="0"/>
              </a:rPr>
              <a:t>Multicast Tree</a:t>
            </a:r>
            <a:endParaRPr lang="zh-TW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-126" b="15312"/>
          <a:stretch/>
        </p:blipFill>
        <p:spPr bwMode="auto">
          <a:xfrm>
            <a:off x="0" y="1700808"/>
            <a:ext cx="90512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51520" y="51479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Tree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83968" y="51479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Steiner Tree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594520"/>
            <a:ext cx="9355237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Dijkstra’s Shortest Path (SP) Algorithm</a:t>
            </a:r>
            <a:br>
              <a:rPr lang="en-US" altLang="zh-TW" dirty="0" smtClean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2035497"/>
            <a:ext cx="4392487" cy="448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400" dirty="0" smtClean="0"/>
              <a:t>Dr. E. W. </a:t>
            </a:r>
            <a:r>
              <a:rPr lang="en-US" altLang="zh-TW" sz="2400" dirty="0" err="1" smtClean="0"/>
              <a:t>Dijkstra</a:t>
            </a:r>
            <a:r>
              <a:rPr lang="en-US" altLang="zh-TW" sz="2400" dirty="0" smtClean="0"/>
              <a:t>, a Dutch scientist, said: “One </a:t>
            </a:r>
            <a:r>
              <a:rPr lang="en-US" altLang="zh-TW" sz="2400" dirty="0"/>
              <a:t>morning I was shopping in Amsterdam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my </a:t>
            </a:r>
            <a:r>
              <a:rPr lang="en-US" altLang="zh-TW" sz="2400" dirty="0" smtClean="0">
                <a:solidFill>
                  <a:srgbClr val="0000FF"/>
                </a:solidFill>
              </a:rPr>
              <a:t>young fiancée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and tired, we </a:t>
            </a:r>
            <a:r>
              <a:rPr lang="en-US" altLang="zh-TW" sz="2400" dirty="0">
                <a:solidFill>
                  <a:srgbClr val="0000FF"/>
                </a:solidFill>
              </a:rPr>
              <a:t>sat  down on the </a:t>
            </a:r>
            <a:r>
              <a:rPr lang="en-US" altLang="zh-TW" sz="2400" dirty="0" smtClean="0">
                <a:solidFill>
                  <a:srgbClr val="0000FF"/>
                </a:solidFill>
              </a:rPr>
              <a:t>café </a:t>
            </a:r>
            <a:r>
              <a:rPr lang="en-US" altLang="zh-TW" sz="2400" dirty="0">
                <a:solidFill>
                  <a:srgbClr val="0000FF"/>
                </a:solidFill>
              </a:rPr>
              <a:t>terrace to drink a cup of coffee</a:t>
            </a:r>
            <a:r>
              <a:rPr lang="en-US" altLang="zh-TW" sz="2400" dirty="0"/>
              <a:t> and I was just thinking about </a:t>
            </a:r>
            <a:r>
              <a:rPr lang="en-US" altLang="zh-TW" sz="2400" dirty="0" smtClean="0"/>
              <a:t>whether I could do this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I then </a:t>
            </a:r>
            <a:r>
              <a:rPr lang="en-US" altLang="zh-TW" sz="2400" dirty="0"/>
              <a:t>designed </a:t>
            </a:r>
            <a:r>
              <a:rPr lang="en-US" altLang="zh-TW" sz="2400" dirty="0" smtClean="0"/>
              <a:t>the algorithm for the </a:t>
            </a:r>
            <a:r>
              <a:rPr lang="en-US" altLang="zh-TW" sz="2400" dirty="0"/>
              <a:t>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</a:t>
            </a:r>
            <a:r>
              <a:rPr lang="en-US" altLang="zh-TW" sz="2400" dirty="0" smtClean="0"/>
              <a:t>.”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endParaRPr lang="zh-TW" altLang="en-US" sz="2400" dirty="0"/>
          </a:p>
          <a:p>
            <a:pPr marL="0" indent="0">
              <a:buNone/>
            </a:pPr>
            <a:r>
              <a:rPr lang="zh-TW" altLang="zh-TW" sz="1800" dirty="0" smtClean="0"/>
              <a:t>Thomas </a:t>
            </a:r>
            <a:r>
              <a:rPr lang="zh-TW" altLang="zh-TW" sz="1800" dirty="0"/>
              <a:t>J. </a:t>
            </a:r>
            <a:r>
              <a:rPr lang="zh-TW" altLang="zh-TW" sz="1800" dirty="0" smtClean="0"/>
              <a:t>Misa</a:t>
            </a:r>
            <a:r>
              <a:rPr lang="en-US" altLang="zh-TW" sz="1800" dirty="0" smtClean="0"/>
              <a:t> (Editor)</a:t>
            </a:r>
            <a:r>
              <a:rPr lang="zh-TW" altLang="zh-TW" sz="1800" dirty="0" smtClean="0"/>
              <a:t>, "An </a:t>
            </a:r>
            <a:r>
              <a:rPr lang="zh-TW" altLang="zh-TW" sz="1800" dirty="0"/>
              <a:t>Interview with Edsger W. </a:t>
            </a:r>
            <a:r>
              <a:rPr lang="zh-TW" altLang="zh-TW" sz="1800" dirty="0" smtClean="0"/>
              <a:t>Dijkstra</a:t>
            </a:r>
            <a:r>
              <a:rPr lang="en-US" altLang="zh-TW" sz="1800" dirty="0" smtClean="0"/>
              <a:t>,</a:t>
            </a:r>
            <a:r>
              <a:rPr lang="zh-TW" altLang="zh-TW" sz="1800" dirty="0" smtClean="0"/>
              <a:t>" </a:t>
            </a:r>
            <a:r>
              <a:rPr lang="zh-TW" altLang="zh-TW" sz="1800" dirty="0"/>
              <a:t>Communications of the ACM 53 (8): 41–</a:t>
            </a:r>
            <a:r>
              <a:rPr lang="zh-TW" altLang="zh-TW" sz="1800" dirty="0" smtClean="0"/>
              <a:t>47</a:t>
            </a:r>
            <a:r>
              <a:rPr lang="en-US" altLang="zh-TW" sz="1800" dirty="0" smtClean="0"/>
              <a:t>, 2010</a:t>
            </a:r>
            <a:r>
              <a:rPr lang="zh-TW" altLang="zh-TW" sz="1800" dirty="0" smtClean="0"/>
              <a:t>. </a:t>
            </a:r>
            <a:endParaRPr lang="zh-TW" altLang="en-US" sz="18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467544" y="630240"/>
            <a:ext cx="88876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3200" kern="0" dirty="0" smtClean="0">
                <a:solidFill>
                  <a:srgbClr val="0000FF"/>
                </a:solidFill>
              </a:rPr>
              <a:t>a 20-mimute invention during coffee drinking </a:t>
            </a:r>
            <a:endParaRPr lang="zh-TW" altLang="en-US" sz="3200" kern="0" dirty="0">
              <a:solidFill>
                <a:srgbClr val="0000FF"/>
              </a:solidFill>
            </a:endParaRPr>
          </a:p>
        </p:txBody>
      </p:sp>
      <p:pic>
        <p:nvPicPr>
          <p:cNvPr id="99332" name="Picture 4" descr="http://ayurvedicroast.com/images/brew-coffee-substit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86" y="2780928"/>
            <a:ext cx="2195602" cy="31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32" y="2091097"/>
            <a:ext cx="2183592" cy="29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95936" y="5003884"/>
            <a:ext cx="379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E. W. </a:t>
            </a:r>
            <a:r>
              <a:rPr lang="en-US" altLang="zh-TW" dirty="0" err="1" smtClean="0"/>
              <a:t>Dijkstra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(1930~2002)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16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Dijkstra's </a:t>
            </a:r>
            <a:r>
              <a:rPr lang="en-US" altLang="zh-TW" dirty="0" smtClean="0"/>
              <a:t>SP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Solves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single-source </a:t>
            </a:r>
            <a:r>
              <a:rPr lang="en-US" altLang="zh-TW" sz="2400" dirty="0" smtClean="0">
                <a:solidFill>
                  <a:srgbClr val="0000FF"/>
                </a:solidFill>
              </a:rPr>
              <a:t>all-destination shortest </a:t>
            </a:r>
            <a:r>
              <a:rPr lang="en-US" altLang="zh-TW" sz="2400" dirty="0">
                <a:solidFill>
                  <a:srgbClr val="0000FF"/>
                </a:solidFill>
              </a:rPr>
              <a:t>path problem</a:t>
            </a:r>
            <a:r>
              <a:rPr lang="en-US" altLang="zh-TW" sz="2400" dirty="0"/>
              <a:t> for a graph with non-negative </a:t>
            </a:r>
            <a:r>
              <a:rPr lang="en-US" altLang="zh-TW" sz="2400" dirty="0">
                <a:solidFill>
                  <a:srgbClr val="0000FF"/>
                </a:solidFill>
              </a:rPr>
              <a:t>edge </a:t>
            </a:r>
            <a:r>
              <a:rPr lang="en-US" altLang="zh-TW" sz="2400" dirty="0" smtClean="0">
                <a:solidFill>
                  <a:srgbClr val="0000FF"/>
                </a:solidFill>
              </a:rPr>
              <a:t>weights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producing a shortest path tree. </a:t>
            </a:r>
            <a:endParaRPr lang="en-US" altLang="zh-TW" sz="24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051720" y="650048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Source: http</a:t>
            </a:r>
            <a:r>
              <a:rPr lang="en-US" altLang="zh-TW" sz="1400" dirty="0"/>
              <a:t>://</a:t>
            </a:r>
            <a:r>
              <a:rPr lang="en-US" altLang="zh-TW" sz="1400" dirty="0" smtClean="0"/>
              <a:t>en.wikipedia.org/wiki/Dijkstra%27s_algor</a:t>
            </a:r>
            <a:endParaRPr lang="zh-TW" altLang="en-US" dirty="0"/>
          </a:p>
        </p:txBody>
      </p:sp>
      <p:pic>
        <p:nvPicPr>
          <p:cNvPr id="7" name="Picture 2" descr="http://www3.cs.stonybrook.edu/~skiena/combinatorica/animations/anim/dijkstr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cs typeface="Times New Roman" panose="02020603050405020304" pitchFamily="18" charset="0"/>
              </a:rPr>
              <a:t>Minimum Steiner </a:t>
            </a:r>
            <a:r>
              <a:rPr lang="en-US" altLang="zh-TW" dirty="0" smtClean="0">
                <a:latin typeface="+mn-lt"/>
                <a:cs typeface="Times New Roman" panose="02020603050405020304" pitchFamily="18" charset="0"/>
              </a:rPr>
              <a:t>Tree Problem</a:t>
            </a:r>
            <a:endParaRPr lang="zh-TW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3" y="1844675"/>
            <a:ext cx="6120680" cy="4105275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NP-hard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is named after 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Jakob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Steiner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Swiss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mathematician who worked primarily in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geometry.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Def: Given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weighted 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undirected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subset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altLang="zh-TW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minimum-cost </a:t>
            </a:r>
            <a:r>
              <a:rPr lang="en-US" altLang="zh-TW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that spans the nodes in </a:t>
            </a:r>
            <a:r>
              <a:rPr lang="en-US" altLang="zh-TW" sz="2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in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/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identified as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others are called </a:t>
            </a:r>
            <a:r>
              <a:rPr lang="en-US" altLang="zh-TW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  vertices (Steiner nodes)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2290" name="Picture 2" descr="JakobSt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28799"/>
            <a:ext cx="2314964" cy="32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76256" y="5085184"/>
            <a:ext cx="176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Jakob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Steiner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(1796-1863)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5192"/>
            <a:ext cx="8229600" cy="1371600"/>
          </a:xfrm>
        </p:spPr>
        <p:txBody>
          <a:bodyPr/>
          <a:lstStyle/>
          <a:p>
            <a:r>
              <a:rPr lang="en-US" altLang="zh-TW" dirty="0" smtClean="0"/>
              <a:t>Minimum Steiner Tree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1266" name="Picture 2" descr="The Minimum Steiner Problem on Graph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3188"/>
          <a:stretch/>
        </p:blipFill>
        <p:spPr bwMode="auto">
          <a:xfrm>
            <a:off x="103250" y="1196752"/>
            <a:ext cx="71330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he Minimum Steiner Problem on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5"/>
          <a:stretch/>
        </p:blipFill>
        <p:spPr bwMode="auto">
          <a:xfrm>
            <a:off x="2627784" y="3136641"/>
            <a:ext cx="6696744" cy="29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01544" y="4226851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2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Steiner</a:t>
            </a:r>
            <a:r>
              <a:rPr lang="zh-TW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+</a:t>
            </a:r>
            <a:r>
              <a:rPr lang="zh-TW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3600" dirty="0" err="1" smtClean="0">
                <a:latin typeface="+mj-lt"/>
                <a:cs typeface="Times New Roman" panose="02020603050405020304" pitchFamily="18" charset="0"/>
              </a:rPr>
              <a:t>Dijkstra</a:t>
            </a:r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 +</a:t>
            </a:r>
            <a:r>
              <a:rPr lang="zh-TW" altLang="en-US" sz="3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3600" dirty="0" err="1" smtClean="0">
                <a:latin typeface="+mj-lt"/>
                <a:cs typeface="Times New Roman" panose="02020603050405020304" pitchFamily="18" charset="0"/>
              </a:rPr>
              <a:t>McKeown</a:t>
            </a:r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Evaluation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9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u="sng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Steiner + </a:t>
            </a:r>
            <a:r>
              <a:rPr lang="en-US" altLang="zh-TW" sz="3600" u="sng" dirty="0" err="1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Dijkstra</a:t>
            </a:r>
            <a:r>
              <a:rPr lang="en-US" altLang="zh-TW" sz="3600" u="sng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zh-TW" sz="3600" u="sng" dirty="0" err="1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McKeown</a:t>
            </a:r>
            <a:endParaRPr lang="en-US" altLang="zh-TW" sz="3600" u="sng" dirty="0">
              <a:solidFill>
                <a:srgbClr val="3333C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7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Our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675"/>
            <a:ext cx="8280920" cy="4105275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a set of multiple multicast trees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SDN architecture proposed by </a:t>
            </a:r>
            <a:r>
              <a:rPr lang="en-US" altLang="zh-TW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MeKeown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ased on 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Dijkstra’s algorithm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SCTF Steiner tree algorithm</a:t>
            </a:r>
          </a:p>
          <a:p>
            <a:pPr lvl="1"/>
            <a:r>
              <a:rPr lang="en-US" altLang="zh-TW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purpose of 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source-to-receiver delay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consumption</a:t>
            </a:r>
            <a:endParaRPr lang="zh-TW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21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altLang="zh-TW" dirty="0" smtClean="0"/>
              <a:t>Extended Dijkstra’s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412776"/>
            <a:ext cx="9694601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 Weight &amp;</a:t>
            </a:r>
            <a:r>
              <a:rPr lang="en-US" altLang="zh-TW" dirty="0"/>
              <a:t> </a:t>
            </a:r>
            <a:r>
              <a:rPr lang="en-US" altLang="zh-TW" dirty="0" smtClean="0"/>
              <a:t>Edge Weight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weight </a:t>
            </a:r>
            <a:r>
              <a:rPr lang="en-US" altLang="zh-TW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according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weight </a:t>
            </a:r>
            <a:r>
              <a:rPr lang="en-US" altLang="zh-TW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according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(2).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7110813" cy="16611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09120"/>
            <a:ext cx="7110812" cy="148142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9036496" cy="1371600"/>
          </a:xfrm>
        </p:spPr>
        <p:txBody>
          <a:bodyPr/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SCTF </a:t>
            </a:r>
            <a:r>
              <a:rPr lang="en-US" altLang="zh-TW" sz="3600" dirty="0">
                <a:cs typeface="Times New Roman" panose="02020603050405020304" pitchFamily="18" charset="0"/>
              </a:rPr>
              <a:t>(Selective Closest Terminal First</a:t>
            </a:r>
            <a:r>
              <a:rPr lang="en-US" altLang="zh-TW" sz="3600" dirty="0" smtClean="0">
                <a:cs typeface="Times New Roman" panose="02020603050405020304" pitchFamily="18" charset="0"/>
              </a:rPr>
              <a:t>) Alg. 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23528" y="1844675"/>
            <a:ext cx="8640960" cy="4105275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algorithm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Steiner tree </a:t>
            </a:r>
            <a:r>
              <a:rPr lang="en-US" altLang="zh-TW" sz="28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TW" sz="28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heuristic: 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Steiner tree </a:t>
            </a:r>
            <a:r>
              <a:rPr lang="en-US" altLang="zh-TW" sz="2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the source initially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repeatedly include a terminal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closest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altLang="zh-TW" sz="2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every node in the path from </a:t>
            </a:r>
            <a:r>
              <a:rPr lang="en-US" altLang="zh-TW" sz="24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terminals are in </a:t>
            </a:r>
            <a:r>
              <a:rPr lang="en-US" altLang="zh-TW" sz="2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Closest Terminal Computation (CTC): Use a </a:t>
            </a:r>
            <a:r>
              <a:rPr lang="en-US" altLang="zh-TW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alg</a:t>
            </a:r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Dijkstra’s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find the closest terminal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</a:t>
            </a:r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 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store all nodes in </a:t>
            </a:r>
            <a:r>
              <a:rPr lang="en-US" altLang="zh-TW" sz="28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perform CTC only for top 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(kappa) nodes in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: Source &gt; terminal &gt; </a:t>
            </a:r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nonterminal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save computation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SCTF Algorithm Example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3574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4430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3146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222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3323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100" name="文字方塊 99"/>
          <p:cNvSpPr txBox="1"/>
          <p:nvPr/>
        </p:nvSpPr>
        <p:spPr>
          <a:xfrm>
            <a:off x="1203490" y="5805264"/>
            <a:ext cx="61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Source &gt; terminal &gt; nonterminal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13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>
                <a:cs typeface="Times New Roman" panose="02020603050405020304" pitchFamily="18" charset="0"/>
              </a:rPr>
              <a:t>SCTF Algorithm Example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en-US" altLang="zh-TW" dirty="0" smtClean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03490" y="5805264"/>
            <a:ext cx="61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Source &gt; terminal &gt; nonterminal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>
                <a:cs typeface="Times New Roman" panose="02020603050405020304" pitchFamily="18" charset="0"/>
              </a:rPr>
              <a:t>SCTF Algorithm Example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en-US" altLang="zh-TW" dirty="0" smtClean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2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5443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03490" y="5805264"/>
            <a:ext cx="61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Source &gt; terminal &gt; nonterminal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>
                <a:cs typeface="Times New Roman" panose="02020603050405020304" pitchFamily="18" charset="0"/>
              </a:rPr>
              <a:t>SCTF Algorithm Example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en-US" altLang="zh-TW" dirty="0" smtClean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03490" y="5805264"/>
            <a:ext cx="61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Source &gt; terminal &gt; nonterminal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Proposed Alg.: M-SCTF/EDA</a:t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r>
              <a:rPr lang="en-US" altLang="zh-TW" sz="3600" dirty="0" smtClean="0">
                <a:cs typeface="Times New Roman" panose="02020603050405020304" pitchFamily="18" charset="0"/>
              </a:rPr>
              <a:t>(modified SCTF algorithm with Extended </a:t>
            </a:r>
            <a:r>
              <a:rPr lang="en-US" altLang="zh-TW" sz="3600" dirty="0">
                <a:cs typeface="Times New Roman" panose="02020603050405020304" pitchFamily="18" charset="0"/>
              </a:rPr>
              <a:t>Dijkstra's </a:t>
            </a:r>
            <a:r>
              <a:rPr lang="en-US" altLang="zh-TW" sz="3600" dirty="0" smtClean="0">
                <a:cs typeface="Times New Roman" panose="02020603050405020304" pitchFamily="18" charset="0"/>
              </a:rPr>
              <a:t>algorithm)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sources 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multicast trees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altLang="zh-TW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Dijkstra's </a:t>
            </a:r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both node weight and edge weight 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Node delay and link delay are both considered</a:t>
            </a:r>
          </a:p>
          <a:p>
            <a:r>
              <a:rPr lang="en-US" altLang="zh-TW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SCTF Priority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source &gt;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(less hop count from source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first) &gt; terminals 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Minimize both delay and bandwidth consumption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29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u="sng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Steiner </a:t>
            </a:r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+ Dijkstra + McKeown</a:t>
            </a: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9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0283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M-SCTF/EDA</a:t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3574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4430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3146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222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3323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100" name="文字方塊 99"/>
          <p:cNvSpPr txBox="1"/>
          <p:nvPr/>
        </p:nvSpPr>
        <p:spPr>
          <a:xfrm>
            <a:off x="1203490" y="5652593"/>
            <a:ext cx="613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&gt;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hop count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first)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terminals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1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M-SCTF/EDA</a:t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2</a:t>
              </a: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42282" y="5627543"/>
            <a:ext cx="6132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&gt;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hop count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first)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terminals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M-SCTF/EDA</a:t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2</a:t>
              </a: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3</a:t>
              </a:r>
              <a:endParaRPr lang="en-US" altLang="zh-TW" dirty="0" smtClean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</a:t>
              </a:r>
              <a:endParaRPr lang="en-US" altLang="zh-TW" dirty="0" smtClean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5443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22458" y="5659942"/>
            <a:ext cx="613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&gt;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hop count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first)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terminals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M-SCTF/EDA</a:t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691680" y="3645024"/>
            <a:ext cx="1080120" cy="862355"/>
            <a:chOff x="1913058" y="3645024"/>
            <a:chExt cx="1080120" cy="862355"/>
          </a:xfrm>
        </p:grpSpPr>
        <p:sp>
          <p:nvSpPr>
            <p:cNvPr id="6" name="矩形 5"/>
            <p:cNvSpPr/>
            <p:nvPr/>
          </p:nvSpPr>
          <p:spPr>
            <a:xfrm>
              <a:off x="245311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13058" y="38610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684467" y="2504228"/>
            <a:ext cx="591389" cy="575446"/>
            <a:chOff x="2684467" y="2504228"/>
            <a:chExt cx="591389" cy="575446"/>
          </a:xfrm>
        </p:grpSpPr>
        <p:sp>
          <p:nvSpPr>
            <p:cNvPr id="10" name="橢圓 9"/>
            <p:cNvSpPr/>
            <p:nvPr/>
          </p:nvSpPr>
          <p:spPr>
            <a:xfrm>
              <a:off x="3059832" y="286365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84467" y="2504228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2</a:t>
              </a:r>
              <a:endParaRPr lang="en-US" altLang="zh-TW" dirty="0" smtClean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55028" y="1878526"/>
            <a:ext cx="502258" cy="585356"/>
            <a:chOff x="3555028" y="1878526"/>
            <a:chExt cx="502258" cy="585356"/>
          </a:xfrm>
        </p:grpSpPr>
        <p:sp>
          <p:nvSpPr>
            <p:cNvPr id="7" name="矩形 6"/>
            <p:cNvSpPr/>
            <p:nvPr/>
          </p:nvSpPr>
          <p:spPr>
            <a:xfrm>
              <a:off x="3841262" y="224785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55028" y="187852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944956" y="4477373"/>
            <a:ext cx="527853" cy="605593"/>
            <a:chOff x="3044507" y="4261361"/>
            <a:chExt cx="527853" cy="605593"/>
          </a:xfrm>
        </p:grpSpPr>
        <p:sp>
          <p:nvSpPr>
            <p:cNvPr id="11" name="橢圓 10"/>
            <p:cNvSpPr/>
            <p:nvPr/>
          </p:nvSpPr>
          <p:spPr>
            <a:xfrm>
              <a:off x="3356336" y="426136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44507" y="4497622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4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57286" y="5082966"/>
            <a:ext cx="462698" cy="593663"/>
            <a:chOff x="3908941" y="4858635"/>
            <a:chExt cx="462698" cy="593663"/>
          </a:xfrm>
        </p:grpSpPr>
        <p:sp>
          <p:nvSpPr>
            <p:cNvPr id="9" name="矩形 8"/>
            <p:cNvSpPr/>
            <p:nvPr/>
          </p:nvSpPr>
          <p:spPr>
            <a:xfrm>
              <a:off x="4032278" y="485863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08941" y="5082966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5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43888" y="3244183"/>
            <a:ext cx="549859" cy="585356"/>
            <a:chOff x="4143888" y="3244183"/>
            <a:chExt cx="549859" cy="585356"/>
          </a:xfrm>
        </p:grpSpPr>
        <p:sp>
          <p:nvSpPr>
            <p:cNvPr id="8" name="矩形 7"/>
            <p:cNvSpPr/>
            <p:nvPr/>
          </p:nvSpPr>
          <p:spPr>
            <a:xfrm>
              <a:off x="4143888" y="3613515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31049" y="3244183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7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21442" y="4291283"/>
            <a:ext cx="677180" cy="372179"/>
            <a:chOff x="4932040" y="4149080"/>
            <a:chExt cx="677180" cy="372179"/>
          </a:xfrm>
        </p:grpSpPr>
        <p:sp>
          <p:nvSpPr>
            <p:cNvPr id="12" name="橢圓 11"/>
            <p:cNvSpPr/>
            <p:nvPr/>
          </p:nvSpPr>
          <p:spPr>
            <a:xfrm>
              <a:off x="4932040" y="4149080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146522" y="4151927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6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31188" y="1615381"/>
            <a:ext cx="3211961" cy="1777693"/>
            <a:chOff x="6234564" y="1700808"/>
            <a:chExt cx="3211961" cy="1777693"/>
          </a:xfrm>
        </p:grpSpPr>
        <p:sp>
          <p:nvSpPr>
            <p:cNvPr id="27" name="矩形 26"/>
            <p:cNvSpPr/>
            <p:nvPr/>
          </p:nvSpPr>
          <p:spPr>
            <a:xfrm>
              <a:off x="6234564" y="177051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6247962" y="22768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65214" y="2755638"/>
              <a:ext cx="21602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74314" y="32624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19548" y="170080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not include in tree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90338" y="219645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not include in tree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565594" y="2719671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Terminals include in tree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566205" y="3170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 smtClean="0"/>
                <a:t>Nonterminals</a:t>
              </a:r>
              <a:r>
                <a:rPr lang="en-US" altLang="zh-TW" sz="1400" dirty="0" smtClean="0"/>
                <a:t>  include in tree</a:t>
              </a:r>
              <a:endParaRPr lang="zh-TW" altLang="en-US" sz="1400" dirty="0"/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V="1">
            <a:off x="2447764" y="3085297"/>
            <a:ext cx="564165" cy="5282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3269140" y="2407469"/>
            <a:ext cx="491176" cy="4322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472809" y="3808375"/>
            <a:ext cx="602137" cy="5523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379567" y="4493329"/>
            <a:ext cx="564165" cy="5282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323758" y="2504228"/>
            <a:ext cx="469105" cy="38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535292" y="3177595"/>
            <a:ext cx="524540" cy="478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3514728" y="3886293"/>
            <a:ext cx="629160" cy="58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504659" y="4535711"/>
            <a:ext cx="590291" cy="5617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483623" y="4033295"/>
            <a:ext cx="694218" cy="4931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3469154" y="4739104"/>
            <a:ext cx="657482" cy="469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4374827" y="3886293"/>
            <a:ext cx="612111" cy="432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573166" y="3916438"/>
            <a:ext cx="695974" cy="5268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3558310" y="4663462"/>
            <a:ext cx="585578" cy="4195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435864" y="3808375"/>
            <a:ext cx="585578" cy="419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6162872" y="4833738"/>
            <a:ext cx="462698" cy="375617"/>
            <a:chOff x="6321298" y="4707349"/>
            <a:chExt cx="462698" cy="375617"/>
          </a:xfrm>
        </p:grpSpPr>
        <p:sp>
          <p:nvSpPr>
            <p:cNvPr id="76" name="矩形 75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</a:t>
              </a:r>
              <a:endParaRPr lang="en-US" altLang="zh-TW" dirty="0" smtClean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514444" y="4834209"/>
            <a:ext cx="462698" cy="375617"/>
            <a:chOff x="6321298" y="4707349"/>
            <a:chExt cx="462698" cy="375617"/>
          </a:xfrm>
        </p:grpSpPr>
        <p:sp>
          <p:nvSpPr>
            <p:cNvPr id="82" name="矩形 81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2</a:t>
              </a: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228274" y="4835065"/>
            <a:ext cx="462698" cy="375617"/>
            <a:chOff x="6321298" y="4707349"/>
            <a:chExt cx="462698" cy="375617"/>
          </a:xfrm>
        </p:grpSpPr>
        <p:sp>
          <p:nvSpPr>
            <p:cNvPr id="85" name="矩形 84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3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871241" y="4833857"/>
            <a:ext cx="462698" cy="375617"/>
            <a:chOff x="6321298" y="4707349"/>
            <a:chExt cx="462698" cy="375617"/>
          </a:xfrm>
        </p:grpSpPr>
        <p:sp>
          <p:nvSpPr>
            <p:cNvPr id="88" name="矩形 87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4</a:t>
              </a:r>
              <a:endParaRPr lang="en-US" altLang="zh-TW" dirty="0" smtClean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602846" y="4834429"/>
            <a:ext cx="462698" cy="375617"/>
            <a:chOff x="6321298" y="4707349"/>
            <a:chExt cx="462698" cy="375617"/>
          </a:xfrm>
        </p:grpSpPr>
        <p:sp>
          <p:nvSpPr>
            <p:cNvPr id="91" name="矩形 90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5</a:t>
              </a:r>
              <a:endParaRPr lang="en-US" altLang="zh-TW" dirty="0" smtClean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7953538" y="4834857"/>
            <a:ext cx="462698" cy="375617"/>
            <a:chOff x="6321298" y="4707349"/>
            <a:chExt cx="462698" cy="375617"/>
          </a:xfrm>
        </p:grpSpPr>
        <p:sp>
          <p:nvSpPr>
            <p:cNvPr id="94" name="矩形 93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7</a:t>
              </a:r>
              <a:endParaRPr lang="en-US" altLang="zh-TW" dirty="0" smtClean="0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8311418" y="4835096"/>
            <a:ext cx="462698" cy="375617"/>
            <a:chOff x="6321298" y="4707349"/>
            <a:chExt cx="462698" cy="375617"/>
          </a:xfrm>
        </p:grpSpPr>
        <p:sp>
          <p:nvSpPr>
            <p:cNvPr id="97" name="矩形 96"/>
            <p:cNvSpPr/>
            <p:nvPr/>
          </p:nvSpPr>
          <p:spPr>
            <a:xfrm>
              <a:off x="6377862" y="4713634"/>
              <a:ext cx="354378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6321298" y="4707349"/>
              <a:ext cx="46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dirty="0" smtClean="0"/>
            </a:p>
          </p:txBody>
        </p:sp>
      </p:grpSp>
      <p:sp>
        <p:nvSpPr>
          <p:cNvPr id="99" name="文字方塊 98"/>
          <p:cNvSpPr txBox="1"/>
          <p:nvPr/>
        </p:nvSpPr>
        <p:spPr>
          <a:xfrm>
            <a:off x="6555819" y="4388844"/>
            <a:ext cx="21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Priority queue (κ=4)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203490" y="5659942"/>
            <a:ext cx="613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: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&gt;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nonterminals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hop count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first)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terminals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Steiner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Dijkstra</a:t>
            </a:r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McKeown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u="sng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Emulator: </a:t>
            </a:r>
            <a:r>
              <a:rPr lang="en-US" altLang="zh-TW" dirty="0" err="1" smtClean="0"/>
              <a:t>EstiNet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Controller: NTT </a:t>
            </a:r>
            <a:r>
              <a:rPr lang="en-US" altLang="zh-TW" dirty="0" err="1" smtClean="0"/>
              <a:t>Ryu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Traffic </a:t>
            </a:r>
            <a:r>
              <a:rPr lang="en-US" altLang="zh-TW" dirty="0" smtClean="0"/>
              <a:t>Pattern: CBT (constant </a:t>
            </a:r>
            <a:r>
              <a:rPr lang="en-US" altLang="zh-TW" dirty="0"/>
              <a:t>bit </a:t>
            </a:r>
            <a:r>
              <a:rPr lang="en-US" altLang="zh-TW" dirty="0" smtClean="0"/>
              <a:t>rate),  HD </a:t>
            </a:r>
            <a:r>
              <a:rPr lang="en-US" altLang="zh-TW" dirty="0"/>
              <a:t>720p @ H.264 high profile 2500 kbps (20 MB/minute)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estinet.com/images/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348444" cy="11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6" descr="擷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86082" y="2700672"/>
            <a:ext cx="1656184" cy="15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9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Metrics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556792"/>
                <a:ext cx="7848104" cy="4105275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Source-to-Receiver Delay:</a:t>
                </a:r>
                <a:endParaRPr lang="en-US" altLang="zh-TW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𝐷𝑒𝑙𝑎𝑦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zh-TW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altLang="zh-TW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set of all receivers</a:t>
                </a: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Bandwidth Consumption: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𝐹𝑙𝑜𝑤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𝐵𝑖𝑡𝑠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zh-TW" i="1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solidFill>
                                  <a:srgbClr val="3333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zh-TW" b="0" i="1" smtClean="0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𝐵𝑎𝑛𝑑𝑤𝑖𝑑𝑡h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set of all edges,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all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flows passing through edge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Bits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number of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bits passing through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second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556792"/>
                <a:ext cx="7848104" cy="4105275"/>
              </a:xfrm>
              <a:blipFill rotWithShape="1">
                <a:blip r:embed="rId2"/>
                <a:stretch>
                  <a:fillRect l="-1632" t="-2077" r="-622" b="-26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0276"/>
            <a:ext cx="8229600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>
                <a:cs typeface="Times New Roman" panose="02020603050405020304" pitchFamily="18" charset="0"/>
              </a:rPr>
              <a:t>Topology1 Parameter Setting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6" y="1124743"/>
            <a:ext cx="7936382" cy="479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Scenario 1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39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jpe\Desktop\topology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00800" cy="44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3923928" y="1772816"/>
            <a:ext cx="360040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995936" y="153704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source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2589285" y="1772816"/>
            <a:ext cx="218385" cy="1007840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971724" y="1465039"/>
            <a:ext cx="91082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4B153"/>
                </a:solidFill>
              </a:rPr>
              <a:t>receivers</a:t>
            </a:r>
            <a:endParaRPr lang="zh-TW" altLang="en-US" sz="1400" dirty="0">
              <a:solidFill>
                <a:srgbClr val="04B153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924050" y="1772817"/>
            <a:ext cx="377972" cy="303633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343521" y="1788558"/>
            <a:ext cx="1083616" cy="1784458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195736" y="1890935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4B153"/>
                </a:solidFill>
              </a:rPr>
              <a:t>….</a:t>
            </a:r>
            <a:endParaRPr lang="zh-TW" altLang="en-US" sz="1600" b="1" dirty="0">
              <a:solidFill>
                <a:srgbClr val="04B153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2785398" y="1788558"/>
            <a:ext cx="2093787" cy="1113098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684282" y="1866310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4B153"/>
                </a:solidFill>
              </a:rPr>
              <a:t>….</a:t>
            </a:r>
            <a:endParaRPr lang="zh-TW" altLang="en-US" sz="1600" b="1" dirty="0">
              <a:solidFill>
                <a:srgbClr val="04B1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1311275" y="3457575"/>
            <a:ext cx="2273300" cy="1284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16200000" flipH="1">
            <a:off x="3407568" y="3621882"/>
            <a:ext cx="1960563" cy="1606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flipV="1">
            <a:off x="3054350" y="5405438"/>
            <a:ext cx="2136775" cy="744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311275" y="4741863"/>
            <a:ext cx="1743075" cy="14081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5400000" flipH="1" flipV="1">
            <a:off x="5587207" y="3626643"/>
            <a:ext cx="1397000" cy="2189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4078288"/>
            <a:ext cx="1525587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Custom Hardware</a:t>
            </a:r>
            <a:endParaRPr lang="en-US" altLang="zh-TW" sz="11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7663" y="2803525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Custom Hardware</a:t>
            </a:r>
            <a:endParaRPr lang="en-US" altLang="zh-TW" sz="11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6700" y="3398838"/>
            <a:ext cx="1525588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Custom Hardware</a:t>
            </a:r>
            <a:endParaRPr lang="en-US" altLang="zh-TW" sz="11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92350" y="5494338"/>
            <a:ext cx="1525588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Custom Hardware</a:t>
            </a:r>
            <a:endParaRPr lang="en-US" altLang="zh-TW" sz="11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4619625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Custom Hardware</a:t>
            </a:r>
            <a:endParaRPr lang="en-US" altLang="zh-TW" sz="11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OS</a:t>
            </a:r>
            <a:endParaRPr lang="en-US" altLang="zh-TW" sz="9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OS</a:t>
            </a:r>
            <a:endParaRPr lang="en-US" altLang="zh-TW" sz="9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OS</a:t>
            </a:r>
            <a:endParaRPr lang="en-US" altLang="zh-TW" sz="9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OS</a:t>
            </a:r>
            <a:endParaRPr lang="en-US" altLang="zh-TW" sz="9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OS</a:t>
            </a:r>
            <a:endParaRPr lang="en-US" altLang="zh-TW" sz="9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40230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Feature</a:t>
              </a:r>
              <a:endParaRPr 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Feature</a:t>
              </a:r>
              <a:endParaRPr lang="en-US" sz="24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1006" name="Title 73"/>
          <p:cNvSpPr>
            <a:spLocks noGrp="1"/>
          </p:cNvSpPr>
          <p:nvPr>
            <p:ph type="title" idx="4294967295"/>
          </p:nvPr>
        </p:nvSpPr>
        <p:spPr>
          <a:xfrm>
            <a:off x="434280" y="332656"/>
            <a:ext cx="8458200" cy="1204266"/>
          </a:xfrm>
        </p:spPr>
        <p:txBody>
          <a:bodyPr lIns="91440" tIns="45720" rIns="91440" bIns="45720" anchor="ctr"/>
          <a:lstStyle/>
          <a:p>
            <a:r>
              <a:rPr lang="en-US" altLang="zh-TW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SDN (Software Defined Networking)</a:t>
            </a:r>
            <a:br>
              <a:rPr lang="en-US" altLang="zh-TW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TW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changing the network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41053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58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54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  <p:sp>
          <p:nvSpPr>
            <p:cNvPr id="41055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41043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7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44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  <p:sp>
          <p:nvSpPr>
            <p:cNvPr id="41045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41033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34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  <p:sp>
          <p:nvSpPr>
            <p:cNvPr id="41035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41023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1090698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24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  <p:sp>
          <p:nvSpPr>
            <p:cNvPr id="41025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41013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zh-TW" sz="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14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  <p:sp>
          <p:nvSpPr>
            <p:cNvPr id="41015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chemeClr val="bg1"/>
                  </a:solidFill>
                  <a:ea typeface="MS PGothic" pitchFamily="34" charset="-128"/>
                </a:rPr>
                <a:t>Feature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3866143" y="6525344"/>
            <a:ext cx="398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Adapted from: </a:t>
            </a:r>
            <a:r>
              <a:rPr lang="en-US" altLang="zh-TW" sz="1400" dirty="0"/>
              <a:t>Dr. Nick </a:t>
            </a:r>
            <a:r>
              <a:rPr lang="en-US" altLang="zh-TW" sz="1400" dirty="0" err="1"/>
              <a:t>McKeown’s</a:t>
            </a:r>
            <a:r>
              <a:rPr lang="en-US" altLang="zh-TW" sz="1400" dirty="0"/>
              <a:t> presentation</a:t>
            </a:r>
            <a:endParaRPr lang="zh-TW" altLang="en-US" sz="1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3941437" y="166582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7E9D1-4360-48EC-AA9E-550C605588FE}" type="slidenum">
              <a:rPr lang="en-US" altLang="zh-TW" smtClean="0">
                <a:solidFill>
                  <a:srgbClr val="000000"/>
                </a:solidFill>
              </a:rPr>
              <a:pPr/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cs typeface="Times New Roman" panose="02020603050405020304" pitchFamily="18" charset="0"/>
              </a:rPr>
              <a:t>Scenario 2</a:t>
            </a:r>
            <a:endParaRPr lang="zh-TW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40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jpe\Desktop\topology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2320"/>
            <a:ext cx="7816753" cy="45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3923928" y="1772816"/>
            <a:ext cx="360040" cy="1296144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 flipV="1">
            <a:off x="2589286" y="1772816"/>
            <a:ext cx="1550666" cy="3528392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71724" y="1268760"/>
            <a:ext cx="98937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4B153"/>
                </a:solidFill>
              </a:rPr>
              <a:t> receivers</a:t>
            </a:r>
            <a:br>
              <a:rPr lang="en-US" altLang="zh-TW" sz="1400" dirty="0" smtClean="0">
                <a:solidFill>
                  <a:srgbClr val="04B153"/>
                </a:solidFill>
              </a:rPr>
            </a:br>
            <a:r>
              <a:rPr lang="en-US" altLang="zh-TW" sz="1400" dirty="0" smtClean="0">
                <a:solidFill>
                  <a:srgbClr val="04B153"/>
                </a:solidFill>
              </a:rPr>
              <a:t>of group 1</a:t>
            </a:r>
            <a:endParaRPr lang="zh-TW" altLang="en-US" sz="1400" dirty="0">
              <a:solidFill>
                <a:srgbClr val="04B153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691680" y="1772818"/>
            <a:ext cx="610342" cy="2952326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2302022" y="1788558"/>
            <a:ext cx="125115" cy="3512650"/>
          </a:xfrm>
          <a:prstGeom prst="straightConnector1">
            <a:avLst/>
          </a:prstGeom>
          <a:ln>
            <a:solidFill>
              <a:srgbClr val="04B1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396250" y="2010326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4B153"/>
                </a:solidFill>
              </a:rPr>
              <a:t>….</a:t>
            </a:r>
            <a:endParaRPr lang="zh-TW" altLang="en-US" sz="1600" b="1" dirty="0">
              <a:solidFill>
                <a:srgbClr val="04B153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95936" y="1537047"/>
            <a:ext cx="8707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4B153"/>
                </a:solidFill>
              </a:rPr>
              <a:t>source 1</a:t>
            </a:r>
            <a:endParaRPr lang="zh-TW" altLang="en-US" sz="1400" dirty="0">
              <a:solidFill>
                <a:srgbClr val="04B153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5564602" y="1406761"/>
            <a:ext cx="539207" cy="321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815777" y="1170991"/>
            <a:ext cx="8707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source 2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7331990" y="1572670"/>
            <a:ext cx="47915" cy="2504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762343" y="1068614"/>
            <a:ext cx="9893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 receivers</a:t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rgbClr val="FF0000"/>
                </a:solidFill>
              </a:rPr>
              <a:t>of group 2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5186112" y="1572672"/>
            <a:ext cx="1906529" cy="2952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6012160" y="1588412"/>
            <a:ext cx="1205596" cy="3512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986355" y="1690789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….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22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8060"/>
            <a:ext cx="8229600" cy="1371600"/>
          </a:xfrm>
        </p:spPr>
        <p:txBody>
          <a:bodyPr/>
          <a:lstStyle/>
          <a:p>
            <a:r>
              <a:rPr lang="en-US" altLang="zh-TW" dirty="0"/>
              <a:t>Source-to-Receiver </a:t>
            </a:r>
            <a:r>
              <a:rPr lang="en-US" altLang="zh-TW" dirty="0" smtClean="0"/>
              <a:t>Delay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41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21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97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74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1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69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689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8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820988"/>
            <a:ext cx="4355976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2820988"/>
            <a:ext cx="4355976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3529" r="5301" b="86631"/>
          <a:stretch/>
        </p:blipFill>
        <p:spPr bwMode="auto">
          <a:xfrm>
            <a:off x="467544" y="1641158"/>
            <a:ext cx="8280920" cy="77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8060"/>
            <a:ext cx="8229600" cy="1371600"/>
          </a:xfrm>
        </p:spPr>
        <p:txBody>
          <a:bodyPr/>
          <a:lstStyle/>
          <a:p>
            <a:r>
              <a:rPr lang="en-US" altLang="zh-TW" dirty="0"/>
              <a:t>Bandwidth </a:t>
            </a:r>
            <a:r>
              <a:rPr lang="en-US" altLang="zh-TW" dirty="0" smtClean="0"/>
              <a:t>Consumption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42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21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97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74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17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910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606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" y="2708920"/>
            <a:ext cx="442221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4332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3529" r="5301" b="86631"/>
          <a:stretch/>
        </p:blipFill>
        <p:spPr bwMode="auto">
          <a:xfrm>
            <a:off x="467544" y="1641158"/>
            <a:ext cx="8280920" cy="77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3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cs typeface="Times New Roman" pitchFamily="18" charset="0"/>
              </a:rPr>
              <a:t>Outline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SDN</a:t>
            </a:r>
          </a:p>
          <a:p>
            <a:r>
              <a:rPr lang="en-US" altLang="zh-TW" sz="3600" dirty="0" smtClean="0">
                <a:latin typeface="+mj-lt"/>
                <a:cs typeface="Times New Roman" panose="02020603050405020304" pitchFamily="18" charset="0"/>
              </a:rPr>
              <a:t>Multicast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Steiner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Dijkstra</a:t>
            </a:r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zh-TW" sz="3600" dirty="0" err="1">
                <a:latin typeface="+mj-lt"/>
                <a:cs typeface="Times New Roman" panose="02020603050405020304" pitchFamily="18" charset="0"/>
              </a:rPr>
              <a:t>McKeown</a:t>
            </a:r>
            <a:endParaRPr lang="en-US" altLang="zh-TW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atin typeface="+mj-lt"/>
                <a:cs typeface="Times New Roman" panose="02020603050405020304" pitchFamily="18" charset="0"/>
              </a:rPr>
              <a:t>Simulation</a:t>
            </a:r>
          </a:p>
          <a:p>
            <a:r>
              <a:rPr lang="en-US" altLang="zh-TW" sz="3600" u="sng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43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0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M-SCTF/EDA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(Modified SCTF Algorithm with Extended Dijkstra’s Algorithm) can construct good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 trees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multicasting under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is good (only worse than the optimal one) in terms of both the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source-to-receiver delay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altLang="zh-TW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consumption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44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2048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72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Thank </a:t>
            </a:r>
            <a:r>
              <a:rPr kumimoji="1" lang="en-US" altLang="zh-TW" sz="7200" i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You!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i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Email: jrjiang@csie.ncu.edu.tw</a:t>
            </a:r>
            <a:endParaRPr kumimoji="1" lang="en-US" altLang="zh-TW" sz="4800" i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4386" y="1127941"/>
            <a:ext cx="1304184" cy="51015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1479104" y="4206875"/>
            <a:ext cx="1666875" cy="127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357116" y="4075113"/>
            <a:ext cx="1322388" cy="839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flipV="1">
            <a:off x="3461891" y="5483225"/>
            <a:ext cx="1536700" cy="844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847279" y="6026150"/>
            <a:ext cx="1674812" cy="301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  <a:endCxn id="38" idx="3"/>
          </p:cNvCxnSpPr>
          <p:nvPr/>
        </p:nvCxnSpPr>
        <p:spPr bwMode="auto">
          <a:xfrm flipV="1">
            <a:off x="5443091" y="4623048"/>
            <a:ext cx="966837" cy="579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ounded Rectangle 66"/>
          <p:cNvSpPr/>
          <p:nvPr/>
        </p:nvSpPr>
        <p:spPr>
          <a:xfrm>
            <a:off x="3909566" y="1124744"/>
            <a:ext cx="1376191" cy="4625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16200000" flipH="1">
            <a:off x="-956915" y="40346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2333179" y="3140075"/>
            <a:ext cx="989012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rot="5400000">
            <a:off x="3865116" y="3779838"/>
            <a:ext cx="226853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rot="5400000">
            <a:off x="6162228" y="3360738"/>
            <a:ext cx="14271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ounded Rectangle 78"/>
          <p:cNvSpPr/>
          <p:nvPr/>
        </p:nvSpPr>
        <p:spPr>
          <a:xfrm>
            <a:off x="317583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145979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>
              <a:spLocks/>
            </p:cNvSpPr>
            <p:nvPr/>
          </p:nvSpPr>
          <p:spPr bwMode="auto">
            <a:xfrm>
              <a:off x="3650213" y="1672972"/>
              <a:ext cx="219085" cy="673471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6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latin typeface="Calibri" pitchFamily="34" charset="0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800" b="1" dirty="0" smtClean="0">
                  <a:solidFill>
                    <a:srgbClr val="FF00FF"/>
                  </a:solidFill>
                  <a:latin typeface="Calibri" pitchFamily="34" charset="0"/>
                </a:rPr>
                <a:t>Open Interface  (Southbound API)</a:t>
              </a:r>
              <a:endParaRPr lang="en-US" altLang="zh-TW" sz="1800" b="1" dirty="0">
                <a:solidFill>
                  <a:srgbClr val="FF00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661988"/>
            <a:ext cx="5791200" cy="567458"/>
            <a:chOff x="594" y="103780"/>
            <a:chExt cx="5791153" cy="1194211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 flipV="1">
              <a:off x="1260216" y="1236601"/>
              <a:ext cx="4531531" cy="613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337114" cy="77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800" dirty="0" smtClean="0">
                  <a:latin typeface="Calibri" pitchFamily="34" charset="0"/>
                </a:rPr>
                <a:t>Consistent</a:t>
              </a:r>
              <a:r>
                <a:rPr lang="en-US" altLang="zh-TW" sz="1800" dirty="0">
                  <a:latin typeface="Calibri" pitchFamily="34" charset="0"/>
                </a:rPr>
                <a:t>, up-to-date global network view</a:t>
              </a:r>
            </a:p>
          </p:txBody>
        </p:sp>
        <p:cxnSp>
          <p:nvCxnSpPr>
            <p:cNvPr id="113" name="Straight Connector 112"/>
            <p:cNvCxnSpPr>
              <a:cxnSpLocks noChangeShapeType="1"/>
            </p:cNvCxnSpPr>
            <p:nvPr/>
          </p:nvCxnSpPr>
          <p:spPr bwMode="auto">
            <a:xfrm flipH="1" flipV="1">
              <a:off x="1044194" y="821782"/>
              <a:ext cx="216022" cy="4132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/>
              <a:t>Software Defined Networking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07504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296666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142679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14379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5724128" y="386104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68316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3635896" y="6525344"/>
            <a:ext cx="3933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Adapted from Dr</a:t>
            </a:r>
            <a:r>
              <a:rPr lang="en-US" altLang="zh-TW" sz="1400" dirty="0"/>
              <a:t>. Nick </a:t>
            </a:r>
            <a:r>
              <a:rPr lang="en-US" altLang="zh-TW" sz="1400" dirty="0" err="1"/>
              <a:t>McKeown’s</a:t>
            </a:r>
            <a:r>
              <a:rPr lang="en-US" altLang="zh-TW" sz="1400" dirty="0"/>
              <a:t> presentation</a:t>
            </a:r>
            <a:endParaRPr lang="zh-TW" altLang="en-US" sz="1400" dirty="0"/>
          </a:p>
        </p:txBody>
      </p:sp>
      <p:grpSp>
        <p:nvGrpSpPr>
          <p:cNvPr id="40" name="Group 119"/>
          <p:cNvGrpSpPr>
            <a:grpSpLocks/>
          </p:cNvGrpSpPr>
          <p:nvPr/>
        </p:nvGrpSpPr>
        <p:grpSpPr bwMode="auto">
          <a:xfrm>
            <a:off x="7236296" y="3361532"/>
            <a:ext cx="1949104" cy="3188889"/>
            <a:chOff x="3362168" y="1672972"/>
            <a:chExt cx="1949195" cy="673471"/>
          </a:xfrm>
        </p:grpSpPr>
        <p:sp>
          <p:nvSpPr>
            <p:cNvPr id="41" name="Right Brace 100"/>
            <p:cNvSpPr>
              <a:spLocks/>
            </p:cNvSpPr>
            <p:nvPr/>
          </p:nvSpPr>
          <p:spPr bwMode="auto">
            <a:xfrm>
              <a:off x="3362168" y="1672972"/>
              <a:ext cx="219085" cy="673471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6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latin typeface="Calibri" pitchFamily="34" charset="0"/>
              </a:endParaRPr>
            </a:p>
          </p:txBody>
        </p:sp>
        <p:sp>
          <p:nvSpPr>
            <p:cNvPr id="42" name="TextBox 101"/>
            <p:cNvSpPr txBox="1">
              <a:spLocks noChangeArrowheads="1"/>
            </p:cNvSpPr>
            <p:nvPr/>
          </p:nvSpPr>
          <p:spPr bwMode="auto">
            <a:xfrm>
              <a:off x="3578202" y="1941019"/>
              <a:ext cx="1733161" cy="1449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3333FF"/>
                  </a:solidFill>
                  <a:latin typeface="Calibri" pitchFamily="34" charset="0"/>
                </a:rPr>
                <a:t>Data Plane</a:t>
              </a:r>
            </a:p>
            <a:p>
              <a:pPr eaLnBrk="1" hangingPunct="1"/>
              <a:r>
                <a:rPr lang="en-US" altLang="zh-TW" sz="2000" b="1" dirty="0" smtClean="0">
                  <a:solidFill>
                    <a:srgbClr val="3333FF"/>
                  </a:solidFill>
                  <a:latin typeface="Calibri" pitchFamily="34" charset="0"/>
                </a:rPr>
                <a:t>(Switches)</a:t>
              </a:r>
              <a:endParaRPr lang="en-US" altLang="zh-TW" sz="2000" b="1" dirty="0">
                <a:solidFill>
                  <a:srgbClr val="3333FF"/>
                </a:solidFill>
                <a:latin typeface="Calibri" pitchFamily="34" charset="0"/>
              </a:endParaRPr>
            </a:p>
          </p:txBody>
        </p:sp>
      </p:grpSp>
      <p:grpSp>
        <p:nvGrpSpPr>
          <p:cNvPr id="43" name="Group 119"/>
          <p:cNvGrpSpPr>
            <a:grpSpLocks/>
          </p:cNvGrpSpPr>
          <p:nvPr/>
        </p:nvGrpSpPr>
        <p:grpSpPr bwMode="auto">
          <a:xfrm>
            <a:off x="7236296" y="2201416"/>
            <a:ext cx="1949106" cy="711332"/>
            <a:chOff x="3362168" y="1672972"/>
            <a:chExt cx="1949195" cy="933656"/>
          </a:xfrm>
        </p:grpSpPr>
        <p:sp>
          <p:nvSpPr>
            <p:cNvPr id="45" name="Right Brace 100"/>
            <p:cNvSpPr>
              <a:spLocks/>
            </p:cNvSpPr>
            <p:nvPr/>
          </p:nvSpPr>
          <p:spPr bwMode="auto">
            <a:xfrm>
              <a:off x="3362168" y="1672972"/>
              <a:ext cx="219085" cy="673471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6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latin typeface="Calibri" pitchFamily="34" charset="0"/>
              </a:endParaRPr>
            </a:p>
          </p:txBody>
        </p:sp>
        <p:sp>
          <p:nvSpPr>
            <p:cNvPr id="47" name="TextBox 101"/>
            <p:cNvSpPr txBox="1">
              <a:spLocks noChangeArrowheads="1"/>
            </p:cNvSpPr>
            <p:nvPr/>
          </p:nvSpPr>
          <p:spPr bwMode="auto">
            <a:xfrm>
              <a:off x="3578202" y="1677496"/>
              <a:ext cx="1733161" cy="929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FF0000"/>
                  </a:solidFill>
                  <a:latin typeface="Calibri" pitchFamily="34" charset="0"/>
                </a:rPr>
                <a:t>Control Plane</a:t>
              </a:r>
            </a:p>
            <a:p>
              <a:pPr eaLnBrk="1" hangingPunct="1"/>
              <a:r>
                <a:rPr lang="en-US" altLang="zh-TW" sz="2000" b="1" dirty="0" smtClean="0">
                  <a:solidFill>
                    <a:srgbClr val="FF0000"/>
                  </a:solidFill>
                  <a:latin typeface="Calibri" pitchFamily="34" charset="0"/>
                </a:rPr>
                <a:t>(Controller)</a:t>
              </a:r>
              <a:endParaRPr lang="en-US" altLang="zh-TW" sz="2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9" name="Group 119"/>
          <p:cNvGrpSpPr>
            <a:grpSpLocks/>
          </p:cNvGrpSpPr>
          <p:nvPr/>
        </p:nvGrpSpPr>
        <p:grpSpPr bwMode="auto">
          <a:xfrm>
            <a:off x="7305253" y="1052736"/>
            <a:ext cx="1952156" cy="1015662"/>
            <a:chOff x="3436019" y="1215485"/>
            <a:chExt cx="1952245" cy="1333104"/>
          </a:xfrm>
        </p:grpSpPr>
        <p:sp>
          <p:nvSpPr>
            <p:cNvPr id="51" name="Right Brace 100"/>
            <p:cNvSpPr>
              <a:spLocks/>
            </p:cNvSpPr>
            <p:nvPr/>
          </p:nvSpPr>
          <p:spPr bwMode="auto">
            <a:xfrm>
              <a:off x="3436019" y="1392639"/>
              <a:ext cx="219085" cy="673470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6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solidFill>
                  <a:srgbClr val="FF00FF"/>
                </a:solidFill>
                <a:latin typeface="Calibri" pitchFamily="34" charset="0"/>
              </a:endParaRPr>
            </a:p>
          </p:txBody>
        </p:sp>
        <p:sp>
          <p:nvSpPr>
            <p:cNvPr id="53" name="TextBox 101"/>
            <p:cNvSpPr txBox="1">
              <a:spLocks noChangeArrowheads="1"/>
            </p:cNvSpPr>
            <p:nvPr/>
          </p:nvSpPr>
          <p:spPr bwMode="auto">
            <a:xfrm>
              <a:off x="3655103" y="1215485"/>
              <a:ext cx="1733161" cy="133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Calibri" pitchFamily="34" charset="0"/>
                </a:rPr>
                <a:t>Application Plane (Apps)</a:t>
              </a:r>
            </a:p>
            <a:p>
              <a:pPr eaLnBrk="1" hangingPunct="1"/>
              <a:endParaRPr lang="en-US" altLang="zh-TW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</p:grpSp>
      <p:grpSp>
        <p:nvGrpSpPr>
          <p:cNvPr id="54" name="Group 119"/>
          <p:cNvGrpSpPr>
            <a:grpSpLocks/>
          </p:cNvGrpSpPr>
          <p:nvPr/>
        </p:nvGrpSpPr>
        <p:grpSpPr bwMode="auto">
          <a:xfrm>
            <a:off x="5148064" y="1556791"/>
            <a:ext cx="4521200" cy="646331"/>
            <a:chOff x="3650213" y="1653513"/>
            <a:chExt cx="4521413" cy="696051"/>
          </a:xfrm>
        </p:grpSpPr>
        <p:sp>
          <p:nvSpPr>
            <p:cNvPr id="55" name="Right Brace 100"/>
            <p:cNvSpPr>
              <a:spLocks/>
            </p:cNvSpPr>
            <p:nvPr/>
          </p:nvSpPr>
          <p:spPr bwMode="auto">
            <a:xfrm>
              <a:off x="3650213" y="1672972"/>
              <a:ext cx="219085" cy="673471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6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zh-TW" altLang="zh-TW" sz="1800">
                <a:latin typeface="Calibri" pitchFamily="34" charset="0"/>
              </a:endParaRPr>
            </a:p>
          </p:txBody>
        </p:sp>
        <p:sp>
          <p:nvSpPr>
            <p:cNvPr id="56" name="TextBox 101"/>
            <p:cNvSpPr txBox="1">
              <a:spLocks noChangeArrowheads="1"/>
            </p:cNvSpPr>
            <p:nvPr/>
          </p:nvSpPr>
          <p:spPr bwMode="auto">
            <a:xfrm>
              <a:off x="3861360" y="1653513"/>
              <a:ext cx="4310266" cy="696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800" b="1" dirty="0" smtClean="0">
                  <a:solidFill>
                    <a:schemeClr val="tx2"/>
                  </a:solidFill>
                  <a:latin typeface="Calibri" pitchFamily="34" charset="0"/>
                </a:rPr>
                <a:t>Open Interface </a:t>
              </a:r>
              <a:br>
                <a:rPr lang="en-US" altLang="zh-TW" sz="1800" b="1" dirty="0" smtClean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altLang="zh-TW" sz="1800" b="1" dirty="0" smtClean="0">
                  <a:solidFill>
                    <a:schemeClr val="tx2"/>
                  </a:solidFill>
                  <a:latin typeface="Calibri" pitchFamily="34" charset="0"/>
                </a:rPr>
                <a:t>(Northbound API)</a:t>
              </a:r>
              <a:endParaRPr lang="en-US" altLang="zh-TW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3347864" y="126876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BF731-2103-4D95-BEDA-868884847C8F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cxnSpLocks noChangeShapeType="1"/>
            <a:endCxn id="74" idx="0"/>
          </p:cNvCxnSpPr>
          <p:nvPr/>
        </p:nvCxnSpPr>
        <p:spPr bwMode="auto">
          <a:xfrm rot="5400000">
            <a:off x="3181350" y="3714750"/>
            <a:ext cx="2133600" cy="3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ounded Rectangle 4"/>
          <p:cNvSpPr/>
          <p:nvPr/>
        </p:nvSpPr>
        <p:spPr>
          <a:xfrm>
            <a:off x="1065212" y="1637376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cxnSpLocks noChangeShapeType="1"/>
            <a:stCxn id="34" idx="1"/>
          </p:cNvCxnSpPr>
          <p:nvPr/>
        </p:nvCxnSpPr>
        <p:spPr bwMode="auto">
          <a:xfrm rot="5400000" flipH="1" flipV="1">
            <a:off x="606425" y="4194175"/>
            <a:ext cx="122555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1981200" y="4114800"/>
            <a:ext cx="2590800" cy="1905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Calibri" pitchFamily="34" charset="0"/>
              </a:rPr>
              <a:t>Control Program B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16200000" flipH="1">
            <a:off x="-988219" y="40346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1258887" y="3236913"/>
            <a:ext cx="98901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  <a:endCxn id="37" idx="1"/>
          </p:cNvCxnSpPr>
          <p:nvPr/>
        </p:nvCxnSpPr>
        <p:spPr bwMode="auto">
          <a:xfrm rot="5400000">
            <a:off x="3505201" y="4114800"/>
            <a:ext cx="3048000" cy="31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OpenFlow Basics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Packet</a:t>
            </a:r>
          </a:p>
          <a:p>
            <a:pPr algn="ctr" eaLnBrk="1" hangingPunct="1"/>
            <a:r>
              <a:rPr lang="en-US" altLang="zh-TW" sz="1800">
                <a:solidFill>
                  <a:schemeClr val="bg1"/>
                </a:solidFill>
                <a:latin typeface="Calibri" pitchFamily="34" charset="0"/>
              </a:rPr>
              <a:t>Forwarding </a:t>
            </a:r>
          </a:p>
          <a:p>
            <a:pPr algn="ctr" eaLnBrk="1" hangingPunct="1"/>
            <a:endParaRPr lang="en-US" altLang="zh-TW" sz="18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722812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33800" y="4800600"/>
            <a:ext cx="990600" cy="1143000"/>
          </a:xfrm>
          <a:prstGeom prst="rect">
            <a:avLst/>
          </a:prstGeom>
          <a:gradFill rotWithShape="1">
            <a:gsLst>
              <a:gs pos="0">
                <a:srgbClr val="E6B9B8"/>
              </a:gs>
              <a:gs pos="100000">
                <a:srgbClr val="953735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Calibri" pitchFamily="34" charset="0"/>
              </a:rPr>
              <a:t>Flow</a:t>
            </a:r>
          </a:p>
          <a:p>
            <a:pPr algn="ctr" eaLnBrk="1" hangingPunct="1"/>
            <a:r>
              <a:rPr lang="en-US" altLang="zh-TW" sz="1800">
                <a:latin typeface="Calibri" pitchFamily="34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429000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“If header = </a:t>
            </a:r>
            <a:r>
              <a:rPr lang="en-US" altLang="zh-TW" sz="2000" b="1" i="1" dirty="0">
                <a:solidFill>
                  <a:srgbClr val="FF0000"/>
                </a:solidFill>
              </a:rPr>
              <a:t>p</a:t>
            </a:r>
            <a:r>
              <a:rPr lang="en-US" altLang="zh-TW" sz="1800" dirty="0"/>
              <a:t>, send to port 4”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419600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“If header = </a:t>
            </a:r>
            <a:r>
              <a:rPr lang="en-US" altLang="zh-TW" sz="2000" b="1" dirty="0">
                <a:solidFill>
                  <a:srgbClr val="FF0000"/>
                </a:solidFill>
              </a:rPr>
              <a:t>?</a:t>
            </a:r>
            <a:r>
              <a:rPr lang="en-US" altLang="zh-TW" sz="1800" dirty="0"/>
              <a:t>, send to me”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790950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“If header =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2000" b="1" i="1" dirty="0">
                <a:solidFill>
                  <a:srgbClr val="FF0000"/>
                </a:solidFill>
              </a:rPr>
              <a:t>q</a:t>
            </a:r>
            <a:r>
              <a:rPr lang="en-US" altLang="zh-TW" sz="1800" dirty="0"/>
              <a:t>, overwrite header with </a:t>
            </a:r>
            <a:r>
              <a:rPr lang="en-US" altLang="zh-TW" sz="2000" b="1" i="1" dirty="0">
                <a:solidFill>
                  <a:srgbClr val="FF0000"/>
                </a:solidFill>
              </a:rPr>
              <a:t>r</a:t>
            </a:r>
            <a:r>
              <a:rPr lang="en-US" altLang="zh-TW" sz="1800" dirty="0"/>
              <a:t>, </a:t>
            </a:r>
            <a:br>
              <a:rPr lang="en-US" altLang="zh-TW" sz="1800" dirty="0"/>
            </a:br>
            <a:r>
              <a:rPr lang="en-US" altLang="zh-TW" sz="1800" dirty="0"/>
              <a:t>   add header </a:t>
            </a:r>
            <a:r>
              <a:rPr lang="en-US" altLang="zh-TW" sz="2000" b="1" i="1" dirty="0">
                <a:solidFill>
                  <a:srgbClr val="FF0000"/>
                </a:solidFill>
              </a:rPr>
              <a:t>s</a:t>
            </a:r>
            <a:r>
              <a:rPr lang="en-US" altLang="zh-TW" sz="1800" dirty="0"/>
              <a:t>, and send to ports 5,6”</a:t>
            </a:r>
          </a:p>
        </p:txBody>
      </p:sp>
      <p:sp>
        <p:nvSpPr>
          <p:cNvPr id="31" name="矩形 30"/>
          <p:cNvSpPr/>
          <p:nvPr/>
        </p:nvSpPr>
        <p:spPr>
          <a:xfrm>
            <a:off x="683568" y="6496248"/>
            <a:ext cx="4082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Adapted from </a:t>
            </a:r>
            <a:r>
              <a:rPr lang="en-US" altLang="zh-TW" sz="1400" dirty="0"/>
              <a:t>Dr. Nick </a:t>
            </a:r>
            <a:r>
              <a:rPr lang="en-US" altLang="zh-TW" sz="1400" dirty="0" err="1"/>
              <a:t>McKeown’s</a:t>
            </a:r>
            <a:r>
              <a:rPr lang="en-US" altLang="zh-TW" sz="1400" dirty="0"/>
              <a:t> presentation</a:t>
            </a:r>
            <a:endParaRPr lang="zh-TW" altLang="en-US" sz="1400" dirty="0"/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4355976" y="3068960"/>
            <a:ext cx="2438488" cy="40011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“If header = </a:t>
            </a:r>
            <a:r>
              <a:rPr lang="en-US" altLang="zh-TW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zh-TW" sz="1800" dirty="0" smtClean="0"/>
              <a:t>, drop it”</a:t>
            </a:r>
            <a:endParaRPr lang="en-US" altLang="zh-TW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BF731-2103-4D95-BEDA-868884847C8F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Flow </a:t>
            </a:r>
            <a:r>
              <a:rPr lang="en-US" altLang="zh-TW" dirty="0" smtClean="0"/>
              <a:t>Table Entry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10527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9532" y="652394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Adapted from Dr. </a:t>
            </a:r>
            <a:r>
              <a:rPr lang="en-US" altLang="zh-TW" sz="1400" dirty="0" err="1" smtClean="0"/>
              <a:t>McKeown’s</a:t>
            </a:r>
            <a:r>
              <a:rPr lang="en-US" altLang="zh-TW" sz="1400" dirty="0" smtClean="0"/>
              <a:t> presentation</a:t>
            </a:r>
            <a:endParaRPr lang="zh-TW" altLang="en-US" sz="1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dirty="0">
                <a:ea typeface="新細明體" charset="-120"/>
              </a:rPr>
              <a:t>Switch</a:t>
            </a:r>
          </a:p>
          <a:p>
            <a:pPr algn="ctr" eaLnBrk="1" hangingPunct="1"/>
            <a:r>
              <a:rPr lang="en-US" altLang="zh-TW" dirty="0" smtClean="0">
                <a:ea typeface="新細明體" charset="-120"/>
              </a:rPr>
              <a:t>In Port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66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MAC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src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28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MAC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dst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390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Eth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type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152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VLAN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ID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914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IP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Src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676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IP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Dst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438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IP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Prot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200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TCP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sport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962900" y="5337349"/>
            <a:ext cx="7620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>
                <a:ea typeface="新細明體" charset="-120"/>
              </a:rPr>
              <a:t>TCP</a:t>
            </a:r>
          </a:p>
          <a:p>
            <a:pPr algn="ctr" eaLnBrk="1" hangingPunct="1"/>
            <a:r>
              <a:rPr lang="en-US" altLang="zh-TW">
                <a:ea typeface="新細明體" charset="-120"/>
              </a:rPr>
              <a:t>dport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104900" y="1665461"/>
            <a:ext cx="1447800" cy="685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zh-TW" sz="2800" dirty="0" smtClean="0">
                <a:ea typeface="新細明體" charset="-120"/>
              </a:rPr>
              <a:t>Matching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Fields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552700" y="1665461"/>
            <a:ext cx="14478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2800">
                <a:ea typeface="新細明體" charset="-120"/>
              </a:rPr>
              <a:t>Action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000500" y="1665461"/>
            <a:ext cx="2160814" cy="685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2800" dirty="0" smtClean="0">
                <a:ea typeface="新細明體" charset="-120"/>
              </a:rPr>
              <a:t>Statistics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086100" y="3706986"/>
            <a:ext cx="4730750" cy="13112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TW" sz="2000" dirty="0">
                <a:ea typeface="新細明體" charset="-120"/>
              </a:rPr>
              <a:t>Forward packet to port(s)</a:t>
            </a:r>
          </a:p>
          <a:p>
            <a:pPr eaLnBrk="1" hangingPunct="1">
              <a:buFontTx/>
              <a:buAutoNum type="arabicPeriod"/>
            </a:pPr>
            <a:r>
              <a:rPr lang="en-US" altLang="zh-TW" sz="2000" dirty="0">
                <a:ea typeface="新細明體" charset="-120"/>
              </a:rPr>
              <a:t>Encapsulate and forward to controller</a:t>
            </a:r>
          </a:p>
          <a:p>
            <a:pPr eaLnBrk="1" hangingPunct="1">
              <a:buFontTx/>
              <a:buAutoNum type="arabicPeriod"/>
            </a:pPr>
            <a:r>
              <a:rPr lang="en-US" altLang="zh-TW" sz="2000" dirty="0">
                <a:ea typeface="新細明體" charset="-120"/>
              </a:rPr>
              <a:t>Drop packet</a:t>
            </a:r>
          </a:p>
          <a:p>
            <a:pPr eaLnBrk="1" hangingPunct="1">
              <a:buFontTx/>
              <a:buAutoNum type="arabicPeriod"/>
            </a:pPr>
            <a:r>
              <a:rPr lang="en-US" altLang="zh-TW" sz="2000" dirty="0">
                <a:ea typeface="新細明體" charset="-120"/>
              </a:rPr>
              <a:t>Send to normal processing pipeline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104900" y="2427461"/>
            <a:ext cx="0" cy="2895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3086100" y="2351261"/>
            <a:ext cx="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533900" y="2808461"/>
            <a:ext cx="3048000" cy="381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2000">
                <a:ea typeface="新細明體" charset="-120"/>
              </a:rPr>
              <a:t>Packet + byte counters</a:t>
            </a: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4533900" y="2351261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Controller and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garyberger.net/wp-content/uploads/2012/01/open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41682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196203" y="3356992"/>
            <a:ext cx="3248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SSL</a:t>
            </a:r>
            <a:br>
              <a:rPr lang="en-US" altLang="zh-TW" sz="2400" dirty="0" smtClean="0">
                <a:solidFill>
                  <a:srgbClr val="0000FF"/>
                </a:solidFill>
              </a:rPr>
            </a:br>
            <a:r>
              <a:rPr lang="en-US" altLang="zh-TW" sz="2400" dirty="0" smtClean="0">
                <a:solidFill>
                  <a:srgbClr val="0000FF"/>
                </a:solidFill>
              </a:rPr>
              <a:t>(Secure Socket Layer)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69176-8D91-4DCE-A8C6-1D90C362B929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975261" y="1329013"/>
            <a:ext cx="272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Dr. Nick </a:t>
            </a:r>
            <a:r>
              <a:rPr lang="en-US" altLang="zh-TW" sz="2400" dirty="0" err="1"/>
              <a:t>McKeown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1026" name="Picture 2" descr="http://upload.wikimedia.org/wikipedia/commons/thumb/9/9b/Nick_McKeown.jpg/640px-Nick_McKe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61" y="1736234"/>
            <a:ext cx="28266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556792"/>
            <a:ext cx="55263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Biography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Became faculty director of the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Clean Slate Program</a:t>
            </a:r>
            <a:r>
              <a:rPr lang="en-US" altLang="zh-TW" sz="2000" dirty="0" smtClean="0"/>
              <a:t> at Stanford University in </a:t>
            </a:r>
            <a:r>
              <a:rPr lang="en-US" altLang="zh-TW" sz="2000" dirty="0" smtClean="0">
                <a:solidFill>
                  <a:srgbClr val="3333FF"/>
                </a:solidFill>
              </a:rPr>
              <a:t>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 smtClean="0"/>
              <a:t>Casado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McKeown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Shenker</a:t>
            </a:r>
            <a:r>
              <a:rPr lang="en-US" altLang="zh-TW" sz="2000" dirty="0"/>
              <a:t> co-founded </a:t>
            </a:r>
            <a:r>
              <a:rPr lang="en-US" altLang="zh-TW" sz="2000" i="1" dirty="0" err="1">
                <a:solidFill>
                  <a:srgbClr val="0000FF"/>
                </a:solidFill>
              </a:rPr>
              <a:t>Nicira</a:t>
            </a:r>
            <a:r>
              <a:rPr lang="en-US" altLang="zh-TW" sz="2000" i="1" dirty="0">
                <a:solidFill>
                  <a:srgbClr val="0000FF"/>
                </a:solidFill>
              </a:rPr>
              <a:t> Networks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/>
              <a:t>in </a:t>
            </a:r>
            <a:r>
              <a:rPr lang="en-US" altLang="zh-TW" sz="2000" dirty="0" smtClean="0">
                <a:solidFill>
                  <a:srgbClr val="3333FF"/>
                </a:solidFill>
              </a:rPr>
              <a:t>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 smtClean="0"/>
              <a:t>McKeown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 err="1"/>
              <a:t>Shenker</a:t>
            </a:r>
            <a:r>
              <a:rPr lang="en-US" altLang="zh-TW" sz="2000" dirty="0"/>
              <a:t> co-founded the</a:t>
            </a:r>
            <a:r>
              <a:rPr lang="en-US" altLang="zh-TW" sz="2000" i="1" dirty="0"/>
              <a:t> </a:t>
            </a:r>
            <a:r>
              <a:rPr lang="en-US" altLang="zh-TW" sz="2000" i="1" dirty="0">
                <a:solidFill>
                  <a:srgbClr val="0000FF"/>
                </a:solidFill>
              </a:rPr>
              <a:t>Open Networking Foundation (ONF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)</a:t>
            </a:r>
            <a:r>
              <a:rPr lang="en-US" altLang="zh-TW" sz="2000" dirty="0" smtClean="0"/>
              <a:t> in </a:t>
            </a:r>
            <a:r>
              <a:rPr lang="en-US" altLang="zh-TW" sz="2000" dirty="0" smtClean="0">
                <a:solidFill>
                  <a:srgbClr val="3333FF"/>
                </a:solidFill>
              </a:rPr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 smtClean="0"/>
              <a:t>Nicira</a:t>
            </a:r>
            <a:r>
              <a:rPr lang="en-US" altLang="zh-TW" sz="2000" dirty="0" smtClean="0"/>
              <a:t> was acquired </a:t>
            </a:r>
            <a:r>
              <a:rPr lang="en-US" altLang="zh-TW" sz="2000" dirty="0"/>
              <a:t>by VMWare for </a:t>
            </a:r>
            <a:r>
              <a:rPr lang="en-US" altLang="zh-TW" sz="2000" i="1" dirty="0">
                <a:solidFill>
                  <a:srgbClr val="0000FF"/>
                </a:solidFill>
              </a:rPr>
              <a:t>$1.26 billion</a:t>
            </a:r>
            <a:r>
              <a:rPr lang="en-US" altLang="zh-TW" sz="2000" dirty="0"/>
              <a:t> in July </a:t>
            </a:r>
            <a:r>
              <a:rPr lang="en-US" altLang="zh-TW" sz="2000" dirty="0" smtClean="0">
                <a:solidFill>
                  <a:srgbClr val="3333FF"/>
                </a:solidFill>
              </a:rPr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6569017"/>
            <a:ext cx="425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Source: http://en.wikipedia.org/wiki/Nick_McKeown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05150" y="424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-180528" y="116632"/>
            <a:ext cx="9433048" cy="1325563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Nick </a:t>
            </a:r>
            <a:r>
              <a:rPr lang="en-US" altLang="zh-TW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McKeown</a:t>
            </a:r>
            <a:r>
              <a:rPr lang="en-US" altLang="zh-TW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SDN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BF731-2103-4D95-BEDA-868884847C8F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88659" y="5609064"/>
            <a:ext cx="272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 (1963-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heme/theme1.xml><?xml version="1.0" encoding="utf-8"?>
<a:theme xmlns:a="http://schemas.openxmlformats.org/drawingml/2006/main" name="ACN Lab.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ACN Lab.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N Lab.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N Lab.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ACN Lab.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N Lab.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CN Lab.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ACN Lab.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N Lab.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N Lab.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N Lab.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11009</TotalTime>
  <Words>1542</Words>
  <Application>Microsoft Office PowerPoint</Application>
  <PresentationFormat>如螢幕大小 (4:3)</PresentationFormat>
  <Paragraphs>489</Paragraphs>
  <Slides>45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45</vt:i4>
      </vt:variant>
    </vt:vector>
  </HeadingPairs>
  <TitlesOfParts>
    <vt:vector size="58" baseType="lpstr">
      <vt:lpstr>MS PGothic</vt:lpstr>
      <vt:lpstr>宋体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Wingdings</vt:lpstr>
      <vt:lpstr>ACN Lab.</vt:lpstr>
      <vt:lpstr>1_ACN Lab.</vt:lpstr>
      <vt:lpstr>2_ACN Lab.</vt:lpstr>
      <vt:lpstr>Constructing Multiple Steiner Trees for Software-Defined Networking Multicast</vt:lpstr>
      <vt:lpstr>Outline</vt:lpstr>
      <vt:lpstr>Outline</vt:lpstr>
      <vt:lpstr>SDN (Software Defined Networking)  is changing the network</vt:lpstr>
      <vt:lpstr>Software Defined Networking (SDN)</vt:lpstr>
      <vt:lpstr>OpenFlow Basics</vt:lpstr>
      <vt:lpstr>Flow Table Entry</vt:lpstr>
      <vt:lpstr>Controller and Switch</vt:lpstr>
      <vt:lpstr>PowerPoint 簡報</vt:lpstr>
      <vt:lpstr>Outline</vt:lpstr>
      <vt:lpstr>Multicast</vt:lpstr>
      <vt:lpstr>Multicast Application-- IPTV</vt:lpstr>
      <vt:lpstr>Multicast Application  – Live Streaming</vt:lpstr>
      <vt:lpstr>Multicast routing as a graph problem</vt:lpstr>
      <vt:lpstr>Multicast Tree</vt:lpstr>
      <vt:lpstr>Dijkstra’s Shortest Path (SP) Algorithm </vt:lpstr>
      <vt:lpstr>Dijkstra's SP Algorithm</vt:lpstr>
      <vt:lpstr>Minimum Steiner Tree Problem</vt:lpstr>
      <vt:lpstr>Minimum Steiner Tree Example</vt:lpstr>
      <vt:lpstr>Outline</vt:lpstr>
      <vt:lpstr>Our Goal</vt:lpstr>
      <vt:lpstr>Extended Dijkstra’s Algorithm</vt:lpstr>
      <vt:lpstr>Node Weight &amp; Edge Weight </vt:lpstr>
      <vt:lpstr>SCTF (Selective Closest Terminal First) Alg. </vt:lpstr>
      <vt:lpstr>SCTF Algorithm Example</vt:lpstr>
      <vt:lpstr>SCTF Algorithm Example</vt:lpstr>
      <vt:lpstr>SCTF Algorithm Example</vt:lpstr>
      <vt:lpstr>SCTF Algorithm Example</vt:lpstr>
      <vt:lpstr>Proposed Alg.: M-SCTF/EDA (modified SCTF algorithm with Extended Dijkstra's algorithm)</vt:lpstr>
      <vt:lpstr>PowerPoint 簡報</vt:lpstr>
      <vt:lpstr>M-SCTF/EDA </vt:lpstr>
      <vt:lpstr>M-SCTF/EDA </vt:lpstr>
      <vt:lpstr>M-SCTF/EDA </vt:lpstr>
      <vt:lpstr>M-SCTF/EDA </vt:lpstr>
      <vt:lpstr>Outline</vt:lpstr>
      <vt:lpstr>Emulation</vt:lpstr>
      <vt:lpstr>Metrics</vt:lpstr>
      <vt:lpstr>Topology1 Parameter Setting</vt:lpstr>
      <vt:lpstr>Scenario 1</vt:lpstr>
      <vt:lpstr>Scenario 2</vt:lpstr>
      <vt:lpstr>Source-to-Receiver Delay </vt:lpstr>
      <vt:lpstr>Bandwidth Consumption 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Barrier Coverage Optimization</dc:title>
  <dc:creator>jhost</dc:creator>
  <cp:lastModifiedBy>Bob</cp:lastModifiedBy>
  <cp:revision>643</cp:revision>
  <cp:lastPrinted>2016-06-12T19:04:26Z</cp:lastPrinted>
  <dcterms:created xsi:type="dcterms:W3CDTF">2013-07-08T01:32:53Z</dcterms:created>
  <dcterms:modified xsi:type="dcterms:W3CDTF">2016-06-12T20:31:15Z</dcterms:modified>
</cp:coreProperties>
</file>