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74" r:id="rId4"/>
    <p:sldId id="273" r:id="rId5"/>
    <p:sldId id="258" r:id="rId6"/>
    <p:sldId id="261" r:id="rId7"/>
    <p:sldId id="259" r:id="rId8"/>
    <p:sldId id="275" r:id="rId9"/>
    <p:sldId id="263" r:id="rId10"/>
    <p:sldId id="264" r:id="rId11"/>
    <p:sldId id="276" r:id="rId12"/>
    <p:sldId id="262" r:id="rId13"/>
    <p:sldId id="265" r:id="rId14"/>
    <p:sldId id="266" r:id="rId15"/>
    <p:sldId id="267" r:id="rId16"/>
    <p:sldId id="277" r:id="rId17"/>
    <p:sldId id="268" r:id="rId18"/>
    <p:sldId id="269" r:id="rId19"/>
    <p:sldId id="272" r:id="rId20"/>
    <p:sldId id="271" r:id="rId21"/>
    <p:sldId id="278" r:id="rId22"/>
    <p:sldId id="270" r:id="rId23"/>
    <p:sldId id="279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33" autoAdjust="0"/>
  </p:normalViewPr>
  <p:slideViewPr>
    <p:cSldViewPr>
      <p:cViewPr>
        <p:scale>
          <a:sx n="90" d="100"/>
          <a:sy n="90" d="100"/>
        </p:scale>
        <p:origin x="-104" y="8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Students\&#23435;&#31649;&#32714;\&#27604;&#36611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Students\&#23435;&#31649;&#32714;\&#27604;&#36611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60003258236"/>
          <c:y val="5.2124505563565092E-2"/>
          <c:w val="0.88420468581263822"/>
          <c:h val="0.7919847040651019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L2M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x"/>
            <c:size val="7"/>
            <c:spPr>
              <a:noFill/>
              <a:ln w="12700">
                <a:solidFill>
                  <a:srgbClr val="0000FF"/>
                </a:solidFill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15.6</c:v>
                </c:pt>
                <c:pt idx="1">
                  <c:v>9.6</c:v>
                </c:pt>
                <c:pt idx="2">
                  <c:v>6.6</c:v>
                </c:pt>
                <c:pt idx="3">
                  <c:v>5.6</c:v>
                </c:pt>
                <c:pt idx="4">
                  <c:v>4.9000000000000004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M2L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plus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15.2</c:v>
                </c:pt>
                <c:pt idx="1">
                  <c:v>10</c:v>
                </c:pt>
                <c:pt idx="2">
                  <c:v>6.6</c:v>
                </c:pt>
                <c:pt idx="3">
                  <c:v>5.2</c:v>
                </c:pt>
                <c:pt idx="4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Random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C00000"/>
                </a:solidFill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44.2</c:v>
                </c:pt>
                <c:pt idx="1">
                  <c:v>44.2</c:v>
                </c:pt>
                <c:pt idx="2">
                  <c:v>44.1</c:v>
                </c:pt>
                <c:pt idx="3">
                  <c:v>44</c:v>
                </c:pt>
                <c:pt idx="4">
                  <c:v>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LOM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diamond"/>
            <c:size val="10"/>
            <c:spPr>
              <a:noFill/>
              <a:ln w="19050">
                <a:solidFill>
                  <a:srgbClr val="00B050"/>
                </a:solidFill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9.2000000000000011</c:v>
                </c:pt>
                <c:pt idx="1">
                  <c:v>5</c:v>
                </c:pt>
                <c:pt idx="2">
                  <c:v>3</c:v>
                </c:pt>
                <c:pt idx="3">
                  <c:v>2.2000000000000002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587712"/>
        <c:axId val="371730688"/>
      </c:lineChart>
      <c:catAx>
        <c:axId val="377587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zh-TW" sz="1400"/>
                  <a:t>The number of players</a:t>
                </a:r>
                <a:endParaRPr lang="zh-TW" alt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1730688"/>
        <c:crosses val="autoZero"/>
        <c:auto val="1"/>
        <c:lblAlgn val="ctr"/>
        <c:lblOffset val="100"/>
        <c:noMultiLvlLbl val="0"/>
      </c:catAx>
      <c:valAx>
        <c:axId val="371730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zh-TW" sz="1600"/>
                  <a:t>Average association</a:t>
                </a:r>
                <a:r>
                  <a:rPr lang="en-US" altLang="zh-TW" sz="1600" baseline="0"/>
                  <a:t> degree</a:t>
                </a:r>
                <a:endParaRPr lang="zh-TW" alt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758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90329447368016"/>
          <c:y val="0.27784538296349331"/>
          <c:w val="0.1929945120496302"/>
          <c:h val="0.33958522790285051"/>
        </c:manualLayout>
      </c:layout>
      <c:overlay val="0"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2771742747558"/>
          <c:y val="2.2439851268591424E-2"/>
          <c:w val="0.86242741560149194"/>
          <c:h val="0.81780030621172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L2M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0000FF"/>
                </a:solidFill>
              </a:ln>
            </c:spPr>
          </c:marker>
          <c:cat>
            <c:numRef>
              <c:f>Sheet1!$A$9:$A$13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Sheet1!$J$2:$N$2</c:f>
              <c:numCache>
                <c:formatCode>General</c:formatCode>
                <c:ptCount val="5"/>
                <c:pt idx="0">
                  <c:v>3.100000000000001E-2</c:v>
                </c:pt>
                <c:pt idx="1">
                  <c:v>0.125</c:v>
                </c:pt>
                <c:pt idx="2">
                  <c:v>0.26600000000000001</c:v>
                </c:pt>
                <c:pt idx="3">
                  <c:v>0.46900000000000008</c:v>
                </c:pt>
                <c:pt idx="4">
                  <c:v>0.75000000000000022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M2L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plus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cat>
            <c:numRef>
              <c:f>Sheet1!$A$9:$A$13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Sheet1!$J$3:$N$3</c:f>
              <c:numCache>
                <c:formatCode>General</c:formatCode>
                <c:ptCount val="5"/>
                <c:pt idx="0">
                  <c:v>3.100000000000001E-2</c:v>
                </c:pt>
                <c:pt idx="1">
                  <c:v>0.125</c:v>
                </c:pt>
                <c:pt idx="2">
                  <c:v>0.26600000000000001</c:v>
                </c:pt>
                <c:pt idx="3">
                  <c:v>0.46900000000000008</c:v>
                </c:pt>
                <c:pt idx="4">
                  <c:v>0.75000000000000022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Random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noFill/>
              <a:ln w="12700">
                <a:solidFill>
                  <a:srgbClr val="C00000"/>
                </a:solidFill>
              </a:ln>
            </c:spPr>
          </c:marker>
          <c:cat>
            <c:numRef>
              <c:f>Sheet1!$A$9:$A$13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Sheet1!$J$4:$N$4</c:f>
              <c:numCache>
                <c:formatCode>General</c:formatCode>
                <c:ptCount val="5"/>
                <c:pt idx="0">
                  <c:v>5.0000000000000018E-3</c:v>
                </c:pt>
                <c:pt idx="1">
                  <c:v>4.0000000000000018E-3</c:v>
                </c:pt>
                <c:pt idx="2">
                  <c:v>3.0000000000000009E-3</c:v>
                </c:pt>
                <c:pt idx="3">
                  <c:v>2.0000000000000009E-3</c:v>
                </c:pt>
                <c:pt idx="4">
                  <c:v>1.0000000000000005E-3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LOM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diamond"/>
            <c:size val="10"/>
            <c:spPr>
              <a:noFill/>
              <a:ln w="19050">
                <a:solidFill>
                  <a:srgbClr val="00B050"/>
                </a:solidFill>
              </a:ln>
            </c:spPr>
          </c:marker>
          <c:cat>
            <c:numRef>
              <c:f>Sheet1!$A$9:$A$13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Sheet1!$J$5:$N$5</c:f>
              <c:numCache>
                <c:formatCode>General</c:formatCode>
                <c:ptCount val="5"/>
                <c:pt idx="0">
                  <c:v>6.200000000000002E-2</c:v>
                </c:pt>
                <c:pt idx="1">
                  <c:v>0.31300000000000011</c:v>
                </c:pt>
                <c:pt idx="2">
                  <c:v>0.92100000000000004</c:v>
                </c:pt>
                <c:pt idx="3">
                  <c:v>1.9219999999999995</c:v>
                </c:pt>
                <c:pt idx="4">
                  <c:v>3.4689999999999999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139456"/>
        <c:axId val="371732992"/>
      </c:lineChart>
      <c:catAx>
        <c:axId val="38113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zh-TW" sz="1400"/>
                  <a:t>The number of players</a:t>
                </a:r>
                <a:endParaRPr lang="zh-TW" alt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1732992"/>
        <c:crosses val="autoZero"/>
        <c:auto val="1"/>
        <c:lblAlgn val="ctr"/>
        <c:lblOffset val="100"/>
        <c:noMultiLvlLbl val="0"/>
      </c:catAx>
      <c:valAx>
        <c:axId val="371732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zh-TW" sz="1400"/>
                  <a:t>Execution</a:t>
                </a:r>
                <a:r>
                  <a:rPr lang="en-US" altLang="zh-TW" sz="1400" baseline="0"/>
                  <a:t> time (ms)</a:t>
                </a:r>
                <a:endParaRPr lang="zh-TW" alt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1139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969613087981496"/>
          <c:y val="0.18417266457444609"/>
          <c:w val="0.20051376003465302"/>
          <c:h val="0.3452584894668597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8B092-F33B-401A-AAB4-E2FEA928E627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64606-16D1-4CF0-9B95-73F4994355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6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4606-16D1-4CF0-9B95-73F4994355A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84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57F77F-1526-4AEE-BEEC-97EF2C506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757F77F-1526-4AEE-BEEC-97EF2C506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757F77F-1526-4AEE-BEEC-97EF2C506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757F77F-1526-4AEE-BEEC-97EF2C506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57F77F-1526-4AEE-BEEC-97EF2C506C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57F77F-1526-4AEE-BEEC-97EF2C506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757F77F-1526-4AEE-BEEC-97EF2C506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-36512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24128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57F77F-1526-4AEE-BEEC-97EF2C506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704856" cy="2448272"/>
          </a:xfrm>
        </p:spPr>
        <p:txBody>
          <a:bodyPr>
            <a:normAutofit/>
          </a:bodyPr>
          <a:lstStyle/>
          <a:p>
            <a:pPr fontAlgn="t"/>
            <a:endParaRPr lang="en-US" altLang="zh-TW" dirty="0" smtClean="0"/>
          </a:p>
          <a:p>
            <a:pPr fontAlgn="t"/>
            <a:r>
              <a:rPr lang="en-US" altLang="zh-TW" dirty="0" smtClean="0"/>
              <a:t>Jehn-Ruey </a:t>
            </a:r>
            <a:r>
              <a:rPr lang="en-US" altLang="zh-TW" dirty="0"/>
              <a:t>Jiang</a:t>
            </a:r>
            <a:r>
              <a:rPr lang="en-US" altLang="zh-TW" dirty="0" smtClean="0"/>
              <a:t>, Guan-Yi Sung, </a:t>
            </a:r>
            <a:r>
              <a:rPr lang="en-US" altLang="zh-TW" dirty="0" err="1" smtClean="0"/>
              <a:t>Jih-wei</a:t>
            </a:r>
            <a:r>
              <a:rPr lang="en-US" altLang="zh-TW" dirty="0" smtClean="0"/>
              <a:t> Wu</a:t>
            </a:r>
          </a:p>
          <a:p>
            <a:pPr fontAlgn="t"/>
            <a:endParaRPr lang="zh-TW" altLang="zh-TW" dirty="0"/>
          </a:p>
          <a:p>
            <a:r>
              <a:rPr lang="en-US" altLang="zh-TW" dirty="0"/>
              <a:t>National Central University, </a:t>
            </a:r>
            <a:r>
              <a:rPr lang="en-US" altLang="zh-TW" dirty="0" smtClean="0"/>
              <a:t>Taiwan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Presented by </a:t>
            </a:r>
            <a:r>
              <a:rPr lang="en-US" altLang="zh-TW" i="1" dirty="0" smtClean="0"/>
              <a:t>Prof. Jehn-Ruey Jiang</a:t>
            </a:r>
            <a:endParaRPr lang="zh-TW" altLang="en-US" i="1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200" b="1" cap="all" dirty="0"/>
              <a:t>LOM: a Leader Oriented matchmaking algorithm for multiplayer online games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511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FunNet</a:t>
            </a:r>
            <a:r>
              <a:rPr lang="en-US" altLang="zh-TW" dirty="0"/>
              <a:t> </a:t>
            </a:r>
            <a:r>
              <a:rPr lang="en-US" altLang="zh-TW" dirty="0" smtClean="0"/>
              <a:t>[</a:t>
            </a:r>
            <a:r>
              <a:rPr lang="en-US" altLang="zh-TW" dirty="0" err="1"/>
              <a:t>Delalleau</a:t>
            </a:r>
            <a:r>
              <a:rPr lang="en-US" altLang="zh-TW" dirty="0"/>
              <a:t> et al</a:t>
            </a:r>
            <a:r>
              <a:rPr lang="en-US" altLang="zh-TW" dirty="0" smtClean="0"/>
              <a:t>., 2012]</a:t>
            </a:r>
          </a:p>
          <a:p>
            <a:pPr lvl="1"/>
            <a:r>
              <a:rPr lang="en-US" altLang="zh-TW" dirty="0" smtClean="0"/>
              <a:t>It considers that </a:t>
            </a:r>
            <a:r>
              <a:rPr lang="en-US" altLang="zh-TW" dirty="0"/>
              <a:t>player skill levels are hard to obtain and </a:t>
            </a:r>
            <a:r>
              <a:rPr lang="en-US" altLang="zh-TW" dirty="0" smtClean="0"/>
              <a:t>predict.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i="1" dirty="0" err="1"/>
              <a:t>FunNet</a:t>
            </a:r>
            <a:r>
              <a:rPr lang="en-US" altLang="zh-TW" dirty="0"/>
              <a:t> model </a:t>
            </a:r>
            <a:r>
              <a:rPr lang="en-US" altLang="zh-TW" dirty="0" smtClean="0"/>
              <a:t>is </a:t>
            </a:r>
            <a:r>
              <a:rPr lang="en-US" altLang="zh-TW" dirty="0"/>
              <a:t>constructed by </a:t>
            </a:r>
            <a:r>
              <a:rPr lang="en-US" altLang="zh-TW" dirty="0" smtClean="0"/>
              <a:t>the neural </a:t>
            </a:r>
            <a:r>
              <a:rPr lang="en-US" altLang="zh-TW" dirty="0"/>
              <a:t>network </a:t>
            </a:r>
            <a:r>
              <a:rPr lang="en-US" altLang="zh-TW" dirty="0" smtClean="0"/>
              <a:t>to </a:t>
            </a:r>
            <a:r>
              <a:rPr lang="en-US" altLang="zh-TW" dirty="0"/>
              <a:t>find out the significant factors that determine the "fun </a:t>
            </a:r>
            <a:r>
              <a:rPr lang="en-US" altLang="zh-TW" dirty="0" smtClean="0"/>
              <a:t>score".</a:t>
            </a:r>
          </a:p>
          <a:p>
            <a:r>
              <a:rPr lang="en-US" altLang="zh-TW" dirty="0" smtClean="0"/>
              <a:t>Players’ Behavior Database [</a:t>
            </a:r>
            <a:r>
              <a:rPr lang="en-US" altLang="zh-TW" dirty="0" err="1" smtClean="0"/>
              <a:t>Véron</a:t>
            </a:r>
            <a:r>
              <a:rPr lang="en-US" altLang="zh-TW" dirty="0" smtClean="0"/>
              <a:t> et. al., 2014]</a:t>
            </a:r>
          </a:p>
          <a:p>
            <a:pPr lvl="1"/>
            <a:r>
              <a:rPr lang="en-US" altLang="zh-TW" dirty="0" smtClean="0"/>
              <a:t>It gathers </a:t>
            </a:r>
            <a:r>
              <a:rPr lang="en-US" altLang="zh-TW" dirty="0"/>
              <a:t>and </a:t>
            </a:r>
            <a:r>
              <a:rPr lang="en-US" altLang="zh-TW" dirty="0" smtClean="0"/>
              <a:t>analyzes </a:t>
            </a:r>
            <a:r>
              <a:rPr lang="en-US" altLang="zh-TW" dirty="0"/>
              <a:t>more than 28 million game sessions of data from </a:t>
            </a:r>
            <a:r>
              <a:rPr lang="en-US" altLang="zh-TW" dirty="0" smtClean="0"/>
              <a:t>League </a:t>
            </a:r>
            <a:r>
              <a:rPr lang="en-US" altLang="zh-TW" dirty="0"/>
              <a:t>of </a:t>
            </a:r>
            <a:r>
              <a:rPr lang="en-US" altLang="zh-TW" dirty="0" smtClean="0"/>
              <a:t>Legends.</a:t>
            </a:r>
          </a:p>
          <a:p>
            <a:pPr lvl="1"/>
            <a:r>
              <a:rPr lang="en-US" altLang="zh-TW" dirty="0" smtClean="0"/>
              <a:t>It is a </a:t>
            </a:r>
            <a:r>
              <a:rPr lang="en-US" altLang="zh-TW" dirty="0"/>
              <a:t>reusable database for establishing effective matchmaking criteria.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2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LOM Algorithm</a:t>
            </a:r>
          </a:p>
          <a:p>
            <a:r>
              <a:rPr lang="en-US" altLang="zh-TW" dirty="0" smtClean="0"/>
              <a:t>Performance Evaluation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9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LOM: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Leader </a:t>
            </a:r>
            <a:r>
              <a:rPr lang="en-US" altLang="zh-TW" b="1" dirty="0"/>
              <a:t>Oriented </a:t>
            </a:r>
            <a:r>
              <a:rPr lang="en-US" altLang="zh-TW" b="1" dirty="0" smtClean="0"/>
              <a:t>Matchmaking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It relies on </a:t>
            </a:r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association-based criterion</a:t>
            </a:r>
            <a:r>
              <a:rPr lang="en-US" altLang="zh-TW" dirty="0"/>
              <a:t>, by which players with high association are grouped into a </a:t>
            </a:r>
            <a:r>
              <a:rPr lang="en-US" altLang="zh-TW" dirty="0" smtClean="0"/>
              <a:t>session/team.</a:t>
            </a:r>
          </a:p>
          <a:p>
            <a:r>
              <a:rPr lang="en-US" altLang="zh-TW" dirty="0" smtClean="0"/>
              <a:t>Each game session/team has  a preselected </a:t>
            </a:r>
            <a:r>
              <a:rPr lang="en-US" altLang="zh-TW" dirty="0" smtClean="0">
                <a:solidFill>
                  <a:srgbClr val="FF0000"/>
                </a:solidFill>
              </a:rPr>
              <a:t>leader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A player </a:t>
            </a:r>
            <a:r>
              <a:rPr lang="en-US" altLang="zh-TW" dirty="0" smtClean="0"/>
              <a:t>joins into </a:t>
            </a:r>
            <a:r>
              <a:rPr lang="en-US" altLang="zh-TW" dirty="0"/>
              <a:t>a team whose leader has the </a:t>
            </a:r>
            <a:r>
              <a:rPr lang="en-US" altLang="zh-TW" dirty="0">
                <a:solidFill>
                  <a:srgbClr val="FF0000"/>
                </a:solidFill>
              </a:rPr>
              <a:t>highest association degree </a:t>
            </a:r>
            <a:r>
              <a:rPr lang="en-US" altLang="zh-TW" dirty="0"/>
              <a:t>with the </a:t>
            </a:r>
            <a:r>
              <a:rPr lang="en-US" altLang="zh-TW" dirty="0" smtClean="0"/>
              <a:t>player.</a:t>
            </a:r>
          </a:p>
          <a:p>
            <a:r>
              <a:rPr lang="en-US" altLang="zh-TW" dirty="0" smtClean="0"/>
              <a:t>It is an optimized association-based matching scheme on the basis of </a:t>
            </a:r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minimum-cost maximum-flow (MCMF) </a:t>
            </a:r>
            <a:r>
              <a:rPr lang="en-US" altLang="zh-TW" dirty="0" smtClean="0"/>
              <a:t>algorithm.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2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The Bipartite Graph for LOM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11894" y="4948636"/>
            <a:ext cx="8503920" cy="164871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2600" i="1" dirty="0" smtClean="0"/>
              <a:t>n</a:t>
            </a:r>
            <a:r>
              <a:rPr lang="en-US" altLang="zh-TW" sz="2600" dirty="0" smtClean="0"/>
              <a:t>: the total number of players</a:t>
            </a:r>
          </a:p>
          <a:p>
            <a:r>
              <a:rPr lang="en-US" altLang="zh-TW" sz="2600" i="1" dirty="0" smtClean="0"/>
              <a:t>k</a:t>
            </a:r>
            <a:r>
              <a:rPr lang="en-US" altLang="zh-TW" sz="2600" dirty="0" smtClean="0"/>
              <a:t>=</a:t>
            </a:r>
            <a:r>
              <a:rPr lang="en-US" altLang="zh-TW" sz="2600" dirty="0" smtClean="0">
                <a:sym typeface="Symbol"/>
              </a:rPr>
              <a:t></a:t>
            </a:r>
            <a:r>
              <a:rPr lang="en-US" altLang="zh-TW" sz="2600" i="1" dirty="0" smtClean="0">
                <a:sym typeface="Symbol"/>
              </a:rPr>
              <a:t>n</a:t>
            </a:r>
            <a:r>
              <a:rPr lang="en-US" altLang="zh-TW" sz="2600" dirty="0" smtClean="0">
                <a:sym typeface="Symbol"/>
              </a:rPr>
              <a:t>/</a:t>
            </a:r>
            <a:r>
              <a:rPr lang="en-US" altLang="zh-TW" sz="2600" i="1" dirty="0" smtClean="0">
                <a:sym typeface="Symbol"/>
              </a:rPr>
              <a:t>h</a:t>
            </a:r>
            <a:r>
              <a:rPr lang="en-US" altLang="zh-TW" sz="2600" dirty="0" smtClean="0">
                <a:sym typeface="Symbol"/>
              </a:rPr>
              <a:t></a:t>
            </a:r>
            <a:r>
              <a:rPr lang="en-US" altLang="zh-TW" sz="2600" dirty="0" smtClean="0"/>
              <a:t>: the number of teams/sessions, </a:t>
            </a:r>
            <a:r>
              <a:rPr lang="en-US" altLang="zh-TW" sz="2600" dirty="0"/>
              <a:t>where </a:t>
            </a:r>
            <a:r>
              <a:rPr lang="en-US" altLang="zh-TW" sz="2600" i="1" dirty="0" smtClean="0"/>
              <a:t>h</a:t>
            </a:r>
            <a:r>
              <a:rPr lang="en-US" altLang="zh-TW" sz="2600" dirty="0" smtClean="0"/>
              <a:t> is </a:t>
            </a:r>
            <a:r>
              <a:rPr lang="en-US" altLang="zh-TW" sz="2600" dirty="0"/>
              <a:t>the number of players per </a:t>
            </a:r>
            <a:r>
              <a:rPr lang="en-US" altLang="zh-TW" sz="2600" dirty="0" smtClean="0"/>
              <a:t>team/session</a:t>
            </a:r>
          </a:p>
          <a:p>
            <a:r>
              <a:rPr lang="en-US" altLang="zh-TW" sz="2600" i="1" dirty="0" err="1" smtClean="0"/>
              <a:t>Wl</a:t>
            </a:r>
            <a:r>
              <a:rPr lang="en-US" altLang="zh-TW" sz="2600" i="1" baseline="-25000" dirty="0" err="1" smtClean="0"/>
              <a:t>x</a:t>
            </a:r>
            <a:r>
              <a:rPr lang="en-US" altLang="zh-TW" sz="2600" i="1" dirty="0" err="1" smtClean="0"/>
              <a:t>m</a:t>
            </a:r>
            <a:r>
              <a:rPr lang="en-US" altLang="zh-TW" sz="2600" i="1" baseline="-25000" dirty="0" err="1" smtClean="0"/>
              <a:t>y</a:t>
            </a:r>
            <a:r>
              <a:rPr lang="en-US" altLang="zh-TW" sz="2600" i="1" baseline="-25000" dirty="0" smtClean="0"/>
              <a:t> </a:t>
            </a:r>
            <a:r>
              <a:rPr lang="en-US" altLang="zh-TW" sz="2600" dirty="0" smtClean="0"/>
              <a:t>: the </a:t>
            </a:r>
            <a:r>
              <a:rPr lang="en-US" altLang="zh-TW" sz="2600" dirty="0"/>
              <a:t>association degree between </a:t>
            </a:r>
            <a:r>
              <a:rPr lang="en-US" altLang="zh-TW" sz="2600" i="1" dirty="0"/>
              <a:t>l</a:t>
            </a:r>
            <a:r>
              <a:rPr lang="en-US" altLang="zh-TW" sz="2600" i="1" baseline="-25000" dirty="0"/>
              <a:t>x</a:t>
            </a:r>
            <a:r>
              <a:rPr lang="en-US" altLang="zh-TW" sz="2600" dirty="0"/>
              <a:t> and </a:t>
            </a:r>
            <a:r>
              <a:rPr lang="en-US" altLang="zh-TW" sz="2600" i="1" dirty="0"/>
              <a:t>m</a:t>
            </a:r>
            <a:r>
              <a:rPr lang="en-US" altLang="zh-TW" sz="2600" i="1" baseline="-25000" dirty="0"/>
              <a:t>y</a:t>
            </a:r>
            <a:r>
              <a:rPr lang="en-US" altLang="zh-TW" sz="2600" dirty="0"/>
              <a:t>. </a:t>
            </a:r>
            <a:endParaRPr lang="en-US" altLang="zh-TW" sz="2600" dirty="0" smtClean="0"/>
          </a:p>
          <a:p>
            <a:r>
              <a:rPr lang="en-US" altLang="zh-TW" sz="2600" dirty="0" smtClean="0"/>
              <a:t>The </a:t>
            </a:r>
            <a:r>
              <a:rPr lang="en-US" altLang="zh-TW" sz="2600" dirty="0"/>
              <a:t>smaller </a:t>
            </a:r>
            <a:r>
              <a:rPr lang="en-US" altLang="zh-TW" sz="2600" i="1" dirty="0" err="1" smtClean="0"/>
              <a:t>Wl</a:t>
            </a:r>
            <a:r>
              <a:rPr lang="en-US" altLang="zh-TW" sz="2600" i="1" baseline="-25000" dirty="0" err="1" smtClean="0"/>
              <a:t>x</a:t>
            </a:r>
            <a:r>
              <a:rPr lang="en-US" altLang="zh-TW" sz="2600" i="1" dirty="0" err="1" smtClean="0"/>
              <a:t>m</a:t>
            </a:r>
            <a:r>
              <a:rPr lang="en-US" altLang="zh-TW" sz="2600" i="1" baseline="-25000" dirty="0" err="1" smtClean="0"/>
              <a:t>y</a:t>
            </a:r>
            <a:r>
              <a:rPr lang="en-US" altLang="zh-TW" sz="2600" dirty="0" smtClean="0"/>
              <a:t> </a:t>
            </a:r>
            <a:r>
              <a:rPr lang="en-US" altLang="zh-TW" sz="2600" dirty="0"/>
              <a:t>is, the closer the association between </a:t>
            </a:r>
            <a:r>
              <a:rPr lang="en-US" altLang="zh-TW" sz="2600" i="1" dirty="0"/>
              <a:t>l</a:t>
            </a:r>
            <a:r>
              <a:rPr lang="en-US" altLang="zh-TW" sz="2600" i="1" baseline="-25000" dirty="0"/>
              <a:t>x</a:t>
            </a:r>
            <a:r>
              <a:rPr lang="en-US" altLang="zh-TW" sz="2600" dirty="0"/>
              <a:t> and </a:t>
            </a:r>
            <a:r>
              <a:rPr lang="en-US" altLang="zh-TW" sz="2600" i="1" dirty="0"/>
              <a:t>m</a:t>
            </a:r>
            <a:r>
              <a:rPr lang="en-US" altLang="zh-TW" sz="2600" i="1" baseline="-25000" dirty="0"/>
              <a:t>y</a:t>
            </a:r>
            <a:r>
              <a:rPr lang="en-US" altLang="zh-TW" sz="2600" dirty="0"/>
              <a:t>.</a:t>
            </a:r>
            <a:endParaRPr lang="zh-TW" altLang="en-US" sz="2600" dirty="0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AutoShape 26"/>
          <p:cNvSpPr>
            <a:spLocks noChangeAspect="1" noChangeArrowheads="1" noTextEdit="1"/>
          </p:cNvSpPr>
          <p:nvPr/>
        </p:nvSpPr>
        <p:spPr bwMode="auto">
          <a:xfrm>
            <a:off x="1048438" y="1514000"/>
            <a:ext cx="7474172" cy="42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1759707" y="1176305"/>
            <a:ext cx="5310691" cy="4052895"/>
            <a:chOff x="1759707" y="1514000"/>
            <a:chExt cx="5310691" cy="4052895"/>
          </a:xfrm>
        </p:grpSpPr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2152659" y="2177642"/>
              <a:ext cx="562901" cy="5620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2152659" y="2984265"/>
              <a:ext cx="563800" cy="56292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2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195821" y="4557942"/>
              <a:ext cx="563800" cy="56292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k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" name="Oval 22"/>
            <p:cNvSpPr>
              <a:spLocks noChangeArrowheads="1"/>
            </p:cNvSpPr>
            <p:nvPr/>
          </p:nvSpPr>
          <p:spPr bwMode="auto">
            <a:xfrm>
              <a:off x="6028222" y="2015778"/>
              <a:ext cx="563800" cy="5620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6049803" y="2739670"/>
              <a:ext cx="563800" cy="5620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2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6065989" y="5004867"/>
              <a:ext cx="552110" cy="5620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n-k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6054299" y="3444678"/>
              <a:ext cx="563800" cy="5620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3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" name="AutoShape 18"/>
            <p:cNvSpPr>
              <a:spLocks noChangeShapeType="1"/>
            </p:cNvSpPr>
            <p:nvPr/>
          </p:nvSpPr>
          <p:spPr bwMode="auto">
            <a:xfrm flipV="1">
              <a:off x="2729048" y="2297242"/>
              <a:ext cx="3285686" cy="161864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AutoShape 17"/>
            <p:cNvSpPr>
              <a:spLocks noChangeShapeType="1"/>
            </p:cNvSpPr>
            <p:nvPr/>
          </p:nvSpPr>
          <p:spPr bwMode="auto">
            <a:xfrm>
              <a:off x="2729048" y="2459106"/>
              <a:ext cx="3307267" cy="562028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AutoShape 16"/>
            <p:cNvSpPr>
              <a:spLocks noChangeShapeType="1"/>
            </p:cNvSpPr>
            <p:nvPr/>
          </p:nvSpPr>
          <p:spPr bwMode="auto">
            <a:xfrm>
              <a:off x="2729048" y="2459106"/>
              <a:ext cx="3311763" cy="1267035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195821" y="3475252"/>
              <a:ext cx="533227" cy="1207685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040811" y="3914083"/>
              <a:ext cx="532328" cy="120678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5629875" y="1514000"/>
              <a:ext cx="1440523" cy="644758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Members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759707" y="1652484"/>
              <a:ext cx="1441422" cy="644758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Leaders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1" name="AutoShape 11"/>
            <p:cNvSpPr>
              <a:spLocks noChangeShapeType="1"/>
            </p:cNvSpPr>
            <p:nvPr/>
          </p:nvSpPr>
          <p:spPr bwMode="auto">
            <a:xfrm flipV="1">
              <a:off x="2751528" y="3021134"/>
              <a:ext cx="3284787" cy="247292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AutoShape 10"/>
            <p:cNvSpPr>
              <a:spLocks noChangeShapeType="1"/>
            </p:cNvSpPr>
            <p:nvPr/>
          </p:nvSpPr>
          <p:spPr bwMode="auto">
            <a:xfrm flipV="1">
              <a:off x="2729947" y="2297242"/>
              <a:ext cx="3284787" cy="968486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AutoShape 9"/>
            <p:cNvSpPr>
              <a:spLocks noChangeShapeType="1"/>
            </p:cNvSpPr>
            <p:nvPr/>
          </p:nvSpPr>
          <p:spPr bwMode="auto">
            <a:xfrm>
              <a:off x="2716459" y="3265728"/>
              <a:ext cx="3324352" cy="460413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AutoShape 8"/>
            <p:cNvSpPr>
              <a:spLocks noChangeShapeType="1"/>
            </p:cNvSpPr>
            <p:nvPr/>
          </p:nvSpPr>
          <p:spPr bwMode="auto">
            <a:xfrm>
              <a:off x="2729048" y="2459106"/>
              <a:ext cx="3323453" cy="2827225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AutoShape 7"/>
            <p:cNvSpPr>
              <a:spLocks noChangeShapeType="1"/>
            </p:cNvSpPr>
            <p:nvPr/>
          </p:nvSpPr>
          <p:spPr bwMode="auto">
            <a:xfrm>
              <a:off x="2729947" y="3265728"/>
              <a:ext cx="3322554" cy="2020602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AutoShape 6"/>
            <p:cNvSpPr>
              <a:spLocks noChangeShapeType="1"/>
            </p:cNvSpPr>
            <p:nvPr/>
          </p:nvSpPr>
          <p:spPr bwMode="auto">
            <a:xfrm flipV="1">
              <a:off x="2773109" y="2297242"/>
              <a:ext cx="3240726" cy="2542164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AutoShape 5"/>
            <p:cNvSpPr>
              <a:spLocks noChangeShapeType="1"/>
            </p:cNvSpPr>
            <p:nvPr/>
          </p:nvSpPr>
          <p:spPr bwMode="auto">
            <a:xfrm flipV="1">
              <a:off x="2773109" y="3021134"/>
              <a:ext cx="3267702" cy="1818272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AutoShape 4"/>
            <p:cNvSpPr>
              <a:spLocks noChangeShapeType="1"/>
            </p:cNvSpPr>
            <p:nvPr/>
          </p:nvSpPr>
          <p:spPr bwMode="auto">
            <a:xfrm flipV="1">
              <a:off x="2773109" y="3726141"/>
              <a:ext cx="3267702" cy="1113265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AutoShape 3"/>
            <p:cNvSpPr>
              <a:spLocks noChangeShapeType="1"/>
            </p:cNvSpPr>
            <p:nvPr/>
          </p:nvSpPr>
          <p:spPr bwMode="auto">
            <a:xfrm>
              <a:off x="2773109" y="4839406"/>
              <a:ext cx="3279392" cy="446924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3939374" y="2015778"/>
              <a:ext cx="1319130" cy="331371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Wl</a:t>
              </a:r>
              <a:r>
                <a:rPr kumimoji="1" lang="en-US" altLang="zh-TW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r>
                <a:rPr kumimoji="1" lang="en-US" altLang="zh-TW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endPara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Wl</a:t>
              </a:r>
              <a:r>
                <a:rPr kumimoji="1" lang="en-US" altLang="zh-TW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2</a:t>
              </a:r>
              <a:r>
                <a:rPr kumimoji="1" lang="en-US" altLang="zh-TW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2</a:t>
              </a:r>
              <a:endPara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Wl</a:t>
              </a:r>
              <a:r>
                <a:rPr kumimoji="1" lang="en-US" altLang="zh-TW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r>
                <a:rPr kumimoji="1" lang="en-US" altLang="zh-TW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3</a:t>
              </a:r>
              <a:endPara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Wl</a:t>
              </a:r>
              <a:r>
                <a:rPr kumimoji="1" lang="en-US" altLang="zh-TW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k</a:t>
              </a:r>
              <a:r>
                <a:rPr kumimoji="1" lang="en-US" altLang="zh-TW" b="0" i="1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n</a:t>
              </a:r>
              <a:r>
                <a:rPr kumimoji="1" lang="en-US" altLang="zh-TW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-k</a:t>
              </a:r>
              <a:endPara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7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The Flow Network for LOM</a:t>
            </a:r>
            <a:endParaRPr lang="zh-TW" altLang="en-US" dirty="0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AutoShape 37"/>
          <p:cNvSpPr>
            <a:spLocks noChangeAspect="1" noChangeArrowheads="1" noTextEdit="1"/>
          </p:cNvSpPr>
          <p:nvPr/>
        </p:nvSpPr>
        <p:spPr bwMode="auto">
          <a:xfrm>
            <a:off x="666146" y="1515890"/>
            <a:ext cx="7578262" cy="42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311387" y="1515890"/>
            <a:ext cx="1460584" cy="65373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 cmpd="thickThin">
                <a:solidFill>
                  <a:srgbClr val="622423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Members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947869" y="1656302"/>
            <a:ext cx="6984729" cy="3914220"/>
            <a:chOff x="947869" y="1656302"/>
            <a:chExt cx="6984729" cy="3914220"/>
          </a:xfrm>
        </p:grpSpPr>
        <p:sp>
          <p:nvSpPr>
            <p:cNvPr id="7" name="Oval 36"/>
            <p:cNvSpPr>
              <a:spLocks noChangeArrowheads="1"/>
            </p:cNvSpPr>
            <p:nvPr/>
          </p:nvSpPr>
          <p:spPr bwMode="auto">
            <a:xfrm>
              <a:off x="2277165" y="2188775"/>
              <a:ext cx="571652" cy="56985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2277165" y="3044013"/>
              <a:ext cx="571652" cy="57076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2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" name="Oval 34"/>
            <p:cNvSpPr>
              <a:spLocks noChangeArrowheads="1"/>
            </p:cNvSpPr>
            <p:nvPr/>
          </p:nvSpPr>
          <p:spPr bwMode="auto">
            <a:xfrm>
              <a:off x="2321839" y="4528371"/>
              <a:ext cx="571652" cy="57076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k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" name="Oval 33"/>
            <p:cNvSpPr>
              <a:spLocks noChangeArrowheads="1"/>
            </p:cNvSpPr>
            <p:nvPr/>
          </p:nvSpPr>
          <p:spPr bwMode="auto">
            <a:xfrm>
              <a:off x="5700694" y="2024656"/>
              <a:ext cx="571652" cy="56985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1" name="Oval 32"/>
            <p:cNvSpPr>
              <a:spLocks noChangeArrowheads="1"/>
            </p:cNvSpPr>
            <p:nvPr/>
          </p:nvSpPr>
          <p:spPr bwMode="auto">
            <a:xfrm>
              <a:off x="5700694" y="2758630"/>
              <a:ext cx="571652" cy="56985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6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2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5732604" y="5000667"/>
              <a:ext cx="559799" cy="56985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n-k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3" name="Oval 30"/>
            <p:cNvSpPr>
              <a:spLocks noChangeArrowheads="1"/>
            </p:cNvSpPr>
            <p:nvPr/>
          </p:nvSpPr>
          <p:spPr bwMode="auto">
            <a:xfrm>
              <a:off x="5719840" y="3473456"/>
              <a:ext cx="571652" cy="56985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3</a:t>
              </a:r>
              <a:endParaRPr kumimoji="1" lang="en-US" altLang="zh-TW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" name="AutoShape 29"/>
            <p:cNvSpPr>
              <a:spLocks noChangeShapeType="1"/>
            </p:cNvSpPr>
            <p:nvPr/>
          </p:nvSpPr>
          <p:spPr bwMode="auto">
            <a:xfrm flipV="1">
              <a:off x="2862493" y="2310040"/>
              <a:ext cx="2824525" cy="164118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AutoShape 28"/>
            <p:cNvSpPr>
              <a:spLocks noChangeShapeType="1"/>
            </p:cNvSpPr>
            <p:nvPr/>
          </p:nvSpPr>
          <p:spPr bwMode="auto">
            <a:xfrm>
              <a:off x="2862493" y="2474158"/>
              <a:ext cx="2824525" cy="569855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AutoShape 27"/>
            <p:cNvSpPr>
              <a:spLocks noChangeShapeType="1"/>
            </p:cNvSpPr>
            <p:nvPr/>
          </p:nvSpPr>
          <p:spPr bwMode="auto">
            <a:xfrm>
              <a:off x="2862493" y="2474158"/>
              <a:ext cx="2843672" cy="1284681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2285370" y="3473456"/>
              <a:ext cx="540653" cy="122450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5700694" y="3875545"/>
              <a:ext cx="539741" cy="122359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931621" y="1656302"/>
              <a:ext cx="1461496" cy="653738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Leaders</a:t>
              </a:r>
              <a:endParaRPr kumimoji="1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1" name="AutoShape 22"/>
            <p:cNvSpPr>
              <a:spLocks noChangeShapeType="1"/>
            </p:cNvSpPr>
            <p:nvPr/>
          </p:nvSpPr>
          <p:spPr bwMode="auto">
            <a:xfrm flipV="1">
              <a:off x="2862493" y="3044013"/>
              <a:ext cx="2824525" cy="285383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AutoShape 21"/>
            <p:cNvSpPr>
              <a:spLocks noChangeShapeType="1"/>
            </p:cNvSpPr>
            <p:nvPr/>
          </p:nvSpPr>
          <p:spPr bwMode="auto">
            <a:xfrm flipV="1">
              <a:off x="2862493" y="2310040"/>
              <a:ext cx="2824525" cy="1019357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AutoShape 20"/>
            <p:cNvSpPr>
              <a:spLocks noChangeShapeType="1"/>
            </p:cNvSpPr>
            <p:nvPr/>
          </p:nvSpPr>
          <p:spPr bwMode="auto">
            <a:xfrm>
              <a:off x="2862493" y="3329396"/>
              <a:ext cx="2843672" cy="429443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AutoShape 19"/>
            <p:cNvSpPr>
              <a:spLocks noChangeShapeType="1"/>
            </p:cNvSpPr>
            <p:nvPr/>
          </p:nvSpPr>
          <p:spPr bwMode="auto">
            <a:xfrm>
              <a:off x="2862493" y="2474158"/>
              <a:ext cx="2856436" cy="2811892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AutoShape 18"/>
            <p:cNvSpPr>
              <a:spLocks noChangeShapeType="1"/>
            </p:cNvSpPr>
            <p:nvPr/>
          </p:nvSpPr>
          <p:spPr bwMode="auto">
            <a:xfrm>
              <a:off x="2862493" y="3329396"/>
              <a:ext cx="2856436" cy="1956654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AutoShape 17"/>
            <p:cNvSpPr>
              <a:spLocks noChangeShapeType="1"/>
            </p:cNvSpPr>
            <p:nvPr/>
          </p:nvSpPr>
          <p:spPr bwMode="auto">
            <a:xfrm flipV="1">
              <a:off x="2907167" y="2310040"/>
              <a:ext cx="2779851" cy="2503715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AutoShape 16"/>
            <p:cNvSpPr>
              <a:spLocks noChangeShapeType="1"/>
            </p:cNvSpPr>
            <p:nvPr/>
          </p:nvSpPr>
          <p:spPr bwMode="auto">
            <a:xfrm flipV="1">
              <a:off x="2907167" y="3044013"/>
              <a:ext cx="2779851" cy="1769741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AutoShape 15"/>
            <p:cNvSpPr>
              <a:spLocks noChangeShapeType="1"/>
            </p:cNvSpPr>
            <p:nvPr/>
          </p:nvSpPr>
          <p:spPr bwMode="auto">
            <a:xfrm flipV="1">
              <a:off x="2907167" y="3758839"/>
              <a:ext cx="2798997" cy="1054915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AutoShape 14"/>
            <p:cNvSpPr>
              <a:spLocks noChangeShapeType="1"/>
            </p:cNvSpPr>
            <p:nvPr/>
          </p:nvSpPr>
          <p:spPr bwMode="auto">
            <a:xfrm>
              <a:off x="2907167" y="4813755"/>
              <a:ext cx="2811761" cy="472296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1520433" y="2786438"/>
              <a:ext cx="883462" cy="217821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</a:t>
              </a:r>
              <a:r>
                <a:rPr kumimoji="1" lang="en-US" altLang="zh-TW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h</a:t>
              </a: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-1, 0)</a:t>
              </a:r>
              <a:endParaRPr kumimoji="1" lang="en-US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</a:t>
              </a:r>
              <a:r>
                <a:rPr kumimoji="1" lang="en-US" altLang="zh-TW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h</a:t>
              </a: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-1, 0)</a:t>
              </a:r>
              <a:endParaRPr kumimoji="1" lang="en-US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</a:t>
              </a:r>
              <a:r>
                <a:rPr kumimoji="1" lang="en-US" altLang="zh-TW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h</a:t>
              </a: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-1, 0)</a:t>
              </a:r>
              <a:endParaRPr kumimoji="1" lang="en-US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947869" y="3379544"/>
              <a:ext cx="572564" cy="56985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S</a:t>
              </a:r>
              <a:endParaRPr kumimoji="1" lang="en-US" alt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2" name="AutoShape 11"/>
            <p:cNvSpPr>
              <a:spLocks noChangeShapeType="1"/>
            </p:cNvSpPr>
            <p:nvPr/>
          </p:nvSpPr>
          <p:spPr bwMode="auto">
            <a:xfrm flipV="1">
              <a:off x="1534109" y="2688424"/>
              <a:ext cx="826935" cy="97741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AutoShape 10"/>
            <p:cNvSpPr>
              <a:spLocks noChangeShapeType="1"/>
            </p:cNvSpPr>
            <p:nvPr/>
          </p:nvSpPr>
          <p:spPr bwMode="auto">
            <a:xfrm flipV="1">
              <a:off x="1534109" y="3329396"/>
              <a:ext cx="729380" cy="33644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AutoShape 9"/>
            <p:cNvSpPr>
              <a:spLocks noChangeShapeType="1"/>
            </p:cNvSpPr>
            <p:nvPr/>
          </p:nvSpPr>
          <p:spPr bwMode="auto">
            <a:xfrm>
              <a:off x="1534109" y="3665839"/>
              <a:ext cx="774055" cy="114791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7360034" y="3379544"/>
              <a:ext cx="572564" cy="56985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F81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T</a:t>
              </a:r>
              <a:endParaRPr kumimoji="1" lang="en-US" altLang="zh-TW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6" name="AutoShape 7"/>
            <p:cNvSpPr>
              <a:spLocks noChangeShapeType="1"/>
            </p:cNvSpPr>
            <p:nvPr/>
          </p:nvSpPr>
          <p:spPr bwMode="auto">
            <a:xfrm>
              <a:off x="6286022" y="3044013"/>
              <a:ext cx="1060337" cy="6218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AutoShape 6"/>
            <p:cNvSpPr>
              <a:spLocks noChangeShapeType="1"/>
            </p:cNvSpPr>
            <p:nvPr/>
          </p:nvSpPr>
          <p:spPr bwMode="auto">
            <a:xfrm flipV="1">
              <a:off x="6305168" y="3664927"/>
              <a:ext cx="1041190" cy="9391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AutoShape 5"/>
            <p:cNvSpPr>
              <a:spLocks noChangeShapeType="1"/>
            </p:cNvSpPr>
            <p:nvPr/>
          </p:nvSpPr>
          <p:spPr bwMode="auto">
            <a:xfrm flipV="1">
              <a:off x="6306080" y="3664927"/>
              <a:ext cx="1040279" cy="162112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AutoShape 4"/>
            <p:cNvSpPr>
              <a:spLocks noChangeShapeType="1"/>
            </p:cNvSpPr>
            <p:nvPr/>
          </p:nvSpPr>
          <p:spPr bwMode="auto">
            <a:xfrm>
              <a:off x="6286022" y="2310040"/>
              <a:ext cx="1060337" cy="135579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Text Box 3"/>
            <p:cNvSpPr txBox="1">
              <a:spLocks noChangeArrowheads="1"/>
            </p:cNvSpPr>
            <p:nvPr/>
          </p:nvSpPr>
          <p:spPr bwMode="auto">
            <a:xfrm>
              <a:off x="3388558" y="2098510"/>
              <a:ext cx="1475172" cy="335439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(1, </a:t>
              </a:r>
              <a:r>
                <a:rPr kumimoji="1" lang="en-US" altLang="zh-TW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Wl</a:t>
              </a:r>
              <a:r>
                <a:rPr kumimoji="1" lang="en-US" altLang="zh-TW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r>
                <a:rPr kumimoji="1" lang="en-US" altLang="zh-TW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)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(1, </a:t>
              </a:r>
              <a:r>
                <a:rPr kumimoji="1" lang="en-US" altLang="zh-TW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Wl</a:t>
              </a:r>
              <a:r>
                <a:rPr kumimoji="1" lang="en-US" altLang="zh-TW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r>
                <a:rPr kumimoji="1" lang="en-US" altLang="zh-TW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2</a:t>
              </a: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)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(1, </a:t>
              </a:r>
              <a:r>
                <a:rPr kumimoji="1" lang="en-US" altLang="zh-TW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Wl</a:t>
              </a:r>
              <a:r>
                <a:rPr kumimoji="1" lang="en-US" altLang="zh-TW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</a:t>
              </a:r>
              <a:r>
                <a:rPr kumimoji="1" lang="en-US" altLang="zh-TW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3</a:t>
              </a: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)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(1, </a:t>
              </a:r>
              <a:r>
                <a:rPr kumimoji="1" lang="en-US" altLang="zh-TW" sz="1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Wl</a:t>
              </a:r>
              <a:r>
                <a:rPr kumimoji="1" lang="en-US" altLang="zh-TW" sz="14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k</a:t>
              </a:r>
              <a:r>
                <a:rPr kumimoji="1" lang="en-US" altLang="zh-TW" sz="1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</a:t>
              </a:r>
              <a:r>
                <a:rPr kumimoji="1" lang="en-US" altLang="zh-TW" sz="14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n</a:t>
              </a:r>
              <a:r>
                <a:rPr kumimoji="1" lang="en-US" altLang="zh-TW" sz="14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-k</a:t>
              </a: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)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6337715" y="2188775"/>
              <a:ext cx="1008643" cy="300154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 cmpd="thickThin">
                  <a:solidFill>
                    <a:srgbClr val="62242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91440" rIns="13716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(1, 0)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(1, 0)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(1, 0)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新細明體" pitchFamily="18" charset="-120"/>
                  <a:cs typeface="新細明體" pitchFamily="18" charset="-120"/>
                </a:rPr>
                <a:t>‧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(1, 0)</a:t>
              </a:r>
              <a:endPara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43" name="內容版面配置區 2"/>
          <p:cNvSpPr>
            <a:spLocks noGrp="1"/>
          </p:cNvSpPr>
          <p:nvPr>
            <p:ph sz="quarter" idx="1"/>
          </p:nvPr>
        </p:nvSpPr>
        <p:spPr>
          <a:xfrm>
            <a:off x="211894" y="5286051"/>
            <a:ext cx="8503920" cy="1261638"/>
          </a:xfrm>
        </p:spPr>
        <p:txBody>
          <a:bodyPr>
            <a:noAutofit/>
          </a:bodyPr>
          <a:lstStyle/>
          <a:p>
            <a:r>
              <a:rPr lang="en-US" altLang="zh-TW" sz="1800" i="1" dirty="0" smtClean="0"/>
              <a:t>h</a:t>
            </a:r>
            <a:r>
              <a:rPr lang="en-US" altLang="zh-TW" sz="1800" dirty="0" smtClean="0"/>
              <a:t>: the </a:t>
            </a:r>
            <a:r>
              <a:rPr lang="en-US" altLang="zh-TW" sz="1800" dirty="0"/>
              <a:t>number of players per </a:t>
            </a:r>
            <a:r>
              <a:rPr lang="en-US" altLang="zh-TW" sz="1800" dirty="0" smtClean="0"/>
              <a:t>team/session</a:t>
            </a:r>
            <a:endParaRPr lang="zh-TW" altLang="en-US" sz="1800" dirty="0"/>
          </a:p>
          <a:p>
            <a:r>
              <a:rPr lang="en-US" altLang="zh-TW" sz="1800" i="1" dirty="0"/>
              <a:t>S</a:t>
            </a:r>
            <a:r>
              <a:rPr lang="en-US" altLang="zh-TW" sz="1800" dirty="0"/>
              <a:t> is source node, and </a:t>
            </a:r>
            <a:r>
              <a:rPr lang="en-US" altLang="zh-TW" sz="1800" i="1" dirty="0"/>
              <a:t>T</a:t>
            </a:r>
            <a:r>
              <a:rPr lang="en-US" altLang="zh-TW" sz="1800" dirty="0"/>
              <a:t> is sink node in the MCMF algorithm.</a:t>
            </a:r>
          </a:p>
          <a:p>
            <a:r>
              <a:rPr lang="en-US" altLang="zh-TW" sz="1800" dirty="0" smtClean="0"/>
              <a:t>Each </a:t>
            </a:r>
            <a:r>
              <a:rPr lang="en-US" altLang="zh-TW" sz="1800" dirty="0"/>
              <a:t>edge has a capacity and a weight, denoted by the pair (capacity, weight</a:t>
            </a:r>
            <a:r>
              <a:rPr lang="en-US" altLang="zh-TW" sz="1800" dirty="0" smtClean="0"/>
              <a:t>).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LOM Relies on the MCMF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Minimum-Cost Maximum-Flow </a:t>
            </a:r>
            <a:r>
              <a:rPr lang="en-US" altLang="zh-TW" dirty="0"/>
              <a:t>(MCMF) </a:t>
            </a:r>
            <a:r>
              <a:rPr lang="en-US" altLang="zh-TW" dirty="0" smtClean="0"/>
              <a:t>Algorithm</a:t>
            </a:r>
          </a:p>
          <a:p>
            <a:pPr lvl="1"/>
            <a:r>
              <a:rPr lang="en-US" altLang="zh-TW" dirty="0" smtClean="0"/>
              <a:t>It returns a flow plan with the maximum flows going from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 to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 of the minimum costs (weights)</a:t>
            </a:r>
          </a:p>
          <a:p>
            <a:pPr lvl="1"/>
            <a:r>
              <a:rPr lang="en-US" altLang="zh-TW" dirty="0" smtClean="0"/>
              <a:t>The weight of edges incident to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 is 0.</a:t>
            </a:r>
          </a:p>
          <a:p>
            <a:pPr lvl="1"/>
            <a:r>
              <a:rPr lang="en-US" altLang="zh-TW" dirty="0" smtClean="0"/>
              <a:t>Every </a:t>
            </a:r>
            <a:r>
              <a:rPr lang="en-US" altLang="zh-TW" dirty="0"/>
              <a:t>edge between a leader node and a member </a:t>
            </a:r>
            <a:r>
              <a:rPr lang="en-US" altLang="zh-TW" dirty="0" smtClean="0"/>
              <a:t>node </a:t>
            </a:r>
            <a:r>
              <a:rPr lang="en-US" altLang="zh-TW" dirty="0"/>
              <a:t>has the capacity 1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According to the minimum cost criterion of the MCMF algorithm, all the picked edges have a minimum summation of total </a:t>
            </a:r>
            <a:r>
              <a:rPr lang="en-US" altLang="zh-TW" dirty="0" smtClean="0"/>
              <a:t>weights.</a:t>
            </a:r>
          </a:p>
          <a:p>
            <a:pPr lvl="1"/>
            <a:r>
              <a:rPr lang="en-US" altLang="zh-TW" dirty="0" smtClean="0"/>
              <a:t>The picked edges are the matched pairs who make the whole system has the minimum weight (highest association degree) in average.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6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LOM Algorithm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Performance Evaluation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9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Parameter Settings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Schemes for Comparison</a:t>
            </a:r>
          </a:p>
          <a:p>
            <a:pPr lvl="1"/>
            <a:r>
              <a:rPr lang="en-US" altLang="zh-TW" dirty="0" smtClean="0"/>
              <a:t>M2L Greedy</a:t>
            </a:r>
          </a:p>
          <a:p>
            <a:pPr lvl="1"/>
            <a:r>
              <a:rPr lang="en-US" altLang="zh-TW" dirty="0" smtClean="0"/>
              <a:t>L2M Greedy</a:t>
            </a:r>
          </a:p>
          <a:p>
            <a:pPr lvl="1"/>
            <a:r>
              <a:rPr lang="en-US" altLang="zh-TW" dirty="0" smtClean="0"/>
              <a:t>Random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Scale of the Game</a:t>
            </a:r>
          </a:p>
          <a:p>
            <a:pPr lvl="1"/>
            <a:r>
              <a:rPr lang="en-US" altLang="zh-TW" dirty="0" smtClean="0"/>
              <a:t>100, 200, 300, 400, 500 players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The Session Size is 10</a:t>
            </a:r>
          </a:p>
        </p:txBody>
      </p:sp>
      <p:sp>
        <p:nvSpPr>
          <p:cNvPr id="4" name="矩形圖說文字 3"/>
          <p:cNvSpPr/>
          <p:nvPr/>
        </p:nvSpPr>
        <p:spPr>
          <a:xfrm>
            <a:off x="5148064" y="1268760"/>
            <a:ext cx="3816424" cy="1152128"/>
          </a:xfrm>
          <a:prstGeom prst="wedgeRectCallout">
            <a:avLst>
              <a:gd name="adj1" fmla="val -114530"/>
              <a:gd name="adj2" fmla="val 33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Every </a:t>
            </a:r>
            <a:r>
              <a:rPr lang="en-US" altLang="zh-TW" dirty="0"/>
              <a:t>member node, from the first to the last, selects </a:t>
            </a:r>
            <a:r>
              <a:rPr lang="en-US" altLang="zh-TW" dirty="0" smtClean="0"/>
              <a:t>an </a:t>
            </a:r>
            <a:r>
              <a:rPr lang="en-US" altLang="zh-TW" dirty="0"/>
              <a:t>un-fully-matched leader node with the minimum association weight.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5148064" y="2636912"/>
            <a:ext cx="3816424" cy="1080120"/>
          </a:xfrm>
          <a:prstGeom prst="wedgeRectCallout">
            <a:avLst>
              <a:gd name="adj1" fmla="val -113662"/>
              <a:gd name="adj2" fmla="val -47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Every </a:t>
            </a:r>
            <a:r>
              <a:rPr lang="en-US" altLang="zh-TW" dirty="0"/>
              <a:t>leader node, from the first </a:t>
            </a:r>
            <a:r>
              <a:rPr lang="en-US" altLang="zh-TW" dirty="0" smtClean="0"/>
              <a:t>to the </a:t>
            </a:r>
            <a:r>
              <a:rPr lang="en-US" altLang="zh-TW" dirty="0"/>
              <a:t>last, selects </a:t>
            </a:r>
            <a:r>
              <a:rPr lang="en-US" altLang="zh-TW" i="1" dirty="0" smtClean="0"/>
              <a:t>h</a:t>
            </a:r>
            <a:r>
              <a:rPr lang="en-US" altLang="zh-TW" dirty="0" smtClean="0"/>
              <a:t>-1 unselected </a:t>
            </a:r>
            <a:r>
              <a:rPr lang="en-US" altLang="zh-TW" dirty="0"/>
              <a:t>member nodes with the top </a:t>
            </a:r>
            <a:r>
              <a:rPr lang="en-US" altLang="zh-TW" i="1" dirty="0"/>
              <a:t>h</a:t>
            </a:r>
            <a:r>
              <a:rPr lang="en-US" altLang="zh-TW" dirty="0"/>
              <a:t>-1 minimum association weights.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3933056"/>
            <a:ext cx="3816424" cy="1080120"/>
          </a:xfrm>
          <a:prstGeom prst="wedgeRectCallout">
            <a:avLst>
              <a:gd name="adj1" fmla="val -114215"/>
              <a:gd name="adj2" fmla="val -10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It randomly selects </a:t>
            </a:r>
            <a:r>
              <a:rPr lang="en-US" altLang="zh-TW" i="1" dirty="0"/>
              <a:t>h</a:t>
            </a:r>
            <a:r>
              <a:rPr lang="en-US" altLang="zh-TW" dirty="0"/>
              <a:t>-1 edges between a leader node and member </a:t>
            </a:r>
            <a:r>
              <a:rPr lang="en-US" altLang="zh-TW" dirty="0" smtClean="0"/>
              <a:t>nodes.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1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Comparisons</a:t>
            </a:r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830460404"/>
              </p:ext>
            </p:extLst>
          </p:nvPr>
        </p:nvGraphicFramePr>
        <p:xfrm>
          <a:off x="755576" y="1340768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1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8148964"/>
              </p:ext>
            </p:extLst>
          </p:nvPr>
        </p:nvGraphicFramePr>
        <p:xfrm>
          <a:off x="301625" y="1527174"/>
          <a:ext cx="8504238" cy="485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6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LOM Algorithm</a:t>
            </a:r>
          </a:p>
          <a:p>
            <a:r>
              <a:rPr lang="en-US" altLang="zh-TW" dirty="0" smtClean="0"/>
              <a:t>Performance Evaluation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6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Observations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LOM outperforms L2M, M2L and Random algorithms.</a:t>
            </a:r>
          </a:p>
          <a:p>
            <a:endParaRPr lang="en-US" altLang="zh-TW" dirty="0" smtClean="0"/>
          </a:p>
          <a:p>
            <a:r>
              <a:rPr lang="en-US" altLang="zh-TW" dirty="0"/>
              <a:t>The time complexity of LOM is </a:t>
            </a:r>
            <a:r>
              <a:rPr lang="en-US" altLang="zh-TW" dirty="0" smtClean="0"/>
              <a:t>O(</a:t>
            </a:r>
            <a:r>
              <a:rPr lang="en-US" altLang="zh-TW" i="1" dirty="0" smtClean="0"/>
              <a:t>n</a:t>
            </a:r>
            <a:r>
              <a:rPr lang="en-US" altLang="zh-TW" baseline="30000" dirty="0" smtClean="0"/>
              <a:t>5</a:t>
            </a:r>
            <a:r>
              <a:rPr lang="en-US" altLang="zh-TW" dirty="0" smtClean="0"/>
              <a:t>), while the time complexities of L2M, M2L, and Random algorithms </a:t>
            </a:r>
            <a:r>
              <a:rPr lang="en-US" altLang="zh-TW" dirty="0"/>
              <a:t>are </a:t>
            </a:r>
            <a:r>
              <a:rPr lang="en-US" altLang="zh-TW" dirty="0" smtClean="0"/>
              <a:t>O(</a:t>
            </a:r>
            <a:r>
              <a:rPr lang="en-US" altLang="zh-TW" i="1" dirty="0" smtClean="0"/>
              <a:t>n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), O(</a:t>
            </a:r>
            <a:r>
              <a:rPr lang="en-US" altLang="zh-TW" i="1" dirty="0" smtClean="0"/>
              <a:t>n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), and O(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), respectively.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3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LOM Algorithm</a:t>
            </a:r>
          </a:p>
          <a:p>
            <a:r>
              <a:rPr lang="en-US" altLang="zh-TW" dirty="0" smtClean="0"/>
              <a:t>Performance Evaluation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9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457200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LOM is an association-based </a:t>
            </a:r>
            <a:r>
              <a:rPr lang="en-US" altLang="zh-TW" dirty="0"/>
              <a:t>matchmaking </a:t>
            </a:r>
            <a:r>
              <a:rPr lang="en-US" altLang="zh-TW" dirty="0" smtClean="0"/>
              <a:t>algorithm, which is a new matchmaking scheme other than connection-based and skill-based schemes.</a:t>
            </a:r>
          </a:p>
          <a:p>
            <a:r>
              <a:rPr lang="en-US" altLang="zh-TW" dirty="0"/>
              <a:t>LOM outperforms </a:t>
            </a:r>
            <a:r>
              <a:rPr lang="en-US" altLang="zh-TW" dirty="0" smtClean="0"/>
              <a:t>L2M</a:t>
            </a:r>
            <a:r>
              <a:rPr lang="en-US" altLang="zh-TW" dirty="0"/>
              <a:t>, M2L and Random algorithms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In practice, LOM is </a:t>
            </a:r>
            <a:r>
              <a:rPr lang="en-US" altLang="zh-TW" dirty="0"/>
              <a:t>a globally optimized </a:t>
            </a:r>
            <a:r>
              <a:rPr lang="en-US" altLang="zh-TW" dirty="0" smtClean="0"/>
              <a:t>algorithm. However</a:t>
            </a:r>
            <a:r>
              <a:rPr lang="en-US" altLang="zh-TW" dirty="0"/>
              <a:t>, it spends more time, especially for games of larger scales.</a:t>
            </a:r>
          </a:p>
          <a:p>
            <a:r>
              <a:rPr lang="en-US" altLang="zh-TW" dirty="0" smtClean="0"/>
              <a:t>In </a:t>
            </a:r>
            <a:r>
              <a:rPr lang="en-US" altLang="zh-TW" dirty="0"/>
              <a:t>the future, </a:t>
            </a:r>
            <a:r>
              <a:rPr lang="en-US" altLang="zh-TW" dirty="0" smtClean="0"/>
              <a:t>we </a:t>
            </a:r>
            <a:r>
              <a:rPr lang="en-US" altLang="zh-TW" dirty="0"/>
              <a:t>will focus on the problem about how to calculate the association degree between two MOG players more accurately and more efficiently.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2348880"/>
            <a:ext cx="8503920" cy="3750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11500" i="1" dirty="0" smtClean="0"/>
              <a:t>Thanks!</a:t>
            </a:r>
            <a:endParaRPr lang="zh-TW" altLang="en-US" sz="11500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4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LOM Algorithm</a:t>
            </a:r>
          </a:p>
          <a:p>
            <a:r>
              <a:rPr lang="en-US" altLang="zh-TW" dirty="0" smtClean="0"/>
              <a:t>Performance Evaluation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MOG (Multiplayer Online Game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38056"/>
          </a:xfrm>
        </p:spPr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popular networked game </a:t>
            </a:r>
            <a:r>
              <a:rPr lang="en-US" altLang="zh-TW" dirty="0" smtClean="0"/>
              <a:t>in which multiple geographically </a:t>
            </a:r>
            <a:r>
              <a:rPr lang="en-US" altLang="zh-TW" dirty="0"/>
              <a:t>distributed players can join the same game and interact with each other </a:t>
            </a:r>
            <a:r>
              <a:rPr lang="en-US" altLang="zh-TW" dirty="0" smtClean="0"/>
              <a:t>simultaneously 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21" y="2910056"/>
            <a:ext cx="6070115" cy="33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「Dragon Age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「Dragon Age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2"/>
          <a:stretch/>
        </p:blipFill>
        <p:spPr bwMode="auto">
          <a:xfrm>
            <a:off x="2051720" y="2868589"/>
            <a:ext cx="4968552" cy="347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52395"/>
            <a:ext cx="5910269" cy="35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596336" y="306896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First Person Shooter (FPS) Game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24328" y="425418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Real-Time Strategy (RTS) Game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1520" y="443711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Role Playing  Game (RPG)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1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7" grpId="1"/>
      <p:bldP spid="11" grpId="0"/>
      <p:bldP spid="12" grpId="0"/>
      <p:bldP spid="12" grpId="1"/>
      <p:bldP spid="1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Matchmaking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process to arrange players into online game teams/sessions </a:t>
            </a:r>
            <a:endParaRPr lang="zh-TW" altLang="en-US" dirty="0"/>
          </a:p>
        </p:txBody>
      </p:sp>
      <p:pic>
        <p:nvPicPr>
          <p:cNvPr id="1026" name="Picture 2" descr="http://gameverse.com/wp-content/uploads/2013/01/GV-MO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552728" cy="36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1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Evolution of Matchmaking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Manual matchmaking</a:t>
            </a:r>
          </a:p>
          <a:p>
            <a:pPr lvl="1"/>
            <a:r>
              <a:rPr lang="en-US" altLang="zh-TW" dirty="0" smtClean="0"/>
              <a:t>PC games</a:t>
            </a:r>
          </a:p>
          <a:p>
            <a:pPr lvl="1"/>
            <a:r>
              <a:rPr lang="en-US" altLang="zh-TW" dirty="0" smtClean="0"/>
              <a:t>Players select server/team manually.</a:t>
            </a:r>
          </a:p>
          <a:p>
            <a:r>
              <a:rPr lang="en-US" altLang="zh-TW" dirty="0" smtClean="0"/>
              <a:t>Automatic matchmaking </a:t>
            </a:r>
          </a:p>
          <a:p>
            <a:pPr lvl="1"/>
            <a:r>
              <a:rPr lang="en-US" altLang="zh-TW" dirty="0" smtClean="0"/>
              <a:t>Mobile games, </a:t>
            </a:r>
            <a:r>
              <a:rPr lang="en-US" altLang="zh-TW" dirty="0"/>
              <a:t>somatosensory </a:t>
            </a:r>
            <a:r>
              <a:rPr lang="en-US" altLang="zh-TW" dirty="0" smtClean="0"/>
              <a:t>games, modern PC games, etc.</a:t>
            </a:r>
          </a:p>
          <a:p>
            <a:pPr lvl="1"/>
            <a:r>
              <a:rPr lang="en-US" altLang="zh-TW" dirty="0" smtClean="0"/>
              <a:t>The gaming system automatically arranges players into feasible session/team.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4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Types of Matchmaking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Connection-based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Skill-based</a:t>
            </a:r>
          </a:p>
        </p:txBody>
      </p:sp>
      <p:pic>
        <p:nvPicPr>
          <p:cNvPr id="2050" name="Picture 2" descr="http://files.gamebanana.com/img/ss/tools/553a076a24d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43745"/>
            <a:ext cx="6192688" cy="40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imgur.com/hdd8eK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86207"/>
            <a:ext cx="6636989" cy="41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86814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4932040" y="1062027"/>
            <a:ext cx="3816424" cy="1481717"/>
          </a:xfrm>
          <a:prstGeom prst="wedgeRectCallout">
            <a:avLst>
              <a:gd name="adj1" fmla="val -89685"/>
              <a:gd name="adj2" fmla="val -2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</a:rPr>
              <a:t>P2P MOG players with similar mutual network connection speeds are matched up and C/S MOG players with similar server connection speeds are matched up.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082182" y="1119844"/>
            <a:ext cx="3847250" cy="1366363"/>
          </a:xfrm>
          <a:prstGeom prst="wedgeRectCallout">
            <a:avLst>
              <a:gd name="adj1" fmla="val -106422"/>
              <a:gd name="adj2" fmla="val 37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Players </a:t>
            </a:r>
            <a:r>
              <a:rPr lang="en-US" altLang="zh-TW" dirty="0">
                <a:solidFill>
                  <a:srgbClr val="FF0000"/>
                </a:solidFill>
              </a:rPr>
              <a:t>are estimated with a skill rating system on the basis of their game performances and </a:t>
            </a:r>
            <a:r>
              <a:rPr lang="en-US" altLang="zh-TW" dirty="0" smtClean="0">
                <a:solidFill>
                  <a:srgbClr val="FF0000"/>
                </a:solidFill>
              </a:rPr>
              <a:t>experiences, </a:t>
            </a:r>
            <a:r>
              <a:rPr lang="en-US" altLang="zh-TW" dirty="0">
                <a:solidFill>
                  <a:srgbClr val="FF0000"/>
                </a:solidFill>
              </a:rPr>
              <a:t>and players with close skill ratings are matched up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Related Work</a:t>
            </a:r>
          </a:p>
          <a:p>
            <a:r>
              <a:rPr lang="en-US" altLang="zh-TW" dirty="0" smtClean="0"/>
              <a:t>LOM Algorithm</a:t>
            </a:r>
          </a:p>
          <a:p>
            <a:r>
              <a:rPr lang="en-US" altLang="zh-TW" dirty="0" smtClean="0"/>
              <a:t>Performance Evaluation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9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Htrae</a:t>
            </a:r>
            <a:r>
              <a:rPr lang="en-US" altLang="zh-TW" dirty="0" smtClean="0"/>
              <a:t> [</a:t>
            </a:r>
            <a:r>
              <a:rPr lang="en-US" altLang="zh-TW" dirty="0"/>
              <a:t>Agarwal and </a:t>
            </a:r>
            <a:r>
              <a:rPr lang="en-US" altLang="zh-TW" dirty="0" err="1" smtClean="0"/>
              <a:t>Lorch</a:t>
            </a:r>
            <a:r>
              <a:rPr lang="en-US" altLang="zh-TW" dirty="0" smtClean="0"/>
              <a:t>, 2009]</a:t>
            </a:r>
          </a:p>
          <a:p>
            <a:pPr lvl="1"/>
            <a:r>
              <a:rPr lang="en-US" altLang="zh-TW" dirty="0" smtClean="0"/>
              <a:t>It is a connection-based </a:t>
            </a:r>
            <a:r>
              <a:rPr lang="en-US" altLang="zh-TW" dirty="0"/>
              <a:t>matchmaking </a:t>
            </a:r>
            <a:r>
              <a:rPr lang="en-US" altLang="zh-TW" dirty="0" smtClean="0"/>
              <a:t>algorithm.</a:t>
            </a:r>
          </a:p>
          <a:p>
            <a:pPr lvl="1"/>
            <a:r>
              <a:rPr lang="en-US" altLang="zh-TW" dirty="0" smtClean="0"/>
              <a:t>It </a:t>
            </a:r>
            <a:r>
              <a:rPr lang="en-US" altLang="zh-TW" dirty="0"/>
              <a:t>synthesizes geolocations for all machines with a network coordination </a:t>
            </a:r>
            <a:r>
              <a:rPr lang="en-US" altLang="zh-TW" dirty="0" smtClean="0"/>
              <a:t>system.</a:t>
            </a:r>
          </a:p>
          <a:p>
            <a:r>
              <a:rPr lang="en-US" altLang="zh-TW" dirty="0" smtClean="0"/>
              <a:t>Switchboard [</a:t>
            </a:r>
            <a:r>
              <a:rPr lang="en-US" altLang="zh-TW" dirty="0" err="1"/>
              <a:t>Manweiler</a:t>
            </a:r>
            <a:r>
              <a:rPr lang="en-US" altLang="zh-TW" dirty="0"/>
              <a:t> et. al</a:t>
            </a:r>
            <a:r>
              <a:rPr lang="en-US" altLang="zh-TW" dirty="0" smtClean="0"/>
              <a:t>., 2011]</a:t>
            </a:r>
          </a:p>
          <a:p>
            <a:pPr lvl="1"/>
            <a:r>
              <a:rPr lang="en-US" altLang="zh-TW" dirty="0" smtClean="0"/>
              <a:t>It is a </a:t>
            </a:r>
            <a:r>
              <a:rPr lang="en-US" altLang="zh-TW" dirty="0"/>
              <a:t>connection-based matchmaking </a:t>
            </a:r>
            <a:r>
              <a:rPr lang="en-US" altLang="zh-TW" dirty="0" smtClean="0"/>
              <a:t>algorithm.</a:t>
            </a:r>
            <a:endParaRPr lang="en-US" altLang="zh-TW" dirty="0"/>
          </a:p>
          <a:p>
            <a:pPr lvl="1"/>
            <a:r>
              <a:rPr lang="en-US" altLang="zh-TW" dirty="0" smtClean="0"/>
              <a:t>It focuses on efficiently </a:t>
            </a:r>
            <a:r>
              <a:rPr lang="en-US" altLang="zh-TW" dirty="0"/>
              <a:t>group players into game sessions </a:t>
            </a:r>
            <a:r>
              <a:rPr lang="en-US" altLang="zh-TW" dirty="0" smtClean="0"/>
              <a:t>on </a:t>
            </a:r>
            <a:r>
              <a:rPr lang="en-US" altLang="zh-TW" dirty="0"/>
              <a:t>cellular networks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It investigates how </a:t>
            </a:r>
            <a:r>
              <a:rPr lang="en-US" altLang="zh-TW" dirty="0"/>
              <a:t>the cellular network latencies affect the performance of </a:t>
            </a:r>
            <a:r>
              <a:rPr lang="en-US" altLang="zh-TW" dirty="0" smtClean="0"/>
              <a:t>MOGs.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77F-1526-4AEE-BEEC-97EF2C506C4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6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宣紙">
      <a:dk1>
        <a:sysClr val="windowText" lastClr="000000"/>
      </a:dk1>
      <a:lt1>
        <a:sysClr val="window" lastClr="C7EDCC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1027</Words>
  <Application>Microsoft Office PowerPoint</Application>
  <PresentationFormat>如螢幕大小 (4:3)</PresentationFormat>
  <Paragraphs>223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市鎮</vt:lpstr>
      <vt:lpstr>LOM: a Leader Oriented matchmaking algorithm for multiplayer online games</vt:lpstr>
      <vt:lpstr>Outline</vt:lpstr>
      <vt:lpstr>Outline</vt:lpstr>
      <vt:lpstr>MOG (Multiplayer Online Game)</vt:lpstr>
      <vt:lpstr>Matchmaking</vt:lpstr>
      <vt:lpstr>The Evolution of Matchmaking</vt:lpstr>
      <vt:lpstr>Types of Matchmaking</vt:lpstr>
      <vt:lpstr>Outline</vt:lpstr>
      <vt:lpstr>Related Work</vt:lpstr>
      <vt:lpstr>Related Work</vt:lpstr>
      <vt:lpstr>Outline</vt:lpstr>
      <vt:lpstr>LOM: Leader Oriented Matchmaking</vt:lpstr>
      <vt:lpstr>The Bipartite Graph for LOM</vt:lpstr>
      <vt:lpstr>The Flow Network for LOM</vt:lpstr>
      <vt:lpstr>LOM Relies on the MCMF Algorithm</vt:lpstr>
      <vt:lpstr>Outline</vt:lpstr>
      <vt:lpstr>Parameter Settings</vt:lpstr>
      <vt:lpstr>Comparisons</vt:lpstr>
      <vt:lpstr>Comparisons</vt:lpstr>
      <vt:lpstr>Observations</vt:lpstr>
      <vt:lpstr>Outline</vt:lpstr>
      <vt:lpstr>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LOM: a Leader Oriented matchmaking algorithm for multiplayer online games</dc:title>
  <dc:creator>Administrator</dc:creator>
  <cp:lastModifiedBy>ncuacn</cp:lastModifiedBy>
  <cp:revision>51</cp:revision>
  <dcterms:created xsi:type="dcterms:W3CDTF">2015-07-06T00:37:29Z</dcterms:created>
  <dcterms:modified xsi:type="dcterms:W3CDTF">2015-11-17T00:53:02Z</dcterms:modified>
</cp:coreProperties>
</file>