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8" r:id="rId3"/>
    <p:sldId id="278" r:id="rId4"/>
    <p:sldId id="259" r:id="rId5"/>
    <p:sldId id="257" r:id="rId6"/>
    <p:sldId id="275" r:id="rId7"/>
    <p:sldId id="277" r:id="rId8"/>
    <p:sldId id="276" r:id="rId9"/>
    <p:sldId id="260" r:id="rId10"/>
    <p:sldId id="264" r:id="rId11"/>
    <p:sldId id="268" r:id="rId12"/>
    <p:sldId id="269" r:id="rId13"/>
    <p:sldId id="270" r:id="rId14"/>
    <p:sldId id="271" r:id="rId15"/>
    <p:sldId id="272" r:id="rId16"/>
    <p:sldId id="280" r:id="rId17"/>
    <p:sldId id="279" r:id="rId18"/>
    <p:sldId id="281" r:id="rId1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33CC33"/>
    <a:srgbClr val="996633"/>
    <a:srgbClr val="3366FF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0838" autoAdjust="0"/>
  </p:normalViewPr>
  <p:slideViewPr>
    <p:cSldViewPr>
      <p:cViewPr>
        <p:scale>
          <a:sx n="50" d="100"/>
          <a:sy n="50" d="100"/>
        </p:scale>
        <p:origin x="461" y="2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59BA3E-7CB6-45F0-A8EA-D3F5962CB870}" type="datetimeFigureOut">
              <a:rPr lang="zh-TW" altLang="en-US" smtClean="0"/>
              <a:t>2017/12/18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E684AF-53C1-418A-90B1-1AD8618F02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82175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給他魚吃不如教他釣魚</a:t>
            </a:r>
            <a:endParaRPr lang="en-US" altLang="zh-TW" sz="1200" b="1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altLang="zh-TW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Give a man (computer) a fish (program), and you feed him for a day; teach him how to fish (program), and you feed him for a lifetime.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E684AF-53C1-418A-90B1-1AD8618F02DA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81686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z="1200" b="0" i="0" kern="1200" cap="all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COMMENT:</a:t>
            </a:r>
            <a:r>
              <a:rPr lang="en-US" altLang="zh-TW" sz="1200" b="0" i="0" kern="1200" cap="all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from</a:t>
            </a:r>
            <a:r>
              <a:rPr lang="zh-TW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林志傑，網路上常用的名字是 </a:t>
            </a:r>
            <a:r>
              <a:rPr lang="en-US" altLang="zh-TW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Fukuball</a:t>
            </a:r>
            <a:endParaRPr lang="en-US" altLang="zh-TW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zh-TW" altLang="en-US" sz="1200" b="0" i="0" u="sng" kern="1200" cap="all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從人的學習轉換到機器學習</a:t>
            </a:r>
          </a:p>
          <a:p>
            <a:r>
              <a:rPr lang="zh-TW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人學習是為了習得一種技能，比如學習辨認男生或女生，而我們可以從觀察中累積經驗而學會辨認男生或女生，這就是人學習的過程，觀察 </a:t>
            </a:r>
            <a:r>
              <a:rPr lang="en-US" altLang="zh-TW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-&gt; </a:t>
            </a:r>
            <a:r>
              <a:rPr lang="zh-TW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累積經驗、學習 </a:t>
            </a:r>
            <a:r>
              <a:rPr lang="en-US" altLang="zh-TW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-&gt; </a:t>
            </a:r>
            <a:r>
              <a:rPr lang="zh-TW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習得技能；而機器怎麼學習呢？其實有點相似，機器為了學習一種技能，比如一樣是學習辨認男生或女生，電腦可以從</a:t>
            </a:r>
            <a:r>
              <a:rPr lang="zh-TW" alt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觀察資料</a:t>
            </a:r>
            <a:r>
              <a:rPr lang="zh-TW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及</a:t>
            </a:r>
            <a:r>
              <a:rPr lang="zh-TW" alt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計算</a:t>
            </a:r>
            <a:r>
              <a:rPr lang="zh-TW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累積</a:t>
            </a:r>
            <a:r>
              <a:rPr lang="zh-TW" alt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模型</a:t>
            </a:r>
            <a:r>
              <a:rPr lang="zh-TW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而學會</a:t>
            </a:r>
            <a:r>
              <a:rPr lang="zh-TW" alt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辨認</a:t>
            </a:r>
            <a:r>
              <a:rPr lang="zh-TW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男生或女生，這就是機器學習的過程，資料 </a:t>
            </a:r>
            <a:r>
              <a:rPr lang="en-US" altLang="zh-TW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-&gt; </a:t>
            </a:r>
            <a:r>
              <a:rPr lang="zh-TW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計算、學習出模型 </a:t>
            </a:r>
            <a:r>
              <a:rPr lang="en-US" altLang="zh-TW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-&gt; </a:t>
            </a:r>
            <a:r>
              <a:rPr lang="zh-TW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習得技能。</a:t>
            </a:r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E684AF-53C1-418A-90B1-1AD8618F02DA}" type="slidenum">
              <a:rPr lang="zh-TW" altLang="en-US" smtClean="0"/>
              <a:t>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689700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在機器學習上，技能就是透過計算所搜集到的資料來提升一些可量測的性能，比如預測得更準確，實例上像是我們可以搜集股票的交易資料，然後透過機器學習的計算及預測後，是否可以得到更多的投資報酬。如果可以增加預測的準確度，那麼我們就可以說電腦透過機器學習得到了預測股票買賣的技能了。</a:t>
            </a:r>
            <a:r>
              <a:rPr lang="zh-TW" altLang="en-US" dirty="0" smtClean="0"/>
              <a:t> 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E684AF-53C1-418A-90B1-1AD8618F02DA}" type="slidenum">
              <a:rPr lang="zh-TW" altLang="en-US" smtClean="0"/>
              <a:t>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051366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E684AF-53C1-418A-90B1-1AD8618F02DA}" type="slidenum">
              <a:rPr lang="zh-TW" altLang="en-US" smtClean="0"/>
              <a:t>16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48307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917B4E-DF8B-47FB-ABE8-B74DBAF8A4B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439779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EB7A07-3B80-42B5-AD6C-20F915C438F1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16836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977E17-5087-410B-ADB5-166060B5A50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437920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418F085D-EA21-4794-977E-CE84EE2F821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42323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B4C470-5373-42A4-BDA9-7AE469A0CC0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88540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730461-FBF5-4778-B385-A4289110E2C0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052156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6D7BD9-AF2F-4ED4-A6A6-B91917754984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60270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74F041-2AA0-437D-9251-A12C4695CB6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459375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3C9620-4F30-469F-AD8B-751D056A8D8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89193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FCCDF6-ABCD-47CC-A95F-C6F030224CBB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55412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193BE4-9C45-4AB1-A4DA-B93BD32284A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46214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28F789-ABD7-46C7-B1E0-7F73FD1149F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67038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新細明體" panose="02020500000000000000" pitchFamily="18" charset="-120"/>
              </a:defRPr>
            </a:lvl1pPr>
          </a:lstStyle>
          <a:p>
            <a:endParaRPr lang="en-US" altLang="zh-TW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新細明體" panose="02020500000000000000" pitchFamily="18" charset="-120"/>
              </a:defRPr>
            </a:lvl1pPr>
          </a:lstStyle>
          <a:p>
            <a:endParaRPr lang="en-US" altLang="zh-TW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a typeface="新細明體" panose="02020500000000000000" pitchFamily="18" charset="-120"/>
              </a:defRPr>
            </a:lvl1pPr>
          </a:lstStyle>
          <a:p>
            <a:fld id="{1E52BD7A-A46F-4629-A766-46CB03D3C602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1447800"/>
            <a:ext cx="7772400" cy="1470025"/>
          </a:xfrm>
        </p:spPr>
        <p:txBody>
          <a:bodyPr anchor="ctr"/>
          <a:lstStyle/>
          <a:p>
            <a:r>
              <a:rPr lang="en-US" altLang="zh-TW" b="1" dirty="0" smtClean="0">
                <a:solidFill>
                  <a:schemeClr val="accent2"/>
                </a:solidFill>
                <a:ea typeface="新細明體" panose="02020500000000000000" pitchFamily="18" charset="-120"/>
              </a:rPr>
              <a:t>Machine Learning</a:t>
            </a:r>
            <a:br>
              <a:rPr lang="en-US" altLang="zh-TW" b="1" dirty="0" smtClean="0">
                <a:solidFill>
                  <a:schemeClr val="accent2"/>
                </a:solidFill>
                <a:ea typeface="新細明體" panose="02020500000000000000" pitchFamily="18" charset="-120"/>
              </a:rPr>
            </a:br>
            <a:endParaRPr lang="en-US" altLang="zh-TW" b="1" dirty="0">
              <a:solidFill>
                <a:schemeClr val="accent2"/>
              </a:solidFill>
              <a:ea typeface="新細明體" panose="02020500000000000000" pitchFamily="18" charset="-12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3455198"/>
            <a:ext cx="9144000" cy="762000"/>
          </a:xfrm>
        </p:spPr>
        <p:txBody>
          <a:bodyPr/>
          <a:lstStyle/>
          <a:p>
            <a:r>
              <a:rPr lang="en-US" altLang="zh-TW" sz="2000" dirty="0">
                <a:solidFill>
                  <a:srgbClr val="33CC33"/>
                </a:solidFill>
              </a:rPr>
              <a:t>Give a </a:t>
            </a:r>
            <a:r>
              <a:rPr lang="en-US" altLang="zh-TW" sz="2000" dirty="0" smtClean="0">
                <a:solidFill>
                  <a:srgbClr val="FF0000"/>
                </a:solidFill>
              </a:rPr>
              <a:t>computer (machine)</a:t>
            </a:r>
            <a:r>
              <a:rPr lang="en-US" altLang="zh-TW" sz="2000" dirty="0" smtClean="0">
                <a:solidFill>
                  <a:srgbClr val="33CC33"/>
                </a:solidFill>
              </a:rPr>
              <a:t> a </a:t>
            </a:r>
            <a:r>
              <a:rPr lang="en-US" altLang="zh-TW" sz="2000" dirty="0" smtClean="0">
                <a:solidFill>
                  <a:srgbClr val="FF0000"/>
                </a:solidFill>
              </a:rPr>
              <a:t>program</a:t>
            </a:r>
            <a:r>
              <a:rPr lang="en-US" altLang="zh-TW" sz="2000" dirty="0" smtClean="0">
                <a:solidFill>
                  <a:srgbClr val="33CC33"/>
                </a:solidFill>
              </a:rPr>
              <a:t>, </a:t>
            </a:r>
            <a:r>
              <a:rPr lang="en-US" altLang="zh-TW" sz="2000" dirty="0">
                <a:solidFill>
                  <a:srgbClr val="33CC33"/>
                </a:solidFill>
              </a:rPr>
              <a:t>and you </a:t>
            </a:r>
            <a:r>
              <a:rPr lang="en-US" altLang="zh-TW" sz="2000" dirty="0" smtClean="0">
                <a:solidFill>
                  <a:srgbClr val="33CC33"/>
                </a:solidFill>
              </a:rPr>
              <a:t>make it useful for </a:t>
            </a:r>
            <a:r>
              <a:rPr lang="en-US" altLang="zh-TW" sz="2000" dirty="0">
                <a:solidFill>
                  <a:srgbClr val="33CC33"/>
                </a:solidFill>
              </a:rPr>
              <a:t>a </a:t>
            </a:r>
            <a:r>
              <a:rPr lang="en-US" altLang="zh-TW" sz="2000" dirty="0" smtClean="0">
                <a:solidFill>
                  <a:srgbClr val="33CC33"/>
                </a:solidFill>
              </a:rPr>
              <a:t>time;</a:t>
            </a:r>
            <a:br>
              <a:rPr lang="en-US" altLang="zh-TW" sz="2000" dirty="0" smtClean="0">
                <a:solidFill>
                  <a:srgbClr val="33CC33"/>
                </a:solidFill>
              </a:rPr>
            </a:br>
            <a:r>
              <a:rPr lang="en-US" altLang="zh-TW" sz="2000" dirty="0" smtClean="0">
                <a:solidFill>
                  <a:srgbClr val="33CC33"/>
                </a:solidFill>
              </a:rPr>
              <a:t>teach it how to </a:t>
            </a:r>
            <a:r>
              <a:rPr lang="en-US" altLang="zh-TW" sz="2000" dirty="0" smtClean="0">
                <a:solidFill>
                  <a:srgbClr val="FF0000"/>
                </a:solidFill>
              </a:rPr>
              <a:t>program</a:t>
            </a:r>
            <a:r>
              <a:rPr lang="en-US" altLang="zh-TW" sz="2000" dirty="0" smtClean="0">
                <a:solidFill>
                  <a:srgbClr val="33CC33"/>
                </a:solidFill>
              </a:rPr>
              <a:t>, </a:t>
            </a:r>
            <a:r>
              <a:rPr lang="en-US" altLang="zh-TW" sz="2000" dirty="0">
                <a:solidFill>
                  <a:srgbClr val="33CC33"/>
                </a:solidFill>
              </a:rPr>
              <a:t>and you </a:t>
            </a:r>
            <a:r>
              <a:rPr lang="en-US" altLang="zh-TW" sz="2000" dirty="0" smtClean="0">
                <a:solidFill>
                  <a:srgbClr val="33CC33"/>
                </a:solidFill>
              </a:rPr>
              <a:t>make it useful for </a:t>
            </a:r>
            <a:r>
              <a:rPr lang="en-US" altLang="zh-TW" sz="2000" dirty="0">
                <a:solidFill>
                  <a:srgbClr val="33CC33"/>
                </a:solidFill>
              </a:rPr>
              <a:t>a lifetime</a:t>
            </a:r>
            <a:r>
              <a:rPr lang="en-US" altLang="zh-TW" sz="2000" dirty="0" smtClean="0">
                <a:solidFill>
                  <a:srgbClr val="33CC33"/>
                </a:solidFill>
              </a:rPr>
              <a:t>.</a:t>
            </a:r>
          </a:p>
          <a:p>
            <a:endParaRPr lang="en-US" altLang="zh-TW" sz="2800" dirty="0">
              <a:ea typeface="新細明體" panose="02020500000000000000" pitchFamily="18" charset="-120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0" y="4002937"/>
            <a:ext cx="9144000" cy="23022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zh-TW" sz="3200" dirty="0" smtClean="0">
              <a:ea typeface="新細明體" panose="02020500000000000000" pitchFamily="18" charset="-120"/>
            </a:endParaRPr>
          </a:p>
          <a:p>
            <a:r>
              <a:rPr lang="en-US" altLang="zh-TW" dirty="0" smtClean="0">
                <a:ea typeface="新細明體" panose="02020500000000000000" pitchFamily="18" charset="-120"/>
              </a:rPr>
              <a:t>Prof. Jehn-Ruey Jiang</a:t>
            </a:r>
          </a:p>
          <a:p>
            <a:r>
              <a:rPr lang="en-US" altLang="zh-TW" dirty="0" smtClean="0">
                <a:ea typeface="新細明體" panose="02020500000000000000" pitchFamily="18" charset="-120"/>
              </a:rPr>
              <a:t>National Central University, Taiwan</a:t>
            </a:r>
          </a:p>
          <a:p>
            <a:endParaRPr lang="en-US" altLang="zh-TW" sz="2800" dirty="0">
              <a:ea typeface="新細明體" panose="02020500000000000000" pitchFamily="18" charset="-12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76200" y="2612434"/>
            <a:ext cx="9144000" cy="10673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TW" sz="2000" dirty="0" smtClean="0">
                <a:solidFill>
                  <a:srgbClr val="33CC33"/>
                </a:solidFill>
              </a:rPr>
              <a:t>Give a man a fish, and you feed him for a day;</a:t>
            </a:r>
            <a:br>
              <a:rPr lang="en-US" altLang="zh-TW" sz="2000" dirty="0" smtClean="0">
                <a:solidFill>
                  <a:srgbClr val="33CC33"/>
                </a:solidFill>
              </a:rPr>
            </a:br>
            <a:r>
              <a:rPr lang="en-US" altLang="zh-TW" sz="2000" dirty="0" smtClean="0">
                <a:solidFill>
                  <a:srgbClr val="33CC33"/>
                </a:solidFill>
              </a:rPr>
              <a:t>teach him how to fish, and you feed him for a lifetime.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build="p"/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>
                <a:solidFill>
                  <a:schemeClr val="accent2"/>
                </a:solidFill>
                <a:ea typeface="新細明體" panose="02020500000000000000" pitchFamily="18" charset="-120"/>
              </a:rPr>
              <a:t>Sample Applications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zh-TW" sz="2800" dirty="0">
                <a:ea typeface="新細明體" panose="02020500000000000000" pitchFamily="18" charset="-120"/>
              </a:rPr>
              <a:t>Web search </a:t>
            </a:r>
          </a:p>
          <a:p>
            <a:pPr>
              <a:lnSpc>
                <a:spcPct val="80000"/>
              </a:lnSpc>
            </a:pPr>
            <a:r>
              <a:rPr lang="en-US" altLang="zh-TW" sz="2800" dirty="0">
                <a:ea typeface="新細明體" panose="02020500000000000000" pitchFamily="18" charset="-120"/>
              </a:rPr>
              <a:t>Computational biology</a:t>
            </a:r>
          </a:p>
          <a:p>
            <a:pPr>
              <a:lnSpc>
                <a:spcPct val="80000"/>
              </a:lnSpc>
            </a:pPr>
            <a:r>
              <a:rPr lang="en-US" altLang="zh-TW" sz="2800" dirty="0">
                <a:ea typeface="新細明體" panose="02020500000000000000" pitchFamily="18" charset="-120"/>
              </a:rPr>
              <a:t>Finance</a:t>
            </a:r>
          </a:p>
          <a:p>
            <a:pPr>
              <a:lnSpc>
                <a:spcPct val="80000"/>
              </a:lnSpc>
            </a:pPr>
            <a:r>
              <a:rPr lang="en-US" altLang="zh-TW" sz="2800" dirty="0">
                <a:ea typeface="新細明體" panose="02020500000000000000" pitchFamily="18" charset="-120"/>
              </a:rPr>
              <a:t>E-commerce</a:t>
            </a:r>
          </a:p>
          <a:p>
            <a:pPr>
              <a:lnSpc>
                <a:spcPct val="80000"/>
              </a:lnSpc>
            </a:pPr>
            <a:r>
              <a:rPr lang="en-US" altLang="zh-TW" sz="2800" dirty="0">
                <a:ea typeface="新細明體" panose="02020500000000000000" pitchFamily="18" charset="-120"/>
              </a:rPr>
              <a:t>Space exploration</a:t>
            </a:r>
          </a:p>
          <a:p>
            <a:pPr>
              <a:lnSpc>
                <a:spcPct val="80000"/>
              </a:lnSpc>
            </a:pPr>
            <a:r>
              <a:rPr lang="en-US" altLang="zh-TW" sz="2800" dirty="0">
                <a:ea typeface="新細明體" panose="02020500000000000000" pitchFamily="18" charset="-120"/>
              </a:rPr>
              <a:t>Robotics</a:t>
            </a:r>
          </a:p>
          <a:p>
            <a:pPr>
              <a:lnSpc>
                <a:spcPct val="80000"/>
              </a:lnSpc>
            </a:pPr>
            <a:r>
              <a:rPr lang="en-US" altLang="zh-TW" sz="2800" dirty="0">
                <a:ea typeface="新細明體" panose="02020500000000000000" pitchFamily="18" charset="-120"/>
              </a:rPr>
              <a:t>Information extraction</a:t>
            </a:r>
          </a:p>
          <a:p>
            <a:pPr>
              <a:lnSpc>
                <a:spcPct val="80000"/>
              </a:lnSpc>
            </a:pPr>
            <a:r>
              <a:rPr lang="en-US" altLang="zh-TW" sz="2800" dirty="0">
                <a:ea typeface="新細明體" panose="02020500000000000000" pitchFamily="18" charset="-120"/>
              </a:rPr>
              <a:t>Social networks</a:t>
            </a:r>
          </a:p>
          <a:p>
            <a:pPr>
              <a:lnSpc>
                <a:spcPct val="80000"/>
              </a:lnSpc>
            </a:pPr>
            <a:r>
              <a:rPr lang="en-US" altLang="zh-TW" sz="2800" dirty="0" smtClean="0">
                <a:ea typeface="新細明體" panose="02020500000000000000" pitchFamily="18" charset="-120"/>
              </a:rPr>
              <a:t>….</a:t>
            </a:r>
          </a:p>
          <a:p>
            <a:pPr>
              <a:lnSpc>
                <a:spcPct val="80000"/>
              </a:lnSpc>
            </a:pPr>
            <a:endParaRPr lang="en-US" altLang="zh-TW" sz="2800" dirty="0">
              <a:ea typeface="新細明體" panose="02020500000000000000" pitchFamily="18" charset="-120"/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3249939" y="6536937"/>
            <a:ext cx="276986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200" dirty="0" smtClean="0"/>
              <a:t>Source: Slides of Dr. </a:t>
            </a:r>
            <a:r>
              <a:rPr lang="en-US" altLang="zh-TW" sz="1200" dirty="0" smtClean="0">
                <a:ea typeface="新細明體" panose="02020500000000000000" pitchFamily="18" charset="-120"/>
              </a:rPr>
              <a:t>Pedro </a:t>
            </a:r>
            <a:r>
              <a:rPr lang="en-US" altLang="zh-TW" sz="1200" dirty="0" err="1" smtClean="0">
                <a:ea typeface="新細明體" panose="02020500000000000000" pitchFamily="18" charset="-120"/>
              </a:rPr>
              <a:t>Domingos</a:t>
            </a:r>
            <a:endParaRPr lang="zh-TW" alt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>
                <a:solidFill>
                  <a:schemeClr val="accent2"/>
                </a:solidFill>
                <a:ea typeface="新細明體" panose="02020500000000000000" pitchFamily="18" charset="-120"/>
              </a:rPr>
              <a:t>ML in a Nutshell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>
                <a:ea typeface="新細明體" panose="02020500000000000000" pitchFamily="18" charset="-120"/>
              </a:rPr>
              <a:t>Tens of thousands of machine learning algorithms</a:t>
            </a:r>
          </a:p>
          <a:p>
            <a:r>
              <a:rPr lang="en-US" altLang="zh-TW">
                <a:ea typeface="新細明體" panose="02020500000000000000" pitchFamily="18" charset="-120"/>
              </a:rPr>
              <a:t>Hundreds new every year</a:t>
            </a:r>
          </a:p>
          <a:p>
            <a:r>
              <a:rPr lang="en-US" altLang="zh-TW">
                <a:ea typeface="新細明體" panose="02020500000000000000" pitchFamily="18" charset="-120"/>
              </a:rPr>
              <a:t>Every machine learning algorithm has three components:</a:t>
            </a:r>
          </a:p>
          <a:p>
            <a:pPr lvl="1"/>
            <a:r>
              <a:rPr lang="en-US" altLang="zh-TW" b="1">
                <a:ea typeface="新細明體" panose="02020500000000000000" pitchFamily="18" charset="-120"/>
              </a:rPr>
              <a:t>Representation</a:t>
            </a:r>
          </a:p>
          <a:p>
            <a:pPr lvl="1"/>
            <a:r>
              <a:rPr lang="en-US" altLang="zh-TW" b="1">
                <a:ea typeface="新細明體" panose="02020500000000000000" pitchFamily="18" charset="-120"/>
              </a:rPr>
              <a:t>Evaluation</a:t>
            </a:r>
          </a:p>
          <a:p>
            <a:pPr lvl="1"/>
            <a:r>
              <a:rPr lang="en-US" altLang="zh-TW" b="1">
                <a:ea typeface="新細明體" panose="02020500000000000000" pitchFamily="18" charset="-120"/>
              </a:rPr>
              <a:t>Optimization</a:t>
            </a:r>
          </a:p>
        </p:txBody>
      </p:sp>
      <p:sp>
        <p:nvSpPr>
          <p:cNvPr id="4" name="文字方塊 3"/>
          <p:cNvSpPr txBox="1"/>
          <p:nvPr/>
        </p:nvSpPr>
        <p:spPr>
          <a:xfrm>
            <a:off x="3249939" y="6536937"/>
            <a:ext cx="276986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200" dirty="0" smtClean="0"/>
              <a:t>Source: Slides of Dr. </a:t>
            </a:r>
            <a:r>
              <a:rPr lang="en-US" altLang="zh-TW" sz="1200" dirty="0" smtClean="0">
                <a:ea typeface="新細明體" panose="02020500000000000000" pitchFamily="18" charset="-120"/>
              </a:rPr>
              <a:t>Pedro </a:t>
            </a:r>
            <a:r>
              <a:rPr lang="en-US" altLang="zh-TW" sz="1200" dirty="0" err="1" smtClean="0">
                <a:ea typeface="新細明體" panose="02020500000000000000" pitchFamily="18" charset="-120"/>
              </a:rPr>
              <a:t>Domingos</a:t>
            </a:r>
            <a:endParaRPr lang="zh-TW" alt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>
                <a:solidFill>
                  <a:schemeClr val="accent2"/>
                </a:solidFill>
                <a:ea typeface="新細明體" panose="02020500000000000000" pitchFamily="18" charset="-120"/>
              </a:rPr>
              <a:t>Representation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zh-TW" dirty="0">
                <a:ea typeface="新細明體" panose="02020500000000000000" pitchFamily="18" charset="-120"/>
              </a:rPr>
              <a:t>Decision </a:t>
            </a:r>
            <a:r>
              <a:rPr lang="en-US" altLang="zh-TW" dirty="0" smtClean="0">
                <a:ea typeface="新細明體" panose="02020500000000000000" pitchFamily="18" charset="-120"/>
              </a:rPr>
              <a:t>trees (forest)</a:t>
            </a:r>
            <a:endParaRPr lang="en-US" altLang="zh-TW" dirty="0">
              <a:ea typeface="新細明體" panose="02020500000000000000" pitchFamily="18" charset="-120"/>
            </a:endParaRPr>
          </a:p>
          <a:p>
            <a:pPr>
              <a:lnSpc>
                <a:spcPct val="90000"/>
              </a:lnSpc>
            </a:pPr>
            <a:r>
              <a:rPr lang="en-US" altLang="zh-TW" dirty="0" smtClean="0">
                <a:ea typeface="新細明體" panose="02020500000000000000" pitchFamily="18" charset="-120"/>
              </a:rPr>
              <a:t>Graphical </a:t>
            </a:r>
            <a:r>
              <a:rPr lang="en-US" altLang="zh-TW" dirty="0">
                <a:ea typeface="新細明體" panose="02020500000000000000" pitchFamily="18" charset="-120"/>
              </a:rPr>
              <a:t>models (Bayes/Markov nets)</a:t>
            </a:r>
          </a:p>
          <a:p>
            <a:pPr>
              <a:lnSpc>
                <a:spcPct val="90000"/>
              </a:lnSpc>
            </a:pPr>
            <a:r>
              <a:rPr lang="en-US" altLang="zh-TW" dirty="0" smtClean="0">
                <a:ea typeface="新細明體" panose="02020500000000000000" pitchFamily="18" charset="-120"/>
              </a:rPr>
              <a:t>Support </a:t>
            </a:r>
            <a:r>
              <a:rPr lang="en-US" altLang="zh-TW" dirty="0">
                <a:ea typeface="新細明體" panose="02020500000000000000" pitchFamily="18" charset="-120"/>
              </a:rPr>
              <a:t>vector </a:t>
            </a:r>
            <a:r>
              <a:rPr lang="en-US" altLang="zh-TW" dirty="0" smtClean="0">
                <a:ea typeface="新細明體" panose="02020500000000000000" pitchFamily="18" charset="-120"/>
              </a:rPr>
              <a:t>machines</a:t>
            </a:r>
          </a:p>
          <a:p>
            <a:pPr>
              <a:lnSpc>
                <a:spcPct val="90000"/>
              </a:lnSpc>
            </a:pPr>
            <a:r>
              <a:rPr lang="en-US" altLang="zh-TW" dirty="0">
                <a:ea typeface="新細明體" panose="02020500000000000000" pitchFamily="18" charset="-120"/>
              </a:rPr>
              <a:t>Neural </a:t>
            </a:r>
            <a:r>
              <a:rPr lang="en-US" altLang="zh-TW" dirty="0" smtClean="0">
                <a:ea typeface="新細明體" panose="02020500000000000000" pitchFamily="18" charset="-120"/>
              </a:rPr>
              <a:t>networks</a:t>
            </a:r>
          </a:p>
          <a:p>
            <a:pPr>
              <a:lnSpc>
                <a:spcPct val="90000"/>
              </a:lnSpc>
            </a:pPr>
            <a:r>
              <a:rPr lang="en-US" altLang="zh-TW" dirty="0" smtClean="0">
                <a:ea typeface="新細明體" panose="02020500000000000000" pitchFamily="18" charset="-120"/>
              </a:rPr>
              <a:t>…</a:t>
            </a:r>
            <a:endParaRPr lang="en-US" altLang="zh-TW" dirty="0">
              <a:ea typeface="新細明體" panose="02020500000000000000" pitchFamily="18" charset="-120"/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3249939" y="6536937"/>
            <a:ext cx="276986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200" dirty="0" smtClean="0"/>
              <a:t>Source: Slides of Dr. </a:t>
            </a:r>
            <a:r>
              <a:rPr lang="en-US" altLang="zh-TW" sz="1200" dirty="0" smtClean="0">
                <a:ea typeface="新細明體" panose="02020500000000000000" pitchFamily="18" charset="-120"/>
              </a:rPr>
              <a:t>Pedro </a:t>
            </a:r>
            <a:r>
              <a:rPr lang="en-US" altLang="zh-TW" sz="1200" dirty="0" err="1" smtClean="0">
                <a:ea typeface="新細明體" panose="02020500000000000000" pitchFamily="18" charset="-120"/>
              </a:rPr>
              <a:t>Domingos</a:t>
            </a:r>
            <a:endParaRPr lang="zh-TW" alt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>
                <a:solidFill>
                  <a:schemeClr val="accent2"/>
                </a:solidFill>
                <a:ea typeface="新細明體" panose="02020500000000000000" pitchFamily="18" charset="-120"/>
              </a:rPr>
              <a:t>Evaluation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zh-TW" sz="2800" dirty="0">
                <a:ea typeface="新細明體" panose="02020500000000000000" pitchFamily="18" charset="-120"/>
              </a:rPr>
              <a:t>Squared error</a:t>
            </a:r>
          </a:p>
          <a:p>
            <a:pPr>
              <a:lnSpc>
                <a:spcPct val="80000"/>
              </a:lnSpc>
            </a:pPr>
            <a:r>
              <a:rPr lang="en-US" altLang="zh-TW" sz="2800" dirty="0" smtClean="0">
                <a:ea typeface="新細明體" panose="02020500000000000000" pitchFamily="18" charset="-120"/>
              </a:rPr>
              <a:t>Accuracy</a:t>
            </a:r>
            <a:endParaRPr lang="en-US" altLang="zh-TW" sz="2800" dirty="0">
              <a:ea typeface="新細明體" panose="02020500000000000000" pitchFamily="18" charset="-120"/>
            </a:endParaRPr>
          </a:p>
          <a:p>
            <a:pPr>
              <a:lnSpc>
                <a:spcPct val="80000"/>
              </a:lnSpc>
            </a:pPr>
            <a:r>
              <a:rPr lang="en-US" altLang="zh-TW" sz="2800" dirty="0">
                <a:ea typeface="新細明體" panose="02020500000000000000" pitchFamily="18" charset="-120"/>
              </a:rPr>
              <a:t>Precision and recall</a:t>
            </a:r>
          </a:p>
          <a:p>
            <a:pPr>
              <a:lnSpc>
                <a:spcPct val="80000"/>
              </a:lnSpc>
            </a:pPr>
            <a:r>
              <a:rPr lang="en-US" altLang="zh-TW" sz="2800" dirty="0" smtClean="0">
                <a:ea typeface="新細明體" panose="02020500000000000000" pitchFamily="18" charset="-120"/>
              </a:rPr>
              <a:t>Likelihood</a:t>
            </a:r>
            <a:endParaRPr lang="en-US" altLang="zh-TW" sz="2800" dirty="0">
              <a:ea typeface="新細明體" panose="02020500000000000000" pitchFamily="18" charset="-120"/>
            </a:endParaRPr>
          </a:p>
          <a:p>
            <a:pPr>
              <a:lnSpc>
                <a:spcPct val="80000"/>
              </a:lnSpc>
            </a:pPr>
            <a:r>
              <a:rPr lang="en-US" altLang="zh-TW" sz="2800" dirty="0">
                <a:ea typeface="新細明體" panose="02020500000000000000" pitchFamily="18" charset="-120"/>
              </a:rPr>
              <a:t>Posterior probability</a:t>
            </a:r>
          </a:p>
          <a:p>
            <a:pPr>
              <a:lnSpc>
                <a:spcPct val="80000"/>
              </a:lnSpc>
            </a:pPr>
            <a:r>
              <a:rPr lang="en-US" altLang="zh-TW" sz="2800" dirty="0">
                <a:ea typeface="新細明體" panose="02020500000000000000" pitchFamily="18" charset="-120"/>
              </a:rPr>
              <a:t>Cost / Utility</a:t>
            </a:r>
          </a:p>
          <a:p>
            <a:pPr>
              <a:lnSpc>
                <a:spcPct val="80000"/>
              </a:lnSpc>
            </a:pPr>
            <a:r>
              <a:rPr lang="en-US" altLang="zh-TW" sz="2800" dirty="0" smtClean="0">
                <a:ea typeface="新細明體" panose="02020500000000000000" pitchFamily="18" charset="-120"/>
              </a:rPr>
              <a:t>Entropy</a:t>
            </a:r>
            <a:endParaRPr lang="en-US" altLang="zh-TW" sz="2800" dirty="0">
              <a:ea typeface="新細明體" panose="02020500000000000000" pitchFamily="18" charset="-120"/>
            </a:endParaRPr>
          </a:p>
          <a:p>
            <a:pPr>
              <a:lnSpc>
                <a:spcPct val="80000"/>
              </a:lnSpc>
            </a:pPr>
            <a:r>
              <a:rPr lang="en-US" altLang="zh-TW" sz="2800" dirty="0">
                <a:ea typeface="新細明體" panose="02020500000000000000" pitchFamily="18" charset="-120"/>
              </a:rPr>
              <a:t>K-L divergence</a:t>
            </a:r>
          </a:p>
          <a:p>
            <a:pPr>
              <a:lnSpc>
                <a:spcPct val="80000"/>
              </a:lnSpc>
            </a:pPr>
            <a:r>
              <a:rPr lang="en-US" altLang="zh-TW" sz="2800" dirty="0" smtClean="0">
                <a:ea typeface="新細明體" panose="02020500000000000000" pitchFamily="18" charset="-120"/>
              </a:rPr>
              <a:t>…</a:t>
            </a:r>
            <a:endParaRPr lang="en-US" altLang="zh-TW" sz="2800" dirty="0"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>
                <a:solidFill>
                  <a:schemeClr val="accent2"/>
                </a:solidFill>
                <a:ea typeface="新細明體" panose="02020500000000000000" pitchFamily="18" charset="-120"/>
              </a:rPr>
              <a:t>Optimization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>
                <a:ea typeface="新細明體" panose="02020500000000000000" pitchFamily="18" charset="-120"/>
              </a:rPr>
              <a:t>Convex optimization</a:t>
            </a:r>
          </a:p>
          <a:p>
            <a:pPr lvl="1"/>
            <a:r>
              <a:rPr lang="en-US" altLang="zh-TW" dirty="0">
                <a:ea typeface="新細明體" panose="02020500000000000000" pitchFamily="18" charset="-120"/>
              </a:rPr>
              <a:t>E.g.: Gradient descent</a:t>
            </a:r>
          </a:p>
          <a:p>
            <a:r>
              <a:rPr lang="en-US" altLang="zh-TW" dirty="0" smtClean="0">
                <a:ea typeface="新細明體" panose="02020500000000000000" pitchFamily="18" charset="-120"/>
              </a:rPr>
              <a:t>Combinatorial </a:t>
            </a:r>
            <a:r>
              <a:rPr lang="en-US" altLang="zh-TW" dirty="0">
                <a:ea typeface="新細明體" panose="02020500000000000000" pitchFamily="18" charset="-120"/>
              </a:rPr>
              <a:t>optimization</a:t>
            </a:r>
          </a:p>
          <a:p>
            <a:pPr lvl="1"/>
            <a:r>
              <a:rPr lang="en-US" altLang="zh-TW" dirty="0">
                <a:ea typeface="新細明體" panose="02020500000000000000" pitchFamily="18" charset="-120"/>
              </a:rPr>
              <a:t>E.g.: Greedy search</a:t>
            </a:r>
          </a:p>
          <a:p>
            <a:r>
              <a:rPr lang="en-US" altLang="zh-TW" dirty="0" smtClean="0">
                <a:ea typeface="新細明體" panose="02020500000000000000" pitchFamily="18" charset="-120"/>
              </a:rPr>
              <a:t>Constrained </a:t>
            </a:r>
            <a:r>
              <a:rPr lang="en-US" altLang="zh-TW" dirty="0">
                <a:ea typeface="新細明體" panose="02020500000000000000" pitchFamily="18" charset="-120"/>
              </a:rPr>
              <a:t>optimization</a:t>
            </a:r>
          </a:p>
          <a:p>
            <a:pPr lvl="1"/>
            <a:r>
              <a:rPr lang="en-US" altLang="zh-TW" dirty="0">
                <a:ea typeface="新細明體" panose="02020500000000000000" pitchFamily="18" charset="-120"/>
              </a:rPr>
              <a:t>E.g.: Linear programming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dirty="0">
                <a:solidFill>
                  <a:schemeClr val="accent2"/>
                </a:solidFill>
                <a:ea typeface="新細明體" panose="02020500000000000000" pitchFamily="18" charset="-120"/>
              </a:rPr>
              <a:t>Types of </a:t>
            </a:r>
            <a:r>
              <a:rPr lang="en-US" altLang="zh-TW" b="1" dirty="0" smtClean="0">
                <a:solidFill>
                  <a:schemeClr val="accent2"/>
                </a:solidFill>
                <a:ea typeface="新細明體" panose="02020500000000000000" pitchFamily="18" charset="-120"/>
              </a:rPr>
              <a:t>Machine Learning</a:t>
            </a:r>
            <a:endParaRPr lang="en-US" altLang="zh-TW" b="1" dirty="0">
              <a:solidFill>
                <a:schemeClr val="accent2"/>
              </a:solidFill>
              <a:ea typeface="新細明體" panose="02020500000000000000" pitchFamily="18" charset="-120"/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382000" cy="4572000"/>
          </a:xfrm>
        </p:spPr>
        <p:txBody>
          <a:bodyPr/>
          <a:lstStyle/>
          <a:p>
            <a:r>
              <a:rPr lang="en-US" altLang="zh-TW" b="1">
                <a:ea typeface="新細明體" panose="02020500000000000000" pitchFamily="18" charset="-120"/>
              </a:rPr>
              <a:t>Supervised (inductive) learning</a:t>
            </a:r>
          </a:p>
          <a:p>
            <a:pPr lvl="1"/>
            <a:r>
              <a:rPr lang="en-US" altLang="zh-TW">
                <a:ea typeface="新細明體" panose="02020500000000000000" pitchFamily="18" charset="-120"/>
              </a:rPr>
              <a:t>Training data includes desired outputs</a:t>
            </a:r>
          </a:p>
          <a:p>
            <a:r>
              <a:rPr lang="en-US" altLang="zh-TW" b="1">
                <a:ea typeface="新細明體" panose="02020500000000000000" pitchFamily="18" charset="-120"/>
              </a:rPr>
              <a:t>Unsupervised learning</a:t>
            </a:r>
          </a:p>
          <a:p>
            <a:pPr lvl="1"/>
            <a:r>
              <a:rPr lang="en-US" altLang="zh-TW">
                <a:ea typeface="新細明體" panose="02020500000000000000" pitchFamily="18" charset="-120"/>
              </a:rPr>
              <a:t>Training data does not include desired outputs</a:t>
            </a:r>
          </a:p>
          <a:p>
            <a:r>
              <a:rPr lang="en-US" altLang="zh-TW" b="1">
                <a:ea typeface="新細明體" panose="02020500000000000000" pitchFamily="18" charset="-120"/>
              </a:rPr>
              <a:t>Semi-supervised learning</a:t>
            </a:r>
          </a:p>
          <a:p>
            <a:pPr lvl="1"/>
            <a:r>
              <a:rPr lang="en-US" altLang="zh-TW">
                <a:ea typeface="新細明體" panose="02020500000000000000" pitchFamily="18" charset="-120"/>
              </a:rPr>
              <a:t>Training data includes a few desired outputs</a:t>
            </a:r>
          </a:p>
          <a:p>
            <a:r>
              <a:rPr lang="en-US" altLang="zh-TW" b="1">
                <a:ea typeface="新細明體" panose="02020500000000000000" pitchFamily="18" charset="-120"/>
              </a:rPr>
              <a:t>Reinforcement learning</a:t>
            </a:r>
          </a:p>
          <a:p>
            <a:pPr lvl="1"/>
            <a:r>
              <a:rPr lang="en-US" altLang="zh-TW">
                <a:ea typeface="新細明體" panose="02020500000000000000" pitchFamily="18" charset="-120"/>
              </a:rPr>
              <a:t>Rewards from sequence of actions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Term Project: Hello, Digit!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87680" y="1276667"/>
            <a:ext cx="7741920" cy="4068763"/>
          </a:xfrm>
        </p:spPr>
        <p:txBody>
          <a:bodyPr/>
          <a:lstStyle/>
          <a:p>
            <a:r>
              <a:rPr lang="en-US" altLang="zh-TW" sz="2400" dirty="0" smtClean="0"/>
              <a:t>Goal:</a:t>
            </a:r>
            <a:br>
              <a:rPr lang="en-US" altLang="zh-TW" sz="2400" dirty="0" smtClean="0"/>
            </a:br>
            <a:r>
              <a:rPr lang="en-US" altLang="zh-TW" sz="2400" dirty="0" smtClean="0"/>
              <a:t>To train a deep learning model to recognized hand-written digits (i.e., 0, 1, 2, 3, 4, 5, 6, 7, 8, 9) </a:t>
            </a:r>
            <a:r>
              <a:rPr lang="en-US" altLang="zh-TW" sz="2400" dirty="0" smtClean="0"/>
              <a:t>of </a:t>
            </a:r>
            <a:r>
              <a:rPr lang="en-US" altLang="zh-TW" sz="2400" dirty="0" err="1" smtClean="0"/>
              <a:t>Mnist</a:t>
            </a:r>
            <a:r>
              <a:rPr lang="en-US" altLang="zh-TW" sz="2400" dirty="0" smtClean="0"/>
              <a:t> dataset by </a:t>
            </a:r>
            <a:r>
              <a:rPr lang="en-US" altLang="zh-TW" sz="2400" dirty="0" smtClean="0"/>
              <a:t>using Google </a:t>
            </a:r>
            <a:r>
              <a:rPr lang="en-US" altLang="zh-TW" sz="2400" dirty="0" err="1" smtClean="0"/>
              <a:t>TensorFlow</a:t>
            </a:r>
            <a:r>
              <a:rPr lang="en-US" altLang="zh-TW" sz="2400" dirty="0" smtClean="0"/>
              <a:t> python </a:t>
            </a:r>
            <a:r>
              <a:rPr lang="en-US" altLang="zh-TW" sz="2400" dirty="0" smtClean="0"/>
              <a:t>package, so that the model can recognize your own hand-written digits.</a:t>
            </a:r>
          </a:p>
          <a:p>
            <a:endParaRPr lang="en-US" altLang="zh-TW" sz="2400" dirty="0"/>
          </a:p>
          <a:p>
            <a:endParaRPr lang="en-US" altLang="zh-TW" sz="2400" dirty="0" smtClean="0"/>
          </a:p>
          <a:p>
            <a:endParaRPr lang="en-US" altLang="zh-TW" sz="2400" dirty="0"/>
          </a:p>
          <a:p>
            <a:endParaRPr lang="en-US" altLang="zh-TW" sz="2400" dirty="0" smtClean="0"/>
          </a:p>
          <a:p>
            <a:r>
              <a:rPr lang="en-US" altLang="zh-TW" sz="2400" dirty="0" smtClean="0"/>
              <a:t>Background knowledge: </a:t>
            </a:r>
          </a:p>
          <a:p>
            <a:r>
              <a:rPr lang="en-US" altLang="zh-TW" sz="2400" dirty="0" smtClean="0"/>
              <a:t>Deep Learning (DNN</a:t>
            </a:r>
            <a:r>
              <a:rPr lang="en-US" altLang="zh-TW" sz="2400" dirty="0" smtClean="0"/>
              <a:t>)</a:t>
            </a:r>
            <a:endParaRPr lang="en-US" altLang="zh-TW" sz="24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129"/>
          <a:stretch/>
        </p:blipFill>
        <p:spPr bwMode="auto">
          <a:xfrm>
            <a:off x="180975" y="3635375"/>
            <a:ext cx="8505825" cy="3222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8340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Term </a:t>
            </a:r>
            <a:r>
              <a:rPr lang="en-US" altLang="zh-TW" dirty="0" smtClean="0"/>
              <a:t>Project Preliminaries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068763"/>
          </a:xfrm>
        </p:spPr>
        <p:txBody>
          <a:bodyPr/>
          <a:lstStyle/>
          <a:p>
            <a:r>
              <a:rPr lang="en-US" altLang="zh-TW" sz="2800" dirty="0" smtClean="0"/>
              <a:t>Deep Learning Background Knowledge</a:t>
            </a:r>
          </a:p>
          <a:p>
            <a:pPr lvl="1"/>
            <a:r>
              <a:rPr lang="en-US" altLang="zh-TW" sz="2400" dirty="0" smtClean="0"/>
              <a:t>DNN</a:t>
            </a:r>
            <a:endParaRPr lang="en-US" altLang="zh-TW" sz="2400" dirty="0"/>
          </a:p>
          <a:p>
            <a:pPr lvl="1"/>
            <a:r>
              <a:rPr lang="en-US" altLang="zh-TW" sz="2400" dirty="0" smtClean="0"/>
              <a:t>MLP</a:t>
            </a:r>
          </a:p>
          <a:p>
            <a:pPr lvl="1"/>
            <a:r>
              <a:rPr lang="en-US" altLang="zh-TW" sz="2400" dirty="0" smtClean="0"/>
              <a:t>RNN</a:t>
            </a:r>
            <a:endParaRPr lang="en-US" altLang="zh-TW" sz="2400" dirty="0" smtClean="0"/>
          </a:p>
          <a:p>
            <a:pPr lvl="1"/>
            <a:r>
              <a:rPr lang="en-US" altLang="zh-TW" sz="2400" dirty="0" smtClean="0"/>
              <a:t>CNN</a:t>
            </a:r>
          </a:p>
          <a:p>
            <a:r>
              <a:rPr lang="en-US" altLang="zh-TW" sz="2800" dirty="0" smtClean="0"/>
              <a:t>Tools and Data</a:t>
            </a:r>
          </a:p>
          <a:p>
            <a:pPr lvl="1"/>
            <a:r>
              <a:rPr lang="en-US" altLang="zh-TW" sz="2400" dirty="0" err="1"/>
              <a:t>Mnist</a:t>
            </a:r>
            <a:endParaRPr lang="en-US" altLang="zh-TW" sz="2400" dirty="0"/>
          </a:p>
          <a:p>
            <a:pPr lvl="1"/>
            <a:r>
              <a:rPr lang="en-US" altLang="zh-TW" sz="2400" dirty="0" smtClean="0"/>
              <a:t>Tortoise </a:t>
            </a:r>
            <a:r>
              <a:rPr lang="en-US" altLang="zh-TW" sz="2400" dirty="0" err="1" smtClean="0"/>
              <a:t>GIt</a:t>
            </a:r>
            <a:endParaRPr lang="en-US" altLang="zh-TW" sz="2400" dirty="0" smtClean="0"/>
          </a:p>
          <a:p>
            <a:pPr lvl="1"/>
            <a:r>
              <a:rPr lang="en-US" altLang="zh-TW" sz="2400" dirty="0" err="1" smtClean="0"/>
              <a:t>Anadconda</a:t>
            </a:r>
            <a:r>
              <a:rPr lang="en-US" altLang="zh-TW" sz="2400" dirty="0" smtClean="0"/>
              <a:t> (Python Language)</a:t>
            </a:r>
          </a:p>
          <a:p>
            <a:pPr lvl="1"/>
            <a:r>
              <a:rPr lang="en-US" altLang="zh-TW" sz="2400" dirty="0" smtClean="0"/>
              <a:t>Jupiter Notebook</a:t>
            </a:r>
          </a:p>
          <a:p>
            <a:pPr lvl="1"/>
            <a:r>
              <a:rPr lang="en-US" altLang="zh-TW" sz="2400" dirty="0" err="1" smtClean="0"/>
              <a:t>Theano</a:t>
            </a:r>
            <a:r>
              <a:rPr lang="en-US" altLang="zh-TW" sz="2400" dirty="0" smtClean="0"/>
              <a:t> </a:t>
            </a:r>
            <a:r>
              <a:rPr lang="en-US" altLang="zh-TW" sz="2400" dirty="0"/>
              <a:t>or </a:t>
            </a:r>
            <a:r>
              <a:rPr lang="en-US" altLang="zh-TW" sz="2400" dirty="0" err="1" smtClean="0"/>
              <a:t>Keras</a:t>
            </a:r>
            <a:r>
              <a:rPr lang="en-US" altLang="zh-TW" sz="2400" dirty="0" smtClean="0"/>
              <a:t> + </a:t>
            </a:r>
            <a:r>
              <a:rPr lang="en-US" altLang="zh-TW" sz="2400" dirty="0" err="1" smtClean="0"/>
              <a:t>TensorFlow</a:t>
            </a:r>
            <a:r>
              <a:rPr lang="en-US" altLang="zh-TW" sz="2400" dirty="0" smtClean="0"/>
              <a:t> </a:t>
            </a:r>
            <a:r>
              <a:rPr lang="en-US" altLang="zh-TW" sz="2400" dirty="0" smtClean="0"/>
              <a:t/>
            </a:r>
            <a:br>
              <a:rPr lang="en-US" altLang="zh-TW" sz="2400" dirty="0" smtClean="0"/>
            </a:br>
            <a:endParaRPr lang="zh-TW" altLang="en-US" sz="2400" dirty="0"/>
          </a:p>
        </p:txBody>
      </p:sp>
    </p:spTree>
    <p:extLst>
      <p:ext uri="{BB962C8B-B14F-4D97-AF65-F5344CB8AC3E}">
        <p14:creationId xmlns:p14="http://schemas.microsoft.com/office/powerpoint/2010/main" val="982040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altLang="zh-TW" sz="13800" dirty="0" smtClean="0"/>
              <a:t>Q&amp;A</a:t>
            </a:r>
            <a:endParaRPr lang="zh-TW" altLang="en-US" sz="13800" dirty="0"/>
          </a:p>
        </p:txBody>
      </p:sp>
    </p:spTree>
    <p:extLst>
      <p:ext uri="{BB962C8B-B14F-4D97-AF65-F5344CB8AC3E}">
        <p14:creationId xmlns:p14="http://schemas.microsoft.com/office/powerpoint/2010/main" val="3456524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>
                <a:solidFill>
                  <a:schemeClr val="accent2"/>
                </a:solidFill>
                <a:ea typeface="新細明體" panose="02020500000000000000" pitchFamily="18" charset="-120"/>
              </a:rPr>
              <a:t>A Few Quotes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zh-TW" sz="2800" dirty="0">
                <a:ea typeface="新細明體" panose="02020500000000000000" pitchFamily="18" charset="-120"/>
              </a:rPr>
              <a:t>“A breakthrough in </a:t>
            </a:r>
            <a:r>
              <a:rPr lang="en-US" altLang="zh-TW" sz="2800" dirty="0">
                <a:solidFill>
                  <a:srgbClr val="FF3300"/>
                </a:solidFill>
                <a:ea typeface="新細明體" panose="02020500000000000000" pitchFamily="18" charset="-120"/>
              </a:rPr>
              <a:t>machine learning </a:t>
            </a:r>
            <a:r>
              <a:rPr lang="en-US" altLang="zh-TW" sz="2800" dirty="0">
                <a:ea typeface="新細明體" panose="02020500000000000000" pitchFamily="18" charset="-120"/>
              </a:rPr>
              <a:t>would be </a:t>
            </a:r>
            <a:r>
              <a:rPr lang="en-US" altLang="zh-TW" sz="2800" dirty="0" smtClean="0">
                <a:ea typeface="新細明體" panose="02020500000000000000" pitchFamily="18" charset="-120"/>
              </a:rPr>
              <a:t>worth ten </a:t>
            </a:r>
            <a:r>
              <a:rPr lang="en-US" altLang="zh-TW" sz="2800" dirty="0" err="1">
                <a:ea typeface="新細明體" panose="02020500000000000000" pitchFamily="18" charset="-120"/>
              </a:rPr>
              <a:t>Microsofts</a:t>
            </a:r>
            <a:r>
              <a:rPr lang="en-US" altLang="zh-TW" sz="2800" dirty="0">
                <a:ea typeface="新細明體" panose="02020500000000000000" pitchFamily="18" charset="-120"/>
              </a:rPr>
              <a:t>” </a:t>
            </a:r>
            <a:r>
              <a:rPr lang="en-US" altLang="zh-TW" sz="2400" dirty="0">
                <a:ea typeface="新細明體" panose="02020500000000000000" pitchFamily="18" charset="-120"/>
              </a:rPr>
              <a:t>(Bill Gates, Chairman, Microsoft)</a:t>
            </a:r>
          </a:p>
          <a:p>
            <a:pPr>
              <a:lnSpc>
                <a:spcPct val="90000"/>
              </a:lnSpc>
            </a:pPr>
            <a:r>
              <a:rPr lang="en-US" altLang="zh-TW" sz="2800" dirty="0">
                <a:ea typeface="新細明體" panose="02020500000000000000" pitchFamily="18" charset="-120"/>
              </a:rPr>
              <a:t>“</a:t>
            </a:r>
            <a:r>
              <a:rPr lang="en-US" altLang="zh-TW" sz="2800" dirty="0">
                <a:solidFill>
                  <a:srgbClr val="FF3300"/>
                </a:solidFill>
                <a:ea typeface="新細明體" panose="02020500000000000000" pitchFamily="18" charset="-120"/>
              </a:rPr>
              <a:t>Machine learning </a:t>
            </a:r>
            <a:r>
              <a:rPr lang="en-US" altLang="zh-TW" sz="2800" dirty="0">
                <a:ea typeface="新細明體" panose="02020500000000000000" pitchFamily="18" charset="-120"/>
              </a:rPr>
              <a:t>is the next Internet” </a:t>
            </a:r>
            <a:br>
              <a:rPr lang="en-US" altLang="zh-TW" sz="2800" dirty="0">
                <a:ea typeface="新細明體" panose="02020500000000000000" pitchFamily="18" charset="-120"/>
              </a:rPr>
            </a:br>
            <a:r>
              <a:rPr lang="en-US" altLang="zh-TW" sz="2400" dirty="0">
                <a:ea typeface="新細明體" panose="02020500000000000000" pitchFamily="18" charset="-120"/>
              </a:rPr>
              <a:t>(Tony Tether, Director, DARPA)</a:t>
            </a:r>
          </a:p>
          <a:p>
            <a:pPr>
              <a:lnSpc>
                <a:spcPct val="90000"/>
              </a:lnSpc>
            </a:pPr>
            <a:r>
              <a:rPr lang="en-US" altLang="zh-TW" sz="2800" dirty="0">
                <a:solidFill>
                  <a:srgbClr val="FF3300"/>
                </a:solidFill>
                <a:ea typeface="新細明體" panose="02020500000000000000" pitchFamily="18" charset="-120"/>
              </a:rPr>
              <a:t>Machine learning </a:t>
            </a:r>
            <a:r>
              <a:rPr lang="en-US" altLang="zh-TW" sz="2800" dirty="0">
                <a:ea typeface="新細明體" panose="02020500000000000000" pitchFamily="18" charset="-120"/>
              </a:rPr>
              <a:t>is the hot new thing” </a:t>
            </a:r>
            <a:br>
              <a:rPr lang="en-US" altLang="zh-TW" sz="2800" dirty="0">
                <a:ea typeface="新細明體" panose="02020500000000000000" pitchFamily="18" charset="-120"/>
              </a:rPr>
            </a:br>
            <a:r>
              <a:rPr lang="en-US" altLang="zh-TW" sz="2400" dirty="0">
                <a:ea typeface="新細明體" panose="02020500000000000000" pitchFamily="18" charset="-120"/>
              </a:rPr>
              <a:t>(John Hennessy, President, Stanford)</a:t>
            </a:r>
          </a:p>
          <a:p>
            <a:pPr>
              <a:lnSpc>
                <a:spcPct val="90000"/>
              </a:lnSpc>
            </a:pPr>
            <a:r>
              <a:rPr lang="en-US" altLang="zh-TW" sz="2800" dirty="0">
                <a:ea typeface="新細明體" panose="02020500000000000000" pitchFamily="18" charset="-120"/>
              </a:rPr>
              <a:t>“Web rankings today are mostly a matter of </a:t>
            </a:r>
            <a:r>
              <a:rPr lang="en-US" altLang="zh-TW" sz="2800" dirty="0">
                <a:solidFill>
                  <a:srgbClr val="FF3300"/>
                </a:solidFill>
                <a:ea typeface="新細明體" panose="02020500000000000000" pitchFamily="18" charset="-120"/>
              </a:rPr>
              <a:t>machine learning</a:t>
            </a:r>
            <a:r>
              <a:rPr lang="en-US" altLang="zh-TW" sz="2800" dirty="0">
                <a:ea typeface="新細明體" panose="02020500000000000000" pitchFamily="18" charset="-120"/>
              </a:rPr>
              <a:t>” </a:t>
            </a:r>
            <a:r>
              <a:rPr lang="en-US" altLang="zh-TW" sz="2400" dirty="0">
                <a:ea typeface="新細明體" panose="02020500000000000000" pitchFamily="18" charset="-120"/>
              </a:rPr>
              <a:t>(</a:t>
            </a:r>
            <a:r>
              <a:rPr lang="en-US" altLang="zh-TW" sz="2400" dirty="0" err="1">
                <a:ea typeface="新細明體" panose="02020500000000000000" pitchFamily="18" charset="-120"/>
              </a:rPr>
              <a:t>Prabhakar</a:t>
            </a:r>
            <a:r>
              <a:rPr lang="en-US" altLang="zh-TW" sz="2400" dirty="0">
                <a:ea typeface="新細明體" panose="02020500000000000000" pitchFamily="18" charset="-120"/>
              </a:rPr>
              <a:t> </a:t>
            </a:r>
            <a:r>
              <a:rPr lang="en-US" altLang="zh-TW" sz="2400" dirty="0" err="1">
                <a:ea typeface="新細明體" panose="02020500000000000000" pitchFamily="18" charset="-120"/>
              </a:rPr>
              <a:t>Raghavan</a:t>
            </a:r>
            <a:r>
              <a:rPr lang="en-US" altLang="zh-TW" sz="2400" dirty="0">
                <a:ea typeface="新細明體" panose="02020500000000000000" pitchFamily="18" charset="-120"/>
              </a:rPr>
              <a:t>, Dir. Research, Yahoo)</a:t>
            </a:r>
          </a:p>
          <a:p>
            <a:pPr>
              <a:lnSpc>
                <a:spcPct val="90000"/>
              </a:lnSpc>
            </a:pPr>
            <a:r>
              <a:rPr lang="en-US" altLang="zh-TW" sz="2800" dirty="0">
                <a:ea typeface="新細明體" panose="02020500000000000000" pitchFamily="18" charset="-120"/>
              </a:rPr>
              <a:t>“</a:t>
            </a:r>
            <a:r>
              <a:rPr lang="en-US" altLang="zh-TW" sz="2800" dirty="0">
                <a:solidFill>
                  <a:srgbClr val="FF3300"/>
                </a:solidFill>
                <a:ea typeface="新細明體" panose="02020500000000000000" pitchFamily="18" charset="-120"/>
              </a:rPr>
              <a:t>Machine learning </a:t>
            </a:r>
            <a:r>
              <a:rPr lang="en-US" altLang="zh-TW" sz="2800" dirty="0">
                <a:ea typeface="新細明體" panose="02020500000000000000" pitchFamily="18" charset="-120"/>
              </a:rPr>
              <a:t>is going to result in a real revolution” </a:t>
            </a:r>
            <a:r>
              <a:rPr lang="en-US" altLang="zh-TW" sz="2400" dirty="0">
                <a:ea typeface="新細明體" panose="02020500000000000000" pitchFamily="18" charset="-120"/>
              </a:rPr>
              <a:t>(Greg Papadopoulos, CTO, Sun</a:t>
            </a:r>
            <a:r>
              <a:rPr lang="en-US" altLang="zh-TW" sz="2400" dirty="0" smtClean="0">
                <a:ea typeface="新細明體" panose="02020500000000000000" pitchFamily="18" charset="-120"/>
              </a:rPr>
              <a:t>)</a:t>
            </a:r>
            <a:endParaRPr lang="en-US" altLang="zh-TW" sz="2400" dirty="0">
              <a:ea typeface="新細明體" panose="02020500000000000000" pitchFamily="18" charset="-120"/>
            </a:endParaRPr>
          </a:p>
        </p:txBody>
      </p:sp>
      <p:sp>
        <p:nvSpPr>
          <p:cNvPr id="6" name="文字方塊 5"/>
          <p:cNvSpPr txBox="1"/>
          <p:nvPr/>
        </p:nvSpPr>
        <p:spPr>
          <a:xfrm>
            <a:off x="3249939" y="6536937"/>
            <a:ext cx="276986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200" dirty="0" smtClean="0"/>
              <a:t>Source: Slides of Dr. </a:t>
            </a:r>
            <a:r>
              <a:rPr lang="en-US" altLang="zh-TW" sz="1200" dirty="0" smtClean="0">
                <a:ea typeface="新細明體" panose="02020500000000000000" pitchFamily="18" charset="-120"/>
              </a:rPr>
              <a:t>Pedro </a:t>
            </a:r>
            <a:r>
              <a:rPr lang="en-US" altLang="zh-TW" sz="1200" dirty="0" err="1" smtClean="0">
                <a:ea typeface="新細明體" panose="02020500000000000000" pitchFamily="18" charset="-120"/>
              </a:rPr>
              <a:t>Domingos</a:t>
            </a:r>
            <a:endParaRPr lang="zh-TW" alt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04800"/>
            <a:ext cx="8382000" cy="1173163"/>
          </a:xfrm>
        </p:spPr>
        <p:txBody>
          <a:bodyPr/>
          <a:lstStyle/>
          <a:p>
            <a:r>
              <a:rPr lang="en-US" altLang="zh-TW" b="1">
                <a:solidFill>
                  <a:schemeClr val="accent2"/>
                </a:solidFill>
                <a:ea typeface="新細明體" panose="02020500000000000000" pitchFamily="18" charset="-120"/>
              </a:rPr>
              <a:t>So What Is Machine Learning?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4788" y="1449855"/>
            <a:ext cx="8686800" cy="4525963"/>
          </a:xfrm>
        </p:spPr>
        <p:txBody>
          <a:bodyPr/>
          <a:lstStyle/>
          <a:p>
            <a:r>
              <a:rPr lang="en-US" altLang="zh-TW" dirty="0" smtClean="0">
                <a:ea typeface="新細明體" panose="02020500000000000000" pitchFamily="18" charset="-120"/>
              </a:rPr>
              <a:t>Wiki:</a:t>
            </a:r>
          </a:p>
          <a:p>
            <a:pPr lvl="1"/>
            <a:r>
              <a:rPr lang="en-US" altLang="zh-TW" dirty="0" smtClean="0">
                <a:ea typeface="新細明體" panose="02020500000000000000" pitchFamily="18" charset="-120"/>
              </a:rPr>
              <a:t>Machine learning is a field of computer science that gives computers the ability </a:t>
            </a:r>
            <a:r>
              <a:rPr lang="en-US" altLang="zh-TW" dirty="0" smtClean="0">
                <a:solidFill>
                  <a:srgbClr val="FF0000"/>
                </a:solidFill>
                <a:ea typeface="新細明體" panose="02020500000000000000" pitchFamily="18" charset="-120"/>
              </a:rPr>
              <a:t>to learn without being explicitly programmed</a:t>
            </a:r>
            <a:r>
              <a:rPr lang="en-US" altLang="zh-TW" dirty="0" smtClean="0">
                <a:ea typeface="新細明體" panose="02020500000000000000" pitchFamily="18" charset="-120"/>
              </a:rPr>
              <a:t>.</a:t>
            </a:r>
          </a:p>
          <a:p>
            <a:pPr lvl="1"/>
            <a:r>
              <a:rPr lang="en-US" altLang="zh-TW" dirty="0" smtClean="0">
                <a:ea typeface="新細明體" panose="02020500000000000000" pitchFamily="18" charset="-120"/>
              </a:rPr>
              <a:t>Arthur Samuel, an American pioneer in the field of computer gaming and artificial intelligence, coined the term "Machine Learning" in 1959 while at IBM.</a:t>
            </a:r>
            <a:br>
              <a:rPr lang="en-US" altLang="zh-TW" dirty="0" smtClean="0">
                <a:ea typeface="新細明體" panose="02020500000000000000" pitchFamily="18" charset="-120"/>
              </a:rPr>
            </a:br>
            <a:r>
              <a:rPr lang="en-US" altLang="zh-TW" dirty="0" smtClean="0">
                <a:ea typeface="新細明體" panose="02020500000000000000" pitchFamily="18" charset="-120"/>
              </a:rPr>
              <a:t>(</a:t>
            </a:r>
            <a:r>
              <a:rPr lang="en-US" altLang="zh-TW" dirty="0" smtClean="0">
                <a:solidFill>
                  <a:srgbClr val="FF0000"/>
                </a:solidFill>
                <a:ea typeface="新細明體" panose="02020500000000000000" pitchFamily="18" charset="-120"/>
              </a:rPr>
              <a:t>Arthur Samuel </a:t>
            </a:r>
            <a:r>
              <a:rPr lang="en-US" altLang="zh-TW" dirty="0" smtClean="0">
                <a:ea typeface="新細明體" panose="02020500000000000000" pitchFamily="18" charset="-120"/>
              </a:rPr>
              <a:t>said in </a:t>
            </a:r>
            <a:r>
              <a:rPr lang="en-US" altLang="zh-TW" dirty="0" smtClean="0">
                <a:solidFill>
                  <a:srgbClr val="FF3300"/>
                </a:solidFill>
                <a:ea typeface="新細明體" panose="02020500000000000000" pitchFamily="18" charset="-120"/>
              </a:rPr>
              <a:t>1959</a:t>
            </a:r>
            <a:r>
              <a:rPr lang="en-US" altLang="zh-TW" dirty="0" smtClean="0">
                <a:ea typeface="新細明體" panose="02020500000000000000" pitchFamily="18" charset="-120"/>
              </a:rPr>
              <a:t>: “How can computers learn to solve problems without being explicitly programmed?”) </a:t>
            </a:r>
          </a:p>
          <a:p>
            <a:endParaRPr lang="en-US" altLang="zh-TW" dirty="0"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72899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04800"/>
            <a:ext cx="8382000" cy="1173163"/>
          </a:xfrm>
        </p:spPr>
        <p:txBody>
          <a:bodyPr/>
          <a:lstStyle/>
          <a:p>
            <a:r>
              <a:rPr lang="en-US" altLang="zh-TW" b="1">
                <a:solidFill>
                  <a:schemeClr val="accent2"/>
                </a:solidFill>
                <a:ea typeface="新細明體" panose="02020500000000000000" pitchFamily="18" charset="-120"/>
              </a:rPr>
              <a:t>So What Is Machine Learning?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4788" y="1449855"/>
            <a:ext cx="8686800" cy="4525963"/>
          </a:xfrm>
        </p:spPr>
        <p:txBody>
          <a:bodyPr/>
          <a:lstStyle/>
          <a:p>
            <a:r>
              <a:rPr lang="en-US" altLang="zh-TW" dirty="0" smtClean="0">
                <a:ea typeface="新細明體" panose="02020500000000000000" pitchFamily="18" charset="-120"/>
              </a:rPr>
              <a:t>Pedro </a:t>
            </a:r>
            <a:r>
              <a:rPr lang="en-US" altLang="zh-TW" dirty="0" err="1" smtClean="0">
                <a:ea typeface="新細明體" panose="02020500000000000000" pitchFamily="18" charset="-120"/>
              </a:rPr>
              <a:t>Domingos</a:t>
            </a:r>
            <a:r>
              <a:rPr lang="en-US" altLang="zh-TW" dirty="0" smtClean="0">
                <a:ea typeface="新細明體" panose="02020500000000000000" pitchFamily="18" charset="-120"/>
              </a:rPr>
              <a:t>:</a:t>
            </a:r>
          </a:p>
          <a:p>
            <a:pPr lvl="1"/>
            <a:r>
              <a:rPr lang="en-US" altLang="zh-TW" dirty="0" smtClean="0">
                <a:ea typeface="新細明體" panose="02020500000000000000" pitchFamily="18" charset="-120"/>
              </a:rPr>
              <a:t>Getting </a:t>
            </a:r>
            <a:r>
              <a:rPr lang="en-US" altLang="zh-TW" dirty="0">
                <a:ea typeface="新細明體" panose="02020500000000000000" pitchFamily="18" charset="-120"/>
              </a:rPr>
              <a:t>computers to program themselves</a:t>
            </a:r>
          </a:p>
          <a:p>
            <a:pPr lvl="1"/>
            <a:r>
              <a:rPr lang="en-US" altLang="zh-TW" dirty="0" smtClean="0">
                <a:ea typeface="新細明體" panose="02020500000000000000" pitchFamily="18" charset="-120"/>
              </a:rPr>
              <a:t>Let </a:t>
            </a:r>
            <a:r>
              <a:rPr lang="en-US" altLang="zh-TW" dirty="0">
                <a:ea typeface="新細明體" panose="02020500000000000000" pitchFamily="18" charset="-120"/>
              </a:rPr>
              <a:t>the </a:t>
            </a:r>
            <a:r>
              <a:rPr lang="en-US" altLang="zh-TW" dirty="0">
                <a:solidFill>
                  <a:srgbClr val="FF0000"/>
                </a:solidFill>
                <a:ea typeface="新細明體" panose="02020500000000000000" pitchFamily="18" charset="-120"/>
              </a:rPr>
              <a:t>data do the work </a:t>
            </a:r>
            <a:r>
              <a:rPr lang="en-US" altLang="zh-TW" dirty="0">
                <a:ea typeface="新細明體" panose="02020500000000000000" pitchFamily="18" charset="-120"/>
              </a:rPr>
              <a:t>instead</a:t>
            </a:r>
            <a:r>
              <a:rPr lang="en-US" altLang="zh-TW" dirty="0" smtClean="0">
                <a:ea typeface="新細明體" panose="02020500000000000000" pitchFamily="18" charset="-120"/>
              </a:rPr>
              <a:t>!</a:t>
            </a:r>
          </a:p>
          <a:p>
            <a:r>
              <a:rPr lang="en-US" altLang="zh-TW" dirty="0" smtClean="0">
                <a:ea typeface="新細明體" panose="02020500000000000000" pitchFamily="18" charset="-120"/>
              </a:rPr>
              <a:t>Yi-Fan Chang:</a:t>
            </a:r>
          </a:p>
          <a:p>
            <a:pPr lvl="1"/>
            <a:r>
              <a:rPr lang="en-US" altLang="zh-TW" dirty="0" smtClean="0">
                <a:ea typeface="新細明體" panose="02020500000000000000" pitchFamily="18" charset="-120"/>
              </a:rPr>
              <a:t>A branch of artificial intelligence, concerned with the design and development of algorithms that </a:t>
            </a:r>
            <a:r>
              <a:rPr lang="en-US" altLang="zh-TW" dirty="0" smtClean="0">
                <a:solidFill>
                  <a:srgbClr val="FF0000"/>
                </a:solidFill>
                <a:ea typeface="新細明體" panose="02020500000000000000" pitchFamily="18" charset="-120"/>
              </a:rPr>
              <a:t>allow computers to evolve behaviors based on empirical data</a:t>
            </a:r>
            <a:r>
              <a:rPr lang="en-US" altLang="zh-TW" dirty="0" smtClean="0">
                <a:ea typeface="新細明體" panose="02020500000000000000" pitchFamily="18" charset="-120"/>
              </a:rPr>
              <a:t>.</a:t>
            </a:r>
          </a:p>
          <a:p>
            <a:pPr lvl="1"/>
            <a:r>
              <a:rPr lang="en-US" altLang="zh-TW" dirty="0" smtClean="0">
                <a:ea typeface="新細明體" panose="02020500000000000000" pitchFamily="18" charset="-120"/>
              </a:rPr>
              <a:t>As intelligence requires knowledge, it is necessary for the computers to acquire knowledge.</a:t>
            </a:r>
          </a:p>
          <a:p>
            <a:endParaRPr lang="en-US" altLang="zh-TW" dirty="0"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305800" cy="51816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zh-TW" b="1" dirty="0">
                <a:solidFill>
                  <a:schemeClr val="accent2"/>
                </a:solidFill>
                <a:ea typeface="新細明體" panose="02020500000000000000" pitchFamily="18" charset="-120"/>
              </a:rPr>
              <a:t>  Traditional Programming</a:t>
            </a:r>
          </a:p>
          <a:p>
            <a:endParaRPr lang="en-US" altLang="zh-TW" dirty="0">
              <a:ea typeface="新細明體" panose="02020500000000000000" pitchFamily="18" charset="-120"/>
            </a:endParaRPr>
          </a:p>
          <a:p>
            <a:endParaRPr lang="en-US" altLang="zh-TW" dirty="0">
              <a:ea typeface="新細明體" panose="02020500000000000000" pitchFamily="18" charset="-120"/>
            </a:endParaRPr>
          </a:p>
          <a:p>
            <a:endParaRPr lang="en-US" altLang="zh-TW" dirty="0">
              <a:ea typeface="新細明體" panose="02020500000000000000" pitchFamily="18" charset="-120"/>
            </a:endParaRPr>
          </a:p>
          <a:p>
            <a:endParaRPr lang="en-US" altLang="zh-TW" b="1" dirty="0">
              <a:solidFill>
                <a:schemeClr val="accent2"/>
              </a:solidFill>
              <a:ea typeface="新細明體" panose="02020500000000000000" pitchFamily="18" charset="-120"/>
            </a:endParaRPr>
          </a:p>
          <a:p>
            <a:pPr>
              <a:buFontTx/>
              <a:buNone/>
            </a:pPr>
            <a:r>
              <a:rPr lang="en-US" altLang="zh-TW" b="1" dirty="0">
                <a:solidFill>
                  <a:schemeClr val="accent2"/>
                </a:solidFill>
                <a:ea typeface="新細明體" panose="02020500000000000000" pitchFamily="18" charset="-120"/>
              </a:rPr>
              <a:t>  Machine Learning</a:t>
            </a: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3352800" y="1600200"/>
            <a:ext cx="2667000" cy="15240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3200">
                <a:ea typeface="新細明體" panose="02020500000000000000" pitchFamily="18" charset="-120"/>
              </a:rPr>
              <a:t>Computer</a:t>
            </a:r>
          </a:p>
        </p:txBody>
      </p:sp>
      <p:sp>
        <p:nvSpPr>
          <p:cNvPr id="3078" name="Line 6"/>
          <p:cNvSpPr>
            <a:spLocks noChangeShapeType="1"/>
          </p:cNvSpPr>
          <p:nvPr/>
        </p:nvSpPr>
        <p:spPr bwMode="auto">
          <a:xfrm>
            <a:off x="2438400" y="2057400"/>
            <a:ext cx="914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079" name="Line 7"/>
          <p:cNvSpPr>
            <a:spLocks noChangeShapeType="1"/>
          </p:cNvSpPr>
          <p:nvPr/>
        </p:nvSpPr>
        <p:spPr bwMode="auto">
          <a:xfrm>
            <a:off x="2438400" y="2743200"/>
            <a:ext cx="914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080" name="Line 8"/>
          <p:cNvSpPr>
            <a:spLocks noChangeShapeType="1"/>
          </p:cNvSpPr>
          <p:nvPr/>
        </p:nvSpPr>
        <p:spPr bwMode="auto">
          <a:xfrm>
            <a:off x="6019800" y="2286000"/>
            <a:ext cx="762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1355725" y="1692275"/>
            <a:ext cx="1041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3200">
                <a:ea typeface="新細明體" panose="02020500000000000000" pitchFamily="18" charset="-120"/>
              </a:rPr>
              <a:t>Data</a:t>
            </a:r>
          </a:p>
        </p:txBody>
      </p:sp>
      <p:sp>
        <p:nvSpPr>
          <p:cNvPr id="3083" name="Text Box 11"/>
          <p:cNvSpPr txBox="1">
            <a:spLocks noChangeArrowheads="1"/>
          </p:cNvSpPr>
          <p:nvPr/>
        </p:nvSpPr>
        <p:spPr bwMode="auto">
          <a:xfrm>
            <a:off x="685800" y="2362200"/>
            <a:ext cx="17399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3200" dirty="0">
                <a:solidFill>
                  <a:srgbClr val="00B050"/>
                </a:solidFill>
                <a:ea typeface="新細明體" panose="02020500000000000000" pitchFamily="18" charset="-120"/>
              </a:rPr>
              <a:t>Program</a:t>
            </a:r>
          </a:p>
        </p:txBody>
      </p:sp>
      <p:sp>
        <p:nvSpPr>
          <p:cNvPr id="3084" name="Text Box 12"/>
          <p:cNvSpPr txBox="1">
            <a:spLocks noChangeArrowheads="1"/>
          </p:cNvSpPr>
          <p:nvPr/>
        </p:nvSpPr>
        <p:spPr bwMode="auto">
          <a:xfrm>
            <a:off x="6781800" y="1981200"/>
            <a:ext cx="140176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3200">
                <a:solidFill>
                  <a:srgbClr val="FF0000"/>
                </a:solidFill>
                <a:ea typeface="新細明體" panose="02020500000000000000" pitchFamily="18" charset="-120"/>
              </a:rPr>
              <a:t>Output</a:t>
            </a:r>
          </a:p>
        </p:txBody>
      </p:sp>
      <p:sp>
        <p:nvSpPr>
          <p:cNvPr id="3091" name="Rectangle 19"/>
          <p:cNvSpPr>
            <a:spLocks noChangeArrowheads="1"/>
          </p:cNvSpPr>
          <p:nvPr/>
        </p:nvSpPr>
        <p:spPr bwMode="auto">
          <a:xfrm>
            <a:off x="3429000" y="4419600"/>
            <a:ext cx="2667000" cy="15240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3200">
                <a:ea typeface="新細明體" panose="02020500000000000000" pitchFamily="18" charset="-120"/>
              </a:rPr>
              <a:t>Computer</a:t>
            </a:r>
          </a:p>
        </p:txBody>
      </p:sp>
      <p:sp>
        <p:nvSpPr>
          <p:cNvPr id="3092" name="Line 20"/>
          <p:cNvSpPr>
            <a:spLocks noChangeShapeType="1"/>
          </p:cNvSpPr>
          <p:nvPr/>
        </p:nvSpPr>
        <p:spPr bwMode="auto">
          <a:xfrm>
            <a:off x="2514600" y="4876800"/>
            <a:ext cx="914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093" name="Line 21"/>
          <p:cNvSpPr>
            <a:spLocks noChangeShapeType="1"/>
          </p:cNvSpPr>
          <p:nvPr/>
        </p:nvSpPr>
        <p:spPr bwMode="auto">
          <a:xfrm>
            <a:off x="2514600" y="5562600"/>
            <a:ext cx="914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094" name="Line 22"/>
          <p:cNvSpPr>
            <a:spLocks noChangeShapeType="1"/>
          </p:cNvSpPr>
          <p:nvPr/>
        </p:nvSpPr>
        <p:spPr bwMode="auto">
          <a:xfrm>
            <a:off x="6096000" y="5105400"/>
            <a:ext cx="762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095" name="Text Box 23"/>
          <p:cNvSpPr txBox="1">
            <a:spLocks noChangeArrowheads="1"/>
          </p:cNvSpPr>
          <p:nvPr/>
        </p:nvSpPr>
        <p:spPr bwMode="auto">
          <a:xfrm>
            <a:off x="1431925" y="4511675"/>
            <a:ext cx="1041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3200" dirty="0">
                <a:ea typeface="新細明體" panose="02020500000000000000" pitchFamily="18" charset="-120"/>
              </a:rPr>
              <a:t>Data</a:t>
            </a:r>
          </a:p>
        </p:txBody>
      </p:sp>
      <p:sp>
        <p:nvSpPr>
          <p:cNvPr id="3096" name="Text Box 24"/>
          <p:cNvSpPr txBox="1">
            <a:spLocks noChangeArrowheads="1"/>
          </p:cNvSpPr>
          <p:nvPr/>
        </p:nvSpPr>
        <p:spPr bwMode="auto">
          <a:xfrm>
            <a:off x="1066800" y="5257800"/>
            <a:ext cx="140176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3200" dirty="0">
                <a:solidFill>
                  <a:srgbClr val="FF0000"/>
                </a:solidFill>
                <a:ea typeface="新細明體" panose="02020500000000000000" pitchFamily="18" charset="-120"/>
              </a:rPr>
              <a:t>Output</a:t>
            </a:r>
          </a:p>
        </p:txBody>
      </p:sp>
      <p:sp>
        <p:nvSpPr>
          <p:cNvPr id="3097" name="Text Box 25"/>
          <p:cNvSpPr txBox="1">
            <a:spLocks noChangeArrowheads="1"/>
          </p:cNvSpPr>
          <p:nvPr/>
        </p:nvSpPr>
        <p:spPr bwMode="auto">
          <a:xfrm>
            <a:off x="6858000" y="4800600"/>
            <a:ext cx="17399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3200">
                <a:solidFill>
                  <a:srgbClr val="00B050"/>
                </a:solidFill>
                <a:ea typeface="新細明體" panose="02020500000000000000" pitchFamily="18" charset="-120"/>
              </a:rPr>
              <a:t>Program</a:t>
            </a:r>
          </a:p>
        </p:txBody>
      </p:sp>
      <p:sp>
        <p:nvSpPr>
          <p:cNvPr id="2" name="文字方塊 1"/>
          <p:cNvSpPr txBox="1"/>
          <p:nvPr/>
        </p:nvSpPr>
        <p:spPr>
          <a:xfrm>
            <a:off x="3249939" y="6536937"/>
            <a:ext cx="276986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200" dirty="0" smtClean="0"/>
              <a:t>Source: Slides of Dr. </a:t>
            </a:r>
            <a:r>
              <a:rPr lang="en-US" altLang="zh-TW" sz="1200" dirty="0" smtClean="0">
                <a:ea typeface="新細明體" panose="02020500000000000000" pitchFamily="18" charset="-120"/>
              </a:rPr>
              <a:t>Pedro </a:t>
            </a:r>
            <a:r>
              <a:rPr lang="en-US" altLang="zh-TW" sz="1200" dirty="0" err="1" smtClean="0">
                <a:ea typeface="新細明體" panose="02020500000000000000" pitchFamily="18" charset="-120"/>
              </a:rPr>
              <a:t>Domingos</a:t>
            </a:r>
            <a:endParaRPr lang="zh-TW" alt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09600"/>
            <a:ext cx="9146157" cy="5835049"/>
          </a:xfrm>
          <a:prstGeom prst="rect">
            <a:avLst/>
          </a:prstGeom>
        </p:spPr>
      </p:pic>
      <p:sp>
        <p:nvSpPr>
          <p:cNvPr id="6" name="文字方塊 5"/>
          <p:cNvSpPr txBox="1"/>
          <p:nvPr/>
        </p:nvSpPr>
        <p:spPr>
          <a:xfrm>
            <a:off x="3249939" y="6536937"/>
            <a:ext cx="273850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200" dirty="0" smtClean="0"/>
              <a:t>Source: Slides of Dr. </a:t>
            </a:r>
            <a:r>
              <a:rPr lang="en-US" altLang="zh-TW" sz="1200" dirty="0" err="1" smtClean="0"/>
              <a:t>Hsuan</a:t>
            </a:r>
            <a:r>
              <a:rPr lang="en-US" altLang="zh-TW" sz="1200" dirty="0" smtClean="0"/>
              <a:t>-Tien Lin</a:t>
            </a:r>
            <a:endParaRPr lang="zh-TW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031214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8155" y="381000"/>
            <a:ext cx="8827689" cy="5745163"/>
          </a:xfrm>
          <a:prstGeom prst="rect">
            <a:avLst/>
          </a:prstGeom>
        </p:spPr>
      </p:pic>
      <p:sp>
        <p:nvSpPr>
          <p:cNvPr id="7" name="文字方塊 6"/>
          <p:cNvSpPr txBox="1"/>
          <p:nvPr/>
        </p:nvSpPr>
        <p:spPr>
          <a:xfrm>
            <a:off x="3249939" y="6536937"/>
            <a:ext cx="273850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200" dirty="0" smtClean="0"/>
              <a:t>Source: Slides of Dr. </a:t>
            </a:r>
            <a:r>
              <a:rPr lang="en-US" altLang="zh-TW" sz="1200" dirty="0" err="1" smtClean="0"/>
              <a:t>Hsuan</a:t>
            </a:r>
            <a:r>
              <a:rPr lang="en-US" altLang="zh-TW" sz="1200" dirty="0" smtClean="0"/>
              <a:t>-Tien Lin</a:t>
            </a:r>
            <a:endParaRPr lang="zh-TW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061120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dirty="0">
                <a:solidFill>
                  <a:schemeClr val="accent2"/>
                </a:solidFill>
                <a:ea typeface="新細明體" panose="02020500000000000000" pitchFamily="18" charset="-120"/>
              </a:rPr>
              <a:t>Sample </a:t>
            </a:r>
            <a:r>
              <a:rPr lang="en-US" altLang="zh-TW" b="1" dirty="0" smtClean="0">
                <a:solidFill>
                  <a:schemeClr val="accent2"/>
                </a:solidFill>
                <a:ea typeface="新細明體" panose="02020500000000000000" pitchFamily="18" charset="-120"/>
              </a:rPr>
              <a:t>ML Applications</a:t>
            </a:r>
            <a:endParaRPr lang="en-US" altLang="zh-TW" b="1" dirty="0">
              <a:solidFill>
                <a:schemeClr val="accent2"/>
              </a:solidFill>
              <a:ea typeface="新細明體" panose="02020500000000000000" pitchFamily="18" charset="-120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zh-TW" sz="2800" dirty="0" smtClean="0">
                <a:ea typeface="新細明體" panose="02020500000000000000" pitchFamily="18" charset="-120"/>
              </a:rPr>
              <a:t>Go games </a:t>
            </a:r>
          </a:p>
          <a:p>
            <a:pPr>
              <a:lnSpc>
                <a:spcPct val="80000"/>
              </a:lnSpc>
            </a:pPr>
            <a:r>
              <a:rPr lang="en-US" altLang="zh-TW" sz="2800" dirty="0" smtClean="0">
                <a:ea typeface="新細明體" panose="02020500000000000000" pitchFamily="18" charset="-120"/>
              </a:rPr>
              <a:t>Pattern (image, voice, etc.) recognition</a:t>
            </a:r>
          </a:p>
          <a:p>
            <a:pPr>
              <a:lnSpc>
                <a:spcPct val="80000"/>
              </a:lnSpc>
            </a:pPr>
            <a:r>
              <a:rPr lang="en-US" altLang="zh-TW" sz="2800" dirty="0" smtClean="0">
                <a:ea typeface="新細明體" panose="02020500000000000000" pitchFamily="18" charset="-120"/>
              </a:rPr>
              <a:t>Computational </a:t>
            </a:r>
            <a:r>
              <a:rPr lang="en-US" altLang="zh-TW" sz="2800" dirty="0">
                <a:ea typeface="新細明體" panose="02020500000000000000" pitchFamily="18" charset="-120"/>
              </a:rPr>
              <a:t>biology</a:t>
            </a:r>
          </a:p>
          <a:p>
            <a:pPr>
              <a:lnSpc>
                <a:spcPct val="80000"/>
              </a:lnSpc>
            </a:pPr>
            <a:r>
              <a:rPr lang="en-US" altLang="zh-TW" sz="2800" dirty="0">
                <a:ea typeface="新細明體" panose="02020500000000000000" pitchFamily="18" charset="-120"/>
              </a:rPr>
              <a:t>Finance</a:t>
            </a:r>
          </a:p>
          <a:p>
            <a:pPr>
              <a:lnSpc>
                <a:spcPct val="80000"/>
              </a:lnSpc>
            </a:pPr>
            <a:r>
              <a:rPr lang="en-US" altLang="zh-TW" sz="2800" dirty="0">
                <a:ea typeface="新細明體" panose="02020500000000000000" pitchFamily="18" charset="-120"/>
              </a:rPr>
              <a:t>E-commerce</a:t>
            </a:r>
          </a:p>
          <a:p>
            <a:pPr>
              <a:lnSpc>
                <a:spcPct val="80000"/>
              </a:lnSpc>
            </a:pPr>
            <a:r>
              <a:rPr lang="en-US" altLang="zh-TW" sz="2800" dirty="0">
                <a:ea typeface="新細明體" panose="02020500000000000000" pitchFamily="18" charset="-120"/>
              </a:rPr>
              <a:t>Space exploration</a:t>
            </a:r>
          </a:p>
          <a:p>
            <a:pPr>
              <a:lnSpc>
                <a:spcPct val="80000"/>
              </a:lnSpc>
            </a:pPr>
            <a:r>
              <a:rPr lang="en-US" altLang="zh-TW" sz="2800" dirty="0">
                <a:ea typeface="新細明體" panose="02020500000000000000" pitchFamily="18" charset="-120"/>
              </a:rPr>
              <a:t>Robotics</a:t>
            </a:r>
          </a:p>
          <a:p>
            <a:pPr>
              <a:lnSpc>
                <a:spcPct val="80000"/>
              </a:lnSpc>
            </a:pPr>
            <a:r>
              <a:rPr lang="en-US" altLang="zh-TW" sz="2800" dirty="0">
                <a:ea typeface="新細明體" panose="02020500000000000000" pitchFamily="18" charset="-120"/>
              </a:rPr>
              <a:t>Information extraction</a:t>
            </a:r>
          </a:p>
          <a:p>
            <a:pPr>
              <a:lnSpc>
                <a:spcPct val="80000"/>
              </a:lnSpc>
            </a:pPr>
            <a:r>
              <a:rPr lang="en-US" altLang="zh-TW" sz="2800" dirty="0" smtClean="0">
                <a:ea typeface="新細明體" panose="02020500000000000000" pitchFamily="18" charset="-120"/>
              </a:rPr>
              <a:t>….</a:t>
            </a:r>
            <a:endParaRPr lang="en-US" altLang="zh-TW" sz="2800" dirty="0"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02120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「gardening gardener」的圖片搜尋結果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0" y="-152400"/>
            <a:ext cx="10325100" cy="701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-381000" y="274638"/>
            <a:ext cx="9067800" cy="1143000"/>
          </a:xfrm>
        </p:spPr>
        <p:txBody>
          <a:bodyPr/>
          <a:lstStyle/>
          <a:p>
            <a:r>
              <a:rPr lang="en-US" altLang="zh-TW" b="1" dirty="0">
                <a:solidFill>
                  <a:schemeClr val="bg1"/>
                </a:solidFill>
                <a:ea typeface="新細明體" panose="02020500000000000000" pitchFamily="18" charset="-120"/>
              </a:rPr>
              <a:t>Magic?</a:t>
            </a:r>
            <a:r>
              <a:rPr lang="en-US" altLang="zh-TW" dirty="0">
                <a:solidFill>
                  <a:schemeClr val="bg1"/>
                </a:solidFill>
                <a:ea typeface="新細明體" panose="02020500000000000000" pitchFamily="18" charset="-120"/>
              </a:rPr>
              <a:t> 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19396" y="2743200"/>
            <a:ext cx="5345439" cy="45720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zh-TW" sz="2800" b="1" dirty="0">
                <a:solidFill>
                  <a:schemeClr val="bg1"/>
                </a:solidFill>
                <a:ea typeface="新細明體" panose="02020500000000000000" pitchFamily="18" charset="-120"/>
              </a:rPr>
              <a:t>No, more like gardening</a:t>
            </a:r>
          </a:p>
          <a:p>
            <a:pPr>
              <a:buFontTx/>
              <a:buNone/>
            </a:pPr>
            <a:endParaRPr lang="en-US" altLang="zh-TW" sz="2800" b="1" dirty="0">
              <a:ea typeface="新細明體" panose="02020500000000000000" pitchFamily="18" charset="-120"/>
            </a:endParaRPr>
          </a:p>
          <a:p>
            <a:r>
              <a:rPr lang="en-US" altLang="zh-TW" sz="2800" b="1" dirty="0">
                <a:solidFill>
                  <a:srgbClr val="FFCC00"/>
                </a:solidFill>
                <a:ea typeface="新細明體" panose="02020500000000000000" pitchFamily="18" charset="-120"/>
              </a:rPr>
              <a:t>Seeds</a:t>
            </a:r>
            <a:r>
              <a:rPr lang="en-US" altLang="zh-TW" sz="2800" dirty="0">
                <a:ea typeface="新細明體" panose="02020500000000000000" pitchFamily="18" charset="-120"/>
              </a:rPr>
              <a:t> </a:t>
            </a:r>
            <a:r>
              <a:rPr lang="en-US" altLang="zh-TW" sz="2800" dirty="0">
                <a:solidFill>
                  <a:schemeClr val="bg1"/>
                </a:solidFill>
                <a:ea typeface="新細明體" panose="02020500000000000000" pitchFamily="18" charset="-120"/>
              </a:rPr>
              <a:t>=</a:t>
            </a:r>
            <a:r>
              <a:rPr lang="en-US" altLang="zh-TW" sz="2800" dirty="0">
                <a:ea typeface="新細明體" panose="02020500000000000000" pitchFamily="18" charset="-120"/>
              </a:rPr>
              <a:t> </a:t>
            </a:r>
            <a:r>
              <a:rPr lang="en-US" altLang="zh-TW" sz="2800" dirty="0" smtClean="0">
                <a:solidFill>
                  <a:schemeClr val="bg1"/>
                </a:solidFill>
                <a:ea typeface="新細明體" panose="02020500000000000000" pitchFamily="18" charset="-120"/>
              </a:rPr>
              <a:t>ML Algorithms</a:t>
            </a:r>
            <a:endParaRPr lang="en-US" altLang="zh-TW" sz="2800" dirty="0">
              <a:solidFill>
                <a:schemeClr val="bg1"/>
              </a:solidFill>
              <a:ea typeface="新細明體" panose="02020500000000000000" pitchFamily="18" charset="-120"/>
            </a:endParaRPr>
          </a:p>
          <a:p>
            <a:r>
              <a:rPr lang="en-US" altLang="zh-TW" sz="2800" b="1" dirty="0">
                <a:solidFill>
                  <a:srgbClr val="996633"/>
                </a:solidFill>
                <a:ea typeface="新細明體" panose="02020500000000000000" pitchFamily="18" charset="-120"/>
              </a:rPr>
              <a:t>Nutrients</a:t>
            </a:r>
            <a:r>
              <a:rPr lang="en-US" altLang="zh-TW" sz="2800" dirty="0">
                <a:solidFill>
                  <a:srgbClr val="996633"/>
                </a:solidFill>
                <a:ea typeface="新細明體" panose="02020500000000000000" pitchFamily="18" charset="-120"/>
              </a:rPr>
              <a:t> </a:t>
            </a:r>
            <a:r>
              <a:rPr lang="en-US" altLang="zh-TW" sz="2800" dirty="0">
                <a:solidFill>
                  <a:schemeClr val="bg1"/>
                </a:solidFill>
                <a:ea typeface="新細明體" panose="02020500000000000000" pitchFamily="18" charset="-120"/>
              </a:rPr>
              <a:t>= Data</a:t>
            </a:r>
          </a:p>
          <a:p>
            <a:r>
              <a:rPr lang="en-US" altLang="zh-TW" sz="2800" b="1" dirty="0">
                <a:solidFill>
                  <a:srgbClr val="FF3300"/>
                </a:solidFill>
                <a:ea typeface="新細明體" panose="02020500000000000000" pitchFamily="18" charset="-120"/>
              </a:rPr>
              <a:t>Gardener</a:t>
            </a:r>
            <a:r>
              <a:rPr lang="en-US" altLang="zh-TW" sz="2800" dirty="0">
                <a:ea typeface="新細明體" panose="02020500000000000000" pitchFamily="18" charset="-120"/>
              </a:rPr>
              <a:t> </a:t>
            </a:r>
            <a:r>
              <a:rPr lang="en-US" altLang="zh-TW" sz="2800" dirty="0">
                <a:solidFill>
                  <a:schemeClr val="bg1"/>
                </a:solidFill>
                <a:ea typeface="新細明體" panose="02020500000000000000" pitchFamily="18" charset="-120"/>
              </a:rPr>
              <a:t>= </a:t>
            </a:r>
            <a:r>
              <a:rPr lang="en-US" altLang="zh-TW" sz="2800" dirty="0" smtClean="0">
                <a:solidFill>
                  <a:schemeClr val="bg1"/>
                </a:solidFill>
                <a:ea typeface="新細明體" panose="02020500000000000000" pitchFamily="18" charset="-120"/>
              </a:rPr>
              <a:t>You (Trainer)</a:t>
            </a:r>
            <a:endParaRPr lang="en-US" altLang="zh-TW" sz="2800" dirty="0">
              <a:solidFill>
                <a:schemeClr val="bg1"/>
              </a:solidFill>
              <a:ea typeface="新細明體" panose="02020500000000000000" pitchFamily="18" charset="-120"/>
            </a:endParaRPr>
          </a:p>
          <a:p>
            <a:r>
              <a:rPr lang="en-US" altLang="zh-TW" sz="2800" b="1" dirty="0">
                <a:solidFill>
                  <a:srgbClr val="33CC33"/>
                </a:solidFill>
                <a:ea typeface="新細明體" panose="02020500000000000000" pitchFamily="18" charset="-120"/>
              </a:rPr>
              <a:t>Plants</a:t>
            </a:r>
            <a:r>
              <a:rPr lang="en-US" altLang="zh-TW" sz="2800" dirty="0">
                <a:ea typeface="新細明體" panose="02020500000000000000" pitchFamily="18" charset="-120"/>
              </a:rPr>
              <a:t> </a:t>
            </a:r>
            <a:r>
              <a:rPr lang="en-US" altLang="zh-TW" sz="2800" dirty="0">
                <a:solidFill>
                  <a:schemeClr val="bg1"/>
                </a:solidFill>
                <a:ea typeface="新細明體" panose="02020500000000000000" pitchFamily="18" charset="-120"/>
              </a:rPr>
              <a:t>= </a:t>
            </a:r>
            <a:r>
              <a:rPr lang="en-US" altLang="zh-TW" sz="2800" dirty="0" smtClean="0">
                <a:solidFill>
                  <a:schemeClr val="bg1"/>
                </a:solidFill>
                <a:ea typeface="新細明體" panose="02020500000000000000" pitchFamily="18" charset="-120"/>
              </a:rPr>
              <a:t>Programs (Model)</a:t>
            </a:r>
            <a:endParaRPr lang="en-US" altLang="zh-TW" sz="2800" dirty="0">
              <a:solidFill>
                <a:schemeClr val="bg1"/>
              </a:solidFill>
              <a:ea typeface="新細明體" panose="02020500000000000000" pitchFamily="18" charset="-120"/>
            </a:endParaRPr>
          </a:p>
        </p:txBody>
      </p:sp>
      <p:sp>
        <p:nvSpPr>
          <p:cNvPr id="7" name="文字方塊 6"/>
          <p:cNvSpPr txBox="1"/>
          <p:nvPr/>
        </p:nvSpPr>
        <p:spPr>
          <a:xfrm>
            <a:off x="3249939" y="6536937"/>
            <a:ext cx="276986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200" dirty="0" smtClean="0">
                <a:solidFill>
                  <a:schemeClr val="bg1"/>
                </a:solidFill>
              </a:rPr>
              <a:t>Source: Slides of Dr. </a:t>
            </a:r>
            <a:r>
              <a:rPr lang="en-US" altLang="zh-TW" sz="1200" dirty="0" smtClean="0">
                <a:solidFill>
                  <a:schemeClr val="bg1"/>
                </a:solidFill>
                <a:ea typeface="新細明體" panose="02020500000000000000" pitchFamily="18" charset="-120"/>
              </a:rPr>
              <a:t>Pedro </a:t>
            </a:r>
            <a:r>
              <a:rPr lang="en-US" altLang="zh-TW" sz="1200" dirty="0" err="1" smtClean="0">
                <a:solidFill>
                  <a:schemeClr val="bg1"/>
                </a:solidFill>
                <a:ea typeface="新細明體" panose="02020500000000000000" pitchFamily="18" charset="-120"/>
              </a:rPr>
              <a:t>Domingos</a:t>
            </a:r>
            <a:endParaRPr lang="zh-TW" altLang="en-US" sz="1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1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1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1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 build="p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zh-TW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zh-TW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C7EDCC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5741</TotalTime>
  <Words>753</Words>
  <Application>Microsoft Office PowerPoint</Application>
  <PresentationFormat>如螢幕大小 (4:3)</PresentationFormat>
  <Paragraphs>142</Paragraphs>
  <Slides>18</Slides>
  <Notes>4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18</vt:i4>
      </vt:variant>
    </vt:vector>
  </HeadingPairs>
  <TitlesOfParts>
    <vt:vector size="22" baseType="lpstr">
      <vt:lpstr>新細明體</vt:lpstr>
      <vt:lpstr>Arial</vt:lpstr>
      <vt:lpstr>Calibri</vt:lpstr>
      <vt:lpstr>Default Design</vt:lpstr>
      <vt:lpstr>Machine Learning </vt:lpstr>
      <vt:lpstr>A Few Quotes</vt:lpstr>
      <vt:lpstr>So What Is Machine Learning?</vt:lpstr>
      <vt:lpstr>So What Is Machine Learning?</vt:lpstr>
      <vt:lpstr>PowerPoint 簡報</vt:lpstr>
      <vt:lpstr>PowerPoint 簡報</vt:lpstr>
      <vt:lpstr>PowerPoint 簡報</vt:lpstr>
      <vt:lpstr>Sample ML Applications</vt:lpstr>
      <vt:lpstr>Magic? </vt:lpstr>
      <vt:lpstr>Sample Applications</vt:lpstr>
      <vt:lpstr>ML in a Nutshell</vt:lpstr>
      <vt:lpstr>Representation</vt:lpstr>
      <vt:lpstr>Evaluation</vt:lpstr>
      <vt:lpstr>Optimization</vt:lpstr>
      <vt:lpstr>Types of Machine Learning</vt:lpstr>
      <vt:lpstr>Term Project: Hello, Digit!</vt:lpstr>
      <vt:lpstr>Term Project Preliminaries</vt:lpstr>
      <vt:lpstr>PowerPoint 簡報</vt:lpstr>
    </vt:vector>
  </TitlesOfParts>
  <Company>CSE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Machine Learning</dc:title>
  <dc:creator>Pedro Domingos</dc:creator>
  <cp:lastModifiedBy>Bob</cp:lastModifiedBy>
  <cp:revision>37</cp:revision>
  <dcterms:created xsi:type="dcterms:W3CDTF">2006-07-07T21:16:18Z</dcterms:created>
  <dcterms:modified xsi:type="dcterms:W3CDTF">2017-12-18T12:18:23Z</dcterms:modified>
</cp:coreProperties>
</file>