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sldIdLst>
    <p:sldId id="256" r:id="rId2"/>
    <p:sldId id="403" r:id="rId3"/>
    <p:sldId id="408" r:id="rId4"/>
    <p:sldId id="411" r:id="rId5"/>
    <p:sldId id="409" r:id="rId6"/>
    <p:sldId id="410" r:id="rId7"/>
    <p:sldId id="451" r:id="rId8"/>
    <p:sldId id="404" r:id="rId9"/>
    <p:sldId id="415" r:id="rId10"/>
    <p:sldId id="414" r:id="rId11"/>
    <p:sldId id="412" r:id="rId12"/>
    <p:sldId id="445" r:id="rId13"/>
    <p:sldId id="413" r:id="rId14"/>
    <p:sldId id="405" r:id="rId15"/>
    <p:sldId id="417" r:id="rId16"/>
    <p:sldId id="418" r:id="rId17"/>
    <p:sldId id="419" r:id="rId18"/>
    <p:sldId id="420" r:id="rId19"/>
    <p:sldId id="421" r:id="rId20"/>
    <p:sldId id="422" r:id="rId21"/>
    <p:sldId id="423" r:id="rId22"/>
    <p:sldId id="407" r:id="rId23"/>
    <p:sldId id="425" r:id="rId24"/>
    <p:sldId id="450" r:id="rId25"/>
    <p:sldId id="426" r:id="rId26"/>
    <p:sldId id="427" r:id="rId27"/>
    <p:sldId id="428" r:id="rId28"/>
    <p:sldId id="429" r:id="rId29"/>
    <p:sldId id="430" r:id="rId30"/>
    <p:sldId id="338" r:id="rId31"/>
  </p:sldIdLst>
  <p:sldSz cx="9144000" cy="6858000" type="screen4x3"/>
  <p:notesSz cx="6815138" cy="994568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BC1A55E-7EE5-4202-894D-CE7FC5A2DD06}">
          <p14:sldIdLst>
            <p14:sldId id="256"/>
            <p14:sldId id="403"/>
            <p14:sldId id="408"/>
            <p14:sldId id="411"/>
            <p14:sldId id="409"/>
            <p14:sldId id="410"/>
            <p14:sldId id="451"/>
            <p14:sldId id="404"/>
            <p14:sldId id="415"/>
            <p14:sldId id="414"/>
            <p14:sldId id="412"/>
            <p14:sldId id="445"/>
            <p14:sldId id="413"/>
            <p14:sldId id="405"/>
            <p14:sldId id="417"/>
            <p14:sldId id="418"/>
            <p14:sldId id="419"/>
          </p14:sldIdLst>
        </p14:section>
        <p14:section name="未命名的章節" id="{59D11DA0-E620-418D-9485-639B09200333}">
          <p14:sldIdLst>
            <p14:sldId id="420"/>
            <p14:sldId id="421"/>
            <p14:sldId id="422"/>
            <p14:sldId id="423"/>
            <p14:sldId id="407"/>
            <p14:sldId id="425"/>
            <p14:sldId id="450"/>
            <p14:sldId id="426"/>
            <p14:sldId id="427"/>
            <p14:sldId id="428"/>
            <p14:sldId id="429"/>
            <p14:sldId id="430"/>
            <p14:sldId id="33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78" autoAdjust="0"/>
    <p:restoredTop sz="86498" autoAdjust="0"/>
  </p:normalViewPr>
  <p:slideViewPr>
    <p:cSldViewPr>
      <p:cViewPr varScale="1">
        <p:scale>
          <a:sx n="43" d="100"/>
          <a:sy n="43" d="100"/>
        </p:scale>
        <p:origin x="106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2059" y="-67"/>
      </p:cViewPr>
      <p:guideLst>
        <p:guide orient="horz" pos="3132"/>
        <p:guide pos="214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70" tIns="47885" rIns="95770" bIns="47885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70" tIns="47885" rIns="95770" bIns="4788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05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70462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4400"/>
            <a:ext cx="5453062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70" tIns="47885" rIns="95770" bIns="478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70" tIns="47885" rIns="95770" bIns="47885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447213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70" tIns="47885" rIns="95770" bIns="4788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A02839D3-2B66-4ADB-884B-66E9B8249D4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5836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  <a:cs typeface="+mn-cs"/>
              </a:rPr>
              <a:t>《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  <a:cs typeface="+mn-cs"/>
              </a:rPr>
              <a:t>韓非子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  <a:cs typeface="+mn-cs"/>
              </a:rPr>
              <a:t>·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  <a:cs typeface="+mn-cs"/>
              </a:rPr>
              <a:t>存韓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  <a:cs typeface="+mn-cs"/>
              </a:rPr>
              <a:t>》</a:t>
            </a:r>
            <a:r>
              <a:rPr kumimoji="1" lang="zh-TW" alt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  <a:cs typeface="+mn-cs"/>
              </a:rPr>
              <a:t>：“諸侯可蠶食而盡，趙氏可得與敵矣。”</a:t>
            </a:r>
            <a:endParaRPr lang="zh-TW" altLang="en-US" dirty="0" smtClean="0">
              <a:ea typeface="新細明體" charset="-120"/>
            </a:endParaRPr>
          </a:p>
        </p:txBody>
      </p:sp>
      <p:sp>
        <p:nvSpPr>
          <p:cNvPr id="11162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99CF1896-1609-4276-9F08-75209825B00A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2019189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71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BC463D5-9857-43D8-AE91-B12C9882B357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3015387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817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818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89EF741-A409-4983-9844-BA787501307D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41479512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92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BD70BC5-E9D1-4BB6-909F-C61CDCCF3EBA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40603052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022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ED9AA93-4FB1-44EB-BF3D-70F65877C211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3690026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12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2083AD5-39E5-4793-AC60-6AF860007F65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160293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227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227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1B973301-FAE5-4F7B-87CF-EBF861AD5D88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073993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33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EF064EBC-138D-4C45-8BC0-656BE4611E8F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1705117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43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62C026C8-94AE-47A7-97DA-5465A60AF13E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31556546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53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24F1F06-240E-4C20-BB33-9DF6FE1361D7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7020677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63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C2F4857-7C29-4FB9-AD83-69E2A314DFF8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346048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998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6998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EB9718A-B238-4D49-BFF3-D16FE7C84FE7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7551680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739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F281F68-245C-446F-929E-1D32451A9460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9987879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841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842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6E26447-DCA9-4BD7-9A71-78E032C7BCAD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9742320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a typeface="新細明體" charset="-120"/>
              </a:rPr>
              <a:t>Given n planar points, find a smallest circle to cover these n points. </a:t>
            </a:r>
            <a:endParaRPr lang="zh-TW" altLang="en-US" smtClean="0">
              <a:ea typeface="新細明體" charset="-120"/>
            </a:endParaRPr>
          </a:p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894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8D15989-76CA-47BA-A104-AA46D8A62B36}" type="slidenum">
              <a:rPr lang="zh-TW" altLang="en-US" sz="1300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23</a:t>
            </a:fld>
            <a:endParaRPr lang="en-US" altLang="zh-TW" sz="130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109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a typeface="新細明體" charset="-120"/>
              </a:rPr>
              <a:t>Given n planar points, find a smallest circle to cover these n points. </a:t>
            </a:r>
            <a:endParaRPr lang="zh-TW" altLang="en-US" smtClean="0">
              <a:ea typeface="新細明體" charset="-120"/>
            </a:endParaRPr>
          </a:p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904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786CB63-612F-4B93-A628-8A1765BE3FA3}" type="slidenum">
              <a:rPr lang="zh-TW" altLang="en-US" sz="1300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24</a:t>
            </a:fld>
            <a:endParaRPr lang="en-US" altLang="zh-TW" sz="130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0172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a typeface="新細明體" charset="-120"/>
                <a:cs typeface="Times New Roman" pitchFamily="18" charset="0"/>
              </a:rPr>
              <a:t>The constrained 1-center problem</a:t>
            </a:r>
          </a:p>
          <a:p>
            <a:r>
              <a:rPr lang="en-US" altLang="zh-TW" smtClean="0">
                <a:ea typeface="新細明體" charset="-120"/>
                <a:cs typeface="Times New Roman" pitchFamily="18" charset="0"/>
              </a:rPr>
              <a:t>The center is restricted to lying on a straight line, say y=y’=0.</a:t>
            </a:r>
            <a:endParaRPr lang="en-US" altLang="zh-TW" smtClean="0">
              <a:ea typeface="新細明體" charset="-120"/>
            </a:endParaRPr>
          </a:p>
          <a:p>
            <a:endParaRPr lang="en-US" altLang="zh-TW" smtClean="0">
              <a:ea typeface="新細明體" charset="-120"/>
              <a:cs typeface="Times New Roman" pitchFamily="18" charset="0"/>
            </a:endParaRPr>
          </a:p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9149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C900B952-3F2C-4DCF-941B-448ECBD64066}" type="slidenum">
              <a:rPr lang="zh-TW" altLang="en-US" sz="1300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25</a:t>
            </a:fld>
            <a:endParaRPr lang="en-US" altLang="zh-TW" sz="130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7050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  <a:cs typeface="Times New Roman" pitchFamily="18" charset="0"/>
              </a:rPr>
              <a:t>Input </a:t>
            </a:r>
            <a:r>
              <a:rPr lang="en-US" altLang="zh-TW" b="1" smtClean="0">
                <a:ea typeface="新細明體" charset="-120"/>
                <a:cs typeface="Times New Roman" pitchFamily="18" charset="0"/>
              </a:rPr>
              <a:t>: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n points and a straight line y = y’.</a:t>
            </a:r>
            <a:endParaRPr lang="en-US" altLang="zh-TW" smtClean="0">
              <a:ea typeface="新細明體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  <a:cs typeface="Times New Roman" pitchFamily="18" charset="0"/>
              </a:rPr>
              <a:t>Output </a:t>
            </a:r>
            <a:r>
              <a:rPr lang="en-US" altLang="zh-TW" b="1" smtClean="0">
                <a:ea typeface="新細明體" charset="-120"/>
                <a:cs typeface="Times New Roman" pitchFamily="18" charset="0"/>
              </a:rPr>
              <a:t>: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The constrained center on the straight line y = y’.</a:t>
            </a:r>
            <a:endParaRPr lang="en-US" altLang="zh-TW" smtClean="0">
              <a:solidFill>
                <a:schemeClr val="hlink"/>
              </a:solidFill>
              <a:ea typeface="新細明體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  <a:cs typeface="Times New Roman" pitchFamily="18" charset="0"/>
              </a:rPr>
              <a:t>Step 1</a:t>
            </a:r>
            <a:r>
              <a:rPr lang="en-US" altLang="zh-TW" b="1" smtClean="0">
                <a:ea typeface="新細明體" charset="-120"/>
                <a:cs typeface="Times New Roman" pitchFamily="18" charset="0"/>
              </a:rPr>
              <a:t>.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If n is no more than 2, solve this problem by a brute-force method.</a:t>
            </a:r>
            <a:endParaRPr lang="en-US" altLang="zh-TW" smtClean="0">
              <a:solidFill>
                <a:schemeClr val="hlink"/>
              </a:solidFill>
              <a:ea typeface="新細明體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  <a:cs typeface="Times New Roman" pitchFamily="18" charset="0"/>
              </a:rPr>
              <a:t>Step 2</a:t>
            </a:r>
            <a:r>
              <a:rPr lang="en-US" altLang="zh-TW" b="1" smtClean="0">
                <a:ea typeface="新細明體" charset="-120"/>
                <a:cs typeface="Times New Roman" pitchFamily="18" charset="0"/>
              </a:rPr>
              <a:t>.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Form disjoint pairs of points (p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2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), (p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3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4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), …,(p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n-1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). If there are odd number of points, just let the final pair be (p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).</a:t>
            </a:r>
            <a:endParaRPr lang="en-US" altLang="zh-TW" smtClean="0">
              <a:solidFill>
                <a:schemeClr val="hlink"/>
              </a:solidFill>
              <a:ea typeface="新細明體" charset="-12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  <a:cs typeface="Times New Roman" pitchFamily="18" charset="0"/>
              </a:rPr>
              <a:t>Step 3</a:t>
            </a:r>
            <a:r>
              <a:rPr lang="en-US" altLang="zh-TW" b="1" smtClean="0">
                <a:ea typeface="新細明體" charset="-120"/>
                <a:cs typeface="Times New Roman" pitchFamily="18" charset="0"/>
              </a:rPr>
              <a:t>. 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For each pair of points, (p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), find the point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i,i+1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on the line y = y’ such that d(p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i,i+1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 =  d(p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i,i+1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).</a:t>
            </a:r>
            <a:endParaRPr lang="en-US" altLang="zh-TW" smtClean="0">
              <a:ea typeface="新細明體" charset="-120"/>
            </a:endParaRPr>
          </a:p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925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9C90A64-9581-4B58-B0A1-E4EEC8BC6F82}" type="slidenum">
              <a:rPr lang="zh-TW" altLang="en-US" sz="1300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26</a:t>
            </a:fld>
            <a:endParaRPr lang="en-US" altLang="zh-TW" sz="130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7310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  <a:cs typeface="Times New Roman" pitchFamily="18" charset="0"/>
              </a:rPr>
              <a:t>Step 4</a:t>
            </a:r>
            <a:r>
              <a:rPr lang="en-US" altLang="zh-TW" b="1" smtClean="0">
                <a:ea typeface="新細明體" charset="-120"/>
                <a:cs typeface="Times New Roman" pitchFamily="18" charset="0"/>
              </a:rPr>
              <a:t>. 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Find the median of the      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i,i+1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’s. Denote it as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.</a:t>
            </a:r>
            <a:endParaRPr lang="en-US" altLang="zh-TW" smtClean="0">
              <a:solidFill>
                <a:schemeClr val="hlink"/>
              </a:solidFill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  <a:cs typeface="Times New Roman" pitchFamily="18" charset="0"/>
              </a:rPr>
              <a:t>Step 5</a:t>
            </a:r>
            <a:r>
              <a:rPr lang="en-US" altLang="zh-TW" b="1" smtClean="0">
                <a:ea typeface="新細明體" charset="-120"/>
                <a:cs typeface="Times New Roman" pitchFamily="18" charset="0"/>
              </a:rPr>
              <a:t>.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Calculate the distance between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and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for all i. Let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j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be the point which is farthest from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. Let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j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denote the projection of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j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onto y = y’. If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j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is to the left (right) of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then the optimal solution, x</a:t>
            </a:r>
            <a:r>
              <a:rPr lang="en-US" altLang="zh-TW" baseline="30000" smtClean="0">
                <a:ea typeface="新細明體" charset="-120"/>
                <a:cs typeface="Times New Roman" pitchFamily="18" charset="0"/>
              </a:rPr>
              <a:t>*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must be to the left (right) of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.</a:t>
            </a:r>
            <a:endParaRPr lang="en-US" altLang="zh-TW" smtClean="0">
              <a:solidFill>
                <a:schemeClr val="hlink"/>
              </a:solidFill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  <a:cs typeface="Times New Roman" pitchFamily="18" charset="0"/>
              </a:rPr>
              <a:t>Step 6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. If x</a:t>
            </a:r>
            <a:r>
              <a:rPr lang="en-US" altLang="zh-TW" baseline="30000" smtClean="0">
                <a:ea typeface="新細明體" charset="-120"/>
                <a:cs typeface="Times New Roman" pitchFamily="18" charset="0"/>
              </a:rPr>
              <a:t>*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&lt;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</a:t>
            </a:r>
            <a:r>
              <a:rPr lang="en-US" altLang="zh-TW" smtClean="0">
                <a:ea typeface="新細明體" charset="-120"/>
              </a:rPr>
              <a:t> 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for each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i,i+1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&gt;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prune the point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if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is closer to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than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i+1, 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otherwise prune the point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mtClean="0">
                <a:ea typeface="新細明體" charset="-120"/>
                <a:cs typeface="Times New Roman" pitchFamily="18" charset="0"/>
              </a:rPr>
              <a:t>	If x</a:t>
            </a:r>
            <a:r>
              <a:rPr lang="en-US" altLang="zh-TW" baseline="30000" smtClean="0">
                <a:ea typeface="新細明體" charset="-120"/>
                <a:cs typeface="Times New Roman" pitchFamily="18" charset="0"/>
              </a:rPr>
              <a:t>*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&gt;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for each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i,i+1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&lt;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prune the point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if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is closer to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 than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; otherwise prune the point p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.</a:t>
            </a:r>
            <a:endParaRPr lang="en-US" altLang="zh-TW" smtClean="0">
              <a:solidFill>
                <a:schemeClr val="hlink"/>
              </a:solidFill>
              <a:ea typeface="新細明體" charset="-12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b="1" smtClean="0">
                <a:solidFill>
                  <a:schemeClr val="hlink"/>
                </a:solidFill>
                <a:ea typeface="新細明體" charset="-120"/>
              </a:rPr>
              <a:t>Step 7</a:t>
            </a:r>
            <a:r>
              <a:rPr lang="en-US" altLang="zh-TW" b="1" smtClean="0">
                <a:ea typeface="新細明體" charset="-120"/>
              </a:rPr>
              <a:t>.</a:t>
            </a:r>
            <a:r>
              <a:rPr lang="en-US" altLang="zh-TW" smtClean="0">
                <a:ea typeface="新細明體" charset="-120"/>
              </a:rPr>
              <a:t> Go to Step 1. </a:t>
            </a:r>
            <a:endParaRPr lang="zh-TW" altLang="en-US" smtClean="0">
              <a:ea typeface="新細明體" charset="-120"/>
            </a:endParaRPr>
          </a:p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935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4B3A3F9-3B5B-4593-88DC-A5CA36A83E09}" type="slidenum">
              <a:rPr lang="zh-TW" altLang="en-US" sz="1300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27</a:t>
            </a:fld>
            <a:endParaRPr lang="en-US" altLang="zh-TW" sz="130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3407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a typeface="新細明體" charset="-120"/>
                <a:cs typeface="Times New Roman" pitchFamily="18" charset="0"/>
              </a:rPr>
              <a:t>The Pruning of Points in the Constrained 1-Center Problem</a:t>
            </a:r>
            <a:endParaRPr lang="zh-TW" altLang="en-US" smtClean="0">
              <a:ea typeface="新細明體" charset="-120"/>
            </a:endParaRPr>
          </a:p>
        </p:txBody>
      </p:sp>
      <p:sp>
        <p:nvSpPr>
          <p:cNvPr id="1945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4864761E-EDBA-41C7-849B-80325E95BE76}" type="slidenum">
              <a:rPr lang="zh-TW" altLang="en-US" sz="1300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28</a:t>
            </a:fld>
            <a:endParaRPr lang="en-US" altLang="zh-TW" sz="130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1645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charset="-120"/>
                <a:cs typeface="Times New Roman" pitchFamily="18" charset="0"/>
              </a:rPr>
              <a:t>Since there are      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i,i+1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’s lying in the left (right) side of x</a:t>
            </a:r>
            <a:r>
              <a:rPr lang="en-US" altLang="zh-TW" baseline="-30000" smtClean="0">
                <a:ea typeface="新細明體" charset="-120"/>
                <a:cs typeface="Times New Roman" pitchFamily="18" charset="0"/>
              </a:rPr>
              <a:t>m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, we can prune away    points for each iteration of the algorithm. 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charset="-12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charset="-120"/>
                <a:cs typeface="Times New Roman" pitchFamily="18" charset="0"/>
              </a:rPr>
              <a:t>Each iteration takes O(</a:t>
            </a:r>
            <a:r>
              <a:rPr lang="en-US" altLang="zh-TW" i="1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 time. Hence the time-complexity of this algorithm is</a:t>
            </a:r>
            <a:br>
              <a:rPr lang="en-US" altLang="zh-TW" smtClean="0">
                <a:ea typeface="新細明體" charset="-120"/>
                <a:cs typeface="Times New Roman" pitchFamily="18" charset="0"/>
              </a:rPr>
            </a:br>
            <a:r>
              <a:rPr lang="en-US" altLang="zh-TW" smtClean="0">
                <a:ea typeface="新細明體" charset="-120"/>
                <a:cs typeface="Times New Roman" pitchFamily="18" charset="0"/>
              </a:rPr>
              <a:t/>
            </a:r>
            <a:br>
              <a:rPr lang="en-US" altLang="zh-TW" smtClean="0">
                <a:ea typeface="新細明體" charset="-120"/>
                <a:cs typeface="Times New Roman" pitchFamily="18" charset="0"/>
              </a:rPr>
            </a:br>
            <a:r>
              <a:rPr lang="en-US" altLang="zh-TW" smtClean="0">
                <a:ea typeface="新細明體" charset="-120"/>
                <a:cs typeface="Times New Roman" pitchFamily="18" charset="0"/>
              </a:rPr>
              <a:t>T(</a:t>
            </a:r>
            <a:r>
              <a:rPr lang="en-US" altLang="zh-TW" i="1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)=T(3</a:t>
            </a:r>
            <a:r>
              <a:rPr lang="en-US" altLang="zh-TW" i="1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/4)+O(</a:t>
            </a:r>
            <a:r>
              <a:rPr lang="en-US" altLang="zh-TW" i="1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)=O(</a:t>
            </a:r>
            <a:r>
              <a:rPr lang="en-US" altLang="zh-TW" i="1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), as </a:t>
            </a:r>
            <a:r>
              <a:rPr lang="en-US" altLang="zh-TW" i="1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altLang="zh-TW" smtClean="0">
                <a:ea typeface="新細明體" charset="-120"/>
                <a:cs typeface="Times New Roman" pitchFamily="18" charset="0"/>
                <a:sym typeface="Symbol" pitchFamily="18" charset="2"/>
              </a:rPr>
              <a:t>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charset="-120"/>
                <a:cs typeface="Times New Roman" pitchFamily="18" charset="0"/>
              </a:rPr>
              <a:t>Time complexity: O(</a:t>
            </a:r>
            <a:r>
              <a:rPr lang="en-US" altLang="zh-TW" i="1" smtClean="0">
                <a:ea typeface="新細明體" charset="-120"/>
                <a:cs typeface="Times New Roman" pitchFamily="18" charset="0"/>
              </a:rPr>
              <a:t>n</a:t>
            </a:r>
            <a:r>
              <a:rPr lang="en-US" altLang="zh-TW" smtClean="0">
                <a:ea typeface="新細明體" charset="-120"/>
                <a:cs typeface="Times New Roman" pitchFamily="18" charset="0"/>
              </a:rPr>
              <a:t>)</a:t>
            </a:r>
            <a:endParaRPr lang="en-US" altLang="zh-TW" smtClean="0">
              <a:ea typeface="新細明體" charset="-120"/>
            </a:endParaRPr>
          </a:p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9558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8229F31-0A44-40BE-BD2A-50D688BE4B99}" type="slidenum">
              <a:rPr lang="zh-TW" altLang="en-US" sz="1300" smtClean="0">
                <a:latin typeface="Tahoma" pitchFamily="34" charset="0"/>
              </a:rPr>
              <a:pPr eaLnBrk="1" hangingPunct="1">
                <a:spcBef>
                  <a:spcPct val="0"/>
                </a:spcBef>
              </a:pPr>
              <a:t>29</a:t>
            </a:fld>
            <a:endParaRPr lang="en-US" altLang="zh-TW" sz="130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1594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88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2089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08344D0-42C7-4342-8528-E4E37010AC57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2270104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101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6234FCA9-141D-403F-B19C-F37164CA59A9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2157402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203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203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B2733C4-B956-4E13-BDD9-0B456413E380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4184937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306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E55078D6-B080-485C-B843-4AB568971FBC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3543137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08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408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8C6C443-208E-4B61-B4FB-F45F37A07ADF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699840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2099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E9DA76B-C19A-4F3C-8D32-9D29712D245D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4222766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51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04900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54622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19891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4463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035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3607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17938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BD39945-25E9-4593-8D7D-CF17CEF581D6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639050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613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1761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E15AB357-2553-4CD6-8854-3C3C4343BF28}" type="slidenum">
              <a:rPr lang="en-US" altLang="zh-TW" sz="1300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3959782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FD5B086-5665-4F4F-A3EB-10EA1DAEE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8410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A15C0-022B-448D-A1AA-C7CEB315B7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048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51E9F-E19C-4A5F-8A07-5B2E546E8A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5919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A0012-A171-41A0-959D-C86435C9FE7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874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1445A-E66B-4418-822D-4947248D09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216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DE00-8C5C-4400-952D-832119DF8D7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944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ABE04-BB81-4763-BF46-78930AC5F5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564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8C37E-85C6-45F5-B88E-E8DC00FDB2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0323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36301-C77D-4110-BE4A-465826803E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17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B12A3-6325-4110-9AFB-5E52EA0AA24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0873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5761-051C-4E27-8EC6-5398E61D3E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1191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E9795-30E4-4F9C-BB07-341C0F1B3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237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00088F8-0F0D-4ED7-ABFC-E2577852C6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__1.doc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052513"/>
            <a:ext cx="7273925" cy="352901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6000" b="1" dirty="0" smtClean="0">
                <a:solidFill>
                  <a:srgbClr val="3333FF"/>
                </a:solidFill>
                <a:latin typeface="+mn-ea"/>
                <a:ea typeface="+mn-ea"/>
              </a:rPr>
              <a:t>刪尋演算法</a:t>
            </a:r>
            <a:r>
              <a:rPr lang="en-US" altLang="zh-TW" b="1" dirty="0" smtClean="0">
                <a:solidFill>
                  <a:srgbClr val="3333FF"/>
                </a:solidFill>
                <a:latin typeface="+mn-ea"/>
                <a:ea typeface="+mn-ea"/>
              </a:rPr>
              <a:t/>
            </a:r>
            <a:br>
              <a:rPr lang="en-US" altLang="zh-TW" b="1" dirty="0" smtClean="0">
                <a:solidFill>
                  <a:srgbClr val="3333FF"/>
                </a:solidFill>
                <a:latin typeface="+mn-ea"/>
                <a:ea typeface="+mn-ea"/>
              </a:rPr>
            </a:br>
            <a:r>
              <a:rPr lang="en-US" altLang="zh-TW" dirty="0" smtClean="0">
                <a:solidFill>
                  <a:srgbClr val="3333FF"/>
                </a:solidFill>
              </a:rPr>
              <a:t/>
            </a:r>
            <a:br>
              <a:rPr lang="en-US" altLang="zh-TW" dirty="0" smtClean="0">
                <a:solidFill>
                  <a:srgbClr val="3333FF"/>
                </a:solidFill>
              </a:rPr>
            </a:br>
            <a:endParaRPr lang="en-US" altLang="zh-TW" dirty="0" smtClean="0">
              <a:solidFill>
                <a:srgbClr val="3333FF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016824" cy="1752600"/>
          </a:xfrm>
        </p:spPr>
        <p:txBody>
          <a:bodyPr/>
          <a:lstStyle/>
          <a:p>
            <a:pPr algn="l" eaLnBrk="1" hangingPunct="1"/>
            <a:r>
              <a:rPr lang="zh-TW" altLang="en-US" sz="4000" b="1" dirty="0"/>
              <a:t>蠶食而</a:t>
            </a:r>
            <a:r>
              <a:rPr lang="zh-TW" altLang="en-US" sz="4000" b="1" dirty="0" smtClean="0"/>
              <a:t>盡</a:t>
            </a:r>
            <a:r>
              <a:rPr lang="en-US" altLang="zh-TW" sz="4000" b="1" dirty="0" smtClean="0"/>
              <a:t/>
            </a:r>
            <a:br>
              <a:rPr lang="en-US" altLang="zh-TW" sz="4000" b="1" dirty="0" smtClean="0"/>
            </a:br>
            <a:r>
              <a:rPr lang="en-US" altLang="zh-TW" sz="2000" kern="1200" dirty="0" smtClean="0">
                <a:latin typeface="Arial" charset="0"/>
                <a:ea typeface="新細明體" pitchFamily="18" charset="-120"/>
              </a:rPr>
              <a:t>《</a:t>
            </a:r>
            <a:r>
              <a:rPr lang="zh-TW" altLang="en-US" sz="2000" kern="1200" dirty="0" smtClean="0">
                <a:latin typeface="Arial" charset="0"/>
                <a:ea typeface="新細明體" pitchFamily="18" charset="-120"/>
              </a:rPr>
              <a:t>韓非子</a:t>
            </a:r>
            <a:r>
              <a:rPr lang="en-US" altLang="zh-TW" sz="2000" kern="1200" dirty="0" smtClean="0">
                <a:latin typeface="Arial" charset="0"/>
                <a:ea typeface="新細明體" pitchFamily="18" charset="-120"/>
              </a:rPr>
              <a:t>·</a:t>
            </a:r>
            <a:r>
              <a:rPr lang="zh-TW" altLang="en-US" sz="2000" kern="1200" dirty="0" smtClean="0">
                <a:latin typeface="Arial" charset="0"/>
                <a:ea typeface="新細明體" pitchFamily="18" charset="-120"/>
              </a:rPr>
              <a:t>存韓</a:t>
            </a:r>
            <a:r>
              <a:rPr lang="en-US" altLang="zh-TW" sz="2000" kern="1200" dirty="0" smtClean="0">
                <a:latin typeface="Arial" charset="0"/>
                <a:ea typeface="新細明體" pitchFamily="18" charset="-120"/>
              </a:rPr>
              <a:t>》:</a:t>
            </a:r>
            <a:r>
              <a:rPr lang="zh-TW" altLang="en-US" sz="2000" kern="1200" dirty="0" smtClean="0">
                <a:latin typeface="Arial" charset="0"/>
                <a:ea typeface="新細明體" pitchFamily="18" charset="-120"/>
              </a:rPr>
              <a:t>“諸侯可蠶食而盡，趙氏可得與敵矣。”</a:t>
            </a:r>
            <a:endParaRPr lang="zh-TW" altLang="en-US" sz="1800" dirty="0">
              <a:ea typeface="新細明體" charset="-120"/>
            </a:endParaRPr>
          </a:p>
          <a:p>
            <a:pPr algn="l" eaLnBrk="1" hangingPunct="1"/>
            <a:endParaRPr lang="zh-TW" altLang="zh-TW" sz="4000" b="1" dirty="0" smtClean="0">
              <a:solidFill>
                <a:srgbClr val="3333FF"/>
              </a:solidFill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1410834" y="5079007"/>
            <a:ext cx="72656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/>
              <a:t>國立中央大學 資工系 江振瑞 教授</a:t>
            </a:r>
            <a:endParaRPr lang="zh-TW" altLang="en-US" sz="3200" dirty="0" smtClean="0"/>
          </a:p>
          <a:p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6" name="標題 1"/>
          <p:cNvSpPr txBox="1">
            <a:spLocks/>
          </p:cNvSpPr>
          <p:nvPr/>
        </p:nvSpPr>
        <p:spPr bwMode="auto">
          <a:xfrm>
            <a:off x="1303338" y="3667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zh-TW" altLang="en-US" b="1" kern="0" dirty="0" smtClean="0"/>
              <a:t>二元搜尋演算法</a:t>
            </a:r>
            <a:r>
              <a:rPr lang="en-US" altLang="zh-TW" b="1" kern="0" dirty="0" smtClean="0"/>
              <a:t>(</a:t>
            </a:r>
            <a:r>
              <a:rPr lang="zh-TW" altLang="en-US" b="1" kern="0" dirty="0" smtClean="0"/>
              <a:t>續</a:t>
            </a:r>
            <a:r>
              <a:rPr lang="en-US" altLang="zh-TW" b="1" kern="0" dirty="0" smtClean="0"/>
              <a:t>)</a:t>
            </a:r>
            <a:endParaRPr lang="zh-TW" altLang="en-US" kern="0" dirty="0"/>
          </a:p>
        </p:txBody>
      </p:sp>
      <p:pic>
        <p:nvPicPr>
          <p:cNvPr id="7578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" y="2032000"/>
            <a:ext cx="8526462" cy="482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1D61510-CA5D-4436-9D9E-559C6A3E78D6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424863" cy="46704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zh-TW" altLang="en-US" sz="2400" dirty="0" smtClean="0"/>
              <a:t>已排序好的陣列</a:t>
            </a:r>
            <a:r>
              <a:rPr lang="en-US" altLang="zh-TW" sz="2400" dirty="0" smtClean="0"/>
              <a:t>A: (</a:t>
            </a:r>
            <a:r>
              <a:rPr lang="zh-TW" altLang="en-US" sz="2400" dirty="0" smtClean="0"/>
              <a:t>搜尋</a:t>
            </a:r>
            <a:r>
              <a:rPr lang="en-US" altLang="zh-TW" sz="2400" dirty="0" smtClean="0"/>
              <a:t> 43)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sz="2400" dirty="0" smtClean="0"/>
              <a:t>索引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  </a:t>
            </a:r>
            <a:r>
              <a:rPr lang="en-US" altLang="zh-TW" sz="2400" dirty="0" smtClean="0"/>
              <a:t>-1</a:t>
            </a:r>
            <a:r>
              <a:rPr lang="zh-TW" altLang="en-US" sz="2400" dirty="0" smtClean="0"/>
              <a:t>     </a:t>
            </a:r>
            <a:r>
              <a:rPr lang="en-US" altLang="zh-TW" sz="2400" dirty="0" smtClean="0"/>
              <a:t>0  </a:t>
            </a:r>
            <a:r>
              <a:rPr lang="zh-TW" altLang="en-US" sz="2400" dirty="0" smtClean="0"/>
              <a:t>   </a:t>
            </a:r>
            <a:r>
              <a:rPr lang="en-US" altLang="zh-TW" sz="2400" dirty="0" smtClean="0"/>
              <a:t>1	</a:t>
            </a:r>
            <a:r>
              <a:rPr lang="zh-TW" altLang="en-US" sz="2400" dirty="0" smtClean="0"/>
              <a:t>  </a:t>
            </a:r>
            <a:r>
              <a:rPr lang="en-US" altLang="zh-TW" sz="2400" dirty="0" smtClean="0"/>
              <a:t>2	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3	4       5      6	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zh-TW" altLang="en-US" sz="2400" dirty="0" smtClean="0"/>
              <a:t>數值</a:t>
            </a:r>
            <a:r>
              <a:rPr lang="en-US" altLang="zh-TW" sz="2400" dirty="0" smtClean="0"/>
              <a:t>:	        2  </a:t>
            </a:r>
            <a:r>
              <a:rPr lang="zh-TW" altLang="en-US" sz="2400" dirty="0" smtClean="0"/>
              <a:t>   </a:t>
            </a:r>
            <a:r>
              <a:rPr lang="en-US" altLang="zh-TW" sz="2400" dirty="0" smtClean="0"/>
              <a:t>8	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11	27    38    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43     52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400" dirty="0"/>
              <a:t>(</a:t>
            </a:r>
            <a:r>
              <a:rPr lang="zh-TW" altLang="en-US" sz="2400" dirty="0" smtClean="0"/>
              <a:t>搜尋</a:t>
            </a:r>
            <a:r>
              <a:rPr lang="en-US" altLang="zh-TW" sz="2400" dirty="0" smtClean="0"/>
              <a:t>43</a:t>
            </a:r>
            <a:r>
              <a:rPr lang="en-US" altLang="zh-TW" sz="2400" dirty="0"/>
              <a:t>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zh-TW" altLang="en-US" sz="2400" dirty="0" smtClean="0"/>
              <a:t>迭代</a:t>
            </a:r>
            <a:r>
              <a:rPr lang="en-US" altLang="zh-TW" sz="2400" dirty="0" smtClean="0"/>
              <a:t>1	         l	  </a:t>
            </a:r>
            <a:r>
              <a:rPr lang="zh-TW" altLang="en-US" sz="2400" dirty="0" smtClean="0"/>
              <a:t>       </a:t>
            </a:r>
            <a:r>
              <a:rPr lang="en-US" altLang="zh-TW" sz="2400" dirty="0" smtClean="0"/>
              <a:t>m</a:t>
            </a:r>
            <a:r>
              <a:rPr lang="en-US" altLang="zh-TW" sz="2400" dirty="0" smtClean="0">
                <a:sym typeface="Symbol" pitchFamily="18" charset="2"/>
              </a:rPr>
              <a:t>                      r</a:t>
            </a:r>
            <a:endParaRPr lang="en-US" altLang="zh-TW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sz="2400" dirty="0" smtClean="0"/>
              <a:t>迭代</a:t>
            </a:r>
            <a:r>
              <a:rPr lang="en-US" altLang="zh-TW" sz="2400" dirty="0" smtClean="0"/>
              <a:t>2					l</a:t>
            </a:r>
            <a:r>
              <a:rPr lang="zh-TW" altLang="en-US" sz="2400" dirty="0" smtClean="0"/>
              <a:t>     </a:t>
            </a:r>
            <a:r>
              <a:rPr lang="en-US" altLang="zh-TW" sz="2400" dirty="0" smtClean="0"/>
              <a:t>m</a:t>
            </a:r>
            <a:r>
              <a:rPr lang="en-US" altLang="zh-TW" sz="2400" dirty="0" smtClean="0">
                <a:sym typeface="Symbol" pitchFamily="18" charset="2"/>
              </a:rPr>
              <a:t>      r</a:t>
            </a:r>
            <a:r>
              <a:rPr lang="zh-TW" altLang="en-US" sz="2400" dirty="0" smtClean="0">
                <a:sym typeface="Symbol" pitchFamily="18" charset="2"/>
              </a:rPr>
              <a:t>   </a:t>
            </a:r>
            <a:r>
              <a:rPr lang="en-US" altLang="zh-TW" sz="2400" dirty="0" smtClean="0">
                <a:sym typeface="Symbol" pitchFamily="18" charset="2"/>
              </a:rPr>
              <a:t>(</a:t>
            </a:r>
            <a:r>
              <a:rPr lang="zh-TW" altLang="en-US" sz="2400" dirty="0" smtClean="0">
                <a:sym typeface="Symbol" pitchFamily="18" charset="2"/>
              </a:rPr>
              <a:t>傳回索引</a:t>
            </a:r>
            <a:r>
              <a:rPr lang="en-US" altLang="zh-TW" sz="2400" dirty="0" smtClean="0">
                <a:sym typeface="Symbol" pitchFamily="18" charset="2"/>
              </a:rPr>
              <a:t>5)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sz="2400" dirty="0" smtClean="0"/>
              <a:t>(</a:t>
            </a:r>
            <a:r>
              <a:rPr lang="zh-TW" altLang="en-US" sz="2400" dirty="0" smtClean="0"/>
              <a:t>搜尋</a:t>
            </a:r>
            <a:r>
              <a:rPr lang="en-US" altLang="zh-TW" sz="2400" dirty="0" smtClean="0"/>
              <a:t>1)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zh-TW" altLang="en-US" sz="2400" dirty="0"/>
              <a:t>迭代</a:t>
            </a:r>
            <a:r>
              <a:rPr lang="en-US" altLang="zh-TW" sz="2400" dirty="0"/>
              <a:t>1	    </a:t>
            </a:r>
            <a:r>
              <a:rPr lang="en-US" altLang="zh-TW" sz="2400" dirty="0" smtClean="0"/>
              <a:t>     l</a:t>
            </a:r>
            <a:r>
              <a:rPr lang="en-US" altLang="zh-TW" sz="2400" dirty="0"/>
              <a:t>		</a:t>
            </a:r>
            <a:r>
              <a:rPr lang="en-US" altLang="zh-TW" sz="2400" dirty="0" smtClean="0"/>
              <a:t>m</a:t>
            </a:r>
            <a:r>
              <a:rPr lang="en-US" altLang="zh-TW" sz="2400" dirty="0">
                <a:sym typeface="Symbol" pitchFamily="18" charset="2"/>
              </a:rPr>
              <a:t>     </a:t>
            </a:r>
            <a:r>
              <a:rPr lang="en-US" altLang="zh-TW" sz="2400" dirty="0" smtClean="0">
                <a:sym typeface="Symbol" pitchFamily="18" charset="2"/>
              </a:rPr>
              <a:t>                 r</a:t>
            </a:r>
            <a:endParaRPr lang="en-US" altLang="zh-TW" sz="2400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sz="2400" dirty="0"/>
              <a:t>迭代</a:t>
            </a:r>
            <a:r>
              <a:rPr lang="en-US" altLang="zh-TW" sz="2400" dirty="0"/>
              <a:t>2	</a:t>
            </a:r>
            <a:r>
              <a:rPr lang="en-US" altLang="zh-TW" sz="2400" dirty="0" smtClean="0"/>
              <a:t>         l</a:t>
            </a:r>
            <a:r>
              <a:rPr lang="zh-TW" altLang="en-US" sz="2400" dirty="0" smtClean="0"/>
              <a:t>     </a:t>
            </a:r>
            <a:r>
              <a:rPr lang="en-US" altLang="zh-TW" sz="2400" dirty="0" smtClean="0"/>
              <a:t>m</a:t>
            </a:r>
            <a:r>
              <a:rPr lang="en-US" altLang="zh-TW" sz="2400" dirty="0" smtClean="0">
                <a:sym typeface="Symbol" pitchFamily="18" charset="2"/>
              </a:rPr>
              <a:t>  r</a:t>
            </a:r>
            <a:endParaRPr lang="en-US" altLang="zh-TW" sz="2400" dirty="0">
              <a:sym typeface="Symbol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sz="2400" dirty="0" smtClean="0"/>
              <a:t>迭代</a:t>
            </a:r>
            <a:r>
              <a:rPr lang="en-US" altLang="zh-TW" sz="2400" dirty="0" smtClean="0"/>
              <a:t>3</a:t>
            </a:r>
            <a:r>
              <a:rPr lang="en-US" altLang="zh-TW" sz="2400" dirty="0"/>
              <a:t>	</a:t>
            </a:r>
            <a:r>
              <a:rPr lang="en-US" altLang="zh-TW" sz="2400" dirty="0" smtClean="0"/>
              <a:t>      </a:t>
            </a:r>
            <a:r>
              <a:rPr lang="en-US" altLang="zh-TW" sz="2400" dirty="0" err="1" smtClean="0"/>
              <a:t>l,r,m</a:t>
            </a:r>
            <a:r>
              <a:rPr lang="en-US" altLang="zh-TW" sz="2400" dirty="0" smtClean="0"/>
              <a:t>  </a:t>
            </a:r>
            <a:endParaRPr lang="en-US" altLang="zh-TW" sz="2400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sz="2400" dirty="0" smtClean="0"/>
              <a:t>迭代</a:t>
            </a:r>
            <a:r>
              <a:rPr lang="en-US" altLang="zh-TW" sz="2400" dirty="0" smtClean="0"/>
              <a:t>4</a:t>
            </a:r>
            <a:r>
              <a:rPr lang="en-US" altLang="zh-TW" sz="2400" dirty="0"/>
              <a:t>	 </a:t>
            </a:r>
            <a:r>
              <a:rPr lang="en-US" altLang="zh-TW" sz="2400" dirty="0" smtClean="0"/>
              <a:t> r      l  (</a:t>
            </a:r>
            <a:r>
              <a:rPr lang="zh-TW" altLang="en-US" sz="2400" dirty="0" smtClean="0"/>
              <a:t>因</a:t>
            </a:r>
            <a:r>
              <a:rPr lang="en-US" altLang="zh-TW" sz="2400" dirty="0" smtClean="0"/>
              <a:t>r&lt;l</a:t>
            </a:r>
            <a:r>
              <a:rPr lang="zh-TW" altLang="en-US" sz="2400" dirty="0" smtClean="0"/>
              <a:t>，故傳回索引</a:t>
            </a:r>
            <a:r>
              <a:rPr lang="en-US" altLang="zh-TW" sz="2400" dirty="0" smtClean="0"/>
              <a:t>-1</a:t>
            </a:r>
            <a:r>
              <a:rPr lang="zh-TW" altLang="en-US" sz="2400" dirty="0" smtClean="0"/>
              <a:t>代表</a:t>
            </a:r>
            <a:r>
              <a:rPr lang="en-US" altLang="zh-TW" sz="2400" dirty="0" smtClean="0"/>
              <a:t>t</a:t>
            </a:r>
            <a:r>
              <a:rPr lang="zh-TW" altLang="en-US" sz="2400" dirty="0" smtClean="0"/>
              <a:t>不在陣列中</a:t>
            </a:r>
            <a:r>
              <a:rPr lang="en-US" altLang="zh-TW" sz="2400" dirty="0" smtClean="0"/>
              <a:t>)</a:t>
            </a:r>
            <a:endParaRPr lang="en-US" altLang="zh-TW" sz="2400" dirty="0"/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zh-TW" sz="2400" dirty="0" smtClean="0"/>
          </a:p>
          <a:p>
            <a:pPr>
              <a:lnSpc>
                <a:spcPct val="90000"/>
              </a:lnSpc>
              <a:defRPr/>
            </a:pPr>
            <a:endParaRPr lang="en-US" altLang="zh-TW" sz="2000" dirty="0" smtClean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dirty="0" smtClean="0"/>
          </a:p>
          <a:p>
            <a:pPr>
              <a:lnSpc>
                <a:spcPct val="90000"/>
              </a:lnSpc>
              <a:defRPr/>
            </a:pPr>
            <a:endParaRPr lang="en-US" altLang="zh-TW" sz="2400" dirty="0" smtClean="0"/>
          </a:p>
        </p:txBody>
      </p:sp>
      <p:sp>
        <p:nvSpPr>
          <p:cNvPr id="7" name="標題 1"/>
          <p:cNvSpPr txBox="1">
            <a:spLocks/>
          </p:cNvSpPr>
          <p:nvPr/>
        </p:nvSpPr>
        <p:spPr bwMode="auto">
          <a:xfrm>
            <a:off x="1303338" y="3667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zh-TW" altLang="en-US" b="1" kern="0" dirty="0" smtClean="0"/>
              <a:t>二元搜尋演算法範例</a:t>
            </a:r>
            <a:endParaRPr lang="zh-TW" altLang="en-US" kern="0" dirty="0"/>
          </a:p>
        </p:txBody>
      </p:sp>
      <p:sp>
        <p:nvSpPr>
          <p:cNvPr id="76804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558FE9C-1607-4C91-BB37-8A903F251841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二元搜尋演算法</a:t>
            </a:r>
            <a:r>
              <a:rPr lang="en-US" altLang="zh-TW" smtClean="0"/>
              <a:t/>
            </a:r>
            <a:br>
              <a:rPr lang="en-US" altLang="zh-TW" smtClean="0"/>
            </a:br>
            <a:r>
              <a:rPr lang="zh-TW" altLang="en-US" smtClean="0"/>
              <a:t>是刪尋還是分治演算法</a:t>
            </a:r>
            <a:r>
              <a:rPr lang="en-US" altLang="zh-TW" smtClean="0"/>
              <a:t>?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0113" y="2205038"/>
            <a:ext cx="8054975" cy="39274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mtClean="0"/>
              <a:t>二元搜尋演算法可視為</a:t>
            </a:r>
            <a:r>
              <a:rPr lang="zh-TW" altLang="en-US" smtClean="0">
                <a:solidFill>
                  <a:srgbClr val="3333FF"/>
                </a:solidFill>
              </a:rPr>
              <a:t>刪尋</a:t>
            </a:r>
            <a:r>
              <a:rPr lang="en-US" altLang="zh-TW" smtClean="0">
                <a:solidFill>
                  <a:srgbClr val="3333FF"/>
                </a:solidFill>
              </a:rPr>
              <a:t>(prune-and-search)</a:t>
            </a:r>
            <a:r>
              <a:rPr lang="zh-TW" altLang="en-US" smtClean="0">
                <a:solidFill>
                  <a:srgbClr val="3333FF"/>
                </a:solidFill>
              </a:rPr>
              <a:t>演算法</a:t>
            </a:r>
            <a:r>
              <a:rPr lang="zh-TW" altLang="en-US" smtClean="0"/>
              <a:t>。在每一個迭代的比較之後，會有一半的資料被</a:t>
            </a:r>
            <a:r>
              <a:rPr lang="zh-TW" altLang="en-US" smtClean="0">
                <a:solidFill>
                  <a:srgbClr val="3333FF"/>
                </a:solidFill>
              </a:rPr>
              <a:t>刪除</a:t>
            </a:r>
            <a:r>
              <a:rPr lang="en-US" altLang="zh-TW" smtClean="0">
                <a:solidFill>
                  <a:srgbClr val="3333FF"/>
                </a:solidFill>
              </a:rPr>
              <a:t>(prune away )</a:t>
            </a:r>
            <a:r>
              <a:rPr lang="zh-TW" altLang="en-US" smtClean="0"/>
              <a:t>。</a:t>
            </a:r>
            <a:endParaRPr lang="en-US" altLang="zh-TW" smtClean="0"/>
          </a:p>
          <a:p>
            <a:pPr>
              <a:lnSpc>
                <a:spcPct val="90000"/>
              </a:lnSpc>
            </a:pPr>
            <a:endParaRPr lang="en-US" altLang="zh-TW" smtClean="0"/>
          </a:p>
          <a:p>
            <a:pPr>
              <a:lnSpc>
                <a:spcPct val="90000"/>
              </a:lnSpc>
            </a:pPr>
            <a:r>
              <a:rPr lang="zh-TW" altLang="en-US" smtClean="0"/>
              <a:t>二元搜尋演算法亦可視為</a:t>
            </a:r>
            <a:r>
              <a:rPr lang="zh-TW" altLang="en-US" smtClean="0">
                <a:solidFill>
                  <a:srgbClr val="3333FF"/>
                </a:solidFill>
              </a:rPr>
              <a:t>分治</a:t>
            </a:r>
            <a:r>
              <a:rPr lang="en-US" altLang="zh-TW" smtClean="0">
                <a:solidFill>
                  <a:srgbClr val="3333FF"/>
                </a:solidFill>
              </a:rPr>
              <a:t>(divide-and-conquer)</a:t>
            </a:r>
            <a:r>
              <a:rPr lang="zh-TW" altLang="en-US" smtClean="0">
                <a:solidFill>
                  <a:srgbClr val="3333FF"/>
                </a:solidFill>
              </a:rPr>
              <a:t>演算法</a:t>
            </a:r>
            <a:r>
              <a:rPr lang="zh-TW" altLang="en-US" smtClean="0"/>
              <a:t>。在每一次分割之後，一個分割可能存在解答，另一個分割一定不存在解答。</a:t>
            </a:r>
          </a:p>
        </p:txBody>
      </p:sp>
      <p:sp>
        <p:nvSpPr>
          <p:cNvPr id="77828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E31B2BB-CD93-4D6E-B45E-4F339771B5EE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9138"/>
            <a:ext cx="8704263" cy="38782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600" smtClean="0"/>
              <a:t>假設搜尋範圍內有</a:t>
            </a:r>
            <a:r>
              <a:rPr lang="en-US" altLang="zh-TW" sz="2600" smtClean="0"/>
              <a:t>n</a:t>
            </a:r>
            <a:r>
              <a:rPr lang="zh-TW" altLang="en-US" sz="2600" smtClean="0"/>
              <a:t>個元素，則時間複雜度</a:t>
            </a:r>
            <a:r>
              <a:rPr lang="en-US" altLang="zh-TW" sz="2600" smtClean="0"/>
              <a:t>T(n)</a:t>
            </a:r>
            <a:r>
              <a:rPr lang="zh-TW" altLang="en-US" sz="2600" smtClean="0"/>
              <a:t>為</a:t>
            </a:r>
            <a:r>
              <a:rPr lang="en-US" altLang="zh-TW" sz="2600" smtClean="0"/>
              <a:t>:</a:t>
            </a:r>
          </a:p>
          <a:p>
            <a:pPr eaLnBrk="1" hangingPunct="1">
              <a:lnSpc>
                <a:spcPct val="90000"/>
              </a:lnSpc>
            </a:pPr>
            <a:endParaRPr lang="en-US" altLang="zh-TW" sz="2600" smtClean="0"/>
          </a:p>
          <a:p>
            <a:pPr eaLnBrk="1" hangingPunct="1">
              <a:lnSpc>
                <a:spcPct val="90000"/>
              </a:lnSpc>
            </a:pPr>
            <a:endParaRPr lang="en-US" altLang="zh-TW" sz="2600" smtClean="0"/>
          </a:p>
          <a:p>
            <a:pPr eaLnBrk="1" hangingPunct="1">
              <a:lnSpc>
                <a:spcPct val="90000"/>
              </a:lnSpc>
            </a:pPr>
            <a:r>
              <a:rPr lang="en-US" altLang="zh-TW" sz="2600" smtClean="0"/>
              <a:t>	T(n)	= T(n/2)+1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600" smtClean="0"/>
              <a:t>			= T(n/4)+1+1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600" smtClean="0"/>
              <a:t>				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600" smtClean="0"/>
              <a:t>			=T(n/2</a:t>
            </a:r>
            <a:r>
              <a:rPr lang="en-US" altLang="zh-TW" sz="2600" baseline="30000" smtClean="0"/>
              <a:t>k</a:t>
            </a:r>
            <a:r>
              <a:rPr lang="en-US" altLang="zh-TW" sz="2600" smtClean="0"/>
              <a:t>)+k*1</a:t>
            </a:r>
            <a:br>
              <a:rPr lang="en-US" altLang="zh-TW" sz="2600" smtClean="0"/>
            </a:br>
            <a:r>
              <a:rPr lang="zh-TW" altLang="en-US" sz="2600" smtClean="0"/>
              <a:t>令</a:t>
            </a:r>
            <a:r>
              <a:rPr lang="en-US" altLang="zh-TW" sz="2600" smtClean="0"/>
              <a:t>n/2</a:t>
            </a:r>
            <a:r>
              <a:rPr lang="en-US" altLang="zh-TW" sz="2600" baseline="30000" smtClean="0"/>
              <a:t>k</a:t>
            </a:r>
            <a:r>
              <a:rPr lang="en-US" altLang="zh-TW" sz="2600" smtClean="0"/>
              <a:t>=1 </a:t>
            </a:r>
            <a:r>
              <a:rPr lang="zh-TW" altLang="en-US" sz="2600" smtClean="0"/>
              <a:t>，則</a:t>
            </a:r>
            <a:r>
              <a:rPr lang="en-US" altLang="zh-TW" sz="2600" smtClean="0"/>
              <a:t>n = 2</a:t>
            </a:r>
            <a:r>
              <a:rPr lang="en-US" altLang="zh-TW" sz="2600" baseline="30000" smtClean="0"/>
              <a:t>k</a:t>
            </a:r>
            <a:r>
              <a:rPr lang="en-US" altLang="zh-TW" sz="2600" smtClean="0"/>
              <a:t> </a:t>
            </a:r>
            <a:r>
              <a:rPr lang="zh-TW" altLang="en-US" sz="2600" smtClean="0"/>
              <a:t>且</a:t>
            </a:r>
            <a:r>
              <a:rPr lang="en-US" altLang="zh-TW" sz="2600" smtClean="0"/>
              <a:t>k=log n, </a:t>
            </a:r>
            <a:r>
              <a:rPr lang="zh-TW" altLang="en-US" sz="2600" smtClean="0"/>
              <a:t>我們可得</a:t>
            </a:r>
            <a:endParaRPr lang="en-US" altLang="zh-TW" sz="2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600" smtClean="0"/>
              <a:t>		T(n)</a:t>
            </a:r>
            <a:r>
              <a:rPr lang="zh-TW" altLang="en-US" sz="2600" smtClean="0"/>
              <a:t>   </a:t>
            </a:r>
            <a:r>
              <a:rPr lang="en-US" altLang="zh-TW" sz="2600" smtClean="0"/>
              <a:t>= T(1)+k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600" smtClean="0"/>
              <a:t>			= 1+k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600" smtClean="0"/>
              <a:t>			= O(log n)</a:t>
            </a:r>
            <a:endParaRPr lang="en-US" altLang="zh-TW" sz="2800" smtClean="0"/>
          </a:p>
        </p:txBody>
      </p:sp>
      <p:graphicFrame>
        <p:nvGraphicFramePr>
          <p:cNvPr id="9220" name="Object 2"/>
          <p:cNvGraphicFramePr>
            <a:graphicFrameLocks noChangeAspect="1"/>
          </p:cNvGraphicFramePr>
          <p:nvPr/>
        </p:nvGraphicFramePr>
        <p:xfrm>
          <a:off x="468313" y="2420938"/>
          <a:ext cx="59102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4" name="Document" r:id="rId4" imgW="5635601" imgH="842788" progId="Word.Document.8">
                  <p:embed/>
                </p:oleObj>
              </mc:Choice>
              <mc:Fallback>
                <p:oleObj name="Document" r:id="rId4" imgW="5635601" imgH="84278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420938"/>
                        <a:ext cx="5910262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標題 1"/>
          <p:cNvSpPr txBox="1">
            <a:spLocks/>
          </p:cNvSpPr>
          <p:nvPr/>
        </p:nvSpPr>
        <p:spPr bwMode="auto">
          <a:xfrm>
            <a:off x="1187450" y="366713"/>
            <a:ext cx="7956550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zh-TW" altLang="en-US" sz="4000" b="1" kern="0" dirty="0" smtClean="0"/>
              <a:t>二元搜尋演算法時間複雜度分析</a:t>
            </a:r>
            <a:endParaRPr lang="zh-TW" altLang="en-US" sz="4000" kern="0" dirty="0"/>
          </a:p>
        </p:txBody>
      </p:sp>
      <p:sp>
        <p:nvSpPr>
          <p:cNvPr id="78853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04354FB-E01B-48AE-BDEF-7D91D533F88B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798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zh-TW" sz="4800" b="1" dirty="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TW" sz="4800" b="1" dirty="0" smtClean="0"/>
              <a:t>3.</a:t>
            </a:r>
            <a:r>
              <a:rPr lang="zh-TW" altLang="en-US" sz="4800" b="1" dirty="0" smtClean="0"/>
              <a:t> 選取與中位數演算法</a:t>
            </a:r>
            <a:endParaRPr lang="en-US" altLang="zh-TW" sz="4800" dirty="0" smtClean="0"/>
          </a:p>
        </p:txBody>
      </p:sp>
      <p:sp>
        <p:nvSpPr>
          <p:cNvPr id="7987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A475C48-69CE-4E07-999C-8E3787386A29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選取與中位數問題</a:t>
            </a:r>
            <a:endParaRPr lang="en-US" altLang="zh-TW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133600"/>
            <a:ext cx="8128000" cy="3998913"/>
          </a:xfrm>
        </p:spPr>
        <p:txBody>
          <a:bodyPr/>
          <a:lstStyle/>
          <a:p>
            <a:pPr algn="just">
              <a:defRPr/>
            </a:pPr>
            <a:r>
              <a:rPr lang="zh-TW" altLang="en-US" sz="2800" dirty="0" smtClean="0"/>
              <a:t>給定一個擁有</a:t>
            </a:r>
            <a:r>
              <a:rPr lang="en-US" altLang="zh-TW" sz="2800" dirty="0" smtClean="0"/>
              <a:t>n</a:t>
            </a:r>
            <a:r>
              <a:rPr lang="zh-TW" altLang="en-US" sz="2800" dirty="0" smtClean="0"/>
              <a:t>個元素的集合</a:t>
            </a:r>
            <a:r>
              <a:rPr lang="en-US" altLang="zh-TW" sz="2800" dirty="0" smtClean="0"/>
              <a:t>S</a:t>
            </a:r>
            <a:r>
              <a:rPr lang="zh-TW" altLang="en-US" sz="2800" dirty="0" smtClean="0"/>
              <a:t>，</a:t>
            </a:r>
            <a:r>
              <a:rPr lang="zh-TW" altLang="en-US" sz="2800" dirty="0" smtClean="0">
                <a:solidFill>
                  <a:srgbClr val="3333FF"/>
                </a:solidFill>
              </a:rPr>
              <a:t>選取問題</a:t>
            </a:r>
            <a:r>
              <a:rPr lang="en-US" altLang="zh-TW" sz="2800" dirty="0" smtClean="0">
                <a:solidFill>
                  <a:srgbClr val="3333FF"/>
                </a:solidFill>
              </a:rPr>
              <a:t/>
            </a:r>
            <a:br>
              <a:rPr lang="en-US" altLang="zh-TW" sz="2800" dirty="0" smtClean="0">
                <a:solidFill>
                  <a:srgbClr val="3333FF"/>
                </a:solidFill>
              </a:rPr>
            </a:br>
            <a:r>
              <a:rPr lang="en-US" altLang="zh-TW" sz="2800" dirty="0" smtClean="0">
                <a:solidFill>
                  <a:srgbClr val="3333FF"/>
                </a:solidFill>
              </a:rPr>
              <a:t>(selection problem)</a:t>
            </a:r>
            <a:r>
              <a:rPr lang="zh-TW" altLang="en-US" sz="2800" dirty="0" smtClean="0"/>
              <a:t>欲尋找</a:t>
            </a:r>
            <a:r>
              <a:rPr lang="en-US" altLang="zh-TW" sz="2800" dirty="0" smtClean="0"/>
              <a:t>S</a:t>
            </a:r>
            <a:r>
              <a:rPr lang="zh-TW" altLang="en-US" sz="2800" dirty="0" smtClean="0"/>
              <a:t>中第</a:t>
            </a:r>
            <a:r>
              <a:rPr lang="en-US" altLang="zh-TW" sz="2800" dirty="0" smtClean="0"/>
              <a:t>k</a:t>
            </a:r>
            <a:r>
              <a:rPr lang="zh-TW" altLang="en-US" sz="2800" dirty="0" smtClean="0"/>
              <a:t>小的元素。</a:t>
            </a:r>
            <a:endParaRPr lang="en-US" altLang="zh-TW" sz="2800" dirty="0" smtClean="0"/>
          </a:p>
          <a:p>
            <a:pPr algn="just">
              <a:defRPr/>
            </a:pPr>
            <a:r>
              <a:rPr lang="zh-TW" altLang="en-US" sz="2800" dirty="0" smtClean="0"/>
              <a:t>給定一個擁有</a:t>
            </a:r>
            <a:r>
              <a:rPr lang="en-US" altLang="zh-TW" sz="2800" dirty="0" smtClean="0"/>
              <a:t>n</a:t>
            </a:r>
            <a:r>
              <a:rPr lang="zh-TW" altLang="en-US" sz="2800" dirty="0" smtClean="0"/>
              <a:t>個元素的集合</a:t>
            </a:r>
            <a:r>
              <a:rPr lang="en-US" altLang="zh-TW" sz="2800" dirty="0" smtClean="0"/>
              <a:t>S</a:t>
            </a:r>
            <a:r>
              <a:rPr lang="zh-TW" altLang="en-US" sz="2800" dirty="0" smtClean="0"/>
              <a:t>，</a:t>
            </a:r>
            <a:r>
              <a:rPr lang="zh-TW" altLang="en-US" sz="2800" dirty="0" smtClean="0">
                <a:solidFill>
                  <a:srgbClr val="3333FF"/>
                </a:solidFill>
              </a:rPr>
              <a:t>中位數</a:t>
            </a:r>
            <a:r>
              <a:rPr lang="en-US" altLang="zh-TW" sz="2800" dirty="0" smtClean="0">
                <a:solidFill>
                  <a:srgbClr val="3333FF"/>
                </a:solidFill>
              </a:rPr>
              <a:t>(median)</a:t>
            </a:r>
            <a:r>
              <a:rPr lang="zh-TW" altLang="en-US" sz="2800" dirty="0" smtClean="0">
                <a:solidFill>
                  <a:srgbClr val="3333FF"/>
                </a:solidFill>
              </a:rPr>
              <a:t> 問題</a:t>
            </a:r>
            <a:r>
              <a:rPr lang="zh-TW" altLang="en-US" sz="2800" dirty="0" smtClean="0"/>
              <a:t>欲尋找</a:t>
            </a:r>
            <a:r>
              <a:rPr lang="en-US" altLang="zh-TW" sz="2800" dirty="0" smtClean="0"/>
              <a:t>S</a:t>
            </a:r>
            <a:r>
              <a:rPr lang="zh-TW" altLang="en-US" sz="2800" dirty="0" smtClean="0"/>
              <a:t>中第    小的元素。</a:t>
            </a:r>
            <a:endParaRPr lang="en-US" altLang="zh-TW" sz="2800" dirty="0" smtClean="0"/>
          </a:p>
          <a:p>
            <a:pPr algn="just">
              <a:defRPr/>
            </a:pPr>
            <a:r>
              <a:rPr lang="zh-TW" altLang="en-US" sz="2800" dirty="0" smtClean="0"/>
              <a:t>最直接的演算法</a:t>
            </a:r>
            <a:r>
              <a:rPr lang="en-US" altLang="zh-TW" sz="2800" dirty="0" smtClean="0"/>
              <a:t>: </a:t>
            </a:r>
          </a:p>
          <a:p>
            <a:pPr lvl="1" algn="just">
              <a:defRPr/>
            </a:pPr>
            <a:r>
              <a:rPr lang="zh-TW" altLang="en-US" sz="2400" dirty="0" smtClean="0"/>
              <a:t>步驟</a:t>
            </a:r>
            <a:r>
              <a:rPr lang="en-US" altLang="zh-TW" sz="2400" dirty="0" smtClean="0"/>
              <a:t>1: </a:t>
            </a:r>
            <a:r>
              <a:rPr lang="zh-TW" altLang="en-US" sz="2400" dirty="0" smtClean="0"/>
              <a:t>將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個元素依由小而大排序</a:t>
            </a:r>
            <a:endParaRPr lang="en-US" altLang="zh-TW" sz="2400" dirty="0" smtClean="0"/>
          </a:p>
          <a:p>
            <a:pPr lvl="1" algn="just">
              <a:defRPr/>
            </a:pPr>
            <a:r>
              <a:rPr lang="zh-TW" altLang="en-US" sz="2400" dirty="0" smtClean="0"/>
              <a:t>步驟</a:t>
            </a:r>
            <a:r>
              <a:rPr lang="en-US" altLang="zh-TW" sz="2400" dirty="0" smtClean="0"/>
              <a:t>2: </a:t>
            </a:r>
            <a:r>
              <a:rPr lang="zh-TW" altLang="en-US" sz="2400" dirty="0" smtClean="0"/>
              <a:t>從排序好的元素中找出第</a:t>
            </a:r>
            <a:r>
              <a:rPr lang="en-US" altLang="zh-TW" sz="2400" dirty="0" smtClean="0"/>
              <a:t>k</a:t>
            </a:r>
            <a:r>
              <a:rPr lang="zh-TW" altLang="en-US" sz="2400" dirty="0" smtClean="0"/>
              <a:t>個或第   個元素</a:t>
            </a:r>
            <a:endParaRPr lang="en-US" altLang="zh-TW" sz="2400" dirty="0" smtClean="0"/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zh-TW" altLang="en-US" sz="2800" dirty="0" smtClean="0"/>
              <a:t>   時間複雜度</a:t>
            </a:r>
            <a:r>
              <a:rPr lang="en-US" altLang="zh-TW" sz="2800" dirty="0" smtClean="0"/>
              <a:t>: O(n log n)</a:t>
            </a:r>
          </a:p>
          <a:p>
            <a:pPr>
              <a:defRPr/>
            </a:pPr>
            <a:endParaRPr lang="en-US" altLang="zh-TW" sz="2800" dirty="0" smtClean="0"/>
          </a:p>
        </p:txBody>
      </p:sp>
      <p:graphicFrame>
        <p:nvGraphicFramePr>
          <p:cNvPr id="10244" name="Object 2"/>
          <p:cNvGraphicFramePr>
            <a:graphicFrameLocks noChangeAspect="1"/>
          </p:cNvGraphicFramePr>
          <p:nvPr/>
        </p:nvGraphicFramePr>
        <p:xfrm>
          <a:off x="3995738" y="3500438"/>
          <a:ext cx="3587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3" name="Equation" r:id="rId4" imgW="279279" imgH="431613" progId="Equation.3">
                  <p:embed/>
                </p:oleObj>
              </mc:Choice>
              <mc:Fallback>
                <p:oleObj name="Equation" r:id="rId4" imgW="279279" imgH="43161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500438"/>
                        <a:ext cx="3587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019925" y="4868863"/>
          <a:ext cx="3587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4" name="Equation" r:id="rId6" imgW="279279" imgH="431613" progId="Equation.3">
                  <p:embed/>
                </p:oleObj>
              </mc:Choice>
              <mc:Fallback>
                <p:oleObj name="Equation" r:id="rId6" imgW="279279" imgH="43161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4868863"/>
                        <a:ext cx="3587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2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D7F9E31-2181-4D81-BD12-FD877C8BE7D0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以刪尋策略解決選取問題</a:t>
            </a:r>
            <a:endParaRPr lang="en-US" altLang="zh-TW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zh-TW" altLang="en-US" sz="2000" smtClean="0"/>
              <a:t>令</a:t>
            </a:r>
            <a:r>
              <a:rPr lang="en-US" altLang="zh-TW" sz="2000" smtClean="0"/>
              <a:t>S={a</a:t>
            </a:r>
            <a:r>
              <a:rPr lang="en-US" altLang="zh-TW" sz="2000" baseline="-30000" smtClean="0"/>
              <a:t>1</a:t>
            </a:r>
            <a:r>
              <a:rPr lang="en-US" altLang="zh-TW" sz="2000" smtClean="0"/>
              <a:t>, a</a:t>
            </a:r>
            <a:r>
              <a:rPr lang="en-US" altLang="zh-TW" sz="2000" baseline="-30000" smtClean="0"/>
              <a:t>2</a:t>
            </a:r>
            <a:r>
              <a:rPr lang="en-US" altLang="zh-TW" sz="2000" smtClean="0"/>
              <a:t>, …, a</a:t>
            </a:r>
            <a:r>
              <a:rPr lang="en-US" altLang="zh-TW" sz="2000" baseline="-30000" smtClean="0"/>
              <a:t>n</a:t>
            </a:r>
            <a:r>
              <a:rPr lang="en-US" altLang="zh-TW" sz="2000" smtClean="0"/>
              <a:t>}</a:t>
            </a:r>
          </a:p>
          <a:p>
            <a:pPr algn="just"/>
            <a:r>
              <a:rPr lang="zh-TW" altLang="en-US" sz="2000" smtClean="0"/>
              <a:t>找出</a:t>
            </a:r>
            <a:r>
              <a:rPr lang="en-US" altLang="zh-TW" sz="2000" smtClean="0"/>
              <a:t> p </a:t>
            </a:r>
            <a:r>
              <a:rPr lang="en-US" altLang="zh-TW" sz="2000" smtClean="0">
                <a:sym typeface="Symbol" pitchFamily="18" charset="2"/>
              </a:rPr>
              <a:t></a:t>
            </a:r>
            <a:r>
              <a:rPr lang="en-US" altLang="zh-TW" sz="2000" smtClean="0"/>
              <a:t> S, </a:t>
            </a:r>
            <a:r>
              <a:rPr lang="zh-TW" altLang="en-US" sz="2000" smtClean="0"/>
              <a:t>用</a:t>
            </a:r>
            <a:r>
              <a:rPr lang="en-US" altLang="zh-TW" sz="2000" smtClean="0"/>
              <a:t> p </a:t>
            </a:r>
            <a:r>
              <a:rPr lang="zh-TW" altLang="en-US" sz="2000" smtClean="0"/>
              <a:t>將 </a:t>
            </a:r>
            <a:r>
              <a:rPr lang="en-US" altLang="zh-TW" sz="2000" smtClean="0"/>
              <a:t>S </a:t>
            </a:r>
            <a:r>
              <a:rPr lang="zh-TW" altLang="en-US" sz="2000" smtClean="0"/>
              <a:t>分割成</a:t>
            </a:r>
            <a:r>
              <a:rPr lang="en-US" altLang="zh-TW" sz="2000" smtClean="0"/>
              <a:t> 3 </a:t>
            </a:r>
            <a:r>
              <a:rPr lang="zh-TW" altLang="en-US" sz="2000" smtClean="0"/>
              <a:t>個子集合</a:t>
            </a:r>
            <a:r>
              <a:rPr lang="en-US" altLang="zh-TW" sz="2000" smtClean="0"/>
              <a:t> S</a:t>
            </a:r>
            <a:r>
              <a:rPr lang="en-US" altLang="zh-TW" sz="2000" baseline="-30000" smtClean="0"/>
              <a:t>1 </a:t>
            </a:r>
            <a:r>
              <a:rPr lang="en-US" altLang="zh-TW" sz="2000" smtClean="0"/>
              <a:t>, S</a:t>
            </a:r>
            <a:r>
              <a:rPr lang="en-US" altLang="zh-TW" sz="2000" baseline="-30000" smtClean="0"/>
              <a:t>2 </a:t>
            </a:r>
            <a:r>
              <a:rPr lang="en-US" altLang="zh-TW" sz="2000" smtClean="0"/>
              <a:t>, S</a:t>
            </a:r>
            <a:r>
              <a:rPr lang="en-US" altLang="zh-TW" sz="2000" baseline="-30000" smtClean="0"/>
              <a:t>3</a:t>
            </a:r>
            <a:r>
              <a:rPr lang="en-US" altLang="zh-TW" sz="2000" smtClean="0"/>
              <a:t>: </a:t>
            </a:r>
          </a:p>
          <a:p>
            <a:pPr lvl="1"/>
            <a:r>
              <a:rPr lang="en-US" altLang="zh-TW" sz="2000" smtClean="0"/>
              <a:t>S</a:t>
            </a:r>
            <a:r>
              <a:rPr lang="en-US" altLang="zh-TW" sz="2000" baseline="-30000" smtClean="0"/>
              <a:t>1</a:t>
            </a:r>
            <a:r>
              <a:rPr lang="en-US" altLang="zh-TW" sz="2000" smtClean="0"/>
              <a:t>={ a</a:t>
            </a:r>
            <a:r>
              <a:rPr lang="en-US" altLang="zh-TW" sz="2000" baseline="-30000" smtClean="0"/>
              <a:t>i </a:t>
            </a:r>
            <a:r>
              <a:rPr lang="en-US" altLang="zh-TW" sz="2000" smtClean="0"/>
              <a:t>| a</a:t>
            </a:r>
            <a:r>
              <a:rPr lang="en-US" altLang="zh-TW" sz="2000" baseline="-30000" smtClean="0"/>
              <a:t>i </a:t>
            </a:r>
            <a:r>
              <a:rPr lang="en-US" altLang="zh-TW" sz="2000" smtClean="0"/>
              <a:t>&lt; p , 1 </a:t>
            </a:r>
            <a:r>
              <a:rPr lang="en-US" altLang="zh-TW" sz="2000" smtClean="0">
                <a:sym typeface="Symbol" pitchFamily="18" charset="2"/>
              </a:rPr>
              <a:t></a:t>
            </a:r>
            <a:r>
              <a:rPr lang="en-US" altLang="zh-TW" sz="2000" smtClean="0"/>
              <a:t> i </a:t>
            </a:r>
            <a:r>
              <a:rPr lang="en-US" altLang="zh-TW" sz="2000" smtClean="0">
                <a:sym typeface="Symbol" pitchFamily="18" charset="2"/>
              </a:rPr>
              <a:t></a:t>
            </a:r>
            <a:r>
              <a:rPr lang="en-US" altLang="zh-TW" sz="2000" smtClean="0"/>
              <a:t> n}</a:t>
            </a:r>
          </a:p>
          <a:p>
            <a:pPr lvl="1"/>
            <a:r>
              <a:rPr lang="en-US" altLang="zh-TW" sz="2000" smtClean="0"/>
              <a:t>S</a:t>
            </a:r>
            <a:r>
              <a:rPr lang="en-US" altLang="zh-TW" sz="2000" baseline="-30000" smtClean="0"/>
              <a:t>2</a:t>
            </a:r>
            <a:r>
              <a:rPr lang="en-US" altLang="zh-TW" sz="2000" smtClean="0"/>
              <a:t>={ a</a:t>
            </a:r>
            <a:r>
              <a:rPr lang="en-US" altLang="zh-TW" sz="2000" baseline="-30000" smtClean="0"/>
              <a:t>i </a:t>
            </a:r>
            <a:r>
              <a:rPr lang="en-US" altLang="zh-TW" sz="2000" smtClean="0"/>
              <a:t>| a</a:t>
            </a:r>
            <a:r>
              <a:rPr lang="en-US" altLang="zh-TW" sz="2000" baseline="-30000" smtClean="0"/>
              <a:t>i </a:t>
            </a:r>
            <a:r>
              <a:rPr lang="en-US" altLang="zh-TW" sz="2000" smtClean="0"/>
              <a:t>= p , 1 </a:t>
            </a:r>
            <a:r>
              <a:rPr lang="en-US" altLang="zh-TW" sz="2000" smtClean="0">
                <a:sym typeface="Symbol" pitchFamily="18" charset="2"/>
              </a:rPr>
              <a:t></a:t>
            </a:r>
            <a:r>
              <a:rPr lang="en-US" altLang="zh-TW" sz="2000" smtClean="0"/>
              <a:t> i </a:t>
            </a:r>
            <a:r>
              <a:rPr lang="en-US" altLang="zh-TW" sz="2000" smtClean="0">
                <a:sym typeface="Symbol" pitchFamily="18" charset="2"/>
              </a:rPr>
              <a:t></a:t>
            </a:r>
            <a:r>
              <a:rPr lang="en-US" altLang="zh-TW" sz="2000" smtClean="0"/>
              <a:t> n}</a:t>
            </a:r>
          </a:p>
          <a:p>
            <a:pPr lvl="1"/>
            <a:r>
              <a:rPr lang="en-US" altLang="zh-TW" sz="2000" smtClean="0"/>
              <a:t>S</a:t>
            </a:r>
            <a:r>
              <a:rPr lang="en-US" altLang="zh-TW" sz="2000" baseline="-30000" smtClean="0"/>
              <a:t>3</a:t>
            </a:r>
            <a:r>
              <a:rPr lang="en-US" altLang="zh-TW" sz="2000" smtClean="0"/>
              <a:t>={ a</a:t>
            </a:r>
            <a:r>
              <a:rPr lang="en-US" altLang="zh-TW" sz="2000" baseline="-30000" smtClean="0"/>
              <a:t>i </a:t>
            </a:r>
            <a:r>
              <a:rPr lang="en-US" altLang="zh-TW" sz="2000" smtClean="0"/>
              <a:t>| a</a:t>
            </a:r>
            <a:r>
              <a:rPr lang="en-US" altLang="zh-TW" sz="2000" baseline="-30000" smtClean="0"/>
              <a:t>i </a:t>
            </a:r>
            <a:r>
              <a:rPr lang="en-US" altLang="zh-TW" sz="2000" smtClean="0"/>
              <a:t>&gt; p , 1 </a:t>
            </a:r>
            <a:r>
              <a:rPr lang="en-US" altLang="zh-TW" sz="2000" smtClean="0">
                <a:sym typeface="Symbol" pitchFamily="18" charset="2"/>
              </a:rPr>
              <a:t></a:t>
            </a:r>
            <a:r>
              <a:rPr lang="en-US" altLang="zh-TW" sz="2000" smtClean="0"/>
              <a:t> i </a:t>
            </a:r>
            <a:r>
              <a:rPr lang="en-US" altLang="zh-TW" sz="2000" smtClean="0">
                <a:sym typeface="Symbol" pitchFamily="18" charset="2"/>
              </a:rPr>
              <a:t></a:t>
            </a:r>
            <a:r>
              <a:rPr lang="en-US" altLang="zh-TW" sz="2000" smtClean="0"/>
              <a:t> n}</a:t>
            </a:r>
          </a:p>
          <a:p>
            <a:r>
              <a:rPr lang="zh-TW" altLang="en-US" sz="2000" smtClean="0"/>
              <a:t>若</a:t>
            </a:r>
            <a:r>
              <a:rPr lang="en-US" altLang="zh-TW" sz="2000" smtClean="0"/>
              <a:t> |S</a:t>
            </a:r>
            <a:r>
              <a:rPr lang="en-US" altLang="zh-TW" sz="2000" baseline="-30000" smtClean="0"/>
              <a:t>1</a:t>
            </a:r>
            <a:r>
              <a:rPr lang="en-US" altLang="zh-TW" sz="2000" smtClean="0"/>
              <a:t>| &gt; k </a:t>
            </a:r>
            <a:r>
              <a:rPr lang="zh-TW" altLang="en-US" sz="2000" smtClean="0"/>
              <a:t>，代表第</a:t>
            </a:r>
            <a:r>
              <a:rPr lang="en-US" altLang="zh-TW" sz="2000" smtClean="0"/>
              <a:t>k</a:t>
            </a:r>
            <a:r>
              <a:rPr lang="zh-TW" altLang="en-US" sz="2000" smtClean="0"/>
              <a:t>小的元素在</a:t>
            </a:r>
            <a:r>
              <a:rPr lang="en-US" altLang="zh-TW" sz="2000" smtClean="0"/>
              <a:t>S</a:t>
            </a:r>
            <a:r>
              <a:rPr lang="en-US" altLang="zh-TW" sz="2000" baseline="-30000" smtClean="0"/>
              <a:t>1</a:t>
            </a:r>
            <a:r>
              <a:rPr lang="zh-TW" altLang="en-US" sz="2000" smtClean="0"/>
              <a:t>中，我們可刪除</a:t>
            </a:r>
            <a:r>
              <a:rPr lang="en-US" altLang="zh-TW" sz="2000" smtClean="0"/>
              <a:t>S</a:t>
            </a:r>
            <a:r>
              <a:rPr lang="en-US" altLang="zh-TW" sz="2000" baseline="-30000" smtClean="0"/>
              <a:t>2</a:t>
            </a:r>
            <a:r>
              <a:rPr lang="zh-TW" altLang="en-US" sz="2000" smtClean="0"/>
              <a:t>和</a:t>
            </a:r>
            <a:r>
              <a:rPr lang="en-US" altLang="zh-TW" sz="2000" smtClean="0"/>
              <a:t>S</a:t>
            </a:r>
            <a:r>
              <a:rPr lang="en-US" altLang="zh-TW" sz="2000" baseline="-30000" smtClean="0"/>
              <a:t>3</a:t>
            </a:r>
            <a:r>
              <a:rPr lang="zh-TW" altLang="en-US" sz="2000" smtClean="0"/>
              <a:t>。</a:t>
            </a:r>
            <a:endParaRPr lang="en-US" altLang="zh-TW" sz="2000" smtClean="0"/>
          </a:p>
          <a:p>
            <a:r>
              <a:rPr lang="zh-TW" altLang="en-US" sz="2000" smtClean="0"/>
              <a:t>否則，若</a:t>
            </a:r>
            <a:r>
              <a:rPr lang="en-US" altLang="zh-TW" sz="2000" smtClean="0"/>
              <a:t> |S</a:t>
            </a:r>
            <a:r>
              <a:rPr lang="en-US" altLang="zh-TW" sz="2000" baseline="-30000" smtClean="0"/>
              <a:t>1</a:t>
            </a:r>
            <a:r>
              <a:rPr lang="en-US" altLang="zh-TW" sz="2000" smtClean="0"/>
              <a:t>| + |S</a:t>
            </a:r>
            <a:r>
              <a:rPr lang="en-US" altLang="zh-TW" sz="2000" baseline="-30000" smtClean="0"/>
              <a:t>2</a:t>
            </a:r>
            <a:r>
              <a:rPr lang="en-US" altLang="zh-TW" sz="2000" smtClean="0"/>
              <a:t>| &gt; k</a:t>
            </a:r>
            <a:r>
              <a:rPr lang="zh-TW" altLang="en-US" sz="2000" smtClean="0"/>
              <a:t>，則</a:t>
            </a:r>
            <a:r>
              <a:rPr lang="en-US" altLang="zh-TW" sz="2000" smtClean="0"/>
              <a:t> p </a:t>
            </a:r>
            <a:r>
              <a:rPr lang="zh-TW" altLang="en-US" sz="2000" smtClean="0"/>
              <a:t>就是 </a:t>
            </a:r>
            <a:r>
              <a:rPr lang="en-US" altLang="zh-TW" sz="2000" smtClean="0"/>
              <a:t>S</a:t>
            </a:r>
            <a:r>
              <a:rPr lang="zh-TW" altLang="en-US" sz="2000" smtClean="0"/>
              <a:t> 中第 </a:t>
            </a:r>
            <a:r>
              <a:rPr lang="en-US" altLang="zh-TW" sz="2000" smtClean="0"/>
              <a:t>k</a:t>
            </a:r>
            <a:r>
              <a:rPr lang="zh-TW" altLang="en-US" sz="2000" smtClean="0"/>
              <a:t> 小的元素。</a:t>
            </a:r>
            <a:endParaRPr lang="en-US" altLang="zh-TW" sz="2000" smtClean="0"/>
          </a:p>
          <a:p>
            <a:r>
              <a:rPr lang="zh-TW" altLang="en-US" sz="2000" smtClean="0"/>
              <a:t>否則，代表第 </a:t>
            </a:r>
            <a:r>
              <a:rPr lang="en-US" altLang="zh-TW" sz="2000" smtClean="0"/>
              <a:t>k</a:t>
            </a:r>
            <a:r>
              <a:rPr lang="zh-TW" altLang="en-US" sz="2000" smtClean="0"/>
              <a:t> 小的元素是</a:t>
            </a:r>
            <a:r>
              <a:rPr lang="en-US" altLang="zh-TW" sz="2000" smtClean="0"/>
              <a:t>S</a:t>
            </a:r>
            <a:r>
              <a:rPr lang="en-US" altLang="zh-TW" sz="2000" baseline="-30000" smtClean="0"/>
              <a:t>3</a:t>
            </a:r>
            <a:r>
              <a:rPr lang="zh-TW" altLang="en-US" sz="2000" smtClean="0"/>
              <a:t>中第</a:t>
            </a:r>
            <a:r>
              <a:rPr lang="en-US" altLang="zh-TW" sz="2000" smtClean="0"/>
              <a:t>(k - |S</a:t>
            </a:r>
            <a:r>
              <a:rPr lang="en-US" altLang="zh-TW" sz="2000" baseline="-30000" smtClean="0"/>
              <a:t>1</a:t>
            </a:r>
            <a:r>
              <a:rPr lang="en-US" altLang="zh-TW" sz="2000" smtClean="0"/>
              <a:t>| - |S</a:t>
            </a:r>
            <a:r>
              <a:rPr lang="en-US" altLang="zh-TW" sz="2000" baseline="-30000" smtClean="0"/>
              <a:t>2</a:t>
            </a:r>
            <a:r>
              <a:rPr lang="en-US" altLang="zh-TW" sz="2000" smtClean="0"/>
              <a:t>|)</a:t>
            </a:r>
            <a:r>
              <a:rPr lang="zh-TW" altLang="en-US" sz="2000" smtClean="0"/>
              <a:t>小的元素，我們可刪除</a:t>
            </a:r>
            <a:r>
              <a:rPr lang="en-US" altLang="zh-TW" sz="2000" smtClean="0"/>
              <a:t>S</a:t>
            </a:r>
            <a:r>
              <a:rPr lang="en-US" altLang="zh-TW" sz="2000" baseline="-30000" smtClean="0"/>
              <a:t>1</a:t>
            </a:r>
            <a:r>
              <a:rPr lang="zh-TW" altLang="en-US" sz="2000" smtClean="0"/>
              <a:t>和</a:t>
            </a:r>
            <a:r>
              <a:rPr lang="en-US" altLang="zh-TW" sz="2000" smtClean="0"/>
              <a:t>S</a:t>
            </a:r>
            <a:r>
              <a:rPr lang="en-US" altLang="zh-TW" sz="2000" baseline="-30000" smtClean="0"/>
              <a:t>2</a:t>
            </a:r>
            <a:r>
              <a:rPr lang="zh-TW" altLang="en-US" sz="2000" smtClean="0"/>
              <a:t>。</a:t>
            </a:r>
            <a:endParaRPr lang="en-US" altLang="zh-TW" sz="2000" smtClean="0"/>
          </a:p>
          <a:p>
            <a:endParaRPr lang="en-US" altLang="zh-TW" sz="2000" smtClean="0"/>
          </a:p>
        </p:txBody>
      </p:sp>
      <p:sp>
        <p:nvSpPr>
          <p:cNvPr id="81924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8566077-66D2-4A0A-83AC-D3CCA3120E74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888288" cy="1957388"/>
          </a:xfrm>
        </p:spPr>
        <p:txBody>
          <a:bodyPr/>
          <a:lstStyle/>
          <a:p>
            <a:r>
              <a:rPr lang="en-US" altLang="zh-TW" sz="2000" smtClean="0"/>
              <a:t>Q:</a:t>
            </a:r>
            <a:r>
              <a:rPr lang="zh-TW" altLang="en-US" sz="2000" smtClean="0"/>
              <a:t> 如何選擇 </a:t>
            </a:r>
            <a:r>
              <a:rPr lang="en-US" altLang="zh-TW" sz="2000" smtClean="0"/>
              <a:t>p?</a:t>
            </a:r>
          </a:p>
          <a:p>
            <a:r>
              <a:rPr lang="en-US" altLang="zh-TW" sz="2000" smtClean="0"/>
              <a:t>A:</a:t>
            </a:r>
            <a:r>
              <a:rPr lang="zh-TW" altLang="en-US" sz="2000" smtClean="0"/>
              <a:t> </a:t>
            </a:r>
            <a:r>
              <a:rPr lang="zh-TW" altLang="en-US" sz="2000" smtClean="0">
                <a:solidFill>
                  <a:srgbClr val="3333FF"/>
                </a:solidFill>
              </a:rPr>
              <a:t>中位數的中位數</a:t>
            </a:r>
            <a:endParaRPr lang="en-US" altLang="zh-TW" sz="2000" smtClean="0">
              <a:solidFill>
                <a:srgbClr val="3333FF"/>
              </a:solidFill>
            </a:endParaRPr>
          </a:p>
          <a:p>
            <a:r>
              <a:rPr lang="en-US" altLang="zh-TW" sz="2000" smtClean="0"/>
              <a:t>How: </a:t>
            </a:r>
            <a:r>
              <a:rPr lang="zh-TW" altLang="en-US" sz="2000" smtClean="0"/>
              <a:t>將</a:t>
            </a:r>
            <a:r>
              <a:rPr lang="en-US" altLang="zh-TW" sz="2000" smtClean="0"/>
              <a:t>n</a:t>
            </a:r>
            <a:r>
              <a:rPr lang="zh-TW" altLang="en-US" sz="2000" smtClean="0"/>
              <a:t>個元素分割成</a:t>
            </a:r>
            <a:r>
              <a:rPr lang="zh-TW" altLang="en-US" sz="2000" smtClean="0">
                <a:sym typeface="Symbol" pitchFamily="18" charset="2"/>
              </a:rPr>
              <a:t></a:t>
            </a:r>
            <a:r>
              <a:rPr lang="en-US" altLang="zh-TW" sz="2000" smtClean="0">
                <a:sym typeface="Symbol" pitchFamily="18" charset="2"/>
              </a:rPr>
              <a:t>n/5</a:t>
            </a:r>
            <a:r>
              <a:rPr lang="zh-TW" altLang="en-US" sz="2000" smtClean="0">
                <a:sym typeface="Symbol" pitchFamily="18" charset="2"/>
              </a:rPr>
              <a:t></a:t>
            </a:r>
            <a:r>
              <a:rPr lang="zh-TW" altLang="en-US" sz="2000" smtClean="0"/>
              <a:t>個</a:t>
            </a:r>
            <a:r>
              <a:rPr lang="zh-TW" altLang="en-US" sz="2000" smtClean="0">
                <a:solidFill>
                  <a:srgbClr val="3333FF"/>
                </a:solidFill>
              </a:rPr>
              <a:t>大小為</a:t>
            </a:r>
            <a:r>
              <a:rPr lang="en-US" altLang="zh-TW" sz="2000" smtClean="0">
                <a:solidFill>
                  <a:srgbClr val="3333FF"/>
                </a:solidFill>
              </a:rPr>
              <a:t>5</a:t>
            </a:r>
            <a:r>
              <a:rPr lang="zh-TW" altLang="en-US" sz="2000" smtClean="0"/>
              <a:t>的子集合，找出每個子集合的中位數，然後再找出這些中位數的中位數。</a:t>
            </a:r>
            <a:endParaRPr lang="en-US" altLang="zh-TW" sz="2000" smtClean="0"/>
          </a:p>
          <a:p>
            <a:r>
              <a:rPr lang="zh-TW" altLang="en-US" sz="2000" smtClean="0"/>
              <a:t>問題</a:t>
            </a:r>
            <a:r>
              <a:rPr lang="en-US" altLang="zh-TW" sz="2000" smtClean="0"/>
              <a:t>:</a:t>
            </a:r>
            <a:r>
              <a:rPr lang="zh-TW" altLang="en-US" sz="2000" smtClean="0"/>
              <a:t> 為什麼選擇子集合的大小為</a:t>
            </a:r>
            <a:r>
              <a:rPr lang="en-US" altLang="zh-TW" sz="2000" smtClean="0">
                <a:solidFill>
                  <a:srgbClr val="3333FF"/>
                </a:solidFill>
              </a:rPr>
              <a:t>5</a:t>
            </a:r>
            <a:r>
              <a:rPr lang="en-US" altLang="zh-TW" sz="2000" smtClean="0"/>
              <a:t>?3</a:t>
            </a:r>
            <a:r>
              <a:rPr lang="zh-TW" altLang="en-US" sz="2000" smtClean="0"/>
              <a:t>可以嗎</a:t>
            </a:r>
            <a:r>
              <a:rPr lang="en-US" altLang="zh-TW" sz="2000" smtClean="0"/>
              <a:t>?4</a:t>
            </a:r>
            <a:r>
              <a:rPr lang="zh-TW" altLang="en-US" sz="2000" smtClean="0"/>
              <a:t>可以嗎</a:t>
            </a:r>
            <a:r>
              <a:rPr lang="en-US" altLang="zh-TW" sz="2000" smtClean="0"/>
              <a:t>?6</a:t>
            </a:r>
            <a:r>
              <a:rPr lang="zh-TW" altLang="en-US" sz="2000" smtClean="0"/>
              <a:t>可以嗎</a:t>
            </a:r>
            <a:r>
              <a:rPr lang="en-US" altLang="zh-TW" sz="2000" smtClean="0"/>
              <a:t>?</a:t>
            </a:r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2665413" y="41417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3122613" y="41417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3579813" y="41417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4037013" y="41417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297" name="Oval 9"/>
          <p:cNvSpPr>
            <a:spLocks noChangeArrowheads="1"/>
          </p:cNvSpPr>
          <p:nvPr/>
        </p:nvSpPr>
        <p:spPr bwMode="auto">
          <a:xfrm>
            <a:off x="4494213" y="41417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299" name="Oval 11"/>
          <p:cNvSpPr>
            <a:spLocks noChangeArrowheads="1"/>
          </p:cNvSpPr>
          <p:nvPr/>
        </p:nvSpPr>
        <p:spPr bwMode="auto">
          <a:xfrm>
            <a:off x="4951413" y="41417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00" name="Oval 12"/>
          <p:cNvSpPr>
            <a:spLocks noChangeArrowheads="1"/>
          </p:cNvSpPr>
          <p:nvPr/>
        </p:nvSpPr>
        <p:spPr bwMode="auto">
          <a:xfrm>
            <a:off x="5408613" y="41417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2665413" y="46116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3122613" y="46116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3579813" y="46116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4037013" y="46116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0" name="Oval 22"/>
          <p:cNvSpPr>
            <a:spLocks noChangeArrowheads="1"/>
          </p:cNvSpPr>
          <p:nvPr/>
        </p:nvSpPr>
        <p:spPr bwMode="auto">
          <a:xfrm>
            <a:off x="4494213" y="46116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1" name="Oval 23"/>
          <p:cNvSpPr>
            <a:spLocks noChangeArrowheads="1"/>
          </p:cNvSpPr>
          <p:nvPr/>
        </p:nvSpPr>
        <p:spPr bwMode="auto">
          <a:xfrm>
            <a:off x="4951413" y="46116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2" name="Oval 24"/>
          <p:cNvSpPr>
            <a:spLocks noChangeArrowheads="1"/>
          </p:cNvSpPr>
          <p:nvPr/>
        </p:nvSpPr>
        <p:spPr bwMode="auto">
          <a:xfrm>
            <a:off x="5408613" y="46116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4" name="Oval 26"/>
          <p:cNvSpPr>
            <a:spLocks noChangeArrowheads="1"/>
          </p:cNvSpPr>
          <p:nvPr/>
        </p:nvSpPr>
        <p:spPr bwMode="auto">
          <a:xfrm>
            <a:off x="2665413" y="5064125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5" name="Oval 27"/>
          <p:cNvSpPr>
            <a:spLocks noChangeArrowheads="1"/>
          </p:cNvSpPr>
          <p:nvPr/>
        </p:nvSpPr>
        <p:spPr bwMode="auto">
          <a:xfrm>
            <a:off x="3122613" y="5064125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6" name="Oval 28"/>
          <p:cNvSpPr>
            <a:spLocks noChangeArrowheads="1"/>
          </p:cNvSpPr>
          <p:nvPr/>
        </p:nvSpPr>
        <p:spPr bwMode="auto">
          <a:xfrm>
            <a:off x="3579813" y="5064125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7" name="Oval 29"/>
          <p:cNvSpPr>
            <a:spLocks noChangeArrowheads="1"/>
          </p:cNvSpPr>
          <p:nvPr/>
        </p:nvSpPr>
        <p:spPr bwMode="auto">
          <a:xfrm>
            <a:off x="4037013" y="5064125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8" name="Oval 30"/>
          <p:cNvSpPr>
            <a:spLocks noChangeArrowheads="1"/>
          </p:cNvSpPr>
          <p:nvPr/>
        </p:nvSpPr>
        <p:spPr bwMode="auto">
          <a:xfrm>
            <a:off x="4494213" y="5064125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19" name="Oval 31"/>
          <p:cNvSpPr>
            <a:spLocks noChangeArrowheads="1"/>
          </p:cNvSpPr>
          <p:nvPr/>
        </p:nvSpPr>
        <p:spPr bwMode="auto">
          <a:xfrm>
            <a:off x="4951413" y="5064125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20" name="Oval 32"/>
          <p:cNvSpPr>
            <a:spLocks noChangeArrowheads="1"/>
          </p:cNvSpPr>
          <p:nvPr/>
        </p:nvSpPr>
        <p:spPr bwMode="auto">
          <a:xfrm>
            <a:off x="5408613" y="5064125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22" name="Oval 34"/>
          <p:cNvSpPr>
            <a:spLocks noChangeArrowheads="1"/>
          </p:cNvSpPr>
          <p:nvPr/>
        </p:nvSpPr>
        <p:spPr bwMode="auto">
          <a:xfrm>
            <a:off x="2665413" y="5514975"/>
            <a:ext cx="115887" cy="115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23" name="Oval 35"/>
          <p:cNvSpPr>
            <a:spLocks noChangeArrowheads="1"/>
          </p:cNvSpPr>
          <p:nvPr/>
        </p:nvSpPr>
        <p:spPr bwMode="auto">
          <a:xfrm>
            <a:off x="3122613" y="5514975"/>
            <a:ext cx="115887" cy="115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24" name="Oval 36"/>
          <p:cNvSpPr>
            <a:spLocks noChangeArrowheads="1"/>
          </p:cNvSpPr>
          <p:nvPr/>
        </p:nvSpPr>
        <p:spPr bwMode="auto">
          <a:xfrm>
            <a:off x="3579813" y="5514975"/>
            <a:ext cx="115887" cy="115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25" name="Oval 37"/>
          <p:cNvSpPr>
            <a:spLocks noChangeArrowheads="1"/>
          </p:cNvSpPr>
          <p:nvPr/>
        </p:nvSpPr>
        <p:spPr bwMode="auto">
          <a:xfrm>
            <a:off x="4037013" y="5514975"/>
            <a:ext cx="115887" cy="115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26" name="Oval 38"/>
          <p:cNvSpPr>
            <a:spLocks noChangeArrowheads="1"/>
          </p:cNvSpPr>
          <p:nvPr/>
        </p:nvSpPr>
        <p:spPr bwMode="auto">
          <a:xfrm>
            <a:off x="4494213" y="5514975"/>
            <a:ext cx="115887" cy="115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27" name="Oval 39"/>
          <p:cNvSpPr>
            <a:spLocks noChangeArrowheads="1"/>
          </p:cNvSpPr>
          <p:nvPr/>
        </p:nvSpPr>
        <p:spPr bwMode="auto">
          <a:xfrm>
            <a:off x="4951413" y="5514975"/>
            <a:ext cx="115887" cy="115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28" name="Oval 40"/>
          <p:cNvSpPr>
            <a:spLocks noChangeArrowheads="1"/>
          </p:cNvSpPr>
          <p:nvPr/>
        </p:nvSpPr>
        <p:spPr bwMode="auto">
          <a:xfrm>
            <a:off x="5408613" y="5514975"/>
            <a:ext cx="115887" cy="11588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0" name="Oval 42"/>
          <p:cNvSpPr>
            <a:spLocks noChangeArrowheads="1"/>
          </p:cNvSpPr>
          <p:nvPr/>
        </p:nvSpPr>
        <p:spPr bwMode="auto">
          <a:xfrm>
            <a:off x="2665413" y="59705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3122613" y="59705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2" name="Oval 44"/>
          <p:cNvSpPr>
            <a:spLocks noChangeArrowheads="1"/>
          </p:cNvSpPr>
          <p:nvPr/>
        </p:nvSpPr>
        <p:spPr bwMode="auto">
          <a:xfrm>
            <a:off x="3579813" y="59705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4037013" y="59705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4" name="Oval 46"/>
          <p:cNvSpPr>
            <a:spLocks noChangeArrowheads="1"/>
          </p:cNvSpPr>
          <p:nvPr/>
        </p:nvSpPr>
        <p:spPr bwMode="auto">
          <a:xfrm>
            <a:off x="4494213" y="59705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>
            <a:off x="4951413" y="59705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6" name="Oval 48"/>
          <p:cNvSpPr>
            <a:spLocks noChangeArrowheads="1"/>
          </p:cNvSpPr>
          <p:nvPr/>
        </p:nvSpPr>
        <p:spPr bwMode="auto">
          <a:xfrm>
            <a:off x="5408613" y="5970588"/>
            <a:ext cx="115887" cy="115887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2411413" y="4043363"/>
            <a:ext cx="1970087" cy="13716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3808413" y="4838700"/>
            <a:ext cx="1987550" cy="13716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 flipV="1">
            <a:off x="3403600" y="3709988"/>
            <a:ext cx="1588" cy="3429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sm" len="lg"/>
            <a:tailEnd type="non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>
            <a:off x="2274888" y="4089400"/>
            <a:ext cx="0" cy="2057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sm" len="lg"/>
            <a:tailEnd type="arrow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45" name="Line 57"/>
          <p:cNvSpPr>
            <a:spLocks noChangeShapeType="1"/>
          </p:cNvSpPr>
          <p:nvPr/>
        </p:nvSpPr>
        <p:spPr bwMode="auto">
          <a:xfrm flipV="1">
            <a:off x="4749800" y="6210300"/>
            <a:ext cx="1588" cy="3429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sm" len="lg"/>
            <a:tailEnd type="arrow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46" name="Rectangle 58"/>
          <p:cNvSpPr>
            <a:spLocks noChangeArrowheads="1"/>
          </p:cNvSpPr>
          <p:nvPr/>
        </p:nvSpPr>
        <p:spPr bwMode="auto">
          <a:xfrm>
            <a:off x="3989388" y="5011738"/>
            <a:ext cx="215900" cy="2159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12347" name="Line 59"/>
          <p:cNvSpPr>
            <a:spLocks noChangeShapeType="1"/>
          </p:cNvSpPr>
          <p:nvPr/>
        </p:nvSpPr>
        <p:spPr bwMode="auto">
          <a:xfrm>
            <a:off x="3922713" y="4624388"/>
            <a:ext cx="115887" cy="3603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sm" len="lg"/>
            <a:tailEnd type="arrow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48" name="Rectangle 60"/>
          <p:cNvSpPr>
            <a:spLocks noChangeArrowheads="1"/>
          </p:cNvSpPr>
          <p:nvPr/>
        </p:nvSpPr>
        <p:spPr bwMode="auto">
          <a:xfrm>
            <a:off x="3779838" y="4292600"/>
            <a:ext cx="23018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2400">
                <a:latin typeface="Times New Roman" pitchFamily="18" charset="0"/>
              </a:rPr>
              <a:t>p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3430588" y="3573463"/>
            <a:ext cx="502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TW" sz="1600">
                <a:latin typeface="Times New Roman" pitchFamily="18" charset="0"/>
              </a:rPr>
              <a:t>S</a:t>
            </a:r>
            <a:r>
              <a:rPr lang="zh-TW" altLang="en-US" sz="1600">
                <a:latin typeface="Times New Roman" pitchFamily="18" charset="0"/>
              </a:rPr>
              <a:t>中至少有</a:t>
            </a:r>
            <a:r>
              <a:rPr lang="en-US" altLang="zh-TW" sz="1600">
                <a:latin typeface="Times New Roman" pitchFamily="18" charset="0"/>
              </a:rPr>
              <a:t>1/4</a:t>
            </a:r>
            <a:r>
              <a:rPr lang="zh-TW" altLang="en-US" sz="1600">
                <a:latin typeface="Times New Roman" pitchFamily="18" charset="0"/>
              </a:rPr>
              <a:t>的元素小於或等於</a:t>
            </a:r>
            <a:r>
              <a:rPr lang="en-US" altLang="zh-TW" sz="1600">
                <a:latin typeface="Times New Roman" pitchFamily="18" charset="0"/>
              </a:rPr>
              <a:t>p</a:t>
            </a:r>
            <a:r>
              <a:rPr lang="zh-TW" altLang="en-US" sz="1600">
                <a:latin typeface="Times New Roman" pitchFamily="18" charset="0"/>
              </a:rPr>
              <a:t> </a:t>
            </a:r>
            <a:r>
              <a:rPr lang="en-US" altLang="zh-TW" sz="1600">
                <a:latin typeface="Times New Roman" pitchFamily="18" charset="0"/>
              </a:rPr>
              <a:t>(S</a:t>
            </a:r>
            <a:r>
              <a:rPr lang="en-US" altLang="zh-TW" sz="1600" baseline="-25000">
                <a:latin typeface="Times New Roman" pitchFamily="18" charset="0"/>
              </a:rPr>
              <a:t>1</a:t>
            </a:r>
            <a:r>
              <a:rPr lang="zh-TW" altLang="en-US" sz="1600">
                <a:latin typeface="Times New Roman" pitchFamily="18" charset="0"/>
              </a:rPr>
              <a:t>至少有</a:t>
            </a:r>
            <a:r>
              <a:rPr lang="en-US" altLang="zh-TW" sz="1600">
                <a:latin typeface="Times New Roman" pitchFamily="18" charset="0"/>
              </a:rPr>
              <a:t>1/4</a:t>
            </a:r>
            <a:r>
              <a:rPr lang="zh-TW" altLang="en-US" sz="1600">
                <a:latin typeface="Times New Roman" pitchFamily="18" charset="0"/>
              </a:rPr>
              <a:t>的元素</a:t>
            </a:r>
            <a:r>
              <a:rPr lang="en-US" altLang="zh-TW" sz="1600">
                <a:latin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zh-TW" sz="1600">
              <a:latin typeface="Times New Roman" pitchFamily="18" charset="0"/>
            </a:endParaRPr>
          </a:p>
        </p:txBody>
      </p:sp>
      <p:sp>
        <p:nvSpPr>
          <p:cNvPr id="12350" name="Rectangle 62"/>
          <p:cNvSpPr>
            <a:spLocks noChangeArrowheads="1"/>
          </p:cNvSpPr>
          <p:nvPr/>
        </p:nvSpPr>
        <p:spPr bwMode="auto">
          <a:xfrm>
            <a:off x="1476375" y="3709988"/>
            <a:ext cx="800100" cy="267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kumimoji="0" lang="zh-TW" altLang="en-US" sz="1600">
                <a:latin typeface="Times New Roman" pitchFamily="18" charset="0"/>
              </a:rPr>
              <a:t>針對每一個大小為</a:t>
            </a:r>
            <a:r>
              <a:rPr kumimoji="0" lang="en-US" altLang="zh-TW" sz="1600">
                <a:latin typeface="Times New Roman" pitchFamily="18" charset="0"/>
              </a:rPr>
              <a:t>5</a:t>
            </a:r>
            <a:r>
              <a:rPr kumimoji="0" lang="zh-TW" altLang="en-US" sz="1600">
                <a:latin typeface="Times New Roman" pitchFamily="18" charset="0"/>
              </a:rPr>
              <a:t>的子集合，直接將其元素由小到大排列並找出其</a:t>
            </a:r>
            <a:r>
              <a:rPr kumimoji="0" lang="zh-TW" altLang="en-US" sz="1600">
                <a:solidFill>
                  <a:srgbClr val="FF0000"/>
                </a:solidFill>
                <a:latin typeface="Times New Roman" pitchFamily="18" charset="0"/>
              </a:rPr>
              <a:t>中位數</a:t>
            </a:r>
            <a:r>
              <a:rPr kumimoji="0" lang="zh-TW" altLang="en-US" sz="1600">
                <a:latin typeface="Times New Roman" pitchFamily="18" charset="0"/>
              </a:rPr>
              <a:t>。</a:t>
            </a:r>
            <a:endParaRPr kumimoji="0" lang="en-US" altLang="zh-TW" sz="1600">
              <a:latin typeface="Times New Roman" pitchFamily="18" charset="0"/>
            </a:endParaRP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4716463" y="6237288"/>
            <a:ext cx="342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TW" sz="1600">
                <a:latin typeface="Times New Roman" pitchFamily="18" charset="0"/>
              </a:rPr>
              <a:t>S</a:t>
            </a:r>
            <a:r>
              <a:rPr lang="zh-TW" altLang="en-US" sz="1600">
                <a:latin typeface="Times New Roman" pitchFamily="18" charset="0"/>
              </a:rPr>
              <a:t>中至少有</a:t>
            </a:r>
            <a:r>
              <a:rPr lang="en-US" altLang="zh-TW" sz="1600">
                <a:latin typeface="Times New Roman" pitchFamily="18" charset="0"/>
              </a:rPr>
              <a:t>1/4</a:t>
            </a:r>
            <a:r>
              <a:rPr lang="zh-TW" altLang="en-US" sz="1600">
                <a:latin typeface="Times New Roman" pitchFamily="18" charset="0"/>
              </a:rPr>
              <a:t>的元素大於或等於</a:t>
            </a:r>
            <a:r>
              <a:rPr lang="en-US" altLang="zh-TW" sz="1600">
                <a:latin typeface="Times New Roman" pitchFamily="18" charset="0"/>
              </a:rPr>
              <a:t>p</a:t>
            </a:r>
            <a:br>
              <a:rPr lang="en-US" altLang="zh-TW" sz="1600">
                <a:latin typeface="Times New Roman" pitchFamily="18" charset="0"/>
              </a:rPr>
            </a:br>
            <a:r>
              <a:rPr lang="en-US" altLang="zh-TW" sz="1600">
                <a:latin typeface="Times New Roman" pitchFamily="18" charset="0"/>
              </a:rPr>
              <a:t>(S</a:t>
            </a:r>
            <a:r>
              <a:rPr lang="en-US" altLang="zh-TW" sz="1600" baseline="-25000">
                <a:latin typeface="Times New Roman" pitchFamily="18" charset="0"/>
              </a:rPr>
              <a:t>3</a:t>
            </a:r>
            <a:r>
              <a:rPr lang="zh-TW" altLang="en-US" sz="1600">
                <a:latin typeface="Times New Roman" pitchFamily="18" charset="0"/>
              </a:rPr>
              <a:t>至少有</a:t>
            </a:r>
            <a:r>
              <a:rPr lang="en-US" altLang="zh-TW" sz="1600">
                <a:latin typeface="Times New Roman" pitchFamily="18" charset="0"/>
              </a:rPr>
              <a:t>1/4</a:t>
            </a:r>
            <a:r>
              <a:rPr lang="zh-TW" altLang="en-US" sz="1600">
                <a:latin typeface="Times New Roman" pitchFamily="18" charset="0"/>
              </a:rPr>
              <a:t>的元素</a:t>
            </a:r>
            <a:r>
              <a:rPr lang="en-US" altLang="zh-TW" sz="1600">
                <a:latin typeface="Times New Roman" pitchFamily="18" charset="0"/>
              </a:rPr>
              <a:t>)</a:t>
            </a:r>
          </a:p>
        </p:txBody>
      </p:sp>
      <p:sp>
        <p:nvSpPr>
          <p:cNvPr id="829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smtClean="0"/>
              <a:t>以刪尋策略解決選取問題</a:t>
            </a:r>
            <a:r>
              <a:rPr lang="en-US" altLang="zh-TW" sz="4000" smtClean="0"/>
              <a:t>(</a:t>
            </a:r>
            <a:r>
              <a:rPr lang="zh-TW" altLang="en-US" sz="4000" smtClean="0"/>
              <a:t>續</a:t>
            </a:r>
            <a:r>
              <a:rPr lang="en-US" altLang="zh-TW" sz="4000" smtClean="0"/>
              <a:t>)</a:t>
            </a:r>
          </a:p>
        </p:txBody>
      </p:sp>
      <p:sp>
        <p:nvSpPr>
          <p:cNvPr id="73" name="矩形 72"/>
          <p:cNvSpPr/>
          <p:nvPr/>
        </p:nvSpPr>
        <p:spPr>
          <a:xfrm>
            <a:off x="2579688" y="3933825"/>
            <a:ext cx="287337" cy="2317750"/>
          </a:xfrm>
          <a:prstGeom prst="rect">
            <a:avLst/>
          </a:prstGeom>
          <a:noFill/>
          <a:ln>
            <a:solidFill>
              <a:srgbClr val="3333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4" name="矩形 73"/>
          <p:cNvSpPr/>
          <p:nvPr/>
        </p:nvSpPr>
        <p:spPr>
          <a:xfrm>
            <a:off x="3028950" y="3933825"/>
            <a:ext cx="288925" cy="2317750"/>
          </a:xfrm>
          <a:prstGeom prst="rect">
            <a:avLst/>
          </a:prstGeom>
          <a:noFill/>
          <a:ln>
            <a:solidFill>
              <a:srgbClr val="3333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5" name="矩形 74"/>
          <p:cNvSpPr/>
          <p:nvPr/>
        </p:nvSpPr>
        <p:spPr>
          <a:xfrm>
            <a:off x="3470275" y="3933825"/>
            <a:ext cx="288925" cy="2317750"/>
          </a:xfrm>
          <a:prstGeom prst="rect">
            <a:avLst/>
          </a:prstGeom>
          <a:noFill/>
          <a:ln>
            <a:solidFill>
              <a:srgbClr val="3333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6" name="矩形 75"/>
          <p:cNvSpPr/>
          <p:nvPr/>
        </p:nvSpPr>
        <p:spPr>
          <a:xfrm>
            <a:off x="3952875" y="3933825"/>
            <a:ext cx="288925" cy="2317750"/>
          </a:xfrm>
          <a:prstGeom prst="rect">
            <a:avLst/>
          </a:prstGeom>
          <a:noFill/>
          <a:ln>
            <a:solidFill>
              <a:srgbClr val="3333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7" name="矩形 76"/>
          <p:cNvSpPr/>
          <p:nvPr/>
        </p:nvSpPr>
        <p:spPr>
          <a:xfrm>
            <a:off x="4408488" y="3933825"/>
            <a:ext cx="287337" cy="2317750"/>
          </a:xfrm>
          <a:prstGeom prst="rect">
            <a:avLst/>
          </a:prstGeom>
          <a:noFill/>
          <a:ln>
            <a:solidFill>
              <a:srgbClr val="3333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8" name="矩形 77"/>
          <p:cNvSpPr/>
          <p:nvPr/>
        </p:nvSpPr>
        <p:spPr>
          <a:xfrm>
            <a:off x="4819650" y="3933825"/>
            <a:ext cx="287338" cy="2317750"/>
          </a:xfrm>
          <a:prstGeom prst="rect">
            <a:avLst/>
          </a:prstGeom>
          <a:noFill/>
          <a:ln>
            <a:solidFill>
              <a:srgbClr val="3333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79" name="矩形 78"/>
          <p:cNvSpPr/>
          <p:nvPr/>
        </p:nvSpPr>
        <p:spPr>
          <a:xfrm>
            <a:off x="5322888" y="3933825"/>
            <a:ext cx="287337" cy="2317750"/>
          </a:xfrm>
          <a:prstGeom prst="rect">
            <a:avLst/>
          </a:prstGeom>
          <a:noFill/>
          <a:ln>
            <a:solidFill>
              <a:srgbClr val="3333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5" name="直線單箭頭接點 4"/>
          <p:cNvCxnSpPr/>
          <p:nvPr/>
        </p:nvCxnSpPr>
        <p:spPr>
          <a:xfrm>
            <a:off x="5957888" y="5154613"/>
            <a:ext cx="1584325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5"/>
          <p:cNvSpPr txBox="1">
            <a:spLocks noChangeArrowheads="1"/>
          </p:cNvSpPr>
          <p:nvPr/>
        </p:nvSpPr>
        <p:spPr bwMode="auto">
          <a:xfrm>
            <a:off x="5940425" y="5292725"/>
            <a:ext cx="262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latin typeface="Arial" charset="0"/>
              </a:rPr>
              <a:t>再找出</a:t>
            </a:r>
            <a:r>
              <a:rPr lang="zh-TW" altLang="en-US" sz="1800">
                <a:solidFill>
                  <a:srgbClr val="3333FF"/>
                </a:solidFill>
                <a:latin typeface="Arial" charset="0"/>
              </a:rPr>
              <a:t>中位數的中位數</a:t>
            </a:r>
            <a:r>
              <a:rPr lang="en-US" altLang="zh-TW" sz="1800">
                <a:latin typeface="Arial" charset="0"/>
              </a:rPr>
              <a:t>p</a:t>
            </a:r>
            <a:endParaRPr lang="zh-TW" altLang="en-US" sz="1800">
              <a:latin typeface="Arial" charset="0"/>
            </a:endParaRPr>
          </a:p>
        </p:txBody>
      </p:sp>
      <p:sp>
        <p:nvSpPr>
          <p:cNvPr id="83003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A9623AC-4359-4579-90F8-D7F2700284D4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8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09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2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3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0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21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2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2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8" dur="2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29" dur="2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0" dur="2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3" grpId="0" animBg="1"/>
      <p:bldP spid="12294" grpId="0" animBg="1"/>
      <p:bldP spid="12295" grpId="0" animBg="1"/>
      <p:bldP spid="12296" grpId="0" animBg="1"/>
      <p:bldP spid="12297" grpId="0" animBg="1"/>
      <p:bldP spid="12299" grpId="0" animBg="1"/>
      <p:bldP spid="12300" grpId="0" animBg="1"/>
      <p:bldP spid="12306" grpId="0" animBg="1"/>
      <p:bldP spid="12307" grpId="0" animBg="1"/>
      <p:bldP spid="12308" grpId="0" animBg="1"/>
      <p:bldP spid="12309" grpId="0" animBg="1"/>
      <p:bldP spid="12310" grpId="0" animBg="1"/>
      <p:bldP spid="12311" grpId="0" animBg="1"/>
      <p:bldP spid="12312" grpId="0" animBg="1"/>
      <p:bldP spid="12314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 animBg="1"/>
      <p:bldP spid="12322" grpId="0" animBg="1"/>
      <p:bldP spid="12323" grpId="0" animBg="1"/>
      <p:bldP spid="12324" grpId="0" animBg="1"/>
      <p:bldP spid="12325" grpId="0" animBg="1"/>
      <p:bldP spid="12326" grpId="0" animBg="1"/>
      <p:bldP spid="12327" grpId="0" animBg="1"/>
      <p:bldP spid="12328" grpId="0" animBg="1"/>
      <p:bldP spid="12330" grpId="0" animBg="1"/>
      <p:bldP spid="12331" grpId="0" animBg="1"/>
      <p:bldP spid="12332" grpId="0" animBg="1"/>
      <p:bldP spid="12333" grpId="0" animBg="1"/>
      <p:bldP spid="12334" grpId="0" animBg="1"/>
      <p:bldP spid="12335" grpId="0" animBg="1"/>
      <p:bldP spid="12336" grpId="0" animBg="1"/>
      <p:bldP spid="12338" grpId="0" animBg="1"/>
      <p:bldP spid="12339" grpId="0" animBg="1"/>
      <p:bldP spid="12341" grpId="0" animBg="1"/>
      <p:bldP spid="12342" grpId="0" animBg="1"/>
      <p:bldP spid="12345" grpId="0" animBg="1"/>
      <p:bldP spid="12346" grpId="0" animBg="1"/>
      <p:bldP spid="12347" grpId="0" animBg="1"/>
      <p:bldP spid="12348" grpId="0"/>
      <p:bldP spid="12349" grpId="0"/>
      <p:bldP spid="12350" grpId="0"/>
      <p:bldP spid="12351" grpId="0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smtClean="0"/>
              <a:t>刪尋選取演算法</a:t>
            </a:r>
            <a:endParaRPr lang="en-US" altLang="zh-TW" sz="360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961312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dirty="0" smtClean="0"/>
              <a:t>Algorithm </a:t>
            </a:r>
            <a:r>
              <a:rPr lang="zh-TW" altLang="en-US" sz="2800" dirty="0" smtClean="0"/>
              <a:t>刪尋選取演算法</a:t>
            </a:r>
            <a:endParaRPr lang="en-US" altLang="zh-TW" sz="2800" dirty="0" smtClean="0"/>
          </a:p>
          <a:p>
            <a:pPr>
              <a:lnSpc>
                <a:spcPct val="90000"/>
              </a:lnSpc>
            </a:pPr>
            <a:r>
              <a:rPr lang="en-US" altLang="zh-TW" sz="2800" dirty="0" smtClean="0"/>
              <a:t>Input: </a:t>
            </a:r>
            <a:r>
              <a:rPr lang="zh-TW" altLang="en-US" sz="2800" dirty="0" smtClean="0"/>
              <a:t>一個有</a:t>
            </a:r>
            <a:r>
              <a:rPr lang="en-US" altLang="zh-TW" sz="2800" dirty="0" smtClean="0"/>
              <a:t>n</a:t>
            </a:r>
            <a:r>
              <a:rPr lang="zh-TW" altLang="en-US" sz="2800" dirty="0" smtClean="0"/>
              <a:t>個元素的集合</a:t>
            </a:r>
            <a:r>
              <a:rPr lang="en-US" altLang="zh-TW" sz="2800" dirty="0" smtClean="0"/>
              <a:t>S</a:t>
            </a:r>
            <a:r>
              <a:rPr lang="zh-TW" altLang="en-US" sz="2800" dirty="0" smtClean="0"/>
              <a:t>，以及整數</a:t>
            </a:r>
            <a:r>
              <a:rPr lang="en-US" altLang="zh-TW" sz="2800" dirty="0" smtClean="0"/>
              <a:t>k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lnSpc>
                <a:spcPct val="90000"/>
              </a:lnSpc>
            </a:pPr>
            <a:r>
              <a:rPr lang="en-US" altLang="zh-TW" sz="2800" dirty="0" smtClean="0"/>
              <a:t>Output: </a:t>
            </a:r>
            <a:r>
              <a:rPr lang="zh-TW" altLang="en-US" sz="2800" dirty="0" smtClean="0"/>
              <a:t>集合</a:t>
            </a:r>
            <a:r>
              <a:rPr lang="en-US" altLang="zh-TW" sz="2800" dirty="0" smtClean="0"/>
              <a:t>S</a:t>
            </a:r>
            <a:r>
              <a:rPr lang="zh-TW" altLang="en-US" sz="2800" dirty="0" smtClean="0"/>
              <a:t>內第</a:t>
            </a:r>
            <a:r>
              <a:rPr lang="en-US" altLang="zh-TW" sz="2800" dirty="0" smtClean="0"/>
              <a:t>k</a:t>
            </a:r>
            <a:r>
              <a:rPr lang="zh-TW" altLang="en-US" sz="2800" dirty="0" smtClean="0"/>
              <a:t>小的元素。</a:t>
            </a:r>
            <a:endParaRPr lang="en-US" altLang="zh-TW" sz="2800" dirty="0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zh-TW" altLang="en-US" sz="2800" dirty="0" smtClean="0">
                <a:solidFill>
                  <a:srgbClr val="3333FF"/>
                </a:solidFill>
              </a:rPr>
              <a:t>步驟</a:t>
            </a:r>
            <a:r>
              <a:rPr lang="en-US" altLang="zh-TW" sz="2800" dirty="0" smtClean="0">
                <a:solidFill>
                  <a:srgbClr val="3333FF"/>
                </a:solidFill>
              </a:rPr>
              <a:t>0: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若</a:t>
            </a:r>
            <a:r>
              <a:rPr lang="en-US" altLang="zh-TW" sz="2800" dirty="0" smtClean="0"/>
              <a:t>|S|</a:t>
            </a:r>
            <a:r>
              <a:rPr lang="en-US" altLang="zh-TW" sz="2800" dirty="0" smtClean="0">
                <a:sym typeface="Symbol" panose="05050102010706020507" pitchFamily="18" charset="2"/>
              </a:rPr>
              <a:t>10</a:t>
            </a:r>
            <a:r>
              <a:rPr lang="zh-TW" altLang="en-US" sz="2800" dirty="0" smtClean="0">
                <a:sym typeface="Symbol" panose="05050102010706020507" pitchFamily="18" charset="2"/>
              </a:rPr>
              <a:t>，則</a:t>
            </a:r>
            <a:r>
              <a:rPr lang="zh-TW" altLang="en-US" sz="2800" dirty="0" smtClean="0">
                <a:solidFill>
                  <a:srgbClr val="3333FF"/>
                </a:solidFill>
              </a:rPr>
              <a:t>直接排序</a:t>
            </a:r>
            <a:r>
              <a:rPr lang="en-US" altLang="zh-TW" sz="2800" dirty="0" smtClean="0">
                <a:solidFill>
                  <a:srgbClr val="3333FF"/>
                </a:solidFill>
              </a:rPr>
              <a:t>S</a:t>
            </a:r>
            <a:r>
              <a:rPr lang="zh-TW" altLang="en-US" sz="2800" dirty="0" smtClean="0">
                <a:solidFill>
                  <a:srgbClr val="3333FF"/>
                </a:solidFill>
              </a:rPr>
              <a:t>中</a:t>
            </a:r>
            <a:r>
              <a:rPr lang="zh-TW" altLang="en-US" sz="2800" dirty="0" smtClean="0"/>
              <a:t>元素並輸出第</a:t>
            </a:r>
            <a:r>
              <a:rPr lang="en-US" altLang="zh-TW" sz="2800" dirty="0" smtClean="0"/>
              <a:t>k</a:t>
            </a:r>
            <a:r>
              <a:rPr lang="zh-TW" altLang="en-US" sz="2800" dirty="0" smtClean="0"/>
              <a:t>個元素後結束執行。</a:t>
            </a:r>
            <a:endParaRPr lang="en-US" altLang="zh-TW" sz="2800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zh-TW" altLang="en-US" sz="2800" dirty="0" smtClean="0">
                <a:solidFill>
                  <a:srgbClr val="3333FF"/>
                </a:solidFill>
              </a:rPr>
              <a:t>步驟</a:t>
            </a:r>
            <a:r>
              <a:rPr lang="en-US" altLang="zh-TW" sz="2800" dirty="0" smtClean="0">
                <a:solidFill>
                  <a:srgbClr val="3333FF"/>
                </a:solidFill>
              </a:rPr>
              <a:t>1: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將</a:t>
            </a:r>
            <a:r>
              <a:rPr lang="en-US" altLang="zh-TW" sz="2800" dirty="0" smtClean="0">
                <a:solidFill>
                  <a:srgbClr val="3333FF"/>
                </a:solidFill>
              </a:rPr>
              <a:t>S</a:t>
            </a:r>
            <a:r>
              <a:rPr lang="zh-TW" altLang="en-US" sz="2800" dirty="0" smtClean="0">
                <a:solidFill>
                  <a:srgbClr val="3333FF"/>
                </a:solidFill>
              </a:rPr>
              <a:t>分割</a:t>
            </a:r>
            <a:r>
              <a:rPr lang="zh-TW" altLang="en-US" sz="2800" dirty="0">
                <a:solidFill>
                  <a:srgbClr val="3333FF"/>
                </a:solidFill>
              </a:rPr>
              <a:t>為大小為</a:t>
            </a:r>
            <a:r>
              <a:rPr lang="en-US" altLang="zh-TW" sz="2800" dirty="0">
                <a:solidFill>
                  <a:srgbClr val="3333FF"/>
                </a:solidFill>
              </a:rPr>
              <a:t>5</a:t>
            </a:r>
            <a:r>
              <a:rPr lang="zh-TW" altLang="en-US" sz="2800" dirty="0">
                <a:solidFill>
                  <a:srgbClr val="3333FF"/>
                </a:solidFill>
              </a:rPr>
              <a:t>的</a:t>
            </a:r>
            <a:r>
              <a:rPr lang="zh-TW" altLang="en-US" sz="2800" dirty="0" smtClean="0">
                <a:solidFill>
                  <a:srgbClr val="3333FF"/>
                </a:solidFill>
              </a:rPr>
              <a:t>子集合，共有</a:t>
            </a:r>
            <a:r>
              <a:rPr lang="en-US" altLang="zh-TW" sz="2800" dirty="0" smtClean="0">
                <a:solidFill>
                  <a:srgbClr val="3333FF"/>
                </a:solidFill>
                <a:sym typeface="Symbol" pitchFamily="18" charset="2"/>
              </a:rPr>
              <a:t></a:t>
            </a:r>
            <a:r>
              <a:rPr lang="en-US" altLang="zh-TW" sz="2800" dirty="0" smtClean="0">
                <a:solidFill>
                  <a:srgbClr val="3333FF"/>
                </a:solidFill>
              </a:rPr>
              <a:t>n/5</a:t>
            </a:r>
            <a:r>
              <a:rPr lang="en-US" altLang="zh-TW" sz="2800" dirty="0" smtClean="0">
                <a:solidFill>
                  <a:srgbClr val="3333FF"/>
                </a:solidFill>
                <a:sym typeface="Symbol" pitchFamily="18" charset="2"/>
              </a:rPr>
              <a:t></a:t>
            </a:r>
            <a:r>
              <a:rPr lang="zh-TW" altLang="en-US" sz="2800" dirty="0">
                <a:solidFill>
                  <a:srgbClr val="3333FF"/>
                </a:solidFill>
              </a:rPr>
              <a:t>個步驟</a:t>
            </a:r>
            <a:r>
              <a:rPr lang="en-US" altLang="zh-TW" sz="2800" dirty="0">
                <a:solidFill>
                  <a:srgbClr val="3333FF"/>
                </a:solidFill>
              </a:rPr>
              <a:t>1:</a:t>
            </a:r>
            <a:r>
              <a:rPr lang="en-US" altLang="zh-TW" sz="2800" dirty="0"/>
              <a:t> </a:t>
            </a:r>
            <a:r>
              <a:rPr lang="zh-TW" altLang="en-US" sz="2800" dirty="0"/>
              <a:t>將</a:t>
            </a:r>
            <a:r>
              <a:rPr lang="en-US" altLang="zh-TW" sz="2800" dirty="0">
                <a:solidFill>
                  <a:srgbClr val="3333FF"/>
                </a:solidFill>
              </a:rPr>
              <a:t>S</a:t>
            </a:r>
            <a:r>
              <a:rPr lang="zh-TW" altLang="en-US" sz="2800" dirty="0">
                <a:solidFill>
                  <a:srgbClr val="3333FF"/>
                </a:solidFill>
              </a:rPr>
              <a:t>分割為</a:t>
            </a:r>
            <a:r>
              <a:rPr lang="en-US" altLang="zh-TW" sz="2800" dirty="0">
                <a:solidFill>
                  <a:srgbClr val="3333FF"/>
                </a:solidFill>
                <a:sym typeface="Symbol" pitchFamily="18" charset="2"/>
              </a:rPr>
              <a:t></a:t>
            </a:r>
            <a:r>
              <a:rPr lang="en-US" altLang="zh-TW" sz="2800" dirty="0">
                <a:solidFill>
                  <a:srgbClr val="3333FF"/>
                </a:solidFill>
              </a:rPr>
              <a:t>n/5</a:t>
            </a:r>
            <a:r>
              <a:rPr lang="en-US" altLang="zh-TW" sz="2800" dirty="0">
                <a:solidFill>
                  <a:srgbClr val="3333FF"/>
                </a:solidFill>
                <a:sym typeface="Symbol" pitchFamily="18" charset="2"/>
              </a:rPr>
              <a:t></a:t>
            </a:r>
            <a:r>
              <a:rPr lang="zh-TW" altLang="en-US" sz="2800" dirty="0">
                <a:solidFill>
                  <a:srgbClr val="3333FF"/>
                </a:solidFill>
              </a:rPr>
              <a:t>個大小為</a:t>
            </a:r>
            <a:r>
              <a:rPr lang="en-US" altLang="zh-TW" sz="2800" dirty="0">
                <a:solidFill>
                  <a:srgbClr val="3333FF"/>
                </a:solidFill>
              </a:rPr>
              <a:t>5</a:t>
            </a:r>
            <a:r>
              <a:rPr lang="zh-TW" altLang="en-US" sz="2800" dirty="0">
                <a:solidFill>
                  <a:srgbClr val="3333FF"/>
                </a:solidFill>
              </a:rPr>
              <a:t>的子集合</a:t>
            </a:r>
            <a:r>
              <a:rPr lang="zh-TW" altLang="en-US" sz="2800" dirty="0"/>
              <a:t>。若</a:t>
            </a:r>
            <a:r>
              <a:rPr lang="en-US" altLang="zh-TW" sz="2800" dirty="0"/>
              <a:t>n</a:t>
            </a:r>
            <a:r>
              <a:rPr lang="zh-TW" altLang="en-US" sz="2800" dirty="0"/>
              <a:t>不能被</a:t>
            </a:r>
            <a:r>
              <a:rPr lang="en-US" altLang="zh-TW" sz="2800" dirty="0"/>
              <a:t>5</a:t>
            </a:r>
            <a:r>
              <a:rPr lang="zh-TW" altLang="en-US" sz="2800" dirty="0"/>
              <a:t>整除的話則在最後一個子集合內增加值為</a:t>
            </a:r>
            <a:r>
              <a:rPr lang="en-US" altLang="zh-TW" sz="2800" dirty="0">
                <a:ea typeface="細明體" pitchFamily="49" charset="-120"/>
                <a:sym typeface="Symbol" pitchFamily="18" charset="2"/>
              </a:rPr>
              <a:t></a:t>
            </a:r>
            <a:r>
              <a:rPr lang="zh-TW" altLang="en-US" sz="2800" dirty="0">
                <a:ea typeface="細明體" pitchFamily="49" charset="-120"/>
                <a:sym typeface="Symbol" pitchFamily="18" charset="2"/>
              </a:rPr>
              <a:t>的元素，使其補滿</a:t>
            </a:r>
            <a:r>
              <a:rPr lang="en-US" altLang="zh-TW" sz="2800" dirty="0">
                <a:ea typeface="細明體" pitchFamily="49" charset="-120"/>
                <a:sym typeface="Symbol" pitchFamily="18" charset="2"/>
              </a:rPr>
              <a:t>5</a:t>
            </a:r>
            <a:r>
              <a:rPr lang="zh-TW" altLang="en-US" sz="2800" dirty="0">
                <a:ea typeface="細明體" pitchFamily="49" charset="-120"/>
                <a:sym typeface="Symbol" pitchFamily="18" charset="2"/>
              </a:rPr>
              <a:t>個元素。</a:t>
            </a:r>
            <a:endParaRPr lang="en-US" altLang="zh-TW" sz="2800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zh-TW" altLang="en-US" sz="2800" dirty="0">
                <a:solidFill>
                  <a:srgbClr val="3333FF"/>
                </a:solidFill>
              </a:rPr>
              <a:t>步驟</a:t>
            </a:r>
            <a:r>
              <a:rPr lang="en-US" altLang="zh-TW" sz="2800" dirty="0">
                <a:solidFill>
                  <a:srgbClr val="3333FF"/>
                </a:solidFill>
              </a:rPr>
              <a:t>2:</a:t>
            </a:r>
            <a:r>
              <a:rPr lang="zh-TW" altLang="en-US" sz="2800" dirty="0">
                <a:solidFill>
                  <a:schemeClr val="hlink"/>
                </a:solidFill>
              </a:rPr>
              <a:t> </a:t>
            </a:r>
            <a:r>
              <a:rPr lang="zh-TW" altLang="en-US" sz="2800" dirty="0">
                <a:solidFill>
                  <a:srgbClr val="3333FF"/>
                </a:solidFill>
              </a:rPr>
              <a:t>直接排序</a:t>
            </a:r>
            <a:r>
              <a:rPr lang="zh-TW" altLang="en-US" sz="2800" dirty="0"/>
              <a:t>每個子集合內的元素</a:t>
            </a:r>
            <a:r>
              <a:rPr lang="zh-TW" altLang="en-US" sz="2800" dirty="0" smtClean="0"/>
              <a:t>。</a:t>
            </a:r>
            <a:endParaRPr lang="en-US" altLang="zh-TW" sz="2800" dirty="0">
              <a:solidFill>
                <a:schemeClr val="hlink"/>
              </a:solidFill>
            </a:endParaRPr>
          </a:p>
        </p:txBody>
      </p:sp>
      <p:sp>
        <p:nvSpPr>
          <p:cNvPr id="83972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1BAFF3D-E4B9-41E6-80EF-F7BEB7CC3D74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smtClean="0"/>
              <a:t>刪尋選取演算法</a:t>
            </a:r>
            <a:r>
              <a:rPr lang="en-US" altLang="zh-TW" sz="3600" smtClean="0"/>
              <a:t>(</a:t>
            </a:r>
            <a:r>
              <a:rPr lang="zh-TW" altLang="en-US" sz="3600" smtClean="0"/>
              <a:t>續</a:t>
            </a:r>
            <a:r>
              <a:rPr lang="en-US" altLang="zh-TW" sz="3600" smtClean="0"/>
              <a:t>)</a:t>
            </a:r>
            <a:endParaRPr lang="en-US" altLang="zh-TW" sz="3600" smtClean="0">
              <a:cs typeface="Times New Roman" pitchFamily="18" charset="0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3" y="2017713"/>
            <a:ext cx="8476431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400" dirty="0">
                <a:solidFill>
                  <a:srgbClr val="3333FF"/>
                </a:solidFill>
              </a:rPr>
              <a:t>步驟</a:t>
            </a:r>
            <a:r>
              <a:rPr lang="en-US" altLang="zh-TW" sz="2400" dirty="0">
                <a:solidFill>
                  <a:srgbClr val="3333FF"/>
                </a:solidFill>
              </a:rPr>
              <a:t>3:</a:t>
            </a:r>
            <a:r>
              <a:rPr lang="en-US" altLang="zh-TW" sz="2400" dirty="0"/>
              <a:t> </a:t>
            </a:r>
            <a:r>
              <a:rPr lang="zh-TW" altLang="en-US" sz="2400" dirty="0"/>
              <a:t>從每個子集合內找出中位數，再遞迴地從找出的中位數中找出中位數</a:t>
            </a:r>
            <a:r>
              <a:rPr lang="en-US" altLang="zh-TW" sz="2400" dirty="0"/>
              <a:t>(</a:t>
            </a:r>
            <a:r>
              <a:rPr lang="zh-TW" altLang="en-US" sz="2400" dirty="0"/>
              <a:t>也就是找出所有子集合</a:t>
            </a:r>
            <a:r>
              <a:rPr lang="zh-TW" altLang="en-US" sz="2400" dirty="0">
                <a:solidFill>
                  <a:srgbClr val="3333FF"/>
                </a:solidFill>
              </a:rPr>
              <a:t>中位數的中位數</a:t>
            </a:r>
            <a:r>
              <a:rPr lang="en-US" altLang="zh-TW" sz="2400" dirty="0"/>
              <a:t>)</a:t>
            </a:r>
            <a:r>
              <a:rPr lang="zh-TW" altLang="en-US" sz="2400" dirty="0"/>
              <a:t>，令其為</a:t>
            </a:r>
            <a:r>
              <a:rPr lang="en-US" altLang="zh-TW" sz="2400" dirty="0"/>
              <a:t>p</a:t>
            </a:r>
            <a:r>
              <a:rPr lang="zh-TW" altLang="en-US" sz="2400" dirty="0"/>
              <a:t>。</a:t>
            </a:r>
            <a:endParaRPr lang="en-US" altLang="zh-TW" sz="2400" dirty="0"/>
          </a:p>
          <a:p>
            <a:pPr>
              <a:lnSpc>
                <a:spcPct val="90000"/>
              </a:lnSpc>
            </a:pPr>
            <a:endParaRPr lang="en-US" altLang="zh-TW" sz="2400" dirty="0" smtClean="0">
              <a:solidFill>
                <a:srgbClr val="3333FF"/>
              </a:solidFill>
            </a:endParaRPr>
          </a:p>
          <a:p>
            <a:pPr>
              <a:lnSpc>
                <a:spcPct val="90000"/>
              </a:lnSpc>
            </a:pPr>
            <a:r>
              <a:rPr lang="zh-TW" altLang="en-US" sz="2400" dirty="0" smtClean="0">
                <a:solidFill>
                  <a:srgbClr val="3333FF"/>
                </a:solidFill>
              </a:rPr>
              <a:t>步驟</a:t>
            </a:r>
            <a:r>
              <a:rPr lang="en-US" altLang="zh-TW" sz="2400" dirty="0" smtClean="0">
                <a:solidFill>
                  <a:srgbClr val="3333FF"/>
                </a:solidFill>
              </a:rPr>
              <a:t>4:</a:t>
            </a:r>
            <a:r>
              <a:rPr lang="en-US" altLang="zh-TW" sz="2400" dirty="0" smtClean="0"/>
              <a:t> </a:t>
            </a:r>
            <a:r>
              <a:rPr lang="zh-TW" altLang="en-US" sz="2400" dirty="0" smtClean="0">
                <a:solidFill>
                  <a:srgbClr val="3333FF"/>
                </a:solidFill>
              </a:rPr>
              <a:t>將</a:t>
            </a:r>
            <a:r>
              <a:rPr lang="en-US" altLang="zh-TW" sz="2400" dirty="0" smtClean="0">
                <a:solidFill>
                  <a:srgbClr val="3333FF"/>
                </a:solidFill>
              </a:rPr>
              <a:t>S</a:t>
            </a:r>
            <a:r>
              <a:rPr lang="zh-TW" altLang="en-US" sz="2400" dirty="0" smtClean="0">
                <a:solidFill>
                  <a:srgbClr val="3333FF"/>
                </a:solidFill>
              </a:rPr>
              <a:t>分成</a:t>
            </a:r>
            <a:r>
              <a:rPr lang="en-US" altLang="zh-TW" sz="2400" dirty="0" smtClean="0">
                <a:solidFill>
                  <a:srgbClr val="3333FF"/>
                </a:solidFill>
              </a:rPr>
              <a:t> S</a:t>
            </a:r>
            <a:r>
              <a:rPr lang="en-US" altLang="zh-TW" sz="2400" baseline="-25000" dirty="0" smtClean="0">
                <a:solidFill>
                  <a:srgbClr val="3333FF"/>
                </a:solidFill>
              </a:rPr>
              <a:t>1</a:t>
            </a:r>
            <a:r>
              <a:rPr lang="en-US" altLang="zh-TW" sz="2400" dirty="0" smtClean="0">
                <a:solidFill>
                  <a:srgbClr val="3333FF"/>
                </a:solidFill>
              </a:rPr>
              <a:t>, S</a:t>
            </a:r>
            <a:r>
              <a:rPr lang="en-US" altLang="zh-TW" sz="2400" baseline="-30000" dirty="0" smtClean="0">
                <a:solidFill>
                  <a:srgbClr val="3333FF"/>
                </a:solidFill>
              </a:rPr>
              <a:t>2</a:t>
            </a:r>
            <a:r>
              <a:rPr lang="en-US" altLang="zh-TW" sz="2400" dirty="0" smtClean="0">
                <a:solidFill>
                  <a:srgbClr val="3333FF"/>
                </a:solidFill>
              </a:rPr>
              <a:t>, S</a:t>
            </a:r>
            <a:r>
              <a:rPr lang="en-US" altLang="zh-TW" sz="2400" baseline="-30000" dirty="0" smtClean="0">
                <a:solidFill>
                  <a:srgbClr val="3333FF"/>
                </a:solidFill>
              </a:rPr>
              <a:t>3</a:t>
            </a:r>
            <a:r>
              <a:rPr lang="zh-TW" altLang="en-US" sz="2400" dirty="0" smtClean="0">
                <a:solidFill>
                  <a:srgbClr val="3333FF"/>
                </a:solidFill>
              </a:rPr>
              <a:t>三個子集合</a:t>
            </a:r>
            <a:r>
              <a:rPr lang="zh-TW" altLang="en-US" sz="2400" dirty="0" smtClean="0"/>
              <a:t>，每個子集合分別包含小於、等於、大於</a:t>
            </a:r>
            <a:r>
              <a:rPr lang="en-US" altLang="zh-TW" sz="2400" dirty="0" smtClean="0"/>
              <a:t>p</a:t>
            </a:r>
            <a:r>
              <a:rPr lang="zh-TW" altLang="en-US" sz="2400" dirty="0" smtClean="0"/>
              <a:t>的元素。</a:t>
            </a:r>
            <a:endParaRPr lang="en-US" altLang="zh-TW" sz="2400" dirty="0" smtClean="0"/>
          </a:p>
          <a:p>
            <a:pPr>
              <a:lnSpc>
                <a:spcPct val="90000"/>
              </a:lnSpc>
            </a:pPr>
            <a:endParaRPr lang="en-US" altLang="zh-TW" sz="2400" dirty="0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zh-TW" altLang="en-US" sz="2400" dirty="0" smtClean="0">
                <a:solidFill>
                  <a:srgbClr val="3333FF"/>
                </a:solidFill>
              </a:rPr>
              <a:t>步驟</a:t>
            </a:r>
            <a:r>
              <a:rPr lang="en-US" altLang="zh-TW" sz="2400" dirty="0" smtClean="0">
                <a:solidFill>
                  <a:srgbClr val="3333FF"/>
                </a:solidFill>
              </a:rPr>
              <a:t>5: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若</a:t>
            </a:r>
            <a:r>
              <a:rPr lang="en-US" altLang="zh-TW" sz="2400" dirty="0" smtClean="0"/>
              <a:t> |S</a:t>
            </a:r>
            <a:r>
              <a:rPr lang="en-US" altLang="zh-TW" sz="2400" baseline="-25000" dirty="0" smtClean="0"/>
              <a:t>1</a:t>
            </a:r>
            <a:r>
              <a:rPr lang="en-US" altLang="zh-TW" sz="2400" dirty="0" smtClean="0"/>
              <a:t>|</a:t>
            </a:r>
            <a:r>
              <a:rPr lang="en-US" altLang="zh-TW" sz="2400" dirty="0" smtClean="0">
                <a:sym typeface="Symbol" pitchFamily="18" charset="2"/>
              </a:rPr>
              <a:t></a:t>
            </a:r>
            <a:r>
              <a:rPr lang="en-US" altLang="zh-TW" sz="2400" dirty="0" smtClean="0"/>
              <a:t> k, </a:t>
            </a:r>
            <a:r>
              <a:rPr lang="zh-TW" altLang="en-US" sz="2400" dirty="0" smtClean="0"/>
              <a:t>則捨棄</a:t>
            </a:r>
            <a:r>
              <a:rPr lang="en-US" altLang="zh-TW" sz="2400" dirty="0" smtClean="0"/>
              <a:t> S</a:t>
            </a:r>
            <a:r>
              <a:rPr lang="en-US" altLang="zh-TW" sz="2400" baseline="-30000" dirty="0" smtClean="0"/>
              <a:t>2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與</a:t>
            </a:r>
            <a:r>
              <a:rPr lang="en-US" altLang="zh-TW" sz="2400" dirty="0" smtClean="0"/>
              <a:t> S</a:t>
            </a:r>
            <a:r>
              <a:rPr lang="en-US" altLang="zh-TW" sz="2400" baseline="-30000" dirty="0" smtClean="0"/>
              <a:t>3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並且在下一次迭代中從</a:t>
            </a:r>
            <a:r>
              <a:rPr lang="en-US" altLang="zh-TW" sz="2400" dirty="0" smtClean="0"/>
              <a:t>S</a:t>
            </a:r>
            <a:r>
              <a:rPr lang="en-US" altLang="zh-TW" sz="2400" baseline="-25000" dirty="0" smtClean="0"/>
              <a:t>1</a:t>
            </a:r>
            <a:r>
              <a:rPr lang="zh-TW" altLang="en-US" sz="2400" dirty="0" smtClean="0"/>
              <a:t> 內找出第</a:t>
            </a:r>
            <a:r>
              <a:rPr lang="en-US" altLang="zh-TW" sz="2400" dirty="0" smtClean="0"/>
              <a:t>k</a:t>
            </a:r>
            <a:r>
              <a:rPr lang="zh-TW" altLang="en-US" sz="2400" dirty="0" smtClean="0"/>
              <a:t>小的元素為輸出</a:t>
            </a:r>
            <a:r>
              <a:rPr lang="en-US" altLang="zh-TW" sz="2400" dirty="0" smtClean="0"/>
              <a:t>(</a:t>
            </a:r>
            <a:r>
              <a:rPr lang="zh-TW" altLang="en-US" sz="2400" dirty="0" smtClean="0">
                <a:solidFill>
                  <a:srgbClr val="3333FF"/>
                </a:solidFill>
              </a:rPr>
              <a:t>令</a:t>
            </a:r>
            <a:r>
              <a:rPr lang="en-US" altLang="zh-TW" sz="2400" dirty="0" smtClean="0">
                <a:solidFill>
                  <a:srgbClr val="3333FF"/>
                </a:solidFill>
              </a:rPr>
              <a:t>S=S</a:t>
            </a:r>
            <a:r>
              <a:rPr lang="en-US" altLang="zh-TW" sz="2400" baseline="-25000" dirty="0" smtClean="0">
                <a:solidFill>
                  <a:srgbClr val="3333FF"/>
                </a:solidFill>
              </a:rPr>
              <a:t>1</a:t>
            </a:r>
            <a:r>
              <a:rPr lang="zh-TW" altLang="en-US" sz="2400" dirty="0" smtClean="0">
                <a:solidFill>
                  <a:srgbClr val="3333FF"/>
                </a:solidFill>
              </a:rPr>
              <a:t>；跳回步驟</a:t>
            </a:r>
            <a:r>
              <a:rPr lang="en-US" altLang="zh-TW" sz="2400" dirty="0" smtClean="0">
                <a:solidFill>
                  <a:srgbClr val="3333FF"/>
                </a:solidFill>
              </a:rPr>
              <a:t>1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；否則，若</a:t>
            </a:r>
            <a:r>
              <a:rPr lang="en-US" altLang="zh-TW" sz="2400" dirty="0" smtClean="0"/>
              <a:t>|S</a:t>
            </a:r>
            <a:r>
              <a:rPr lang="en-US" altLang="zh-TW" sz="2400" baseline="-30000" dirty="0" smtClean="0"/>
              <a:t>1</a:t>
            </a:r>
            <a:r>
              <a:rPr lang="en-US" altLang="zh-TW" sz="2400" dirty="0" smtClean="0"/>
              <a:t>| + |S</a:t>
            </a:r>
            <a:r>
              <a:rPr lang="en-US" altLang="zh-TW" sz="2400" baseline="-30000" dirty="0" smtClean="0"/>
              <a:t>2</a:t>
            </a:r>
            <a:r>
              <a:rPr lang="en-US" altLang="zh-TW" sz="2400" dirty="0" smtClean="0"/>
              <a:t>|</a:t>
            </a:r>
            <a:r>
              <a:rPr lang="en-US" altLang="zh-TW" sz="2400" dirty="0" smtClean="0">
                <a:sym typeface="Symbol" pitchFamily="18" charset="2"/>
              </a:rPr>
              <a:t></a:t>
            </a:r>
            <a:r>
              <a:rPr lang="en-US" altLang="zh-TW" sz="2400" dirty="0" smtClean="0"/>
              <a:t> k </a:t>
            </a:r>
            <a:r>
              <a:rPr lang="zh-TW" altLang="en-US" sz="2400" dirty="0" smtClean="0"/>
              <a:t>則</a:t>
            </a:r>
            <a:r>
              <a:rPr lang="zh-TW" altLang="en-US" sz="2400" dirty="0" smtClean="0">
                <a:solidFill>
                  <a:srgbClr val="3333FF"/>
                </a:solidFill>
              </a:rPr>
              <a:t>輸出</a:t>
            </a:r>
            <a:r>
              <a:rPr lang="en-US" altLang="zh-TW" sz="2400" dirty="0" smtClean="0">
                <a:solidFill>
                  <a:srgbClr val="3333FF"/>
                </a:solidFill>
              </a:rPr>
              <a:t>p</a:t>
            </a:r>
            <a:r>
              <a:rPr lang="zh-TW" altLang="en-US" sz="2400" dirty="0" smtClean="0">
                <a:solidFill>
                  <a:srgbClr val="3333FF"/>
                </a:solidFill>
              </a:rPr>
              <a:t>為</a:t>
            </a:r>
            <a:r>
              <a:rPr lang="en-US" altLang="zh-TW" sz="2400" dirty="0" smtClean="0">
                <a:solidFill>
                  <a:srgbClr val="3333FF"/>
                </a:solidFill>
              </a:rPr>
              <a:t>S</a:t>
            </a:r>
            <a:r>
              <a:rPr lang="zh-TW" altLang="en-US" sz="2400" dirty="0" smtClean="0">
                <a:solidFill>
                  <a:srgbClr val="3333FF"/>
                </a:solidFill>
              </a:rPr>
              <a:t>內第</a:t>
            </a:r>
            <a:r>
              <a:rPr lang="en-US" altLang="zh-TW" sz="2400" dirty="0" smtClean="0">
                <a:solidFill>
                  <a:srgbClr val="3333FF"/>
                </a:solidFill>
              </a:rPr>
              <a:t>K</a:t>
            </a:r>
            <a:r>
              <a:rPr lang="zh-TW" altLang="en-US" sz="2400" dirty="0" smtClean="0">
                <a:solidFill>
                  <a:srgbClr val="3333FF"/>
                </a:solidFill>
              </a:rPr>
              <a:t>小的元素</a:t>
            </a:r>
            <a:r>
              <a:rPr lang="en-US" altLang="zh-TW" sz="2400" dirty="0" smtClean="0"/>
              <a:t>; </a:t>
            </a:r>
            <a:r>
              <a:rPr lang="zh-TW" altLang="en-US" sz="2400" dirty="0" smtClean="0"/>
              <a:t>否則，令</a:t>
            </a:r>
            <a:r>
              <a:rPr lang="en-US" altLang="zh-TW" sz="2400" dirty="0" smtClean="0"/>
              <a:t> k</a:t>
            </a:r>
            <a:r>
              <a:rPr lang="en-US" altLang="zh-TW" sz="2400" dirty="0" smtClean="0">
                <a:sym typeface="Symbol" pitchFamily="18" charset="2"/>
              </a:rPr>
              <a:t></a:t>
            </a:r>
            <a:r>
              <a:rPr lang="en-US" altLang="zh-TW" sz="2400" dirty="0" smtClean="0"/>
              <a:t> = k - |S</a:t>
            </a:r>
            <a:r>
              <a:rPr lang="en-US" altLang="zh-TW" sz="2400" baseline="-30000" dirty="0" smtClean="0"/>
              <a:t>1</a:t>
            </a:r>
            <a:r>
              <a:rPr lang="en-US" altLang="zh-TW" sz="2400" dirty="0" smtClean="0"/>
              <a:t>| - |S</a:t>
            </a:r>
            <a:r>
              <a:rPr lang="en-US" altLang="zh-TW" sz="2400" baseline="-30000" dirty="0" smtClean="0"/>
              <a:t>2</a:t>
            </a:r>
            <a:r>
              <a:rPr lang="en-US" altLang="zh-TW" sz="2400" dirty="0" smtClean="0"/>
              <a:t>|</a:t>
            </a:r>
            <a:r>
              <a:rPr lang="zh-TW" altLang="en-US" sz="2400" dirty="0" smtClean="0"/>
              <a:t>，在下一次的迭代中從</a:t>
            </a:r>
            <a:r>
              <a:rPr lang="en-US" altLang="zh-TW" sz="2400" dirty="0" smtClean="0"/>
              <a:t>S</a:t>
            </a:r>
            <a:r>
              <a:rPr lang="en-US" altLang="zh-TW" sz="2400" baseline="-30000" dirty="0" smtClean="0"/>
              <a:t>3</a:t>
            </a:r>
            <a:r>
              <a:rPr lang="zh-TW" altLang="en-US" sz="2400" baseline="-30000" dirty="0" smtClean="0"/>
              <a:t> </a:t>
            </a:r>
            <a:r>
              <a:rPr lang="zh-TW" altLang="en-US" sz="2400" dirty="0" smtClean="0"/>
              <a:t>找出第</a:t>
            </a:r>
            <a:r>
              <a:rPr lang="en-US" altLang="zh-TW" sz="2400" dirty="0" smtClean="0"/>
              <a:t> k’</a:t>
            </a:r>
            <a:r>
              <a:rPr lang="zh-TW" altLang="en-US" sz="2400" dirty="0" smtClean="0"/>
              <a:t> 小的元素為輸出</a:t>
            </a:r>
            <a:r>
              <a:rPr lang="en-US" altLang="zh-TW" sz="2400" dirty="0" smtClean="0"/>
              <a:t>(</a:t>
            </a:r>
            <a:r>
              <a:rPr lang="zh-TW" altLang="en-US" sz="2400" dirty="0" smtClean="0">
                <a:solidFill>
                  <a:srgbClr val="3333FF"/>
                </a:solidFill>
              </a:rPr>
              <a:t>令</a:t>
            </a:r>
            <a:r>
              <a:rPr lang="en-US" altLang="zh-TW" sz="2400" dirty="0" smtClean="0">
                <a:solidFill>
                  <a:srgbClr val="3333FF"/>
                </a:solidFill>
              </a:rPr>
              <a:t>S=S</a:t>
            </a:r>
            <a:r>
              <a:rPr lang="en-US" altLang="zh-TW" sz="2400" baseline="-25000" dirty="0" smtClean="0">
                <a:solidFill>
                  <a:srgbClr val="3333FF"/>
                </a:solidFill>
              </a:rPr>
              <a:t>3</a:t>
            </a:r>
            <a:r>
              <a:rPr lang="zh-TW" altLang="en-US" sz="2400" dirty="0" smtClean="0">
                <a:solidFill>
                  <a:srgbClr val="3333FF"/>
                </a:solidFill>
              </a:rPr>
              <a:t>；</a:t>
            </a:r>
            <a:r>
              <a:rPr lang="en-US" altLang="zh-TW" sz="2400" dirty="0" smtClean="0">
                <a:solidFill>
                  <a:srgbClr val="3333FF"/>
                </a:solidFill>
              </a:rPr>
              <a:t>k=k’</a:t>
            </a:r>
            <a:r>
              <a:rPr lang="zh-TW" altLang="en-US" sz="2400" dirty="0" smtClean="0">
                <a:solidFill>
                  <a:srgbClr val="3333FF"/>
                </a:solidFill>
              </a:rPr>
              <a:t>；跳回步驟</a:t>
            </a:r>
            <a:r>
              <a:rPr lang="en-US" altLang="zh-TW" sz="2400" dirty="0" smtClean="0">
                <a:solidFill>
                  <a:srgbClr val="3333FF"/>
                </a:solidFill>
              </a:rPr>
              <a:t>1</a:t>
            </a:r>
            <a:r>
              <a:rPr lang="en-US" altLang="zh-TW" sz="2400" dirty="0" smtClean="0"/>
              <a:t>) 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</p:txBody>
      </p:sp>
      <p:sp>
        <p:nvSpPr>
          <p:cNvPr id="84996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B21B5D7-7707-4FDD-8898-A8EEB5E56FAB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686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zh-TW" sz="4800" b="1" dirty="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TW" sz="4800" b="1" dirty="0" smtClean="0"/>
              <a:t>1.</a:t>
            </a:r>
            <a:r>
              <a:rPr lang="zh-TW" altLang="en-US" sz="4800" b="1" dirty="0" smtClean="0"/>
              <a:t> 刪尋演算法基本概念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4800" dirty="0" smtClean="0"/>
          </a:p>
        </p:txBody>
      </p:sp>
      <p:sp>
        <p:nvSpPr>
          <p:cNvPr id="68612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521C9EF-A6F2-4ED1-B467-802B60963A38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smtClean="0"/>
              <a:t>刪尋選取演算法時間複雜度分析</a:t>
            </a:r>
            <a:endParaRPr lang="en-US" altLang="zh-TW" sz="3600" smtClean="0">
              <a:cs typeface="Times New Roman" pitchFamily="18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459787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smtClean="0"/>
              <a:t>一次的迭代至少可以刪除</a:t>
            </a:r>
            <a:r>
              <a:rPr lang="en-US" altLang="zh-TW" sz="2800" smtClean="0"/>
              <a:t>n/4</a:t>
            </a:r>
            <a:r>
              <a:rPr lang="zh-TW" altLang="en-US" sz="2800" smtClean="0"/>
              <a:t>個元素，剩餘的</a:t>
            </a:r>
            <a:r>
              <a:rPr lang="en-US" altLang="zh-TW" sz="2800" smtClean="0"/>
              <a:t>3n/4</a:t>
            </a:r>
            <a:r>
              <a:rPr lang="zh-TW" altLang="en-US" sz="2800" smtClean="0"/>
              <a:t>個元素，可以在步驟</a:t>
            </a:r>
            <a:r>
              <a:rPr lang="en-US" altLang="zh-TW" sz="2800" smtClean="0"/>
              <a:t>5</a:t>
            </a:r>
            <a:r>
              <a:rPr lang="zh-TW" altLang="en-US" sz="2800" smtClean="0"/>
              <a:t>遞迴地處理。</a:t>
            </a:r>
            <a:endParaRPr lang="en-US" altLang="zh-TW" sz="2800" smtClean="0"/>
          </a:p>
          <a:p>
            <a:pPr>
              <a:lnSpc>
                <a:spcPct val="90000"/>
              </a:lnSpc>
            </a:pPr>
            <a:r>
              <a:rPr lang="zh-TW" altLang="en-US" sz="2800" smtClean="0"/>
              <a:t>步驟</a:t>
            </a:r>
            <a:r>
              <a:rPr lang="en-US" altLang="zh-TW" sz="2800" smtClean="0"/>
              <a:t>3</a:t>
            </a:r>
            <a:r>
              <a:rPr lang="zh-TW" altLang="en-US" sz="2800" smtClean="0"/>
              <a:t>以遞迴的方式找出</a:t>
            </a:r>
            <a:r>
              <a:rPr lang="en-US" altLang="zh-TW" sz="2800" smtClean="0">
                <a:sym typeface="Symbol" pitchFamily="18" charset="2"/>
              </a:rPr>
              <a:t></a:t>
            </a:r>
            <a:r>
              <a:rPr lang="en-US" altLang="zh-TW" sz="2800" smtClean="0"/>
              <a:t>n/5</a:t>
            </a:r>
            <a:r>
              <a:rPr lang="en-US" altLang="zh-TW" sz="2800" smtClean="0">
                <a:sym typeface="Symbol" pitchFamily="18" charset="2"/>
              </a:rPr>
              <a:t></a:t>
            </a:r>
            <a:r>
              <a:rPr lang="zh-TW" altLang="en-US" sz="2800" smtClean="0"/>
              <a:t>個中位數的中位數。</a:t>
            </a:r>
            <a:endParaRPr lang="en-US" altLang="zh-TW" sz="2800" smtClean="0"/>
          </a:p>
          <a:p>
            <a:pPr>
              <a:lnSpc>
                <a:spcPct val="90000"/>
              </a:lnSpc>
            </a:pPr>
            <a:r>
              <a:rPr lang="zh-TW" altLang="en-US" sz="2800" smtClean="0"/>
              <a:t>步驟時間複雜度</a:t>
            </a:r>
            <a:r>
              <a:rPr lang="en-US" altLang="zh-TW" sz="2800" smtClean="0"/>
              <a:t>:</a:t>
            </a:r>
            <a:endParaRPr lang="en-US" altLang="zh-TW" sz="2800" smtClean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zh-TW" altLang="en-US" sz="2400" smtClean="0"/>
              <a:t>步驟</a:t>
            </a:r>
            <a:r>
              <a:rPr lang="en-US" altLang="zh-TW" sz="2400" smtClean="0"/>
              <a:t>1: O(n)</a:t>
            </a:r>
          </a:p>
          <a:p>
            <a:pPr lvl="1">
              <a:lnSpc>
                <a:spcPct val="90000"/>
              </a:lnSpc>
            </a:pPr>
            <a:r>
              <a:rPr lang="zh-TW" altLang="en-US" sz="2400" smtClean="0"/>
              <a:t>步驟</a:t>
            </a:r>
            <a:r>
              <a:rPr lang="en-US" altLang="zh-TW" sz="2400" smtClean="0"/>
              <a:t>2: O(n)</a:t>
            </a:r>
          </a:p>
          <a:p>
            <a:pPr lvl="1">
              <a:lnSpc>
                <a:spcPct val="90000"/>
              </a:lnSpc>
            </a:pPr>
            <a:r>
              <a:rPr lang="zh-TW" altLang="en-US" sz="2400" smtClean="0"/>
              <a:t>步驟</a:t>
            </a:r>
            <a:r>
              <a:rPr lang="en-US" altLang="zh-TW" sz="2400" smtClean="0"/>
              <a:t>3: T(n/5)</a:t>
            </a:r>
          </a:p>
          <a:p>
            <a:pPr lvl="1">
              <a:lnSpc>
                <a:spcPct val="90000"/>
              </a:lnSpc>
            </a:pPr>
            <a:r>
              <a:rPr lang="zh-TW" altLang="en-US" sz="2400" smtClean="0"/>
              <a:t>步驟</a:t>
            </a:r>
            <a:r>
              <a:rPr lang="en-US" altLang="zh-TW" sz="2400" smtClean="0"/>
              <a:t>4: O(n)</a:t>
            </a:r>
          </a:p>
          <a:p>
            <a:pPr lvl="1">
              <a:lnSpc>
                <a:spcPct val="90000"/>
              </a:lnSpc>
            </a:pPr>
            <a:r>
              <a:rPr lang="zh-TW" altLang="en-US" sz="2400" smtClean="0"/>
              <a:t>步驟</a:t>
            </a:r>
            <a:r>
              <a:rPr lang="en-US" altLang="zh-TW" sz="2400" smtClean="0"/>
              <a:t>5: T(3n/4)</a:t>
            </a:r>
          </a:p>
          <a:p>
            <a:pPr>
              <a:lnSpc>
                <a:spcPct val="90000"/>
              </a:lnSpc>
            </a:pPr>
            <a:r>
              <a:rPr lang="zh-TW" altLang="en-US" smtClean="0"/>
              <a:t>總時間複雜度</a:t>
            </a:r>
            <a:r>
              <a:rPr lang="en-US" altLang="zh-TW" smtClean="0"/>
              <a:t>:</a:t>
            </a:r>
            <a:r>
              <a:rPr lang="zh-TW" altLang="en-US" smtClean="0"/>
              <a:t> </a:t>
            </a:r>
            <a:r>
              <a:rPr lang="en-US" altLang="zh-TW" smtClean="0"/>
              <a:t>T(n)</a:t>
            </a:r>
            <a:r>
              <a:rPr lang="zh-TW" altLang="en-US" smtClean="0"/>
              <a:t> </a:t>
            </a:r>
            <a:r>
              <a:rPr lang="en-US" altLang="zh-TW" smtClean="0"/>
              <a:t>=</a:t>
            </a:r>
            <a:r>
              <a:rPr lang="zh-TW" altLang="en-US" smtClean="0"/>
              <a:t> </a:t>
            </a:r>
            <a:r>
              <a:rPr lang="en-US" altLang="zh-TW" smtClean="0"/>
              <a:t>T(3n/4)+T(n/5)+cn</a:t>
            </a:r>
          </a:p>
          <a:p>
            <a:pPr>
              <a:lnSpc>
                <a:spcPct val="90000"/>
              </a:lnSpc>
            </a:pPr>
            <a:endParaRPr lang="en-US" altLang="zh-TW" sz="2800" smtClean="0"/>
          </a:p>
        </p:txBody>
      </p:sp>
      <p:sp>
        <p:nvSpPr>
          <p:cNvPr id="86020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363A2C7-8B87-4DBE-86BD-83F2A74FD312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981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zh-TW" altLang="en-US" sz="1800" smtClean="0">
                <a:cs typeface="Times New Roman" pitchFamily="18" charset="0"/>
              </a:rPr>
              <a:t>令</a:t>
            </a:r>
            <a:r>
              <a:rPr lang="en-US" altLang="zh-TW" sz="1800" smtClean="0">
                <a:cs typeface="Times New Roman" pitchFamily="18" charset="0"/>
              </a:rPr>
              <a:t> T(n) = a</a:t>
            </a:r>
            <a:r>
              <a:rPr lang="en-US" altLang="zh-TW" sz="1800" baseline="-30000" smtClean="0">
                <a:cs typeface="Times New Roman" pitchFamily="18" charset="0"/>
              </a:rPr>
              <a:t>0</a:t>
            </a:r>
            <a:r>
              <a:rPr lang="en-US" altLang="zh-TW" sz="1800" smtClean="0">
                <a:cs typeface="Times New Roman" pitchFamily="18" charset="0"/>
              </a:rPr>
              <a:t> + a</a:t>
            </a:r>
            <a:r>
              <a:rPr lang="en-US" altLang="zh-TW" sz="1800" baseline="-30000" smtClean="0">
                <a:cs typeface="Times New Roman" pitchFamily="18" charset="0"/>
              </a:rPr>
              <a:t>1</a:t>
            </a:r>
            <a:r>
              <a:rPr lang="en-US" altLang="zh-TW" sz="1800" smtClean="0">
                <a:cs typeface="Times New Roman" pitchFamily="18" charset="0"/>
              </a:rPr>
              <a:t>n + a</a:t>
            </a:r>
            <a:r>
              <a:rPr lang="en-US" altLang="zh-TW" sz="1800" baseline="-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n</a:t>
            </a:r>
            <a:r>
              <a:rPr lang="en-US" altLang="zh-TW" sz="1800" baseline="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 + …  , a</a:t>
            </a:r>
            <a:r>
              <a:rPr lang="en-US" altLang="zh-TW" sz="1800" baseline="-30000" smtClean="0">
                <a:cs typeface="Times New Roman" pitchFamily="18" charset="0"/>
              </a:rPr>
              <a:t>1 </a:t>
            </a:r>
            <a:r>
              <a:rPr lang="en-US" altLang="zh-TW" sz="1800" smtClean="0">
                <a:sym typeface="Symbol" pitchFamily="18" charset="2"/>
              </a:rPr>
              <a:t></a:t>
            </a:r>
            <a:r>
              <a:rPr lang="en-US" altLang="zh-TW" sz="1800" smtClean="0">
                <a:cs typeface="Times New Roman" pitchFamily="18" charset="0"/>
              </a:rPr>
              <a:t> 0</a:t>
            </a: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cs typeface="Times New Roman" pitchFamily="18" charset="0"/>
              </a:rPr>
              <a:t>T(3n/4) = a</a:t>
            </a:r>
            <a:r>
              <a:rPr lang="en-US" altLang="zh-TW" sz="1800" baseline="-30000" smtClean="0">
                <a:cs typeface="Times New Roman" pitchFamily="18" charset="0"/>
              </a:rPr>
              <a:t>0</a:t>
            </a:r>
            <a:r>
              <a:rPr lang="en-US" altLang="zh-TW" sz="1800" smtClean="0">
                <a:cs typeface="Times New Roman" pitchFamily="18" charset="0"/>
              </a:rPr>
              <a:t> + (3/4)a</a:t>
            </a:r>
            <a:r>
              <a:rPr lang="en-US" altLang="zh-TW" sz="1800" baseline="-30000" smtClean="0">
                <a:cs typeface="Times New Roman" pitchFamily="18" charset="0"/>
              </a:rPr>
              <a:t>1</a:t>
            </a:r>
            <a:r>
              <a:rPr lang="en-US" altLang="zh-TW" sz="1800" smtClean="0">
                <a:cs typeface="Times New Roman" pitchFamily="18" charset="0"/>
              </a:rPr>
              <a:t>n + (9/16)a</a:t>
            </a:r>
            <a:r>
              <a:rPr lang="en-US" altLang="zh-TW" sz="1800" baseline="-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n</a:t>
            </a:r>
            <a:r>
              <a:rPr lang="en-US" altLang="zh-TW" sz="1800" baseline="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 + …</a:t>
            </a: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cs typeface="Times New Roman" pitchFamily="18" charset="0"/>
              </a:rPr>
              <a:t>T(n/5) = a</a:t>
            </a:r>
            <a:r>
              <a:rPr lang="en-US" altLang="zh-TW" sz="1800" baseline="-30000" smtClean="0">
                <a:cs typeface="Times New Roman" pitchFamily="18" charset="0"/>
              </a:rPr>
              <a:t>0</a:t>
            </a:r>
            <a:r>
              <a:rPr lang="en-US" altLang="zh-TW" sz="1800" smtClean="0">
                <a:cs typeface="Times New Roman" pitchFamily="18" charset="0"/>
              </a:rPr>
              <a:t> + (1/5)a</a:t>
            </a:r>
            <a:r>
              <a:rPr lang="en-US" altLang="zh-TW" sz="1800" baseline="-30000" smtClean="0">
                <a:cs typeface="Times New Roman" pitchFamily="18" charset="0"/>
              </a:rPr>
              <a:t>1</a:t>
            </a:r>
            <a:r>
              <a:rPr lang="en-US" altLang="zh-TW" sz="1800" smtClean="0">
                <a:cs typeface="Times New Roman" pitchFamily="18" charset="0"/>
              </a:rPr>
              <a:t>n + (1/25)a</a:t>
            </a:r>
            <a:r>
              <a:rPr lang="en-US" altLang="zh-TW" sz="1800" baseline="-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n</a:t>
            </a:r>
            <a:r>
              <a:rPr lang="en-US" altLang="zh-TW" sz="1800" baseline="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 + …</a:t>
            </a: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cs typeface="Times New Roman" pitchFamily="18" charset="0"/>
              </a:rPr>
              <a:t>T(3n/4 + n/5) = T(19n/20) = a</a:t>
            </a:r>
            <a:r>
              <a:rPr lang="en-US" altLang="zh-TW" sz="1800" baseline="-30000" smtClean="0">
                <a:cs typeface="Times New Roman" pitchFamily="18" charset="0"/>
              </a:rPr>
              <a:t>0</a:t>
            </a:r>
            <a:r>
              <a:rPr lang="en-US" altLang="zh-TW" sz="1800" smtClean="0">
                <a:cs typeface="Times New Roman" pitchFamily="18" charset="0"/>
              </a:rPr>
              <a:t> + (19/20)a</a:t>
            </a:r>
            <a:r>
              <a:rPr lang="en-US" altLang="zh-TW" sz="1800" baseline="-30000" smtClean="0">
                <a:cs typeface="Times New Roman" pitchFamily="18" charset="0"/>
              </a:rPr>
              <a:t>1</a:t>
            </a:r>
            <a:r>
              <a:rPr lang="en-US" altLang="zh-TW" sz="1800" smtClean="0">
                <a:cs typeface="Times New Roman" pitchFamily="18" charset="0"/>
              </a:rPr>
              <a:t>n + (361/400)a</a:t>
            </a:r>
            <a:r>
              <a:rPr lang="en-US" altLang="zh-TW" sz="1800" baseline="-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n</a:t>
            </a:r>
            <a:r>
              <a:rPr lang="en-US" altLang="zh-TW" sz="1800" baseline="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 + …</a:t>
            </a: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cs typeface="Times New Roman" pitchFamily="18" charset="0"/>
              </a:rPr>
              <a:t>T(3n/4) + T(n/5) </a:t>
            </a:r>
            <a:r>
              <a:rPr lang="en-US" altLang="zh-TW" sz="1800" smtClean="0">
                <a:sym typeface="Symbol" pitchFamily="18" charset="2"/>
              </a:rPr>
              <a:t></a:t>
            </a:r>
            <a:r>
              <a:rPr lang="en-US" altLang="zh-TW" sz="1800" smtClean="0">
                <a:cs typeface="Times New Roman" pitchFamily="18" charset="0"/>
              </a:rPr>
              <a:t> a</a:t>
            </a:r>
            <a:r>
              <a:rPr lang="en-US" altLang="zh-TW" sz="1800" baseline="-30000" smtClean="0">
                <a:cs typeface="Times New Roman" pitchFamily="18" charset="0"/>
              </a:rPr>
              <a:t>0</a:t>
            </a:r>
            <a:r>
              <a:rPr lang="en-US" altLang="zh-TW" sz="1800" smtClean="0">
                <a:cs typeface="Times New Roman" pitchFamily="18" charset="0"/>
              </a:rPr>
              <a:t> + T(19n/20)</a:t>
            </a: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sym typeface="Symbol" pitchFamily="18" charset="2"/>
              </a:rPr>
              <a:t></a:t>
            </a:r>
            <a:r>
              <a:rPr lang="en-US" altLang="zh-TW" sz="1800" smtClean="0">
                <a:cs typeface="Times New Roman" pitchFamily="18" charset="0"/>
              </a:rPr>
              <a:t> T(n) </a:t>
            </a:r>
            <a:r>
              <a:rPr lang="en-US" altLang="zh-TW" sz="1800" smtClean="0">
                <a:sym typeface="Symbol" pitchFamily="18" charset="2"/>
              </a:rPr>
              <a:t></a:t>
            </a:r>
            <a:r>
              <a:rPr lang="en-US" altLang="zh-TW" sz="1800" smtClean="0">
                <a:cs typeface="Times New Roman" pitchFamily="18" charset="0"/>
              </a:rPr>
              <a:t> c’n + T(19n/20)</a:t>
            </a: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sym typeface="Symbol" pitchFamily="18" charset="2"/>
              </a:rPr>
              <a:t>   </a:t>
            </a:r>
            <a:r>
              <a:rPr lang="en-US" altLang="zh-TW" sz="1800" smtClean="0">
                <a:cs typeface="Times New Roman" pitchFamily="18" charset="0"/>
              </a:rPr>
              <a:t> c’n + (19/20)c’n +T((19/20)</a:t>
            </a:r>
            <a:r>
              <a:rPr lang="en-US" altLang="zh-TW" sz="1800" baseline="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n)</a:t>
            </a: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cs typeface="Times New Roman" pitchFamily="18" charset="0"/>
              </a:rPr>
              <a:t>          …</a:t>
            </a: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sym typeface="Symbol" pitchFamily="18" charset="2"/>
              </a:rPr>
              <a:t>   </a:t>
            </a:r>
            <a:r>
              <a:rPr lang="en-US" altLang="zh-TW" sz="1800" smtClean="0">
                <a:cs typeface="Times New Roman" pitchFamily="18" charset="0"/>
              </a:rPr>
              <a:t> c’n + (19/20)c’n + (19/20)</a:t>
            </a:r>
            <a:r>
              <a:rPr lang="en-US" altLang="zh-TW" sz="1800" baseline="30000" smtClean="0">
                <a:cs typeface="Times New Roman" pitchFamily="18" charset="0"/>
              </a:rPr>
              <a:t>2</a:t>
            </a:r>
            <a:r>
              <a:rPr lang="en-US" altLang="zh-TW" sz="1800" smtClean="0">
                <a:cs typeface="Times New Roman" pitchFamily="18" charset="0"/>
              </a:rPr>
              <a:t>c’n + … +(19/20)</a:t>
            </a:r>
            <a:r>
              <a:rPr lang="en-US" altLang="zh-TW" sz="1800" baseline="30000" smtClean="0">
                <a:cs typeface="Times New Roman" pitchFamily="18" charset="0"/>
              </a:rPr>
              <a:t>p</a:t>
            </a:r>
            <a:r>
              <a:rPr lang="en-US" altLang="zh-TW" sz="1800" smtClean="0">
                <a:cs typeface="Times New Roman" pitchFamily="18" charset="0"/>
              </a:rPr>
              <a:t>c’n + T((19/20)</a:t>
            </a:r>
            <a:r>
              <a:rPr lang="en-US" altLang="zh-TW" sz="1800" baseline="30000" smtClean="0">
                <a:cs typeface="Times New Roman" pitchFamily="18" charset="0"/>
              </a:rPr>
              <a:t>p+1</a:t>
            </a:r>
            <a:r>
              <a:rPr lang="en-US" altLang="zh-TW" sz="1800" smtClean="0">
                <a:cs typeface="Times New Roman" pitchFamily="18" charset="0"/>
              </a:rPr>
              <a:t>n) , (19/20)</a:t>
            </a:r>
            <a:r>
              <a:rPr lang="en-US" altLang="zh-TW" sz="1800" baseline="30000" smtClean="0">
                <a:cs typeface="Times New Roman" pitchFamily="18" charset="0"/>
              </a:rPr>
              <a:t>p+1</a:t>
            </a:r>
            <a:r>
              <a:rPr lang="en-US" altLang="zh-TW" sz="1800" smtClean="0">
                <a:cs typeface="Times New Roman" pitchFamily="18" charset="0"/>
              </a:rPr>
              <a:t>n</a:t>
            </a:r>
            <a:r>
              <a:rPr lang="en-US" altLang="zh-TW" sz="1800" smtClean="0">
                <a:sym typeface="Symbol" pitchFamily="18" charset="2"/>
              </a:rPr>
              <a:t></a:t>
            </a:r>
            <a:r>
              <a:rPr lang="en-US" altLang="zh-TW" sz="1800" smtClean="0">
                <a:cs typeface="Times New Roman" pitchFamily="18" charset="0"/>
              </a:rPr>
              <a:t> 1 </a:t>
            </a:r>
            <a:r>
              <a:rPr lang="en-US" altLang="zh-TW" sz="1800" smtClean="0">
                <a:sym typeface="Symbol" pitchFamily="18" charset="2"/>
              </a:rPr>
              <a:t></a:t>
            </a:r>
            <a:r>
              <a:rPr lang="en-US" altLang="zh-TW" sz="1800" smtClean="0">
                <a:cs typeface="Times New Roman" pitchFamily="18" charset="0"/>
              </a:rPr>
              <a:t> (19/20)</a:t>
            </a:r>
            <a:r>
              <a:rPr lang="en-US" altLang="zh-TW" sz="1800" baseline="30000" smtClean="0">
                <a:cs typeface="Times New Roman" pitchFamily="18" charset="0"/>
              </a:rPr>
              <a:t>p</a:t>
            </a:r>
            <a:r>
              <a:rPr lang="en-US" altLang="zh-TW" sz="1800" smtClean="0">
                <a:cs typeface="Times New Roman" pitchFamily="18" charset="0"/>
              </a:rPr>
              <a:t>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TW" sz="1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cs typeface="Times New Roman" pitchFamily="18" charset="0"/>
              </a:rPr>
              <a:t>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1800" smtClean="0">
                <a:sym typeface="Symbol" pitchFamily="18" charset="2"/>
              </a:rPr>
              <a:t></a:t>
            </a:r>
            <a:r>
              <a:rPr lang="en-US" altLang="zh-TW" sz="1800" smtClean="0">
                <a:cs typeface="Times New Roman" pitchFamily="18" charset="0"/>
              </a:rPr>
              <a:t> T(n) =</a:t>
            </a:r>
            <a:r>
              <a:rPr lang="en-US" altLang="zh-TW" sz="1800" smtClean="0"/>
              <a:t>                       </a:t>
            </a:r>
            <a:r>
              <a:rPr lang="en-US" altLang="zh-TW" sz="1800" smtClean="0">
                <a:sym typeface="Symbol" pitchFamily="18" charset="2"/>
              </a:rPr>
              <a:t> </a:t>
            </a:r>
            <a:r>
              <a:rPr lang="en-US" altLang="zh-TW" sz="1800" smtClean="0">
                <a:cs typeface="Times New Roman" pitchFamily="18" charset="0"/>
              </a:rPr>
              <a:t>20 cn + c ’’  = O(n)</a:t>
            </a:r>
            <a:endParaRPr lang="en-US" altLang="zh-TW" sz="1800" smtClean="0"/>
          </a:p>
          <a:p>
            <a:pPr>
              <a:lnSpc>
                <a:spcPct val="90000"/>
              </a:lnSpc>
            </a:pPr>
            <a:endParaRPr lang="en-US" altLang="zh-TW" sz="1800" smtClean="0"/>
          </a:p>
        </p:txBody>
      </p:sp>
      <p:graphicFrame>
        <p:nvGraphicFramePr>
          <p:cNvPr id="16388" name="Object 2"/>
          <p:cNvGraphicFramePr>
            <a:graphicFrameLocks noChangeAspect="1"/>
          </p:cNvGraphicFramePr>
          <p:nvPr/>
        </p:nvGraphicFramePr>
        <p:xfrm>
          <a:off x="2281238" y="5013325"/>
          <a:ext cx="1449387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7" name="方程式" r:id="rId4" imgW="1193800" imgH="762000" progId="Equation.3">
                  <p:embed/>
                </p:oleObj>
              </mc:Choice>
              <mc:Fallback>
                <p:oleObj name="方程式" r:id="rId4" imgW="1193800" imgH="762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5013325"/>
                        <a:ext cx="1449387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字方塊 5"/>
          <p:cNvSpPr txBox="1">
            <a:spLocks noChangeArrowheads="1"/>
          </p:cNvSpPr>
          <p:nvPr/>
        </p:nvSpPr>
        <p:spPr bwMode="auto">
          <a:xfrm>
            <a:off x="6659563" y="5010150"/>
            <a:ext cx="203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400" b="1">
                <a:latin typeface="Arial" charset="0"/>
                <a:hlinkClick r:id="" action="ppaction://noaction"/>
              </a:rPr>
              <a:t>等比級數公式</a:t>
            </a:r>
            <a:endParaRPr lang="zh-TW" altLang="en-US" sz="1800" b="1">
              <a:latin typeface="Arial" charset="0"/>
            </a:endParaRPr>
          </a:p>
        </p:txBody>
      </p:sp>
      <p:sp>
        <p:nvSpPr>
          <p:cNvPr id="87045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408A1BF-33A0-4487-94EA-8C8AFD14A553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zh-TW" sz="1400" smtClean="0">
              <a:latin typeface="Arial" charset="0"/>
            </a:endParaRPr>
          </a:p>
        </p:txBody>
      </p:sp>
      <p:sp>
        <p:nvSpPr>
          <p:cNvPr id="870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smtClean="0"/>
              <a:t>刪尋選取演算法時間複雜度分析</a:t>
            </a:r>
            <a:r>
              <a:rPr lang="en-US" altLang="zh-TW" sz="3600" smtClean="0"/>
              <a:t>(</a:t>
            </a:r>
            <a:r>
              <a:rPr lang="zh-TW" altLang="en-US" sz="3600" smtClean="0"/>
              <a:t>續</a:t>
            </a:r>
            <a:r>
              <a:rPr lang="en-US" altLang="zh-TW" sz="3600" smtClean="0"/>
              <a:t>)</a:t>
            </a:r>
            <a:endParaRPr lang="en-US" altLang="zh-TW" sz="3600" smtClean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88067" name="內容版面配置區 2"/>
          <p:cNvSpPr>
            <a:spLocks noGrp="1"/>
          </p:cNvSpPr>
          <p:nvPr>
            <p:ph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zh-TW" sz="4800" b="1" dirty="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TW" sz="4800" b="1" dirty="0" smtClean="0"/>
              <a:t>4.</a:t>
            </a:r>
            <a:r>
              <a:rPr lang="zh-TW" altLang="en-US" sz="4800" b="1" dirty="0" smtClean="0"/>
              <a:t>  限制的一圓心演算法</a:t>
            </a:r>
            <a:endParaRPr lang="en-US" altLang="zh-TW" sz="4800" dirty="0" smtClean="0"/>
          </a:p>
        </p:txBody>
      </p:sp>
      <p:sp>
        <p:nvSpPr>
          <p:cNvPr id="88068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DC15ED4-48A6-42E4-A0C1-951E7A4839C9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cs typeface="Times New Roman" pitchFamily="18" charset="0"/>
              </a:rPr>
              <a:t/>
            </a:r>
            <a:br>
              <a:rPr lang="en-US" altLang="zh-TW" smtClean="0">
                <a:cs typeface="Times New Roman" pitchFamily="18" charset="0"/>
              </a:rPr>
            </a:br>
            <a:r>
              <a:rPr lang="en-US" altLang="zh-TW" smtClean="0">
                <a:cs typeface="Times New Roman" pitchFamily="18" charset="0"/>
              </a:rPr>
              <a:t/>
            </a:r>
            <a:br>
              <a:rPr lang="en-US" altLang="zh-TW" smtClean="0">
                <a:cs typeface="Times New Roman" pitchFamily="18" charset="0"/>
              </a:rPr>
            </a:br>
            <a:r>
              <a:rPr lang="zh-TW" altLang="en-US" smtClean="0">
                <a:cs typeface="Times New Roman" pitchFamily="18" charset="0"/>
              </a:rPr>
              <a:t>一圓心問題</a:t>
            </a:r>
            <a:endParaRPr lang="zh-TW" altLang="en-US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17713"/>
            <a:ext cx="7343775" cy="41148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>
                <a:cs typeface="Times New Roman" pitchFamily="18" charset="0"/>
              </a:rPr>
              <a:t>一圓心問題</a:t>
            </a:r>
            <a:r>
              <a:rPr lang="en-US" altLang="zh-TW" dirty="0" smtClean="0">
                <a:cs typeface="Times New Roman" pitchFamily="18" charset="0"/>
              </a:rPr>
              <a:t>(1-center problem):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dirty="0" smtClean="0"/>
              <a:t>給定</a:t>
            </a:r>
            <a:r>
              <a:rPr lang="en-US" altLang="zh-TW" dirty="0" smtClean="0"/>
              <a:t>n</a:t>
            </a:r>
            <a:r>
              <a:rPr lang="zh-TW" altLang="en-US" dirty="0" smtClean="0"/>
              <a:t>個平面點，找出一個最小可覆蓋此</a:t>
            </a:r>
            <a:r>
              <a:rPr lang="en-US" altLang="zh-TW" dirty="0" smtClean="0"/>
              <a:t>n</a:t>
            </a:r>
            <a:r>
              <a:rPr lang="zh-TW" altLang="en-US" dirty="0" smtClean="0"/>
              <a:t>個點的圓。</a:t>
            </a:r>
          </a:p>
        </p:txBody>
      </p:sp>
      <p:sp>
        <p:nvSpPr>
          <p:cNvPr id="89092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EE909D0-18A0-4F02-BA61-B01257E97AF1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zh-TW" sz="1400" smtClean="0">
              <a:latin typeface="Arial" charset="0"/>
            </a:endParaRPr>
          </a:p>
        </p:txBody>
      </p:sp>
      <p:pic>
        <p:nvPicPr>
          <p:cNvPr id="88092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213" y="3643313"/>
            <a:ext cx="2860675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cs typeface="Times New Roman" pitchFamily="18" charset="0"/>
              </a:rPr>
              <a:t/>
            </a:r>
            <a:br>
              <a:rPr lang="en-US" altLang="zh-TW" smtClean="0">
                <a:cs typeface="Times New Roman" pitchFamily="18" charset="0"/>
              </a:rPr>
            </a:br>
            <a:r>
              <a:rPr lang="en-US" altLang="zh-TW" smtClean="0">
                <a:cs typeface="Times New Roman" pitchFamily="18" charset="0"/>
              </a:rPr>
              <a:t/>
            </a:r>
            <a:br>
              <a:rPr lang="en-US" altLang="zh-TW" smtClean="0">
                <a:cs typeface="Times New Roman" pitchFamily="18" charset="0"/>
              </a:rPr>
            </a:br>
            <a:r>
              <a:rPr lang="zh-TW" altLang="en-US" smtClean="0">
                <a:cs typeface="Times New Roman" pitchFamily="18" charset="0"/>
              </a:rPr>
              <a:t>一圓心問題</a:t>
            </a:r>
            <a:r>
              <a:rPr lang="en-US" altLang="zh-TW" smtClean="0">
                <a:cs typeface="Times New Roman" pitchFamily="18" charset="0"/>
              </a:rPr>
              <a:t>(</a:t>
            </a:r>
            <a:r>
              <a:rPr lang="zh-TW" altLang="en-US" smtClean="0">
                <a:cs typeface="Times New Roman" pitchFamily="18" charset="0"/>
              </a:rPr>
              <a:t>續</a:t>
            </a:r>
            <a:r>
              <a:rPr lang="en-US" altLang="zh-TW" smtClean="0">
                <a:cs typeface="Times New Roman" pitchFamily="18" charset="0"/>
              </a:rPr>
              <a:t>)</a:t>
            </a:r>
            <a:endParaRPr lang="zh-TW" altLang="en-US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17713"/>
            <a:ext cx="8785225" cy="4114800"/>
          </a:xfrm>
        </p:spPr>
        <p:txBody>
          <a:bodyPr/>
          <a:lstStyle/>
          <a:p>
            <a:pPr eaLnBrk="1" hangingPunct="1"/>
            <a:r>
              <a:rPr lang="zh-TW" altLang="en-US" smtClean="0">
                <a:cs typeface="Times New Roman" pitchFamily="18" charset="0"/>
              </a:rPr>
              <a:t>基本</a:t>
            </a:r>
            <a:r>
              <a:rPr lang="zh-TW" altLang="en-US" smtClean="0">
                <a:solidFill>
                  <a:srgbClr val="3333FF"/>
                </a:solidFill>
                <a:cs typeface="Times New Roman" pitchFamily="18" charset="0"/>
              </a:rPr>
              <a:t>暴力</a:t>
            </a:r>
            <a:r>
              <a:rPr lang="en-US" altLang="zh-TW" smtClean="0">
                <a:solidFill>
                  <a:srgbClr val="3333FF"/>
                </a:solidFill>
                <a:cs typeface="Times New Roman" pitchFamily="18" charset="0"/>
              </a:rPr>
              <a:t>(brute force)</a:t>
            </a:r>
            <a:r>
              <a:rPr lang="zh-TW" altLang="en-US" smtClean="0">
                <a:solidFill>
                  <a:srgbClr val="3333FF"/>
                </a:solidFill>
                <a:cs typeface="Times New Roman" pitchFamily="18" charset="0"/>
              </a:rPr>
              <a:t>法</a:t>
            </a:r>
            <a:r>
              <a:rPr lang="en-US" altLang="zh-TW" smtClean="0">
                <a:cs typeface="Times New Roman" pitchFamily="18" charset="0"/>
              </a:rPr>
              <a:t>: </a:t>
            </a:r>
            <a:r>
              <a:rPr lang="zh-TW" altLang="en-US" smtClean="0">
                <a:cs typeface="Times New Roman" pitchFamily="18" charset="0"/>
              </a:rPr>
              <a:t>列出每一個可能的候選圓並檢查其是否能夠覆蓋所有的點</a:t>
            </a:r>
            <a:r>
              <a:rPr lang="en-US" altLang="zh-TW" smtClean="0">
                <a:cs typeface="Times New Roman" pitchFamily="18" charset="0"/>
              </a:rPr>
              <a:t>:</a:t>
            </a:r>
          </a:p>
          <a:p>
            <a:pPr lvl="1" eaLnBrk="1" hangingPunct="1"/>
            <a:r>
              <a:rPr lang="zh-TW" altLang="en-US" smtClean="0">
                <a:solidFill>
                  <a:srgbClr val="3333FF"/>
                </a:solidFill>
                <a:cs typeface="Times New Roman" pitchFamily="18" charset="0"/>
              </a:rPr>
              <a:t>任取三點做圓</a:t>
            </a:r>
            <a:r>
              <a:rPr lang="en-US" altLang="zh-TW" smtClean="0">
                <a:cs typeface="Times New Roman" pitchFamily="18" charset="0"/>
              </a:rPr>
              <a:t>:</a:t>
            </a:r>
            <a:r>
              <a:rPr lang="zh-TW" altLang="en-US" smtClean="0">
                <a:cs typeface="Times New Roman" pitchFamily="18" charset="0"/>
              </a:rPr>
              <a:t> 時間複雜度</a:t>
            </a:r>
            <a:r>
              <a:rPr lang="en-US" altLang="zh-TW" smtClean="0">
                <a:solidFill>
                  <a:srgbClr val="3333FF"/>
                </a:solidFill>
                <a:cs typeface="Times New Roman" pitchFamily="18" charset="0"/>
              </a:rPr>
              <a:t>O(n</a:t>
            </a:r>
            <a:r>
              <a:rPr lang="en-US" altLang="zh-TW" baseline="30000" smtClean="0">
                <a:solidFill>
                  <a:srgbClr val="3333FF"/>
                </a:solidFill>
                <a:cs typeface="Times New Roman" pitchFamily="18" charset="0"/>
              </a:rPr>
              <a:t>3</a:t>
            </a:r>
            <a:r>
              <a:rPr lang="en-US" altLang="zh-TW" smtClean="0">
                <a:solidFill>
                  <a:srgbClr val="3333FF"/>
                </a:solidFill>
                <a:cs typeface="Times New Roman" pitchFamily="18" charset="0"/>
              </a:rPr>
              <a:t>)</a:t>
            </a:r>
          </a:p>
          <a:p>
            <a:pPr lvl="1" eaLnBrk="1" hangingPunct="1"/>
            <a:r>
              <a:rPr lang="zh-TW" altLang="en-US" smtClean="0">
                <a:solidFill>
                  <a:srgbClr val="3333FF"/>
                </a:solidFill>
                <a:cs typeface="Times New Roman" pitchFamily="18" charset="0"/>
              </a:rPr>
              <a:t>任取二點為直徑做圓</a:t>
            </a:r>
            <a:r>
              <a:rPr lang="en-US" altLang="zh-TW" smtClean="0">
                <a:cs typeface="Times New Roman" pitchFamily="18" charset="0"/>
              </a:rPr>
              <a:t>:</a:t>
            </a:r>
            <a:r>
              <a:rPr lang="zh-TW" altLang="en-US" smtClean="0">
                <a:cs typeface="Times New Roman" pitchFamily="18" charset="0"/>
              </a:rPr>
              <a:t> 時間時間複雜度</a:t>
            </a:r>
            <a:r>
              <a:rPr lang="en-US" altLang="zh-TW" smtClean="0">
                <a:solidFill>
                  <a:srgbClr val="3333FF"/>
                </a:solidFill>
                <a:cs typeface="Times New Roman" pitchFamily="18" charset="0"/>
              </a:rPr>
              <a:t>O(n</a:t>
            </a:r>
            <a:r>
              <a:rPr lang="en-US" altLang="zh-TW" baseline="30000" smtClean="0">
                <a:solidFill>
                  <a:srgbClr val="3333FF"/>
                </a:solidFill>
                <a:cs typeface="Times New Roman" pitchFamily="18" charset="0"/>
              </a:rPr>
              <a:t>2</a:t>
            </a:r>
            <a:r>
              <a:rPr lang="en-US" altLang="zh-TW" smtClean="0">
                <a:solidFill>
                  <a:srgbClr val="3333FF"/>
                </a:solidFill>
                <a:cs typeface="Times New Roman" pitchFamily="18" charset="0"/>
              </a:rPr>
              <a:t>)</a:t>
            </a:r>
          </a:p>
          <a:p>
            <a:pPr lvl="1" eaLnBrk="1" hangingPunct="1"/>
            <a:r>
              <a:rPr lang="zh-TW" altLang="en-US" smtClean="0">
                <a:cs typeface="Times New Roman" pitchFamily="18" charset="0"/>
              </a:rPr>
              <a:t>針對一個候選圓</a:t>
            </a:r>
            <a:r>
              <a:rPr lang="zh-TW" altLang="en-US" smtClean="0">
                <a:solidFill>
                  <a:srgbClr val="3333FF"/>
                </a:solidFill>
                <a:cs typeface="Times New Roman" pitchFamily="18" charset="0"/>
              </a:rPr>
              <a:t>檢查是否能夠覆蓋所有的點</a:t>
            </a:r>
            <a:r>
              <a:rPr lang="en-US" altLang="zh-TW" smtClean="0">
                <a:cs typeface="Times New Roman" pitchFamily="18" charset="0"/>
              </a:rPr>
              <a:t>: </a:t>
            </a:r>
            <a:r>
              <a:rPr lang="en-US" altLang="zh-TW" smtClean="0">
                <a:solidFill>
                  <a:srgbClr val="3333FF"/>
                </a:solidFill>
                <a:cs typeface="Times New Roman" pitchFamily="18" charset="0"/>
              </a:rPr>
              <a:t>O(n)</a:t>
            </a:r>
          </a:p>
          <a:p>
            <a:pPr eaLnBrk="1" hangingPunct="1"/>
            <a:r>
              <a:rPr lang="zh-TW" altLang="en-US" smtClean="0">
                <a:cs typeface="Times New Roman" pitchFamily="18" charset="0"/>
              </a:rPr>
              <a:t>總時間複雜度</a:t>
            </a:r>
            <a:r>
              <a:rPr lang="en-US" altLang="zh-TW" smtClean="0">
                <a:cs typeface="Times New Roman" pitchFamily="18" charset="0"/>
              </a:rPr>
              <a:t>:</a:t>
            </a:r>
            <a:r>
              <a:rPr lang="zh-TW" altLang="en-US" smtClean="0">
                <a:cs typeface="Times New Roman" pitchFamily="18" charset="0"/>
              </a:rPr>
              <a:t> </a:t>
            </a:r>
            <a:r>
              <a:rPr lang="en-US" altLang="zh-TW" smtClean="0">
                <a:solidFill>
                  <a:srgbClr val="3333FF"/>
                </a:solidFill>
                <a:cs typeface="Times New Roman" pitchFamily="18" charset="0"/>
              </a:rPr>
              <a:t>O(n</a:t>
            </a:r>
            <a:r>
              <a:rPr lang="en-US" altLang="zh-TW" baseline="30000" smtClean="0">
                <a:solidFill>
                  <a:srgbClr val="3333FF"/>
                </a:solidFill>
                <a:cs typeface="Times New Roman" pitchFamily="18" charset="0"/>
              </a:rPr>
              <a:t>4</a:t>
            </a:r>
            <a:r>
              <a:rPr lang="en-US" altLang="zh-TW" smtClean="0">
                <a:solidFill>
                  <a:srgbClr val="3333FF"/>
                </a:solidFill>
                <a:cs typeface="Times New Roman" pitchFamily="18" charset="0"/>
              </a:rPr>
              <a:t>)</a:t>
            </a:r>
          </a:p>
        </p:txBody>
      </p:sp>
      <p:sp>
        <p:nvSpPr>
          <p:cNvPr id="90116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427BC2E-C184-4A31-B181-C4ABD45D5EDB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cs typeface="Times New Roman" pitchFamily="18" charset="0"/>
              </a:rPr>
              <a:t/>
            </a:r>
            <a:br>
              <a:rPr lang="en-US" altLang="zh-TW" smtClean="0">
                <a:cs typeface="Times New Roman" pitchFamily="18" charset="0"/>
              </a:rPr>
            </a:br>
            <a:r>
              <a:rPr lang="en-US" altLang="zh-TW" smtClean="0">
                <a:cs typeface="Times New Roman" pitchFamily="18" charset="0"/>
              </a:rPr>
              <a:t/>
            </a:r>
            <a:br>
              <a:rPr lang="en-US" altLang="zh-TW" smtClean="0">
                <a:cs typeface="Times New Roman" pitchFamily="18" charset="0"/>
              </a:rPr>
            </a:br>
            <a:r>
              <a:rPr lang="en-US" altLang="zh-TW" smtClean="0">
                <a:cs typeface="Times New Roman" pitchFamily="18" charset="0"/>
              </a:rPr>
              <a:t/>
            </a:r>
            <a:br>
              <a:rPr lang="en-US" altLang="zh-TW" smtClean="0">
                <a:cs typeface="Times New Roman" pitchFamily="18" charset="0"/>
              </a:rPr>
            </a:br>
            <a:r>
              <a:rPr lang="en-US" altLang="zh-TW" smtClean="0">
                <a:cs typeface="Times New Roman" pitchFamily="18" charset="0"/>
              </a:rPr>
              <a:t/>
            </a:r>
            <a:br>
              <a:rPr lang="en-US" altLang="zh-TW" smtClean="0">
                <a:cs typeface="Times New Roman" pitchFamily="18" charset="0"/>
              </a:rPr>
            </a:br>
            <a:r>
              <a:rPr lang="zh-TW" altLang="en-US" smtClean="0">
                <a:cs typeface="Times New Roman" pitchFamily="18" charset="0"/>
              </a:rPr>
              <a:t>限制的一圓心問題</a:t>
            </a:r>
            <a:endParaRPr lang="zh-TW" altLang="en-US" sz="3600" smtClean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17713"/>
            <a:ext cx="8631238" cy="4114800"/>
          </a:xfrm>
        </p:spPr>
        <p:txBody>
          <a:bodyPr/>
          <a:lstStyle/>
          <a:p>
            <a:pPr algn="just" eaLnBrk="1" hangingPunct="1">
              <a:defRPr/>
            </a:pPr>
            <a:r>
              <a:rPr lang="zh-TW" altLang="en-US" dirty="0" smtClean="0">
                <a:cs typeface="Times New Roman" pitchFamily="18" charset="0"/>
              </a:rPr>
              <a:t>限制的一圓心問題</a:t>
            </a:r>
            <a:r>
              <a:rPr lang="en-US" altLang="zh-TW" dirty="0" smtClean="0">
                <a:cs typeface="Times New Roman" pitchFamily="18" charset="0"/>
              </a:rPr>
              <a:t>(constrained 1-center problem):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zh-TW" altLang="en-US" dirty="0" smtClean="0"/>
              <a:t>給定</a:t>
            </a:r>
            <a:r>
              <a:rPr lang="en-US" altLang="zh-TW" dirty="0" smtClean="0"/>
              <a:t>n</a:t>
            </a:r>
            <a:r>
              <a:rPr lang="zh-TW" altLang="en-US" dirty="0" smtClean="0"/>
              <a:t>個平面點，找出一個最小可覆蓋此</a:t>
            </a:r>
            <a:r>
              <a:rPr lang="en-US" altLang="zh-TW" dirty="0" smtClean="0"/>
              <a:t>n</a:t>
            </a:r>
            <a:r>
              <a:rPr lang="zh-TW" altLang="en-US" dirty="0" smtClean="0"/>
              <a:t>個點的圓，但是限制圓心</a:t>
            </a:r>
            <a:r>
              <a:rPr lang="en-US" altLang="zh-TW" dirty="0" smtClean="0"/>
              <a:t>r</a:t>
            </a:r>
            <a:r>
              <a:rPr lang="zh-TW" altLang="en-US" dirty="0" smtClean="0"/>
              <a:t>必須座落在</a:t>
            </a:r>
            <a:r>
              <a:rPr lang="en-US" altLang="zh-TW" dirty="0" smtClean="0">
                <a:cs typeface="Times New Roman" pitchFamily="18" charset="0"/>
              </a:rPr>
              <a:t>y=c(</a:t>
            </a:r>
            <a:r>
              <a:rPr lang="zh-TW" altLang="en-US" dirty="0" smtClean="0">
                <a:cs typeface="Times New Roman" pitchFamily="18" charset="0"/>
              </a:rPr>
              <a:t>例如</a:t>
            </a:r>
            <a:r>
              <a:rPr lang="en-US" altLang="zh-TW" dirty="0" smtClean="0">
                <a:cs typeface="Times New Roman" pitchFamily="18" charset="0"/>
              </a:rPr>
              <a:t>y=0)</a:t>
            </a:r>
            <a:r>
              <a:rPr lang="zh-TW" altLang="en-US" dirty="0" smtClean="0">
                <a:cs typeface="Times New Roman" pitchFamily="18" charset="0"/>
              </a:rPr>
              <a:t>的直線上。</a:t>
            </a:r>
            <a:endParaRPr lang="zh-TW" altLang="en-US" dirty="0" smtClean="0"/>
          </a:p>
        </p:txBody>
      </p:sp>
      <p:sp>
        <p:nvSpPr>
          <p:cNvPr id="91140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F33EF87-DB06-44CE-A7A3-F85DD48A88E5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zh-TW" sz="1400" smtClean="0">
              <a:latin typeface="Arial" charset="0"/>
            </a:endParaRPr>
          </a:p>
        </p:txBody>
      </p:sp>
      <p:pic>
        <p:nvPicPr>
          <p:cNvPr id="8909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4338638"/>
            <a:ext cx="4351337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7763" y="620713"/>
            <a:ext cx="8177212" cy="1143000"/>
          </a:xfrm>
        </p:spPr>
        <p:txBody>
          <a:bodyPr/>
          <a:lstStyle/>
          <a:p>
            <a:pPr eaLnBrk="1" hangingPunct="1"/>
            <a:r>
              <a:rPr lang="zh-TW" altLang="en-US" sz="3200" smtClean="0">
                <a:cs typeface="Times New Roman" pitchFamily="18" charset="0"/>
              </a:rPr>
              <a:t>限制的一圓心演算法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zh-TW" sz="2800" dirty="0" smtClean="0">
                <a:cs typeface="Times New Roman" pitchFamily="18" charset="0"/>
              </a:rPr>
              <a:t>Algorithm </a:t>
            </a:r>
            <a:r>
              <a:rPr lang="zh-TW" altLang="en-US" sz="2800" dirty="0" smtClean="0">
                <a:cs typeface="Times New Roman" pitchFamily="18" charset="0"/>
              </a:rPr>
              <a:t>限制的一圓心演算法</a:t>
            </a:r>
            <a:endParaRPr lang="en-US" altLang="zh-TW" sz="280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zh-TW" sz="2800" dirty="0" smtClean="0">
                <a:cs typeface="Times New Roman" pitchFamily="18" charset="0"/>
              </a:rPr>
              <a:t>Input: n</a:t>
            </a:r>
            <a:r>
              <a:rPr lang="zh-TW" altLang="en-US" sz="2800" dirty="0" smtClean="0">
                <a:cs typeface="Times New Roman" pitchFamily="18" charset="0"/>
              </a:rPr>
              <a:t>個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平面點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p</a:t>
            </a:r>
            <a:r>
              <a:rPr lang="en-US" altLang="zh-TW" sz="2800" baseline="-30000" dirty="0" smtClean="0">
                <a:solidFill>
                  <a:srgbClr val="3333FF"/>
                </a:solidFill>
                <a:cs typeface="Times New Roman" pitchFamily="18" charset="0"/>
              </a:rPr>
              <a:t>1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, p</a:t>
            </a:r>
            <a:r>
              <a:rPr lang="en-US" altLang="zh-TW" sz="2800" baseline="-30000" dirty="0" smtClean="0">
                <a:solidFill>
                  <a:srgbClr val="3333FF"/>
                </a:solidFill>
                <a:cs typeface="Times New Roman" pitchFamily="18" charset="0"/>
              </a:rPr>
              <a:t>2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,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 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…, </a:t>
            </a:r>
            <a:r>
              <a:rPr lang="en-US" altLang="zh-TW" sz="2800" dirty="0" err="1" smtClean="0">
                <a:solidFill>
                  <a:srgbClr val="3333FF"/>
                </a:solidFill>
                <a:cs typeface="Times New Roman" pitchFamily="18" charset="0"/>
              </a:rPr>
              <a:t>p</a:t>
            </a:r>
            <a:r>
              <a:rPr lang="en-US" altLang="zh-TW" sz="28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n</a:t>
            </a:r>
            <a:r>
              <a:rPr lang="zh-TW" altLang="en-US" sz="2800" dirty="0" smtClean="0">
                <a:cs typeface="Times New Roman" pitchFamily="18" charset="0"/>
              </a:rPr>
              <a:t>與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直線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y = 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c, n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  <a:sym typeface="Symbol" panose="05050102010706020507" pitchFamily="18" charset="2"/>
              </a:rPr>
              <a:t>2</a:t>
            </a:r>
            <a:endParaRPr lang="en-US" altLang="zh-TW" sz="2800" dirty="0" smtClean="0">
              <a:solidFill>
                <a:srgbClr val="3333FF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zh-TW" sz="2800" dirty="0" smtClean="0">
                <a:cs typeface="Times New Roman" pitchFamily="18" charset="0"/>
              </a:rPr>
              <a:t>Output: </a:t>
            </a:r>
            <a:r>
              <a:rPr lang="zh-TW" altLang="en-US" sz="2800" dirty="0" smtClean="0"/>
              <a:t>圓心在</a:t>
            </a:r>
            <a:r>
              <a:rPr lang="en-US" altLang="zh-TW" sz="2800" dirty="0" smtClean="0">
                <a:cs typeface="Times New Roman" pitchFamily="18" charset="0"/>
              </a:rPr>
              <a:t>y=c</a:t>
            </a:r>
            <a:r>
              <a:rPr lang="zh-TW" altLang="en-US" sz="2800" dirty="0" smtClean="0">
                <a:cs typeface="Times New Roman" pitchFamily="18" charset="0"/>
              </a:rPr>
              <a:t>上</a:t>
            </a:r>
            <a:r>
              <a:rPr lang="zh-TW" altLang="en-US" sz="2800" dirty="0" smtClean="0"/>
              <a:t>可</a:t>
            </a:r>
            <a:r>
              <a:rPr lang="zh-TW" altLang="en-US" sz="2800" dirty="0" smtClean="0">
                <a:solidFill>
                  <a:srgbClr val="3333FF"/>
                </a:solidFill>
              </a:rPr>
              <a:t>覆蓋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p</a:t>
            </a:r>
            <a:r>
              <a:rPr lang="en-US" altLang="zh-TW" sz="2800" baseline="-30000" dirty="0" smtClean="0">
                <a:solidFill>
                  <a:srgbClr val="3333FF"/>
                </a:solidFill>
                <a:cs typeface="Times New Roman" pitchFamily="18" charset="0"/>
              </a:rPr>
              <a:t>1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, p</a:t>
            </a:r>
            <a:r>
              <a:rPr lang="en-US" altLang="zh-TW" sz="2800" baseline="-30000" dirty="0" smtClean="0">
                <a:solidFill>
                  <a:srgbClr val="3333FF"/>
                </a:solidFill>
                <a:cs typeface="Times New Roman" pitchFamily="18" charset="0"/>
              </a:rPr>
              <a:t>2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,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 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…, </a:t>
            </a:r>
            <a:r>
              <a:rPr lang="en-US" altLang="zh-TW" sz="2800" dirty="0" err="1" smtClean="0">
                <a:solidFill>
                  <a:srgbClr val="3333FF"/>
                </a:solidFill>
                <a:cs typeface="Times New Roman" pitchFamily="18" charset="0"/>
              </a:rPr>
              <a:t>p</a:t>
            </a:r>
            <a:r>
              <a:rPr lang="en-US" altLang="zh-TW" sz="28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n</a:t>
            </a:r>
            <a:r>
              <a:rPr lang="zh-TW" altLang="en-US" sz="2800" dirty="0" smtClean="0"/>
              <a:t>的最小圓</a:t>
            </a:r>
            <a:endParaRPr lang="en-US" altLang="zh-TW" sz="2800" dirty="0" smtClean="0"/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1:</a:t>
            </a:r>
            <a:r>
              <a:rPr lang="en-US" altLang="zh-TW" sz="2800" dirty="0" smtClean="0">
                <a:cs typeface="Times New Roman" pitchFamily="18" charset="0"/>
              </a:rPr>
              <a:t> </a:t>
            </a:r>
            <a:r>
              <a:rPr lang="zh-TW" altLang="en-US" sz="2800" dirty="0" smtClean="0">
                <a:cs typeface="Times New Roman" pitchFamily="18" charset="0"/>
              </a:rPr>
              <a:t>若</a:t>
            </a:r>
            <a:r>
              <a:rPr lang="en-US" altLang="zh-TW" sz="2800" dirty="0" smtClean="0">
                <a:cs typeface="Times New Roman" pitchFamily="18" charset="0"/>
              </a:rPr>
              <a:t>n</a:t>
            </a:r>
            <a:r>
              <a:rPr lang="en-US" altLang="zh-TW" sz="2800" dirty="0" smtClean="0">
                <a:cs typeface="Times New Roman" pitchFamily="18" charset="0"/>
                <a:sym typeface="Symbol" pitchFamily="18" charset="2"/>
              </a:rPr>
              <a:t></a:t>
            </a:r>
            <a:r>
              <a:rPr lang="en-US" altLang="zh-TW" sz="2800" dirty="0" smtClean="0">
                <a:cs typeface="Times New Roman" pitchFamily="18" charset="0"/>
              </a:rPr>
              <a:t>2</a:t>
            </a:r>
            <a:r>
              <a:rPr lang="zh-TW" altLang="en-US" sz="2800" dirty="0" smtClean="0">
                <a:cs typeface="Times New Roman" pitchFamily="18" charset="0"/>
              </a:rPr>
              <a:t>，則直接找出圓。</a:t>
            </a:r>
            <a:endParaRPr lang="en-US" altLang="zh-TW" sz="2800" dirty="0" smtClean="0"/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2: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 </a:t>
            </a:r>
            <a:r>
              <a:rPr lang="zh-TW" altLang="en-US" sz="2800" dirty="0" smtClean="0">
                <a:cs typeface="Times New Roman" pitchFamily="18" charset="0"/>
              </a:rPr>
              <a:t>若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n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為偶數</a:t>
            </a:r>
            <a:r>
              <a:rPr lang="zh-TW" altLang="en-US" sz="2800" dirty="0" smtClean="0">
                <a:cs typeface="Times New Roman" pitchFamily="18" charset="0"/>
              </a:rPr>
              <a:t>，則形成</a:t>
            </a:r>
            <a:r>
              <a:rPr lang="zh-TW" altLang="en-US" sz="2800" dirty="0" smtClean="0">
                <a:cs typeface="Times New Roman" pitchFamily="18" charset="0"/>
                <a:sym typeface="Symbol" pitchFamily="18" charset="2"/>
              </a:rPr>
              <a:t></a:t>
            </a:r>
            <a:r>
              <a:rPr lang="en-US" altLang="zh-TW" sz="2800" dirty="0" smtClean="0">
                <a:cs typeface="Times New Roman" pitchFamily="18" charset="0"/>
                <a:sym typeface="Symbol" pitchFamily="18" charset="2"/>
              </a:rPr>
              <a:t>n/2</a:t>
            </a:r>
            <a:r>
              <a:rPr lang="zh-TW" altLang="en-US" sz="2800" dirty="0" smtClean="0">
                <a:cs typeface="Times New Roman" pitchFamily="18" charset="0"/>
                <a:sym typeface="Symbol" pitchFamily="18" charset="2"/>
              </a:rPr>
              <a:t>個</a:t>
            </a:r>
            <a:r>
              <a:rPr lang="zh-TW" altLang="en-US" sz="2800" dirty="0" smtClean="0">
                <a:cs typeface="Times New Roman" pitchFamily="18" charset="0"/>
              </a:rPr>
              <a:t>點對</a:t>
            </a:r>
            <a:r>
              <a:rPr lang="en-US" altLang="zh-TW" sz="2800" dirty="0" smtClean="0">
                <a:cs typeface="Times New Roman" pitchFamily="18" charset="0"/>
              </a:rPr>
              <a:t>(p</a:t>
            </a:r>
            <a:r>
              <a:rPr lang="en-US" altLang="zh-TW" sz="2800" baseline="-30000" dirty="0" smtClean="0">
                <a:cs typeface="Times New Roman" pitchFamily="18" charset="0"/>
              </a:rPr>
              <a:t>1</a:t>
            </a:r>
            <a:r>
              <a:rPr lang="en-US" altLang="zh-TW" sz="2800" dirty="0" smtClean="0">
                <a:cs typeface="Times New Roman" pitchFamily="18" charset="0"/>
              </a:rPr>
              <a:t>,</a:t>
            </a:r>
            <a:r>
              <a:rPr lang="zh-TW" altLang="en-US" sz="2800" dirty="0" smtClean="0">
                <a:cs typeface="Times New Roman" pitchFamily="18" charset="0"/>
              </a:rPr>
              <a:t> </a:t>
            </a:r>
            <a:r>
              <a:rPr lang="en-US" altLang="zh-TW" sz="2800" dirty="0" smtClean="0">
                <a:cs typeface="Times New Roman" pitchFamily="18" charset="0"/>
              </a:rPr>
              <a:t>p</a:t>
            </a:r>
            <a:r>
              <a:rPr lang="en-US" altLang="zh-TW" sz="2800" baseline="-30000" dirty="0" smtClean="0">
                <a:cs typeface="Times New Roman" pitchFamily="18" charset="0"/>
              </a:rPr>
              <a:t>2</a:t>
            </a:r>
            <a:r>
              <a:rPr lang="en-US" altLang="zh-TW" sz="2800" dirty="0" smtClean="0">
                <a:cs typeface="Times New Roman" pitchFamily="18" charset="0"/>
              </a:rPr>
              <a:t>),</a:t>
            </a:r>
            <a:r>
              <a:rPr lang="zh-TW" altLang="en-US" sz="2800" dirty="0" smtClean="0">
                <a:cs typeface="Times New Roman" pitchFamily="18" charset="0"/>
              </a:rPr>
              <a:t> </a:t>
            </a:r>
            <a:r>
              <a:rPr lang="en-US" altLang="zh-TW" sz="2800" dirty="0" smtClean="0">
                <a:cs typeface="Times New Roman" pitchFamily="18" charset="0"/>
              </a:rPr>
              <a:t>…,(p</a:t>
            </a:r>
            <a:r>
              <a:rPr lang="en-US" altLang="zh-TW" sz="2800" baseline="-30000" dirty="0" smtClean="0">
                <a:cs typeface="Times New Roman" pitchFamily="18" charset="0"/>
              </a:rPr>
              <a:t>n-1</a:t>
            </a:r>
            <a:r>
              <a:rPr lang="en-US" altLang="zh-TW" sz="2800" dirty="0" smtClean="0">
                <a:cs typeface="Times New Roman" pitchFamily="18" charset="0"/>
              </a:rPr>
              <a:t>, </a:t>
            </a:r>
            <a:r>
              <a:rPr lang="en-US" altLang="zh-TW" sz="2800" dirty="0" err="1" smtClean="0">
                <a:cs typeface="Times New Roman" pitchFamily="18" charset="0"/>
              </a:rPr>
              <a:t>p</a:t>
            </a:r>
            <a:r>
              <a:rPr lang="en-US" altLang="zh-TW" sz="2800" baseline="-30000" dirty="0" err="1" smtClean="0">
                <a:cs typeface="Times New Roman" pitchFamily="18" charset="0"/>
              </a:rPr>
              <a:t>n</a:t>
            </a:r>
            <a:r>
              <a:rPr lang="en-US" altLang="zh-TW" sz="2800" dirty="0" smtClean="0">
                <a:cs typeface="Times New Roman" pitchFamily="18" charset="0"/>
              </a:rPr>
              <a:t>)</a:t>
            </a:r>
            <a:r>
              <a:rPr lang="zh-TW" altLang="en-US" sz="2800" dirty="0" smtClean="0">
                <a:cs typeface="Times New Roman" pitchFamily="18" charset="0"/>
              </a:rPr>
              <a:t>；反之，若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n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為奇數</a:t>
            </a:r>
            <a:r>
              <a:rPr lang="zh-TW" altLang="en-US" sz="2800" dirty="0" smtClean="0">
                <a:cs typeface="Times New Roman" pitchFamily="18" charset="0"/>
              </a:rPr>
              <a:t>，則形成</a:t>
            </a:r>
            <a:r>
              <a:rPr lang="zh-TW" altLang="en-US" sz="2800" dirty="0" smtClean="0">
                <a:cs typeface="Times New Roman" pitchFamily="18" charset="0"/>
                <a:sym typeface="Symbol" pitchFamily="18" charset="2"/>
              </a:rPr>
              <a:t></a:t>
            </a:r>
            <a:r>
              <a:rPr lang="en-US" altLang="zh-TW" sz="2800" dirty="0" smtClean="0">
                <a:cs typeface="Times New Roman" pitchFamily="18" charset="0"/>
                <a:sym typeface="Symbol" pitchFamily="18" charset="2"/>
              </a:rPr>
              <a:t>n/2</a:t>
            </a:r>
            <a:r>
              <a:rPr lang="zh-TW" altLang="en-US" sz="2800" dirty="0" smtClean="0">
                <a:cs typeface="Times New Roman" pitchFamily="18" charset="0"/>
                <a:sym typeface="Symbol" pitchFamily="18" charset="2"/>
              </a:rPr>
              <a:t>個</a:t>
            </a:r>
            <a:r>
              <a:rPr lang="zh-TW" altLang="en-US" sz="2800" dirty="0" smtClean="0">
                <a:cs typeface="Times New Roman" pitchFamily="18" charset="0"/>
              </a:rPr>
              <a:t>點對</a:t>
            </a:r>
            <a:r>
              <a:rPr lang="en-US" altLang="zh-TW" sz="2800" dirty="0" smtClean="0">
                <a:cs typeface="Times New Roman" pitchFamily="18" charset="0"/>
              </a:rPr>
              <a:t>(p</a:t>
            </a:r>
            <a:r>
              <a:rPr lang="en-US" altLang="zh-TW" sz="2800" baseline="-30000" dirty="0" smtClean="0">
                <a:cs typeface="Times New Roman" pitchFamily="18" charset="0"/>
              </a:rPr>
              <a:t>1</a:t>
            </a:r>
            <a:r>
              <a:rPr lang="en-US" altLang="zh-TW" sz="2800" dirty="0" smtClean="0">
                <a:cs typeface="Times New Roman" pitchFamily="18" charset="0"/>
              </a:rPr>
              <a:t>,</a:t>
            </a:r>
            <a:r>
              <a:rPr lang="zh-TW" altLang="en-US" sz="2800" dirty="0" smtClean="0">
                <a:cs typeface="Times New Roman" pitchFamily="18" charset="0"/>
              </a:rPr>
              <a:t> </a:t>
            </a:r>
            <a:r>
              <a:rPr lang="en-US" altLang="zh-TW" sz="2800" dirty="0" smtClean="0">
                <a:cs typeface="Times New Roman" pitchFamily="18" charset="0"/>
              </a:rPr>
              <a:t>p</a:t>
            </a:r>
            <a:r>
              <a:rPr lang="en-US" altLang="zh-TW" sz="2800" baseline="-30000" dirty="0" smtClean="0">
                <a:cs typeface="Times New Roman" pitchFamily="18" charset="0"/>
              </a:rPr>
              <a:t>2</a:t>
            </a:r>
            <a:r>
              <a:rPr lang="en-US" altLang="zh-TW" sz="2800" dirty="0" smtClean="0">
                <a:cs typeface="Times New Roman" pitchFamily="18" charset="0"/>
              </a:rPr>
              <a:t>),</a:t>
            </a:r>
            <a:r>
              <a:rPr lang="zh-TW" altLang="en-US" sz="2800" dirty="0" smtClean="0">
                <a:cs typeface="Times New Roman" pitchFamily="18" charset="0"/>
              </a:rPr>
              <a:t> </a:t>
            </a:r>
            <a:r>
              <a:rPr lang="en-US" altLang="zh-TW" sz="2800" dirty="0" smtClean="0">
                <a:cs typeface="Times New Roman" pitchFamily="18" charset="0"/>
              </a:rPr>
              <a:t>…,</a:t>
            </a:r>
            <a:r>
              <a:rPr lang="zh-TW" altLang="en-US" sz="2800" dirty="0" smtClean="0">
                <a:cs typeface="Times New Roman" pitchFamily="18" charset="0"/>
              </a:rPr>
              <a:t> </a:t>
            </a:r>
            <a:r>
              <a:rPr lang="en-US" altLang="zh-TW" sz="2800" dirty="0" smtClean="0">
                <a:cs typeface="Times New Roman" pitchFamily="18" charset="0"/>
              </a:rPr>
              <a:t>(p</a:t>
            </a:r>
            <a:r>
              <a:rPr lang="en-US" altLang="zh-TW" sz="2800" baseline="-30000" dirty="0" smtClean="0">
                <a:cs typeface="Times New Roman" pitchFamily="18" charset="0"/>
              </a:rPr>
              <a:t>n-2</a:t>
            </a:r>
            <a:r>
              <a:rPr lang="en-US" altLang="zh-TW" sz="2800" dirty="0" smtClean="0">
                <a:cs typeface="Times New Roman" pitchFamily="18" charset="0"/>
              </a:rPr>
              <a:t>, p</a:t>
            </a:r>
            <a:r>
              <a:rPr lang="en-US" altLang="zh-TW" sz="2800" baseline="-30000" dirty="0" smtClean="0">
                <a:cs typeface="Times New Roman" pitchFamily="18" charset="0"/>
              </a:rPr>
              <a:t>n-1</a:t>
            </a:r>
            <a:r>
              <a:rPr lang="en-US" altLang="zh-TW" sz="2800" dirty="0" smtClean="0">
                <a:cs typeface="Times New Roman" pitchFamily="18" charset="0"/>
              </a:rPr>
              <a:t>), (</a:t>
            </a:r>
            <a:r>
              <a:rPr lang="en-US" altLang="zh-TW" sz="2800" dirty="0" err="1" smtClean="0">
                <a:cs typeface="Times New Roman" pitchFamily="18" charset="0"/>
              </a:rPr>
              <a:t>p</a:t>
            </a:r>
            <a:r>
              <a:rPr lang="en-US" altLang="zh-TW" sz="2800" baseline="-30000" dirty="0" err="1" smtClean="0">
                <a:cs typeface="Times New Roman" pitchFamily="18" charset="0"/>
              </a:rPr>
              <a:t>n</a:t>
            </a:r>
            <a:r>
              <a:rPr lang="en-US" altLang="zh-TW" sz="2800" dirty="0" smtClean="0">
                <a:cs typeface="Times New Roman" pitchFamily="18" charset="0"/>
              </a:rPr>
              <a:t>, p</a:t>
            </a:r>
            <a:r>
              <a:rPr lang="en-US" altLang="zh-TW" sz="2800" baseline="-30000" dirty="0" smtClean="0">
                <a:cs typeface="Times New Roman" pitchFamily="18" charset="0"/>
              </a:rPr>
              <a:t>1</a:t>
            </a:r>
            <a:r>
              <a:rPr lang="en-US" altLang="zh-TW" sz="2800" dirty="0" smtClean="0">
                <a:cs typeface="Times New Roman" pitchFamily="18" charset="0"/>
              </a:rPr>
              <a:t>)</a:t>
            </a:r>
            <a:r>
              <a:rPr lang="zh-TW" altLang="en-US" sz="2800" dirty="0" smtClean="0">
                <a:cs typeface="Times New Roman" pitchFamily="18" charset="0"/>
              </a:rPr>
              <a:t>。</a:t>
            </a:r>
            <a:endParaRPr lang="en-US" altLang="zh-TW" sz="2800" dirty="0" smtClean="0"/>
          </a:p>
          <a:p>
            <a:pPr algn="just" eaLnBrk="1" hangingPunct="1">
              <a:lnSpc>
                <a:spcPct val="90000"/>
              </a:lnSpc>
            </a:pP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3:</a:t>
            </a:r>
            <a:r>
              <a:rPr lang="en-US" altLang="zh-TW" sz="2800" dirty="0" smtClean="0">
                <a:cs typeface="Times New Roman" pitchFamily="18" charset="0"/>
              </a:rPr>
              <a:t> </a:t>
            </a:r>
            <a:r>
              <a:rPr lang="zh-TW" altLang="en-US" sz="2800" dirty="0" smtClean="0">
                <a:cs typeface="Times New Roman" pitchFamily="18" charset="0"/>
              </a:rPr>
              <a:t>對於每一點對</a:t>
            </a:r>
            <a:r>
              <a:rPr lang="en-US" altLang="zh-TW" sz="2800" dirty="0" smtClean="0">
                <a:cs typeface="Times New Roman" pitchFamily="18" charset="0"/>
              </a:rPr>
              <a:t>(p</a:t>
            </a:r>
            <a:r>
              <a:rPr lang="en-US" altLang="zh-TW" sz="2800" baseline="-30000" dirty="0" smtClean="0">
                <a:cs typeface="Times New Roman" pitchFamily="18" charset="0"/>
              </a:rPr>
              <a:t>i</a:t>
            </a:r>
            <a:r>
              <a:rPr lang="en-US" altLang="zh-TW" sz="2800" dirty="0" smtClean="0">
                <a:cs typeface="Times New Roman" pitchFamily="18" charset="0"/>
              </a:rPr>
              <a:t>, p</a:t>
            </a:r>
            <a:r>
              <a:rPr lang="en-US" altLang="zh-TW" sz="2800" baseline="-30000" dirty="0" smtClean="0">
                <a:cs typeface="Times New Roman" pitchFamily="18" charset="0"/>
              </a:rPr>
              <a:t>i+1</a:t>
            </a:r>
            <a:r>
              <a:rPr lang="en-US" altLang="zh-TW" sz="2800" dirty="0" smtClean="0">
                <a:cs typeface="Times New Roman" pitchFamily="18" charset="0"/>
              </a:rPr>
              <a:t>)</a:t>
            </a:r>
            <a:r>
              <a:rPr lang="zh-TW" altLang="en-US" sz="2800" dirty="0" smtClean="0">
                <a:cs typeface="Times New Roman" pitchFamily="18" charset="0"/>
              </a:rPr>
              <a:t>，做出其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中垂線</a:t>
            </a:r>
            <a:r>
              <a:rPr lang="en-US" altLang="zh-TW" sz="2800" dirty="0" err="1" smtClean="0">
                <a:solidFill>
                  <a:srgbClr val="3333FF"/>
                </a:solidFill>
                <a:cs typeface="Times New Roman" pitchFamily="18" charset="0"/>
              </a:rPr>
              <a:t>L</a:t>
            </a:r>
            <a:r>
              <a:rPr lang="en-US" altLang="zh-TW" sz="2800" baseline="-25000" dirty="0" err="1" smtClean="0">
                <a:solidFill>
                  <a:srgbClr val="3333FF"/>
                </a:solidFill>
                <a:cs typeface="Times New Roman" pitchFamily="18" charset="0"/>
              </a:rPr>
              <a:t>ij</a:t>
            </a:r>
            <a:r>
              <a:rPr lang="zh-TW" altLang="en-US" sz="2800" dirty="0" smtClean="0">
                <a:cs typeface="Times New Roman" pitchFamily="18" charset="0"/>
              </a:rPr>
              <a:t>，交於直線</a:t>
            </a:r>
            <a:r>
              <a:rPr lang="en-US" altLang="zh-TW" sz="2800" dirty="0" smtClean="0">
                <a:cs typeface="Times New Roman" pitchFamily="18" charset="0"/>
              </a:rPr>
              <a:t>y=c</a:t>
            </a:r>
            <a:r>
              <a:rPr lang="zh-TW" altLang="en-US" sz="2800" dirty="0" smtClean="0">
                <a:cs typeface="Times New Roman" pitchFamily="18" charset="0"/>
              </a:rPr>
              <a:t>，以找出一個在直線</a:t>
            </a:r>
            <a:r>
              <a:rPr lang="en-US" altLang="zh-TW" sz="2800" dirty="0" smtClean="0">
                <a:cs typeface="Times New Roman" pitchFamily="18" charset="0"/>
              </a:rPr>
              <a:t>y=c</a:t>
            </a:r>
            <a:r>
              <a:rPr lang="zh-TW" altLang="en-US" sz="2800" dirty="0" smtClean="0">
                <a:cs typeface="Times New Roman" pitchFamily="18" charset="0"/>
              </a:rPr>
              <a:t>上的</a:t>
            </a:r>
            <a:r>
              <a:rPr lang="zh-TW" altLang="en-US" sz="2800" dirty="0" smtClean="0">
                <a:solidFill>
                  <a:srgbClr val="3333FF"/>
                </a:solidFill>
                <a:cs typeface="Times New Roman" pitchFamily="18" charset="0"/>
              </a:rPr>
              <a:t>等距點</a:t>
            </a:r>
            <a:r>
              <a:rPr lang="en-US" altLang="zh-TW" sz="2800" dirty="0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2800" baseline="-30000" dirty="0" smtClean="0">
                <a:solidFill>
                  <a:srgbClr val="3333FF"/>
                </a:solidFill>
                <a:cs typeface="Times New Roman" pitchFamily="18" charset="0"/>
              </a:rPr>
              <a:t>i,i+1</a:t>
            </a:r>
            <a:r>
              <a:rPr lang="zh-TW" altLang="en-US" sz="2800" dirty="0" smtClean="0">
                <a:cs typeface="Times New Roman" pitchFamily="18" charset="0"/>
              </a:rPr>
              <a:t>，使得</a:t>
            </a:r>
            <a:r>
              <a:rPr lang="en-US" altLang="zh-TW" sz="2800" dirty="0" smtClean="0">
                <a:cs typeface="Times New Roman" pitchFamily="18" charset="0"/>
              </a:rPr>
              <a:t>d(p</a:t>
            </a:r>
            <a:r>
              <a:rPr lang="en-US" altLang="zh-TW" sz="2800" baseline="-30000" dirty="0" smtClean="0">
                <a:cs typeface="Times New Roman" pitchFamily="18" charset="0"/>
              </a:rPr>
              <a:t>i</a:t>
            </a:r>
            <a:r>
              <a:rPr lang="en-US" altLang="zh-TW" sz="2800" dirty="0" smtClean="0">
                <a:cs typeface="Times New Roman" pitchFamily="18" charset="0"/>
              </a:rPr>
              <a:t>, q</a:t>
            </a:r>
            <a:r>
              <a:rPr lang="en-US" altLang="zh-TW" sz="2800" baseline="-30000" dirty="0" smtClean="0">
                <a:cs typeface="Times New Roman" pitchFamily="18" charset="0"/>
              </a:rPr>
              <a:t>i,i+1</a:t>
            </a:r>
            <a:r>
              <a:rPr lang="en-US" altLang="zh-TW" sz="2800" dirty="0" smtClean="0">
                <a:cs typeface="Times New Roman" pitchFamily="18" charset="0"/>
              </a:rPr>
              <a:t>)= d(p</a:t>
            </a:r>
            <a:r>
              <a:rPr lang="en-US" altLang="zh-TW" sz="2800" baseline="-30000" dirty="0" smtClean="0">
                <a:cs typeface="Times New Roman" pitchFamily="18" charset="0"/>
              </a:rPr>
              <a:t>i+1</a:t>
            </a:r>
            <a:r>
              <a:rPr lang="en-US" altLang="zh-TW" sz="2800" dirty="0" smtClean="0">
                <a:cs typeface="Times New Roman" pitchFamily="18" charset="0"/>
              </a:rPr>
              <a:t>, q</a:t>
            </a:r>
            <a:r>
              <a:rPr lang="en-US" altLang="zh-TW" sz="2800" baseline="-30000" dirty="0" smtClean="0">
                <a:cs typeface="Times New Roman" pitchFamily="18" charset="0"/>
              </a:rPr>
              <a:t>i,i+1</a:t>
            </a:r>
            <a:r>
              <a:rPr lang="en-US" altLang="zh-TW" sz="2800" dirty="0" smtClean="0">
                <a:cs typeface="Times New Roman" pitchFamily="18" charset="0"/>
              </a:rPr>
              <a:t>)</a:t>
            </a:r>
            <a:r>
              <a:rPr lang="zh-TW" altLang="en-US" sz="2800" dirty="0" smtClean="0">
                <a:cs typeface="Times New Roman" pitchFamily="18" charset="0"/>
              </a:rPr>
              <a:t>，其中</a:t>
            </a:r>
            <a:r>
              <a:rPr lang="en-US" altLang="zh-TW" sz="2800" dirty="0" smtClean="0">
                <a:cs typeface="Times New Roman" pitchFamily="18" charset="0"/>
              </a:rPr>
              <a:t>d(p, q)</a:t>
            </a:r>
            <a:r>
              <a:rPr lang="zh-TW" altLang="en-US" sz="2800" dirty="0" smtClean="0">
                <a:cs typeface="Times New Roman" pitchFamily="18" charset="0"/>
              </a:rPr>
              <a:t>代表點</a:t>
            </a:r>
            <a:r>
              <a:rPr lang="en-US" altLang="zh-TW" sz="2800" dirty="0" smtClean="0">
                <a:cs typeface="Times New Roman" pitchFamily="18" charset="0"/>
              </a:rPr>
              <a:t>p</a:t>
            </a:r>
            <a:r>
              <a:rPr lang="zh-TW" altLang="en-US" sz="2800" dirty="0" smtClean="0">
                <a:cs typeface="Times New Roman" pitchFamily="18" charset="0"/>
              </a:rPr>
              <a:t>與點</a:t>
            </a:r>
            <a:r>
              <a:rPr lang="en-US" altLang="zh-TW" sz="2800" dirty="0" smtClean="0">
                <a:cs typeface="Times New Roman" pitchFamily="18" charset="0"/>
              </a:rPr>
              <a:t>q</a:t>
            </a:r>
            <a:r>
              <a:rPr lang="zh-TW" altLang="en-US" sz="2800" dirty="0" smtClean="0">
                <a:cs typeface="Times New Roman" pitchFamily="18" charset="0"/>
              </a:rPr>
              <a:t>的距離。</a:t>
            </a:r>
            <a:endParaRPr lang="en-US" altLang="zh-TW" sz="2800" dirty="0" smtClean="0"/>
          </a:p>
        </p:txBody>
      </p:sp>
      <p:sp>
        <p:nvSpPr>
          <p:cNvPr id="92164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DC411FF-F6EC-4816-A3A8-D95523793300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51050"/>
            <a:ext cx="8415338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4:</a:t>
            </a:r>
            <a:r>
              <a:rPr lang="en-US" altLang="zh-TW" sz="2400" dirty="0" smtClean="0">
                <a:cs typeface="Times New Roman" pitchFamily="18" charset="0"/>
              </a:rPr>
              <a:t> </a:t>
            </a:r>
            <a:r>
              <a:rPr lang="zh-TW" altLang="en-US" sz="2400" dirty="0" smtClean="0">
                <a:cs typeface="Times New Roman" pitchFamily="18" charset="0"/>
              </a:rPr>
              <a:t>找出所有等距點的</a:t>
            </a:r>
            <a:r>
              <a:rPr lang="en-US" altLang="zh-TW" sz="2400" dirty="0" smtClean="0">
                <a:cs typeface="Times New Roman" pitchFamily="18" charset="0"/>
              </a:rPr>
              <a:t>X</a:t>
            </a:r>
            <a:r>
              <a:rPr lang="zh-TW" altLang="en-US" sz="2400" dirty="0" smtClean="0">
                <a:cs typeface="Times New Roman" pitchFamily="18" charset="0"/>
              </a:rPr>
              <a:t>座標值的中位數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en-US" altLang="zh-TW" sz="24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，令對應的等距點為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2400" baseline="-25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=(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en-US" altLang="zh-TW" sz="2400" baseline="-25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, c)</a:t>
            </a:r>
            <a:r>
              <a:rPr lang="zh-TW" altLang="en-US" sz="2400" dirty="0" smtClean="0">
                <a:cs typeface="Times New Roman" pitchFamily="18" charset="0"/>
              </a:rPr>
              <a:t>。</a:t>
            </a:r>
            <a:endParaRPr lang="en-US" altLang="zh-TW" sz="240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5:</a:t>
            </a:r>
            <a:r>
              <a:rPr lang="en-US" altLang="zh-TW" sz="2400" dirty="0" smtClean="0">
                <a:cs typeface="Times New Roman" pitchFamily="18" charset="0"/>
              </a:rPr>
              <a:t> </a:t>
            </a:r>
            <a:r>
              <a:rPr lang="zh-TW" altLang="en-US" sz="2400" dirty="0" smtClean="0">
                <a:cs typeface="Times New Roman" pitchFamily="18" charset="0"/>
              </a:rPr>
              <a:t>以</a:t>
            </a:r>
            <a:r>
              <a:rPr lang="en-US" altLang="zh-TW" sz="2400" dirty="0" err="1" smtClean="0">
                <a:cs typeface="Times New Roman" pitchFamily="18" charset="0"/>
              </a:rPr>
              <a:t>q</a:t>
            </a:r>
            <a:r>
              <a:rPr lang="en-US" altLang="zh-TW" sz="2400" baseline="-25000" dirty="0" err="1" smtClean="0"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來評估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最佳解圓心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q*</a:t>
            </a:r>
            <a:r>
              <a:rPr lang="zh-TW" altLang="en-US" sz="2400" dirty="0" smtClean="0">
                <a:cs typeface="Times New Roman" pitchFamily="18" charset="0"/>
              </a:rPr>
              <a:t>在</a:t>
            </a:r>
            <a:r>
              <a:rPr lang="en-US" altLang="zh-TW" sz="2400" dirty="0" smtClean="0">
                <a:cs typeface="Times New Roman" pitchFamily="18" charset="0"/>
              </a:rPr>
              <a:t>y=c</a:t>
            </a:r>
            <a:r>
              <a:rPr lang="zh-TW" altLang="en-US" sz="2400" dirty="0" smtClean="0">
                <a:cs typeface="Times New Roman" pitchFamily="18" charset="0"/>
              </a:rPr>
              <a:t>的位置</a:t>
            </a:r>
            <a:r>
              <a:rPr lang="en-US" altLang="zh-TW" sz="2400" dirty="0" smtClean="0">
                <a:cs typeface="Times New Roman" pitchFamily="18" charset="0"/>
              </a:rPr>
              <a:t>:</a:t>
            </a:r>
            <a:r>
              <a:rPr lang="zh-TW" altLang="en-US" sz="2400" dirty="0" smtClean="0">
                <a:cs typeface="Times New Roman" pitchFamily="18" charset="0"/>
              </a:rPr>
              <a:t> 計算每個</a:t>
            </a:r>
            <a:r>
              <a:rPr lang="en-US" altLang="zh-TW" sz="2400" dirty="0" smtClean="0">
                <a:cs typeface="Times New Roman" pitchFamily="18" charset="0"/>
              </a:rPr>
              <a:t>p</a:t>
            </a:r>
            <a:r>
              <a:rPr lang="en-US" altLang="zh-TW" sz="2400" baseline="-30000" dirty="0" smtClean="0">
                <a:cs typeface="Times New Roman" pitchFamily="18" charset="0"/>
              </a:rPr>
              <a:t>i</a:t>
            </a:r>
            <a:r>
              <a:rPr lang="zh-TW" altLang="en-US" sz="2400" dirty="0" smtClean="0">
                <a:cs typeface="Times New Roman" pitchFamily="18" charset="0"/>
              </a:rPr>
              <a:t>與點</a:t>
            </a:r>
            <a:r>
              <a:rPr lang="en-US" altLang="zh-TW" sz="2400" dirty="0" err="1" smtClean="0"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的距離，並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令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p</a:t>
            </a:r>
            <a:r>
              <a:rPr lang="en-US" altLang="zh-TW" sz="24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j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為距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最遠的點</a:t>
            </a:r>
            <a:r>
              <a:rPr lang="zh-TW" altLang="en-US" sz="2400" dirty="0" smtClean="0">
                <a:cs typeface="Times New Roman" pitchFamily="18" charset="0"/>
              </a:rPr>
              <a:t>。令</a:t>
            </a:r>
            <a:r>
              <a:rPr lang="en-US" altLang="zh-TW" sz="2400" dirty="0" err="1" smtClean="0"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cs typeface="Times New Roman" pitchFamily="18" charset="0"/>
              </a:rPr>
              <a:t>j</a:t>
            </a:r>
            <a:r>
              <a:rPr lang="zh-TW" altLang="en-US" sz="2400" dirty="0" smtClean="0">
                <a:cs typeface="Times New Roman" pitchFamily="18" charset="0"/>
              </a:rPr>
              <a:t>表示</a:t>
            </a:r>
            <a:r>
              <a:rPr lang="en-US" altLang="zh-TW" sz="2400" dirty="0" err="1" smtClean="0">
                <a:cs typeface="Times New Roman" pitchFamily="18" charset="0"/>
              </a:rPr>
              <a:t>p</a:t>
            </a:r>
            <a:r>
              <a:rPr lang="en-US" altLang="zh-TW" sz="2400" baseline="-30000" dirty="0" err="1" smtClean="0">
                <a:cs typeface="Times New Roman" pitchFamily="18" charset="0"/>
              </a:rPr>
              <a:t>j</a:t>
            </a:r>
            <a:r>
              <a:rPr lang="zh-TW" altLang="en-US" sz="2400" baseline="-30000" dirty="0" smtClean="0">
                <a:cs typeface="Times New Roman" pitchFamily="18" charset="0"/>
              </a:rPr>
              <a:t> </a:t>
            </a:r>
            <a:r>
              <a:rPr lang="zh-TW" altLang="en-US" sz="2400" dirty="0" smtClean="0">
                <a:cs typeface="Times New Roman" pitchFamily="18" charset="0"/>
              </a:rPr>
              <a:t>在直線 </a:t>
            </a:r>
            <a:r>
              <a:rPr lang="en-US" altLang="zh-TW" sz="2400" dirty="0" smtClean="0">
                <a:cs typeface="Times New Roman" pitchFamily="18" charset="0"/>
              </a:rPr>
              <a:t>y=c</a:t>
            </a:r>
            <a:r>
              <a:rPr lang="zh-TW" altLang="en-US" sz="2400" dirty="0" smtClean="0">
                <a:cs typeface="Times New Roman" pitchFamily="18" charset="0"/>
              </a:rPr>
              <a:t>上的投影點，若 </a:t>
            </a:r>
            <a:r>
              <a:rPr lang="en-US" altLang="zh-TW" sz="2400" dirty="0" err="1" smtClean="0"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cs typeface="Times New Roman" pitchFamily="18" charset="0"/>
              </a:rPr>
              <a:t>j</a:t>
            </a:r>
            <a:r>
              <a:rPr lang="zh-TW" altLang="en-US" sz="2400" baseline="-30000" dirty="0" smtClean="0">
                <a:cs typeface="Times New Roman" pitchFamily="18" charset="0"/>
              </a:rPr>
              <a:t> </a:t>
            </a:r>
            <a:r>
              <a:rPr lang="zh-TW" altLang="en-US" sz="2400" dirty="0" smtClean="0">
                <a:cs typeface="Times New Roman" pitchFamily="18" charset="0"/>
              </a:rPr>
              <a:t>落在</a:t>
            </a:r>
            <a:r>
              <a:rPr lang="en-US" altLang="zh-TW" sz="2400" dirty="0" err="1" smtClean="0"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左側</a:t>
            </a:r>
            <a:r>
              <a:rPr lang="en-US" altLang="zh-TW" sz="2400" dirty="0" smtClean="0">
                <a:cs typeface="Times New Roman" pitchFamily="18" charset="0"/>
              </a:rPr>
              <a:t>(</a:t>
            </a:r>
            <a:r>
              <a:rPr lang="zh-TW" altLang="en-US" sz="2400" dirty="0" smtClean="0">
                <a:cs typeface="Times New Roman" pitchFamily="18" charset="0"/>
              </a:rPr>
              <a:t>右側</a:t>
            </a:r>
            <a:r>
              <a:rPr lang="en-US" altLang="zh-TW" sz="2400" dirty="0" smtClean="0">
                <a:cs typeface="Times New Roman" pitchFamily="18" charset="0"/>
              </a:rPr>
              <a:t>)</a:t>
            </a:r>
            <a:r>
              <a:rPr lang="zh-TW" altLang="en-US" sz="2400" dirty="0" smtClean="0">
                <a:cs typeface="Times New Roman" pitchFamily="18" charset="0"/>
              </a:rPr>
              <a:t>，則最佳解圓心</a:t>
            </a:r>
            <a:r>
              <a:rPr lang="en-US" altLang="zh-TW" sz="2400" dirty="0" smtClean="0">
                <a:cs typeface="Times New Roman" pitchFamily="18" charset="0"/>
              </a:rPr>
              <a:t>q</a:t>
            </a:r>
            <a:r>
              <a:rPr lang="en-US" altLang="zh-TW" sz="2400" baseline="30000" dirty="0" smtClean="0">
                <a:cs typeface="Times New Roman" pitchFamily="18" charset="0"/>
              </a:rPr>
              <a:t>*</a:t>
            </a:r>
            <a:r>
              <a:rPr lang="zh-TW" altLang="en-US" sz="2400" baseline="30000" dirty="0" smtClean="0">
                <a:cs typeface="Times New Roman" pitchFamily="18" charset="0"/>
              </a:rPr>
              <a:t> </a:t>
            </a:r>
            <a:r>
              <a:rPr lang="zh-TW" altLang="en-US" sz="2400" dirty="0" smtClean="0">
                <a:cs typeface="Times New Roman" pitchFamily="18" charset="0"/>
              </a:rPr>
              <a:t>亦必定會落在</a:t>
            </a:r>
            <a:r>
              <a:rPr lang="en-US" altLang="zh-TW" sz="2400" dirty="0" err="1" smtClean="0"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的左側</a:t>
            </a:r>
            <a:r>
              <a:rPr lang="en-US" altLang="zh-TW" sz="2400" dirty="0" smtClean="0">
                <a:cs typeface="Times New Roman" pitchFamily="18" charset="0"/>
              </a:rPr>
              <a:t>(</a:t>
            </a:r>
            <a:r>
              <a:rPr lang="zh-TW" altLang="en-US" sz="2400" dirty="0" smtClean="0">
                <a:cs typeface="Times New Roman" pitchFamily="18" charset="0"/>
              </a:rPr>
              <a:t>右側</a:t>
            </a:r>
            <a:r>
              <a:rPr lang="en-US" altLang="zh-TW" sz="2400" dirty="0" smtClean="0">
                <a:cs typeface="Times New Roman" pitchFamily="18" charset="0"/>
              </a:rPr>
              <a:t>)</a:t>
            </a:r>
            <a:r>
              <a:rPr lang="zh-TW" altLang="en-US" sz="2400" dirty="0" smtClean="0">
                <a:cs typeface="Times New Roman" pitchFamily="18" charset="0"/>
              </a:rPr>
              <a:t>。</a:t>
            </a:r>
            <a:endParaRPr lang="en-US" altLang="zh-TW" sz="240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6:</a:t>
            </a:r>
            <a:r>
              <a:rPr lang="en-US" altLang="zh-TW" sz="2400" dirty="0" smtClean="0">
                <a:cs typeface="Times New Roman" pitchFamily="18" charset="0"/>
              </a:rPr>
              <a:t> </a:t>
            </a:r>
            <a:r>
              <a:rPr lang="zh-TW" altLang="en-US" sz="2400" dirty="0" smtClean="0">
                <a:cs typeface="Times New Roman" pitchFamily="18" charset="0"/>
              </a:rPr>
              <a:t>若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2400" baseline="30000" dirty="0" smtClean="0">
                <a:solidFill>
                  <a:srgbClr val="3333FF"/>
                </a:solidFill>
                <a:cs typeface="Times New Roman" pitchFamily="18" charset="0"/>
              </a:rPr>
              <a:t>*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落在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的左側</a:t>
            </a:r>
            <a:r>
              <a:rPr lang="zh-TW" altLang="en-US" sz="2400" dirty="0" smtClean="0">
                <a:cs typeface="Times New Roman" pitchFamily="18" charset="0"/>
              </a:rPr>
              <a:t>，則針對每個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軸值大於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en-US" altLang="zh-TW" sz="24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的等距點</a:t>
            </a:r>
            <a:r>
              <a:rPr lang="en-US" altLang="zh-TW" sz="2400" dirty="0" smtClean="0">
                <a:cs typeface="Times New Roman" pitchFamily="18" charset="0"/>
              </a:rPr>
              <a:t>q</a:t>
            </a:r>
            <a:r>
              <a:rPr lang="en-US" altLang="zh-TW" sz="2400" baseline="-30000" dirty="0" smtClean="0">
                <a:cs typeface="Times New Roman" pitchFamily="18" charset="0"/>
              </a:rPr>
              <a:t>i,i+1</a:t>
            </a:r>
            <a:r>
              <a:rPr lang="zh-TW" altLang="en-US" sz="2400" dirty="0" smtClean="0">
                <a:cs typeface="Times New Roman" pitchFamily="18" charset="0"/>
              </a:rPr>
              <a:t>，刪除其對應點</a:t>
            </a:r>
            <a:r>
              <a:rPr lang="en-US" altLang="zh-TW" sz="2400" dirty="0" smtClean="0">
                <a:cs typeface="Times New Roman" pitchFamily="18" charset="0"/>
              </a:rPr>
              <a:t>p</a:t>
            </a:r>
            <a:r>
              <a:rPr lang="en-US" altLang="zh-TW" sz="2400" baseline="-30000" dirty="0" smtClean="0">
                <a:cs typeface="Times New Roman" pitchFamily="18" charset="0"/>
              </a:rPr>
              <a:t>i</a:t>
            </a:r>
            <a:r>
              <a:rPr lang="zh-TW" altLang="en-US" sz="2400" dirty="0" smtClean="0">
                <a:cs typeface="Times New Roman" pitchFamily="18" charset="0"/>
              </a:rPr>
              <a:t>與</a:t>
            </a:r>
            <a:r>
              <a:rPr lang="en-US" altLang="zh-TW" sz="2400" dirty="0" smtClean="0">
                <a:cs typeface="Times New Roman" pitchFamily="18" charset="0"/>
              </a:rPr>
              <a:t>p</a:t>
            </a:r>
            <a:r>
              <a:rPr lang="en-US" altLang="zh-TW" sz="2400" baseline="-30000" dirty="0" smtClean="0">
                <a:cs typeface="Times New Roman" pitchFamily="18" charset="0"/>
              </a:rPr>
              <a:t>i+1</a:t>
            </a:r>
            <a:r>
              <a:rPr lang="zh-TW" altLang="en-US" sz="2400" dirty="0" smtClean="0">
                <a:cs typeface="Times New Roman" pitchFamily="18" charset="0"/>
              </a:rPr>
              <a:t>中靠</a:t>
            </a:r>
            <a:r>
              <a:rPr lang="en-US" altLang="zh-TW" sz="2400" dirty="0" err="1" smtClean="0"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較近的點</a:t>
            </a:r>
            <a:r>
              <a:rPr lang="en-US" altLang="zh-TW" sz="2400" dirty="0" smtClean="0">
                <a:cs typeface="Times New Roman" pitchFamily="18" charset="0"/>
              </a:rPr>
              <a:t>;</a:t>
            </a:r>
            <a:r>
              <a:rPr lang="zh-TW" altLang="en-US" sz="2400" dirty="0" smtClean="0">
                <a:cs typeface="Times New Roman" pitchFamily="18" charset="0"/>
              </a:rPr>
              <a:t>反之，若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2400" baseline="30000" dirty="0" smtClean="0">
                <a:solidFill>
                  <a:srgbClr val="3333FF"/>
                </a:solidFill>
                <a:cs typeface="Times New Roman" pitchFamily="18" charset="0"/>
              </a:rPr>
              <a:t>*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落在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的右側</a:t>
            </a:r>
            <a:r>
              <a:rPr lang="zh-TW" altLang="en-US" sz="2400" dirty="0" smtClean="0">
                <a:cs typeface="Times New Roman" pitchFamily="18" charset="0"/>
              </a:rPr>
              <a:t>，則針對每個</a:t>
            </a:r>
            <a:r>
              <a:rPr lang="en-US" altLang="zh-TW" sz="2400" dirty="0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zh-TW" altLang="en-US" sz="2400" dirty="0" smtClean="0">
                <a:solidFill>
                  <a:srgbClr val="3333FF"/>
                </a:solidFill>
                <a:cs typeface="Times New Roman" pitchFamily="18" charset="0"/>
              </a:rPr>
              <a:t>軸值小於</a:t>
            </a:r>
            <a:r>
              <a:rPr lang="en-US" altLang="zh-TW" sz="2400" dirty="0" err="1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en-US" altLang="zh-TW" sz="240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的等距點</a:t>
            </a:r>
            <a:r>
              <a:rPr lang="en-US" altLang="zh-TW" sz="2400" dirty="0" smtClean="0">
                <a:cs typeface="Times New Roman" pitchFamily="18" charset="0"/>
              </a:rPr>
              <a:t>q</a:t>
            </a:r>
            <a:r>
              <a:rPr lang="en-US" altLang="zh-TW" sz="2400" baseline="-30000" dirty="0" smtClean="0">
                <a:cs typeface="Times New Roman" pitchFamily="18" charset="0"/>
              </a:rPr>
              <a:t>i,i+1</a:t>
            </a:r>
            <a:r>
              <a:rPr lang="zh-TW" altLang="en-US" sz="2400" dirty="0" smtClean="0">
                <a:cs typeface="Times New Roman" pitchFamily="18" charset="0"/>
              </a:rPr>
              <a:t>，刪除其對應點</a:t>
            </a:r>
            <a:r>
              <a:rPr lang="en-US" altLang="zh-TW" sz="2400" dirty="0" smtClean="0">
                <a:cs typeface="Times New Roman" pitchFamily="18" charset="0"/>
              </a:rPr>
              <a:t>p</a:t>
            </a:r>
            <a:r>
              <a:rPr lang="en-US" altLang="zh-TW" sz="2400" baseline="-30000" dirty="0" smtClean="0">
                <a:cs typeface="Times New Roman" pitchFamily="18" charset="0"/>
              </a:rPr>
              <a:t>i</a:t>
            </a:r>
            <a:r>
              <a:rPr lang="zh-TW" altLang="en-US" sz="2400" dirty="0" smtClean="0">
                <a:cs typeface="Times New Roman" pitchFamily="18" charset="0"/>
              </a:rPr>
              <a:t>與</a:t>
            </a:r>
            <a:r>
              <a:rPr lang="en-US" altLang="zh-TW" sz="2400" dirty="0" smtClean="0">
                <a:cs typeface="Times New Roman" pitchFamily="18" charset="0"/>
              </a:rPr>
              <a:t>p</a:t>
            </a:r>
            <a:r>
              <a:rPr lang="en-US" altLang="zh-TW" sz="2400" baseline="-30000" dirty="0" smtClean="0">
                <a:cs typeface="Times New Roman" pitchFamily="18" charset="0"/>
              </a:rPr>
              <a:t>i+1</a:t>
            </a:r>
            <a:r>
              <a:rPr lang="zh-TW" altLang="en-US" sz="2400" dirty="0" smtClean="0">
                <a:cs typeface="Times New Roman" pitchFamily="18" charset="0"/>
              </a:rPr>
              <a:t>中靠</a:t>
            </a:r>
            <a:r>
              <a:rPr lang="en-US" altLang="zh-TW" sz="2400" dirty="0" err="1" smtClean="0">
                <a:cs typeface="Times New Roman" pitchFamily="18" charset="0"/>
              </a:rPr>
              <a:t>q</a:t>
            </a:r>
            <a:r>
              <a:rPr lang="en-US" altLang="zh-TW" sz="2400" baseline="-30000" dirty="0" err="1" smtClean="0">
                <a:cs typeface="Times New Roman" pitchFamily="18" charset="0"/>
              </a:rPr>
              <a:t>m</a:t>
            </a:r>
            <a:r>
              <a:rPr lang="zh-TW" altLang="en-US" sz="2400" dirty="0" smtClean="0">
                <a:cs typeface="Times New Roman" pitchFamily="18" charset="0"/>
              </a:rPr>
              <a:t>較近的點。</a:t>
            </a:r>
            <a:endParaRPr lang="en-US" altLang="zh-TW" sz="240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zh-TW" altLang="en-US" sz="2400" dirty="0" smtClean="0">
                <a:solidFill>
                  <a:srgbClr val="3333FF"/>
                </a:solidFill>
              </a:rPr>
              <a:t>步驟</a:t>
            </a:r>
            <a:r>
              <a:rPr lang="en-US" altLang="zh-TW" sz="2400" dirty="0" smtClean="0">
                <a:solidFill>
                  <a:srgbClr val="3333FF"/>
                </a:solidFill>
              </a:rPr>
              <a:t>7: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跳到步驟</a:t>
            </a:r>
            <a:r>
              <a:rPr lang="en-US" altLang="zh-TW" sz="2400" dirty="0" smtClean="0"/>
              <a:t>1</a:t>
            </a:r>
            <a:r>
              <a:rPr lang="zh-TW" altLang="en-US" sz="2400" dirty="0" smtClean="0"/>
              <a:t>繼續執行。</a:t>
            </a:r>
            <a:r>
              <a:rPr lang="en-US" altLang="zh-TW" sz="2400" dirty="0" smtClean="0"/>
              <a:t> </a:t>
            </a:r>
            <a:endParaRPr lang="zh-TW" altLang="en-US" sz="2400" dirty="0" smtClean="0"/>
          </a:p>
        </p:txBody>
      </p:sp>
      <p:sp>
        <p:nvSpPr>
          <p:cNvPr id="93187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0B2524D-522E-4883-AC5F-4A1D86BB6412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zh-TW" sz="1400" smtClean="0">
              <a:latin typeface="Arial" charset="0"/>
            </a:endParaRPr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7763" y="620713"/>
            <a:ext cx="8177212" cy="1143000"/>
          </a:xfrm>
        </p:spPr>
        <p:txBody>
          <a:bodyPr/>
          <a:lstStyle/>
          <a:p>
            <a:pPr eaLnBrk="1" hangingPunct="1"/>
            <a:r>
              <a:rPr lang="zh-TW" altLang="en-US" sz="3200" smtClean="0">
                <a:cs typeface="Times New Roman" pitchFamily="18" charset="0"/>
              </a:rPr>
              <a:t>限制的一圓心演算法</a:t>
            </a:r>
            <a:r>
              <a:rPr lang="en-US" altLang="zh-TW" sz="3200" smtClean="0">
                <a:cs typeface="Times New Roman" pitchFamily="18" charset="0"/>
              </a:rPr>
              <a:t>(</a:t>
            </a:r>
            <a:r>
              <a:rPr lang="zh-TW" altLang="en-US" sz="3200" smtClean="0">
                <a:cs typeface="Times New Roman" pitchFamily="18" charset="0"/>
              </a:rPr>
              <a:t>續</a:t>
            </a:r>
            <a:r>
              <a:rPr lang="en-US" altLang="zh-TW" sz="3200" smtClean="0">
                <a:cs typeface="Times New Roman" pitchFamily="18" charset="0"/>
              </a:rPr>
              <a:t>)</a:t>
            </a:r>
            <a:endParaRPr lang="zh-TW" altLang="en-US" sz="320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乘號 3"/>
          <p:cNvSpPr/>
          <p:nvPr/>
        </p:nvSpPr>
        <p:spPr>
          <a:xfrm>
            <a:off x="2827338" y="3019425"/>
            <a:ext cx="238125" cy="215900"/>
          </a:xfrm>
          <a:prstGeom prst="mathMultiply">
            <a:avLst/>
          </a:prstGeom>
          <a:solidFill>
            <a:srgbClr val="FF00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68" name="Line 4"/>
          <p:cNvSpPr>
            <a:spLocks noChangeShapeType="1"/>
          </p:cNvSpPr>
          <p:nvPr/>
        </p:nvSpPr>
        <p:spPr bwMode="auto">
          <a:xfrm>
            <a:off x="1976438" y="3384550"/>
            <a:ext cx="4230687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lg"/>
            <a:tailEnd type="arrow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2170" name="Line 6"/>
          <p:cNvSpPr>
            <a:spLocks noChangeShapeType="1"/>
          </p:cNvSpPr>
          <p:nvPr/>
        </p:nvSpPr>
        <p:spPr bwMode="auto">
          <a:xfrm flipV="1">
            <a:off x="2081213" y="2497138"/>
            <a:ext cx="1139825" cy="11731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sm" len="lg"/>
            <a:tailEnd type="arrow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2172" name="Oval 8"/>
          <p:cNvSpPr>
            <a:spLocks noChangeArrowheads="1"/>
          </p:cNvSpPr>
          <p:nvPr/>
        </p:nvSpPr>
        <p:spPr bwMode="auto">
          <a:xfrm>
            <a:off x="2914650" y="3100388"/>
            <a:ext cx="71438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3" name="Oval 9"/>
          <p:cNvSpPr>
            <a:spLocks noChangeArrowheads="1"/>
          </p:cNvSpPr>
          <p:nvPr/>
        </p:nvSpPr>
        <p:spPr bwMode="auto">
          <a:xfrm>
            <a:off x="2584450" y="2751138"/>
            <a:ext cx="71438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5" name="Rectangle 11"/>
          <p:cNvSpPr>
            <a:spLocks noChangeArrowheads="1"/>
          </p:cNvSpPr>
          <p:nvPr/>
        </p:nvSpPr>
        <p:spPr bwMode="auto">
          <a:xfrm>
            <a:off x="6319838" y="3227388"/>
            <a:ext cx="700087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600">
                <a:latin typeface="Times New Roman" pitchFamily="18" charset="0"/>
                <a:cs typeface="Times New Roman" pitchFamily="18" charset="0"/>
              </a:rPr>
              <a:t>y = c</a:t>
            </a:r>
          </a:p>
        </p:txBody>
      </p:sp>
      <p:sp>
        <p:nvSpPr>
          <p:cNvPr id="92176" name="Rectangle 12"/>
          <p:cNvSpPr>
            <a:spLocks noChangeArrowheads="1"/>
          </p:cNvSpPr>
          <p:nvPr/>
        </p:nvSpPr>
        <p:spPr bwMode="auto">
          <a:xfrm>
            <a:off x="3198813" y="2244725"/>
            <a:ext cx="230187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600">
                <a:latin typeface="Times New Roman" pitchFamily="18" charset="0"/>
                <a:cs typeface="Times New Roman" pitchFamily="18" charset="0"/>
              </a:rPr>
              <a:t>L</a:t>
            </a:r>
            <a:r>
              <a:rPr kumimoji="0" lang="en-US" altLang="zh-TW" sz="1600" baseline="-25000">
                <a:latin typeface="Times New Roman" pitchFamily="18" charset="0"/>
                <a:cs typeface="Times New Roman" pitchFamily="18" charset="0"/>
              </a:rPr>
              <a:t>ij</a:t>
            </a:r>
            <a:endParaRPr kumimoji="0" lang="en-US" altLang="zh-TW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7" name="Rectangle 13"/>
          <p:cNvSpPr>
            <a:spLocks noChangeArrowheads="1"/>
          </p:cNvSpPr>
          <p:nvPr/>
        </p:nvSpPr>
        <p:spPr bwMode="auto">
          <a:xfrm>
            <a:off x="2319338" y="2582863"/>
            <a:ext cx="230187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600"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altLang="zh-TW" sz="1600" baseline="-25000">
                <a:latin typeface="Times New Roman" pitchFamily="18" charset="0"/>
                <a:cs typeface="Times New Roman" pitchFamily="18" charset="0"/>
              </a:rPr>
              <a:t>i</a:t>
            </a:r>
            <a:endParaRPr kumimoji="0" lang="en-US" altLang="zh-TW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8" name="Rectangle 14"/>
          <p:cNvSpPr>
            <a:spLocks noChangeArrowheads="1"/>
          </p:cNvSpPr>
          <p:nvPr/>
        </p:nvSpPr>
        <p:spPr bwMode="auto">
          <a:xfrm>
            <a:off x="3028950" y="2984500"/>
            <a:ext cx="500063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600"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altLang="zh-TW" sz="1600" baseline="-25000">
                <a:latin typeface="Times New Roman" pitchFamily="18" charset="0"/>
                <a:cs typeface="Times New Roman" pitchFamily="18" charset="0"/>
              </a:rPr>
              <a:t>i+1</a:t>
            </a:r>
            <a:endParaRPr kumimoji="0" lang="en-US" altLang="zh-TW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9" name="Rectangle 15"/>
          <p:cNvSpPr>
            <a:spLocks noChangeArrowheads="1"/>
          </p:cNvSpPr>
          <p:nvPr/>
        </p:nvSpPr>
        <p:spPr bwMode="auto">
          <a:xfrm>
            <a:off x="2081213" y="3429000"/>
            <a:ext cx="742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0" lang="en-US" altLang="zh-TW" sz="1800" baseline="-25000">
                <a:latin typeface="Times New Roman" pitchFamily="18" charset="0"/>
                <a:cs typeface="Times New Roman" pitchFamily="18" charset="0"/>
              </a:rPr>
              <a:t>i,i+1</a:t>
            </a:r>
            <a:endParaRPr kumimoji="0" lang="en-US" altLang="zh-TW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1" name="Rectangle 17"/>
          <p:cNvSpPr>
            <a:spLocks noChangeArrowheads="1"/>
          </p:cNvSpPr>
          <p:nvPr/>
        </p:nvSpPr>
        <p:spPr bwMode="auto">
          <a:xfrm>
            <a:off x="4222750" y="3074988"/>
            <a:ext cx="34448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800">
                <a:latin typeface="Times New Roman" pitchFamily="18" charset="0"/>
                <a:cs typeface="Times New Roman" pitchFamily="18" charset="0"/>
              </a:rPr>
              <a:t>q*</a:t>
            </a:r>
          </a:p>
        </p:txBody>
      </p:sp>
      <p:sp>
        <p:nvSpPr>
          <p:cNvPr id="92182" name="Rectangle 14"/>
          <p:cNvSpPr>
            <a:spLocks noChangeArrowheads="1"/>
          </p:cNvSpPr>
          <p:nvPr/>
        </p:nvSpPr>
        <p:spPr bwMode="auto">
          <a:xfrm>
            <a:off x="5629275" y="2420938"/>
            <a:ext cx="500063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700" tIns="12700" rIns="12700" bIns="12700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zh-TW" sz="1600"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altLang="zh-TW" sz="1600" baseline="-25000">
                <a:latin typeface="Times New Roman" pitchFamily="18" charset="0"/>
                <a:cs typeface="Times New Roman" pitchFamily="18" charset="0"/>
              </a:rPr>
              <a:t>j</a:t>
            </a:r>
            <a:endParaRPr kumimoji="0" lang="en-US" altLang="zh-TW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1147763" y="620713"/>
            <a:ext cx="81772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限制的一</a:t>
            </a:r>
            <a:r>
              <a:rPr lang="zh-TW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圓心</a:t>
            </a:r>
            <a:r>
              <a:rPr lang="zh-TW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演算法執行展示</a:t>
            </a:r>
            <a:endParaRPr lang="zh-TW" altLang="en-US" sz="3200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23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8299A0A-F276-4FB5-9567-514E3E59AB01}" type="slidenum">
              <a:rPr kumimoji="0" lang="en-US" altLang="zh-TW" sz="1400" smtClean="0">
                <a:latin typeface="Times New Roman" pitchFamily="18" charset="0"/>
                <a:cs typeface="Times New Roman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kumimoji="0" lang="en-US" altLang="zh-TW" sz="14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8"/>
          <p:cNvSpPr>
            <a:spLocks noChangeArrowheads="1"/>
          </p:cNvSpPr>
          <p:nvPr/>
        </p:nvSpPr>
        <p:spPr bwMode="auto">
          <a:xfrm>
            <a:off x="5795963" y="2565400"/>
            <a:ext cx="71437" cy="71438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8"/>
          <p:cNvSpPr>
            <a:spLocks noChangeArrowheads="1"/>
          </p:cNvSpPr>
          <p:nvPr/>
        </p:nvSpPr>
        <p:spPr bwMode="auto">
          <a:xfrm>
            <a:off x="3759200" y="3357563"/>
            <a:ext cx="71438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2319338" y="3357563"/>
            <a:ext cx="71437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8"/>
          <p:cNvSpPr>
            <a:spLocks noChangeArrowheads="1"/>
          </p:cNvSpPr>
          <p:nvPr/>
        </p:nvSpPr>
        <p:spPr bwMode="auto">
          <a:xfrm>
            <a:off x="4264025" y="3357563"/>
            <a:ext cx="71438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文字方塊 2"/>
          <p:cNvSpPr txBox="1">
            <a:spLocks noChangeArrowheads="1"/>
          </p:cNvSpPr>
          <p:nvPr/>
        </p:nvSpPr>
        <p:spPr bwMode="auto">
          <a:xfrm>
            <a:off x="3608388" y="3460750"/>
            <a:ext cx="11572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TW" sz="1800" baseline="-25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TW" sz="1800">
                <a:latin typeface="Times New Roman" pitchFamily="18" charset="0"/>
                <a:cs typeface="Times New Roman" pitchFamily="18" charset="0"/>
              </a:rPr>
              <a:t>=(x</a:t>
            </a:r>
            <a:r>
              <a:rPr lang="en-US" altLang="zh-TW" sz="1800" baseline="-25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TW" sz="1800">
                <a:latin typeface="Times New Roman" pitchFamily="18" charset="0"/>
                <a:cs typeface="Times New Roman" pitchFamily="18" charset="0"/>
              </a:rPr>
              <a:t>, c)</a:t>
            </a:r>
            <a:endParaRPr lang="zh-TW" alt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1203325" y="3933825"/>
            <a:ext cx="6565900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4:</a:t>
            </a:r>
            <a:r>
              <a:rPr lang="en-US" altLang="zh-TW" sz="1800" kern="0" dirty="0" smtClean="0">
                <a:cs typeface="Times New Roman" pitchFamily="18" charset="0"/>
              </a:rPr>
              <a:t> </a:t>
            </a:r>
            <a:r>
              <a:rPr lang="zh-TW" altLang="en-US" sz="1800" kern="0" dirty="0" smtClean="0">
                <a:cs typeface="Times New Roman" pitchFamily="18" charset="0"/>
              </a:rPr>
              <a:t>找出所有等距點的</a:t>
            </a:r>
            <a:r>
              <a:rPr lang="en-US" altLang="zh-TW" sz="1800" kern="0" dirty="0" smtClean="0">
                <a:cs typeface="Times New Roman" pitchFamily="18" charset="0"/>
              </a:rPr>
              <a:t>X</a:t>
            </a:r>
            <a:r>
              <a:rPr lang="zh-TW" altLang="en-US" sz="1800" kern="0" dirty="0" smtClean="0">
                <a:cs typeface="Times New Roman" pitchFamily="18" charset="0"/>
              </a:rPr>
              <a:t>座標值的中位數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en-US" altLang="zh-TW" sz="1800" kern="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，令對應的等距點為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1800" kern="0" baseline="-25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=(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en-US" altLang="zh-TW" sz="1800" kern="0" baseline="-25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, c)</a:t>
            </a:r>
            <a:r>
              <a:rPr lang="zh-TW" altLang="en-US" sz="1800" kern="0" dirty="0" smtClean="0">
                <a:cs typeface="Times New Roman" pitchFamily="18" charset="0"/>
              </a:rPr>
              <a:t>。</a:t>
            </a:r>
            <a:endParaRPr lang="en-US" altLang="zh-TW" sz="1800" kern="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5:</a:t>
            </a:r>
            <a:r>
              <a:rPr lang="en-US" altLang="zh-TW" sz="1800" kern="0" dirty="0" smtClean="0">
                <a:cs typeface="Times New Roman" pitchFamily="18" charset="0"/>
              </a:rPr>
              <a:t> </a:t>
            </a:r>
            <a:r>
              <a:rPr lang="zh-TW" altLang="en-US" sz="1800" kern="0" dirty="0" smtClean="0">
                <a:cs typeface="Times New Roman" pitchFamily="18" charset="0"/>
              </a:rPr>
              <a:t>以</a:t>
            </a:r>
            <a:r>
              <a:rPr lang="en-US" altLang="zh-TW" sz="1800" kern="0" dirty="0" err="1" smtClean="0">
                <a:cs typeface="Times New Roman" pitchFamily="18" charset="0"/>
              </a:rPr>
              <a:t>q</a:t>
            </a:r>
            <a:r>
              <a:rPr lang="en-US" altLang="zh-TW" sz="1800" kern="0" baseline="-25000" dirty="0" err="1" smtClean="0"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來評估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最佳解圓心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q*</a:t>
            </a:r>
            <a:r>
              <a:rPr lang="zh-TW" altLang="en-US" sz="1800" kern="0" dirty="0" smtClean="0">
                <a:cs typeface="Times New Roman" pitchFamily="18" charset="0"/>
              </a:rPr>
              <a:t>在</a:t>
            </a:r>
            <a:r>
              <a:rPr lang="en-US" altLang="zh-TW" sz="1800" kern="0" dirty="0" smtClean="0">
                <a:cs typeface="Times New Roman" pitchFamily="18" charset="0"/>
              </a:rPr>
              <a:t>y=c</a:t>
            </a:r>
            <a:r>
              <a:rPr lang="zh-TW" altLang="en-US" sz="1800" kern="0" dirty="0" smtClean="0">
                <a:cs typeface="Times New Roman" pitchFamily="18" charset="0"/>
              </a:rPr>
              <a:t>的位置</a:t>
            </a:r>
            <a:r>
              <a:rPr lang="en-US" altLang="zh-TW" sz="1800" kern="0" dirty="0" smtClean="0">
                <a:cs typeface="Times New Roman" pitchFamily="18" charset="0"/>
              </a:rPr>
              <a:t>:</a:t>
            </a:r>
            <a:r>
              <a:rPr lang="zh-TW" altLang="en-US" sz="1800" kern="0" dirty="0" smtClean="0">
                <a:cs typeface="Times New Roman" pitchFamily="18" charset="0"/>
              </a:rPr>
              <a:t> 計算每個</a:t>
            </a:r>
            <a:r>
              <a:rPr lang="en-US" altLang="zh-TW" sz="1800" kern="0" dirty="0" smtClean="0">
                <a:cs typeface="Times New Roman" pitchFamily="18" charset="0"/>
              </a:rPr>
              <a:t>p</a:t>
            </a:r>
            <a:r>
              <a:rPr lang="en-US" altLang="zh-TW" sz="1800" kern="0" baseline="-30000" dirty="0" smtClean="0">
                <a:cs typeface="Times New Roman" pitchFamily="18" charset="0"/>
              </a:rPr>
              <a:t>i</a:t>
            </a:r>
            <a:r>
              <a:rPr lang="zh-TW" altLang="en-US" sz="1800" kern="0" dirty="0" smtClean="0">
                <a:cs typeface="Times New Roman" pitchFamily="18" charset="0"/>
              </a:rPr>
              <a:t>與點</a:t>
            </a:r>
            <a:r>
              <a:rPr lang="en-US" altLang="zh-TW" sz="1800" kern="0" dirty="0" err="1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的距離，並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令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p</a:t>
            </a:r>
            <a:r>
              <a:rPr lang="en-US" altLang="zh-TW" sz="1800" kern="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j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為距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最遠的點</a:t>
            </a:r>
            <a:r>
              <a:rPr lang="zh-TW" altLang="en-US" sz="1800" kern="0" dirty="0" smtClean="0">
                <a:cs typeface="Times New Roman" pitchFamily="18" charset="0"/>
              </a:rPr>
              <a:t>。令</a:t>
            </a:r>
            <a:r>
              <a:rPr lang="en-US" altLang="zh-TW" sz="1800" kern="0" dirty="0" err="1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cs typeface="Times New Roman" pitchFamily="18" charset="0"/>
              </a:rPr>
              <a:t>j</a:t>
            </a:r>
            <a:r>
              <a:rPr lang="zh-TW" altLang="en-US" sz="1800" kern="0" dirty="0" smtClean="0">
                <a:cs typeface="Times New Roman" pitchFamily="18" charset="0"/>
              </a:rPr>
              <a:t>表示</a:t>
            </a:r>
            <a:r>
              <a:rPr lang="en-US" altLang="zh-TW" sz="1800" kern="0" dirty="0" err="1" smtClean="0">
                <a:cs typeface="Times New Roman" pitchFamily="18" charset="0"/>
              </a:rPr>
              <a:t>p</a:t>
            </a:r>
            <a:r>
              <a:rPr lang="en-US" altLang="zh-TW" sz="1800" kern="0" baseline="-30000" dirty="0" err="1" smtClean="0">
                <a:cs typeface="Times New Roman" pitchFamily="18" charset="0"/>
              </a:rPr>
              <a:t>j</a:t>
            </a:r>
            <a:r>
              <a:rPr lang="zh-TW" altLang="en-US" sz="1800" kern="0" baseline="-30000" dirty="0" smtClean="0">
                <a:cs typeface="Times New Roman" pitchFamily="18" charset="0"/>
              </a:rPr>
              <a:t> </a:t>
            </a:r>
            <a:r>
              <a:rPr lang="zh-TW" altLang="en-US" sz="1800" kern="0" dirty="0" smtClean="0">
                <a:cs typeface="Times New Roman" pitchFamily="18" charset="0"/>
              </a:rPr>
              <a:t>在直線 </a:t>
            </a:r>
            <a:r>
              <a:rPr lang="en-US" altLang="zh-TW" sz="1800" kern="0" dirty="0" smtClean="0">
                <a:cs typeface="Times New Roman" pitchFamily="18" charset="0"/>
              </a:rPr>
              <a:t>y=c</a:t>
            </a:r>
            <a:r>
              <a:rPr lang="zh-TW" altLang="en-US" sz="1800" kern="0" dirty="0" smtClean="0">
                <a:cs typeface="Times New Roman" pitchFamily="18" charset="0"/>
              </a:rPr>
              <a:t>上的投影點，若 </a:t>
            </a:r>
            <a:r>
              <a:rPr lang="en-US" altLang="zh-TW" sz="1800" kern="0" dirty="0" err="1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cs typeface="Times New Roman" pitchFamily="18" charset="0"/>
              </a:rPr>
              <a:t>j</a:t>
            </a:r>
            <a:r>
              <a:rPr lang="zh-TW" altLang="en-US" sz="1800" kern="0" baseline="-30000" dirty="0" smtClean="0">
                <a:cs typeface="Times New Roman" pitchFamily="18" charset="0"/>
              </a:rPr>
              <a:t> </a:t>
            </a:r>
            <a:r>
              <a:rPr lang="zh-TW" altLang="en-US" sz="1800" kern="0" dirty="0" smtClean="0">
                <a:cs typeface="Times New Roman" pitchFamily="18" charset="0"/>
              </a:rPr>
              <a:t>落在</a:t>
            </a:r>
            <a:r>
              <a:rPr lang="en-US" altLang="zh-TW" sz="1800" kern="0" dirty="0" err="1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左側</a:t>
            </a:r>
            <a:r>
              <a:rPr lang="en-US" altLang="zh-TW" sz="1800" kern="0" dirty="0" smtClean="0">
                <a:cs typeface="Times New Roman" pitchFamily="18" charset="0"/>
              </a:rPr>
              <a:t>(</a:t>
            </a:r>
            <a:r>
              <a:rPr lang="zh-TW" altLang="en-US" sz="1800" kern="0" dirty="0" smtClean="0">
                <a:cs typeface="Times New Roman" pitchFamily="18" charset="0"/>
              </a:rPr>
              <a:t>右側</a:t>
            </a:r>
            <a:r>
              <a:rPr lang="en-US" altLang="zh-TW" sz="1800" kern="0" dirty="0" smtClean="0">
                <a:cs typeface="Times New Roman" pitchFamily="18" charset="0"/>
              </a:rPr>
              <a:t>)</a:t>
            </a:r>
            <a:r>
              <a:rPr lang="zh-TW" altLang="en-US" sz="1800" kern="0" dirty="0" smtClean="0">
                <a:cs typeface="Times New Roman" pitchFamily="18" charset="0"/>
              </a:rPr>
              <a:t>，則最佳解圓心</a:t>
            </a:r>
            <a:r>
              <a:rPr lang="en-US" altLang="zh-TW" sz="1800" kern="0" dirty="0" smtClean="0">
                <a:cs typeface="Times New Roman" pitchFamily="18" charset="0"/>
              </a:rPr>
              <a:t>q</a:t>
            </a:r>
            <a:r>
              <a:rPr lang="en-US" altLang="zh-TW" sz="1800" kern="0" baseline="30000" dirty="0" smtClean="0">
                <a:cs typeface="Times New Roman" pitchFamily="18" charset="0"/>
              </a:rPr>
              <a:t>*</a:t>
            </a:r>
            <a:r>
              <a:rPr lang="zh-TW" altLang="en-US" sz="1800" kern="0" baseline="30000" dirty="0" smtClean="0">
                <a:cs typeface="Times New Roman" pitchFamily="18" charset="0"/>
              </a:rPr>
              <a:t> </a:t>
            </a:r>
            <a:r>
              <a:rPr lang="zh-TW" altLang="en-US" sz="1800" kern="0" dirty="0" smtClean="0">
                <a:cs typeface="Times New Roman" pitchFamily="18" charset="0"/>
              </a:rPr>
              <a:t>亦必定會落在</a:t>
            </a:r>
            <a:r>
              <a:rPr lang="en-US" altLang="zh-TW" sz="1800" kern="0" dirty="0" err="1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的左側</a:t>
            </a:r>
            <a:r>
              <a:rPr lang="en-US" altLang="zh-TW" sz="1800" kern="0" dirty="0" smtClean="0">
                <a:cs typeface="Times New Roman" pitchFamily="18" charset="0"/>
              </a:rPr>
              <a:t>(</a:t>
            </a:r>
            <a:r>
              <a:rPr lang="zh-TW" altLang="en-US" sz="1800" kern="0" dirty="0" smtClean="0">
                <a:cs typeface="Times New Roman" pitchFamily="18" charset="0"/>
              </a:rPr>
              <a:t>右側</a:t>
            </a:r>
            <a:r>
              <a:rPr lang="en-US" altLang="zh-TW" sz="1800" kern="0" dirty="0" smtClean="0">
                <a:cs typeface="Times New Roman" pitchFamily="18" charset="0"/>
              </a:rPr>
              <a:t>)</a:t>
            </a:r>
            <a:r>
              <a:rPr lang="zh-TW" altLang="en-US" sz="1800" kern="0" dirty="0" smtClean="0">
                <a:cs typeface="Times New Roman" pitchFamily="18" charset="0"/>
              </a:rPr>
              <a:t>。</a:t>
            </a:r>
            <a:endParaRPr lang="en-US" altLang="zh-TW" sz="1800" kern="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步驟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6:</a:t>
            </a:r>
            <a:r>
              <a:rPr lang="en-US" altLang="zh-TW" sz="1800" kern="0" dirty="0" smtClean="0">
                <a:cs typeface="Times New Roman" pitchFamily="18" charset="0"/>
              </a:rPr>
              <a:t> </a:t>
            </a:r>
            <a:r>
              <a:rPr lang="zh-TW" altLang="en-US" sz="1800" kern="0" dirty="0" smtClean="0">
                <a:cs typeface="Times New Roman" pitchFamily="18" charset="0"/>
              </a:rPr>
              <a:t>若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1800" kern="0" baseline="30000" dirty="0" smtClean="0">
                <a:solidFill>
                  <a:srgbClr val="3333FF"/>
                </a:solidFill>
                <a:cs typeface="Times New Roman" pitchFamily="18" charset="0"/>
              </a:rPr>
              <a:t>*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落在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的左側</a:t>
            </a:r>
            <a:r>
              <a:rPr lang="zh-TW" altLang="en-US" sz="1800" kern="0" dirty="0" smtClean="0">
                <a:cs typeface="Times New Roman" pitchFamily="18" charset="0"/>
              </a:rPr>
              <a:t>，則針對每個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軸值大於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en-US" altLang="zh-TW" sz="1800" kern="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的等距點</a:t>
            </a:r>
            <a:r>
              <a:rPr lang="en-US" altLang="zh-TW" sz="1800" kern="0" dirty="0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smtClean="0">
                <a:cs typeface="Times New Roman" pitchFamily="18" charset="0"/>
              </a:rPr>
              <a:t>i,i+1</a:t>
            </a:r>
            <a:r>
              <a:rPr lang="zh-TW" altLang="en-US" sz="1800" kern="0" dirty="0" smtClean="0">
                <a:cs typeface="Times New Roman" pitchFamily="18" charset="0"/>
              </a:rPr>
              <a:t>，刪除其對應點</a:t>
            </a:r>
            <a:r>
              <a:rPr lang="en-US" altLang="zh-TW" sz="1800" kern="0" dirty="0" smtClean="0">
                <a:cs typeface="Times New Roman" pitchFamily="18" charset="0"/>
              </a:rPr>
              <a:t>p</a:t>
            </a:r>
            <a:r>
              <a:rPr lang="en-US" altLang="zh-TW" sz="1800" kern="0" baseline="-30000" dirty="0" smtClean="0">
                <a:cs typeface="Times New Roman" pitchFamily="18" charset="0"/>
              </a:rPr>
              <a:t>i</a:t>
            </a:r>
            <a:r>
              <a:rPr lang="zh-TW" altLang="en-US" sz="1800" kern="0" dirty="0" smtClean="0">
                <a:cs typeface="Times New Roman" pitchFamily="18" charset="0"/>
              </a:rPr>
              <a:t>與</a:t>
            </a:r>
            <a:r>
              <a:rPr lang="en-US" altLang="zh-TW" sz="1800" kern="0" dirty="0" smtClean="0">
                <a:cs typeface="Times New Roman" pitchFamily="18" charset="0"/>
              </a:rPr>
              <a:t>p</a:t>
            </a:r>
            <a:r>
              <a:rPr lang="en-US" altLang="zh-TW" sz="1800" kern="0" baseline="-30000" dirty="0" smtClean="0">
                <a:cs typeface="Times New Roman" pitchFamily="18" charset="0"/>
              </a:rPr>
              <a:t>i+1</a:t>
            </a:r>
            <a:r>
              <a:rPr lang="zh-TW" altLang="en-US" sz="1800" kern="0" dirty="0" smtClean="0">
                <a:cs typeface="Times New Roman" pitchFamily="18" charset="0"/>
              </a:rPr>
              <a:t>中靠</a:t>
            </a:r>
            <a:r>
              <a:rPr lang="en-US" altLang="zh-TW" sz="1800" kern="0" dirty="0" err="1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較近的點</a:t>
            </a:r>
            <a:r>
              <a:rPr lang="en-US" altLang="zh-TW" sz="1800" kern="0" dirty="0" smtClean="0">
                <a:cs typeface="Times New Roman" pitchFamily="18" charset="0"/>
              </a:rPr>
              <a:t>;</a:t>
            </a:r>
            <a:r>
              <a:rPr lang="zh-TW" altLang="en-US" sz="1800" kern="0" dirty="0" smtClean="0">
                <a:cs typeface="Times New Roman" pitchFamily="18" charset="0"/>
              </a:rPr>
              <a:t>反之，若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1800" kern="0" baseline="30000" dirty="0" smtClean="0">
                <a:solidFill>
                  <a:srgbClr val="3333FF"/>
                </a:solidFill>
                <a:cs typeface="Times New Roman" pitchFamily="18" charset="0"/>
              </a:rPr>
              <a:t>*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落在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的右側</a:t>
            </a:r>
            <a:r>
              <a:rPr lang="zh-TW" altLang="en-US" sz="1800" kern="0" dirty="0" smtClean="0">
                <a:cs typeface="Times New Roman" pitchFamily="18" charset="0"/>
              </a:rPr>
              <a:t>，則針對每個</a:t>
            </a:r>
            <a:r>
              <a:rPr lang="en-US" altLang="zh-TW" sz="1800" kern="0" dirty="0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zh-TW" altLang="en-US" sz="1800" kern="0" dirty="0" smtClean="0">
                <a:solidFill>
                  <a:srgbClr val="3333FF"/>
                </a:solidFill>
                <a:cs typeface="Times New Roman" pitchFamily="18" charset="0"/>
              </a:rPr>
              <a:t>軸值小於</a:t>
            </a:r>
            <a:r>
              <a:rPr lang="en-US" altLang="zh-TW" sz="1800" kern="0" dirty="0" err="1" smtClean="0">
                <a:solidFill>
                  <a:srgbClr val="3333FF"/>
                </a:solidFill>
                <a:cs typeface="Times New Roman" pitchFamily="18" charset="0"/>
              </a:rPr>
              <a:t>x</a:t>
            </a:r>
            <a:r>
              <a:rPr lang="en-US" altLang="zh-TW" sz="1800" kern="0" baseline="-30000" dirty="0" err="1" smtClean="0">
                <a:solidFill>
                  <a:srgbClr val="3333FF"/>
                </a:solidFill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的等距點</a:t>
            </a:r>
            <a:r>
              <a:rPr lang="en-US" altLang="zh-TW" sz="1800" kern="0" dirty="0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smtClean="0">
                <a:cs typeface="Times New Roman" pitchFamily="18" charset="0"/>
              </a:rPr>
              <a:t>i,i+1</a:t>
            </a:r>
            <a:r>
              <a:rPr lang="zh-TW" altLang="en-US" sz="1800" kern="0" dirty="0" smtClean="0">
                <a:cs typeface="Times New Roman" pitchFamily="18" charset="0"/>
              </a:rPr>
              <a:t>，刪除其對應點</a:t>
            </a:r>
            <a:r>
              <a:rPr lang="en-US" altLang="zh-TW" sz="1800" kern="0" dirty="0" smtClean="0">
                <a:cs typeface="Times New Roman" pitchFamily="18" charset="0"/>
              </a:rPr>
              <a:t>p</a:t>
            </a:r>
            <a:r>
              <a:rPr lang="en-US" altLang="zh-TW" sz="1800" kern="0" baseline="-30000" dirty="0" smtClean="0">
                <a:cs typeface="Times New Roman" pitchFamily="18" charset="0"/>
              </a:rPr>
              <a:t>i</a:t>
            </a:r>
            <a:r>
              <a:rPr lang="zh-TW" altLang="en-US" sz="1800" kern="0" dirty="0" smtClean="0">
                <a:cs typeface="Times New Roman" pitchFamily="18" charset="0"/>
              </a:rPr>
              <a:t>與</a:t>
            </a:r>
            <a:r>
              <a:rPr lang="en-US" altLang="zh-TW" sz="1800" kern="0" dirty="0" smtClean="0">
                <a:cs typeface="Times New Roman" pitchFamily="18" charset="0"/>
              </a:rPr>
              <a:t>p</a:t>
            </a:r>
            <a:r>
              <a:rPr lang="en-US" altLang="zh-TW" sz="1800" kern="0" baseline="-30000" dirty="0" smtClean="0">
                <a:cs typeface="Times New Roman" pitchFamily="18" charset="0"/>
              </a:rPr>
              <a:t>i+1</a:t>
            </a:r>
            <a:r>
              <a:rPr lang="zh-TW" altLang="en-US" sz="1800" kern="0" dirty="0" smtClean="0">
                <a:cs typeface="Times New Roman" pitchFamily="18" charset="0"/>
              </a:rPr>
              <a:t>中靠</a:t>
            </a:r>
            <a:r>
              <a:rPr lang="en-US" altLang="zh-TW" sz="1800" kern="0" dirty="0" err="1" smtClean="0">
                <a:cs typeface="Times New Roman" pitchFamily="18" charset="0"/>
              </a:rPr>
              <a:t>q</a:t>
            </a:r>
            <a:r>
              <a:rPr lang="en-US" altLang="zh-TW" sz="1800" kern="0" baseline="-30000" dirty="0" err="1" smtClean="0">
                <a:cs typeface="Times New Roman" pitchFamily="18" charset="0"/>
              </a:rPr>
              <a:t>m</a:t>
            </a:r>
            <a:r>
              <a:rPr lang="zh-TW" altLang="en-US" sz="1800" kern="0" dirty="0" smtClean="0">
                <a:cs typeface="Times New Roman" pitchFamily="18" charset="0"/>
              </a:rPr>
              <a:t>較近的點。</a:t>
            </a:r>
            <a:endParaRPr lang="zh-TW" altLang="en-US" sz="1800" kern="0" dirty="0" smtClean="0"/>
          </a:p>
        </p:txBody>
      </p:sp>
      <p:sp>
        <p:nvSpPr>
          <p:cNvPr id="31" name="Oval 8"/>
          <p:cNvSpPr>
            <a:spLocks noChangeArrowheads="1"/>
          </p:cNvSpPr>
          <p:nvPr/>
        </p:nvSpPr>
        <p:spPr bwMode="auto">
          <a:xfrm>
            <a:off x="5797550" y="3357563"/>
            <a:ext cx="71438" cy="71437"/>
          </a:xfrm>
          <a:prstGeom prst="ellipse">
            <a:avLst/>
          </a:prstGeom>
          <a:solidFill>
            <a:srgbClr val="000000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文字方塊 31"/>
          <p:cNvSpPr txBox="1">
            <a:spLocks noChangeArrowheads="1"/>
          </p:cNvSpPr>
          <p:nvPr/>
        </p:nvSpPr>
        <p:spPr bwMode="auto">
          <a:xfrm>
            <a:off x="5646738" y="3460750"/>
            <a:ext cx="342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zh-TW" sz="1800" baseline="-25000">
                <a:latin typeface="Times New Roman" pitchFamily="18" charset="0"/>
                <a:cs typeface="Times New Roman" pitchFamily="18" charset="0"/>
              </a:rPr>
              <a:t>j</a:t>
            </a:r>
            <a:endParaRPr lang="zh-TW" altLang="en-US" sz="1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2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2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2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2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2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2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2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8" grpId="0" animBg="1"/>
      <p:bldP spid="92170" grpId="0" animBg="1"/>
      <p:bldP spid="92172" grpId="0" animBg="1"/>
      <p:bldP spid="92173" grpId="0" animBg="1"/>
      <p:bldP spid="92175" grpId="0"/>
      <p:bldP spid="92176" grpId="0"/>
      <p:bldP spid="92177" grpId="0"/>
      <p:bldP spid="92178" grpId="0"/>
      <p:bldP spid="92179" grpId="0"/>
      <p:bldP spid="92181" grpId="0"/>
      <p:bldP spid="92182" grpId="0"/>
      <p:bldP spid="24" grpId="0" animBg="1"/>
      <p:bldP spid="25" grpId="0" animBg="1"/>
      <p:bldP spid="27" grpId="0" animBg="1"/>
      <p:bldP spid="28" grpId="0" animBg="1"/>
      <p:bldP spid="3" grpId="0"/>
      <p:bldP spid="30" grpId="0" animBg="1"/>
      <p:bldP spid="31" grpId="0" animBg="1"/>
      <p:bldP spid="3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zh-TW" sz="28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>
                <a:cs typeface="Times New Roman" pitchFamily="18" charset="0"/>
              </a:rPr>
              <a:t>限制的一圓心演算法使用刪尋策略解決問題，在每個迭代均刪除一部份輸入資料。由於每個迭代均有</a:t>
            </a:r>
            <a:r>
              <a:rPr lang="zh-TW" altLang="en-US" sz="2800" smtClean="0">
                <a:cs typeface="Times New Roman" pitchFamily="18" charset="0"/>
                <a:sym typeface="Symbol" pitchFamily="18" charset="2"/>
              </a:rPr>
              <a:t></a:t>
            </a:r>
            <a:r>
              <a:rPr lang="en-US" altLang="zh-TW" sz="2800" smtClean="0">
                <a:cs typeface="Times New Roman" pitchFamily="18" charset="0"/>
                <a:sym typeface="Symbol" pitchFamily="18" charset="2"/>
              </a:rPr>
              <a:t>n/4</a:t>
            </a:r>
            <a:r>
              <a:rPr lang="zh-TW" altLang="en-US" sz="2800" smtClean="0">
                <a:cs typeface="Times New Roman" pitchFamily="18" charset="0"/>
                <a:sym typeface="Symbol" pitchFamily="18" charset="2"/>
              </a:rPr>
              <a:t></a:t>
            </a:r>
            <a:r>
              <a:rPr lang="zh-TW" altLang="en-US" sz="2800" smtClean="0">
                <a:cs typeface="Times New Roman" pitchFamily="18" charset="0"/>
              </a:rPr>
              <a:t>個等距點在</a:t>
            </a:r>
            <a:r>
              <a:rPr lang="en-US" altLang="zh-TW" sz="2800" smtClean="0">
                <a:cs typeface="Times New Roman" pitchFamily="18" charset="0"/>
              </a:rPr>
              <a:t>q</a:t>
            </a:r>
            <a:r>
              <a:rPr lang="en-US" altLang="zh-TW" sz="2800" baseline="-25000" smtClean="0">
                <a:cs typeface="Times New Roman" pitchFamily="18" charset="0"/>
              </a:rPr>
              <a:t>m</a:t>
            </a:r>
            <a:r>
              <a:rPr lang="zh-TW" altLang="en-US" sz="2800" smtClean="0">
                <a:cs typeface="Times New Roman" pitchFamily="18" charset="0"/>
              </a:rPr>
              <a:t>的左方</a:t>
            </a:r>
            <a:r>
              <a:rPr lang="en-US" altLang="zh-TW" sz="2800" smtClean="0">
                <a:cs typeface="Times New Roman" pitchFamily="18" charset="0"/>
              </a:rPr>
              <a:t>(</a:t>
            </a:r>
            <a:r>
              <a:rPr lang="zh-TW" altLang="en-US" sz="2800" smtClean="0">
                <a:cs typeface="Times New Roman" pitchFamily="18" charset="0"/>
              </a:rPr>
              <a:t>或右方</a:t>
            </a:r>
            <a:r>
              <a:rPr lang="en-US" altLang="zh-TW" sz="2800" smtClean="0">
                <a:cs typeface="Times New Roman" pitchFamily="18" charset="0"/>
              </a:rPr>
              <a:t>)</a:t>
            </a:r>
            <a:r>
              <a:rPr lang="zh-TW" altLang="en-US" sz="2800" smtClean="0">
                <a:cs typeface="Times New Roman" pitchFamily="18" charset="0"/>
              </a:rPr>
              <a:t>，故演算法每次迭代均可刪除</a:t>
            </a:r>
            <a:r>
              <a:rPr lang="zh-TW" altLang="en-US" sz="2800" smtClean="0">
                <a:cs typeface="Times New Roman" pitchFamily="18" charset="0"/>
                <a:sym typeface="Symbol" pitchFamily="18" charset="2"/>
              </a:rPr>
              <a:t></a:t>
            </a:r>
            <a:r>
              <a:rPr lang="en-US" altLang="zh-TW" sz="2800" smtClean="0">
                <a:cs typeface="Times New Roman" pitchFamily="18" charset="0"/>
                <a:sym typeface="Symbol" pitchFamily="18" charset="2"/>
              </a:rPr>
              <a:t>n/4</a:t>
            </a:r>
            <a:r>
              <a:rPr lang="zh-TW" altLang="en-US" sz="2800" smtClean="0">
                <a:cs typeface="Times New Roman" pitchFamily="18" charset="0"/>
                <a:sym typeface="Symbol" pitchFamily="18" charset="2"/>
              </a:rPr>
              <a:t></a:t>
            </a:r>
            <a:r>
              <a:rPr lang="zh-TW" altLang="en-US" sz="2800" smtClean="0">
                <a:cs typeface="Times New Roman" pitchFamily="18" charset="0"/>
              </a:rPr>
              <a:t>個點。</a:t>
            </a:r>
            <a:endParaRPr lang="en-US" altLang="zh-TW" sz="28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>
                <a:cs typeface="Times New Roman" pitchFamily="18" charset="0"/>
              </a:rPr>
              <a:t>由於步驟</a:t>
            </a:r>
            <a:r>
              <a:rPr lang="en-US" altLang="zh-TW" sz="2800" smtClean="0">
                <a:cs typeface="Times New Roman" pitchFamily="18" charset="0"/>
              </a:rPr>
              <a:t>2-6</a:t>
            </a:r>
            <a:r>
              <a:rPr lang="zh-TW" altLang="en-US" sz="2800" smtClean="0">
                <a:cs typeface="Times New Roman" pitchFamily="18" charset="0"/>
              </a:rPr>
              <a:t>的時間複雜度均為</a:t>
            </a:r>
            <a:r>
              <a:rPr lang="en-US" altLang="zh-TW" sz="2800" smtClean="0">
                <a:cs typeface="Times New Roman" pitchFamily="18" charset="0"/>
              </a:rPr>
              <a:t>O(n)</a:t>
            </a:r>
            <a:r>
              <a:rPr lang="zh-TW" altLang="en-US" sz="2800" smtClean="0">
                <a:cs typeface="Times New Roman" pitchFamily="18" charset="0"/>
              </a:rPr>
              <a:t>，根據前述「一般刪尋演算法時間複雜度」的說明，限制的一圓心演算法的時間複雜度為</a:t>
            </a:r>
            <a:r>
              <a:rPr lang="en-US" altLang="zh-TW" sz="2800" smtClean="0">
                <a:cs typeface="Times New Roman" pitchFamily="18" charset="0"/>
              </a:rPr>
              <a:t/>
            </a:r>
            <a:br>
              <a:rPr lang="en-US" altLang="zh-TW" sz="2800" smtClean="0">
                <a:cs typeface="Times New Roman" pitchFamily="18" charset="0"/>
              </a:rPr>
            </a:br>
            <a:r>
              <a:rPr lang="en-US" altLang="zh-TW" sz="2800" smtClean="0">
                <a:cs typeface="Times New Roman" pitchFamily="18" charset="0"/>
              </a:rPr>
              <a:t/>
            </a:r>
            <a:br>
              <a:rPr lang="en-US" altLang="zh-TW" sz="2800" smtClean="0">
                <a:cs typeface="Times New Roman" pitchFamily="18" charset="0"/>
              </a:rPr>
            </a:br>
            <a:r>
              <a:rPr lang="en-US" altLang="zh-TW" sz="2800" smtClean="0">
                <a:cs typeface="Times New Roman" pitchFamily="18" charset="0"/>
              </a:rPr>
              <a:t>T(n)=T(3n/4)+cn=O(n)</a:t>
            </a:r>
            <a:endParaRPr lang="en-US" altLang="zh-TW" sz="2800" smtClean="0">
              <a:cs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800" smtClean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20713"/>
            <a:ext cx="7793038" cy="1143000"/>
          </a:xfrm>
        </p:spPr>
        <p:txBody>
          <a:bodyPr/>
          <a:lstStyle/>
          <a:p>
            <a:pPr eaLnBrk="1" hangingPunct="1"/>
            <a:r>
              <a:rPr lang="zh-TW" altLang="en-US" sz="3600" smtClean="0">
                <a:latin typeface="Times New Roman" pitchFamily="18" charset="0"/>
                <a:cs typeface="Times New Roman" pitchFamily="18" charset="0"/>
              </a:rPr>
              <a:t>限制的一圓心演算法時間複雜度分析</a:t>
            </a:r>
            <a:endParaRPr lang="zh-TW" altLang="en-US" sz="3600" smtClean="0">
              <a:cs typeface="Times New Roman" pitchFamily="18" charset="0"/>
            </a:endParaRPr>
          </a:p>
        </p:txBody>
      </p:sp>
      <p:sp>
        <p:nvSpPr>
          <p:cNvPr id="95236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F6B45EC-C34C-49D6-999A-2363FAEBD03C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zh-TW" altLang="en-US" smtClean="0"/>
              <a:t>刪尋解題策略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017713"/>
            <a:ext cx="8128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刪尋</a:t>
            </a:r>
            <a:r>
              <a:rPr lang="en-US" altLang="zh-TW" sz="2800" smtClean="0"/>
              <a:t>(prune-and-search)</a:t>
            </a:r>
            <a:r>
              <a:rPr lang="zh-TW" altLang="en-US" sz="2800" smtClean="0"/>
              <a:t>解題策略使用多次</a:t>
            </a:r>
            <a:r>
              <a:rPr lang="zh-TW" altLang="en-US" sz="2800" smtClean="0">
                <a:solidFill>
                  <a:srgbClr val="3333FF"/>
                </a:solidFill>
              </a:rPr>
              <a:t>迭代</a:t>
            </a:r>
            <a:r>
              <a:rPr lang="en-US" altLang="zh-TW" sz="2800" smtClean="0">
                <a:solidFill>
                  <a:srgbClr val="3333FF"/>
                </a:solidFill>
              </a:rPr>
              <a:t>(iteration)</a:t>
            </a:r>
            <a:r>
              <a:rPr lang="zh-TW" altLang="en-US" sz="2800" smtClean="0"/>
              <a:t>解決問題。</a:t>
            </a:r>
            <a:endParaRPr lang="en-US" altLang="zh-TW" sz="2800" smtClean="0"/>
          </a:p>
          <a:p>
            <a:pPr eaLnBrk="1" hangingPunct="1">
              <a:lnSpc>
                <a:spcPct val="90000"/>
              </a:lnSpc>
            </a:pPr>
            <a:endParaRPr lang="en-US" altLang="zh-TW" sz="2800" smtClean="0"/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在每次迭代都</a:t>
            </a:r>
            <a:r>
              <a:rPr lang="zh-TW" altLang="en-US" sz="2800" smtClean="0">
                <a:solidFill>
                  <a:srgbClr val="3333FF"/>
                </a:solidFill>
              </a:rPr>
              <a:t>刪除</a:t>
            </a:r>
            <a:r>
              <a:rPr lang="en-US" altLang="zh-TW" sz="2800" smtClean="0">
                <a:solidFill>
                  <a:srgbClr val="3333FF"/>
                </a:solidFill>
              </a:rPr>
              <a:t>(prune)</a:t>
            </a:r>
            <a:r>
              <a:rPr lang="zh-TW" altLang="en-US" sz="2800" smtClean="0">
                <a:solidFill>
                  <a:srgbClr val="3333FF"/>
                </a:solidFill>
              </a:rPr>
              <a:t>輸入資料的一部份</a:t>
            </a:r>
            <a:r>
              <a:rPr lang="en-US" altLang="zh-TW" sz="2800" smtClean="0">
                <a:solidFill>
                  <a:srgbClr val="3333FF"/>
                </a:solidFill>
              </a:rPr>
              <a:t>(</a:t>
            </a:r>
            <a:r>
              <a:rPr lang="zh-TW" altLang="en-US" sz="2800" smtClean="0">
                <a:solidFill>
                  <a:srgbClr val="3333FF"/>
                </a:solidFill>
              </a:rPr>
              <a:t>假設為</a:t>
            </a:r>
            <a:r>
              <a:rPr lang="en-US" altLang="zh-TW" sz="2800" smtClean="0">
                <a:solidFill>
                  <a:srgbClr val="3333FF"/>
                </a:solidFill>
              </a:rPr>
              <a:t>f</a:t>
            </a:r>
            <a:r>
              <a:rPr lang="zh-TW" altLang="en-US" sz="2800" smtClean="0">
                <a:solidFill>
                  <a:srgbClr val="3333FF"/>
                </a:solidFill>
              </a:rPr>
              <a:t>部份</a:t>
            </a:r>
            <a:r>
              <a:rPr lang="en-US" altLang="zh-TW" sz="2800" smtClean="0">
                <a:solidFill>
                  <a:srgbClr val="3333FF"/>
                </a:solidFill>
              </a:rPr>
              <a:t>, 0&lt;f&lt;1)</a:t>
            </a:r>
            <a:r>
              <a:rPr lang="zh-TW" altLang="en-US" sz="2800" smtClean="0"/>
              <a:t>，而後採用相同的演算法</a:t>
            </a:r>
            <a:r>
              <a:rPr lang="zh-TW" altLang="en-US" sz="2800" smtClean="0">
                <a:solidFill>
                  <a:srgbClr val="3333FF"/>
                </a:solidFill>
              </a:rPr>
              <a:t>遞迴地</a:t>
            </a:r>
            <a:r>
              <a:rPr lang="en-US" altLang="zh-TW" sz="2800" smtClean="0">
                <a:solidFill>
                  <a:srgbClr val="3333FF"/>
                </a:solidFill>
              </a:rPr>
              <a:t>(recursively)</a:t>
            </a:r>
            <a:r>
              <a:rPr lang="zh-TW" altLang="en-US" sz="2800" smtClean="0"/>
              <a:t>從剩餘資料中</a:t>
            </a:r>
            <a:r>
              <a:rPr lang="zh-TW" altLang="en-US" sz="2800" smtClean="0">
                <a:solidFill>
                  <a:srgbClr val="3333FF"/>
                </a:solidFill>
              </a:rPr>
              <a:t>搜尋</a:t>
            </a:r>
            <a:r>
              <a:rPr lang="en-US" altLang="zh-TW" sz="2800" smtClean="0">
                <a:solidFill>
                  <a:srgbClr val="3333FF"/>
                </a:solidFill>
              </a:rPr>
              <a:t>(search)</a:t>
            </a:r>
            <a:r>
              <a:rPr lang="zh-TW" altLang="en-US" sz="2800" smtClean="0"/>
              <a:t>出解答。</a:t>
            </a:r>
            <a:endParaRPr lang="en-US" altLang="zh-TW" sz="2800" smtClean="0"/>
          </a:p>
          <a:p>
            <a:pPr eaLnBrk="1" hangingPunct="1">
              <a:lnSpc>
                <a:spcPct val="90000"/>
              </a:lnSpc>
            </a:pPr>
            <a:endParaRPr lang="en-US" altLang="zh-TW" sz="2800" smtClean="0"/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而經過幾次迭代後，輸入資料的規模將會小到足以讓問題使用常數時間複雜度直接解決。</a:t>
            </a:r>
            <a:endParaRPr lang="en-US" altLang="zh-TW" sz="2800" smtClean="0"/>
          </a:p>
        </p:txBody>
      </p:sp>
      <p:sp>
        <p:nvSpPr>
          <p:cNvPr id="69636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9EF567C-E83E-47FA-9A33-47772FD3CCA2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sp>
        <p:nvSpPr>
          <p:cNvPr id="71683" name="內容版面配置區 2"/>
          <p:cNvSpPr>
            <a:spLocks noGrp="1"/>
          </p:cNvSpPr>
          <p:nvPr>
            <p:ph idx="1"/>
          </p:nvPr>
        </p:nvSpPr>
        <p:spPr>
          <a:xfrm>
            <a:off x="539750" y="3141663"/>
            <a:ext cx="8415338" cy="299085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altLang="zh-TW" sz="11500" i="1" dirty="0" smtClean="0">
                <a:latin typeface="+mn-ea"/>
              </a:rPr>
              <a:t>The End</a:t>
            </a:r>
            <a:endParaRPr lang="zh-TW" altLang="en-US" sz="11500" i="1" dirty="0" smtClean="0">
              <a:latin typeface="+mn-ea"/>
            </a:endParaRPr>
          </a:p>
        </p:txBody>
      </p:sp>
      <p:sp>
        <p:nvSpPr>
          <p:cNvPr id="108548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11D696E-47E1-4BF1-AF71-596F85E0E57A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14313"/>
            <a:ext cx="8101012" cy="1462087"/>
          </a:xfrm>
        </p:spPr>
        <p:txBody>
          <a:bodyPr/>
          <a:lstStyle/>
          <a:p>
            <a:pPr eaLnBrk="1" hangingPunct="1"/>
            <a:r>
              <a:rPr lang="zh-TW" altLang="en-US" smtClean="0"/>
              <a:t>使用刪尋解題策略的演算法</a:t>
            </a:r>
            <a:endParaRPr lang="en-US" altLang="zh-TW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92375"/>
            <a:ext cx="8229600" cy="4968875"/>
          </a:xfrm>
        </p:spPr>
        <p:txBody>
          <a:bodyPr/>
          <a:lstStyle/>
          <a:p>
            <a:pPr eaLnBrk="1" hangingPunct="1"/>
            <a:r>
              <a:rPr lang="zh-TW" altLang="en-US" sz="3600" smtClean="0"/>
              <a:t>二元搜尋演算法</a:t>
            </a:r>
            <a:endParaRPr lang="en-US" altLang="zh-TW" sz="3600" smtClean="0"/>
          </a:p>
          <a:p>
            <a:pPr eaLnBrk="1" hangingPunct="1"/>
            <a:r>
              <a:rPr lang="zh-TW" altLang="en-US" sz="3600" smtClean="0"/>
              <a:t>選取與中位數演算法</a:t>
            </a:r>
            <a:endParaRPr lang="en-US" altLang="zh-TW" sz="3600" smtClean="0"/>
          </a:p>
          <a:p>
            <a:pPr eaLnBrk="1" hangingPunct="1"/>
            <a:r>
              <a:rPr lang="zh-TW" altLang="en-US" sz="3600" smtClean="0"/>
              <a:t>限制的一圓心演算法</a:t>
            </a:r>
            <a:endParaRPr lang="en-US" altLang="zh-TW" sz="3600" smtClean="0"/>
          </a:p>
          <a:p>
            <a:pPr eaLnBrk="1" hangingPunct="1"/>
            <a:r>
              <a:rPr lang="zh-TW" altLang="en-US" sz="3600" smtClean="0"/>
              <a:t>簡化的二變數線性規劃演算法</a:t>
            </a:r>
            <a:endParaRPr lang="en-US" altLang="zh-TW" sz="3600" smtClean="0"/>
          </a:p>
        </p:txBody>
      </p:sp>
      <p:sp>
        <p:nvSpPr>
          <p:cNvPr id="70660" name="投影片編號版面配置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A94F5F7-C3B7-45EB-86C5-6BF79B26F016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一般刪尋演算法時間複雜度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17713"/>
            <a:ext cx="8424862" cy="4114800"/>
          </a:xfrm>
        </p:spPr>
        <p:txBody>
          <a:bodyPr/>
          <a:lstStyle/>
          <a:p>
            <a:pPr algn="just" eaLnBrk="1" hangingPunct="1">
              <a:lnSpc>
                <a:spcPct val="125000"/>
              </a:lnSpc>
              <a:defRPr/>
            </a:pPr>
            <a:r>
              <a:rPr lang="zh-TW" altLang="en-US" dirty="0" smtClean="0"/>
              <a:t>假設</a:t>
            </a:r>
            <a:r>
              <a:rPr lang="zh-TW" altLang="en-US" dirty="0"/>
              <a:t>輸入規模</a:t>
            </a:r>
            <a:r>
              <a:rPr lang="zh-TW" altLang="en-US" dirty="0" smtClean="0"/>
              <a:t>為</a:t>
            </a:r>
            <a:r>
              <a:rPr lang="en-US" altLang="zh-TW" dirty="0" smtClean="0"/>
              <a:t>n</a:t>
            </a:r>
            <a:r>
              <a:rPr lang="zh-TW" altLang="en-US" dirty="0" smtClean="0"/>
              <a:t>，</a:t>
            </a:r>
            <a:r>
              <a:rPr lang="zh-TW" altLang="en-US" dirty="0"/>
              <a:t>而</a:t>
            </a:r>
            <a:r>
              <a:rPr lang="zh-TW" altLang="en-US" dirty="0" smtClean="0"/>
              <a:t>刪尋演算法每次迭代都</a:t>
            </a:r>
            <a:r>
              <a:rPr lang="zh-TW" altLang="en-US" dirty="0" smtClean="0">
                <a:solidFill>
                  <a:srgbClr val="3333FF"/>
                </a:solidFill>
              </a:rPr>
              <a:t>刪除</a:t>
            </a:r>
            <a:r>
              <a:rPr lang="en-US" altLang="zh-TW" dirty="0" smtClean="0">
                <a:solidFill>
                  <a:srgbClr val="3333FF"/>
                </a:solidFill>
              </a:rPr>
              <a:t>(prune)</a:t>
            </a:r>
            <a:r>
              <a:rPr lang="zh-TW" altLang="en-US" dirty="0" smtClean="0">
                <a:solidFill>
                  <a:srgbClr val="3333FF"/>
                </a:solidFill>
              </a:rPr>
              <a:t>輸入資料的</a:t>
            </a:r>
            <a:r>
              <a:rPr lang="en-US" altLang="zh-TW" dirty="0" smtClean="0">
                <a:solidFill>
                  <a:srgbClr val="3333FF"/>
                </a:solidFill>
              </a:rPr>
              <a:t>f</a:t>
            </a:r>
            <a:r>
              <a:rPr lang="zh-TW" altLang="en-US" dirty="0" smtClean="0">
                <a:solidFill>
                  <a:srgbClr val="3333FF"/>
                </a:solidFill>
              </a:rPr>
              <a:t> 部份</a:t>
            </a:r>
            <a:r>
              <a:rPr lang="en-US" altLang="zh-TW" dirty="0" smtClean="0">
                <a:solidFill>
                  <a:srgbClr val="3333FF"/>
                </a:solidFill>
              </a:rPr>
              <a:t>(0&lt;f&lt;1)</a:t>
            </a:r>
            <a:r>
              <a:rPr lang="zh-TW" altLang="en-US" dirty="0" smtClean="0"/>
              <a:t>，若在每次迭代執行所需的時間複雜度為</a:t>
            </a:r>
            <a:r>
              <a:rPr lang="en-US" altLang="zh-TW" dirty="0" err="1" smtClean="0"/>
              <a:t>cn</a:t>
            </a:r>
            <a:r>
              <a:rPr lang="en-US" altLang="zh-TW" baseline="30000" dirty="0" err="1" smtClean="0"/>
              <a:t>k</a:t>
            </a:r>
            <a:r>
              <a:rPr lang="en-US" altLang="zh-TW" dirty="0" smtClean="0"/>
              <a:t>=O(</a:t>
            </a:r>
            <a:r>
              <a:rPr lang="en-US" altLang="zh-TW" dirty="0" err="1" smtClean="0"/>
              <a:t>n</a:t>
            </a:r>
            <a:r>
              <a:rPr lang="en-US" altLang="zh-TW" baseline="30000" dirty="0" err="1" smtClean="0"/>
              <a:t>k</a:t>
            </a:r>
            <a:r>
              <a:rPr lang="en-US" altLang="zh-TW" dirty="0" smtClean="0"/>
              <a:t>), </a:t>
            </a:r>
            <a:r>
              <a:rPr lang="en-US" altLang="zh-TW" dirty="0" smtClean="0">
                <a:solidFill>
                  <a:srgbClr val="3333FF"/>
                </a:solidFill>
              </a:rPr>
              <a:t>k &gt;0</a:t>
            </a:r>
            <a:r>
              <a:rPr lang="zh-TW" altLang="en-US" dirty="0" smtClean="0"/>
              <a:t>，則在最差狀況下刪尋演算法的時間複雜度</a:t>
            </a:r>
            <a:r>
              <a:rPr lang="en-US" altLang="zh-TW" dirty="0" smtClean="0"/>
              <a:t>T(n)</a:t>
            </a:r>
            <a:r>
              <a:rPr lang="zh-TW" altLang="en-US" dirty="0" smtClean="0"/>
              <a:t>為</a:t>
            </a:r>
            <a:r>
              <a:rPr lang="en-US" altLang="zh-TW" dirty="0" smtClean="0"/>
              <a:t>:</a:t>
            </a:r>
          </a:p>
          <a:p>
            <a:pPr marL="0" indent="0" algn="just" eaLnBrk="1" hangingPunct="1">
              <a:lnSpc>
                <a:spcPct val="125000"/>
              </a:lnSpc>
              <a:buFont typeface="Wingdings" pitchFamily="2" charset="2"/>
              <a:buNone/>
              <a:defRPr/>
            </a:pPr>
            <a:r>
              <a:rPr lang="en-US" altLang="zh-TW" dirty="0">
                <a:ea typeface="全真中明體" pitchFamily="49" charset="-120"/>
              </a:rPr>
              <a:t> </a:t>
            </a:r>
            <a:r>
              <a:rPr lang="en-US" altLang="zh-TW" dirty="0" smtClean="0">
                <a:ea typeface="全真中明體" pitchFamily="49" charset="-120"/>
              </a:rPr>
              <a:t>  T(n) = T((1</a:t>
            </a:r>
            <a:r>
              <a:rPr lang="en-US" altLang="zh-TW" dirty="0" smtClean="0">
                <a:latin typeface="Symbol" pitchFamily="18" charset="2"/>
                <a:ea typeface="全真中明體" pitchFamily="49" charset="-120"/>
              </a:rPr>
              <a:t>-</a:t>
            </a:r>
            <a:r>
              <a:rPr lang="en-US" altLang="zh-TW" dirty="0" smtClean="0">
                <a:ea typeface="全真中明體" pitchFamily="49" charset="-120"/>
              </a:rPr>
              <a:t>f )</a:t>
            </a:r>
            <a:r>
              <a:rPr lang="en-US" altLang="zh-TW" baseline="30000" dirty="0" smtClean="0">
                <a:ea typeface="全真中明體" pitchFamily="49" charset="-120"/>
              </a:rPr>
              <a:t> </a:t>
            </a:r>
            <a:r>
              <a:rPr lang="en-US" altLang="zh-TW" dirty="0" smtClean="0">
                <a:ea typeface="全真中明體" pitchFamily="49" charset="-120"/>
              </a:rPr>
              <a:t>n)</a:t>
            </a:r>
            <a:r>
              <a:rPr lang="en-US" altLang="zh-TW" baseline="30000" dirty="0" smtClean="0">
                <a:ea typeface="全真中明體" pitchFamily="49" charset="-120"/>
              </a:rPr>
              <a:t> </a:t>
            </a:r>
            <a:r>
              <a:rPr lang="en-US" altLang="zh-TW" dirty="0" smtClean="0">
                <a:ea typeface="全真中明體" pitchFamily="49" charset="-120"/>
              </a:rPr>
              <a:t>+</a:t>
            </a:r>
            <a:r>
              <a:rPr lang="en-US" altLang="zh-TW" baseline="30000" dirty="0" smtClean="0">
                <a:ea typeface="全真中明體" pitchFamily="49" charset="-120"/>
              </a:rPr>
              <a:t> </a:t>
            </a:r>
            <a:r>
              <a:rPr lang="en-US" altLang="zh-TW" dirty="0" err="1" smtClean="0">
                <a:ea typeface="全真中明體" pitchFamily="49" charset="-120"/>
              </a:rPr>
              <a:t>cn</a:t>
            </a:r>
            <a:r>
              <a:rPr lang="en-US" altLang="zh-TW" baseline="30000" dirty="0" err="1" smtClean="0">
                <a:ea typeface="全真中明體" pitchFamily="49" charset="-120"/>
              </a:rPr>
              <a:t>k</a:t>
            </a:r>
            <a:r>
              <a:rPr lang="en-US" altLang="zh-TW" dirty="0" smtClean="0"/>
              <a:t> </a:t>
            </a:r>
            <a:endParaRPr lang="zh-TW" altLang="en-US" dirty="0" smtClean="0"/>
          </a:p>
          <a:p>
            <a:pPr algn="just" eaLnBrk="1" hangingPunct="1">
              <a:lnSpc>
                <a:spcPct val="125000"/>
              </a:lnSpc>
              <a:defRPr/>
            </a:pPr>
            <a:endParaRPr lang="en-US" altLang="zh-TW" dirty="0" smtClean="0">
              <a:ea typeface="全真中明體" pitchFamily="49" charset="-120"/>
            </a:endParaRPr>
          </a:p>
        </p:txBody>
      </p:sp>
      <p:sp>
        <p:nvSpPr>
          <p:cNvPr id="71684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80CDB16-53C5-49C1-A125-2BBC2AA0E1C7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685800" y="2017713"/>
            <a:ext cx="8269288" cy="4662487"/>
          </a:xfrm>
          <a:blipFill rotWithShape="1">
            <a:blip r:embed="rId3"/>
            <a:srcRect/>
            <a:stretch>
              <a:fillRect l="-442" t="-2091" b="-2113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zh-TW" altLang="en-US">
                <a:noFill/>
              </a:rPr>
              <a:t> 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303338" y="3667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kern="0" dirty="0" smtClean="0"/>
              <a:t>一般刪尋演算法時間複雜度</a:t>
            </a:r>
            <a:r>
              <a:rPr lang="en-US" altLang="zh-TW" kern="0" dirty="0" smtClean="0"/>
              <a:t>(</a:t>
            </a:r>
            <a:r>
              <a:rPr lang="zh-TW" altLang="en-US" kern="0" dirty="0" smtClean="0"/>
              <a:t>續</a:t>
            </a:r>
            <a:r>
              <a:rPr lang="en-US" altLang="zh-TW" kern="0" dirty="0" smtClean="0"/>
              <a:t>)</a:t>
            </a:r>
            <a:endParaRPr lang="zh-TW" altLang="en-US" kern="0" dirty="0" smtClean="0"/>
          </a:p>
        </p:txBody>
      </p:sp>
      <p:sp>
        <p:nvSpPr>
          <p:cNvPr id="5" name="文字方塊 4"/>
          <p:cNvSpPr txBox="1">
            <a:spLocks noChangeArrowheads="1"/>
          </p:cNvSpPr>
          <p:nvPr/>
        </p:nvSpPr>
        <p:spPr bwMode="auto">
          <a:xfrm>
            <a:off x="6456363" y="4941888"/>
            <a:ext cx="203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400" b="1">
                <a:latin typeface="Arial" charset="0"/>
                <a:hlinkClick r:id="" action="ppaction://noaction"/>
              </a:rPr>
              <a:t>等比級數公式</a:t>
            </a:r>
            <a:endParaRPr lang="zh-TW" altLang="en-US" sz="1800" b="1">
              <a:latin typeface="Arial" charset="0"/>
            </a:endParaRPr>
          </a:p>
        </p:txBody>
      </p:sp>
      <p:sp>
        <p:nvSpPr>
          <p:cNvPr id="72709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D07D141-0D8F-4981-8B95-D82009D47AD5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zh-TW" sz="1400" smtClean="0">
              <a:latin typeface="Arial" charset="0"/>
            </a:endParaRPr>
          </a:p>
        </p:txBody>
      </p:sp>
      <p:sp>
        <p:nvSpPr>
          <p:cNvPr id="4" name="文字方塊 3"/>
          <p:cNvSpPr txBox="1">
            <a:spLocks noChangeArrowheads="1"/>
          </p:cNvSpPr>
          <p:nvPr/>
        </p:nvSpPr>
        <p:spPr bwMode="auto">
          <a:xfrm>
            <a:off x="1611313" y="2852738"/>
            <a:ext cx="3681412" cy="360362"/>
          </a:xfrm>
          <a:prstGeom prst="rect">
            <a:avLst/>
          </a:prstGeom>
          <a:noFill/>
          <a:ln w="12700">
            <a:solidFill>
              <a:srgbClr val="3333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800">
                <a:latin typeface="Arial" charset="0"/>
                <a:cs typeface="Times New Roman" pitchFamily="18" charset="0"/>
              </a:rPr>
              <a:t>迭代</a:t>
            </a:r>
            <a:r>
              <a:rPr lang="en-US" altLang="zh-TW" sz="1800">
                <a:latin typeface="Arial" charset="0"/>
                <a:cs typeface="Times New Roman" pitchFamily="18" charset="0"/>
              </a:rPr>
              <a:t>p</a:t>
            </a:r>
            <a:r>
              <a:rPr lang="zh-TW" altLang="en-US" sz="1800">
                <a:latin typeface="Arial" charset="0"/>
                <a:cs typeface="Times New Roman" pitchFamily="18" charset="0"/>
              </a:rPr>
              <a:t>次</a:t>
            </a:r>
            <a:r>
              <a:rPr lang="en-US" altLang="zh-TW" sz="1800">
                <a:latin typeface="Arial" charset="0"/>
                <a:cs typeface="Times New Roman" pitchFamily="18" charset="0"/>
              </a:rPr>
              <a:t>,</a:t>
            </a:r>
            <a:r>
              <a:rPr lang="zh-TW" altLang="en-US" sz="1800">
                <a:latin typeface="Arial" charset="0"/>
                <a:cs typeface="Times New Roman" pitchFamily="18" charset="0"/>
              </a:rPr>
              <a:t>假定</a:t>
            </a:r>
            <a:r>
              <a:rPr lang="en-US" altLang="zh-TW" sz="1800">
                <a:latin typeface="Arial" charset="0"/>
                <a:cs typeface="Times New Roman" pitchFamily="18" charset="0"/>
              </a:rPr>
              <a:t>(1-f)</a:t>
            </a:r>
            <a:r>
              <a:rPr lang="en-US" altLang="zh-TW" sz="1800" baseline="30000">
                <a:latin typeface="Arial" charset="0"/>
                <a:cs typeface="Times New Roman" pitchFamily="18" charset="0"/>
              </a:rPr>
              <a:t>p+1</a:t>
            </a:r>
            <a:r>
              <a:rPr lang="en-US" altLang="zh-TW" sz="1800">
                <a:latin typeface="Arial" charset="0"/>
                <a:cs typeface="Times New Roman" pitchFamily="18" charset="0"/>
              </a:rPr>
              <a:t>n</a:t>
            </a:r>
            <a:r>
              <a:rPr lang="en-US" altLang="zh-TW" sz="1800">
                <a:latin typeface="Arial" charset="0"/>
                <a:sym typeface="Symbol" pitchFamily="18" charset="2"/>
              </a:rPr>
              <a:t></a:t>
            </a:r>
            <a:r>
              <a:rPr lang="en-US" altLang="zh-TW" sz="1800">
                <a:latin typeface="Arial" charset="0"/>
                <a:cs typeface="Times New Roman" pitchFamily="18" charset="0"/>
              </a:rPr>
              <a:t> 1 </a:t>
            </a:r>
            <a:r>
              <a:rPr lang="en-US" altLang="zh-TW" sz="1800">
                <a:latin typeface="Arial" charset="0"/>
                <a:sym typeface="Symbol" pitchFamily="18" charset="2"/>
              </a:rPr>
              <a:t></a:t>
            </a:r>
            <a:r>
              <a:rPr lang="en-US" altLang="zh-TW" sz="1800">
                <a:latin typeface="Arial" charset="0"/>
                <a:cs typeface="Times New Roman" pitchFamily="18" charset="0"/>
              </a:rPr>
              <a:t> (1-f)</a:t>
            </a:r>
            <a:r>
              <a:rPr lang="en-US" altLang="zh-TW" sz="1800" baseline="30000">
                <a:latin typeface="Arial" charset="0"/>
                <a:cs typeface="Times New Roman" pitchFamily="18" charset="0"/>
              </a:rPr>
              <a:t>p</a:t>
            </a:r>
            <a:r>
              <a:rPr lang="en-US" altLang="zh-TW" sz="1800">
                <a:latin typeface="Arial" charset="0"/>
                <a:cs typeface="Times New Roman" pitchFamily="18" charset="0"/>
              </a:rPr>
              <a:t>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補充</a:t>
            </a:r>
            <a:r>
              <a:rPr lang="en-US" altLang="zh-TW" dirty="0" smtClean="0"/>
              <a:t>:</a:t>
            </a:r>
            <a:r>
              <a:rPr lang="zh-TW" altLang="en-US" dirty="0"/>
              <a:t> </a:t>
            </a:r>
            <a:r>
              <a:rPr lang="zh-TW" altLang="en-US" dirty="0" smtClean="0"/>
              <a:t>等比級數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2688" y="2017713"/>
            <a:ext cx="7566025" cy="4114800"/>
          </a:xfrm>
        </p:spPr>
        <p:txBody>
          <a:bodyPr/>
          <a:lstStyle/>
          <a:p>
            <a:pPr>
              <a:defRPr/>
            </a:pPr>
            <a:r>
              <a:rPr lang="zh-TW" altLang="en-US" dirty="0"/>
              <a:t>假設</a:t>
            </a:r>
            <a:r>
              <a:rPr lang="zh-TW" altLang="en-US" dirty="0" smtClean="0"/>
              <a:t>一個</a:t>
            </a:r>
            <a:r>
              <a:rPr lang="zh-TW" altLang="en-US" dirty="0" smtClean="0">
                <a:solidFill>
                  <a:srgbClr val="3333FF"/>
                </a:solidFill>
              </a:rPr>
              <a:t>等比級數</a:t>
            </a:r>
            <a:r>
              <a:rPr lang="en-US" altLang="zh-TW" dirty="0" smtClean="0">
                <a:solidFill>
                  <a:srgbClr val="3333FF"/>
                </a:solidFill>
              </a:rPr>
              <a:t>S</a:t>
            </a:r>
            <a:r>
              <a:rPr lang="en-US" altLang="zh-TW" baseline="-25000" dirty="0" smtClean="0">
                <a:solidFill>
                  <a:srgbClr val="3333FF"/>
                </a:solidFill>
              </a:rPr>
              <a:t>n</a:t>
            </a:r>
            <a:r>
              <a:rPr lang="zh-TW" altLang="en-US" dirty="0" smtClean="0"/>
              <a:t>的</a:t>
            </a:r>
            <a:r>
              <a:rPr lang="zh-TW" altLang="en-US" dirty="0">
                <a:solidFill>
                  <a:srgbClr val="3333FF"/>
                </a:solidFill>
              </a:rPr>
              <a:t>首</a:t>
            </a:r>
            <a:r>
              <a:rPr lang="zh-TW" altLang="en-US" dirty="0" smtClean="0">
                <a:solidFill>
                  <a:srgbClr val="3333FF"/>
                </a:solidFill>
              </a:rPr>
              <a:t>項為</a:t>
            </a:r>
            <a:r>
              <a:rPr lang="en-US" altLang="zh-TW" dirty="0" smtClean="0">
                <a:solidFill>
                  <a:srgbClr val="3333FF"/>
                </a:solidFill>
              </a:rPr>
              <a:t>a</a:t>
            </a:r>
            <a:r>
              <a:rPr lang="en-US" altLang="zh-TW" baseline="-25000" dirty="0" smtClean="0">
                <a:solidFill>
                  <a:srgbClr val="3333FF"/>
                </a:solidFill>
              </a:rPr>
              <a:t>1</a:t>
            </a:r>
            <a:r>
              <a:rPr lang="zh-TW" altLang="en-US" dirty="0" smtClean="0"/>
              <a:t>，</a:t>
            </a:r>
            <a:r>
              <a:rPr lang="zh-TW" altLang="en-US" dirty="0" smtClean="0">
                <a:solidFill>
                  <a:srgbClr val="3333FF"/>
                </a:solidFill>
              </a:rPr>
              <a:t>末項為</a:t>
            </a:r>
            <a:r>
              <a:rPr lang="en-US" altLang="zh-TW" dirty="0" smtClean="0">
                <a:solidFill>
                  <a:srgbClr val="3333FF"/>
                </a:solidFill>
              </a:rPr>
              <a:t>a</a:t>
            </a:r>
            <a:r>
              <a:rPr lang="en-US" altLang="zh-TW" baseline="-25000" dirty="0" smtClean="0">
                <a:solidFill>
                  <a:srgbClr val="3333FF"/>
                </a:solidFill>
              </a:rPr>
              <a:t>n</a:t>
            </a:r>
            <a:r>
              <a:rPr lang="zh-TW" altLang="en-US" dirty="0" smtClean="0"/>
              <a:t>，</a:t>
            </a:r>
            <a:r>
              <a:rPr lang="zh-TW" altLang="en-US" dirty="0" smtClean="0">
                <a:solidFill>
                  <a:srgbClr val="3333FF"/>
                </a:solidFill>
              </a:rPr>
              <a:t>公比為</a:t>
            </a:r>
            <a:r>
              <a:rPr lang="en-US" altLang="zh-TW" dirty="0" smtClean="0">
                <a:solidFill>
                  <a:srgbClr val="3333FF"/>
                </a:solidFill>
              </a:rPr>
              <a:t>r</a:t>
            </a:r>
            <a:r>
              <a:rPr lang="zh-TW" altLang="en-US" dirty="0" smtClean="0"/>
              <a:t>，則</a:t>
            </a:r>
            <a:endParaRPr lang="en-US" altLang="zh-TW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TW" dirty="0"/>
              <a:t> </a:t>
            </a:r>
            <a:r>
              <a:rPr lang="en-US" altLang="zh-TW" dirty="0" smtClean="0"/>
              <a:t>  S</a:t>
            </a:r>
            <a:r>
              <a:rPr lang="en-US" altLang="zh-TW" baseline="-25000" dirty="0" smtClean="0"/>
              <a:t>n</a:t>
            </a:r>
            <a:r>
              <a:rPr lang="en-US" altLang="zh-TW" dirty="0" smtClean="0"/>
              <a:t>=a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(1-r</a:t>
            </a:r>
            <a:r>
              <a:rPr lang="en-US" altLang="zh-TW" baseline="30000" dirty="0" smtClean="0"/>
              <a:t>n</a:t>
            </a:r>
            <a:r>
              <a:rPr lang="en-US" altLang="zh-TW" dirty="0" smtClean="0"/>
              <a:t>)/(1-r)=(a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-ra</a:t>
            </a:r>
            <a:r>
              <a:rPr lang="en-US" altLang="zh-TW" baseline="-25000" dirty="0" smtClean="0"/>
              <a:t>n</a:t>
            </a:r>
            <a:r>
              <a:rPr lang="en-US" altLang="zh-TW" dirty="0" smtClean="0"/>
              <a:t>)/(1-r)</a:t>
            </a:r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zh-TW" altLang="en-US" dirty="0" smtClean="0"/>
              <a:t>假設一個</a:t>
            </a:r>
            <a:r>
              <a:rPr lang="zh-TW" altLang="en-US" dirty="0">
                <a:solidFill>
                  <a:srgbClr val="3333FF"/>
                </a:solidFill>
              </a:rPr>
              <a:t>無窮</a:t>
            </a:r>
            <a:r>
              <a:rPr lang="zh-TW" altLang="en-US" dirty="0" smtClean="0">
                <a:solidFill>
                  <a:srgbClr val="3333FF"/>
                </a:solidFill>
              </a:rPr>
              <a:t>等比級數</a:t>
            </a:r>
            <a:r>
              <a:rPr lang="en-US" altLang="zh-TW" dirty="0" smtClean="0">
                <a:solidFill>
                  <a:srgbClr val="3333FF"/>
                </a:solidFill>
              </a:rPr>
              <a:t>S</a:t>
            </a:r>
            <a:r>
              <a:rPr lang="zh-TW" altLang="en-US" dirty="0" smtClean="0"/>
              <a:t>的</a:t>
            </a:r>
            <a:r>
              <a:rPr lang="zh-TW" altLang="en-US" dirty="0" smtClean="0">
                <a:solidFill>
                  <a:srgbClr val="3333FF"/>
                </a:solidFill>
              </a:rPr>
              <a:t>首項為</a:t>
            </a:r>
            <a:r>
              <a:rPr lang="en-US" altLang="zh-TW" dirty="0" smtClean="0">
                <a:solidFill>
                  <a:srgbClr val="3333FF"/>
                </a:solidFill>
              </a:rPr>
              <a:t>a</a:t>
            </a:r>
            <a:r>
              <a:rPr lang="en-US" altLang="zh-TW" baseline="-25000" dirty="0" smtClean="0">
                <a:solidFill>
                  <a:srgbClr val="3333FF"/>
                </a:solidFill>
              </a:rPr>
              <a:t>1</a:t>
            </a:r>
            <a:r>
              <a:rPr lang="zh-TW" altLang="en-US" dirty="0" smtClean="0"/>
              <a:t>，</a:t>
            </a:r>
            <a:r>
              <a:rPr lang="zh-TW" altLang="en-US" dirty="0" smtClean="0">
                <a:solidFill>
                  <a:srgbClr val="3333FF"/>
                </a:solidFill>
              </a:rPr>
              <a:t>公比為</a:t>
            </a:r>
            <a:r>
              <a:rPr lang="en-US" altLang="zh-TW" dirty="0" smtClean="0">
                <a:solidFill>
                  <a:srgbClr val="3333FF"/>
                </a:solidFill>
              </a:rPr>
              <a:t>r</a:t>
            </a:r>
            <a:r>
              <a:rPr lang="zh-TW" altLang="en-US" dirty="0" smtClean="0"/>
              <a:t>。若</a:t>
            </a:r>
            <a:r>
              <a:rPr lang="en-US" altLang="zh-TW" dirty="0" smtClean="0"/>
              <a:t>r&lt;1</a:t>
            </a:r>
            <a:r>
              <a:rPr lang="zh-TW" altLang="en-US" dirty="0" smtClean="0"/>
              <a:t>，則</a:t>
            </a:r>
            <a:endParaRPr lang="en-US" altLang="zh-TW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TW" dirty="0" smtClean="0"/>
              <a:t>   S=a</a:t>
            </a:r>
            <a:r>
              <a:rPr lang="en-US" altLang="zh-TW" baseline="-25000" dirty="0" smtClean="0"/>
              <a:t>1</a:t>
            </a:r>
            <a:r>
              <a:rPr lang="en-US" altLang="zh-TW" dirty="0" smtClean="0"/>
              <a:t>/(1-r)</a:t>
            </a:r>
          </a:p>
          <a:p>
            <a:pPr>
              <a:defRPr/>
            </a:pPr>
            <a:endParaRPr lang="en-US" altLang="zh-TW" dirty="0" smtClean="0"/>
          </a:p>
          <a:p>
            <a:pPr>
              <a:defRPr/>
            </a:pPr>
            <a:endParaRPr lang="en-US" altLang="zh-TW" dirty="0" smtClean="0"/>
          </a:p>
          <a:p>
            <a:pPr>
              <a:defRPr/>
            </a:pPr>
            <a:endParaRPr lang="zh-TW" altLang="en-US" dirty="0"/>
          </a:p>
        </p:txBody>
      </p:sp>
      <p:sp>
        <p:nvSpPr>
          <p:cNvPr id="109574" name="投影片編號版面配置區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3F1F871-53C8-41B4-A87C-2F3EEFD60F7B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zh-TW" sz="140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96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737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zh-TW" sz="4800" b="1" dirty="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TW" sz="4800" b="1" dirty="0" smtClean="0"/>
              <a:t>2.</a:t>
            </a:r>
            <a:r>
              <a:rPr lang="zh-TW" altLang="en-US" sz="4800" b="1" dirty="0" smtClean="0"/>
              <a:t> 二元搜尋演算法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zh-TW" sz="4800" dirty="0" smtClean="0"/>
          </a:p>
        </p:txBody>
      </p:sp>
      <p:sp>
        <p:nvSpPr>
          <p:cNvPr id="73732" name="投影片編號版面配置區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4AF9469-0B11-49D2-AEAB-9A02D9F0B669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/>
              <a:t>二元搜尋演算法</a:t>
            </a:r>
            <a:endParaRPr lang="zh-TW" altLang="en-US" smtClean="0"/>
          </a:p>
        </p:txBody>
      </p:sp>
      <p:sp>
        <p:nvSpPr>
          <p:cNvPr id="74755" name="內容版面配置區 2"/>
          <p:cNvSpPr>
            <a:spLocks noGrp="1"/>
          </p:cNvSpPr>
          <p:nvPr>
            <p:ph idx="1"/>
          </p:nvPr>
        </p:nvSpPr>
        <p:spPr>
          <a:xfrm>
            <a:off x="323850" y="2133600"/>
            <a:ext cx="8640763" cy="3998913"/>
          </a:xfrm>
        </p:spPr>
        <p:txBody>
          <a:bodyPr/>
          <a:lstStyle/>
          <a:p>
            <a:pPr algn="just"/>
            <a:r>
              <a:rPr lang="zh-TW" altLang="en-US" smtClean="0"/>
              <a:t>給定一個</a:t>
            </a:r>
            <a:r>
              <a:rPr lang="zh-TW" altLang="en-US" smtClean="0">
                <a:solidFill>
                  <a:srgbClr val="3333FF"/>
                </a:solidFill>
              </a:rPr>
              <a:t>已依由小到大順序排列</a:t>
            </a:r>
            <a:r>
              <a:rPr lang="zh-TW" altLang="en-US" smtClean="0"/>
              <a:t>的數值</a:t>
            </a:r>
            <a:r>
              <a:rPr lang="zh-TW" altLang="en-US" smtClean="0">
                <a:solidFill>
                  <a:srgbClr val="3333FF"/>
                </a:solidFill>
              </a:rPr>
              <a:t>陣列</a:t>
            </a:r>
            <a:r>
              <a:rPr lang="en-US" altLang="zh-TW" smtClean="0">
                <a:solidFill>
                  <a:srgbClr val="3333FF"/>
                </a:solidFill>
              </a:rPr>
              <a:t>A</a:t>
            </a:r>
            <a:r>
              <a:rPr lang="zh-TW" altLang="en-US" smtClean="0"/>
              <a:t>，</a:t>
            </a:r>
            <a:r>
              <a:rPr lang="zh-TW" altLang="zh-TW" smtClean="0"/>
              <a:t>假設我們要</a:t>
            </a:r>
            <a:r>
              <a:rPr lang="zh-TW" altLang="en-US" smtClean="0"/>
              <a:t>在</a:t>
            </a:r>
            <a:r>
              <a:rPr lang="zh-TW" altLang="en-US" smtClean="0">
                <a:solidFill>
                  <a:srgbClr val="3333FF"/>
                </a:solidFill>
              </a:rPr>
              <a:t>索引 </a:t>
            </a:r>
            <a:r>
              <a:rPr lang="en-US" altLang="zh-TW" smtClean="0">
                <a:solidFill>
                  <a:srgbClr val="3333FF"/>
                </a:solidFill>
              </a:rPr>
              <a:t>l</a:t>
            </a:r>
            <a:r>
              <a:rPr lang="en-US" altLang="zh-TW" smtClean="0"/>
              <a:t> </a:t>
            </a:r>
            <a:r>
              <a:rPr lang="zh-TW" altLang="en-US" smtClean="0"/>
              <a:t>與 </a:t>
            </a:r>
            <a:r>
              <a:rPr lang="zh-TW" altLang="en-US" smtClean="0">
                <a:solidFill>
                  <a:srgbClr val="3333FF"/>
                </a:solidFill>
              </a:rPr>
              <a:t>索引 </a:t>
            </a:r>
            <a:r>
              <a:rPr lang="en-US" altLang="zh-TW" smtClean="0">
                <a:solidFill>
                  <a:srgbClr val="3333FF"/>
                </a:solidFill>
              </a:rPr>
              <a:t>r</a:t>
            </a:r>
            <a:r>
              <a:rPr lang="en-US" altLang="zh-TW" smtClean="0"/>
              <a:t> </a:t>
            </a:r>
            <a:r>
              <a:rPr lang="zh-TW" altLang="en-US" smtClean="0"/>
              <a:t>之間找出</a:t>
            </a:r>
            <a:r>
              <a:rPr lang="zh-TW" altLang="en-US" smtClean="0">
                <a:solidFill>
                  <a:srgbClr val="3333FF"/>
                </a:solidFill>
              </a:rPr>
              <a:t>目標數值</a:t>
            </a:r>
            <a:r>
              <a:rPr lang="en-US" altLang="zh-TW" smtClean="0">
                <a:solidFill>
                  <a:srgbClr val="3333FF"/>
                </a:solidFill>
              </a:rPr>
              <a:t>t</a:t>
            </a:r>
            <a:r>
              <a:rPr lang="zh-TW" altLang="en-US" smtClean="0"/>
              <a:t>的索引，則我們可以</a:t>
            </a:r>
            <a:r>
              <a:rPr lang="zh-TW" altLang="zh-TW" smtClean="0"/>
              <a:t>使用</a:t>
            </a:r>
            <a:r>
              <a:rPr lang="zh-TW" altLang="en-US" smtClean="0">
                <a:solidFill>
                  <a:srgbClr val="3333FF"/>
                </a:solidFill>
              </a:rPr>
              <a:t>二元搜尋</a:t>
            </a:r>
            <a:r>
              <a:rPr lang="en-US" altLang="zh-TW" smtClean="0">
                <a:solidFill>
                  <a:srgbClr val="3333FF"/>
                </a:solidFill>
              </a:rPr>
              <a:t>(binary search)</a:t>
            </a:r>
            <a:r>
              <a:rPr lang="zh-TW" altLang="en-US" smtClean="0">
                <a:solidFill>
                  <a:srgbClr val="3333FF"/>
                </a:solidFill>
              </a:rPr>
              <a:t>演算法</a:t>
            </a:r>
            <a:r>
              <a:rPr lang="zh-TW" altLang="en-US" smtClean="0"/>
              <a:t>採用</a:t>
            </a:r>
            <a:r>
              <a:rPr lang="zh-TW" altLang="en-US" smtClean="0">
                <a:solidFill>
                  <a:srgbClr val="3333FF"/>
                </a:solidFill>
              </a:rPr>
              <a:t>刪尋策略</a:t>
            </a:r>
            <a:r>
              <a:rPr lang="zh-TW" altLang="en-US" smtClean="0"/>
              <a:t>來有效率地進行這項工作。</a:t>
            </a:r>
          </a:p>
        </p:txBody>
      </p:sp>
      <p:sp>
        <p:nvSpPr>
          <p:cNvPr id="7475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8DF3E9C-B3D9-4F16-ABB3-6422B135DB81}" type="slidenum">
              <a:rPr kumimoji="0" lang="en-US" altLang="zh-TW" sz="140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zh-TW" sz="1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Alg1 (2014-0815)</Template>
  <TotalTime>12692</TotalTime>
  <Words>2602</Words>
  <Application>Microsoft Office PowerPoint</Application>
  <PresentationFormat>如螢幕大小 (4:3)</PresentationFormat>
  <Paragraphs>251</Paragraphs>
  <Slides>30</Slides>
  <Notes>29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3</vt:i4>
      </vt:variant>
      <vt:variant>
        <vt:lpstr>投影片標題</vt:lpstr>
      </vt:variant>
      <vt:variant>
        <vt:i4>30</vt:i4>
      </vt:variant>
    </vt:vector>
  </HeadingPairs>
  <TitlesOfParts>
    <vt:vector size="42" baseType="lpstr">
      <vt:lpstr>全真中明體</vt:lpstr>
      <vt:lpstr>細明體</vt:lpstr>
      <vt:lpstr>新細明體</vt:lpstr>
      <vt:lpstr>Arial</vt:lpstr>
      <vt:lpstr>Symbol</vt:lpstr>
      <vt:lpstr>Tahoma</vt:lpstr>
      <vt:lpstr>Times New Roman</vt:lpstr>
      <vt:lpstr>Wingdings</vt:lpstr>
      <vt:lpstr>Blends</vt:lpstr>
      <vt:lpstr>Document</vt:lpstr>
      <vt:lpstr>Equation</vt:lpstr>
      <vt:lpstr>方程式</vt:lpstr>
      <vt:lpstr>刪尋演算法  </vt:lpstr>
      <vt:lpstr>PowerPoint 簡報</vt:lpstr>
      <vt:lpstr>     刪尋解題策略</vt:lpstr>
      <vt:lpstr>使用刪尋解題策略的演算法</vt:lpstr>
      <vt:lpstr>一般刪尋演算法時間複雜度</vt:lpstr>
      <vt:lpstr>PowerPoint 簡報</vt:lpstr>
      <vt:lpstr>補充: 等比級數</vt:lpstr>
      <vt:lpstr>PowerPoint 簡報</vt:lpstr>
      <vt:lpstr>二元搜尋演算法</vt:lpstr>
      <vt:lpstr>PowerPoint 簡報</vt:lpstr>
      <vt:lpstr>PowerPoint 簡報</vt:lpstr>
      <vt:lpstr>二元搜尋演算法 是刪尋還是分治演算法?</vt:lpstr>
      <vt:lpstr>PowerPoint 簡報</vt:lpstr>
      <vt:lpstr>PowerPoint 簡報</vt:lpstr>
      <vt:lpstr>選取與中位數問題</vt:lpstr>
      <vt:lpstr>以刪尋策略解決選取問題</vt:lpstr>
      <vt:lpstr>以刪尋策略解決選取問題(續)</vt:lpstr>
      <vt:lpstr>刪尋選取演算法</vt:lpstr>
      <vt:lpstr>刪尋選取演算法(續)</vt:lpstr>
      <vt:lpstr>刪尋選取演算法時間複雜度分析</vt:lpstr>
      <vt:lpstr>刪尋選取演算法時間複雜度分析(續)</vt:lpstr>
      <vt:lpstr>PowerPoint 簡報</vt:lpstr>
      <vt:lpstr>  一圓心問題</vt:lpstr>
      <vt:lpstr>  一圓心問題(續)</vt:lpstr>
      <vt:lpstr>    限制的一圓心問題</vt:lpstr>
      <vt:lpstr>限制的一圓心演算法</vt:lpstr>
      <vt:lpstr>限制的一圓心演算法(續)</vt:lpstr>
      <vt:lpstr>PowerPoint 簡報</vt:lpstr>
      <vt:lpstr>限制的一圓心演算法時間複雜度分析</vt:lpstr>
      <vt:lpstr>PowerPoint 簡報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Divide and Conquer – Merge Sort</dc:title>
  <dc:creator>Bob</dc:creator>
  <cp:lastModifiedBy>Bob</cp:lastModifiedBy>
  <cp:revision>401</cp:revision>
  <cp:lastPrinted>2016-10-18T02:07:14Z</cp:lastPrinted>
  <dcterms:created xsi:type="dcterms:W3CDTF">2004-11-20T00:58:40Z</dcterms:created>
  <dcterms:modified xsi:type="dcterms:W3CDTF">2016-10-18T03:43:02Z</dcterms:modified>
</cp:coreProperties>
</file>