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9" r:id="rId1"/>
  </p:sldMasterIdLst>
  <p:notesMasterIdLst>
    <p:notesMasterId r:id="rId15"/>
  </p:notesMasterIdLst>
  <p:sldIdLst>
    <p:sldId id="515" r:id="rId2"/>
    <p:sldId id="516" r:id="rId3"/>
    <p:sldId id="517" r:id="rId4"/>
    <p:sldId id="543" r:id="rId5"/>
    <p:sldId id="544" r:id="rId6"/>
    <p:sldId id="545" r:id="rId7"/>
    <p:sldId id="546" r:id="rId8"/>
    <p:sldId id="547" r:id="rId9"/>
    <p:sldId id="330" r:id="rId10"/>
    <p:sldId id="473" r:id="rId11"/>
    <p:sldId id="479" r:id="rId12"/>
    <p:sldId id="548" r:id="rId13"/>
    <p:sldId id="266" r:id="rId14"/>
  </p:sldIdLst>
  <p:sldSz cx="9144000" cy="6858000" type="screen4x3"/>
  <p:notesSz cx="6815138" cy="9945688"/>
  <p:defaultTextStyle>
    <a:defPPr>
      <a:defRPr lang="zh-TW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Tahoma" pitchFamily="34" charset="0"/>
        <a:ea typeface="新細明體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Tahoma" pitchFamily="34" charset="0"/>
        <a:ea typeface="新細明體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Tahoma" pitchFamily="34" charset="0"/>
        <a:ea typeface="新細明體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Tahoma" pitchFamily="34" charset="0"/>
        <a:ea typeface="新細明體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Tahoma" pitchFamily="34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Tahoma" pitchFamily="34" charset="0"/>
        <a:ea typeface="新細明體" pitchFamily="18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Tahoma" pitchFamily="34" charset="0"/>
        <a:ea typeface="新細明體" pitchFamily="18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Tahoma" pitchFamily="34" charset="0"/>
        <a:ea typeface="新細明體" pitchFamily="18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Tahoma" pitchFamily="34" charset="0"/>
        <a:ea typeface="新細明體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無樣式、無格線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無樣式、表格格線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04" autoAdjust="0"/>
    <p:restoredTop sz="68651" autoAdjust="0"/>
  </p:normalViewPr>
  <p:slideViewPr>
    <p:cSldViewPr>
      <p:cViewPr varScale="1">
        <p:scale>
          <a:sx n="34" d="100"/>
          <a:sy n="34" d="100"/>
        </p:scale>
        <p:origin x="1474" y="29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14136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>
        <p:scale>
          <a:sx n="25" d="100"/>
          <a:sy n="25" d="100"/>
        </p:scale>
        <p:origin x="1900" y="5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3226" cy="4972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ea typeface="新細明體" pitchFamily="18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60335" y="0"/>
            <a:ext cx="2953226" cy="4972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ea typeface="新細明體" pitchFamily="18" charset="-120"/>
              </a:defRPr>
            </a:lvl1pPr>
          </a:lstStyle>
          <a:p>
            <a:pPr>
              <a:defRPr/>
            </a:pPr>
            <a:fld id="{C53695A4-D18D-48FE-B642-9C25F36F3327}" type="datetimeFigureOut">
              <a:rPr lang="zh-TW" altLang="en-US"/>
              <a:pPr>
                <a:defRPr/>
              </a:pPr>
              <a:t>2016/6/7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922338" y="746125"/>
            <a:ext cx="4972050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TW" altLang="en-US" noProof="0" smtClean="0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1514" y="4724202"/>
            <a:ext cx="5452110" cy="44755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noProof="0" dirty="0" smtClean="0"/>
              <a:t>按一下以編輯母片文字樣式</a:t>
            </a:r>
          </a:p>
          <a:p>
            <a:pPr lvl="1"/>
            <a:r>
              <a:rPr lang="zh-TW" altLang="en-US" noProof="0" dirty="0" smtClean="0"/>
              <a:t>第二層</a:t>
            </a:r>
          </a:p>
          <a:p>
            <a:pPr lvl="2"/>
            <a:r>
              <a:rPr lang="zh-TW" altLang="en-US" noProof="0" dirty="0" smtClean="0"/>
              <a:t>第三層</a:t>
            </a:r>
          </a:p>
          <a:p>
            <a:pPr lvl="3"/>
            <a:r>
              <a:rPr lang="zh-TW" altLang="en-US" noProof="0" dirty="0" smtClean="0"/>
              <a:t>第四層</a:t>
            </a:r>
          </a:p>
          <a:p>
            <a:pPr lvl="4"/>
            <a:r>
              <a:rPr lang="zh-TW" altLang="en-US" noProof="0" dirty="0" smtClean="0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9446678"/>
            <a:ext cx="2953226" cy="4972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ea typeface="新細明體" pitchFamily="18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60335" y="9446678"/>
            <a:ext cx="2953226" cy="497284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a typeface="新細明體" charset="-120"/>
              </a:defRPr>
            </a:lvl1pPr>
          </a:lstStyle>
          <a:p>
            <a:pPr>
              <a:defRPr/>
            </a:pPr>
            <a:fld id="{582C559C-28FE-40B5-A426-FB3B2A3FFBEC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9735704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zh.wikipedia.org/w/index.php?title=%E6%95%B0%E6%8D%AE%E5%AD%98%E5%82%A8&amp;action=edit&amp;redlink=1" TargetMode="External"/><Relationship Id="rId13" Type="http://schemas.openxmlformats.org/officeDocument/2006/relationships/hyperlink" Target="https://zh.wikipedia.org/w/index.php?title=%E9%9C%8D%E6%99%AE%E9%87%91%E9%A1%BF%E5%B8%82&amp;action=edit&amp;redlink=1" TargetMode="External"/><Relationship Id="rId18" Type="http://schemas.openxmlformats.org/officeDocument/2006/relationships/hyperlink" Target="https://zh.wikipedia.org/wiki/%E7%88%B1%E5%9B%A0%E6%96%AF%E5%9D%A6" TargetMode="External"/><Relationship Id="rId26" Type="http://schemas.openxmlformats.org/officeDocument/2006/relationships/hyperlink" Target="https://zh.wikipedia.org/wiki/VMware" TargetMode="External"/><Relationship Id="rId3" Type="http://schemas.openxmlformats.org/officeDocument/2006/relationships/hyperlink" Target="https://en.wikipedia.org/wiki/EMC_Corporation" TargetMode="External"/><Relationship Id="rId21" Type="http://schemas.openxmlformats.org/officeDocument/2006/relationships/hyperlink" Target="https://zh.wikipedia.org/wiki/%E7%BE%8E%E9%87%91" TargetMode="External"/><Relationship Id="rId7" Type="http://schemas.openxmlformats.org/officeDocument/2006/relationships/hyperlink" Target="https://zh.wikipedia.org/wiki/%E8%B3%87%E8%A8%8A%E7%A7%91%E6%8A%80" TargetMode="External"/><Relationship Id="rId12" Type="http://schemas.openxmlformats.org/officeDocument/2006/relationships/hyperlink" Target="https://zh.wikipedia.org/wiki/%E9%A9%AC%E8%90%A8%E8%AF%B8%E5%A1%9E%E5%B7%9E" TargetMode="External"/><Relationship Id="rId17" Type="http://schemas.openxmlformats.org/officeDocument/2006/relationships/hyperlink" Target="https://zh.wikipedia.org/wiki/%E9%A6%96%E5%B8%AD%E6%89%A7%E8%A1%8C%E5%AE%98" TargetMode="External"/><Relationship Id="rId25" Type="http://schemas.openxmlformats.org/officeDocument/2006/relationships/hyperlink" Target="https://zh.wikipedia.org/wiki/%E5%AD%90%E5%85%AC%E5%8F%B8" TargetMode="External"/><Relationship Id="rId2" Type="http://schemas.openxmlformats.org/officeDocument/2006/relationships/slide" Target="../slides/slide3.xml"/><Relationship Id="rId16" Type="http://schemas.openxmlformats.org/officeDocument/2006/relationships/hyperlink" Target="https://zh.wikipedia.org/w/index.php?title=%E7%BD%97%E6%9D%B0%C2%B7%E9%A9%AC%E9%87%8C%E8%AF%BA&amp;action=edit&amp;redlink=1" TargetMode="External"/><Relationship Id="rId20" Type="http://schemas.openxmlformats.org/officeDocument/2006/relationships/hyperlink" Target="https://zh.wikipedia.org/wiki/%E7%87%9F%E6%A5%AD%E9%A1%8D" TargetMode="External"/><Relationship Id="rId1" Type="http://schemas.openxmlformats.org/officeDocument/2006/relationships/notesMaster" Target="../notesMasters/notesMaster1.xml"/><Relationship Id="rId6" Type="http://schemas.openxmlformats.org/officeDocument/2006/relationships/hyperlink" Target="https://zh.wikipedia.org/wiki/%E7%BE%8E%E5%9B%BD" TargetMode="External"/><Relationship Id="rId11" Type="http://schemas.openxmlformats.org/officeDocument/2006/relationships/hyperlink" Target="https://zh.wikipedia.org/wiki/%E4%BA%91%E8%AE%A1%E7%AE%97" TargetMode="External"/><Relationship Id="rId24" Type="http://schemas.openxmlformats.org/officeDocument/2006/relationships/hyperlink" Target="https://zh.wikipedia.org/wiki/EMC#cite_note-2" TargetMode="External"/><Relationship Id="rId5" Type="http://schemas.openxmlformats.org/officeDocument/2006/relationships/hyperlink" Target="http://www.nyse.com/quote/XNYS:EMC" TargetMode="External"/><Relationship Id="rId15" Type="http://schemas.openxmlformats.org/officeDocument/2006/relationships/hyperlink" Target="https://zh.wikipedia.org/w/index.php?title=%E7%90%86%E6%9F%A5%E5%BE%B7%C2%B7%E4%BC%8A%E6%A0%B9&amp;action=edit&amp;redlink=1" TargetMode="External"/><Relationship Id="rId23" Type="http://schemas.openxmlformats.org/officeDocument/2006/relationships/hyperlink" Target="https://zh.wikipedia.org/wiki/%E5%88%A9%E6%B6%A6" TargetMode="External"/><Relationship Id="rId28" Type="http://schemas.openxmlformats.org/officeDocument/2006/relationships/hyperlink" Target="https://zh.wikipedia.org/wiki/Pivotal" TargetMode="External"/><Relationship Id="rId10" Type="http://schemas.openxmlformats.org/officeDocument/2006/relationships/hyperlink" Target="https://zh.wikipedia.org/wiki/%E8%99%9A%E6%8B%9F%E5%8C%96" TargetMode="External"/><Relationship Id="rId19" Type="http://schemas.openxmlformats.org/officeDocument/2006/relationships/hyperlink" Target="https://zh.wikipedia.org/wiki/%E8%B4%A8%E8%83%BD%E6%96%B9%E7%A8%8B" TargetMode="External"/><Relationship Id="rId4" Type="http://schemas.openxmlformats.org/officeDocument/2006/relationships/hyperlink" Target="https://zh.wikipedia.org/wiki/%E7%B4%90%E7%B4%84%E8%AD%89%E5%88%B8%E4%BA%A4%E6%98%93%E6%89%80" TargetMode="External"/><Relationship Id="rId9" Type="http://schemas.openxmlformats.org/officeDocument/2006/relationships/hyperlink" Target="https://zh.wikipedia.org/wiki/%E8%B3%87%E8%A8%8A%E5%AE%89%E5%85%A8" TargetMode="External"/><Relationship Id="rId14" Type="http://schemas.openxmlformats.org/officeDocument/2006/relationships/hyperlink" Target="https://zh.wikipedia.org/wiki/%E8%8B%B1%E7%89%B9%E5%B0%94" TargetMode="External"/><Relationship Id="rId22" Type="http://schemas.openxmlformats.org/officeDocument/2006/relationships/hyperlink" Target="https://zh.wikipedia.org/wiki/EMC#cite_note-EMC_Reports_Fourth-Quarter_and_Full-Year_2013_Financial_Results-1" TargetMode="External"/><Relationship Id="rId27" Type="http://schemas.openxmlformats.org/officeDocument/2006/relationships/hyperlink" Target="https://zh.wikipedia.org/w/index.php?title=RSA_Security&amp;action=edit&amp;redlink=1" TargetMode="Externa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投影片圖像版面配置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7763" name="備忘稿版面配置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TW" altLang="en-US" smtClean="0"/>
          </a:p>
        </p:txBody>
      </p:sp>
      <p:sp>
        <p:nvSpPr>
          <p:cNvPr id="117764" name="投影片編號版面配置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9pPr>
          </a:lstStyle>
          <a:p>
            <a:fld id="{6CCF0A3D-C284-4F6D-82CA-20C42E9D0C75}" type="slidenum">
              <a:rPr lang="zh-TW" altLang="en-US" smtClean="0"/>
              <a:pPr/>
              <a:t>1</a:t>
            </a:fld>
            <a:endParaRPr lang="zh-TW" altLang="en-US" smtClean="0"/>
          </a:p>
        </p:txBody>
      </p:sp>
    </p:spTree>
    <p:extLst>
      <p:ext uri="{BB962C8B-B14F-4D97-AF65-F5344CB8AC3E}">
        <p14:creationId xmlns:p14="http://schemas.microsoft.com/office/powerpoint/2010/main" val="45652202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D6CAEB4-64B3-4072-8E2E-6906204013C2}" type="slidenum">
              <a:rPr lang="en-US" altLang="zh-TW" smtClean="0"/>
              <a:pPr>
                <a:defRPr/>
              </a:pPr>
              <a:t>11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93111202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138" name="投影片圖像版面配置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9139" name="備忘稿版面配置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/>
          <a:p>
            <a:endParaRPr lang="zh-TW" altLang="en-US" sz="1400" dirty="0" smtClean="0"/>
          </a:p>
        </p:txBody>
      </p:sp>
      <p:sp>
        <p:nvSpPr>
          <p:cNvPr id="219140" name="投影片編號版面配置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9pPr>
          </a:lstStyle>
          <a:p>
            <a:fld id="{A53825A9-30FC-411F-89BF-83FA2D4DEA4B}" type="slidenum">
              <a:rPr lang="zh-TW" altLang="en-US" smtClean="0"/>
              <a:pPr/>
              <a:t>13</a:t>
            </a:fld>
            <a:endParaRPr lang="zh-TW" altLang="en-US" smtClean="0"/>
          </a:p>
        </p:txBody>
      </p:sp>
    </p:spTree>
    <p:extLst>
      <p:ext uri="{BB962C8B-B14F-4D97-AF65-F5344CB8AC3E}">
        <p14:creationId xmlns:p14="http://schemas.microsoft.com/office/powerpoint/2010/main" val="35851563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Founded as an independent company in 1982, RSA Security, Inc. was acquired by </a:t>
            </a:r>
            <a:r>
              <a:rPr lang="en-US" altLang="zh-TW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3" tooltip="EMC Corporation"/>
              </a:rPr>
              <a:t>EMC Corporation</a:t>
            </a:r>
            <a:r>
              <a:rPr lang="en-US" altLang="zh-TW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in 2006 for US$2.1 billion and operates as a division within EMC.</a:t>
            </a:r>
          </a:p>
          <a:p>
            <a:endParaRPr lang="en-US" altLang="zh-TW" sz="1200" b="0" i="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altLang="zh-TW" dirty="0" smtClean="0"/>
              <a:t>RSA Security</a:t>
            </a:r>
            <a:r>
              <a:rPr lang="zh-TW" altLang="en-US" dirty="0" smtClean="0"/>
              <a:t>公司提出了</a:t>
            </a:r>
            <a:r>
              <a:rPr lang="en-US" altLang="zh-TW" dirty="0" smtClean="0"/>
              <a:t>8</a:t>
            </a:r>
            <a:r>
              <a:rPr lang="zh-TW" altLang="en-US" dirty="0" smtClean="0"/>
              <a:t>個巨大合成</a:t>
            </a:r>
            <a:r>
              <a:rPr lang="zh-TW" altLang="en-US" dirty="0" smtClean="0"/>
              <a:t>數</a:t>
            </a:r>
            <a:endParaRPr lang="en-US" altLang="zh-TW" dirty="0" smtClean="0"/>
          </a:p>
          <a:p>
            <a:endParaRPr lang="en-US" altLang="zh-TW" dirty="0" smtClean="0"/>
          </a:p>
          <a:p>
            <a:r>
              <a:rPr lang="zh-TW" altLang="en-US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易安信公司</a:t>
            </a:r>
            <a:r>
              <a:rPr lang="zh-TW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（</a:t>
            </a:r>
            <a:r>
              <a:rPr lang="en-US" altLang="zh-TW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EMC Corporation</a:t>
            </a:r>
            <a:r>
              <a:rPr lang="zh-TW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；</a:t>
            </a:r>
            <a:r>
              <a:rPr lang="en-US" altLang="zh-TW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4" tooltip="紐約證券交易所"/>
              </a:rPr>
              <a:t>NYSE</a:t>
            </a:r>
            <a:r>
              <a:rPr lang="zh-TW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：</a:t>
            </a:r>
            <a:r>
              <a:rPr lang="en-US" altLang="zh-TW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5"/>
              </a:rPr>
              <a:t>EMC</a:t>
            </a:r>
            <a:r>
              <a:rPr lang="zh-TW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）為</a:t>
            </a:r>
            <a:r>
              <a:rPr lang="zh-TW" altLang="en-US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6" tooltip="美國"/>
              </a:rPr>
              <a:t>美國</a:t>
            </a:r>
            <a:r>
              <a:rPr lang="zh-TW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一家跨國</a:t>
            </a:r>
            <a:r>
              <a:rPr lang="zh-TW" altLang="en-US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7" tooltip="資訊科技"/>
              </a:rPr>
              <a:t>資訊科技</a:t>
            </a:r>
            <a:r>
              <a:rPr lang="zh-TW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企業，主要提供</a:t>
            </a:r>
            <a:r>
              <a:rPr lang="zh-TW" altLang="en-US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8" tooltip="數據存儲（頁面不存在）"/>
              </a:rPr>
              <a:t>數據存儲</a:t>
            </a:r>
            <a:r>
              <a:rPr lang="zh-TW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、</a:t>
            </a:r>
            <a:r>
              <a:rPr lang="zh-TW" altLang="en-US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9" tooltip="資訊安全"/>
              </a:rPr>
              <a:t>資訊安全</a:t>
            </a:r>
            <a:r>
              <a:rPr lang="zh-TW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、</a:t>
            </a:r>
            <a:r>
              <a:rPr lang="zh-TW" altLang="en-US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10" tooltip="虛擬化"/>
              </a:rPr>
              <a:t>虛擬化</a:t>
            </a:r>
            <a:r>
              <a:rPr lang="zh-TW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、</a:t>
            </a:r>
            <a:r>
              <a:rPr lang="zh-TW" altLang="en-US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11" tooltip="雲計算"/>
              </a:rPr>
              <a:t>雲計算</a:t>
            </a:r>
            <a:r>
              <a:rPr lang="zh-TW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等用於存儲、管理、保護和分析大量數據的產品和服務。</a:t>
            </a:r>
            <a:r>
              <a:rPr lang="en-US" altLang="zh-TW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EMC</a:t>
            </a:r>
            <a:r>
              <a:rPr lang="zh-TW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公司創建於</a:t>
            </a:r>
            <a:r>
              <a:rPr lang="en-US" altLang="zh-TW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1979</a:t>
            </a:r>
            <a:r>
              <a:rPr lang="zh-TW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年，總部設在</a:t>
            </a:r>
            <a:r>
              <a:rPr lang="zh-TW" altLang="en-US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12" tooltip="麻薩諸塞州"/>
              </a:rPr>
              <a:t>麻薩諸塞州</a:t>
            </a:r>
            <a:r>
              <a:rPr lang="zh-TW" altLang="en-US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13" tooltip="霍普金頓市（頁面不存在）"/>
              </a:rPr>
              <a:t>霍普金頓市</a:t>
            </a:r>
            <a:r>
              <a:rPr lang="zh-TW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。</a:t>
            </a:r>
            <a:endParaRPr lang="en-US" altLang="zh-TW" sz="1200" b="0" i="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altLang="zh-TW" sz="1200" b="0" i="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zh-TW" altLang="en-US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14" tooltip="英特爾"/>
              </a:rPr>
              <a:t>英特爾</a:t>
            </a:r>
            <a:r>
              <a:rPr lang="zh-TW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前高管</a:t>
            </a:r>
            <a:r>
              <a:rPr lang="zh-TW" altLang="en-US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15" tooltip="理察·伊根（頁面不存在）"/>
              </a:rPr>
              <a:t>理察</a:t>
            </a:r>
            <a:r>
              <a:rPr lang="en-US" altLang="zh-TW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15" tooltip="理察·伊根（頁面不存在）"/>
              </a:rPr>
              <a:t>·</a:t>
            </a:r>
            <a:r>
              <a:rPr lang="zh-TW" altLang="en-US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15" tooltip="理察·伊根（頁面不存在）"/>
              </a:rPr>
              <a:t>伊根</a:t>
            </a:r>
            <a:r>
              <a:rPr lang="zh-TW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（</a:t>
            </a:r>
            <a:r>
              <a:rPr lang="en-US" altLang="zh-TW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Richard Egan</a:t>
            </a:r>
            <a:r>
              <a:rPr lang="zh-TW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）與大學室友</a:t>
            </a:r>
            <a:r>
              <a:rPr lang="zh-TW" altLang="en-US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16" tooltip="羅傑·馬里諾（頁面不存在）"/>
              </a:rPr>
              <a:t>羅傑</a:t>
            </a:r>
            <a:r>
              <a:rPr lang="en-US" altLang="zh-TW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16" tooltip="羅傑·馬里諾（頁面不存在）"/>
              </a:rPr>
              <a:t>·</a:t>
            </a:r>
            <a:r>
              <a:rPr lang="zh-TW" altLang="en-US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16" tooltip="羅傑·馬里諾（頁面不存在）"/>
              </a:rPr>
              <a:t>馬里諾</a:t>
            </a:r>
            <a:r>
              <a:rPr lang="zh-TW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（</a:t>
            </a:r>
            <a:r>
              <a:rPr lang="en-US" altLang="zh-TW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Roger Marino</a:t>
            </a:r>
            <a:r>
              <a:rPr lang="zh-TW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）在</a:t>
            </a:r>
            <a:r>
              <a:rPr lang="en-US" altLang="zh-TW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1979</a:t>
            </a:r>
            <a:r>
              <a:rPr lang="zh-TW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年創建公司。公司名稱</a:t>
            </a:r>
            <a:r>
              <a:rPr lang="en-US" altLang="zh-TW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EMC</a:t>
            </a:r>
            <a:r>
              <a:rPr lang="zh-TW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代表創始人的首寫字母，第三和第四創始人分別為</a:t>
            </a:r>
            <a:r>
              <a:rPr lang="en-US" altLang="zh-TW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Connelly</a:t>
            </a:r>
            <a:r>
              <a:rPr lang="zh-TW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和</a:t>
            </a:r>
            <a:r>
              <a:rPr lang="en-US" altLang="zh-TW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Curly</a:t>
            </a:r>
            <a:r>
              <a:rPr lang="zh-TW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，因此有</a:t>
            </a:r>
            <a:r>
              <a:rPr lang="en-US" altLang="zh-TW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EMC</a:t>
            </a:r>
            <a:r>
              <a:rPr lang="en-US" altLang="zh-TW" sz="1200" b="0" i="0" kern="1200" baseline="300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</a:t>
            </a:r>
            <a:r>
              <a:rPr lang="zh-TW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。</a:t>
            </a:r>
            <a:r>
              <a:rPr lang="zh-TW" altLang="en-US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17" tooltip="執行長"/>
              </a:rPr>
              <a:t>執行長</a:t>
            </a:r>
            <a:r>
              <a:rPr lang="en-US" altLang="zh-TW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Joseph </a:t>
            </a:r>
            <a:r>
              <a:rPr lang="en-US" altLang="zh-TW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Tucci</a:t>
            </a:r>
            <a:r>
              <a:rPr lang="zh-TW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在</a:t>
            </a:r>
            <a:r>
              <a:rPr lang="en-US" altLang="zh-TW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EMC World 2012</a:t>
            </a:r>
            <a:r>
              <a:rPr lang="zh-TW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大會上提到，公司的全稱是</a:t>
            </a:r>
            <a:r>
              <a:rPr lang="en-US" altLang="zh-TW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EMC Corporation</a:t>
            </a:r>
            <a:r>
              <a:rPr lang="zh-TW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。該公司的標誌參考</a:t>
            </a:r>
            <a:r>
              <a:rPr lang="zh-TW" altLang="en-US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18" tooltip="愛因斯坦"/>
              </a:rPr>
              <a:t>愛因斯坦</a:t>
            </a:r>
            <a:r>
              <a:rPr lang="zh-TW" altLang="en-US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19" tooltip="質能方程"/>
              </a:rPr>
              <a:t>質能方程</a:t>
            </a:r>
            <a:r>
              <a:rPr lang="zh-TW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，亦採用指數</a:t>
            </a:r>
            <a:r>
              <a:rPr lang="en-US" altLang="zh-TW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</a:t>
            </a:r>
            <a:r>
              <a:rPr lang="zh-TW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。</a:t>
            </a:r>
            <a:endParaRPr lang="en-US" altLang="zh-TW" sz="1200" b="0" i="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altLang="zh-TW" sz="1200" b="0" i="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fontAlgn="t"/>
            <a:r>
              <a:rPr lang="zh-TW" altLang="en-US" dirty="0" smtClean="0"/>
              <a:t>產品</a:t>
            </a:r>
            <a:r>
              <a:rPr lang="zh-TW" alt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儲存系統、解決方案</a:t>
            </a:r>
            <a:r>
              <a:rPr lang="zh-TW" altLang="en-US" sz="120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20" tooltip="營業額"/>
              </a:rPr>
              <a:t>營業額</a:t>
            </a:r>
            <a:r>
              <a:rPr lang="zh-TW" alt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▲</a:t>
            </a:r>
            <a:r>
              <a:rPr lang="en-US" altLang="zh-TW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232</a:t>
            </a:r>
            <a:r>
              <a:rPr lang="zh-TW" alt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億</a:t>
            </a:r>
            <a:r>
              <a:rPr lang="zh-TW" altLang="en-US" sz="120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21" tooltip="美金"/>
              </a:rPr>
              <a:t>美金</a:t>
            </a:r>
            <a:r>
              <a:rPr lang="zh-TW" alt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（</a:t>
            </a:r>
            <a:r>
              <a:rPr lang="en-US" altLang="zh-TW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2013</a:t>
            </a:r>
            <a:r>
              <a:rPr lang="zh-TW" alt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）</a:t>
            </a:r>
            <a:r>
              <a:rPr lang="en-US" altLang="zh-TW" sz="1200" u="none" strike="noStrike" kern="1200" baseline="300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22"/>
              </a:rPr>
              <a:t>[1]</a:t>
            </a:r>
            <a:r>
              <a:rPr lang="zh-TW" altLang="en-US" sz="120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23" tooltip="利潤"/>
              </a:rPr>
              <a:t>稅後盈餘</a:t>
            </a:r>
            <a:r>
              <a:rPr lang="zh-TW" alt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▲</a:t>
            </a:r>
            <a:r>
              <a:rPr lang="en-US" altLang="zh-TW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29</a:t>
            </a:r>
            <a:r>
              <a:rPr lang="zh-TW" alt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億美金（</a:t>
            </a:r>
            <a:r>
              <a:rPr lang="en-US" altLang="zh-TW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2013</a:t>
            </a:r>
            <a:r>
              <a:rPr lang="zh-TW" alt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）</a:t>
            </a:r>
            <a:r>
              <a:rPr lang="en-US" altLang="zh-TW" sz="1200" u="none" strike="noStrike" kern="1200" baseline="300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22"/>
              </a:rPr>
              <a:t>[1]</a:t>
            </a:r>
            <a:r>
              <a:rPr lang="zh-TW" altLang="en-US" dirty="0" smtClean="0"/>
              <a:t>員工人數</a:t>
            </a:r>
            <a:r>
              <a:rPr lang="en-US" altLang="zh-TW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60,000 (2012)</a:t>
            </a:r>
            <a:r>
              <a:rPr lang="en-US" altLang="zh-TW" sz="1200" u="none" strike="noStrike" kern="1200" baseline="300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24"/>
              </a:rPr>
              <a:t>[2]</a:t>
            </a:r>
            <a:r>
              <a:rPr lang="zh-TW" altLang="en-US" sz="120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25" tooltip="子公司"/>
              </a:rPr>
              <a:t>子公司</a:t>
            </a:r>
            <a:r>
              <a:rPr lang="en-US" altLang="zh-TW" sz="120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26" tooltip="VMware"/>
              </a:rPr>
              <a:t>VMware</a:t>
            </a:r>
            <a:endParaRPr lang="zh-TW" alt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fontAlgn="t"/>
            <a:r>
              <a:rPr lang="en-US" altLang="zh-TW" sz="120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27" tooltip="RSA Security（頁面不存在）"/>
              </a:rPr>
              <a:t>RSA Security</a:t>
            </a:r>
            <a:endParaRPr lang="zh-TW" alt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fontAlgn="t"/>
            <a:r>
              <a:rPr lang="en-US" altLang="zh-TW" sz="120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28" tooltip="Pivotal"/>
              </a:rPr>
              <a:t>Pivotal</a:t>
            </a:r>
            <a:endParaRPr lang="zh-TW" alt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altLang="zh-TW" sz="1200" b="0" i="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82C559C-28FE-40B5-A426-FB3B2A3FFBEC}" type="slidenum">
              <a:rPr lang="zh-TW" altLang="en-US" smtClean="0"/>
              <a:pPr>
                <a:defRPr/>
              </a:pPr>
              <a:t>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2026094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82C559C-28FE-40B5-A426-FB3B2A3FFBEC}" type="slidenum">
              <a:rPr lang="zh-TW" altLang="en-US" smtClean="0"/>
              <a:pPr>
                <a:defRPr/>
              </a:pPr>
              <a:t>4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5273348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1999</a:t>
            </a:r>
            <a:r>
              <a:rPr lang="zh-TW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年，</a:t>
            </a:r>
            <a:r>
              <a:rPr lang="en-US" altLang="zh-TW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RSA-155 (512 bits)</a:t>
            </a:r>
            <a:r>
              <a:rPr lang="zh-TW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被成功分解，花了五個月時間（約</a:t>
            </a:r>
            <a:r>
              <a:rPr lang="en-US" altLang="zh-TW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8000 MIPS</a:t>
            </a:r>
            <a:r>
              <a:rPr lang="zh-TW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年）和</a:t>
            </a:r>
            <a:r>
              <a:rPr lang="en-US" altLang="zh-TW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224 CPU hours</a:t>
            </a:r>
            <a:r>
              <a:rPr lang="zh-TW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在一台有</a:t>
            </a:r>
            <a:r>
              <a:rPr lang="en-US" altLang="zh-TW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3.2G</a:t>
            </a:r>
            <a:r>
              <a:rPr lang="zh-TW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中央記憶體的</a:t>
            </a:r>
            <a:r>
              <a:rPr lang="en-US" altLang="zh-TW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Cray C916</a:t>
            </a:r>
            <a:r>
              <a:rPr lang="zh-TW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電腦上完成。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82C559C-28FE-40B5-A426-FB3B2A3FFBEC}" type="slidenum">
              <a:rPr lang="zh-TW" altLang="en-US" smtClean="0"/>
              <a:pPr>
                <a:defRPr/>
              </a:pPr>
              <a:t>5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6966433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82C559C-28FE-40B5-A426-FB3B2A3FFBEC}" type="slidenum">
              <a:rPr lang="zh-TW" altLang="en-US" smtClean="0"/>
              <a:pPr>
                <a:defRPr/>
              </a:pPr>
              <a:t>6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1495356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82C559C-28FE-40B5-A426-FB3B2A3FFBEC}" type="slidenum">
              <a:rPr lang="zh-TW" altLang="en-US" smtClean="0"/>
              <a:pPr>
                <a:defRPr/>
              </a:pPr>
              <a:t>7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4704685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82C559C-28FE-40B5-A426-FB3B2A3FFBEC}" type="slidenum">
              <a:rPr lang="zh-TW" altLang="en-US" smtClean="0"/>
              <a:pPr>
                <a:defRPr/>
              </a:pPr>
              <a:t>8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9325960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投影片圖像版面配置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3907" name="備忘稿版面配置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TW" altLang="en-US" smtClean="0"/>
          </a:p>
        </p:txBody>
      </p:sp>
      <p:sp>
        <p:nvSpPr>
          <p:cNvPr id="123908" name="投影片編號版面配置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9pPr>
          </a:lstStyle>
          <a:p>
            <a:fld id="{3C8890B4-89E5-41EA-B2A1-3FE6D69FE444}" type="slidenum">
              <a:rPr lang="zh-TW" altLang="en-US" smtClean="0"/>
              <a:pPr/>
              <a:t>9</a:t>
            </a:fld>
            <a:endParaRPr lang="zh-TW" altLang="en-US" smtClean="0"/>
          </a:p>
        </p:txBody>
      </p:sp>
    </p:spTree>
    <p:extLst>
      <p:ext uri="{BB962C8B-B14F-4D97-AF65-F5344CB8AC3E}">
        <p14:creationId xmlns:p14="http://schemas.microsoft.com/office/powerpoint/2010/main" val="370421599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投影片圖像版面配置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3907" name="備忘稿版面配置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TW" altLang="en-US" smtClean="0"/>
          </a:p>
        </p:txBody>
      </p:sp>
      <p:sp>
        <p:nvSpPr>
          <p:cNvPr id="123908" name="投影片編號版面配置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9pPr>
          </a:lstStyle>
          <a:p>
            <a:fld id="{3C8890B4-89E5-41EA-B2A1-3FE6D69FE444}" type="slidenum">
              <a:rPr lang="zh-TW" altLang="en-US" smtClean="0"/>
              <a:pPr/>
              <a:t>10</a:t>
            </a:fld>
            <a:endParaRPr lang="zh-TW" altLang="en-US" smtClean="0"/>
          </a:p>
        </p:txBody>
      </p:sp>
    </p:spTree>
    <p:extLst>
      <p:ext uri="{BB962C8B-B14F-4D97-AF65-F5344CB8AC3E}">
        <p14:creationId xmlns:p14="http://schemas.microsoft.com/office/powerpoint/2010/main" val="11222349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5" y="1604"/>
              <a:ext cx="449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Tahoma" panose="020B0604030504040204" pitchFamily="34" charset="0"/>
                    <a:ea typeface="新細明體" panose="02020500000000000000" pitchFamily="18" charset="-120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Tahoma" panose="020B0604030504040204" pitchFamily="34" charset="0"/>
                    <a:ea typeface="新細明體" panose="02020500000000000000" pitchFamily="18" charset="-120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Tahoma" panose="020B0604030504040204" pitchFamily="34" charset="0"/>
                    <a:ea typeface="新細明體" panose="02020500000000000000" pitchFamily="18" charset="-120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Tahoma" panose="020B0604030504040204" pitchFamily="34" charset="0"/>
                    <a:ea typeface="新細明體" panose="02020500000000000000" pitchFamily="18" charset="-120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Tahoma" panose="020B060403050404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Tahoma" panose="020B060403050404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Tahoma" panose="020B060403050404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Tahoma" panose="020B060403050404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Tahoma" panose="020B060403050404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defRPr/>
                </a:pPr>
                <a:endParaRPr lang="zh-TW" altLang="en-US" smtClean="0"/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Tahoma" panose="020B0604030504040204" pitchFamily="34" charset="0"/>
                    <a:ea typeface="新細明體" panose="02020500000000000000" pitchFamily="18" charset="-120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Tahoma" panose="020B0604030504040204" pitchFamily="34" charset="0"/>
                    <a:ea typeface="新細明體" panose="02020500000000000000" pitchFamily="18" charset="-120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Tahoma" panose="020B0604030504040204" pitchFamily="34" charset="0"/>
                    <a:ea typeface="新細明體" panose="02020500000000000000" pitchFamily="18" charset="-120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Tahoma" panose="020B0604030504040204" pitchFamily="34" charset="0"/>
                    <a:ea typeface="新細明體" panose="02020500000000000000" pitchFamily="18" charset="-120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Tahoma" panose="020B060403050404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Tahoma" panose="020B060403050404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Tahoma" panose="020B060403050404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Tahoma" panose="020B060403050404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Tahoma" panose="020B060403050404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defRPr/>
                </a:pPr>
                <a:endParaRPr lang="zh-TW" altLang="en-US" smtClean="0"/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3" y="1870"/>
              <a:ext cx="466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Tahoma" panose="020B0604030504040204" pitchFamily="34" charset="0"/>
                    <a:ea typeface="新細明體" panose="02020500000000000000" pitchFamily="18" charset="-120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Tahoma" panose="020B0604030504040204" pitchFamily="34" charset="0"/>
                    <a:ea typeface="新細明體" panose="02020500000000000000" pitchFamily="18" charset="-120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Tahoma" panose="020B0604030504040204" pitchFamily="34" charset="0"/>
                    <a:ea typeface="新細明體" panose="02020500000000000000" pitchFamily="18" charset="-120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Tahoma" panose="020B0604030504040204" pitchFamily="34" charset="0"/>
                    <a:ea typeface="新細明體" panose="02020500000000000000" pitchFamily="18" charset="-120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Tahoma" panose="020B060403050404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Tahoma" panose="020B060403050404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Tahoma" panose="020B060403050404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Tahoma" panose="020B060403050404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Tahoma" panose="020B060403050404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defRPr/>
                </a:pPr>
                <a:endParaRPr lang="zh-TW" altLang="en-US" smtClean="0"/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Tahoma" panose="020B0604030504040204" pitchFamily="34" charset="0"/>
                    <a:ea typeface="新細明體" panose="02020500000000000000" pitchFamily="18" charset="-120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Tahoma" panose="020B0604030504040204" pitchFamily="34" charset="0"/>
                    <a:ea typeface="新細明體" panose="02020500000000000000" pitchFamily="18" charset="-120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Tahoma" panose="020B0604030504040204" pitchFamily="34" charset="0"/>
                    <a:ea typeface="新細明體" panose="02020500000000000000" pitchFamily="18" charset="-120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Tahoma" panose="020B0604030504040204" pitchFamily="34" charset="0"/>
                    <a:ea typeface="新細明體" panose="02020500000000000000" pitchFamily="18" charset="-120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Tahoma" panose="020B060403050404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Tahoma" panose="020B060403050404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Tahoma" panose="020B060403050404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Tahoma" panose="020B060403050404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Tahoma" panose="020B060403050404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defRPr/>
                </a:pPr>
                <a:endParaRPr lang="zh-TW" altLang="en-US" smtClean="0"/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defRPr/>
              </a:pPr>
              <a:endParaRPr lang="zh-TW" altLang="en-US" smtClean="0"/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defRPr/>
              </a:pPr>
              <a:endParaRPr lang="zh-TW" altLang="en-US" smtClean="0"/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defRPr/>
              </a:pPr>
              <a:endParaRPr lang="zh-TW" altLang="en-US" smtClean="0"/>
            </a:p>
          </p:txBody>
        </p:sp>
      </p:grpSp>
      <p:sp>
        <p:nvSpPr>
          <p:cNvPr id="5132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5133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E887F150-A674-402E-8892-955D0CBE442F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2775917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5E3E37-7050-486D-83DB-5ABDB12702A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542714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F02436-C4AC-4CB2-B443-8B959A128BBB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723370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標題，文字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150938" y="214313"/>
            <a:ext cx="7793037" cy="146208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5B57BC-B155-4EF5-A92A-45800138ADDD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9876434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275512" y="6428184"/>
            <a:ext cx="1905000" cy="45720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8154C3-CA2C-435B-BAD9-6537B1DA7494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7425155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203504" y="6428184"/>
            <a:ext cx="1905000" cy="45720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3CE561-106C-488F-B3C7-7E644A8EA84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4438079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2AB245-BBF8-489B-B8C4-33262A6C839F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1264862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04BEA5-165B-40C2-B718-9D4335AEA536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6891595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BDBD5F-8771-4122-8697-6F9F7198BFC0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0461807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112FD0-9FD0-407E-AA70-2F59D9AA3E91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0345007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DE53B1-D181-4C5C-BFB6-C6512E5E43BD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4286995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 smtClean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B29A6A-76A8-49A2-AD0D-18FB0D839C95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9094904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defRPr/>
            </a:pPr>
            <a:endParaRPr lang="zh-TW" altLang="zh-TW" sz="2400" smtClean="0"/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defRPr/>
            </a:pPr>
            <a:endParaRPr lang="zh-TW" altLang="zh-TW" sz="2400" smtClean="0"/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defRPr/>
            </a:pPr>
            <a:endParaRPr lang="zh-TW" altLang="zh-TW" sz="2400" smtClean="0"/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defRPr/>
            </a:pPr>
            <a:endParaRPr lang="zh-TW" altLang="zh-TW" sz="2400" smtClean="0"/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defRPr/>
            </a:pPr>
            <a:endParaRPr lang="zh-TW" altLang="zh-TW" sz="2400" smtClean="0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defRPr/>
            </a:pPr>
            <a:endParaRPr lang="zh-TW" altLang="zh-TW" sz="2400" smtClean="0"/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defRPr/>
            </a:pPr>
            <a:endParaRPr lang="zh-TW" altLang="zh-TW" sz="2400" smtClean="0"/>
          </a:p>
        </p:txBody>
      </p:sp>
      <p:sp>
        <p:nvSpPr>
          <p:cNvPr id="8201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8202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4107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0" sz="1400"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108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kumimoji="0" sz="1400"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109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400">
                <a:ea typeface="新細明體" charset="-120"/>
              </a:defRPr>
            </a:lvl1pPr>
          </a:lstStyle>
          <a:p>
            <a:pPr>
              <a:defRPr/>
            </a:pPr>
            <a:fld id="{AFA09887-A44A-4E74-BD30-2A39E9C5C99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51" r:id="rId1"/>
    <p:sldLayoutId id="2147484040" r:id="rId2"/>
    <p:sldLayoutId id="2147484041" r:id="rId3"/>
    <p:sldLayoutId id="2147484042" r:id="rId4"/>
    <p:sldLayoutId id="2147484043" r:id="rId5"/>
    <p:sldLayoutId id="2147484044" r:id="rId6"/>
    <p:sldLayoutId id="2147484045" r:id="rId7"/>
    <p:sldLayoutId id="2147484046" r:id="rId8"/>
    <p:sldLayoutId id="2147484047" r:id="rId9"/>
    <p:sldLayoutId id="2147484048" r:id="rId10"/>
    <p:sldLayoutId id="2147484049" r:id="rId11"/>
    <p:sldLayoutId id="2147484050" r:id="rId12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ahoma" pitchFamily="34" charset="0"/>
          <a:ea typeface="新細明體" pitchFamily="18" charset="-12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ahoma" pitchFamily="34" charset="0"/>
          <a:ea typeface="新細明體" pitchFamily="18" charset="-12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ahoma" pitchFamily="34" charset="0"/>
          <a:ea typeface="新細明體" pitchFamily="18" charset="-12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ahoma" pitchFamily="34" charset="0"/>
          <a:ea typeface="新細明體" pitchFamily="18" charset="-120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ahoma" pitchFamily="34" charset="0"/>
          <a:ea typeface="新細明體" pitchFamily="18" charset="-120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ahoma" pitchFamily="34" charset="0"/>
          <a:ea typeface="新細明體" pitchFamily="18" charset="-120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ahoma" pitchFamily="34" charset="0"/>
          <a:ea typeface="新細明體" pitchFamily="18" charset="-120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ahoma" pitchFamily="34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 smtClean="0"/>
          </a:p>
        </p:txBody>
      </p:sp>
      <p:sp>
        <p:nvSpPr>
          <p:cNvPr id="11267" name="內容版面配置區 2"/>
          <p:cNvSpPr>
            <a:spLocks noGrp="1"/>
          </p:cNvSpPr>
          <p:nvPr>
            <p:ph idx="1"/>
          </p:nvPr>
        </p:nvSpPr>
        <p:spPr>
          <a:xfrm>
            <a:off x="539364" y="2017713"/>
            <a:ext cx="8415723" cy="4114800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zh-TW" altLang="en-US" sz="4800" b="1" dirty="0" smtClean="0"/>
              <a:t>質數的應用 </a:t>
            </a:r>
            <a:r>
              <a:rPr lang="en-US" altLang="zh-TW" sz="4800" b="1" dirty="0" smtClean="0"/>
              <a:t>– </a:t>
            </a:r>
            <a:br>
              <a:rPr lang="en-US" altLang="zh-TW" sz="4800" b="1" dirty="0" smtClean="0"/>
            </a:br>
            <a:r>
              <a:rPr lang="en-US" altLang="zh-TW" sz="4800" b="1" dirty="0" smtClean="0"/>
              <a:t>RSA</a:t>
            </a:r>
            <a:r>
              <a:rPr lang="zh-TW" altLang="en-US" sz="4800" b="1" dirty="0" smtClean="0"/>
              <a:t>加密</a:t>
            </a:r>
            <a:r>
              <a:rPr lang="zh-TW" altLang="en-US" sz="4800" b="1" dirty="0" smtClean="0"/>
              <a:t>演算法</a:t>
            </a:r>
            <a:endParaRPr lang="en-US" altLang="zh-TW" sz="4800" b="1" dirty="0" smtClean="0"/>
          </a:p>
          <a:p>
            <a:pPr marL="0" indent="0">
              <a:buFont typeface="Wingdings" pitchFamily="2" charset="2"/>
              <a:buNone/>
            </a:pPr>
            <a:r>
              <a:rPr lang="en-US" altLang="zh-TW" sz="4800" b="1" dirty="0" smtClean="0">
                <a:solidFill>
                  <a:srgbClr val="3333FF"/>
                </a:solidFill>
              </a:rPr>
              <a:t>(</a:t>
            </a:r>
            <a:r>
              <a:rPr lang="zh-TW" altLang="en-US" sz="4800" b="1" dirty="0" smtClean="0">
                <a:solidFill>
                  <a:srgbClr val="3333FF"/>
                </a:solidFill>
              </a:rPr>
              <a:t>一個價值</a:t>
            </a:r>
            <a:r>
              <a:rPr lang="en-US" altLang="zh-TW" sz="4800" b="1" dirty="0" smtClean="0">
                <a:solidFill>
                  <a:srgbClr val="3333FF"/>
                </a:solidFill>
              </a:rPr>
              <a:t>21</a:t>
            </a:r>
            <a:r>
              <a:rPr lang="zh-TW" altLang="en-US" sz="4800" b="1" dirty="0" smtClean="0">
                <a:solidFill>
                  <a:srgbClr val="3333FF"/>
                </a:solidFill>
              </a:rPr>
              <a:t>億美元的演算法</a:t>
            </a:r>
            <a:r>
              <a:rPr lang="en-US" altLang="zh-TW" sz="4800" b="1" dirty="0" smtClean="0">
                <a:solidFill>
                  <a:srgbClr val="3333FF"/>
                </a:solidFill>
              </a:rPr>
              <a:t>)</a:t>
            </a:r>
            <a:endParaRPr lang="zh-TW" altLang="en-US" sz="4800" dirty="0" smtClean="0">
              <a:solidFill>
                <a:srgbClr val="3333FF"/>
              </a:solidFill>
            </a:endParaRPr>
          </a:p>
        </p:txBody>
      </p:sp>
      <p:sp>
        <p:nvSpPr>
          <p:cNvPr id="11268" name="投影片編號版面配置區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kumimoji="1" sz="32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kumimoji="1" sz="28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kumimoji="1" sz="24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B419C6B6-255E-44FF-AC50-C63D253D34CE}" type="slidenum">
              <a:rPr kumimoji="0" lang="en-US" altLang="zh-TW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</a:t>
            </a:fld>
            <a:endParaRPr kumimoji="0" lang="en-US" altLang="zh-TW" sz="1400" smtClean="0"/>
          </a:p>
        </p:txBody>
      </p:sp>
      <p:sp>
        <p:nvSpPr>
          <p:cNvPr id="5" name="副標題 1"/>
          <p:cNvSpPr txBox="1">
            <a:spLocks/>
          </p:cNvSpPr>
          <p:nvPr/>
        </p:nvSpPr>
        <p:spPr bwMode="auto">
          <a:xfrm>
            <a:off x="539365" y="4797152"/>
            <a:ext cx="8065269" cy="9829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itchFamily="2" charset="2"/>
              <a:buChar char="n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itchFamily="2" charset="2"/>
              <a:buChar char="n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>
              <a:spcBef>
                <a:spcPts val="0"/>
              </a:spcBef>
              <a:buNone/>
            </a:pPr>
            <a:r>
              <a:rPr lang="zh-TW" altLang="en-US" sz="4000" b="1" kern="0" dirty="0" smtClean="0"/>
              <a:t>國立中央大學 資工系 </a:t>
            </a:r>
            <a:r>
              <a:rPr lang="zh-TW" altLang="en-US" sz="4000" b="1" kern="0" dirty="0" smtClean="0"/>
              <a:t>教授 江振瑞</a:t>
            </a:r>
            <a:endParaRPr lang="zh-TW" altLang="en-US" sz="4000" kern="0" dirty="0" smtClean="0"/>
          </a:p>
        </p:txBody>
      </p:sp>
    </p:spTree>
    <p:extLst>
      <p:ext uri="{BB962C8B-B14F-4D97-AF65-F5344CB8AC3E}">
        <p14:creationId xmlns:p14="http://schemas.microsoft.com/office/powerpoint/2010/main" val="2465749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dirty="0" smtClean="0"/>
              <a:t>歐拉定理 </a:t>
            </a:r>
            <a:endParaRPr lang="en-US" altLang="zh-TW" dirty="0" smtClean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7544" y="2017713"/>
            <a:ext cx="8487544" cy="4651375"/>
          </a:xfrm>
        </p:spPr>
        <p:txBody>
          <a:bodyPr/>
          <a:lstStyle/>
          <a:p>
            <a:r>
              <a:rPr lang="en-US" altLang="zh-TW" sz="2400" dirty="0" smtClean="0"/>
              <a:t>Euler’s theorem or </a:t>
            </a:r>
            <a:r>
              <a:rPr lang="en-US" altLang="zh-TW" sz="2400" dirty="0" smtClean="0">
                <a:solidFill>
                  <a:srgbClr val="FF0000"/>
                </a:solidFill>
              </a:rPr>
              <a:t>Euler theorem </a:t>
            </a:r>
            <a:r>
              <a:rPr lang="en-US" altLang="zh-TW" sz="2400" dirty="0">
                <a:solidFill>
                  <a:srgbClr val="FF0000"/>
                </a:solidFill>
              </a:rPr>
              <a:t>or Fermat–Euler theorem or Euler's totient </a:t>
            </a:r>
            <a:r>
              <a:rPr lang="en-US" altLang="zh-TW" sz="2400" dirty="0" smtClean="0">
                <a:solidFill>
                  <a:srgbClr val="FF0000"/>
                </a:solidFill>
              </a:rPr>
              <a:t>theorem </a:t>
            </a:r>
            <a:endParaRPr lang="en-US" altLang="zh-TW" sz="2400" dirty="0" smtClean="0"/>
          </a:p>
          <a:p>
            <a:r>
              <a:rPr lang="zh-TW" altLang="en-US" sz="2400" dirty="0" smtClean="0">
                <a:solidFill>
                  <a:srgbClr val="FF0000"/>
                </a:solidFill>
              </a:rPr>
              <a:t>歐拉</a:t>
            </a:r>
            <a:r>
              <a:rPr lang="zh-TW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定理</a:t>
            </a:r>
            <a:r>
              <a:rPr lang="en-US" altLang="zh-TW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br>
              <a:rPr lang="en-US" altLang="zh-TW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zh-TW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若</a:t>
            </a:r>
            <a:r>
              <a:rPr lang="en-US" altLang="zh-TW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zh-TW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與</a:t>
            </a:r>
            <a:r>
              <a:rPr lang="en-US" altLang="zh-TW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zh-TW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為正整數，且</a:t>
            </a:r>
            <a:r>
              <a:rPr lang="en-US" altLang="zh-TW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zh-TW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與</a:t>
            </a:r>
            <a:r>
              <a:rPr lang="en-US" altLang="zh-TW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zh-TW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互</a:t>
            </a:r>
            <a:r>
              <a:rPr lang="zh-TW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質</a:t>
            </a:r>
            <a:r>
              <a:rPr lang="en-US" altLang="zh-TW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zh-TW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即</a:t>
            </a:r>
            <a:r>
              <a:rPr lang="en-US" altLang="zh-TW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gcd</a:t>
            </a:r>
            <a:r>
              <a:rPr lang="en-US" altLang="zh-TW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zh-TW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altLang="zh-TW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zh-TW" alt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altLang="zh-TW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)=</a:t>
            </a:r>
            <a:r>
              <a:rPr lang="en-US" altLang="zh-TW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1)</a:t>
            </a:r>
            <a:r>
              <a:rPr lang="zh-TW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，則</a:t>
            </a:r>
            <a:r>
              <a:rPr lang="en-US" altLang="zh-TW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altLang="zh-TW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zh-TW" sz="2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altLang="zh-TW" sz="2400" baseline="30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Ø</a:t>
            </a:r>
            <a:r>
              <a:rPr lang="en-US" altLang="zh-TW" sz="24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zh-TW" sz="2400" i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altLang="zh-TW" sz="24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altLang="zh-TW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sz="24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 1 (mod </a:t>
            </a:r>
            <a:r>
              <a:rPr lang="en-US" altLang="zh-TW" sz="2400" i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n</a:t>
            </a:r>
            <a:r>
              <a:rPr lang="en-US" altLang="zh-TW" sz="24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)</a:t>
            </a:r>
          </a:p>
          <a:p>
            <a:r>
              <a:rPr lang="zh-TW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應用</a:t>
            </a:r>
            <a:r>
              <a:rPr lang="en-US" altLang="zh-TW" sz="24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:</a:t>
            </a:r>
            <a:r>
              <a:rPr lang="zh-TW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zh-TW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可用在</a:t>
            </a:r>
            <a:r>
              <a:rPr lang="zh-TW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簡化</a:t>
            </a:r>
            <a:r>
              <a:rPr lang="zh-TW" alt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冪的</a:t>
            </a:r>
            <a:r>
              <a:rPr lang="zh-TW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模</a:t>
            </a:r>
            <a:r>
              <a:rPr lang="en-US" altLang="zh-TW" sz="2400" i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n</a:t>
            </a:r>
            <a:r>
              <a:rPr lang="zh-TW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運算，具體的說，當</a:t>
            </a:r>
            <a:r>
              <a:rPr lang="en-US" altLang="zh-TW" sz="2400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a</a:t>
            </a:r>
            <a:r>
              <a:rPr lang="zh-TW" alt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和</a:t>
            </a:r>
            <a:r>
              <a:rPr lang="en-US" altLang="zh-TW" sz="2400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n</a:t>
            </a:r>
            <a:r>
              <a:rPr lang="zh-TW" alt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互質時，可</a:t>
            </a:r>
            <a:r>
              <a:rPr lang="zh-TW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對</a:t>
            </a:r>
            <a:r>
              <a:rPr lang="en-US" altLang="zh-TW" sz="2400" i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a</a:t>
            </a:r>
            <a:r>
              <a:rPr lang="zh-TW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的</a:t>
            </a:r>
            <a:r>
              <a:rPr lang="zh-TW" alt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指數取</a:t>
            </a:r>
            <a:r>
              <a:rPr lang="zh-TW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模</a:t>
            </a:r>
            <a:r>
              <a:rPr lang="en-US" altLang="zh-TW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Ø(</a:t>
            </a:r>
            <a:r>
              <a:rPr lang="en-US" altLang="zh-TW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altLang="zh-TW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zh-TW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範例</a:t>
            </a:r>
            <a:r>
              <a:rPr lang="en-US" altLang="zh-TW" sz="24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:</a:t>
            </a:r>
            <a:r>
              <a:rPr lang="zh-TW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計算</a:t>
            </a:r>
            <a:r>
              <a:rPr lang="en-US" altLang="zh-TW" sz="24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7</a:t>
            </a:r>
            <a:r>
              <a:rPr lang="en-US" altLang="zh-TW" sz="24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666</a:t>
            </a:r>
            <a:r>
              <a:rPr lang="zh-TW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的</a:t>
            </a:r>
            <a:r>
              <a:rPr lang="zh-TW" alt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個位數時，可</a:t>
            </a:r>
            <a:r>
              <a:rPr lang="zh-TW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將問題</a:t>
            </a:r>
            <a:r>
              <a:rPr lang="zh-TW" alt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視為求</a:t>
            </a:r>
            <a:r>
              <a:rPr lang="en-US" altLang="zh-TW" sz="24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7</a:t>
            </a:r>
            <a:r>
              <a:rPr lang="en-US" altLang="zh-TW" sz="24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666</a:t>
            </a:r>
            <a:r>
              <a:rPr lang="zh-TW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除以</a:t>
            </a:r>
            <a:r>
              <a:rPr lang="en-US" altLang="zh-TW" sz="24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10</a:t>
            </a:r>
            <a:r>
              <a:rPr lang="zh-TW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的餘數。因為</a:t>
            </a:r>
            <a:r>
              <a:rPr lang="en-US" altLang="zh-TW" sz="24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7</a:t>
            </a:r>
            <a:r>
              <a:rPr lang="zh-TW" alt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和</a:t>
            </a:r>
            <a:r>
              <a:rPr lang="en-US" altLang="zh-TW" sz="24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10</a:t>
            </a:r>
            <a:r>
              <a:rPr lang="zh-TW" alt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互質，</a:t>
            </a:r>
            <a:r>
              <a:rPr lang="zh-TW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且</a:t>
            </a:r>
            <a:r>
              <a:rPr lang="en-US" altLang="zh-TW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Ø</a:t>
            </a:r>
            <a:r>
              <a:rPr lang="en-US" altLang="zh-TW" sz="24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(10</a:t>
            </a:r>
            <a:r>
              <a:rPr lang="en-US" altLang="zh-TW" sz="24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)=4</a:t>
            </a:r>
            <a:r>
              <a:rPr lang="zh-TW" alt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，故由歐拉定理可知</a:t>
            </a:r>
            <a:r>
              <a:rPr lang="en-US" altLang="zh-TW" sz="24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7</a:t>
            </a:r>
            <a:r>
              <a:rPr lang="en-US" altLang="zh-TW" sz="24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4</a:t>
            </a:r>
            <a:r>
              <a:rPr lang="zh-TW" altLang="en-US" sz="24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zh-TW" sz="24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 </a:t>
            </a:r>
            <a:r>
              <a:rPr lang="en-US" altLang="zh-TW" sz="24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1 (mod </a:t>
            </a:r>
            <a:r>
              <a:rPr lang="en-US" altLang="zh-TW" sz="24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10)</a:t>
            </a:r>
            <a:r>
              <a:rPr lang="zh-TW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。所以</a:t>
            </a:r>
            <a:r>
              <a:rPr lang="en-US" altLang="zh-TW" sz="24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7</a:t>
            </a:r>
            <a:r>
              <a:rPr lang="en-US" altLang="zh-TW" sz="24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666</a:t>
            </a:r>
            <a:r>
              <a:rPr lang="en-US" altLang="zh-TW" sz="24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zh-TW" sz="24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 </a:t>
            </a:r>
            <a:r>
              <a:rPr lang="en-US" altLang="zh-TW" sz="24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7</a:t>
            </a:r>
            <a:r>
              <a:rPr lang="en-US" altLang="zh-TW" sz="24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4x166+2</a:t>
            </a:r>
            <a:r>
              <a:rPr lang="en-US" altLang="zh-TW" sz="24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 7</a:t>
            </a:r>
            <a:r>
              <a:rPr lang="en-US" altLang="zh-TW" sz="24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2</a:t>
            </a:r>
            <a:r>
              <a:rPr lang="en-US" altLang="zh-TW" sz="24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zh-TW" sz="24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 </a:t>
            </a:r>
            <a:r>
              <a:rPr lang="en-US" altLang="zh-TW" sz="24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49 </a:t>
            </a:r>
            <a:r>
              <a:rPr lang="en-US" altLang="zh-TW" sz="24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 </a:t>
            </a:r>
            <a:r>
              <a:rPr lang="en-US" altLang="zh-TW" sz="24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9 (mod 10)</a:t>
            </a:r>
            <a:r>
              <a:rPr lang="zh-TW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。</a:t>
            </a:r>
            <a:endParaRPr lang="en-US" altLang="zh-TW" sz="2400" dirty="0" smtClean="0"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</p:txBody>
      </p:sp>
      <p:sp>
        <p:nvSpPr>
          <p:cNvPr id="17412" name="投影片編號版面配置區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kumimoji="1" sz="32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kumimoji="1" sz="28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kumimoji="1" sz="24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2B4FB5E9-32B0-43A8-BFDF-F99A21CB0537}" type="slidenum">
              <a:rPr kumimoji="0" lang="en-US" altLang="zh-TW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</a:t>
            </a:fld>
            <a:endParaRPr kumimoji="0" lang="en-US" altLang="zh-TW" sz="1400" smtClean="0"/>
          </a:p>
        </p:txBody>
      </p:sp>
    </p:spTree>
    <p:extLst>
      <p:ext uri="{BB962C8B-B14F-4D97-AF65-F5344CB8AC3E}">
        <p14:creationId xmlns:p14="http://schemas.microsoft.com/office/powerpoint/2010/main" val="36271765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z="5400" b="1" dirty="0" smtClean="0"/>
              <a:t>歐拉</a:t>
            </a:r>
          </a:p>
        </p:txBody>
      </p:sp>
      <p:sp>
        <p:nvSpPr>
          <p:cNvPr id="15363" name="內容版面配置區 2"/>
          <p:cNvSpPr>
            <a:spLocks noGrp="1"/>
          </p:cNvSpPr>
          <p:nvPr>
            <p:ph idx="1"/>
          </p:nvPr>
        </p:nvSpPr>
        <p:spPr>
          <a:xfrm>
            <a:off x="107950" y="2017713"/>
            <a:ext cx="5903913" cy="4114800"/>
          </a:xfrm>
        </p:spPr>
        <p:txBody>
          <a:bodyPr/>
          <a:lstStyle/>
          <a:p>
            <a:r>
              <a:rPr lang="zh-TW" altLang="en-US" sz="2400" dirty="0" smtClean="0"/>
              <a:t>李昂哈德</a:t>
            </a:r>
            <a:r>
              <a:rPr lang="en-US" altLang="zh-TW" sz="2400" b="1" dirty="0" smtClean="0"/>
              <a:t>‧ </a:t>
            </a:r>
            <a:r>
              <a:rPr lang="zh-TW" altLang="en-US" sz="2400" b="1" dirty="0" smtClean="0">
                <a:solidFill>
                  <a:srgbClr val="0000FF"/>
                </a:solidFill>
              </a:rPr>
              <a:t>歐拉</a:t>
            </a:r>
            <a:r>
              <a:rPr lang="zh-TW" altLang="en-US" sz="2400" dirty="0" smtClean="0"/>
              <a:t>（</a:t>
            </a:r>
            <a:r>
              <a:rPr lang="en-US" altLang="zh-TW" sz="2400" dirty="0" smtClean="0"/>
              <a:t>Leonhard </a:t>
            </a:r>
            <a:r>
              <a:rPr lang="en-US" altLang="zh-TW" sz="2400" b="1" dirty="0" smtClean="0">
                <a:solidFill>
                  <a:srgbClr val="0000FF"/>
                </a:solidFill>
              </a:rPr>
              <a:t>Euler</a:t>
            </a:r>
            <a:r>
              <a:rPr lang="zh-TW" altLang="en-US" sz="2400" dirty="0" smtClean="0"/>
              <a:t>，</a:t>
            </a:r>
            <a:r>
              <a:rPr lang="en-US" altLang="zh-TW" sz="2400" dirty="0" smtClean="0"/>
              <a:t>1707/4/15</a:t>
            </a:r>
            <a:r>
              <a:rPr lang="zh-TW" altLang="en-US" sz="2400" dirty="0" smtClean="0"/>
              <a:t>－</a:t>
            </a:r>
            <a:r>
              <a:rPr lang="en-US" altLang="zh-TW" sz="2400" dirty="0" smtClean="0"/>
              <a:t>1783/9/18</a:t>
            </a:r>
            <a:r>
              <a:rPr lang="zh-TW" altLang="en-US" sz="2400" dirty="0" smtClean="0"/>
              <a:t>）是一位瑞士數學家和物理學家。</a:t>
            </a:r>
            <a:endParaRPr lang="en-US" altLang="zh-TW" sz="2400" dirty="0" smtClean="0"/>
          </a:p>
          <a:p>
            <a:r>
              <a:rPr lang="en-US" altLang="zh-TW" sz="2400" dirty="0" smtClean="0"/>
              <a:t>1736: </a:t>
            </a:r>
            <a:r>
              <a:rPr lang="zh-TW" altLang="en-US" sz="2400" dirty="0" smtClean="0"/>
              <a:t>解決</a:t>
            </a:r>
            <a:r>
              <a:rPr lang="zh-TW" altLang="en-US" sz="2400" dirty="0" smtClean="0">
                <a:solidFill>
                  <a:srgbClr val="0000FF"/>
                </a:solidFill>
              </a:rPr>
              <a:t>柯尼斯堡七橋問題</a:t>
            </a:r>
            <a:r>
              <a:rPr lang="en-US" altLang="zh-TW" sz="2400" dirty="0" smtClean="0">
                <a:solidFill>
                  <a:srgbClr val="0000FF"/>
                </a:solidFill>
              </a:rPr>
              <a:t>(</a:t>
            </a:r>
            <a:r>
              <a:rPr lang="zh-TW" altLang="en-US" sz="2400" dirty="0" smtClean="0">
                <a:solidFill>
                  <a:srgbClr val="0000FF"/>
                </a:solidFill>
              </a:rPr>
              <a:t>一筆畫問題</a:t>
            </a:r>
            <a:r>
              <a:rPr lang="en-US" altLang="zh-TW" sz="2400" dirty="0" smtClean="0">
                <a:solidFill>
                  <a:srgbClr val="0000FF"/>
                </a:solidFill>
              </a:rPr>
              <a:t>)</a:t>
            </a:r>
            <a:r>
              <a:rPr lang="zh-TW" altLang="en-US" sz="2400" dirty="0" smtClean="0"/>
              <a:t>，是最早運用</a:t>
            </a:r>
            <a:r>
              <a:rPr lang="zh-TW" altLang="en-US" sz="2400" dirty="0" smtClean="0">
                <a:solidFill>
                  <a:srgbClr val="0000FF"/>
                </a:solidFill>
              </a:rPr>
              <a:t>圖論</a:t>
            </a:r>
            <a:r>
              <a:rPr lang="en-US" altLang="zh-TW" sz="2400" dirty="0" smtClean="0">
                <a:solidFill>
                  <a:srgbClr val="0000FF"/>
                </a:solidFill>
              </a:rPr>
              <a:t>(graph theory)</a:t>
            </a:r>
            <a:r>
              <a:rPr lang="zh-TW" altLang="en-US" sz="2400" dirty="0" smtClean="0"/>
              <a:t>和</a:t>
            </a:r>
            <a:r>
              <a:rPr lang="zh-TW" altLang="en-US" sz="2400" dirty="0" smtClean="0">
                <a:solidFill>
                  <a:srgbClr val="0000FF"/>
                </a:solidFill>
              </a:rPr>
              <a:t>拓撲學</a:t>
            </a:r>
            <a:r>
              <a:rPr lang="en-US" altLang="zh-TW" sz="2400" dirty="0" smtClean="0">
                <a:solidFill>
                  <a:srgbClr val="0000FF"/>
                </a:solidFill>
              </a:rPr>
              <a:t>(topology)</a:t>
            </a:r>
            <a:r>
              <a:rPr lang="zh-TW" altLang="en-US" sz="2400" dirty="0" smtClean="0"/>
              <a:t>的典範。</a:t>
            </a:r>
            <a:r>
              <a:rPr lang="en-US" altLang="zh-TW" sz="2400" dirty="0" smtClean="0"/>
              <a:t>(F</a:t>
            </a:r>
            <a:r>
              <a:rPr lang="en-US" altLang="zh-TW" sz="2400" dirty="0" smtClean="0">
                <a:sym typeface="Symbol" pitchFamily="18" charset="2"/>
              </a:rPr>
              <a:t></a:t>
            </a:r>
            <a:r>
              <a:rPr lang="en-US" altLang="zh-TW" sz="2400" dirty="0" smtClean="0"/>
              <a:t>E+V=2)</a:t>
            </a:r>
          </a:p>
          <a:p>
            <a:r>
              <a:rPr lang="zh-TW" altLang="en-US" sz="2400" dirty="0" smtClean="0">
                <a:solidFill>
                  <a:srgbClr val="0000FF"/>
                </a:solidFill>
              </a:rPr>
              <a:t>歐拉函數</a:t>
            </a:r>
            <a:r>
              <a:rPr lang="zh-TW" altLang="en-US" sz="2400" dirty="0" smtClean="0">
                <a:solidFill>
                  <a:srgbClr val="0000FF"/>
                </a:solidFill>
                <a:sym typeface="Symbol" pitchFamily="18" charset="2"/>
              </a:rPr>
              <a:t></a:t>
            </a:r>
            <a:r>
              <a:rPr lang="en-US" altLang="zh-TW" sz="2400" dirty="0" smtClean="0">
                <a:solidFill>
                  <a:srgbClr val="0000FF"/>
                </a:solidFill>
                <a:sym typeface="Symbol" pitchFamily="18" charset="2"/>
              </a:rPr>
              <a:t>(n)</a:t>
            </a:r>
            <a:r>
              <a:rPr lang="en-US" altLang="zh-TW" sz="2400" dirty="0" smtClean="0">
                <a:sym typeface="Symbol" pitchFamily="18" charset="2"/>
              </a:rPr>
              <a:t>: </a:t>
            </a:r>
            <a:r>
              <a:rPr lang="zh-TW" altLang="en-US" sz="2400" dirty="0" smtClean="0"/>
              <a:t>小於並</a:t>
            </a:r>
            <a:r>
              <a:rPr lang="en-US" altLang="zh-TW" sz="2400" dirty="0" smtClean="0"/>
              <a:t>n</a:t>
            </a:r>
            <a:r>
              <a:rPr lang="zh-TW" altLang="en-US" sz="2400" dirty="0" smtClean="0"/>
              <a:t>且與</a:t>
            </a:r>
            <a:r>
              <a:rPr lang="en-US" altLang="zh-TW" sz="2400" dirty="0" smtClean="0"/>
              <a:t>n</a:t>
            </a:r>
            <a:r>
              <a:rPr lang="zh-TW" altLang="en-US" sz="2400" dirty="0" smtClean="0"/>
              <a:t>互質的自然數的個數。</a:t>
            </a:r>
            <a:r>
              <a:rPr lang="en-US" altLang="zh-TW" sz="2400" dirty="0" smtClean="0"/>
              <a:t>(</a:t>
            </a:r>
            <a:r>
              <a:rPr lang="zh-TW" altLang="en-US" sz="2400" dirty="0" smtClean="0"/>
              <a:t>與</a:t>
            </a:r>
            <a:r>
              <a:rPr lang="en-US" altLang="zh-TW" sz="2400" dirty="0" smtClean="0"/>
              <a:t>RSA</a:t>
            </a:r>
            <a:r>
              <a:rPr lang="zh-TW" altLang="en-US" sz="2400" dirty="0" smtClean="0"/>
              <a:t>公鑰密碼演算法有關</a:t>
            </a:r>
            <a:r>
              <a:rPr lang="en-US" altLang="zh-TW" sz="2400" dirty="0" smtClean="0"/>
              <a:t>)</a:t>
            </a:r>
          </a:p>
          <a:p>
            <a:r>
              <a:rPr lang="zh-TW" altLang="en-US" sz="2400" dirty="0" smtClean="0">
                <a:solidFill>
                  <a:srgbClr val="0000FF"/>
                </a:solidFill>
              </a:rPr>
              <a:t>歐</a:t>
            </a:r>
            <a:r>
              <a:rPr lang="zh-TW" altLang="en-US" sz="2400" dirty="0">
                <a:solidFill>
                  <a:srgbClr val="0000FF"/>
                </a:solidFill>
              </a:rPr>
              <a:t>拉</a:t>
            </a:r>
            <a:r>
              <a:rPr lang="zh-TW" altLang="en-US" sz="2400" dirty="0" smtClean="0">
                <a:solidFill>
                  <a:srgbClr val="0000FF"/>
                </a:solidFill>
              </a:rPr>
              <a:t>公式</a:t>
            </a:r>
            <a:r>
              <a:rPr lang="en-US" altLang="zh-TW" sz="2400" dirty="0" smtClean="0"/>
              <a:t>:</a:t>
            </a:r>
          </a:p>
          <a:p>
            <a:r>
              <a:rPr lang="zh-TW" altLang="en-US" sz="2400" dirty="0" smtClean="0">
                <a:solidFill>
                  <a:srgbClr val="0000FF"/>
                </a:solidFill>
              </a:rPr>
              <a:t>歐拉恆等式</a:t>
            </a:r>
            <a:r>
              <a:rPr lang="en-US" altLang="zh-TW" sz="2400" dirty="0" smtClean="0"/>
              <a:t>: </a:t>
            </a:r>
          </a:p>
          <a:p>
            <a:r>
              <a:rPr lang="zh-TW" altLang="en-US" sz="2400" dirty="0" smtClean="0">
                <a:solidFill>
                  <a:srgbClr val="0000FF"/>
                </a:solidFill>
              </a:rPr>
              <a:t>歐拉</a:t>
            </a:r>
            <a:r>
              <a:rPr lang="en-US" altLang="zh-TW" sz="2400" dirty="0" smtClean="0">
                <a:solidFill>
                  <a:srgbClr val="0000FF"/>
                </a:solidFill>
              </a:rPr>
              <a:t>-</a:t>
            </a:r>
            <a:r>
              <a:rPr lang="zh-TW" altLang="en-US" sz="2400" dirty="0" smtClean="0">
                <a:solidFill>
                  <a:srgbClr val="0000FF"/>
                </a:solidFill>
              </a:rPr>
              <a:t>馬歇羅尼常數</a:t>
            </a:r>
            <a:endParaRPr lang="en-US" altLang="zh-TW" sz="2400" dirty="0" smtClean="0">
              <a:solidFill>
                <a:srgbClr val="0000FF"/>
              </a:solidFill>
            </a:endParaRPr>
          </a:p>
          <a:p>
            <a:endParaRPr lang="zh-TW" altLang="en-US" sz="2400" dirty="0" smtClean="0"/>
          </a:p>
        </p:txBody>
      </p:sp>
      <p:sp>
        <p:nvSpPr>
          <p:cNvPr id="15364" name="投影片編號版面配置區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kumimoji="1" sz="32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kumimoji="1" sz="28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kumimoji="1" sz="24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BB21AA89-0F74-4ECD-81B5-894F69F7D717}" type="slidenum">
              <a:rPr kumimoji="0" lang="en-US" altLang="zh-TW" sz="1400" smtClean="0">
                <a:solidFill>
                  <a:schemeClr val="accent1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11</a:t>
            </a:fld>
            <a:endParaRPr kumimoji="0" lang="en-US" altLang="zh-TW" sz="1400" smtClean="0">
              <a:solidFill>
                <a:schemeClr val="accent1"/>
              </a:solidFill>
            </a:endParaRPr>
          </a:p>
        </p:txBody>
      </p:sp>
      <p:pic>
        <p:nvPicPr>
          <p:cNvPr id="15365" name="Picture 2" descr="http://upload.wikimedia.org/wikipedia/commons/thumb/d/d7/Leonhard_Euler.jpg/150px-Leonhard_Euler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888" y="1988840"/>
            <a:ext cx="2663576" cy="3443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6" name="Picture 4" descr=" e^{ix} = \cos( x ) + i\sin( x ) \,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4075" y="5157788"/>
            <a:ext cx="3455988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7" name="Picture 6" descr="e^{i \pi} + 1=0 \,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3638" y="5589588"/>
            <a:ext cx="1778000" cy="382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8" name="Picture 8" descr="\gamma = \lim_{n \rightarrow \infty } \left[ \left(&#10;\sum_{k=1}^n \frac{1}{k} \right) - \ln(n) \right]=\int_1^\infty\left({1\over\lfloor x\rfloor} - {1\over x}\right)\,dx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25813" y="5972175"/>
            <a:ext cx="4991100" cy="604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9" name="Picture 10" descr="\gamma \approx  0.57721 56649 01532 86060 65120 90082 40243 10421 59335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213" y="6604000"/>
            <a:ext cx="7697787" cy="280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文字方塊 1"/>
          <p:cNvSpPr txBox="1">
            <a:spLocks noChangeArrowheads="1"/>
          </p:cNvSpPr>
          <p:nvPr/>
        </p:nvSpPr>
        <p:spPr bwMode="auto">
          <a:xfrm>
            <a:off x="6084889" y="5399882"/>
            <a:ext cx="2663576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9pPr>
          </a:lstStyle>
          <a:p>
            <a:r>
              <a:rPr lang="en-US" altLang="zh-TW" sz="1000" dirty="0"/>
              <a:t>Source: http://en.wikipedia.org/wiki/File:Leonhard_Euler.jpg</a:t>
            </a:r>
            <a:endParaRPr lang="zh-TW" altLang="en-US" sz="1000" dirty="0"/>
          </a:p>
        </p:txBody>
      </p:sp>
      <p:pic>
        <p:nvPicPr>
          <p:cNvPr id="11" name="圖片 10" descr="C:\Users\雅軒\Desktop\2014-09-24_142250.png"/>
          <p:cNvPicPr/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50214" y="5547921"/>
            <a:ext cx="293761" cy="30203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040404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RSA</a:t>
            </a:r>
            <a:r>
              <a:rPr lang="zh-TW" altLang="en-US" dirty="0" smtClean="0"/>
              <a:t>加解密系統相關演算法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大質數尋找演算法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大</a:t>
            </a:r>
            <a:r>
              <a:rPr lang="zh-TW" altLang="en-US" dirty="0"/>
              <a:t>質數</a:t>
            </a:r>
            <a:r>
              <a:rPr lang="zh-TW" altLang="en-US" dirty="0" smtClean="0"/>
              <a:t>尋找</a:t>
            </a:r>
            <a:r>
              <a:rPr lang="zh-TW" altLang="en-US" dirty="0"/>
              <a:t>隨機</a:t>
            </a:r>
            <a:r>
              <a:rPr lang="zh-TW" altLang="en-US" dirty="0" smtClean="0"/>
              <a:t>演算法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質數檢驗演算法</a:t>
            </a:r>
            <a:endParaRPr lang="en-US" altLang="zh-TW" dirty="0" smtClean="0"/>
          </a:p>
          <a:p>
            <a:endParaRPr lang="en-US" altLang="zh-TW" dirty="0"/>
          </a:p>
          <a:p>
            <a:r>
              <a:rPr lang="zh-TW" altLang="en-US" dirty="0" smtClean="0"/>
              <a:t>模乘法反元素演算法</a:t>
            </a:r>
            <a:endParaRPr lang="en-US" altLang="zh-TW" dirty="0" smtClean="0"/>
          </a:p>
          <a:p>
            <a:endParaRPr lang="en-US" altLang="zh-TW" dirty="0"/>
          </a:p>
          <a:p>
            <a:r>
              <a:rPr lang="zh-TW" altLang="en-US" dirty="0" smtClean="0"/>
              <a:t>快速模冪</a:t>
            </a:r>
            <a:r>
              <a:rPr lang="en-US" altLang="zh-TW" dirty="0" smtClean="0"/>
              <a:t>(</a:t>
            </a:r>
            <a:r>
              <a:rPr lang="en-US" altLang="zh-TW" smtClean="0"/>
              <a:t>modular power)</a:t>
            </a:r>
            <a:r>
              <a:rPr lang="zh-TW" altLang="en-US" smtClean="0"/>
              <a:t>計算</a:t>
            </a:r>
            <a:r>
              <a:rPr lang="zh-TW" altLang="en-US" dirty="0" smtClean="0"/>
              <a:t>演算法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18154C3-CA2C-435B-BAD9-6537B1DA7494}" type="slidenum">
              <a:rPr lang="en-US" altLang="zh-TW" smtClean="0"/>
              <a:pPr>
                <a:defRPr/>
              </a:pPr>
              <a:t>12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54888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zh-TW" altLang="zh-TW" dirty="0" smtClean="0"/>
          </a:p>
        </p:txBody>
      </p:sp>
      <p:sp>
        <p:nvSpPr>
          <p:cNvPr id="1054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2017713"/>
            <a:ext cx="8775700" cy="4651375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</a:pPr>
            <a:endParaRPr lang="en-US" altLang="zh-TW" sz="6000" dirty="0" smtClean="0">
              <a:latin typeface="新細明體" pitchFamily="18" charset="-120"/>
            </a:endParaRPr>
          </a:p>
          <a:p>
            <a:pPr algn="ctr" eaLnBrk="1" hangingPunct="1">
              <a:buFont typeface="Wingdings" pitchFamily="2" charset="2"/>
              <a:buNone/>
            </a:pPr>
            <a:r>
              <a:rPr lang="en-US" altLang="zh-TW" sz="9600" i="1" dirty="0" smtClean="0">
                <a:latin typeface="新細明體" pitchFamily="18" charset="-120"/>
              </a:rPr>
              <a:t>The End</a:t>
            </a:r>
          </a:p>
        </p:txBody>
      </p:sp>
      <p:sp>
        <p:nvSpPr>
          <p:cNvPr id="105476" name="投影片編號版面配置區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kumimoji="1" sz="32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kumimoji="1" sz="28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kumimoji="1" sz="24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0FD04078-F173-4232-A492-F4D593F5A257}" type="slidenum">
              <a:rPr kumimoji="0" lang="en-US" altLang="zh-TW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13</a:t>
            </a:fld>
            <a:endParaRPr kumimoji="0" lang="en-US" altLang="zh-TW" sz="1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z="3200" b="1" dirty="0" smtClean="0"/>
              <a:t>RSA</a:t>
            </a:r>
            <a:r>
              <a:rPr lang="zh-TW" altLang="en-US" sz="3200" b="1" dirty="0" smtClean="0"/>
              <a:t>的發明人</a:t>
            </a:r>
            <a:r>
              <a:rPr lang="en-US" altLang="zh-TW" sz="3200" b="1" dirty="0" smtClean="0"/>
              <a:t/>
            </a:r>
            <a:br>
              <a:rPr lang="en-US" altLang="zh-TW" sz="3200" b="1" dirty="0" smtClean="0"/>
            </a:br>
            <a:r>
              <a:rPr lang="en-US" altLang="zh-TW" sz="3200" b="1" dirty="0" smtClean="0"/>
              <a:t>(</a:t>
            </a:r>
            <a:r>
              <a:rPr lang="zh-TW" altLang="en-US" sz="3200" b="1" dirty="0" smtClean="0"/>
              <a:t>由左而右</a:t>
            </a:r>
            <a:r>
              <a:rPr lang="en-US" altLang="zh-TW" sz="3200" dirty="0" smtClean="0"/>
              <a:t>: </a:t>
            </a:r>
            <a:r>
              <a:rPr lang="en-US" altLang="zh-TW" sz="3200" dirty="0"/>
              <a:t>Ronald </a:t>
            </a:r>
            <a:r>
              <a:rPr lang="en-US" altLang="zh-TW" sz="3200" dirty="0" err="1"/>
              <a:t>Rivest</a:t>
            </a:r>
            <a:r>
              <a:rPr lang="en-US" altLang="zh-TW" sz="3200" dirty="0"/>
              <a:t>, </a:t>
            </a:r>
            <a:r>
              <a:rPr lang="en-US" altLang="zh-TW" sz="3200" dirty="0" err="1"/>
              <a:t>Adi</a:t>
            </a:r>
            <a:r>
              <a:rPr lang="en-US" altLang="zh-TW" sz="3200" dirty="0"/>
              <a:t> Shamir, Leonard </a:t>
            </a:r>
            <a:r>
              <a:rPr lang="en-US" altLang="zh-TW" sz="3200" dirty="0" err="1" smtClean="0"/>
              <a:t>Adleman</a:t>
            </a:r>
            <a:r>
              <a:rPr lang="en-US" altLang="zh-TW" sz="3200" dirty="0" smtClean="0"/>
              <a:t>)</a:t>
            </a:r>
            <a:endParaRPr lang="zh-TW" altLang="en-US" sz="320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18154C3-CA2C-435B-BAD9-6537B1DA7494}" type="slidenum">
              <a:rPr lang="en-US" altLang="zh-TW" smtClean="0"/>
              <a:pPr>
                <a:defRPr/>
              </a:pPr>
              <a:t>2</a:t>
            </a:fld>
            <a:endParaRPr lang="en-US" altLang="zh-TW"/>
          </a:p>
        </p:txBody>
      </p:sp>
      <p:sp>
        <p:nvSpPr>
          <p:cNvPr id="5" name="內容版面配置區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115714" name="Picture 2" descr="Sherman, Rivest, and Chaum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0894" y="1844824"/>
            <a:ext cx="6557665" cy="55442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95518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RSA</a:t>
            </a:r>
            <a:r>
              <a:rPr lang="zh-TW" altLang="en-US" dirty="0" smtClean="0"/>
              <a:t>的歷史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07504" y="1902619"/>
            <a:ext cx="8822082" cy="4114800"/>
          </a:xfrm>
        </p:spPr>
        <p:txBody>
          <a:bodyPr/>
          <a:lstStyle/>
          <a:p>
            <a:pPr algn="just"/>
            <a:r>
              <a:rPr lang="en-US" altLang="zh-TW" sz="2400" dirty="0"/>
              <a:t>RSA</a:t>
            </a:r>
            <a:r>
              <a:rPr lang="zh-TW" altLang="en-US" sz="2400" dirty="0"/>
              <a:t>加密</a:t>
            </a:r>
            <a:r>
              <a:rPr lang="zh-TW" altLang="en-US" sz="2400" dirty="0" smtClean="0"/>
              <a:t>演算法</a:t>
            </a:r>
            <a:r>
              <a:rPr lang="en-US" altLang="zh-TW" sz="2400" dirty="0" smtClean="0"/>
              <a:t>(RSA cryptography)</a:t>
            </a:r>
            <a:r>
              <a:rPr lang="zh-TW" altLang="en-US" sz="2400" dirty="0"/>
              <a:t>在</a:t>
            </a:r>
            <a:r>
              <a:rPr lang="en-US" altLang="zh-TW" sz="2400" dirty="0"/>
              <a:t>1977</a:t>
            </a:r>
            <a:r>
              <a:rPr lang="zh-TW" altLang="en-US" sz="2400" dirty="0"/>
              <a:t>年</a:t>
            </a:r>
            <a:r>
              <a:rPr lang="zh-TW" altLang="en-US" sz="2400" dirty="0" smtClean="0"/>
              <a:t>由在</a:t>
            </a:r>
            <a:r>
              <a:rPr lang="en-US" altLang="zh-TW" sz="2400" dirty="0" smtClean="0"/>
              <a:t>MIT</a:t>
            </a:r>
            <a:r>
              <a:rPr lang="zh-TW" altLang="en-US" sz="2400" dirty="0" smtClean="0"/>
              <a:t>工作的羅</a:t>
            </a:r>
            <a:r>
              <a:rPr lang="zh-TW" altLang="en-US" sz="2400" dirty="0"/>
              <a:t>納德</a:t>
            </a:r>
            <a:r>
              <a:rPr lang="en-US" altLang="zh-TW" sz="2400" dirty="0"/>
              <a:t>·</a:t>
            </a:r>
            <a:r>
              <a:rPr lang="zh-TW" altLang="en-US" sz="2400" dirty="0"/>
              <a:t>李維斯</a:t>
            </a:r>
            <a:r>
              <a:rPr lang="zh-TW" altLang="en-US" sz="2400" dirty="0" smtClean="0"/>
              <a:t>特</a:t>
            </a:r>
            <a:r>
              <a:rPr lang="en-US" altLang="zh-TW" sz="2400" dirty="0" smtClean="0"/>
              <a:t>(</a:t>
            </a:r>
            <a:r>
              <a:rPr lang="en-US" altLang="zh-TW" sz="2400" dirty="0" err="1" smtClean="0"/>
              <a:t>Ronard</a:t>
            </a:r>
            <a:r>
              <a:rPr lang="en-US" altLang="zh-TW" sz="2400" dirty="0" smtClean="0"/>
              <a:t> </a:t>
            </a:r>
            <a:r>
              <a:rPr lang="en-US" altLang="zh-TW" sz="2400" dirty="0" err="1" smtClean="0">
                <a:solidFill>
                  <a:srgbClr val="3333FF"/>
                </a:solidFill>
              </a:rPr>
              <a:t>Rivest</a:t>
            </a:r>
            <a:r>
              <a:rPr lang="en-US" altLang="zh-TW" sz="2400" dirty="0" smtClean="0"/>
              <a:t>)</a:t>
            </a:r>
            <a:r>
              <a:rPr lang="zh-TW" altLang="en-US" sz="2400" dirty="0" smtClean="0"/>
              <a:t>、</a:t>
            </a:r>
            <a:r>
              <a:rPr lang="zh-TW" altLang="en-US" sz="2400" dirty="0"/>
              <a:t>阿迪</a:t>
            </a:r>
            <a:r>
              <a:rPr lang="en-US" altLang="zh-TW" sz="2400" dirty="0"/>
              <a:t>·</a:t>
            </a:r>
            <a:r>
              <a:rPr lang="zh-TW" altLang="en-US" sz="2400" dirty="0"/>
              <a:t>薩莫</a:t>
            </a:r>
            <a:r>
              <a:rPr lang="zh-TW" altLang="en-US" sz="2400" dirty="0" smtClean="0"/>
              <a:t>爾</a:t>
            </a:r>
            <a:r>
              <a:rPr lang="en-US" altLang="zh-TW" sz="2400" dirty="0" smtClean="0"/>
              <a:t>(</a:t>
            </a:r>
            <a:r>
              <a:rPr lang="en-US" altLang="zh-TW" sz="2400" dirty="0" err="1" smtClean="0"/>
              <a:t>Adi</a:t>
            </a:r>
            <a:r>
              <a:rPr lang="en-US" altLang="zh-TW" sz="2400" dirty="0" smtClean="0"/>
              <a:t> </a:t>
            </a:r>
            <a:r>
              <a:rPr lang="en-US" altLang="zh-TW" sz="2400" dirty="0" smtClean="0">
                <a:solidFill>
                  <a:srgbClr val="3333FF"/>
                </a:solidFill>
              </a:rPr>
              <a:t>Shamir</a:t>
            </a:r>
            <a:r>
              <a:rPr lang="en-US" altLang="zh-TW" sz="2400" dirty="0" smtClean="0"/>
              <a:t>)</a:t>
            </a:r>
            <a:r>
              <a:rPr lang="zh-TW" altLang="en-US" sz="2400" dirty="0" smtClean="0"/>
              <a:t>和</a:t>
            </a:r>
            <a:r>
              <a:rPr lang="zh-TW" altLang="en-US" sz="2400" dirty="0"/>
              <a:t>倫納德</a:t>
            </a:r>
            <a:r>
              <a:rPr lang="en-US" altLang="zh-TW" sz="2400" dirty="0"/>
              <a:t>·</a:t>
            </a:r>
            <a:r>
              <a:rPr lang="zh-TW" altLang="en-US" sz="2400" dirty="0"/>
              <a:t>阿德</a:t>
            </a:r>
            <a:r>
              <a:rPr lang="zh-TW" altLang="en-US" sz="2400" dirty="0" smtClean="0"/>
              <a:t>曼</a:t>
            </a:r>
            <a:r>
              <a:rPr lang="en-US" altLang="zh-TW" sz="2400" dirty="0" smtClean="0"/>
              <a:t>(Leonard </a:t>
            </a:r>
            <a:r>
              <a:rPr lang="en-US" altLang="zh-TW" sz="2400" dirty="0" err="1" smtClean="0">
                <a:solidFill>
                  <a:srgbClr val="3333FF"/>
                </a:solidFill>
              </a:rPr>
              <a:t>Adleman</a:t>
            </a:r>
            <a:r>
              <a:rPr lang="en-US" altLang="zh-TW" sz="2400" dirty="0" smtClean="0"/>
              <a:t>)</a:t>
            </a:r>
            <a:r>
              <a:rPr lang="zh-TW" altLang="en-US" sz="2400" dirty="0" smtClean="0"/>
              <a:t>一起提出，後來三</a:t>
            </a:r>
            <a:r>
              <a:rPr lang="zh-TW" altLang="en-US" sz="2400" dirty="0"/>
              <a:t>人</a:t>
            </a:r>
            <a:r>
              <a:rPr lang="zh-TW" altLang="en-US" sz="2400" dirty="0" smtClean="0"/>
              <a:t>共同成立</a:t>
            </a:r>
            <a:r>
              <a:rPr lang="en-US" altLang="zh-TW" sz="2400" dirty="0" smtClean="0"/>
              <a:t>RSA</a:t>
            </a:r>
            <a:r>
              <a:rPr lang="zh-TW" altLang="en-US" sz="2400" dirty="0" smtClean="0"/>
              <a:t> </a:t>
            </a:r>
            <a:r>
              <a:rPr lang="en-US" altLang="zh-TW" sz="2400" dirty="0" smtClean="0"/>
              <a:t>Security </a:t>
            </a:r>
            <a:r>
              <a:rPr lang="en-US" altLang="zh-TW" sz="2400" dirty="0" err="1" smtClean="0"/>
              <a:t>Inc</a:t>
            </a:r>
            <a:r>
              <a:rPr lang="zh-TW" altLang="en-US" sz="2400" dirty="0" smtClean="0"/>
              <a:t>，在</a:t>
            </a:r>
            <a:r>
              <a:rPr lang="en-US" altLang="zh-TW" sz="2400" dirty="0" smtClean="0"/>
              <a:t>2006</a:t>
            </a:r>
            <a:r>
              <a:rPr lang="zh-TW" altLang="en-US" sz="2400" dirty="0" smtClean="0"/>
              <a:t>年被</a:t>
            </a:r>
            <a:r>
              <a:rPr lang="en-US" altLang="zh-TW" sz="2400" dirty="0" smtClean="0"/>
              <a:t>EMC</a:t>
            </a:r>
            <a:r>
              <a:rPr lang="zh-TW" altLang="en-US" sz="2400" dirty="0" smtClean="0"/>
              <a:t>公司以</a:t>
            </a:r>
            <a:r>
              <a:rPr lang="en-US" altLang="zh-TW" sz="2400" dirty="0" smtClean="0"/>
              <a:t>21</a:t>
            </a:r>
            <a:r>
              <a:rPr lang="zh-TW" altLang="en-US" sz="2400" dirty="0" smtClean="0"/>
              <a:t>億美元併購。</a:t>
            </a:r>
            <a:endParaRPr lang="en-US" altLang="zh-TW" sz="2400" dirty="0" smtClean="0"/>
          </a:p>
          <a:p>
            <a:pPr algn="just"/>
            <a:r>
              <a:rPr lang="zh-TW" altLang="en-US" sz="2400" dirty="0" smtClean="0"/>
              <a:t>但是早在</a:t>
            </a:r>
            <a:r>
              <a:rPr lang="en-US" altLang="zh-TW" sz="2400" dirty="0" smtClean="0"/>
              <a:t>1973</a:t>
            </a:r>
            <a:r>
              <a:rPr lang="zh-TW" altLang="en-US" sz="2400" dirty="0"/>
              <a:t>年，在英國政府通訊總部工作的數學家克利福德</a:t>
            </a:r>
            <a:r>
              <a:rPr lang="en-US" altLang="zh-TW" sz="2400" dirty="0"/>
              <a:t>·</a:t>
            </a:r>
            <a:r>
              <a:rPr lang="zh-TW" altLang="en-US" sz="2400" dirty="0"/>
              <a:t>柯克</a:t>
            </a:r>
            <a:r>
              <a:rPr lang="zh-TW" altLang="en-US" sz="2400" dirty="0" smtClean="0"/>
              <a:t>斯</a:t>
            </a:r>
            <a:r>
              <a:rPr lang="en-US" altLang="zh-TW" sz="2400" dirty="0" smtClean="0"/>
              <a:t>(</a:t>
            </a:r>
            <a:r>
              <a:rPr lang="en-US" altLang="zh-TW" sz="2400" dirty="0" smtClean="0">
                <a:solidFill>
                  <a:srgbClr val="3333FF"/>
                </a:solidFill>
              </a:rPr>
              <a:t>Clifford Cocks</a:t>
            </a:r>
            <a:r>
              <a:rPr lang="en-US" altLang="zh-TW" sz="2400" dirty="0" smtClean="0"/>
              <a:t>)</a:t>
            </a:r>
            <a:r>
              <a:rPr lang="zh-TW" altLang="en-US" sz="2400" dirty="0" smtClean="0"/>
              <a:t>在</a:t>
            </a:r>
            <a:r>
              <a:rPr lang="zh-TW" altLang="en-US" sz="2400" dirty="0"/>
              <a:t>一個內部檔案中提出了一個相同的演算法</a:t>
            </a:r>
            <a:r>
              <a:rPr lang="zh-TW" altLang="en-US" sz="2400" dirty="0" smtClean="0"/>
              <a:t>，他</a:t>
            </a:r>
            <a:r>
              <a:rPr lang="zh-TW" altLang="en-US" sz="2400" dirty="0"/>
              <a:t>的發現被列入機密，一直到</a:t>
            </a:r>
            <a:r>
              <a:rPr lang="en-US" altLang="zh-TW" sz="2400" dirty="0"/>
              <a:t>1997</a:t>
            </a:r>
            <a:r>
              <a:rPr lang="zh-TW" altLang="en-US" sz="2400" dirty="0"/>
              <a:t>年才公開發表。</a:t>
            </a:r>
            <a:endParaRPr lang="en-US" altLang="zh-TW" sz="2400" dirty="0"/>
          </a:p>
          <a:p>
            <a:pPr algn="just"/>
            <a:r>
              <a:rPr lang="en-US" altLang="zh-CN" sz="2400" dirty="0" smtClean="0"/>
              <a:t>1983</a:t>
            </a:r>
            <a:r>
              <a:rPr lang="zh-CN" altLang="en-US" sz="2400" dirty="0" smtClean="0"/>
              <a:t>年</a:t>
            </a:r>
            <a:r>
              <a:rPr lang="en-US" altLang="zh-CN" sz="2400" dirty="0" smtClean="0"/>
              <a:t>MIT</a:t>
            </a:r>
            <a:r>
              <a:rPr lang="zh-CN" altLang="en-US" sz="2400" dirty="0" smtClean="0"/>
              <a:t>在美國為</a:t>
            </a:r>
            <a:r>
              <a:rPr lang="en-US" altLang="zh-CN" sz="2400" dirty="0" smtClean="0"/>
              <a:t>RSA</a:t>
            </a:r>
            <a:r>
              <a:rPr lang="zh-CN" altLang="en-US" sz="2400" dirty="0" smtClean="0"/>
              <a:t>演算法申請專利</a:t>
            </a:r>
            <a:r>
              <a:rPr lang="zh-TW" altLang="en-US" sz="2400" dirty="0" smtClean="0"/>
              <a:t>，</a:t>
            </a:r>
            <a:r>
              <a:rPr lang="zh-CN" altLang="en-US" sz="2400" dirty="0" smtClean="0"/>
              <a:t>這個專利</a:t>
            </a:r>
            <a:r>
              <a:rPr lang="zh-TW" altLang="en-US" sz="2400" dirty="0"/>
              <a:t>在</a:t>
            </a:r>
            <a:r>
              <a:rPr lang="en-US" altLang="zh-CN" sz="2400" dirty="0" smtClean="0"/>
              <a:t>2000</a:t>
            </a:r>
            <a:r>
              <a:rPr lang="zh-CN" altLang="en-US" sz="2400" dirty="0" smtClean="0"/>
              <a:t>年</a:t>
            </a:r>
            <a:r>
              <a:rPr lang="en-US" altLang="zh-CN" sz="2400" dirty="0" smtClean="0"/>
              <a:t>9</a:t>
            </a:r>
            <a:r>
              <a:rPr lang="zh-CN" altLang="en-US" sz="2400" dirty="0" smtClean="0"/>
              <a:t>月</a:t>
            </a:r>
            <a:r>
              <a:rPr lang="en-US" altLang="zh-CN" sz="2400" dirty="0" smtClean="0"/>
              <a:t>21</a:t>
            </a:r>
            <a:r>
              <a:rPr lang="zh-CN" altLang="en-US" sz="2400" dirty="0" smtClean="0"/>
              <a:t>日</a:t>
            </a:r>
            <a:r>
              <a:rPr lang="zh-TW" altLang="en-US" sz="2400" dirty="0" smtClean="0"/>
              <a:t>到期</a:t>
            </a:r>
            <a:r>
              <a:rPr lang="zh-CN" altLang="en-US" sz="2400" dirty="0" smtClean="0"/>
              <a:t>。</a:t>
            </a:r>
            <a:endParaRPr lang="en-US" altLang="zh-CN" sz="2400" dirty="0" smtClean="0"/>
          </a:p>
          <a:p>
            <a:pPr algn="just"/>
            <a:r>
              <a:rPr lang="en-US" altLang="zh-CN" sz="2400" dirty="0" smtClean="0"/>
              <a:t>2002</a:t>
            </a:r>
            <a:r>
              <a:rPr lang="zh-TW" altLang="en-US" sz="2400" dirty="0" smtClean="0"/>
              <a:t>年，</a:t>
            </a:r>
            <a:r>
              <a:rPr lang="en-US" altLang="zh-TW" sz="2400" dirty="0" err="1" smtClean="0"/>
              <a:t>Rivest</a:t>
            </a:r>
            <a:r>
              <a:rPr lang="zh-TW" altLang="en-US" sz="2400" dirty="0" smtClean="0"/>
              <a:t>、</a:t>
            </a:r>
            <a:r>
              <a:rPr lang="en-US" altLang="zh-TW" sz="2400" dirty="0" smtClean="0"/>
              <a:t>Shamir</a:t>
            </a:r>
            <a:r>
              <a:rPr lang="zh-TW" altLang="en-US" sz="2400" dirty="0" smtClean="0"/>
              <a:t>與</a:t>
            </a:r>
            <a:r>
              <a:rPr lang="en-US" altLang="zh-TW" sz="2400" dirty="0" err="1" smtClean="0"/>
              <a:t>Adleman</a:t>
            </a:r>
            <a:r>
              <a:rPr lang="zh-TW" altLang="en-US" sz="2400" dirty="0" smtClean="0"/>
              <a:t>三人獲得</a:t>
            </a:r>
            <a:r>
              <a:rPr lang="en-US" altLang="zh-TW" sz="2400" dirty="0" smtClean="0"/>
              <a:t>ACM</a:t>
            </a:r>
            <a:r>
              <a:rPr lang="zh-TW" altLang="en-US" sz="2400" dirty="0" smtClean="0"/>
              <a:t>圖靈獎</a:t>
            </a:r>
            <a:r>
              <a:rPr lang="en-US" altLang="zh-TW" sz="2400" dirty="0" smtClean="0"/>
              <a:t>(Turing Award)</a:t>
            </a:r>
            <a:r>
              <a:rPr lang="zh-TW" altLang="en-US" sz="2400" dirty="0" smtClean="0"/>
              <a:t>，這是</a:t>
            </a:r>
            <a:r>
              <a:rPr lang="en-US" altLang="zh-TW" sz="2400" dirty="0" smtClean="0"/>
              <a:t>Nobel Prize of Computing</a:t>
            </a:r>
            <a:r>
              <a:rPr lang="zh-TW" altLang="en-US" sz="2400" dirty="0" smtClean="0"/>
              <a:t>。</a:t>
            </a:r>
            <a:endParaRPr lang="en-US" altLang="zh-CN" sz="2400" dirty="0" smtClean="0"/>
          </a:p>
          <a:p>
            <a:pPr algn="just"/>
            <a:endParaRPr lang="en-US" altLang="zh-TW" sz="2400" dirty="0" smtClean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18154C3-CA2C-435B-BAD9-6537B1DA7494}" type="slidenum">
              <a:rPr lang="en-US" altLang="zh-TW" smtClean="0"/>
              <a:pPr>
                <a:defRPr/>
              </a:pPr>
              <a:t>3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6573208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有關</a:t>
            </a:r>
            <a:r>
              <a:rPr lang="en-US" altLang="zh-TW" dirty="0" smtClean="0"/>
              <a:t>RSA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-36512" y="2132856"/>
            <a:ext cx="9144001" cy="4114800"/>
          </a:xfrm>
        </p:spPr>
        <p:txBody>
          <a:bodyPr/>
          <a:lstStyle/>
          <a:p>
            <a:pPr algn="just"/>
            <a:r>
              <a:rPr lang="en-US" altLang="zh-TW" sz="2800" dirty="0" smtClean="0"/>
              <a:t>RSA</a:t>
            </a:r>
            <a:r>
              <a:rPr lang="zh-TW" altLang="en-US" sz="2800" dirty="0" smtClean="0"/>
              <a:t>是</a:t>
            </a:r>
            <a:r>
              <a:rPr lang="zh-TW" altLang="en-US" sz="2800" dirty="0"/>
              <a:t>一種</a:t>
            </a:r>
            <a:r>
              <a:rPr lang="zh-TW" altLang="en-US" sz="2800" dirty="0">
                <a:solidFill>
                  <a:srgbClr val="3333FF"/>
                </a:solidFill>
              </a:rPr>
              <a:t>非對稱加</a:t>
            </a:r>
            <a:r>
              <a:rPr lang="zh-TW" altLang="en-US" sz="2800" dirty="0" smtClean="0">
                <a:solidFill>
                  <a:srgbClr val="3333FF"/>
                </a:solidFill>
              </a:rPr>
              <a:t>密演算法</a:t>
            </a:r>
            <a:r>
              <a:rPr lang="en-US" altLang="zh-TW" sz="2800" dirty="0" smtClean="0">
                <a:solidFill>
                  <a:srgbClr val="3333FF"/>
                </a:solidFill>
              </a:rPr>
              <a:t>(asymmetric cryptography)</a:t>
            </a:r>
            <a:r>
              <a:rPr lang="zh-TW" altLang="en-US" sz="2800" dirty="0" smtClean="0"/>
              <a:t>或</a:t>
            </a:r>
            <a:r>
              <a:rPr lang="zh-TW" altLang="en-US" sz="2800" dirty="0" smtClean="0">
                <a:solidFill>
                  <a:srgbClr val="3333FF"/>
                </a:solidFill>
              </a:rPr>
              <a:t>公</a:t>
            </a:r>
            <a:r>
              <a:rPr lang="zh-TW" altLang="en-US" sz="2800" dirty="0">
                <a:solidFill>
                  <a:srgbClr val="3333FF"/>
                </a:solidFill>
              </a:rPr>
              <a:t>開金鑰加</a:t>
            </a:r>
            <a:r>
              <a:rPr lang="zh-TW" altLang="en-US" sz="2800" dirty="0" smtClean="0">
                <a:solidFill>
                  <a:srgbClr val="3333FF"/>
                </a:solidFill>
              </a:rPr>
              <a:t>密演算法</a:t>
            </a:r>
            <a:r>
              <a:rPr lang="en-US" altLang="zh-TW" sz="2800" dirty="0" smtClean="0">
                <a:solidFill>
                  <a:srgbClr val="3333FF"/>
                </a:solidFill>
              </a:rPr>
              <a:t>(public key cryptography)</a:t>
            </a:r>
            <a:r>
              <a:rPr lang="zh-TW" altLang="en-US" sz="2800" dirty="0" smtClean="0"/>
              <a:t>，是現今使用最廣泛的加密演算法之一。</a:t>
            </a:r>
            <a:endParaRPr lang="en-US" altLang="zh-TW" sz="2800" dirty="0" smtClean="0"/>
          </a:p>
          <a:p>
            <a:pPr algn="just"/>
            <a:r>
              <a:rPr lang="en-US" altLang="zh-TW" sz="2800" dirty="0"/>
              <a:t>RSA</a:t>
            </a:r>
            <a:r>
              <a:rPr lang="zh-TW" altLang="en-US" sz="2800" dirty="0"/>
              <a:t>的觀念是每</a:t>
            </a:r>
            <a:r>
              <a:rPr lang="zh-TW" altLang="en-US" sz="2800" dirty="0" smtClean="0"/>
              <a:t>個使用者都擁有</a:t>
            </a:r>
            <a:r>
              <a:rPr lang="zh-TW" altLang="en-US" sz="2800" dirty="0"/>
              <a:t>一把</a:t>
            </a:r>
            <a:r>
              <a:rPr lang="zh-TW" altLang="en-US" sz="2800" dirty="0">
                <a:solidFill>
                  <a:srgbClr val="3333FF"/>
                </a:solidFill>
              </a:rPr>
              <a:t>公</a:t>
            </a:r>
            <a:r>
              <a:rPr lang="zh-TW" altLang="en-US" sz="2800" dirty="0" smtClean="0">
                <a:solidFill>
                  <a:srgbClr val="3333FF"/>
                </a:solidFill>
              </a:rPr>
              <a:t>鑰</a:t>
            </a:r>
            <a:r>
              <a:rPr lang="en-US" altLang="zh-TW" sz="2800" dirty="0" smtClean="0">
                <a:solidFill>
                  <a:srgbClr val="3333FF"/>
                </a:solidFill>
              </a:rPr>
              <a:t>(public key)</a:t>
            </a:r>
            <a:r>
              <a:rPr lang="zh-TW" altLang="en-US" sz="2800" dirty="0" smtClean="0"/>
              <a:t>與</a:t>
            </a:r>
            <a:r>
              <a:rPr lang="zh-TW" altLang="en-US" sz="2800" dirty="0"/>
              <a:t>一</a:t>
            </a:r>
            <a:r>
              <a:rPr lang="zh-TW" altLang="en-US" sz="2800" dirty="0" smtClean="0"/>
              <a:t>把對應的</a:t>
            </a:r>
            <a:r>
              <a:rPr lang="zh-TW" altLang="en-US" sz="2800" dirty="0" smtClean="0">
                <a:solidFill>
                  <a:srgbClr val="3333FF"/>
                </a:solidFill>
              </a:rPr>
              <a:t>私鑰</a:t>
            </a:r>
            <a:r>
              <a:rPr lang="en-US" altLang="zh-TW" sz="2800" dirty="0" smtClean="0">
                <a:solidFill>
                  <a:srgbClr val="3333FF"/>
                </a:solidFill>
              </a:rPr>
              <a:t>(private key)</a:t>
            </a:r>
            <a:r>
              <a:rPr lang="zh-TW" altLang="en-US" sz="2800" dirty="0" smtClean="0"/>
              <a:t>，</a:t>
            </a:r>
            <a:r>
              <a:rPr lang="zh-TW" altLang="en-US" sz="2800" dirty="0"/>
              <a:t>公鑰</a:t>
            </a:r>
            <a:r>
              <a:rPr lang="zh-TW" altLang="en-US" sz="2800" dirty="0" smtClean="0"/>
              <a:t>可以公開發布並隨意網路</a:t>
            </a:r>
            <a:r>
              <a:rPr lang="zh-TW" altLang="en-US" sz="2800" dirty="0"/>
              <a:t>上</a:t>
            </a:r>
            <a:r>
              <a:rPr lang="zh-TW" altLang="en-US" sz="2800" dirty="0" smtClean="0"/>
              <a:t>傳輸並作為加</a:t>
            </a:r>
            <a:r>
              <a:rPr lang="zh-TW" altLang="en-US" sz="2800" dirty="0"/>
              <a:t>密</a:t>
            </a:r>
            <a:r>
              <a:rPr lang="zh-TW" altLang="en-US" sz="2800" dirty="0" smtClean="0"/>
              <a:t>鑰匙</a:t>
            </a:r>
            <a:r>
              <a:rPr lang="en-US" altLang="zh-TW" sz="2800" dirty="0" smtClean="0"/>
              <a:t>(</a:t>
            </a:r>
            <a:r>
              <a:rPr lang="zh-TW" altLang="en-US" sz="2800" dirty="0" smtClean="0"/>
              <a:t>或稱加密金鑰</a:t>
            </a:r>
            <a:r>
              <a:rPr lang="en-US" altLang="zh-TW" sz="2800" dirty="0" smtClean="0"/>
              <a:t>)</a:t>
            </a:r>
            <a:r>
              <a:rPr lang="zh-TW" altLang="en-US" sz="2800" dirty="0" smtClean="0"/>
              <a:t>，而私鑰則由使用者自行保存，並作為解密金鑰。</a:t>
            </a:r>
            <a:endParaRPr lang="en-US" altLang="zh-TW" sz="2800" dirty="0" smtClean="0"/>
          </a:p>
          <a:p>
            <a:pPr algn="just"/>
            <a:r>
              <a:rPr lang="zh-TW" altLang="en-US" sz="2800" dirty="0" smtClean="0"/>
              <a:t>因為加密與解密使用的金鑰不同，因此稱為非對稱加密法；又因為加密金鑰可以公開發布，因此稱為</a:t>
            </a:r>
            <a:r>
              <a:rPr lang="zh-TW" altLang="en-US" sz="2800" dirty="0"/>
              <a:t>公開金鑰加</a:t>
            </a:r>
            <a:r>
              <a:rPr lang="zh-TW" altLang="en-US" sz="2800" dirty="0" smtClean="0"/>
              <a:t>密法。</a:t>
            </a:r>
            <a:endParaRPr lang="en-US" altLang="zh-TW" sz="2800" dirty="0" smtClean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18154C3-CA2C-435B-BAD9-6537B1DA7494}" type="slidenum">
              <a:rPr lang="en-US" altLang="zh-TW" smtClean="0"/>
              <a:pPr>
                <a:defRPr/>
              </a:pPr>
              <a:t>4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1510323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RSA</a:t>
            </a:r>
            <a:r>
              <a:rPr lang="zh-TW" altLang="en-US" dirty="0" smtClean="0"/>
              <a:t>的安全性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23528" y="1772816"/>
            <a:ext cx="8352928" cy="4114800"/>
          </a:xfrm>
        </p:spPr>
        <p:txBody>
          <a:bodyPr/>
          <a:lstStyle/>
          <a:p>
            <a:pPr algn="just"/>
            <a:r>
              <a:rPr lang="en-US" altLang="zh-TW" sz="2400" dirty="0" smtClean="0"/>
              <a:t>RSA</a:t>
            </a:r>
            <a:r>
              <a:rPr lang="zh-TW" altLang="en-US" sz="2400" dirty="0" smtClean="0"/>
              <a:t>加密演算法的安全性建立於對</a:t>
            </a:r>
            <a:r>
              <a:rPr lang="zh-TW" altLang="en-US" sz="2400" dirty="0"/>
              <a:t>極大</a:t>
            </a:r>
            <a:r>
              <a:rPr lang="zh-TW" altLang="en-US" sz="2400" dirty="0" smtClean="0"/>
              <a:t>整數</a:t>
            </a:r>
            <a:r>
              <a:rPr lang="zh-TW" altLang="en-US" sz="2400" dirty="0" smtClean="0">
                <a:solidFill>
                  <a:srgbClr val="3333FF"/>
                </a:solidFill>
              </a:rPr>
              <a:t>因數分解</a:t>
            </a:r>
            <a:r>
              <a:rPr lang="en-US" altLang="zh-TW" sz="2400" dirty="0" smtClean="0">
                <a:solidFill>
                  <a:srgbClr val="3333FF"/>
                </a:solidFill>
              </a:rPr>
              <a:t>(factorization)</a:t>
            </a:r>
            <a:r>
              <a:rPr lang="zh-TW" altLang="en-US" sz="2400" dirty="0" smtClean="0"/>
              <a:t>的難度上。因此</a:t>
            </a:r>
            <a:r>
              <a:rPr lang="en-US" altLang="zh-TW" sz="2400" dirty="0"/>
              <a:t>RSA</a:t>
            </a:r>
            <a:r>
              <a:rPr lang="zh-TW" altLang="en-US" sz="2400" dirty="0"/>
              <a:t>是</a:t>
            </a:r>
            <a:r>
              <a:rPr lang="zh-TW" altLang="en-US" sz="2400" dirty="0">
                <a:solidFill>
                  <a:srgbClr val="3333FF"/>
                </a:solidFill>
              </a:rPr>
              <a:t>計算安全的</a:t>
            </a:r>
            <a:r>
              <a:rPr lang="en-US" altLang="zh-TW" sz="2400" dirty="0">
                <a:solidFill>
                  <a:srgbClr val="3333FF"/>
                </a:solidFill>
              </a:rPr>
              <a:t>(computationally secure)</a:t>
            </a:r>
            <a:r>
              <a:rPr lang="zh-TW" altLang="en-US" sz="2400" dirty="0" smtClean="0"/>
              <a:t>。</a:t>
            </a:r>
            <a:endParaRPr lang="en-US" altLang="zh-TW" sz="2400" dirty="0" smtClean="0"/>
          </a:p>
          <a:p>
            <a:pPr algn="just"/>
            <a:r>
              <a:rPr lang="zh-TW" altLang="en-US" sz="2400" dirty="0" smtClean="0"/>
              <a:t>假如我們能夠找到快速針對大整數因數</a:t>
            </a:r>
            <a:r>
              <a:rPr lang="zh-TW" altLang="en-US" sz="2400" dirty="0"/>
              <a:t>分解的</a:t>
            </a:r>
            <a:r>
              <a:rPr lang="zh-TW" altLang="en-US" sz="2400" dirty="0" smtClean="0"/>
              <a:t>演算法，那麼</a:t>
            </a:r>
            <a:r>
              <a:rPr lang="en-US" altLang="zh-TW" sz="2400" dirty="0" smtClean="0"/>
              <a:t>RSA</a:t>
            </a:r>
            <a:r>
              <a:rPr lang="zh-TW" altLang="en-US" sz="2400" dirty="0" smtClean="0"/>
              <a:t>的安全性就會極劇下降。</a:t>
            </a:r>
            <a:endParaRPr lang="en-US" altLang="zh-TW" sz="2400" dirty="0" smtClean="0"/>
          </a:p>
          <a:p>
            <a:pPr algn="just"/>
            <a:r>
              <a:rPr lang="zh-TW" altLang="en-US" sz="2400" dirty="0" smtClean="0"/>
              <a:t>但找目前尚未找到在傳統計算機上執行的有效演算法可以做到快速</a:t>
            </a:r>
            <a:r>
              <a:rPr lang="zh-TW" altLang="en-US" sz="2400" dirty="0"/>
              <a:t>地的大整數因數</a:t>
            </a:r>
            <a:r>
              <a:rPr lang="zh-TW" altLang="en-US" sz="2400" dirty="0" smtClean="0"/>
              <a:t>分解。現今只有</a:t>
            </a:r>
            <a:r>
              <a:rPr lang="zh-TW" altLang="en-US" sz="2400" dirty="0"/>
              <a:t>短的</a:t>
            </a:r>
            <a:r>
              <a:rPr lang="en-US" altLang="zh-TW" sz="2400" dirty="0" smtClean="0"/>
              <a:t>RSA</a:t>
            </a:r>
            <a:r>
              <a:rPr lang="zh-TW" altLang="en-US" sz="2400" dirty="0" smtClean="0"/>
              <a:t>金鑰</a:t>
            </a:r>
            <a:r>
              <a:rPr lang="en-US" altLang="zh-TW" sz="2400" dirty="0" smtClean="0"/>
              <a:t>(</a:t>
            </a:r>
            <a:r>
              <a:rPr lang="zh-TW" altLang="en-US" sz="2400" dirty="0" smtClean="0"/>
              <a:t>例如長度</a:t>
            </a:r>
            <a:r>
              <a:rPr lang="en-US" altLang="zh-TW" sz="2400" dirty="0" smtClean="0"/>
              <a:t>512</a:t>
            </a:r>
            <a:r>
              <a:rPr lang="zh-TW" altLang="en-US" sz="2400" dirty="0" smtClean="0"/>
              <a:t>位元</a:t>
            </a:r>
            <a:r>
              <a:rPr lang="en-US" altLang="zh-TW" sz="2400" dirty="0" smtClean="0"/>
              <a:t>)</a:t>
            </a:r>
            <a:r>
              <a:rPr lang="zh-TW" altLang="en-US" sz="2400" dirty="0" smtClean="0"/>
              <a:t>才可能以強力方式</a:t>
            </a:r>
            <a:r>
              <a:rPr lang="en-US" altLang="zh-TW" sz="2400" dirty="0" smtClean="0"/>
              <a:t>(brute force)</a:t>
            </a:r>
            <a:r>
              <a:rPr lang="zh-TW" altLang="en-US" sz="2400" dirty="0" smtClean="0"/>
              <a:t>破</a:t>
            </a:r>
            <a:r>
              <a:rPr lang="zh-TW" altLang="en-US" sz="2400" dirty="0"/>
              <a:t>解</a:t>
            </a:r>
            <a:r>
              <a:rPr lang="zh-TW" altLang="en-US" sz="2400" dirty="0" smtClean="0"/>
              <a:t>。</a:t>
            </a:r>
            <a:endParaRPr lang="en-US" altLang="zh-TW" sz="2400" dirty="0" smtClean="0"/>
          </a:p>
          <a:p>
            <a:pPr algn="just"/>
            <a:r>
              <a:rPr lang="zh-TW" altLang="en-US" sz="2400" dirty="0" smtClean="0"/>
              <a:t>未來若</a:t>
            </a:r>
            <a:r>
              <a:rPr lang="zh-TW" altLang="en-US" sz="2400" dirty="0" smtClean="0">
                <a:solidFill>
                  <a:srgbClr val="3333FF"/>
                </a:solidFill>
              </a:rPr>
              <a:t>量子計算機</a:t>
            </a:r>
            <a:r>
              <a:rPr lang="en-US" altLang="zh-TW" sz="2400" dirty="0" smtClean="0">
                <a:solidFill>
                  <a:srgbClr val="3333FF"/>
                </a:solidFill>
              </a:rPr>
              <a:t>(quantum computer)</a:t>
            </a:r>
            <a:r>
              <a:rPr lang="zh-TW" altLang="en-US" sz="2400" dirty="0" smtClean="0"/>
              <a:t>能夠</a:t>
            </a:r>
            <a:r>
              <a:rPr lang="zh-TW" altLang="en-US" sz="2400" dirty="0"/>
              <a:t>發展</a:t>
            </a:r>
            <a:r>
              <a:rPr lang="zh-TW" altLang="en-US" sz="2400" dirty="0" smtClean="0"/>
              <a:t>成功，則在其上執行</a:t>
            </a:r>
            <a:r>
              <a:rPr lang="zh-TW" altLang="en-US" sz="2400" dirty="0" smtClean="0">
                <a:solidFill>
                  <a:srgbClr val="3333FF"/>
                </a:solidFill>
              </a:rPr>
              <a:t>秀爾演算法</a:t>
            </a:r>
            <a:r>
              <a:rPr lang="en-US" altLang="zh-TW" sz="2400" dirty="0" smtClean="0">
                <a:solidFill>
                  <a:srgbClr val="3333FF"/>
                </a:solidFill>
              </a:rPr>
              <a:t>(Shor’s algorithm)</a:t>
            </a:r>
            <a:r>
              <a:rPr lang="zh-TW" altLang="en-US" sz="2400" dirty="0" smtClean="0"/>
              <a:t>則可快速進行大整數因數分解。</a:t>
            </a:r>
            <a:endParaRPr lang="en-US" altLang="zh-TW" sz="2400" dirty="0" smtClean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18154C3-CA2C-435B-BAD9-6537B1DA7494}" type="slidenum">
              <a:rPr lang="en-US" altLang="zh-TW" smtClean="0"/>
              <a:pPr>
                <a:defRPr/>
              </a:pPr>
              <a:t>5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9117340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RSA</a:t>
            </a:r>
            <a:r>
              <a:rPr lang="zh-TW" altLang="en-US" dirty="0" smtClean="0"/>
              <a:t>金鑰的長度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251520" y="2017713"/>
            <a:ext cx="8703568" cy="4114800"/>
          </a:xfrm>
        </p:spPr>
        <p:txBody>
          <a:bodyPr/>
          <a:lstStyle/>
          <a:p>
            <a:pPr algn="just"/>
            <a:r>
              <a:rPr lang="en-US" altLang="zh-TW" sz="2800" dirty="0" smtClean="0"/>
              <a:t>RSA Security</a:t>
            </a:r>
            <a:r>
              <a:rPr lang="zh-TW" altLang="en-US" sz="2800" dirty="0"/>
              <a:t>公司</a:t>
            </a:r>
            <a:r>
              <a:rPr lang="zh-TW" altLang="en-US" sz="2800" dirty="0" smtClean="0"/>
              <a:t>提出</a:t>
            </a:r>
            <a:r>
              <a:rPr lang="zh-TW" altLang="en-US" sz="2800" dirty="0"/>
              <a:t>了</a:t>
            </a:r>
            <a:r>
              <a:rPr lang="en-US" altLang="zh-TW" sz="2800" dirty="0"/>
              <a:t>8</a:t>
            </a:r>
            <a:r>
              <a:rPr lang="zh-TW" altLang="en-US" sz="2800" dirty="0"/>
              <a:t>個巨大</a:t>
            </a:r>
            <a:r>
              <a:rPr lang="zh-TW" altLang="en-US" sz="2800" dirty="0" smtClean="0"/>
              <a:t>合數</a:t>
            </a:r>
            <a:r>
              <a:rPr lang="en-US" altLang="zh-TW" sz="2800" dirty="0" smtClean="0"/>
              <a:t>(composite number): RSA-640</a:t>
            </a:r>
            <a:r>
              <a:rPr lang="zh-TW" altLang="en-US" sz="2800" dirty="0"/>
              <a:t>、</a:t>
            </a:r>
            <a:r>
              <a:rPr lang="en-US" altLang="zh-TW" sz="2800" dirty="0"/>
              <a:t>RSA-704</a:t>
            </a:r>
            <a:r>
              <a:rPr lang="zh-TW" altLang="en-US" sz="2800" dirty="0"/>
              <a:t>、</a:t>
            </a:r>
            <a:r>
              <a:rPr lang="en-US" altLang="zh-TW" sz="2800" dirty="0"/>
              <a:t>RSA-768</a:t>
            </a:r>
            <a:r>
              <a:rPr lang="zh-TW" altLang="en-US" sz="2800" dirty="0"/>
              <a:t>、</a:t>
            </a:r>
            <a:r>
              <a:rPr lang="en-US" altLang="zh-TW" sz="2800" dirty="0"/>
              <a:t>RSA-896</a:t>
            </a:r>
            <a:r>
              <a:rPr lang="zh-TW" altLang="en-US" sz="2800" dirty="0"/>
              <a:t>、</a:t>
            </a:r>
            <a:r>
              <a:rPr lang="en-US" altLang="zh-TW" sz="2800" dirty="0"/>
              <a:t>RSA-1024</a:t>
            </a:r>
            <a:r>
              <a:rPr lang="zh-TW" altLang="en-US" sz="2800" dirty="0"/>
              <a:t>、</a:t>
            </a:r>
            <a:r>
              <a:rPr lang="en-US" altLang="zh-TW" sz="2800" dirty="0"/>
              <a:t>RSA-1536</a:t>
            </a:r>
            <a:r>
              <a:rPr lang="zh-TW" altLang="en-US" sz="2800" dirty="0"/>
              <a:t>、</a:t>
            </a:r>
            <a:r>
              <a:rPr lang="en-US" altLang="zh-TW" sz="2800" dirty="0" smtClean="0"/>
              <a:t>RSA-2048</a:t>
            </a:r>
            <a:r>
              <a:rPr lang="zh-TW" altLang="en-US" sz="2800" dirty="0" smtClean="0"/>
              <a:t>，提供獎</a:t>
            </a:r>
            <a:r>
              <a:rPr lang="zh-TW" altLang="en-US" sz="2800" dirty="0"/>
              <a:t>金</a:t>
            </a:r>
            <a:r>
              <a:rPr lang="zh-TW" altLang="en-US" sz="2800" dirty="0" smtClean="0"/>
              <a:t>開放給大眾進行質因數</a:t>
            </a:r>
            <a:r>
              <a:rPr lang="zh-TW" altLang="en-US" sz="2800" dirty="0"/>
              <a:t>分解，用來驗證</a:t>
            </a:r>
            <a:r>
              <a:rPr lang="en-US" altLang="zh-TW" sz="2800" dirty="0" smtClean="0"/>
              <a:t>RSA</a:t>
            </a:r>
            <a:r>
              <a:rPr lang="zh-TW" altLang="en-US" sz="2800" dirty="0" smtClean="0"/>
              <a:t>的安全性。</a:t>
            </a:r>
            <a:endParaRPr lang="en-US" altLang="zh-TW" sz="2800" dirty="0" smtClean="0"/>
          </a:p>
          <a:p>
            <a:pPr algn="just"/>
            <a:r>
              <a:rPr lang="zh-TW" altLang="en-US" sz="2800" dirty="0" smtClean="0"/>
              <a:t>這些</a:t>
            </a:r>
            <a:r>
              <a:rPr lang="zh-TW" altLang="en-US" sz="2800" dirty="0"/>
              <a:t>合成數為兩</a:t>
            </a:r>
            <a:r>
              <a:rPr lang="zh-TW" altLang="en-US" sz="2800" dirty="0" smtClean="0"/>
              <a:t>個極大質數的乘積</a:t>
            </a:r>
            <a:r>
              <a:rPr lang="zh-TW" altLang="en-US" sz="2800" dirty="0"/>
              <a:t>，一般</a:t>
            </a:r>
            <a:r>
              <a:rPr lang="zh-TW" altLang="en-US" sz="2800" dirty="0" smtClean="0"/>
              <a:t>的計算機根本無法在短時間內進行極大整數因數</a:t>
            </a:r>
            <a:r>
              <a:rPr lang="zh-TW" altLang="en-US" sz="2800" dirty="0"/>
              <a:t>分解。在</a:t>
            </a:r>
            <a:r>
              <a:rPr lang="en-US" altLang="zh-TW" sz="2800" dirty="0"/>
              <a:t>2009</a:t>
            </a:r>
            <a:r>
              <a:rPr lang="zh-TW" altLang="en-US" sz="2800" dirty="0"/>
              <a:t>年</a:t>
            </a:r>
            <a:r>
              <a:rPr lang="en-US" altLang="zh-TW" sz="2800" dirty="0"/>
              <a:t>12</a:t>
            </a:r>
            <a:r>
              <a:rPr lang="zh-TW" altLang="en-US" sz="2800" dirty="0"/>
              <a:t>月</a:t>
            </a:r>
            <a:r>
              <a:rPr lang="en-US" altLang="zh-TW" sz="2800" dirty="0"/>
              <a:t>12</a:t>
            </a:r>
            <a:r>
              <a:rPr lang="zh-TW" altLang="en-US" sz="2800" dirty="0"/>
              <a:t>日，編號為</a:t>
            </a:r>
            <a:r>
              <a:rPr lang="en-US" altLang="zh-TW" sz="2800" dirty="0" smtClean="0"/>
              <a:t>RSA-768</a:t>
            </a:r>
            <a:r>
              <a:rPr lang="zh-TW" altLang="en-US" sz="2800" dirty="0" smtClean="0"/>
              <a:t>的合成數</a:t>
            </a:r>
            <a:r>
              <a:rPr lang="en-US" altLang="zh-TW" sz="2800" dirty="0" smtClean="0"/>
              <a:t>(</a:t>
            </a:r>
            <a:r>
              <a:rPr lang="en-US" altLang="zh-TW" sz="2800" dirty="0"/>
              <a:t>768 bits, 232 </a:t>
            </a:r>
            <a:r>
              <a:rPr lang="en-US" altLang="zh-TW" sz="2800" dirty="0" smtClean="0"/>
              <a:t>digits</a:t>
            </a:r>
            <a:r>
              <a:rPr lang="en-US" altLang="zh-TW" sz="2800" dirty="0" smtClean="0"/>
              <a:t>)</a:t>
            </a:r>
            <a:r>
              <a:rPr lang="zh-TW" altLang="en-US" sz="2800" dirty="0" smtClean="0"/>
              <a:t>宣告</a:t>
            </a:r>
            <a:r>
              <a:rPr lang="zh-TW" altLang="en-US" sz="2800" dirty="0"/>
              <a:t>分解成功</a:t>
            </a:r>
            <a:r>
              <a:rPr lang="zh-TW" altLang="en-US" sz="2800" dirty="0" smtClean="0"/>
              <a:t>，</a:t>
            </a:r>
            <a:r>
              <a:rPr lang="zh-TW" altLang="en-US" sz="2800" dirty="0"/>
              <a:t>這一事件威脅了</a:t>
            </a:r>
            <a:r>
              <a:rPr lang="zh-TW" altLang="en-US" sz="2800" dirty="0" smtClean="0"/>
              <a:t>現在普遍通行</a:t>
            </a:r>
            <a:r>
              <a:rPr lang="zh-TW" altLang="en-US" sz="2800" dirty="0"/>
              <a:t>的</a:t>
            </a:r>
            <a:r>
              <a:rPr lang="en-US" altLang="zh-TW" sz="2800" dirty="0"/>
              <a:t>1024-bit</a:t>
            </a:r>
            <a:r>
              <a:rPr lang="zh-TW" altLang="en-US" sz="2800" dirty="0"/>
              <a:t>金鑰的安全性</a:t>
            </a:r>
            <a:r>
              <a:rPr lang="zh-TW" altLang="en-US" sz="2800" dirty="0" smtClean="0"/>
              <a:t>，這代表使用者</a:t>
            </a:r>
            <a:r>
              <a:rPr lang="zh-TW" altLang="en-US" sz="2800" dirty="0"/>
              <a:t>應儘快升級到</a:t>
            </a:r>
            <a:r>
              <a:rPr lang="en-US" altLang="zh-TW" sz="2800" dirty="0"/>
              <a:t>2048-bit</a:t>
            </a:r>
            <a:r>
              <a:rPr lang="zh-TW" altLang="en-US" sz="2800" dirty="0"/>
              <a:t>或</a:t>
            </a:r>
            <a:r>
              <a:rPr lang="zh-TW" altLang="en-US" sz="2800" dirty="0" smtClean="0"/>
              <a:t>以上</a:t>
            </a:r>
            <a:r>
              <a:rPr lang="zh-TW" altLang="en-US" sz="2800" dirty="0" smtClean="0"/>
              <a:t>的金</a:t>
            </a:r>
            <a:r>
              <a:rPr lang="zh-TW" altLang="en-US" sz="2800" dirty="0"/>
              <a:t>耀</a:t>
            </a:r>
            <a:r>
              <a:rPr lang="zh-TW" altLang="en-US" sz="2800" dirty="0" smtClean="0"/>
              <a:t>。</a:t>
            </a:r>
            <a:endParaRPr lang="en-US" altLang="zh-TW" sz="2800" dirty="0" smtClean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18154C3-CA2C-435B-BAD9-6537B1DA7494}" type="slidenum">
              <a:rPr lang="en-US" altLang="zh-TW" smtClean="0"/>
              <a:pPr>
                <a:defRPr/>
              </a:pPr>
              <a:t>6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4348450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圓角矩形圖說文字 3"/>
          <p:cNvSpPr/>
          <p:nvPr/>
        </p:nvSpPr>
        <p:spPr>
          <a:xfrm>
            <a:off x="6156176" y="5805264"/>
            <a:ext cx="2798912" cy="792088"/>
          </a:xfrm>
          <a:prstGeom prst="wedgeRoundRectCallout">
            <a:avLst>
              <a:gd name="adj1" fmla="val -54509"/>
              <a:gd name="adj2" fmla="val -207792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C: </a:t>
            </a:r>
            <a:r>
              <a:rPr lang="en-US" altLang="zh-TW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ciphertext</a:t>
            </a:r>
            <a:r>
              <a:rPr lang="en-US" altLang="zh-TW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zh-TW" alt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密文</a:t>
            </a:r>
            <a:r>
              <a:rPr lang="en-US" altLang="zh-TW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ctr"/>
            <a:r>
              <a:rPr lang="en-US" altLang="zh-TW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M: plaintext</a:t>
            </a:r>
            <a:r>
              <a:rPr lang="zh-TW" alt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zh-TW" alt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明文</a:t>
            </a:r>
            <a:r>
              <a:rPr lang="en-US" altLang="zh-TW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zh-TW" altLang="en-US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458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>
                <a:solidFill>
                  <a:schemeClr val="tx2"/>
                </a:solidFill>
              </a:rPr>
              <a:t>RSA</a:t>
            </a:r>
            <a:r>
              <a:rPr lang="zh-TW" altLang="en-US" b="1" dirty="0"/>
              <a:t>金鑰產生</a:t>
            </a:r>
            <a:r>
              <a:rPr lang="zh-TW" altLang="en-US" b="1" dirty="0" smtClean="0">
                <a:solidFill>
                  <a:schemeClr val="tx2"/>
                </a:solidFill>
              </a:rPr>
              <a:t>演算法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67544" y="2017713"/>
            <a:ext cx="8487544" cy="4114800"/>
          </a:xfrm>
        </p:spPr>
        <p:txBody>
          <a:bodyPr rtlCol="0">
            <a:normAutofit fontScale="92500"/>
          </a:bodyPr>
          <a:lstStyle/>
          <a:p>
            <a:pPr marL="0" indent="0" fontAlgn="auto">
              <a:spcAft>
                <a:spcPts val="0"/>
              </a:spcAft>
              <a:buNone/>
              <a:defRPr/>
            </a:pP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zh-TW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選兩個</a:t>
            </a:r>
            <a:r>
              <a:rPr lang="zh-TW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相異</a:t>
            </a:r>
            <a:r>
              <a:rPr lang="zh-TW" altLang="en-US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大質數</a:t>
            </a:r>
            <a:r>
              <a:rPr lang="en-US" altLang="zh-TW" i="1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zh-TW" altLang="en-US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和</a:t>
            </a:r>
            <a:r>
              <a:rPr lang="en-US" altLang="zh-TW" i="1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r>
              <a:rPr lang="zh-TW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，</a:t>
            </a:r>
            <a:r>
              <a:rPr lang="zh-TW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並</a:t>
            </a:r>
            <a:r>
              <a:rPr lang="zh-TW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計算</a:t>
            </a:r>
            <a:r>
              <a:rPr lang="en-US" altLang="zh-TW" i="1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 </a:t>
            </a:r>
            <a:r>
              <a:rPr lang="en-US" altLang="zh-TW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en-US" altLang="zh-TW" i="1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i="1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altLang="zh-TW" i="1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</a:t>
            </a:r>
            <a:r>
              <a:rPr lang="en-US" altLang="zh-TW" i="1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endParaRPr lang="en-US" altLang="zh-TW" i="1" dirty="0">
              <a:solidFill>
                <a:srgbClr val="3333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fontAlgn="auto">
              <a:spcAft>
                <a:spcPts val="0"/>
              </a:spcAft>
              <a:buNone/>
              <a:defRPr/>
            </a:pP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//</a:t>
            </a:r>
            <a:r>
              <a:rPr lang="en-US" altLang="zh-TW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zh-TW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和</a:t>
            </a:r>
            <a:r>
              <a:rPr lang="en-US" altLang="zh-TW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r>
              <a:rPr lang="zh-TW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最好長度相當，而且為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100</a:t>
            </a:r>
            <a:r>
              <a:rPr lang="zh-TW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位數以上</a:t>
            </a:r>
            <a:endParaRPr lang="en-US" altLang="zh-TW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fontAlgn="auto">
              <a:spcAft>
                <a:spcPts val="0"/>
              </a:spcAft>
              <a:buNone/>
              <a:defRPr/>
            </a:pP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</a:t>
            </a:r>
            <a:r>
              <a:rPr lang="zh-TW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計算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Euler’s 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Totient</a:t>
            </a:r>
            <a:r>
              <a:rPr lang="zh-TW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函數</a:t>
            </a:r>
            <a:r>
              <a:rPr lang="en-US" altLang="zh-TW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Ø(</a:t>
            </a:r>
            <a:r>
              <a:rPr lang="en-US" altLang="zh-TW" i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altLang="zh-TW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)=(</a:t>
            </a:r>
            <a:r>
              <a:rPr lang="en-US" altLang="zh-TW" i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altLang="zh-TW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-1)</a:t>
            </a:r>
            <a:r>
              <a:rPr lang="en-US" altLang="zh-TW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</a:t>
            </a:r>
            <a:r>
              <a:rPr lang="en-US" altLang="zh-TW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zh-TW" i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r>
              <a:rPr lang="en-US" altLang="zh-TW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-1)</a:t>
            </a:r>
            <a:r>
              <a:rPr lang="zh-TW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，</a:t>
            </a:r>
            <a:r>
              <a:rPr lang="zh-TW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並</a:t>
            </a:r>
            <a:r>
              <a:rPr lang="zh-TW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選一個</a:t>
            </a:r>
            <a:r>
              <a:rPr lang="zh-TW" altLang="en-US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與</a:t>
            </a:r>
            <a:r>
              <a:rPr lang="en-US" altLang="zh-TW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Ø(</a:t>
            </a:r>
            <a:r>
              <a:rPr lang="en-US" altLang="zh-TW" i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altLang="zh-TW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zh-TW" altLang="en-US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互質數 </a:t>
            </a:r>
            <a:r>
              <a:rPr lang="en-US" altLang="zh-TW" i="1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zh-TW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，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zh-TW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zh-TW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zh-TW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為公鑰 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//</a:t>
            </a:r>
            <a:r>
              <a:rPr lang="en-US" altLang="zh-TW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encryption</a:t>
            </a:r>
          </a:p>
          <a:p>
            <a:pPr marL="0" indent="0" fontAlgn="auto">
              <a:spcAft>
                <a:spcPts val="0"/>
              </a:spcAft>
              <a:buNone/>
              <a:defRPr/>
            </a:pP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//</a:t>
            </a:r>
            <a:r>
              <a:rPr lang="zh-TW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一般取</a:t>
            </a:r>
            <a:r>
              <a:rPr lang="en-US" altLang="zh-TW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=3</a:t>
            </a:r>
            <a:r>
              <a:rPr lang="zh-TW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或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65537; </a:t>
            </a:r>
            <a:r>
              <a:rPr lang="zh-TW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加密法為</a:t>
            </a:r>
            <a:r>
              <a:rPr lang="en-US" altLang="zh-TW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 = M</a:t>
            </a:r>
            <a:r>
              <a:rPr lang="en-US" altLang="zh-TW" i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altLang="zh-TW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mod n</a:t>
            </a:r>
          </a:p>
          <a:p>
            <a:pPr marL="0" indent="0" fontAlgn="auto">
              <a:spcAft>
                <a:spcPts val="0"/>
              </a:spcAft>
              <a:buNone/>
              <a:defRPr/>
            </a:pP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zh-TW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求出</a:t>
            </a:r>
            <a:r>
              <a:rPr lang="en-US" altLang="zh-TW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zh-TW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，滿足 </a:t>
            </a:r>
            <a:r>
              <a:rPr lang="en-US" altLang="zh-TW" i="1" dirty="0" err="1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altLang="zh-TW" dirty="0" err="1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</a:t>
            </a:r>
            <a:r>
              <a:rPr lang="en-US" altLang="zh-TW" i="1" dirty="0" err="1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altLang="zh-TW" i="1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 1</a:t>
            </a:r>
            <a:r>
              <a:rPr lang="en-US" altLang="zh-TW" i="1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 </a:t>
            </a:r>
            <a:r>
              <a:rPr lang="en-US" altLang="zh-TW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(mod </a:t>
            </a:r>
            <a:r>
              <a:rPr lang="en-US" altLang="zh-TW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Ø(</a:t>
            </a:r>
            <a:r>
              <a:rPr lang="en-US" altLang="zh-TW" i="1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altLang="zh-TW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))</a:t>
            </a:r>
            <a:r>
              <a:rPr lang="zh-TW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，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zh-TW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zh-TW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zh-TW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為私鑰</a:t>
            </a:r>
            <a:endParaRPr lang="en-US" altLang="zh-TW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fontAlgn="auto">
              <a:spcAft>
                <a:spcPts val="0"/>
              </a:spcAft>
              <a:buNone/>
              <a:defRPr/>
            </a:pP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//</a:t>
            </a:r>
            <a:r>
              <a:rPr lang="en-US" altLang="zh-TW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decryption; </a:t>
            </a:r>
            <a:r>
              <a:rPr lang="zh-TW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解密法為 </a:t>
            </a:r>
            <a:r>
              <a:rPr lang="en-US" altLang="zh-TW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 = C</a:t>
            </a:r>
            <a:r>
              <a:rPr lang="en-US" altLang="zh-TW" i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altLang="zh-TW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mod n</a:t>
            </a:r>
          </a:p>
        </p:txBody>
      </p:sp>
    </p:spTree>
    <p:extLst>
      <p:ext uri="{BB962C8B-B14F-4D97-AF65-F5344CB8AC3E}">
        <p14:creationId xmlns:p14="http://schemas.microsoft.com/office/powerpoint/2010/main" val="37917020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標題 1"/>
          <p:cNvSpPr>
            <a:spLocks noGrp="1"/>
          </p:cNvSpPr>
          <p:nvPr>
            <p:ph type="title"/>
          </p:nvPr>
        </p:nvSpPr>
        <p:spPr>
          <a:xfrm>
            <a:off x="1280145" y="214313"/>
            <a:ext cx="8404423" cy="1462087"/>
          </a:xfrm>
        </p:spPr>
        <p:txBody>
          <a:bodyPr/>
          <a:lstStyle/>
          <a:p>
            <a:r>
              <a:rPr lang="en-US" altLang="zh-TW" dirty="0" smtClean="0">
                <a:solidFill>
                  <a:schemeClr val="tx2"/>
                </a:solidFill>
              </a:rPr>
              <a:t>RSA</a:t>
            </a:r>
            <a:r>
              <a:rPr lang="zh-TW" altLang="en-US" b="1" dirty="0"/>
              <a:t>金鑰產生</a:t>
            </a:r>
            <a:r>
              <a:rPr lang="zh-TW" altLang="en-US" b="1" dirty="0" smtClean="0">
                <a:solidFill>
                  <a:schemeClr val="tx2"/>
                </a:solidFill>
              </a:rPr>
              <a:t>演算法簡單範例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251520" y="2017713"/>
            <a:ext cx="8703568" cy="4114800"/>
          </a:xfrm>
        </p:spPr>
        <p:txBody>
          <a:bodyPr rtlCol="0">
            <a:normAutofit lnSpcReduction="10000"/>
          </a:bodyPr>
          <a:lstStyle/>
          <a:p>
            <a:pPr marL="0" indent="0" fontAlgn="auto">
              <a:spcAft>
                <a:spcPts val="0"/>
              </a:spcAft>
              <a:buNone/>
              <a:defRPr/>
            </a:pPr>
            <a:r>
              <a:rPr lang="en-US" altLang="zh-TW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zh-TW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選兩個</a:t>
            </a:r>
            <a:r>
              <a:rPr lang="zh-TW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相</a:t>
            </a:r>
            <a:r>
              <a:rPr lang="zh-TW" altLang="en-US" sz="2800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異質數</a:t>
            </a:r>
            <a:r>
              <a:rPr lang="en-US" altLang="zh-TW" sz="2800" i="1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altLang="zh-TW" sz="2800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=11</a:t>
            </a:r>
            <a:r>
              <a:rPr lang="zh-TW" altLang="en-US" sz="2800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和</a:t>
            </a:r>
            <a:r>
              <a:rPr lang="en-US" altLang="zh-TW" sz="2800" i="1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r>
              <a:rPr lang="en-US" altLang="zh-TW" sz="2800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=13</a:t>
            </a:r>
            <a:r>
              <a:rPr lang="zh-TW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，</a:t>
            </a:r>
            <a:r>
              <a:rPr lang="zh-TW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並</a:t>
            </a:r>
            <a:r>
              <a:rPr lang="zh-TW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計算</a:t>
            </a:r>
            <a:r>
              <a:rPr lang="en-US" altLang="zh-TW" sz="2800" i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 </a:t>
            </a:r>
            <a:r>
              <a:rPr lang="en-US" altLang="zh-TW" sz="2800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en-US" altLang="zh-TW" sz="2800" i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sz="2800" i="1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altLang="zh-TW" sz="2800" i="1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</a:t>
            </a:r>
            <a:r>
              <a:rPr lang="en-US" altLang="zh-TW" sz="2800" i="1" dirty="0" err="1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r>
              <a:rPr lang="en-US" altLang="zh-TW" sz="2800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=143</a:t>
            </a:r>
            <a:endParaRPr lang="en-US" altLang="zh-TW" sz="2800" i="1" dirty="0">
              <a:solidFill>
                <a:srgbClr val="3333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fontAlgn="auto">
              <a:spcAft>
                <a:spcPts val="0"/>
              </a:spcAft>
              <a:buNone/>
              <a:defRPr/>
            </a:pPr>
            <a:r>
              <a:rPr lang="en-US" altLang="zh-TW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</a:t>
            </a:r>
            <a:r>
              <a:rPr lang="zh-TW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計算</a:t>
            </a:r>
            <a:r>
              <a:rPr lang="en-US" altLang="zh-TW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Euler</a:t>
            </a:r>
            <a:r>
              <a:rPr lang="zh-TW" altLang="zh-TW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函數</a:t>
            </a:r>
            <a:r>
              <a:rPr lang="en-US" altLang="zh-TW" sz="2800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Ø(</a:t>
            </a:r>
            <a:r>
              <a:rPr lang="en-US" altLang="zh-TW" sz="2800" i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altLang="zh-TW" sz="2800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)=(</a:t>
            </a:r>
            <a:r>
              <a:rPr lang="en-US" altLang="zh-TW" sz="2800" i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altLang="zh-TW" sz="2800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-1)</a:t>
            </a:r>
            <a:r>
              <a:rPr lang="en-US" altLang="zh-TW" sz="2800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</a:t>
            </a:r>
            <a:r>
              <a:rPr lang="en-US" altLang="zh-TW" sz="2800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zh-TW" sz="2800" i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r>
              <a:rPr lang="en-US" altLang="zh-TW" sz="2800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-1</a:t>
            </a:r>
            <a:r>
              <a:rPr lang="en-US" altLang="zh-TW" sz="2800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)=120</a:t>
            </a:r>
            <a:r>
              <a:rPr lang="zh-TW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，</a:t>
            </a:r>
            <a:r>
              <a:rPr lang="zh-TW" altLang="zh-TW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並</a:t>
            </a:r>
            <a:r>
              <a:rPr lang="zh-TW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選一個</a:t>
            </a:r>
            <a:r>
              <a:rPr lang="zh-TW" altLang="en-US" sz="2800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與</a:t>
            </a:r>
            <a:r>
              <a:rPr lang="en-US" altLang="zh-TW" sz="2800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Ø(</a:t>
            </a:r>
            <a:r>
              <a:rPr lang="en-US" altLang="zh-TW" sz="2800" i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altLang="zh-TW" sz="2800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zh-TW" altLang="en-US" sz="2800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互質數</a:t>
            </a:r>
            <a:r>
              <a:rPr lang="zh-TW" altLang="en-US" sz="2800" i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sz="2800" i="1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altLang="zh-TW" sz="2800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=23</a:t>
            </a:r>
            <a:r>
              <a:rPr lang="zh-TW" altLang="en-US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，</a:t>
            </a:r>
            <a:r>
              <a:rPr lang="en-US" altLang="zh-TW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zh-TW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altLang="zh-TW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zh-TW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altLang="zh-TW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)=(23, 143)</a:t>
            </a:r>
            <a:r>
              <a:rPr lang="zh-TW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為公鑰</a:t>
            </a:r>
            <a:endParaRPr lang="en-US" altLang="zh-TW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fontAlgn="auto">
              <a:spcAft>
                <a:spcPts val="0"/>
              </a:spcAft>
              <a:buNone/>
              <a:defRPr/>
            </a:pPr>
            <a:r>
              <a:rPr lang="en-US" altLang="zh-TW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//</a:t>
            </a:r>
            <a:r>
              <a:rPr lang="zh-TW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加</a:t>
            </a:r>
            <a:r>
              <a:rPr lang="zh-TW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密法為</a:t>
            </a:r>
            <a:r>
              <a:rPr lang="en-US" altLang="zh-TW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 = M</a:t>
            </a:r>
            <a:r>
              <a:rPr lang="en-US" altLang="zh-TW" sz="2800" i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altLang="zh-TW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mod </a:t>
            </a:r>
            <a:r>
              <a:rPr lang="en-US" altLang="zh-TW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</a:p>
          <a:p>
            <a:pPr marL="0" indent="0" fontAlgn="auto">
              <a:spcAft>
                <a:spcPts val="0"/>
              </a:spcAft>
              <a:buNone/>
              <a:defRPr/>
            </a:pPr>
            <a:r>
              <a:rPr lang="en-US" altLang="zh-TW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//</a:t>
            </a:r>
            <a:r>
              <a:rPr lang="zh-TW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將明文訊息</a:t>
            </a:r>
            <a:r>
              <a:rPr lang="zh-TW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文字</a:t>
            </a:r>
            <a:r>
              <a:rPr lang="en-US" altLang="zh-TW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"X</a:t>
            </a:r>
            <a:r>
              <a:rPr lang="en-US" altLang="zh-TW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zh-TW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加密</a:t>
            </a:r>
            <a:r>
              <a:rPr lang="en-US" altLang="zh-TW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zh-TW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altLang="zh-TW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=88</a:t>
            </a:r>
            <a:r>
              <a:rPr lang="en-US" altLang="zh-TW" sz="28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23</a:t>
            </a:r>
            <a:r>
              <a:rPr lang="en-US" altLang="zh-TW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mod 143=121</a:t>
            </a:r>
          </a:p>
          <a:p>
            <a:pPr marL="0" indent="0" fontAlgn="auto">
              <a:spcAft>
                <a:spcPts val="0"/>
              </a:spcAft>
              <a:buNone/>
              <a:defRPr/>
            </a:pPr>
            <a:r>
              <a:rPr lang="en-US" altLang="zh-TW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zh-TW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求出</a:t>
            </a:r>
            <a:r>
              <a:rPr lang="en-US" altLang="zh-TW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altLang="zh-TW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=47</a:t>
            </a:r>
            <a:r>
              <a:rPr lang="zh-TW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，滿足 </a:t>
            </a:r>
            <a:r>
              <a:rPr lang="en-US" altLang="zh-TW" sz="2800" i="1" dirty="0" err="1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altLang="zh-TW" sz="2800" dirty="0" err="1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</a:t>
            </a:r>
            <a:r>
              <a:rPr lang="en-US" altLang="zh-TW" sz="2800" i="1" dirty="0" err="1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altLang="zh-TW" sz="2800" i="1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sz="2800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 1</a:t>
            </a:r>
            <a:r>
              <a:rPr lang="en-US" altLang="zh-TW" sz="2800" i="1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 </a:t>
            </a:r>
            <a:r>
              <a:rPr lang="en-US" altLang="zh-TW" sz="2800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(mod </a:t>
            </a:r>
            <a:r>
              <a:rPr lang="en-US" altLang="zh-TW" sz="2800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Ø(</a:t>
            </a:r>
            <a:r>
              <a:rPr lang="en-US" altLang="zh-TW" sz="2800" i="1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altLang="zh-TW" sz="2800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))</a:t>
            </a:r>
            <a:r>
              <a:rPr lang="zh-TW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，</a:t>
            </a:r>
            <a:r>
              <a:rPr lang="en-US" altLang="zh-TW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zh-TW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altLang="zh-TW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zh-TW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altLang="zh-TW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)=(47,143)</a:t>
            </a:r>
            <a:r>
              <a:rPr lang="zh-TW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為私鑰</a:t>
            </a:r>
            <a:endParaRPr lang="en-US" altLang="zh-TW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fontAlgn="auto">
              <a:spcAft>
                <a:spcPts val="0"/>
              </a:spcAft>
              <a:buNone/>
              <a:defRPr/>
            </a:pPr>
            <a:r>
              <a:rPr lang="en-US" altLang="zh-TW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//</a:t>
            </a:r>
            <a:r>
              <a:rPr lang="zh-TW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解密法為 </a:t>
            </a:r>
            <a:r>
              <a:rPr lang="en-US" altLang="zh-TW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 = C</a:t>
            </a:r>
            <a:r>
              <a:rPr lang="en-US" altLang="zh-TW" sz="2800" i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altLang="zh-TW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mod n</a:t>
            </a:r>
          </a:p>
          <a:p>
            <a:pPr marL="0" indent="0" fontAlgn="auto">
              <a:spcAft>
                <a:spcPts val="0"/>
              </a:spcAft>
              <a:buNone/>
              <a:defRPr/>
            </a:pPr>
            <a:r>
              <a:rPr lang="en-US" altLang="zh-TW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//</a:t>
            </a:r>
            <a:r>
              <a:rPr lang="zh-TW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將密文訊息文字</a:t>
            </a:r>
            <a:r>
              <a:rPr lang="en-US" altLang="zh-TW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“y“</a:t>
            </a:r>
            <a:r>
              <a:rPr lang="zh-TW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解密</a:t>
            </a:r>
            <a:r>
              <a:rPr lang="en-US" altLang="zh-TW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zh-TW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altLang="zh-TW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en-US" altLang="zh-TW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121</a:t>
            </a:r>
            <a:r>
              <a:rPr lang="en-US" altLang="zh-TW" sz="28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47</a:t>
            </a:r>
            <a:r>
              <a:rPr lang="en-US" altLang="zh-TW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mod </a:t>
            </a:r>
            <a:r>
              <a:rPr lang="en-US" altLang="zh-TW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143=88</a:t>
            </a:r>
          </a:p>
        </p:txBody>
      </p:sp>
    </p:spTree>
    <p:extLst>
      <p:ext uri="{BB962C8B-B14F-4D97-AF65-F5344CB8AC3E}">
        <p14:creationId xmlns:p14="http://schemas.microsoft.com/office/powerpoint/2010/main" val="17854844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dirty="0" smtClean="0"/>
              <a:t>歐拉函數 </a:t>
            </a:r>
            <a:endParaRPr lang="en-US" altLang="zh-TW" dirty="0" smtClean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7503" y="2017985"/>
            <a:ext cx="9025001" cy="4651375"/>
          </a:xfrm>
        </p:spPr>
        <p:txBody>
          <a:bodyPr/>
          <a:lstStyle/>
          <a:p>
            <a:r>
              <a:rPr lang="en-US" altLang="zh-TW" sz="2400" dirty="0" smtClean="0"/>
              <a:t>Euler’s function or </a:t>
            </a:r>
            <a:r>
              <a:rPr lang="en-US" altLang="zh-TW" sz="2400" dirty="0" smtClean="0">
                <a:solidFill>
                  <a:srgbClr val="FF0000"/>
                </a:solidFill>
              </a:rPr>
              <a:t>Euler function </a:t>
            </a:r>
            <a:r>
              <a:rPr lang="en-US" altLang="zh-TW" sz="2400" dirty="0" smtClean="0"/>
              <a:t>or Euler totient function or Euler phi function</a:t>
            </a:r>
          </a:p>
          <a:p>
            <a:r>
              <a:rPr lang="zh-TW" altLang="en-US" sz="2400" dirty="0" smtClean="0">
                <a:solidFill>
                  <a:srgbClr val="FF0000"/>
                </a:solidFill>
              </a:rPr>
              <a:t>歐</a:t>
            </a:r>
            <a:r>
              <a:rPr lang="zh-TW" altLang="en-US" sz="2400" dirty="0">
                <a:solidFill>
                  <a:srgbClr val="FF0000"/>
                </a:solidFill>
              </a:rPr>
              <a:t>拉</a:t>
            </a:r>
            <a:r>
              <a:rPr lang="zh-TW" altLang="en-US" sz="2400" dirty="0" smtClean="0">
                <a:solidFill>
                  <a:srgbClr val="FF0000"/>
                </a:solidFill>
              </a:rPr>
              <a:t>函數</a:t>
            </a:r>
            <a:r>
              <a:rPr lang="en-US" altLang="zh-TW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Ø(</a:t>
            </a:r>
            <a:r>
              <a:rPr lang="en-US" altLang="zh-TW" sz="24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altLang="zh-TW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altLang="zh-TW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zh-TW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altLang="zh-TW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zh-TW" altLang="en-US" sz="2400" dirty="0" smtClean="0"/>
              <a:t>小於</a:t>
            </a:r>
            <a:r>
              <a:rPr lang="zh-TW" altLang="en-US" sz="2400" dirty="0"/>
              <a:t>或</a:t>
            </a:r>
            <a:r>
              <a:rPr lang="zh-TW" altLang="en-US" sz="2400" dirty="0" smtClean="0"/>
              <a:t>等於</a:t>
            </a:r>
            <a:r>
              <a:rPr lang="en-US" altLang="zh-TW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zh-TW" altLang="en-US" sz="2400" dirty="0" smtClean="0"/>
              <a:t>的</a:t>
            </a:r>
            <a:r>
              <a:rPr lang="zh-TW" altLang="en-US" sz="2400" dirty="0"/>
              <a:t>正整數中</a:t>
            </a:r>
            <a:r>
              <a:rPr lang="zh-TW" altLang="en-US" sz="2400" dirty="0" smtClean="0"/>
              <a:t>與</a:t>
            </a:r>
            <a:r>
              <a:rPr lang="en-US" altLang="zh-TW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zh-TW" altLang="en-US" sz="2400" dirty="0" smtClean="0"/>
              <a:t>互</a:t>
            </a:r>
            <a:r>
              <a:rPr lang="zh-TW" altLang="en-US" sz="2400" dirty="0"/>
              <a:t>質的總</a:t>
            </a:r>
            <a:r>
              <a:rPr lang="zh-TW" altLang="en-US" sz="2400" dirty="0" smtClean="0"/>
              <a:t>個數</a:t>
            </a:r>
            <a:endParaRPr lang="en-US" altLang="zh-TW" sz="2400" dirty="0" smtClean="0"/>
          </a:p>
          <a:p>
            <a:pPr lvl="1"/>
            <a:r>
              <a:rPr lang="zh-TW" altLang="en-US" sz="2000" dirty="0" smtClean="0"/>
              <a:t>範例</a:t>
            </a:r>
            <a:r>
              <a:rPr lang="en-US" altLang="zh-TW" sz="2000" dirty="0" smtClean="0"/>
              <a:t>:</a:t>
            </a:r>
            <a:r>
              <a:rPr lang="zh-TW" altLang="en-US" sz="2000" dirty="0" smtClean="0"/>
              <a:t> </a:t>
            </a:r>
            <a:r>
              <a:rPr lang="en-US" altLang="zh-TW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Ø(8)=4</a:t>
            </a:r>
            <a:r>
              <a:rPr lang="zh-TW" alt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，因為</a:t>
            </a:r>
            <a:r>
              <a:rPr lang="en-US" altLang="zh-TW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1, 3, 5, 7</a:t>
            </a:r>
            <a:r>
              <a:rPr lang="zh-TW" alt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均和</a:t>
            </a:r>
            <a:r>
              <a:rPr lang="en-US" altLang="zh-TW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r>
              <a:rPr lang="zh-TW" alt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互質</a:t>
            </a:r>
            <a:endParaRPr lang="en-US" altLang="zh-TW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zh-TW" altLang="en-US" sz="2000" dirty="0" smtClean="0"/>
              <a:t>範例</a:t>
            </a:r>
            <a:r>
              <a:rPr lang="en-US" altLang="zh-TW" sz="2000" dirty="0"/>
              <a:t>:</a:t>
            </a:r>
            <a:r>
              <a:rPr lang="zh-TW" altLang="en-US" sz="2000" dirty="0"/>
              <a:t> </a:t>
            </a:r>
            <a:r>
              <a:rPr lang="en-US" altLang="zh-TW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Ø(5)=4=5-1</a:t>
            </a:r>
            <a:r>
              <a:rPr lang="zh-TW" alt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，</a:t>
            </a:r>
            <a:r>
              <a:rPr lang="zh-TW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因為</a:t>
            </a:r>
            <a:r>
              <a:rPr lang="en-US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1, </a:t>
            </a:r>
            <a:r>
              <a:rPr lang="en-US" altLang="zh-TW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2, 3</a:t>
            </a:r>
            <a:r>
              <a:rPr lang="en-US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zh-TW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zh-TW" alt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均和</a:t>
            </a:r>
            <a:r>
              <a:rPr lang="en-US" altLang="zh-TW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zh-TW" alt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互質</a:t>
            </a:r>
            <a:r>
              <a:rPr lang="en-US" altLang="zh-TW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(5</a:t>
            </a:r>
            <a:r>
              <a:rPr lang="zh-TW" alt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是質數，比</a:t>
            </a:r>
            <a:r>
              <a:rPr lang="en-US" altLang="zh-TW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zh-TW" alt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小的都與</a:t>
            </a:r>
            <a:r>
              <a:rPr lang="en-US" altLang="zh-TW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zh-TW" alt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互質</a:t>
            </a:r>
            <a:r>
              <a:rPr lang="en-US" altLang="zh-TW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altLang="zh-TW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zh-TW" altLang="en-US" sz="2400" dirty="0" smtClean="0"/>
              <a:t>歐</a:t>
            </a:r>
            <a:r>
              <a:rPr lang="zh-TW" altLang="en-US" sz="2400" dirty="0"/>
              <a:t>拉函數</a:t>
            </a:r>
            <a:r>
              <a:rPr lang="zh-TW" altLang="en-US" sz="2400" dirty="0" smtClean="0"/>
              <a:t>特例</a:t>
            </a:r>
            <a:r>
              <a:rPr lang="en-US" altLang="zh-TW" sz="2400" dirty="0" smtClean="0"/>
              <a:t>:</a:t>
            </a:r>
            <a:r>
              <a:rPr lang="zh-TW" altLang="en-US" sz="2400" dirty="0" smtClean="0"/>
              <a:t> </a:t>
            </a:r>
            <a:endParaRPr lang="en-US" altLang="zh-TW" sz="2400" dirty="0" smtClean="0"/>
          </a:p>
          <a:p>
            <a:pPr marL="400050" lvl="1" indent="0">
              <a:buNone/>
            </a:pPr>
            <a:r>
              <a:rPr lang="en-US" altLang="zh-TW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n</a:t>
            </a:r>
            <a:r>
              <a:rPr lang="en-US" altLang="zh-TW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altLang="zh-TW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sz="20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 </a:t>
            </a:r>
            <a:r>
              <a:rPr lang="en-US" altLang="zh-TW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</a:p>
          <a:p>
            <a:pPr marL="400050" lvl="1" indent="0">
              <a:buNone/>
            </a:pPr>
            <a:r>
              <a:rPr lang="zh-TW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若</a:t>
            </a:r>
            <a:r>
              <a:rPr lang="en-US" altLang="zh-TW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zh-TW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與</a:t>
            </a:r>
            <a:r>
              <a:rPr lang="en-US" altLang="zh-TW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r>
              <a:rPr lang="zh-TW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互質，</a:t>
            </a:r>
            <a:r>
              <a:rPr lang="zh-TW" alt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則</a:t>
            </a:r>
            <a:r>
              <a:rPr lang="en-US" altLang="zh-TW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Ø</a:t>
            </a:r>
            <a:r>
              <a:rPr lang="el-GR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zh-TW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= Ø(</a:t>
            </a:r>
            <a:r>
              <a:rPr lang="en-US" altLang="zh-TW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altLang="zh-TW" sz="2000" dirty="0" err="1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</a:t>
            </a:r>
            <a:r>
              <a:rPr lang="en-US" altLang="zh-TW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r>
              <a:rPr lang="en-US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= Ø(</a:t>
            </a:r>
            <a:r>
              <a:rPr lang="en-US" altLang="zh-TW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altLang="zh-TW" sz="20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</a:t>
            </a:r>
            <a:r>
              <a:rPr lang="en-US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Ø(</a:t>
            </a:r>
            <a:r>
              <a:rPr lang="en-US" altLang="zh-TW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r>
              <a:rPr lang="en-US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= (</a:t>
            </a:r>
            <a:r>
              <a:rPr lang="en-US" altLang="zh-TW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-1)</a:t>
            </a:r>
            <a:r>
              <a:rPr lang="en-US" altLang="zh-TW" sz="20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</a:t>
            </a:r>
            <a:r>
              <a:rPr lang="en-US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zh-TW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r>
              <a:rPr lang="en-US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-1</a:t>
            </a:r>
            <a:r>
              <a:rPr lang="en-US" altLang="zh-TW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zh-TW" alt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zh-TW" altLang="en-US" sz="2000" dirty="0" smtClean="0"/>
              <a:t>範例</a:t>
            </a:r>
            <a:r>
              <a:rPr lang="en-US" altLang="zh-TW" sz="2000" dirty="0" smtClean="0"/>
              <a:t>:</a:t>
            </a:r>
          </a:p>
          <a:p>
            <a:pPr marL="457200" lvl="1" indent="0">
              <a:buNone/>
            </a:pPr>
            <a:r>
              <a:rPr lang="en-US" altLang="zh-TW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zh-TW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與</a:t>
            </a:r>
            <a:r>
              <a:rPr lang="en-US" altLang="zh-TW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r>
              <a:rPr lang="zh-TW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互</a:t>
            </a:r>
            <a:r>
              <a:rPr lang="zh-TW" alt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質</a:t>
            </a:r>
            <a:r>
              <a:rPr lang="zh-TW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且</a:t>
            </a:r>
            <a:r>
              <a:rPr lang="en-US" altLang="zh-TW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altLang="zh-TW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=11,</a:t>
            </a:r>
            <a:r>
              <a:rPr lang="en-US" altLang="zh-TW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q</a:t>
            </a:r>
            <a:r>
              <a:rPr lang="en-US" altLang="zh-TW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=13, </a:t>
            </a:r>
            <a:r>
              <a:rPr lang="en-US" altLang="zh-TW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altLang="zh-TW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11 </a:t>
            </a:r>
            <a:r>
              <a:rPr lang="en-US" altLang="zh-TW" sz="20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 </a:t>
            </a:r>
            <a:r>
              <a:rPr lang="en-US" altLang="zh-TW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13 </a:t>
            </a:r>
            <a:r>
              <a:rPr lang="en-US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altLang="zh-TW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143</a:t>
            </a:r>
            <a:endParaRPr lang="zh-TW" alt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1" indent="0">
              <a:buNone/>
            </a:pPr>
            <a:r>
              <a:rPr lang="en-US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Ø</a:t>
            </a:r>
            <a:r>
              <a:rPr lang="el-GR" altLang="zh-TW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(143</a:t>
            </a:r>
            <a:r>
              <a:rPr lang="el-GR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= </a:t>
            </a:r>
            <a:r>
              <a:rPr lang="en-US" altLang="zh-TW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Ø(11</a:t>
            </a:r>
            <a:r>
              <a:rPr lang="en-US" altLang="zh-TW" sz="20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 </a:t>
            </a:r>
            <a:r>
              <a:rPr lang="en-US" altLang="zh-TW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13</a:t>
            </a:r>
            <a:r>
              <a:rPr lang="en-US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= Ø</a:t>
            </a:r>
            <a:r>
              <a:rPr lang="en-US" altLang="zh-TW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(11)</a:t>
            </a:r>
            <a:r>
              <a:rPr lang="en-US" altLang="zh-TW" sz="20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 </a:t>
            </a:r>
            <a:r>
              <a:rPr lang="en-US" altLang="zh-TW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Ø</a:t>
            </a:r>
            <a:r>
              <a:rPr lang="en-US" altLang="zh-TW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(13</a:t>
            </a:r>
            <a:r>
              <a:rPr lang="en-US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= (11-1</a:t>
            </a:r>
            <a:r>
              <a:rPr lang="en-US" altLang="zh-TW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altLang="zh-TW" sz="20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 </a:t>
            </a:r>
            <a:r>
              <a:rPr lang="en-US" altLang="zh-TW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13-1) = </a:t>
            </a:r>
            <a:r>
              <a:rPr lang="en-US" altLang="zh-TW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120</a:t>
            </a:r>
            <a:endParaRPr lang="zh-TW" alt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altLang="zh-TW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412" name="投影片編號版面配置區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kumimoji="1" sz="32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kumimoji="1" sz="28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kumimoji="1" sz="24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2B4FB5E9-32B0-43A8-BFDF-F99A21CB0537}" type="slidenum">
              <a:rPr kumimoji="0" lang="en-US" altLang="zh-TW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9</a:t>
            </a:fld>
            <a:endParaRPr kumimoji="0" lang="en-US" altLang="zh-TW" sz="140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61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61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1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1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61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61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build="p"/>
    </p:bldLst>
  </p:timing>
</p:sld>
</file>

<file path=ppt/theme/theme1.xml><?xml version="1.0" encoding="utf-8"?>
<a:theme xmlns:a="http://schemas.openxmlformats.org/drawingml/2006/main" name="Blends">
  <a:themeElements>
    <a:clrScheme name="Blends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新細明體"/>
        <a:cs typeface=""/>
      </a:majorFont>
      <a:minorFont>
        <a:latin typeface="Tahoma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C7EDCC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Blends</Template>
  <TotalTime>30991</TotalTime>
  <Words>1152</Words>
  <Application>Microsoft Office PowerPoint</Application>
  <PresentationFormat>如螢幕大小 (4:3)</PresentationFormat>
  <Paragraphs>106</Paragraphs>
  <Slides>13</Slides>
  <Notes>11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13</vt:i4>
      </vt:variant>
    </vt:vector>
  </HeadingPairs>
  <TitlesOfParts>
    <vt:vector size="20" baseType="lpstr">
      <vt:lpstr>新細明體</vt:lpstr>
      <vt:lpstr>Calibri</vt:lpstr>
      <vt:lpstr>Symbol</vt:lpstr>
      <vt:lpstr>Tahoma</vt:lpstr>
      <vt:lpstr>Times New Roman</vt:lpstr>
      <vt:lpstr>Wingdings</vt:lpstr>
      <vt:lpstr>Blends</vt:lpstr>
      <vt:lpstr>PowerPoint 簡報</vt:lpstr>
      <vt:lpstr>RSA的發明人 (由左而右: Ronald Rivest, Adi Shamir, Leonard Adleman)</vt:lpstr>
      <vt:lpstr>RSA的歷史</vt:lpstr>
      <vt:lpstr>有關RSA</vt:lpstr>
      <vt:lpstr>RSA的安全性</vt:lpstr>
      <vt:lpstr>RSA金鑰的長度</vt:lpstr>
      <vt:lpstr>RSA金鑰產生演算法</vt:lpstr>
      <vt:lpstr>RSA金鑰產生演算法簡單範例</vt:lpstr>
      <vt:lpstr>歐拉函數 </vt:lpstr>
      <vt:lpstr>歐拉定理 </vt:lpstr>
      <vt:lpstr>歐拉</vt:lpstr>
      <vt:lpstr>RSA加解密系統相關演算法</vt:lpstr>
      <vt:lpstr>PowerPoint 簡報</vt:lpstr>
    </vt:vector>
  </TitlesOfParts>
  <Company>My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投影片 1</dc:title>
  <dc:creator>Customer</dc:creator>
  <cp:lastModifiedBy>Bob</cp:lastModifiedBy>
  <cp:revision>378</cp:revision>
  <cp:lastPrinted>2015-12-28T23:27:58Z</cp:lastPrinted>
  <dcterms:created xsi:type="dcterms:W3CDTF">2004-05-10T15:40:01Z</dcterms:created>
  <dcterms:modified xsi:type="dcterms:W3CDTF">2016-06-07T05:28:57Z</dcterms:modified>
</cp:coreProperties>
</file>