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3" r:id="rId16"/>
    <p:sldId id="284" r:id="rId17"/>
    <p:sldId id="285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8"/>
  </p:normalViewPr>
  <p:slideViewPr>
    <p:cSldViewPr snapToGrid="0" snapToObjects="1">
      <p:cViewPr varScale="1">
        <p:scale>
          <a:sx n="36" d="100"/>
          <a:sy n="36" d="100"/>
        </p:scale>
        <p:origin x="336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92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" name="大標題文字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大標題文字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內文層級一…"/>
          <p:cNvSpPr txBox="1">
            <a:spLocks noGrp="1"/>
          </p:cNvSpPr>
          <p:nvPr>
            <p:ph type="body" idx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7" name="矩形"/>
          <p:cNvSpPr txBox="1">
            <a:spLocks noGrp="1"/>
          </p:cNvSpPr>
          <p:nvPr>
            <p:ph type="body" sz="quarter" idx="2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6" name="內文層級一…"/>
          <p:cNvSpPr txBox="1">
            <a:spLocks noGrp="1"/>
          </p:cNvSpPr>
          <p:nvPr>
            <p:ph type="body" sz="half" idx="2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/>
          <a:lstStyle/>
          <a:p>
            <a: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影像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影像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影像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影像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标题和内容">
    <p:bg>
      <p:bgPr>
        <a:gradFill flip="none" rotWithShape="1">
          <a:gsLst>
            <a:gs pos="20000">
              <a:srgbClr val="050537"/>
            </a:gs>
            <a:gs pos="58000">
              <a:srgbClr val="180F3A"/>
            </a:gs>
            <a:gs pos="84000">
              <a:srgbClr val="4A113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6970654" y="12470746"/>
            <a:ext cx="504546" cy="48390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57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그림 개체 틀 2"/>
          <p:cNvSpPr>
            <a:spLocks noGrp="1"/>
          </p:cNvSpPr>
          <p:nvPr>
            <p:ph type="pic" sz="half" idx="21"/>
          </p:nvPr>
        </p:nvSpPr>
        <p:spPr>
          <a:xfrm>
            <a:off x="1057275" y="1103667"/>
            <a:ext cx="10635373" cy="83710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그림 개체 틀 2"/>
          <p:cNvSpPr>
            <a:spLocks noGrp="1"/>
          </p:cNvSpPr>
          <p:nvPr>
            <p:ph type="pic" sz="half" idx="22"/>
          </p:nvPr>
        </p:nvSpPr>
        <p:spPr>
          <a:xfrm>
            <a:off x="12691351" y="4268399"/>
            <a:ext cx="10635373" cy="83710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4630400" y="119761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大標題文字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399" tIns="91399" rIns="91399" bIns="91399" anchor="ctr"/>
          <a:lstStyle>
            <a:lvl1pPr defTabSz="1828800">
              <a:lnSpc>
                <a:spcPct val="90000"/>
              </a:lnSpc>
              <a:defRPr sz="88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75" name="內文層級一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399" tIns="91399" rIns="91399" bIns="91399"/>
          <a:lstStyle>
            <a:lvl1pPr marL="800100" indent="-6858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1371600" indent="-8001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988820" indent="-96012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552700" indent="-10668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3009900" indent="-10668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7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2203132" y="12835910"/>
            <a:ext cx="504468" cy="483830"/>
          </a:xfrm>
          <a:prstGeom prst="rect">
            <a:avLst/>
          </a:prstGeom>
        </p:spPr>
        <p:txBody>
          <a:bodyPr lIns="91399" tIns="91399" rIns="91399" bIns="9139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大標題文字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大標題文字</a:t>
            </a:r>
          </a:p>
        </p:txBody>
      </p:sp>
      <p:sp>
        <p:nvSpPr>
          <p:cNvPr id="2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22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大標題文字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84" name="內文層級一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8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>
            <a:lvl1pPr defTabSz="2438338">
              <a:defRPr spc="-170"/>
            </a:lvl1pPr>
          </a:lstStyle>
          <a:p>
            <a:r>
              <a:t>幻燈片標題</a:t>
            </a:r>
          </a:p>
        </p:txBody>
      </p:sp>
      <p:sp>
        <p:nvSpPr>
          <p:cNvPr id="193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幻燈片子標題</a:t>
            </a:r>
          </a:p>
        </p:txBody>
      </p:sp>
      <p:sp>
        <p:nvSpPr>
          <p:cNvPr id="19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reeform 16"/>
          <p:cNvSpPr/>
          <p:nvPr/>
        </p:nvSpPr>
        <p:spPr>
          <a:xfrm>
            <a:off x="1" y="455350"/>
            <a:ext cx="21536525" cy="1797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699" y="0"/>
                </a:lnTo>
                <a:cubicBezTo>
                  <a:pt x="21196" y="0"/>
                  <a:pt x="21600" y="4835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21196" y="21600"/>
                  <a:pt x="20699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754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7055" y="629733"/>
            <a:ext cx="23146395" cy="1448496"/>
          </a:xfrm>
          <a:prstGeom prst="rect">
            <a:avLst/>
          </a:prstGeom>
        </p:spPr>
        <p:txBody>
          <a:bodyPr lIns="91439" tIns="91439" rIns="91439" bIns="91439" anchor="ctr"/>
          <a:lstStyle>
            <a:lvl1pPr marL="0" indent="0" defTabSz="1828754">
              <a:spcBef>
                <a:spcPts val="2000"/>
              </a:spcBef>
              <a:buSzTx/>
              <a:buNone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485862" indent="-1028673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148784" indent="-1234407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129" indent="-1371563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200318" indent="-1371563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3" name="Rectangle 2"/>
          <p:cNvSpPr/>
          <p:nvPr/>
        </p:nvSpPr>
        <p:spPr>
          <a:xfrm>
            <a:off x="0" y="13078046"/>
            <a:ext cx="24384000" cy="637955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754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4" name="Freeform 14"/>
          <p:cNvSpPr/>
          <p:nvPr/>
        </p:nvSpPr>
        <p:spPr>
          <a:xfrm>
            <a:off x="22835919" y="455352"/>
            <a:ext cx="1548081" cy="1797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3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538" y="21600"/>
                </a:lnTo>
                <a:cubicBezTo>
                  <a:pt x="6479" y="21600"/>
                  <a:pt x="1424" y="17898"/>
                  <a:pt x="255" y="12977"/>
                </a:cubicBezTo>
                <a:lnTo>
                  <a:pt x="0" y="10800"/>
                </a:lnTo>
                <a:lnTo>
                  <a:pt x="255" y="8623"/>
                </a:lnTo>
                <a:cubicBezTo>
                  <a:pt x="1424" y="3702"/>
                  <a:pt x="6479" y="0"/>
                  <a:pt x="12538" y="0"/>
                </a:cubicBez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754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863836" y="3395007"/>
            <a:ext cx="5185834" cy="8599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3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12315019" y="3395007"/>
            <a:ext cx="5185835" cy="8599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4" name="Freeform 16"/>
          <p:cNvSpPr/>
          <p:nvPr/>
        </p:nvSpPr>
        <p:spPr>
          <a:xfrm>
            <a:off x="1" y="455350"/>
            <a:ext cx="21536525" cy="1797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699" y="0"/>
                </a:lnTo>
                <a:cubicBezTo>
                  <a:pt x="21196" y="0"/>
                  <a:pt x="21600" y="4835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21196" y="21600"/>
                  <a:pt x="20699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754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7055" y="629733"/>
            <a:ext cx="23146395" cy="1448496"/>
          </a:xfrm>
          <a:prstGeom prst="rect">
            <a:avLst/>
          </a:prstGeom>
        </p:spPr>
        <p:txBody>
          <a:bodyPr lIns="91439" tIns="91439" rIns="91439" bIns="91439" anchor="ctr"/>
          <a:lstStyle>
            <a:lvl1pPr marL="0" indent="0" defTabSz="1828754">
              <a:spcBef>
                <a:spcPts val="2000"/>
              </a:spcBef>
              <a:buSzTx/>
              <a:buNone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485862" indent="-1028673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148784" indent="-1234407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129" indent="-1371563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200318" indent="-1371563" defTabSz="1828754">
              <a:spcBef>
                <a:spcPts val="2000"/>
              </a:spcBef>
              <a:buSzPct val="100000"/>
              <a:defRPr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6" name="Rectangle 2"/>
          <p:cNvSpPr/>
          <p:nvPr/>
        </p:nvSpPr>
        <p:spPr>
          <a:xfrm>
            <a:off x="0" y="13078046"/>
            <a:ext cx="24384000" cy="637955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754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7" name="Freeform 14"/>
          <p:cNvSpPr/>
          <p:nvPr/>
        </p:nvSpPr>
        <p:spPr>
          <a:xfrm>
            <a:off x="22835919" y="455352"/>
            <a:ext cx="1548081" cy="1797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3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538" y="21600"/>
                </a:lnTo>
                <a:cubicBezTo>
                  <a:pt x="6479" y="21600"/>
                  <a:pt x="1424" y="17898"/>
                  <a:pt x="255" y="12977"/>
                </a:cubicBezTo>
                <a:lnTo>
                  <a:pt x="0" y="10800"/>
                </a:lnTo>
                <a:lnTo>
                  <a:pt x="255" y="8623"/>
                </a:lnTo>
                <a:cubicBezTo>
                  <a:pt x="1424" y="3702"/>
                  <a:pt x="6479" y="0"/>
                  <a:pt x="12538" y="0"/>
                </a:cubicBez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754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大標題文字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3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1" name="內文層級一…"/>
          <p:cNvSpPr txBox="1">
            <a:spLocks noGrp="1"/>
          </p:cNvSpPr>
          <p:nvPr>
            <p:ph type="body" sz="half" idx="2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大標題文字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大標題文字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大標題文字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8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大標題文字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89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0" name="內文層級一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pPr>
            <a:endParaRPr/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math.nist.gov/quantum/zoo/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u/5647574bdbeb?source=post_page-----7ea1bc3981df--------------------------------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ti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Outline…"/>
          <p:cNvSpPr txBox="1">
            <a:spLocks noGrp="1"/>
          </p:cNvSpPr>
          <p:nvPr>
            <p:ph type="body" idx="1"/>
          </p:nvPr>
        </p:nvSpPr>
        <p:spPr>
          <a:xfrm>
            <a:off x="1206500" y="2449962"/>
            <a:ext cx="21971000" cy="1005455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u="sng"/>
            </a:pPr>
            <a:endParaRPr lang="en-US" dirty="0"/>
          </a:p>
          <a:p>
            <a:pPr marL="0" indent="0" algn="ctr">
              <a:buSzTx/>
              <a:buNone/>
              <a:defRPr u="sng"/>
            </a:pPr>
            <a:endParaRPr lang="en-US" dirty="0"/>
          </a:p>
          <a:p>
            <a:pPr marL="0" indent="0" algn="ctr">
              <a:buSzTx/>
              <a:buNone/>
              <a:defRPr u="sng"/>
            </a:pPr>
            <a:r>
              <a:rPr dirty="0"/>
              <a:t>Outline</a:t>
            </a:r>
          </a:p>
          <a:p>
            <a:pPr algn="ctr"/>
            <a:r>
              <a:rPr lang="zh-TW" altLang="en-US" dirty="0"/>
              <a:t>量子電腦簡介</a:t>
            </a:r>
            <a:r>
              <a:rPr dirty="0"/>
              <a:t> </a:t>
            </a:r>
          </a:p>
          <a:p>
            <a:pPr algn="ctr"/>
            <a:r>
              <a:rPr lang="zh-TW" altLang="en-US" dirty="0"/>
              <a:t>古典電腦</a:t>
            </a:r>
            <a:r>
              <a:rPr lang="en-US" altLang="zh-TW" dirty="0"/>
              <a:t>VS</a:t>
            </a:r>
            <a:r>
              <a:rPr lang="zh-TW" altLang="en-US" dirty="0"/>
              <a:t>量子電腦</a:t>
            </a:r>
            <a:r>
              <a:rPr dirty="0"/>
              <a:t>                            </a:t>
            </a:r>
          </a:p>
          <a:p>
            <a:pPr algn="ctr"/>
            <a:r>
              <a:rPr lang="zh-TW" altLang="en-US" dirty="0"/>
              <a:t>量子電腦的未來</a:t>
            </a: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endParaRPr dirty="0"/>
          </a:p>
          <a:p>
            <a:pPr marL="0" indent="0" algn="ctr">
              <a:buNone/>
            </a:pPr>
            <a:endParaRPr lang="en-US" altLang="zh-TW" dirty="0"/>
          </a:p>
          <a:p>
            <a:pPr marL="0" indent="0" algn="ctr">
              <a:buNone/>
            </a:pPr>
            <a:endParaRPr lang="en-US" altLang="zh-TW" dirty="0"/>
          </a:p>
          <a:p>
            <a:pPr marL="0" indent="0" algn="ctr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dirty="0"/>
              <a:t>臺灣大學</a:t>
            </a:r>
            <a:r>
              <a:rPr lang="en-US" altLang="zh-TW" dirty="0"/>
              <a:t>-IBM</a:t>
            </a:r>
            <a:r>
              <a:rPr lang="zh-TW" altLang="en-US" dirty="0"/>
              <a:t>量子電腦中心</a:t>
            </a:r>
            <a:endParaRPr lang="en-US" altLang="zh-TW" dirty="0"/>
          </a:p>
          <a:p>
            <a:pPr marL="0" indent="0" algn="ctr">
              <a:buNone/>
            </a:pPr>
            <a:r>
              <a:rPr lang="zh-TW" altLang="en-US" dirty="0"/>
              <a:t>張晏瑞研究助理</a:t>
            </a:r>
            <a:endParaRPr dirty="0"/>
          </a:p>
        </p:txBody>
      </p:sp>
      <p:sp>
        <p:nvSpPr>
          <p:cNvPr id="228" name="Introduction of Quantum algorithm"/>
          <p:cNvSpPr txBox="1"/>
          <p:nvPr/>
        </p:nvSpPr>
        <p:spPr>
          <a:xfrm>
            <a:off x="3813621" y="763014"/>
            <a:ext cx="16347212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810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sz="8600" dirty="0"/>
              <a:t>量子計算基本簡介及未來</a:t>
            </a:r>
            <a:r>
              <a:rPr dirty="0"/>
              <a:t>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9" name="Picture 2" descr="page1image706592">
            <a:extLst>
              <a:ext uri="{FF2B5EF4-FFF2-40B4-BE49-F238E27FC236}">
                <a16:creationId xmlns:a16="http://schemas.microsoft.com/office/drawing/2014/main" id="{2E0FF8E5-2E07-FA42-B662-5E23E586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488" y="4594677"/>
            <a:ext cx="7132320" cy="226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12"/>
          <p:cNvSpPr txBox="1"/>
          <p:nvPr/>
        </p:nvSpPr>
        <p:spPr>
          <a:xfrm>
            <a:off x="1244540" y="4420818"/>
            <a:ext cx="9144609" cy="2563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位元</a:t>
            </a:r>
            <a:r>
              <a:t>(bit)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為一個數字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純量</a:t>
            </a:r>
            <a:r>
              <a:t>)</a:t>
            </a:r>
          </a:p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邏輯閘</a:t>
            </a:r>
          </a:p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遵循圖靈機</a:t>
            </a:r>
          </a:p>
        </p:txBody>
      </p:sp>
      <p:sp>
        <p:nvSpPr>
          <p:cNvPr id="301" name="TextBox 13"/>
          <p:cNvSpPr txBox="1"/>
          <p:nvPr/>
        </p:nvSpPr>
        <p:spPr>
          <a:xfrm>
            <a:off x="12442035" y="4006460"/>
            <a:ext cx="10730284" cy="258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量子位元</a:t>
            </a:r>
            <a:r>
              <a:t>(Qubit)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為一個向量</a:t>
            </a:r>
          </a:p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量子邏輯閘 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其實就是操作，轉動向量</a:t>
            </a:r>
            <a:r>
              <a:t>)</a:t>
            </a:r>
          </a:p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遵循圖靈機，但為可逆運算</a:t>
            </a:r>
          </a:p>
        </p:txBody>
      </p:sp>
      <p:sp>
        <p:nvSpPr>
          <p:cNvPr id="302" name="TextBox 21"/>
          <p:cNvSpPr txBox="1"/>
          <p:nvPr/>
        </p:nvSpPr>
        <p:spPr>
          <a:xfrm>
            <a:off x="1148403" y="2730699"/>
            <a:ext cx="8416319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6400" b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 </a:t>
            </a:r>
          </a:p>
        </p:txBody>
      </p:sp>
      <p:sp>
        <p:nvSpPr>
          <p:cNvPr id="303" name="TextBox 22"/>
          <p:cNvSpPr txBox="1"/>
          <p:nvPr/>
        </p:nvSpPr>
        <p:spPr>
          <a:xfrm>
            <a:off x="12315200" y="2532875"/>
            <a:ext cx="8998747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量子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電腦</a:t>
            </a:r>
          </a:p>
        </p:txBody>
      </p:sp>
      <p:sp>
        <p:nvSpPr>
          <p:cNvPr id="304" name="텍스트 개체 틀 4"/>
          <p:cNvSpPr txBox="1"/>
          <p:nvPr/>
        </p:nvSpPr>
        <p:spPr>
          <a:xfrm>
            <a:off x="738495" y="627541"/>
            <a:ext cx="22963516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754">
              <a:lnSpc>
                <a:spcPct val="90000"/>
              </a:lnSpc>
              <a:spcBef>
                <a:spcPts val="2000"/>
              </a:spcBef>
              <a:defRPr sz="7200">
                <a:solidFill>
                  <a:srgbClr val="3B3838"/>
                </a:solidFill>
              </a:defRPr>
            </a:pPr>
            <a:r>
              <a:t>古典電腦VS量子電腦</a:t>
            </a:r>
          </a:p>
        </p:txBody>
      </p:sp>
      <p:pic>
        <p:nvPicPr>
          <p:cNvPr id="305" name="圖片 6" descr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75" y="7348419"/>
            <a:ext cx="4919243" cy="155218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6" name="文字方塊 15"/>
              <p:cNvSpPr txBox="1"/>
              <p:nvPr/>
            </p:nvSpPr>
            <p:spPr>
              <a:xfrm>
                <a:off x="6785494" y="7626965"/>
                <a:ext cx="2460957" cy="9950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4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4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54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⨁</m:t>
                      </m:r>
                      <m:r>
                        <a:rPr sz="54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sz="5400">
                  <a:solidFill>
                    <a:srgbClr val="3B3838"/>
                  </a:solidFill>
                </a:endParaRPr>
              </a:p>
            </p:txBody>
          </p:sp>
        </mc:Choice>
        <mc:Fallback>
          <p:sp>
            <p:nvSpPr>
              <p:cNvPr id="30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494" y="7626965"/>
                <a:ext cx="2460957" cy="995097"/>
              </a:xfrm>
              <a:prstGeom prst="rect">
                <a:avLst/>
              </a:prstGeom>
              <a:blipFill>
                <a:blip r:embed="rId3"/>
                <a:stretch>
                  <a:fillRect r="-1538" b="-126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" name="圖片 7" descr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3407" y="6735808"/>
            <a:ext cx="2803946" cy="435654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8" name="文字方塊 12"/>
              <p:cNvSpPr txBox="1"/>
              <p:nvPr/>
            </p:nvSpPr>
            <p:spPr>
              <a:xfrm>
                <a:off x="16164756" y="7168460"/>
                <a:ext cx="1299634" cy="5581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sz="5000">
                  <a:solidFill>
                    <a:srgbClr val="3B3838"/>
                  </a:solidFill>
                </a:endParaRPr>
              </a:p>
            </p:txBody>
          </p:sp>
        </mc:Choice>
        <mc:Fallback>
          <p:sp>
            <p:nvSpPr>
              <p:cNvPr id="308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4756" y="7168460"/>
                <a:ext cx="1299634" cy="558166"/>
              </a:xfrm>
              <a:prstGeom prst="rect">
                <a:avLst/>
              </a:prstGeom>
              <a:blipFill>
                <a:blip r:embed="rId5"/>
                <a:stretch>
                  <a:fillRect l="-19231" r="-11538" b="-84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9" name="文字方塊 13"/>
              <p:cNvSpPr txBox="1"/>
              <p:nvPr/>
            </p:nvSpPr>
            <p:spPr>
              <a:xfrm>
                <a:off x="16174916" y="8514142"/>
                <a:ext cx="1279314" cy="5581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sz="5000">
                  <a:solidFill>
                    <a:srgbClr val="3B3838"/>
                  </a:solidFill>
                </a:endParaRPr>
              </a:p>
            </p:txBody>
          </p:sp>
        </mc:Choice>
        <mc:Fallback>
          <p:sp>
            <p:nvSpPr>
              <p:cNvPr id="309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4916" y="8514142"/>
                <a:ext cx="1279314" cy="558166"/>
              </a:xfrm>
              <a:prstGeom prst="rect">
                <a:avLst/>
              </a:prstGeom>
              <a:blipFill>
                <a:blip r:embed="rId6"/>
                <a:stretch>
                  <a:fillRect l="-19608" r="-11765" b="-84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0" name="文字方塊 14"/>
              <p:cNvSpPr txBox="1"/>
              <p:nvPr/>
            </p:nvSpPr>
            <p:spPr>
              <a:xfrm>
                <a:off x="16083280" y="9669573"/>
                <a:ext cx="2691343" cy="92138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⨁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5000" i="1">
                          <a:solidFill>
                            <a:srgbClr val="3A3838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sz="5000">
                  <a:solidFill>
                    <a:srgbClr val="3B3838"/>
                  </a:solidFill>
                </a:endParaRPr>
              </a:p>
            </p:txBody>
          </p:sp>
        </mc:Choice>
        <mc:Fallback>
          <p:sp>
            <p:nvSpPr>
              <p:cNvPr id="310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3280" y="9669573"/>
                <a:ext cx="2691343" cy="921386"/>
              </a:xfrm>
              <a:prstGeom prst="rect">
                <a:avLst/>
              </a:prstGeom>
              <a:blipFill>
                <a:blip r:embed="rId7"/>
                <a:stretch>
                  <a:fillRect l="-469" b="-1369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16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1450889"/>
          </a:xfrm>
          <a:prstGeom prst="rect">
            <a:avLst/>
          </a:prstGeom>
        </p:spPr>
        <p:txBody>
          <a:bodyPr>
            <a:normAutofit/>
          </a:bodyPr>
          <a:lstStyle>
            <a:lvl1pPr defTabSz="1792223">
              <a:defRPr sz="7056" b="1"/>
            </a:lvl1pPr>
          </a:lstStyle>
          <a:p>
            <a:pPr algn="ctr"/>
            <a:r>
              <a:rPr sz="6600" dirty="0" err="1">
                <a:solidFill>
                  <a:schemeClr val="bg2"/>
                </a:solidFill>
              </a:rPr>
              <a:t>量子閘與量子電路符號</a:t>
            </a:r>
            <a:endParaRPr sz="6600" dirty="0">
              <a:solidFill>
                <a:schemeClr val="bg2"/>
              </a:solidFill>
            </a:endParaRPr>
          </a:p>
        </p:txBody>
      </p:sp>
      <p:pic>
        <p:nvPicPr>
          <p:cNvPr id="313" name="Google Shape;117;p5" descr="Google Shape;117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81138"/>
            <a:ext cx="4484914" cy="743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Google Shape;118;p5" descr="Google Shape;118;p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429" y="2133507"/>
            <a:ext cx="7011379" cy="1063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Google Shape;119;p5" descr="Google Shape;119;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6935" y="2181139"/>
            <a:ext cx="7925907" cy="10536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影像圖庫" descr="影像圖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15" y="507519"/>
            <a:ext cx="9469736" cy="1270096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Quantum Algorithm Implementations for Beginners…"/>
          <p:cNvSpPr txBox="1"/>
          <p:nvPr/>
        </p:nvSpPr>
        <p:spPr>
          <a:xfrm>
            <a:off x="16282423" y="11941433"/>
            <a:ext cx="6974173" cy="86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Quantum Algorithm Implementations for Beginners</a:t>
            </a:r>
          </a:p>
          <a:p>
            <a:r>
              <a:t>https://arxiv.org/pdf/1804.03719.pdf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12"/>
          <p:cNvSpPr txBox="1"/>
          <p:nvPr/>
        </p:nvSpPr>
        <p:spPr>
          <a:xfrm>
            <a:off x="1149414" y="4367563"/>
            <a:ext cx="9144608" cy="2678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位元</a:t>
            </a:r>
            <a:r>
              <a:t>(bit)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為一個數字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純量</a:t>
            </a:r>
            <a:r>
              <a:t>)</a:t>
            </a:r>
          </a:p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邏輯閘</a:t>
            </a:r>
          </a:p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遵循圖靈機 但為不可逆運算</a:t>
            </a:r>
          </a:p>
        </p:txBody>
      </p:sp>
      <p:sp>
        <p:nvSpPr>
          <p:cNvPr id="321" name="TextBox 13"/>
          <p:cNvSpPr txBox="1"/>
          <p:nvPr/>
        </p:nvSpPr>
        <p:spPr>
          <a:xfrm>
            <a:off x="12029821" y="4274747"/>
            <a:ext cx="11190611" cy="2697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量子位元</a:t>
            </a:r>
            <a:r>
              <a:t>(Qubit)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為一個向量</a:t>
            </a:r>
          </a:p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量子邏輯閘 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其實就是</a:t>
            </a:r>
            <a:r>
              <a:rPr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操作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，轉動向量</a:t>
            </a:r>
            <a:r>
              <a:t>)</a:t>
            </a:r>
          </a:p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遵循圖靈機 但為可逆運算</a:t>
            </a:r>
          </a:p>
        </p:txBody>
      </p:sp>
      <p:sp>
        <p:nvSpPr>
          <p:cNvPr id="322" name="텍스트 개체 틀 4"/>
          <p:cNvSpPr txBox="1"/>
          <p:nvPr/>
        </p:nvSpPr>
        <p:spPr>
          <a:xfrm>
            <a:off x="738495" y="691041"/>
            <a:ext cx="22963516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754">
              <a:lnSpc>
                <a:spcPct val="90000"/>
              </a:lnSpc>
              <a:spcBef>
                <a:spcPts val="2000"/>
              </a:spcBef>
              <a:defRPr sz="6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</a:t>
            </a:r>
            <a:r>
              <a:t>VS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量子電腦</a:t>
            </a:r>
          </a:p>
        </p:txBody>
      </p:sp>
      <p:sp>
        <p:nvSpPr>
          <p:cNvPr id="323" name="直線接點 6"/>
          <p:cNvSpPr/>
          <p:nvPr/>
        </p:nvSpPr>
        <p:spPr>
          <a:xfrm>
            <a:off x="13631327" y="8451422"/>
            <a:ext cx="4320001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4" name="直線接點 7"/>
          <p:cNvSpPr/>
          <p:nvPr/>
        </p:nvSpPr>
        <p:spPr>
          <a:xfrm>
            <a:off x="13630478" y="8743519"/>
            <a:ext cx="4320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5" name="直線接點 8"/>
          <p:cNvSpPr/>
          <p:nvPr/>
        </p:nvSpPr>
        <p:spPr>
          <a:xfrm>
            <a:off x="13635561" y="9027162"/>
            <a:ext cx="4320001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6" name="直線接點 9"/>
          <p:cNvSpPr/>
          <p:nvPr/>
        </p:nvSpPr>
        <p:spPr>
          <a:xfrm>
            <a:off x="13630478" y="9590203"/>
            <a:ext cx="4320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0" name="群組 10"/>
          <p:cNvGrpSpPr/>
          <p:nvPr/>
        </p:nvGrpSpPr>
        <p:grpSpPr>
          <a:xfrm>
            <a:off x="15713397" y="9110985"/>
            <a:ext cx="77081" cy="364101"/>
            <a:chOff x="0" y="0"/>
            <a:chExt cx="77080" cy="364100"/>
          </a:xfrm>
        </p:grpSpPr>
        <p:sp>
          <p:nvSpPr>
            <p:cNvPr id="327" name="橢圓 11"/>
            <p:cNvSpPr/>
            <p:nvPr/>
          </p:nvSpPr>
          <p:spPr>
            <a:xfrm>
              <a:off x="-1" y="-1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8" name="橢圓 12"/>
            <p:cNvSpPr/>
            <p:nvPr/>
          </p:nvSpPr>
          <p:spPr>
            <a:xfrm>
              <a:off x="5079" y="139699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9" name="橢圓 13"/>
            <p:cNvSpPr/>
            <p:nvPr/>
          </p:nvSpPr>
          <p:spPr>
            <a:xfrm>
              <a:off x="5079" y="292100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31" name="直線接點 14"/>
          <p:cNvSpPr/>
          <p:nvPr/>
        </p:nvSpPr>
        <p:spPr>
          <a:xfrm>
            <a:off x="13628788" y="9878902"/>
            <a:ext cx="4320001" cy="1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2" name="直線接點 15"/>
          <p:cNvSpPr/>
          <p:nvPr/>
        </p:nvSpPr>
        <p:spPr>
          <a:xfrm>
            <a:off x="13627938" y="10171000"/>
            <a:ext cx="4320001" cy="1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3" name="直線接點 16"/>
          <p:cNvSpPr/>
          <p:nvPr/>
        </p:nvSpPr>
        <p:spPr>
          <a:xfrm>
            <a:off x="13633022" y="10454642"/>
            <a:ext cx="4320000" cy="1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4" name="直線接點 17"/>
          <p:cNvSpPr/>
          <p:nvPr/>
        </p:nvSpPr>
        <p:spPr>
          <a:xfrm>
            <a:off x="13627938" y="11017684"/>
            <a:ext cx="4320001" cy="1"/>
          </a:xfrm>
          <a:prstGeom prst="line">
            <a:avLst/>
          </a:prstGeom>
          <a:ln w="254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8" name="群組 18"/>
          <p:cNvGrpSpPr/>
          <p:nvPr/>
        </p:nvGrpSpPr>
        <p:grpSpPr>
          <a:xfrm>
            <a:off x="15710858" y="10538466"/>
            <a:ext cx="77081" cy="364101"/>
            <a:chOff x="0" y="0"/>
            <a:chExt cx="77080" cy="364100"/>
          </a:xfrm>
        </p:grpSpPr>
        <p:sp>
          <p:nvSpPr>
            <p:cNvPr id="335" name="橢圓 19"/>
            <p:cNvSpPr/>
            <p:nvPr/>
          </p:nvSpPr>
          <p:spPr>
            <a:xfrm>
              <a:off x="-1" y="-1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6" name="橢圓 20"/>
            <p:cNvSpPr/>
            <p:nvPr/>
          </p:nvSpPr>
          <p:spPr>
            <a:xfrm>
              <a:off x="5079" y="139699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7" name="橢圓 21"/>
            <p:cNvSpPr/>
            <p:nvPr/>
          </p:nvSpPr>
          <p:spPr>
            <a:xfrm>
              <a:off x="5079" y="292100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39" name="直線接點 22"/>
          <p:cNvSpPr/>
          <p:nvPr/>
        </p:nvSpPr>
        <p:spPr>
          <a:xfrm>
            <a:off x="13644027" y="11334322"/>
            <a:ext cx="4320001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0" name="直線接點 23"/>
          <p:cNvSpPr/>
          <p:nvPr/>
        </p:nvSpPr>
        <p:spPr>
          <a:xfrm>
            <a:off x="13643178" y="11626419"/>
            <a:ext cx="4320000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1" name="直線接點 24"/>
          <p:cNvSpPr/>
          <p:nvPr/>
        </p:nvSpPr>
        <p:spPr>
          <a:xfrm>
            <a:off x="13648261" y="11910062"/>
            <a:ext cx="4320001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2" name="直線接點 25"/>
          <p:cNvSpPr/>
          <p:nvPr/>
        </p:nvSpPr>
        <p:spPr>
          <a:xfrm>
            <a:off x="13643178" y="12473103"/>
            <a:ext cx="4320000" cy="1"/>
          </a:xfrm>
          <a:prstGeom prst="line">
            <a:avLst/>
          </a:prstGeom>
          <a:ln w="25400">
            <a:solidFill>
              <a:srgbClr val="0070C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46" name="群組 26"/>
          <p:cNvGrpSpPr/>
          <p:nvPr/>
        </p:nvGrpSpPr>
        <p:grpSpPr>
          <a:xfrm>
            <a:off x="15726097" y="11993885"/>
            <a:ext cx="77081" cy="364101"/>
            <a:chOff x="0" y="0"/>
            <a:chExt cx="77080" cy="364100"/>
          </a:xfrm>
        </p:grpSpPr>
        <p:sp>
          <p:nvSpPr>
            <p:cNvPr id="343" name="橢圓 27"/>
            <p:cNvSpPr/>
            <p:nvPr/>
          </p:nvSpPr>
          <p:spPr>
            <a:xfrm>
              <a:off x="-1" y="-1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4" name="橢圓 28"/>
            <p:cNvSpPr/>
            <p:nvPr/>
          </p:nvSpPr>
          <p:spPr>
            <a:xfrm>
              <a:off x="5079" y="139699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5" name="橢圓 29"/>
            <p:cNvSpPr/>
            <p:nvPr/>
          </p:nvSpPr>
          <p:spPr>
            <a:xfrm>
              <a:off x="5079" y="292100"/>
              <a:ext cx="72002" cy="7200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3B383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47" name="左大括弧 30"/>
          <p:cNvSpPr/>
          <p:nvPr/>
        </p:nvSpPr>
        <p:spPr>
          <a:xfrm>
            <a:off x="12820849" y="8316224"/>
            <a:ext cx="443865" cy="125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15"/>
                  <a:pt x="10800" y="20963"/>
                </a:cubicBezTo>
                <a:lnTo>
                  <a:pt x="10800" y="11437"/>
                </a:lnTo>
                <a:cubicBezTo>
                  <a:pt x="10800" y="11085"/>
                  <a:pt x="5965" y="10800"/>
                  <a:pt x="0" y="10800"/>
                </a:cubicBezTo>
                <a:cubicBezTo>
                  <a:pt x="5965" y="10800"/>
                  <a:pt x="10800" y="10515"/>
                  <a:pt x="10800" y="10163"/>
                </a:cubicBezTo>
                <a:lnTo>
                  <a:pt x="10800" y="637"/>
                </a:lnTo>
                <a:cubicBezTo>
                  <a:pt x="10800" y="285"/>
                  <a:pt x="15635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8" name="左大括弧 31"/>
          <p:cNvSpPr/>
          <p:nvPr/>
        </p:nvSpPr>
        <p:spPr>
          <a:xfrm>
            <a:off x="12836891" y="9737556"/>
            <a:ext cx="443865" cy="1255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15"/>
                  <a:pt x="10800" y="20963"/>
                </a:cubicBezTo>
                <a:lnTo>
                  <a:pt x="10800" y="11437"/>
                </a:lnTo>
                <a:cubicBezTo>
                  <a:pt x="10800" y="11085"/>
                  <a:pt x="5965" y="10800"/>
                  <a:pt x="0" y="10800"/>
                </a:cubicBezTo>
                <a:cubicBezTo>
                  <a:pt x="5965" y="10800"/>
                  <a:pt x="10800" y="10515"/>
                  <a:pt x="10800" y="10163"/>
                </a:cubicBezTo>
                <a:lnTo>
                  <a:pt x="10800" y="637"/>
                </a:lnTo>
                <a:cubicBezTo>
                  <a:pt x="10800" y="285"/>
                  <a:pt x="15635" y="0"/>
                  <a:pt x="21600" y="0"/>
                </a:cubicBezTo>
              </a:path>
            </a:pathLst>
          </a:custGeom>
          <a:ln w="127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9" name="左大括弧 32"/>
          <p:cNvSpPr/>
          <p:nvPr/>
        </p:nvSpPr>
        <p:spPr>
          <a:xfrm>
            <a:off x="12833685" y="11235896"/>
            <a:ext cx="443865" cy="125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15"/>
                  <a:pt x="10800" y="20963"/>
                </a:cubicBezTo>
                <a:lnTo>
                  <a:pt x="10800" y="11437"/>
                </a:lnTo>
                <a:cubicBezTo>
                  <a:pt x="10800" y="11085"/>
                  <a:pt x="5965" y="10800"/>
                  <a:pt x="0" y="10800"/>
                </a:cubicBezTo>
                <a:cubicBezTo>
                  <a:pt x="5965" y="10800"/>
                  <a:pt x="10800" y="10515"/>
                  <a:pt x="10800" y="10163"/>
                </a:cubicBezTo>
                <a:lnTo>
                  <a:pt x="10800" y="637"/>
                </a:lnTo>
                <a:cubicBezTo>
                  <a:pt x="10800" y="285"/>
                  <a:pt x="15635" y="0"/>
                  <a:pt x="21600" y="0"/>
                </a:cubicBezTo>
              </a:path>
            </a:pathLst>
          </a:custGeom>
          <a:ln w="12700">
            <a:solidFill>
              <a:srgbClr val="0070C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0" name="文字方塊 33"/>
          <p:cNvSpPr txBox="1"/>
          <p:nvPr/>
        </p:nvSpPr>
        <p:spPr>
          <a:xfrm>
            <a:off x="12344400" y="8556038"/>
            <a:ext cx="1222409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</a:t>
            </a:r>
          </a:p>
        </p:txBody>
      </p:sp>
      <p:sp>
        <p:nvSpPr>
          <p:cNvPr id="351" name="文字方塊 34"/>
          <p:cNvSpPr txBox="1"/>
          <p:nvPr/>
        </p:nvSpPr>
        <p:spPr>
          <a:xfrm>
            <a:off x="12344400" y="9976014"/>
            <a:ext cx="1222409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</a:t>
            </a:r>
          </a:p>
        </p:txBody>
      </p:sp>
      <p:sp>
        <p:nvSpPr>
          <p:cNvPr id="352" name="文字方塊 35"/>
          <p:cNvSpPr txBox="1"/>
          <p:nvPr/>
        </p:nvSpPr>
        <p:spPr>
          <a:xfrm>
            <a:off x="12344400" y="11416265"/>
            <a:ext cx="1222409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</a:t>
            </a:r>
          </a:p>
        </p:txBody>
      </p:sp>
      <p:pic>
        <p:nvPicPr>
          <p:cNvPr id="353" name="圖片 36" descr="圖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4" y="8542866"/>
            <a:ext cx="6918554" cy="3397383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流程圖: 程序 37"/>
          <p:cNvSpPr/>
          <p:nvPr/>
        </p:nvSpPr>
        <p:spPr>
          <a:xfrm>
            <a:off x="2783839" y="8556038"/>
            <a:ext cx="751841" cy="335148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5" name="流程圖: 程序 38"/>
          <p:cNvSpPr/>
          <p:nvPr/>
        </p:nvSpPr>
        <p:spPr>
          <a:xfrm>
            <a:off x="7099435" y="8641581"/>
            <a:ext cx="1678803" cy="335148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6" name="左大括弧 39"/>
          <p:cNvSpPr/>
          <p:nvPr/>
        </p:nvSpPr>
        <p:spPr>
          <a:xfrm>
            <a:off x="2403145" y="8865937"/>
            <a:ext cx="767785" cy="2550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57"/>
                  <a:pt x="10800" y="21058"/>
                </a:cubicBezTo>
                <a:lnTo>
                  <a:pt x="10800" y="11342"/>
                </a:lnTo>
                <a:cubicBezTo>
                  <a:pt x="10800" y="11043"/>
                  <a:pt x="5965" y="10800"/>
                  <a:pt x="0" y="10800"/>
                </a:cubicBezTo>
                <a:cubicBezTo>
                  <a:pt x="5965" y="10800"/>
                  <a:pt x="10800" y="10557"/>
                  <a:pt x="10800" y="10258"/>
                </a:cubicBezTo>
                <a:lnTo>
                  <a:pt x="10800" y="542"/>
                </a:lnTo>
                <a:cubicBezTo>
                  <a:pt x="10800" y="243"/>
                  <a:pt x="15635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7" name="文字方塊 40"/>
          <p:cNvSpPr txBox="1"/>
          <p:nvPr/>
        </p:nvSpPr>
        <p:spPr>
          <a:xfrm>
            <a:off x="1881559" y="9799128"/>
            <a:ext cx="1222409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</a:t>
            </a:r>
          </a:p>
        </p:txBody>
      </p:sp>
      <p:sp>
        <p:nvSpPr>
          <p:cNvPr id="358" name="右大括弧 41"/>
          <p:cNvSpPr/>
          <p:nvPr/>
        </p:nvSpPr>
        <p:spPr>
          <a:xfrm>
            <a:off x="7132319" y="8943779"/>
            <a:ext cx="806521" cy="2292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84"/>
                  <a:pt x="10800" y="633"/>
                </a:cubicBezTo>
                <a:lnTo>
                  <a:pt x="10800" y="10167"/>
                </a:lnTo>
                <a:cubicBezTo>
                  <a:pt x="10800" y="10516"/>
                  <a:pt x="15635" y="10800"/>
                  <a:pt x="21600" y="10800"/>
                </a:cubicBezTo>
                <a:cubicBezTo>
                  <a:pt x="15635" y="10800"/>
                  <a:pt x="10800" y="11084"/>
                  <a:pt x="10800" y="11433"/>
                </a:cubicBezTo>
                <a:lnTo>
                  <a:pt x="10800" y="20967"/>
                </a:lnTo>
                <a:cubicBezTo>
                  <a:pt x="10800" y="21316"/>
                  <a:pt x="5965" y="21600"/>
                  <a:pt x="0" y="21600"/>
                </a:cubicBezTo>
              </a:path>
            </a:pathLst>
          </a:custGeom>
          <a:ln w="127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9" name="文字方塊 42"/>
          <p:cNvSpPr txBox="1"/>
          <p:nvPr/>
        </p:nvSpPr>
        <p:spPr>
          <a:xfrm>
            <a:off x="8056880" y="9732174"/>
            <a:ext cx="1222409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</a:t>
            </a:r>
          </a:p>
        </p:txBody>
      </p:sp>
      <p:sp>
        <p:nvSpPr>
          <p:cNvPr id="360" name="TextBox 21"/>
          <p:cNvSpPr txBox="1"/>
          <p:nvPr/>
        </p:nvSpPr>
        <p:spPr>
          <a:xfrm>
            <a:off x="1148403" y="2730699"/>
            <a:ext cx="8416319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6400" b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 </a:t>
            </a:r>
          </a:p>
        </p:txBody>
      </p:sp>
      <p:sp>
        <p:nvSpPr>
          <p:cNvPr id="361" name="TextBox 22"/>
          <p:cNvSpPr txBox="1"/>
          <p:nvPr/>
        </p:nvSpPr>
        <p:spPr>
          <a:xfrm>
            <a:off x="12315200" y="2532875"/>
            <a:ext cx="8998747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量子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電腦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109;geafa3c2123_0_0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1765201"/>
          </a:xfrm>
          <a:prstGeom prst="rect">
            <a:avLst/>
          </a:prstGeom>
        </p:spPr>
        <p:txBody>
          <a:bodyPr/>
          <a:lstStyle>
            <a:lvl1pPr algn="ctr">
              <a:defRPr sz="64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量子電路 (Quantum Circuit)</a:t>
            </a:r>
          </a:p>
        </p:txBody>
      </p:sp>
      <p:sp>
        <p:nvSpPr>
          <p:cNvPr id="364" name="Google Shape;110;geafa3c2123_0_0"/>
          <p:cNvSpPr txBox="1">
            <a:spLocks noGrp="1"/>
          </p:cNvSpPr>
          <p:nvPr>
            <p:ph type="body" idx="1"/>
          </p:nvPr>
        </p:nvSpPr>
        <p:spPr>
          <a:xfrm>
            <a:off x="1676400" y="2343148"/>
            <a:ext cx="21031200" cy="10011001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0"/>
              </a:spcBef>
            </a:pPr>
            <a:r>
              <a:t>初始化並設置量子位元 </a:t>
            </a:r>
          </a:p>
          <a:p>
            <a:pPr marL="457200" indent="-457200"/>
            <a:r>
              <a:t>量子閘</a:t>
            </a:r>
          </a:p>
          <a:p>
            <a:pPr marL="457200" indent="-457200"/>
            <a:r>
              <a:t>量測</a:t>
            </a:r>
          </a:p>
        </p:txBody>
      </p:sp>
      <p:pic>
        <p:nvPicPr>
          <p:cNvPr id="365" name="Google Shape;111;geafa3c2123_0_0" descr="Google Shape;111;geafa3c2123_0_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122" y="6119694"/>
            <a:ext cx="11747173" cy="6212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109;geafa3c2123_0_0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21031200" cy="1765201"/>
          </a:xfrm>
          <a:prstGeom prst="rect">
            <a:avLst/>
          </a:prstGeom>
        </p:spPr>
        <p:txBody>
          <a:bodyPr/>
          <a:lstStyle>
            <a:lvl1pPr algn="ctr">
              <a:defRPr sz="64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 err="1"/>
              <a:t>量子</a:t>
            </a:r>
            <a:r>
              <a:rPr lang="en-US" dirty="0" err="1"/>
              <a:t>邏輯閘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4" name="Google Shape;110;geafa3c2123_0_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676400" y="1567543"/>
                <a:ext cx="22212300" cy="1214845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TW" altLang="en-US" dirty="0">
                    <a:solidFill>
                      <a:schemeClr val="bg2"/>
                    </a:solidFill>
                  </a:rPr>
                  <a:t>單量子邏輯閘</a:t>
                </a:r>
                <a:br>
                  <a:rPr lang="zh-TW" altLang="en-US" dirty="0"/>
                </a:br>
                <a:r>
                  <a:rPr lang="en" altLang="zh-TW" sz="4800" dirty="0">
                    <a:solidFill>
                      <a:schemeClr val="bg2"/>
                    </a:solidFill>
                  </a:rPr>
                  <a:t>X</a:t>
                </a:r>
                <a:r>
                  <a:rPr lang="zh-TW" altLang="en-US" sz="4800" dirty="0">
                    <a:solidFill>
                      <a:schemeClr val="bg2"/>
                    </a:solidFill>
                  </a:rPr>
                  <a:t>邏輯閘（</a:t>
                </a:r>
                <a:r>
                  <a:rPr lang="en" altLang="zh-TW" sz="4800" dirty="0">
                    <a:solidFill>
                      <a:schemeClr val="bg2"/>
                    </a:solidFill>
                  </a:rPr>
                  <a:t>Pauli X-gate</a:t>
                </a:r>
                <a:r>
                  <a:rPr lang="zh-TW" altLang="en" sz="4800" dirty="0">
                    <a:solidFill>
                      <a:schemeClr val="bg2"/>
                    </a:solidFill>
                  </a:rPr>
                  <a:t>）</a:t>
                </a:r>
                <a:br>
                  <a:rPr lang="en" altLang="zh-TW" sz="4800" dirty="0">
                    <a:solidFill>
                      <a:schemeClr val="bg2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sz="4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  <m:r>
                        <a:rPr lang="en-US" altLang="zh-TW" sz="48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sz="4800" b="0" i="0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4800" b="0" i="0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ar-AE" altLang="zh-TW" sz="4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ar-AE" altLang="zh-TW" sz="4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</m:m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]=|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zh-TW" altLang="en-US" sz="48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zh-TW" sz="480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480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altLang="zh-TW" sz="4800" dirty="0">
                  <a:solidFill>
                    <a:schemeClr val="bg2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TW" sz="4800" dirty="0">
                    <a:solidFill>
                      <a:schemeClr val="bg2"/>
                    </a:solidFill>
                  </a:rPr>
                  <a:t>Z</a:t>
                </a:r>
                <a:r>
                  <a:rPr lang="zh-TW" altLang="en-US" sz="4800" dirty="0">
                    <a:solidFill>
                      <a:schemeClr val="bg2"/>
                    </a:solidFill>
                  </a:rPr>
                  <a:t>邏輯閘（</a:t>
                </a:r>
                <a:r>
                  <a:rPr lang="en" altLang="zh-TW" sz="4800" dirty="0">
                    <a:solidFill>
                      <a:schemeClr val="bg2"/>
                    </a:solidFill>
                  </a:rPr>
                  <a:t>Pauli Z-gate</a:t>
                </a:r>
                <a:r>
                  <a:rPr lang="zh-TW" altLang="en" sz="4800" dirty="0">
                    <a:solidFill>
                      <a:schemeClr val="bg2"/>
                    </a:solidFill>
                  </a:rPr>
                  <a:t>）</a:t>
                </a:r>
                <a:endParaRPr lang="en" altLang="zh-TW" sz="4800" dirty="0">
                  <a:solidFill>
                    <a:schemeClr val="bg2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4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sz="4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  <m:r>
                        <a:rPr lang="en-US" altLang="zh-TW" sz="4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sz="4800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4800" b="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4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4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4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altLang="zh-TW" sz="4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altLang="zh-TW" sz="4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en-US" altLang="zh-TW" sz="4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]=|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4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zh-TW" altLang="en-US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zh-TW" sz="480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4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4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4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altLang="zh-TW" sz="4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4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ar-AE" sz="4800" dirty="0">
                  <a:solidFill>
                    <a:schemeClr val="bg2"/>
                  </a:solidFill>
                </a:endParaRPr>
              </a:p>
            </p:txBody>
          </p:sp>
        </mc:Choice>
        <mc:Fallback>
          <p:sp>
            <p:nvSpPr>
              <p:cNvPr id="364" name="Google Shape;110;geafa3c2123_0_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676400" y="1567543"/>
                <a:ext cx="22212300" cy="12148457"/>
              </a:xfrm>
              <a:prstGeom prst="rect">
                <a:avLst/>
              </a:prstGeom>
              <a:blipFill>
                <a:blip r:embed="rId2"/>
                <a:stretch>
                  <a:fillRect l="-1543" t="-1881" b="-126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4EAC1630-B43E-8449-9840-1519543BCEBB}"/>
              </a:ext>
            </a:extLst>
          </p:cNvPr>
          <p:cNvSpPr txBox="1"/>
          <p:nvPr/>
        </p:nvSpPr>
        <p:spPr>
          <a:xfrm>
            <a:off x="11803456" y="1926172"/>
            <a:ext cx="10348987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en-US" altLang="zh-TW" sz="5400" dirty="0" err="1"/>
              <a:t>阿德瑪邏輯閘</a:t>
            </a:r>
            <a:endParaRPr lang="en-US" altLang="zh-TW" sz="5400" dirty="0"/>
          </a:p>
          <a:p>
            <a:pPr algn="l"/>
            <a:r>
              <a:rPr lang="en-US" altLang="zh-TW" sz="5400" dirty="0"/>
              <a:t>（ The Hadamard gate H-gate ）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7D6AA64A-5D39-DE4F-8034-4F48D33CFEC1}"/>
                  </a:ext>
                </a:extLst>
              </p:cNvPr>
              <p:cNvSpPr txBox="1"/>
              <p:nvPr/>
            </p:nvSpPr>
            <p:spPr>
              <a:xfrm>
                <a:off x="11838149" y="3612717"/>
                <a:ext cx="4555799" cy="1628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800" i="1" dirty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7D6AA64A-5D39-DE4F-8034-4F48D33CF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8149" y="3612717"/>
                <a:ext cx="4555799" cy="1628394"/>
              </a:xfrm>
              <a:prstGeom prst="rect">
                <a:avLst/>
              </a:prstGeom>
              <a:blipFill>
                <a:blip r:embed="rId3"/>
                <a:stretch>
                  <a:fillRect l="-3064" b="-69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F68BA89-EAD1-7C46-96B5-D0564487E1F6}"/>
                  </a:ext>
                </a:extLst>
              </p:cNvPr>
              <p:cNvSpPr txBox="1"/>
              <p:nvPr/>
            </p:nvSpPr>
            <p:spPr>
              <a:xfrm>
                <a:off x="11779328" y="5627633"/>
                <a:ext cx="2130263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F68BA89-EAD1-7C46-96B5-D0564487E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9328" y="5627633"/>
                <a:ext cx="2130263" cy="841256"/>
              </a:xfrm>
              <a:prstGeom prst="rect">
                <a:avLst/>
              </a:prstGeom>
              <a:blipFill>
                <a:blip r:embed="rId4"/>
                <a:stretch>
                  <a:fillRect l="-7101" t="-141791" r="-2367" b="-21940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CAB86C9-F65A-7C48-A396-7F45702F1DFC}"/>
                  </a:ext>
                </a:extLst>
              </p:cNvPr>
              <p:cNvSpPr txBox="1"/>
              <p:nvPr/>
            </p:nvSpPr>
            <p:spPr>
              <a:xfrm>
                <a:off x="13901489" y="5330935"/>
                <a:ext cx="4224170" cy="1628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altLang="zh-TW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CAB86C9-F65A-7C48-A396-7F45702F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1489" y="5330935"/>
                <a:ext cx="4224170" cy="1628394"/>
              </a:xfrm>
              <a:prstGeom prst="rect">
                <a:avLst/>
              </a:prstGeom>
              <a:blipFill>
                <a:blip r:embed="rId5"/>
                <a:stretch>
                  <a:fillRect b="-61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A91D839-5EDA-0745-A427-567B90003FBB}"/>
                  </a:ext>
                </a:extLst>
              </p:cNvPr>
              <p:cNvSpPr txBox="1"/>
              <p:nvPr/>
            </p:nvSpPr>
            <p:spPr>
              <a:xfrm>
                <a:off x="18026462" y="5416177"/>
                <a:ext cx="2318840" cy="13294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4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AE" altLang="zh-TW" sz="4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4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zh-TW" sz="4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ar-AE" altLang="zh-TW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sz="4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A91D839-5EDA-0745-A427-567B90003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6462" y="5416177"/>
                <a:ext cx="2318840" cy="1329467"/>
              </a:xfrm>
              <a:prstGeom prst="rect">
                <a:avLst/>
              </a:prstGeom>
              <a:blipFill>
                <a:blip r:embed="rId6"/>
                <a:stretch>
                  <a:fillRect l="-2732" b="-103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1BB3948-584C-7843-BC69-76266CBA3865}"/>
                  </a:ext>
                </a:extLst>
              </p:cNvPr>
              <p:cNvSpPr txBox="1"/>
              <p:nvPr/>
            </p:nvSpPr>
            <p:spPr>
              <a:xfrm>
                <a:off x="13206097" y="7132166"/>
                <a:ext cx="6192016" cy="1628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ar-AE" altLang="zh-TW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</m:oMath>
                  </m:oMathPara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1BB3948-584C-7843-BC69-76266CBA3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097" y="7132166"/>
                <a:ext cx="6192016" cy="1628394"/>
              </a:xfrm>
              <a:prstGeom prst="rect">
                <a:avLst/>
              </a:prstGeom>
              <a:blipFill>
                <a:blip r:embed="rId7"/>
                <a:stretch>
                  <a:fillRect l="-818" t="-51163" r="-10429" b="-891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2B9B6A7D-D529-7341-973C-357F0C1A8DDE}"/>
              </a:ext>
            </a:extLst>
          </p:cNvPr>
          <p:cNvSpPr txBox="1"/>
          <p:nvPr/>
        </p:nvSpPr>
        <p:spPr>
          <a:xfrm>
            <a:off x="14064721" y="11022588"/>
            <a:ext cx="102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BB7084E-5EC2-8E49-83C7-E09137321181}"/>
                  </a:ext>
                </a:extLst>
              </p:cNvPr>
              <p:cNvSpPr txBox="1"/>
              <p:nvPr/>
            </p:nvSpPr>
            <p:spPr>
              <a:xfrm>
                <a:off x="11775135" y="8760560"/>
                <a:ext cx="6251327" cy="1628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BB7084E-5EC2-8E49-83C7-E09137321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135" y="8760560"/>
                <a:ext cx="6251327" cy="1628394"/>
              </a:xfrm>
              <a:prstGeom prst="rect">
                <a:avLst/>
              </a:prstGeom>
              <a:blipFill>
                <a:blip r:embed="rId8"/>
                <a:stretch>
                  <a:fillRect l="-2028" t="-50388" b="-891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A1FDE7C-C844-AC4A-A3D4-2D95AB552B12}"/>
                  </a:ext>
                </a:extLst>
              </p:cNvPr>
              <p:cNvSpPr txBox="1"/>
              <p:nvPr/>
            </p:nvSpPr>
            <p:spPr>
              <a:xfrm>
                <a:off x="17796431" y="8957279"/>
                <a:ext cx="2778902" cy="13294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4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AE" altLang="zh-TW" sz="4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4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zh-TW" sz="4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ar-AE" altLang="zh-TW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sz="4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A1FDE7C-C844-AC4A-A3D4-2D95AB552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431" y="8957279"/>
                <a:ext cx="2778902" cy="1329467"/>
              </a:xfrm>
              <a:prstGeom prst="rect">
                <a:avLst/>
              </a:prstGeom>
              <a:blipFill>
                <a:blip r:embed="rId9"/>
                <a:stretch>
                  <a:fillRect l="-2273" b="-11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75F7AAB-3064-F647-98E9-2E6D6CF83A96}"/>
                  </a:ext>
                </a:extLst>
              </p:cNvPr>
              <p:cNvSpPr txBox="1"/>
              <p:nvPr/>
            </p:nvSpPr>
            <p:spPr>
              <a:xfrm>
                <a:off x="13206097" y="10444353"/>
                <a:ext cx="6192016" cy="1628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altLang="zh-TW" sz="4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ar-AE" altLang="zh-TW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ar-AE" altLang="zh-TW" sz="4800" i="1">
                          <a:latin typeface="Cambria Math" panose="02040503050406030204" pitchFamily="18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ar-AE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4800" i="1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75F7AAB-3064-F647-98E9-2E6D6CF83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097" y="10444353"/>
                <a:ext cx="6192016" cy="1628394"/>
              </a:xfrm>
              <a:prstGeom prst="rect">
                <a:avLst/>
              </a:prstGeom>
              <a:blipFill>
                <a:blip r:embed="rId10"/>
                <a:stretch>
                  <a:fillRect l="-818" t="-51163" r="-10429" b="-891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01B66D5-0836-6C42-8D5F-7DE622012A8C}"/>
                  </a:ext>
                </a:extLst>
              </p:cNvPr>
              <p:cNvSpPr txBox="1"/>
              <p:nvPr/>
            </p:nvSpPr>
            <p:spPr>
              <a:xfrm>
                <a:off x="11554054" y="12230354"/>
                <a:ext cx="6922088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480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ar-AE" altLang="zh-TW" sz="4800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ar-AE" altLang="zh-TW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en-US" altLang="zh-TW" sz="4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altLang="zh-TW" sz="4800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ar-AE" altLang="zh-TW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4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zh-TW" altLang="en-US" sz="4800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en-US" altLang="zh-TW" sz="4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4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ar-AE" altLang="zh-TW" sz="4800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ar-AE" altLang="zh-TW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4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US" altLang="zh-TW" sz="4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altLang="zh-TW" sz="4800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ar-AE" altLang="zh-TW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kumimoji="0" lang="zh-TW" alt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01B66D5-0836-6C42-8D5F-7DE622012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4054" y="12230354"/>
                <a:ext cx="6922088" cy="841256"/>
              </a:xfrm>
              <a:prstGeom prst="rect">
                <a:avLst/>
              </a:prstGeom>
              <a:blipFill>
                <a:blip r:embed="rId11"/>
                <a:stretch>
                  <a:fillRect t="-138235" r="-10256" b="-21617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8573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charRg st="178" end="1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109;geafa3c2123_0_0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21031200" cy="1765201"/>
          </a:xfrm>
          <a:prstGeom prst="rect">
            <a:avLst/>
          </a:prstGeom>
        </p:spPr>
        <p:txBody>
          <a:bodyPr/>
          <a:lstStyle>
            <a:lvl1pPr algn="ctr">
              <a:defRPr sz="64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 err="1"/>
              <a:t>量子</a:t>
            </a:r>
            <a:r>
              <a:rPr lang="en-US" dirty="0" err="1"/>
              <a:t>邏輯閘</a:t>
            </a:r>
            <a:endParaRPr dirty="0"/>
          </a:p>
        </p:txBody>
      </p:sp>
      <p:sp>
        <p:nvSpPr>
          <p:cNvPr id="364" name="Google Shape;110;geafa3c2123_0_0"/>
          <p:cNvSpPr txBox="1">
            <a:spLocks noGrp="1"/>
          </p:cNvSpPr>
          <p:nvPr>
            <p:ph type="body" idx="1"/>
          </p:nvPr>
        </p:nvSpPr>
        <p:spPr>
          <a:xfrm>
            <a:off x="1676400" y="1567543"/>
            <a:ext cx="21031200" cy="1214845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雙量子邏輯閘</a:t>
            </a:r>
            <a:br>
              <a:rPr lang="zh-TW" altLang="en-US" dirty="0"/>
            </a:br>
            <a:endParaRPr lang="en-US" altLang="zh-TW" sz="4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D92EA5-7981-504F-955F-D9881C4DA6F6}"/>
              </a:ext>
            </a:extLst>
          </p:cNvPr>
          <p:cNvSpPr txBox="1"/>
          <p:nvPr/>
        </p:nvSpPr>
        <p:spPr>
          <a:xfrm>
            <a:off x="1676400" y="2491488"/>
            <a:ext cx="764632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受控</a:t>
            </a:r>
            <a:r>
              <a:rPr kumimoji="0" lang="en-US" altLang="zh-TW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NOT</a:t>
            </a:r>
            <a:r>
              <a:rPr kumimoji="0" lang="zh-TW" altLang="en-U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閘（</a:t>
            </a:r>
            <a:r>
              <a:rPr kumimoji="0" lang="en-US" altLang="zh-TW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CNOT Gate</a:t>
            </a:r>
            <a:r>
              <a:rPr kumimoji="0" lang="zh-TW" altLang="en-U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）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8958446-838C-654C-9E85-E922731E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0" y="4059030"/>
            <a:ext cx="4270653" cy="37321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900419-8BB2-A549-8544-ACE2E3AF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523" y="4059030"/>
            <a:ext cx="3369633" cy="27989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6B0AA71-7C0D-B84C-B53F-AAFBE29092F4}"/>
                  </a:ext>
                </a:extLst>
              </p:cNvPr>
              <p:cNvSpPr/>
              <p:nvPr/>
            </p:nvSpPr>
            <p:spPr>
              <a:xfrm>
                <a:off x="12664799" y="4579558"/>
                <a:ext cx="6488186" cy="2691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𝐶𝑁𝑂𝑇</m:t>
                      </m:r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zh-TW" sz="4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zh-TW" sz="4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4800" dirty="0"/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6B0AA71-7C0D-B84C-B53F-AAFBE2909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799" y="4579558"/>
                <a:ext cx="6488186" cy="2691121"/>
              </a:xfrm>
              <a:prstGeom prst="rect">
                <a:avLst/>
              </a:prstGeom>
              <a:blipFill>
                <a:blip r:embed="rId4"/>
                <a:stretch>
                  <a:fillRect l="-1367" b="-56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EAFFC979-6B76-7346-9AF8-D971DE1CB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1" y="8838222"/>
            <a:ext cx="15011400" cy="1462150"/>
          </a:xfrm>
          <a:prstGeom prst="rect">
            <a:avLst/>
          </a:prstGeom>
        </p:spPr>
      </p:pic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AC83EECF-2C11-3642-86F4-B181AB41C2BB}"/>
              </a:ext>
            </a:extLst>
          </p:cNvPr>
          <p:cNvCxnSpPr/>
          <p:nvPr/>
        </p:nvCxnSpPr>
        <p:spPr>
          <a:xfrm flipV="1">
            <a:off x="2595698" y="9921295"/>
            <a:ext cx="0" cy="7581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BA36F464-C250-9D4F-BB7E-DABEA96315A5}"/>
              </a:ext>
            </a:extLst>
          </p:cNvPr>
          <p:cNvCxnSpPr/>
          <p:nvPr/>
        </p:nvCxnSpPr>
        <p:spPr>
          <a:xfrm flipV="1">
            <a:off x="2919548" y="9921295"/>
            <a:ext cx="0" cy="7581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549BD2-2E12-B84C-92B2-980A98B7F750}"/>
              </a:ext>
            </a:extLst>
          </p:cNvPr>
          <p:cNvSpPr txBox="1"/>
          <p:nvPr/>
        </p:nvSpPr>
        <p:spPr>
          <a:xfrm>
            <a:off x="2019301" y="10571752"/>
            <a:ext cx="146033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4800" dirty="0"/>
              <a:t>q</a:t>
            </a:r>
            <a:r>
              <a:rPr lang="en-US" altLang="zh-TW" sz="4800" baseline="-25000" dirty="0"/>
              <a:t>0</a:t>
            </a:r>
            <a:r>
              <a:rPr kumimoji="0" lang="en-US" altLang="zh-TW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,q</a:t>
            </a:r>
            <a:r>
              <a:rPr lang="en-US" altLang="zh-TW" sz="4800" baseline="-25000" dirty="0"/>
              <a:t>1</a:t>
            </a:r>
            <a:endParaRPr kumimoji="0" lang="zh-TW" altLang="en-US" sz="4800" b="0" i="0" u="none" strike="noStrike" cap="none" spc="0" normalizeH="0" baseline="-2500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8067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12"/>
          <p:cNvSpPr txBox="1"/>
          <p:nvPr/>
        </p:nvSpPr>
        <p:spPr>
          <a:xfrm>
            <a:off x="1149414" y="4367563"/>
            <a:ext cx="9144608" cy="37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位元</a:t>
            </a:r>
            <a:r>
              <a:rPr dirty="0"/>
              <a:t>(bit) 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為一個數字</a:t>
            </a:r>
            <a:r>
              <a:rPr dirty="0"/>
              <a:t>(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純量</a:t>
            </a:r>
            <a:r>
              <a:rPr dirty="0"/>
              <a:t>)</a:t>
            </a:r>
          </a:p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邏輯閘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遵循圖靈機</a:t>
            </a:r>
            <a:r>
              <a:rPr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但為不可逆運算</a:t>
            </a:r>
            <a:endParaRPr lang="en-US" dirty="0">
              <a:latin typeface="+mn-lt"/>
              <a:ea typeface="+mn-ea"/>
              <a:cs typeface="+mn-cs"/>
              <a:sym typeface="Helvetica"/>
            </a:endParaRPr>
          </a:p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  <a:sym typeface="Helvetica"/>
              </a:rPr>
              <a:t>可以直接複製</a:t>
            </a:r>
            <a:endParaRPr lang="en-US" dirty="0">
              <a:latin typeface="+mn-lt"/>
              <a:ea typeface="+mn-ea"/>
              <a:cs typeface="+mn-cs"/>
              <a:sym typeface="Helvetica"/>
            </a:endParaRPr>
          </a:p>
          <a:p>
            <a:pPr marL="457200" indent="-457200" algn="l" defTabSz="1828800">
              <a:buSzPct val="100000"/>
              <a:buAutoNum type="arabicPeriod"/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測量誰測都一樣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1" name="TextBox 13"/>
          <p:cNvSpPr txBox="1"/>
          <p:nvPr/>
        </p:nvSpPr>
        <p:spPr>
          <a:xfrm>
            <a:off x="12029821" y="4274747"/>
            <a:ext cx="11190611" cy="37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+mn-lt"/>
                <a:ea typeface="+mn-ea"/>
                <a:cs typeface="+mn-cs"/>
                <a:sym typeface="Helvetica"/>
              </a:rPr>
              <a:t>量子位元</a:t>
            </a:r>
            <a:r>
              <a:rPr dirty="0"/>
              <a:t>(Qubit)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為一個向量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+mn-lt"/>
                <a:ea typeface="+mn-ea"/>
                <a:cs typeface="+mn-cs"/>
                <a:sym typeface="Helvetica"/>
              </a:rPr>
              <a:t>量子邏輯閘</a:t>
            </a:r>
            <a:r>
              <a:rPr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/>
              <a:t>(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其實就是</a:t>
            </a:r>
            <a:r>
              <a:rPr dirty="0" err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操作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，轉動向量</a:t>
            </a:r>
            <a:r>
              <a:rPr dirty="0"/>
              <a:t>)</a:t>
            </a:r>
          </a:p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+mn-lt"/>
                <a:ea typeface="+mn-ea"/>
                <a:cs typeface="+mn-cs"/>
                <a:sym typeface="Helvetica"/>
              </a:rPr>
              <a:t>遵循圖靈機</a:t>
            </a:r>
            <a:r>
              <a:rPr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但為可逆運算</a:t>
            </a:r>
            <a:endParaRPr lang="en-US" dirty="0">
              <a:latin typeface="+mn-lt"/>
              <a:ea typeface="+mn-ea"/>
              <a:cs typeface="+mn-cs"/>
              <a:sym typeface="Helvetica"/>
            </a:endParaRPr>
          </a:p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通常不能複製</a:t>
            </a:r>
            <a:endParaRPr lang="en-US" altLang="zh-TW" dirty="0">
              <a:latin typeface="+mn-lt"/>
              <a:ea typeface="+mn-ea"/>
              <a:cs typeface="+mn-cs"/>
              <a:sym typeface="Helvetica"/>
            </a:endParaRPr>
          </a:p>
          <a:p>
            <a:pPr marL="685800" indent="-685800" algn="l" defTabSz="1828800">
              <a:buSzPct val="100000"/>
              <a:buAutoNum type="arabicPeriod"/>
              <a:defRPr sz="4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zh-TW" altLang="en-US" dirty="0">
                <a:latin typeface="+mn-lt"/>
                <a:ea typeface="+mn-ea"/>
                <a:cs typeface="+mn-cs"/>
                <a:sym typeface="Helvetica"/>
              </a:rPr>
              <a:t> 測量很重要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2" name="텍스트 개체 틀 4"/>
          <p:cNvSpPr txBox="1"/>
          <p:nvPr/>
        </p:nvSpPr>
        <p:spPr>
          <a:xfrm>
            <a:off x="738495" y="691041"/>
            <a:ext cx="22963516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754">
              <a:lnSpc>
                <a:spcPct val="90000"/>
              </a:lnSpc>
              <a:spcBef>
                <a:spcPts val="2000"/>
              </a:spcBef>
              <a:defRPr sz="6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</a:t>
            </a:r>
            <a:r>
              <a:t>VS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量子電腦</a:t>
            </a:r>
          </a:p>
        </p:txBody>
      </p:sp>
      <p:sp>
        <p:nvSpPr>
          <p:cNvPr id="360" name="TextBox 21"/>
          <p:cNvSpPr txBox="1"/>
          <p:nvPr/>
        </p:nvSpPr>
        <p:spPr>
          <a:xfrm>
            <a:off x="1148403" y="2730699"/>
            <a:ext cx="8416319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6400" b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 </a:t>
            </a:r>
          </a:p>
        </p:txBody>
      </p:sp>
      <p:sp>
        <p:nvSpPr>
          <p:cNvPr id="361" name="TextBox 22"/>
          <p:cNvSpPr txBox="1"/>
          <p:nvPr/>
        </p:nvSpPr>
        <p:spPr>
          <a:xfrm>
            <a:off x="12315200" y="2532875"/>
            <a:ext cx="8998747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量子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電腦</a:t>
            </a:r>
          </a:p>
        </p:txBody>
      </p:sp>
    </p:spTree>
    <p:extLst>
      <p:ext uri="{BB962C8B-B14F-4D97-AF65-F5344CB8AC3E}">
        <p14:creationId xmlns:p14="http://schemas.microsoft.com/office/powerpoint/2010/main" val="19390779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主要量子演算法"/>
          <p:cNvSpPr txBox="1"/>
          <p:nvPr/>
        </p:nvSpPr>
        <p:spPr>
          <a:xfrm>
            <a:off x="8578849" y="935433"/>
            <a:ext cx="722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r>
              <a:t>主要量子演算法</a:t>
            </a:r>
          </a:p>
        </p:txBody>
      </p:sp>
      <p:pic>
        <p:nvPicPr>
          <p:cNvPr id="368" name="影像圖庫" descr="影像圖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80" y="4104672"/>
            <a:ext cx="23017841" cy="643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Quantum computation: Algorithms and Applications.  Chinese Journal of Physics 72 (2021) 248–269"/>
          <p:cNvSpPr txBox="1"/>
          <p:nvPr/>
        </p:nvSpPr>
        <p:spPr>
          <a:xfrm>
            <a:off x="9211381" y="12063595"/>
            <a:ext cx="14594235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Quantum computation: Algorithms and Applications.  Chinese Journal of Physics 72 (2021) 248–269 </a:t>
            </a:r>
            <a:endParaRPr sz="1200"/>
          </a:p>
          <a:p>
            <a:pPr algn="l" defTabSz="457200">
              <a:spcBef>
                <a:spcPts val="1200"/>
              </a:spcBef>
              <a:defRPr sz="2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120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古典與量子演算法間比較"/>
          <p:cNvSpPr txBox="1"/>
          <p:nvPr/>
        </p:nvSpPr>
        <p:spPr>
          <a:xfrm>
            <a:off x="6546849" y="935433"/>
            <a:ext cx="11290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r>
              <a:rPr dirty="0" err="1"/>
              <a:t>古典與量子演算法間比較</a:t>
            </a:r>
            <a:endParaRPr dirty="0"/>
          </a:p>
        </p:txBody>
      </p:sp>
      <p:sp>
        <p:nvSpPr>
          <p:cNvPr id="376" name="顯著速度提升：質因數分解 (加密)、模擬量子力學系統 (製藥、化學模擬)…"/>
          <p:cNvSpPr txBox="1"/>
          <p:nvPr/>
        </p:nvSpPr>
        <p:spPr>
          <a:xfrm>
            <a:off x="1379328" y="3115419"/>
            <a:ext cx="22172043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lnSpc>
                <a:spcPts val="8000"/>
              </a:lnSpc>
              <a:buClr>
                <a:srgbClr val="292929"/>
              </a:buClr>
              <a:buSzPct val="100000"/>
              <a:buFont typeface="Charter Roman"/>
              <a:buChar char="•"/>
              <a:defRPr sz="4000">
                <a:solidFill>
                  <a:srgbClr val="292929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顯著速度提升：質因數分解</a:t>
            </a:r>
            <a:r>
              <a:rPr dirty="0"/>
              <a:t> (</a:t>
            </a:r>
            <a:r>
              <a:rPr dirty="0" err="1"/>
              <a:t>加密</a:t>
            </a:r>
            <a:r>
              <a:rPr dirty="0"/>
              <a:t>)、</a:t>
            </a:r>
            <a:r>
              <a:rPr dirty="0" err="1"/>
              <a:t>模擬量子力學系統</a:t>
            </a:r>
            <a:r>
              <a:rPr dirty="0"/>
              <a:t> (</a:t>
            </a:r>
            <a:r>
              <a:rPr dirty="0" err="1"/>
              <a:t>製藥、化學模擬</a:t>
            </a:r>
            <a:r>
              <a:rPr dirty="0"/>
              <a:t>)</a:t>
            </a:r>
          </a:p>
          <a:p>
            <a:pPr algn="l" defTabSz="457200">
              <a:defRPr sz="3800" u="sng">
                <a:solidFill>
                  <a:srgbClr val="0000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u="none" dirty="0" err="1">
                <a:solidFill>
                  <a:srgbClr val="292929"/>
                </a:solidFill>
              </a:rPr>
              <a:t>可以在</a:t>
            </a:r>
            <a:r>
              <a:rPr u="none" dirty="0">
                <a:solidFill>
                  <a:srgbClr val="292929"/>
                </a:solidFill>
              </a:rPr>
              <a:t> Quantum Algorithm Zoo (</a:t>
            </a:r>
            <a:r>
              <a:rPr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https://math.nist.gov/quantum/zoo/</a:t>
            </a:r>
            <a:r>
              <a:rPr u="none" dirty="0">
                <a:solidFill>
                  <a:srgbClr val="292929"/>
                </a:solidFill>
              </a:rPr>
              <a:t>) </a:t>
            </a:r>
            <a:r>
              <a:rPr u="none" dirty="0" err="1">
                <a:solidFill>
                  <a:srgbClr val="292929"/>
                </a:solidFill>
              </a:rPr>
              <a:t>找到現有的演算法與複雜度比較</a:t>
            </a:r>
            <a:endParaRPr u="none" dirty="0">
              <a:solidFill>
                <a:srgbClr val="292929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表格 2">
                <a:extLst>
                  <a:ext uri="{FF2B5EF4-FFF2-40B4-BE49-F238E27FC236}">
                    <a16:creationId xmlns:a16="http://schemas.microsoft.com/office/drawing/2014/main" id="{BCFC20DA-ED69-E74A-9DA8-B1BDB621CB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03525"/>
                  </p:ext>
                </p:extLst>
              </p:nvPr>
            </p:nvGraphicFramePr>
            <p:xfrm>
              <a:off x="3594398" y="5257304"/>
              <a:ext cx="17236776" cy="59538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5592">
                      <a:extLst>
                        <a:ext uri="{9D8B030D-6E8A-4147-A177-3AD203B41FA5}">
                          <a16:colId xmlns:a16="http://schemas.microsoft.com/office/drawing/2014/main" val="1049267686"/>
                        </a:ext>
                      </a:extLst>
                    </a:gridCol>
                    <a:gridCol w="5745592">
                      <a:extLst>
                        <a:ext uri="{9D8B030D-6E8A-4147-A177-3AD203B41FA5}">
                          <a16:colId xmlns:a16="http://schemas.microsoft.com/office/drawing/2014/main" val="3819828212"/>
                        </a:ext>
                      </a:extLst>
                    </a:gridCol>
                    <a:gridCol w="5745592">
                      <a:extLst>
                        <a:ext uri="{9D8B030D-6E8A-4147-A177-3AD203B41FA5}">
                          <a16:colId xmlns:a16="http://schemas.microsoft.com/office/drawing/2014/main" val="2255033352"/>
                        </a:ext>
                      </a:extLst>
                    </a:gridCol>
                  </a:tblGrid>
                  <a:tr h="1209061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演算法複雜度比較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古典演算法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量子演算法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578579"/>
                      </a:ext>
                    </a:extLst>
                  </a:tr>
                  <a:tr h="1853745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質因數分解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～</a:t>
                          </a:r>
                          <a:r>
                            <a:rPr lang="en-US" altLang="zh-TW" sz="4400" dirty="0"/>
                            <a:t>10</a:t>
                          </a:r>
                          <a:r>
                            <a:rPr lang="en-US" altLang="zh-TW" sz="4400" baseline="30000" dirty="0"/>
                            <a:t>23</a:t>
                          </a:r>
                          <a:r>
                            <a:rPr lang="zh-TW" altLang="en-US" sz="4400" baseline="0" dirty="0"/>
                            <a:t>次運算</a:t>
                          </a:r>
                          <a:endParaRPr lang="en-US" altLang="zh-TW" sz="4400" baseline="0" dirty="0"/>
                        </a:p>
                        <a:p>
                          <a:r>
                            <a:rPr lang="zh-TW" altLang="en-US" sz="4400" baseline="0" dirty="0"/>
                            <a:t>約數十萬年</a:t>
                          </a:r>
                          <a:endParaRPr lang="zh-TW" altLang="en-US" sz="4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～</a:t>
                          </a:r>
                          <a:r>
                            <a:rPr lang="en-US" altLang="zh-TW" sz="4400" dirty="0"/>
                            <a:t>10</a:t>
                          </a:r>
                          <a:r>
                            <a:rPr lang="en-US" altLang="zh-TW" sz="4400" baseline="30000" dirty="0"/>
                            <a:t>10</a:t>
                          </a:r>
                          <a:r>
                            <a:rPr lang="zh-TW" altLang="en-US" sz="4400" baseline="0" dirty="0"/>
                            <a:t>次運算</a:t>
                          </a:r>
                          <a:endParaRPr lang="en-US" altLang="zh-TW" sz="4400" baseline="0" dirty="0"/>
                        </a:p>
                        <a:p>
                          <a:r>
                            <a:rPr lang="zh-TW" altLang="en-US" sz="4400" baseline="0" dirty="0"/>
                            <a:t>約數秒</a:t>
                          </a:r>
                          <a:endParaRPr lang="zh-TW" altLang="en-US" sz="4400" dirty="0"/>
                        </a:p>
                        <a:p>
                          <a:endParaRPr lang="zh-TW" altLang="en-US" sz="4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8502688"/>
                      </a:ext>
                    </a:extLst>
                  </a:tr>
                  <a:tr h="1209061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無序搜尋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4400" dirty="0"/>
                            <a:t>O(n)</a:t>
                          </a:r>
                          <a:endParaRPr lang="zh-TW" altLang="en-US" sz="4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ad>
                                <m:radPr>
                                  <m:degHide m:val="on"/>
                                  <m:ctrlPr>
                                    <a:rPr lang="zh-TW" altLang="en-US" sz="4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sz="4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altLang="zh-TW" sz="4400" dirty="0"/>
                            <a:t>)</a:t>
                          </a:r>
                          <a:endParaRPr lang="zh-TW" altLang="en-US" sz="4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6680614"/>
                      </a:ext>
                    </a:extLst>
                  </a:tr>
                  <a:tr h="1272178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傅立葉轉換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𝑛𝑙𝑜𝑔𝑛</m:t>
                              </m:r>
                            </m:oMath>
                          </a14:m>
                          <a:r>
                            <a:rPr lang="en-US" altLang="zh-TW" sz="4400" dirty="0"/>
                            <a:t>)</a:t>
                          </a:r>
                          <a:endParaRPr lang="zh-TW" altLang="en-US" sz="4400" dirty="0"/>
                        </a:p>
                        <a:p>
                          <a:endParaRPr lang="zh-TW" altLang="en-US" sz="4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584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4400" b="0" i="1" smtClean="0">
                                  <a:latin typeface="Cambria Math" panose="02040503050406030204" pitchFamily="18" charset="0"/>
                                </a:rPr>
                                <m:t>𝑛𝑙𝑜𝑔𝑛</m:t>
                              </m:r>
                            </m:oMath>
                          </a14:m>
                          <a:r>
                            <a:rPr lang="en-US" altLang="zh-TW" sz="4400" dirty="0"/>
                            <a:t>)</a:t>
                          </a:r>
                          <a:endParaRPr lang="zh-TW" altLang="en-US" sz="4400" dirty="0"/>
                        </a:p>
                        <a:p>
                          <a:endParaRPr lang="zh-TW" altLang="en-US" sz="4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000563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表格 2">
                <a:extLst>
                  <a:ext uri="{FF2B5EF4-FFF2-40B4-BE49-F238E27FC236}">
                    <a16:creationId xmlns:a16="http://schemas.microsoft.com/office/drawing/2014/main" id="{BCFC20DA-ED69-E74A-9DA8-B1BDB621CB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03525"/>
                  </p:ext>
                </p:extLst>
              </p:nvPr>
            </p:nvGraphicFramePr>
            <p:xfrm>
              <a:off x="3594398" y="5257304"/>
              <a:ext cx="17236776" cy="59538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5592">
                      <a:extLst>
                        <a:ext uri="{9D8B030D-6E8A-4147-A177-3AD203B41FA5}">
                          <a16:colId xmlns:a16="http://schemas.microsoft.com/office/drawing/2014/main" val="1049267686"/>
                        </a:ext>
                      </a:extLst>
                    </a:gridCol>
                    <a:gridCol w="5745592">
                      <a:extLst>
                        <a:ext uri="{9D8B030D-6E8A-4147-A177-3AD203B41FA5}">
                          <a16:colId xmlns:a16="http://schemas.microsoft.com/office/drawing/2014/main" val="3819828212"/>
                        </a:ext>
                      </a:extLst>
                    </a:gridCol>
                    <a:gridCol w="5745592">
                      <a:extLst>
                        <a:ext uri="{9D8B030D-6E8A-4147-A177-3AD203B41FA5}">
                          <a16:colId xmlns:a16="http://schemas.microsoft.com/office/drawing/2014/main" val="2255033352"/>
                        </a:ext>
                      </a:extLst>
                    </a:gridCol>
                  </a:tblGrid>
                  <a:tr h="1209061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演算法複雜度比較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古典演算法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量子演算法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578579"/>
                      </a:ext>
                    </a:extLst>
                  </a:tr>
                  <a:tr h="2103120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質因數分解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～</a:t>
                          </a:r>
                          <a:r>
                            <a:rPr lang="en-US" altLang="zh-TW" sz="4400" dirty="0"/>
                            <a:t>10</a:t>
                          </a:r>
                          <a:r>
                            <a:rPr lang="en-US" altLang="zh-TW" sz="4400" baseline="30000" dirty="0"/>
                            <a:t>23</a:t>
                          </a:r>
                          <a:r>
                            <a:rPr lang="zh-TW" altLang="en-US" sz="4400" baseline="0" dirty="0"/>
                            <a:t>次運算</a:t>
                          </a:r>
                          <a:endParaRPr lang="en-US" altLang="zh-TW" sz="4400" baseline="0" dirty="0"/>
                        </a:p>
                        <a:p>
                          <a:r>
                            <a:rPr lang="zh-TW" altLang="en-US" sz="4400" baseline="0" dirty="0"/>
                            <a:t>約數十萬年</a:t>
                          </a:r>
                          <a:endParaRPr lang="zh-TW" altLang="en-US" sz="4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～</a:t>
                          </a:r>
                          <a:r>
                            <a:rPr lang="en-US" altLang="zh-TW" sz="4400" dirty="0"/>
                            <a:t>10</a:t>
                          </a:r>
                          <a:r>
                            <a:rPr lang="en-US" altLang="zh-TW" sz="4400" baseline="30000" dirty="0"/>
                            <a:t>10</a:t>
                          </a:r>
                          <a:r>
                            <a:rPr lang="zh-TW" altLang="en-US" sz="4400" baseline="0" dirty="0"/>
                            <a:t>次運算</a:t>
                          </a:r>
                          <a:endParaRPr lang="en-US" altLang="zh-TW" sz="4400" baseline="0" dirty="0"/>
                        </a:p>
                        <a:p>
                          <a:r>
                            <a:rPr lang="zh-TW" altLang="en-US" sz="4400" baseline="0" dirty="0"/>
                            <a:t>約數秒</a:t>
                          </a:r>
                          <a:endParaRPr lang="zh-TW" altLang="en-US" sz="4400" dirty="0"/>
                        </a:p>
                        <a:p>
                          <a:endParaRPr lang="zh-TW" altLang="en-US" sz="4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8502688"/>
                      </a:ext>
                    </a:extLst>
                  </a:tr>
                  <a:tr h="1209061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無序搜尋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4400" dirty="0"/>
                            <a:t>O(n)</a:t>
                          </a:r>
                          <a:endParaRPr lang="zh-TW" altLang="en-US" sz="4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82292" r="-221" b="-1197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6680614"/>
                      </a:ext>
                    </a:extLst>
                  </a:tr>
                  <a:tr h="1432560">
                    <a:tc>
                      <a:txBody>
                        <a:bodyPr/>
                        <a:lstStyle/>
                        <a:p>
                          <a:r>
                            <a:rPr lang="zh-TW" altLang="en-US" sz="4400" dirty="0"/>
                            <a:t>傅立葉轉換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00442" t="-324779" r="-100442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24779" r="-221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0005632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ge2image5603952.jpg" descr="page2image56039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57" y="1882425"/>
            <a:ext cx="18409066" cy="1072212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文字"/>
          <p:cNvSpPr txBox="1"/>
          <p:nvPr/>
        </p:nvSpPr>
        <p:spPr>
          <a:xfrm>
            <a:off x="2419857" y="1653825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232" name="(Noisy Intermediate Scale Quantum，NISQ）"/>
          <p:cNvSpPr txBox="1"/>
          <p:nvPr/>
        </p:nvSpPr>
        <p:spPr>
          <a:xfrm>
            <a:off x="14553646" y="12093843"/>
            <a:ext cx="75050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333333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(Noisy Intermediate Scale </a:t>
            </a:r>
            <a:r>
              <a:rPr dirty="0" err="1"/>
              <a:t>Quantum，NISQ</a:t>
            </a:r>
            <a:r>
              <a:rPr dirty="0"/>
              <a:t>）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9528318-0C49-7845-B251-E9DD60FA416E}"/>
              </a:ext>
            </a:extLst>
          </p:cNvPr>
          <p:cNvSpPr txBox="1"/>
          <p:nvPr/>
        </p:nvSpPr>
        <p:spPr>
          <a:xfrm>
            <a:off x="9001125" y="12811740"/>
            <a:ext cx="1625917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" altLang="zh-TW" dirty="0"/>
              <a:t>Sourced from Ewan Munro article for </a:t>
            </a:r>
            <a:r>
              <a:rPr lang="en" altLang="zh-TW" dirty="0">
                <a:hlinkClick r:id="rId3"/>
              </a:rPr>
              <a:t>Quantum World Associatio</a:t>
            </a:r>
            <a:r>
              <a:rPr lang="en" altLang="zh-TW" dirty="0">
                <a:hlinkClick r:id="rId3"/>
              </a:rPr>
              <a:t>n</a:t>
            </a:r>
            <a:r>
              <a:rPr lang="en" altLang="zh-TW" dirty="0"/>
              <a:t> (17/10/2108)</a:t>
            </a:r>
          </a:p>
          <a:p>
            <a:br>
              <a:rPr lang="en" altLang="zh-TW" dirty="0"/>
            </a:br>
            <a:endParaRPr lang="en" altLang="zh-TW" dirty="0"/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865" y="486893"/>
            <a:ext cx="12622421" cy="12742214"/>
          </a:xfrm>
          <a:prstGeom prst="rect">
            <a:avLst/>
          </a:prstGeom>
          <a:ln w="88900">
            <a:solidFill>
              <a:srgbClr val="474747"/>
            </a:solidFill>
          </a:ln>
        </p:spPr>
      </p:pic>
      <p:sp>
        <p:nvSpPr>
          <p:cNvPr id="411" name="文字方塊 7"/>
          <p:cNvSpPr txBox="1"/>
          <p:nvPr/>
        </p:nvSpPr>
        <p:spPr>
          <a:xfrm>
            <a:off x="5025592" y="12406451"/>
            <a:ext cx="8167115" cy="770295"/>
          </a:xfrm>
          <a:prstGeom prst="rect">
            <a:avLst/>
          </a:prstGeom>
          <a:ln>
            <a:solidFill>
              <a:srgbClr val="45AA2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https://www.mckinsey.com/business-functions/mckinsey-digital/our-insights/a-game-plan-for-quantum-computing</a:t>
            </a:r>
          </a:p>
        </p:txBody>
      </p:sp>
      <p:sp>
        <p:nvSpPr>
          <p:cNvPr id="412" name="How will businesses use quantum computers?…"/>
          <p:cNvSpPr txBox="1"/>
          <p:nvPr/>
        </p:nvSpPr>
        <p:spPr>
          <a:xfrm>
            <a:off x="13077617" y="3613149"/>
            <a:ext cx="11126725" cy="648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indent="1828800" algn="l" defTabSz="457200">
              <a:lnSpc>
                <a:spcPts val="7800"/>
              </a:lnSpc>
              <a:defRPr sz="3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How will businesses use quantum computers?</a:t>
            </a:r>
          </a:p>
          <a:p>
            <a:pPr marL="2438603" algn="l" defTabSz="457200">
              <a:spcBef>
                <a:spcPts val="2400"/>
              </a:spcBef>
              <a:defRPr sz="3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1. Cut development time for chemicals and </a:t>
            </a:r>
            <a:br/>
            <a:r>
              <a:t>     pharmaceuticals with simulations</a:t>
            </a:r>
          </a:p>
          <a:p>
            <a:pPr marL="2438603" algn="l" defTabSz="457200">
              <a:lnSpc>
                <a:spcPts val="6400"/>
              </a:lnSpc>
              <a:spcBef>
                <a:spcPts val="2400"/>
              </a:spcBef>
              <a:defRPr sz="3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2. Solve optimization problems with </a:t>
            </a:r>
            <a:br/>
            <a:r>
              <a:t>     unprecedented speed</a:t>
            </a:r>
          </a:p>
          <a:p>
            <a:pPr marL="2438603" algn="l" defTabSz="457200">
              <a:lnSpc>
                <a:spcPts val="6400"/>
              </a:lnSpc>
              <a:spcBef>
                <a:spcPts val="2400"/>
              </a:spcBef>
              <a:defRPr sz="3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3. Accelerate autonomous vehicles with </a:t>
            </a:r>
            <a:br/>
            <a:r>
              <a:t>    quantum AI</a:t>
            </a:r>
          </a:p>
          <a:p>
            <a:pPr marL="2438603" algn="l" defTabSz="457200">
              <a:lnSpc>
                <a:spcPts val="6400"/>
              </a:lnSpc>
              <a:spcBef>
                <a:spcPts val="2400"/>
              </a:spcBef>
              <a:defRPr sz="3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4. Transform cybersecurity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圖片 1" descr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4" y="1169550"/>
            <a:ext cx="18531713" cy="11592977"/>
          </a:xfrm>
          <a:prstGeom prst="rect">
            <a:avLst/>
          </a:prstGeom>
          <a:ln w="88900">
            <a:solidFill>
              <a:srgbClr val="474747"/>
            </a:solidFill>
          </a:ln>
        </p:spPr>
      </p:pic>
      <p:sp>
        <p:nvSpPr>
          <p:cNvPr id="415" name="矩形 2"/>
          <p:cNvSpPr txBox="1"/>
          <p:nvPr/>
        </p:nvSpPr>
        <p:spPr>
          <a:xfrm>
            <a:off x="1164863" y="-1"/>
            <a:ext cx="22378950" cy="99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Global enterprise quantum computing market revenue 2017-2030</a:t>
            </a:r>
          </a:p>
        </p:txBody>
      </p:sp>
      <p:sp>
        <p:nvSpPr>
          <p:cNvPr id="416" name="矩形 3"/>
          <p:cNvSpPr txBox="1"/>
          <p:nvPr/>
        </p:nvSpPr>
        <p:spPr>
          <a:xfrm>
            <a:off x="777353" y="12790273"/>
            <a:ext cx="20338113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</a:t>
            </a:r>
            <a:r>
              <a:rPr>
                <a:solidFill>
                  <a:srgbClr val="000000"/>
                </a:solidFill>
              </a:rPr>
              <a:t>www.statista.com/statistics/962882/global-enterprise-quantum-computing-market-by-industry/</a:t>
            </a:r>
          </a:p>
        </p:txBody>
      </p:sp>
      <p:pic>
        <p:nvPicPr>
          <p:cNvPr id="417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5136" y="1320272"/>
            <a:ext cx="4875233" cy="10068731"/>
          </a:xfrm>
          <a:prstGeom prst="rect">
            <a:avLst/>
          </a:prstGeom>
          <a:ln w="88900">
            <a:solidFill>
              <a:srgbClr val="474747"/>
            </a:solidFill>
          </a:ln>
        </p:spPr>
      </p:pic>
      <p:sp>
        <p:nvSpPr>
          <p:cNvPr id="418" name="向右箭號 5"/>
          <p:cNvSpPr/>
          <p:nvPr/>
        </p:nvSpPr>
        <p:spPr>
          <a:xfrm flipH="1">
            <a:off x="22204015" y="3220278"/>
            <a:ext cx="397567" cy="3379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9" name="向右箭號 6"/>
          <p:cNvSpPr/>
          <p:nvPr/>
        </p:nvSpPr>
        <p:spPr>
          <a:xfrm flipH="1">
            <a:off x="22204013" y="8772938"/>
            <a:ext cx="397567" cy="3379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52" y="732751"/>
            <a:ext cx="21682296" cy="12250498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ource: IBM"/>
          <p:cNvSpPr txBox="1"/>
          <p:nvPr/>
        </p:nvSpPr>
        <p:spPr>
          <a:xfrm>
            <a:off x="1283381" y="13171660"/>
            <a:ext cx="180228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Source: IBM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影像圖庫"/>
          <p:cNvGrpSpPr/>
          <p:nvPr/>
        </p:nvGrpSpPr>
        <p:grpSpPr>
          <a:xfrm>
            <a:off x="1866477" y="1650872"/>
            <a:ext cx="11337290" cy="11286263"/>
            <a:chOff x="0" y="150796"/>
            <a:chExt cx="11337289" cy="11286262"/>
          </a:xfrm>
        </p:grpSpPr>
        <p:pic>
          <p:nvPicPr>
            <p:cNvPr id="424" name="截圖 2021-08-09 下午6.13.20.png" descr="截圖 2021-08-09 下午6.13.20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50797"/>
              <a:ext cx="11337290" cy="10487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說明"/>
            <p:cNvSpPr/>
            <p:nvPr/>
          </p:nvSpPr>
          <p:spPr>
            <a:xfrm>
              <a:off x="0" y="10865559"/>
              <a:ext cx="11337290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說明</a:t>
              </a:r>
            </a:p>
          </p:txBody>
        </p:sp>
      </p:grpSp>
      <p:grpSp>
        <p:nvGrpSpPr>
          <p:cNvPr id="429" name="影像圖庫"/>
          <p:cNvGrpSpPr/>
          <p:nvPr/>
        </p:nvGrpSpPr>
        <p:grpSpPr>
          <a:xfrm>
            <a:off x="4834189" y="2381448"/>
            <a:ext cx="12775316" cy="8772613"/>
            <a:chOff x="0" y="0"/>
            <a:chExt cx="12775314" cy="8772611"/>
          </a:xfrm>
        </p:grpSpPr>
        <p:pic>
          <p:nvPicPr>
            <p:cNvPr id="427" name="截圖 2021-08-09 下午6.17.51.png" descr="截圖 2021-08-09 下午6.17.51.png"/>
            <p:cNvPicPr>
              <a:picLocks noChangeAspect="1"/>
            </p:cNvPicPr>
            <p:nvPr/>
          </p:nvPicPr>
          <p:blipFill>
            <a:blip r:embed="rId3"/>
            <a:srcRect l="3082" r="3082"/>
            <a:stretch>
              <a:fillRect/>
            </a:stretch>
          </p:blipFill>
          <p:spPr>
            <a:xfrm>
              <a:off x="0" y="0"/>
              <a:ext cx="12775315" cy="8124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8" name="說明"/>
            <p:cNvSpPr/>
            <p:nvPr/>
          </p:nvSpPr>
          <p:spPr>
            <a:xfrm>
              <a:off x="0" y="8201111"/>
              <a:ext cx="1277531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說明</a:t>
              </a:r>
            </a:p>
          </p:txBody>
        </p:sp>
      </p:grpSp>
      <p:grpSp>
        <p:nvGrpSpPr>
          <p:cNvPr id="432" name="影像圖庫"/>
          <p:cNvGrpSpPr/>
          <p:nvPr/>
        </p:nvGrpSpPr>
        <p:grpSpPr>
          <a:xfrm>
            <a:off x="11832088" y="2969779"/>
            <a:ext cx="11242154" cy="9965150"/>
            <a:chOff x="0" y="52397"/>
            <a:chExt cx="11242152" cy="9965147"/>
          </a:xfrm>
        </p:grpSpPr>
        <p:pic>
          <p:nvPicPr>
            <p:cNvPr id="430" name="截圖 2021-08-09 下午6.22.15.png" descr="截圖 2021-08-09 下午6.22.15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52398"/>
              <a:ext cx="11242153" cy="872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說明"/>
            <p:cNvSpPr/>
            <p:nvPr/>
          </p:nvSpPr>
          <p:spPr>
            <a:xfrm>
              <a:off x="0" y="9446045"/>
              <a:ext cx="1124215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說明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1" animBg="1" advAuto="0"/>
      <p:bldP spid="429" grpId="2" animBg="1" advAuto="0"/>
      <p:bldP spid="432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209" y="1695732"/>
            <a:ext cx="19227801" cy="1155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Finance"/>
          <p:cNvGrpSpPr/>
          <p:nvPr/>
        </p:nvGrpSpPr>
        <p:grpSpPr>
          <a:xfrm>
            <a:off x="1169509" y="365876"/>
            <a:ext cx="3067026" cy="1473201"/>
            <a:chOff x="0" y="0"/>
            <a:chExt cx="3067025" cy="1473200"/>
          </a:xfrm>
        </p:grpSpPr>
        <p:sp>
          <p:nvSpPr>
            <p:cNvPr id="436" name="Finance"/>
            <p:cNvSpPr txBox="1"/>
            <p:nvPr/>
          </p:nvSpPr>
          <p:spPr>
            <a:xfrm>
              <a:off x="215900" y="139700"/>
              <a:ext cx="2635226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5200" b="1">
                  <a:solidFill>
                    <a:srgbClr val="424242"/>
                  </a:solidFill>
                  <a:effectLst>
                    <a:outerShdw dist="17960" dir="2700000" rotWithShape="0">
                      <a:srgbClr val="000000">
                        <a:alpha val="0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Finance</a:t>
              </a:r>
            </a:p>
          </p:txBody>
        </p:sp>
        <p:pic>
          <p:nvPicPr>
            <p:cNvPr id="435" name="Finance Finance" descr="Finance Financ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67026" cy="1473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影像圖庫"/>
          <p:cNvGrpSpPr/>
          <p:nvPr/>
        </p:nvGrpSpPr>
        <p:grpSpPr>
          <a:xfrm>
            <a:off x="1984708" y="1278261"/>
            <a:ext cx="14596839" cy="10935749"/>
            <a:chOff x="0" y="30271"/>
            <a:chExt cx="14596837" cy="10935748"/>
          </a:xfrm>
        </p:grpSpPr>
        <p:pic>
          <p:nvPicPr>
            <p:cNvPr id="439" name="截圖 2021-08-09 下午7.09.34.png" descr="截圖 2021-08-09 下午7.09.34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30271"/>
              <a:ext cx="14596838" cy="10257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說明"/>
            <p:cNvSpPr/>
            <p:nvPr/>
          </p:nvSpPr>
          <p:spPr>
            <a:xfrm>
              <a:off x="0" y="10394519"/>
              <a:ext cx="14596838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說明</a:t>
              </a:r>
            </a:p>
          </p:txBody>
        </p:sp>
      </p:grpSp>
      <p:pic>
        <p:nvPicPr>
          <p:cNvPr id="442" name="內容版面配置區 5" descr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324" y="1431821"/>
            <a:ext cx="18092368" cy="11737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1" animBg="1" advAuto="0"/>
      <p:bldP spid="442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圖片版面配置區 6"/>
          <p:cNvGrpSpPr/>
          <p:nvPr/>
        </p:nvGrpSpPr>
        <p:grpSpPr>
          <a:xfrm>
            <a:off x="2093463" y="2560089"/>
            <a:ext cx="10635372" cy="9252809"/>
            <a:chOff x="0" y="0"/>
            <a:chExt cx="10635371" cy="9252808"/>
          </a:xfrm>
        </p:grpSpPr>
        <p:sp>
          <p:nvSpPr>
            <p:cNvPr id="444" name="矩形"/>
            <p:cNvSpPr/>
            <p:nvPr/>
          </p:nvSpPr>
          <p:spPr>
            <a:xfrm>
              <a:off x="0" y="0"/>
              <a:ext cx="10635372" cy="9252809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445" name="image6.png" descr="image6.png"/>
            <p:cNvPicPr>
              <a:picLocks noChangeAspect="1"/>
            </p:cNvPicPr>
            <p:nvPr/>
          </p:nvPicPr>
          <p:blipFill>
            <a:blip r:embed="rId2"/>
            <a:srcRect t="20461" b="20461"/>
            <a:stretch>
              <a:fillRect/>
            </a:stretch>
          </p:blipFill>
          <p:spPr>
            <a:xfrm>
              <a:off x="0" y="0"/>
              <a:ext cx="10635372" cy="9252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9" name="影像圖庫"/>
          <p:cNvGrpSpPr/>
          <p:nvPr/>
        </p:nvGrpSpPr>
        <p:grpSpPr>
          <a:xfrm>
            <a:off x="3935257" y="4860412"/>
            <a:ext cx="19642668" cy="8126012"/>
            <a:chOff x="0" y="0"/>
            <a:chExt cx="19642666" cy="8126010"/>
          </a:xfrm>
        </p:grpSpPr>
        <p:pic>
          <p:nvPicPr>
            <p:cNvPr id="447" name="截圖 2021-08-09 下午7.39.30.png" descr="截圖 2021-08-09 下午7.39.3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8431" y="0"/>
              <a:ext cx="19565804" cy="7537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8" name="/www.fintechfutures.com/2020/08/ibm-mizuho-and-mufg-join-japanese-quantum-innovation-consortium/"/>
            <p:cNvSpPr/>
            <p:nvPr/>
          </p:nvSpPr>
          <p:spPr>
            <a:xfrm>
              <a:off x="0" y="7613845"/>
              <a:ext cx="19642667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/www.fintechfutures.com/2020/08/ibm-mizuho-and-mufg-join-japanese-quantum-innovation-consortium/</a:t>
              </a:r>
            </a:p>
          </p:txBody>
        </p:sp>
      </p:grpSp>
      <p:sp>
        <p:nvSpPr>
          <p:cNvPr id="450" name="https://www.barrons.com/articles/jpmorgan-quantum-computing-oracle-financial-services-logistics-pharmaceuticals-51592850777"/>
          <p:cNvSpPr txBox="1"/>
          <p:nvPr/>
        </p:nvSpPr>
        <p:spPr>
          <a:xfrm>
            <a:off x="908310" y="1747196"/>
            <a:ext cx="179621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https://www.barrons.com/articles/jpmorgan-quantum-computing-oracle-financial-services-logistics-pharmaceuticals-51592850777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2" animBg="1" advAuto="0"/>
      <p:bldP spid="449" grpId="3" animBg="1" advAuto="0"/>
      <p:bldP spid="450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影像圖庫" descr="影像圖庫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9150" y="2990395"/>
            <a:ext cx="13188359" cy="86774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Life science"/>
          <p:cNvGrpSpPr/>
          <p:nvPr/>
        </p:nvGrpSpPr>
        <p:grpSpPr>
          <a:xfrm>
            <a:off x="9063034" y="484001"/>
            <a:ext cx="5296536" cy="1727709"/>
            <a:chOff x="0" y="0"/>
            <a:chExt cx="5296534" cy="1727708"/>
          </a:xfrm>
        </p:grpSpPr>
        <p:sp>
          <p:nvSpPr>
            <p:cNvPr id="454" name="Life science"/>
            <p:cNvSpPr txBox="1"/>
            <p:nvPr/>
          </p:nvSpPr>
          <p:spPr>
            <a:xfrm>
              <a:off x="215900" y="139700"/>
              <a:ext cx="4864735" cy="1168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000"/>
              </a:lvl1pPr>
            </a:lstStyle>
            <a:p>
              <a:r>
                <a:t>Life science</a:t>
              </a:r>
            </a:p>
          </p:txBody>
        </p:sp>
        <p:pic>
          <p:nvPicPr>
            <p:cNvPr id="453" name="Life science Life science" descr="Life science Life scienc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296535" cy="1727709"/>
            </a:xfrm>
            <a:prstGeom prst="rect">
              <a:avLst/>
            </a:prstGeom>
            <a:effectLst/>
          </p:spPr>
        </p:pic>
      </p:grpSp>
      <p:grpSp>
        <p:nvGrpSpPr>
          <p:cNvPr id="458" name="影像圖庫"/>
          <p:cNvGrpSpPr/>
          <p:nvPr/>
        </p:nvGrpSpPr>
        <p:grpSpPr>
          <a:xfrm>
            <a:off x="3653366" y="4184051"/>
            <a:ext cx="14398623" cy="8753084"/>
            <a:chOff x="0" y="1343205"/>
            <a:chExt cx="14398621" cy="8753083"/>
          </a:xfrm>
        </p:grpSpPr>
        <p:pic>
          <p:nvPicPr>
            <p:cNvPr id="456" name="截圖 2021-08-09 下午7.21.23.png" descr="截圖 2021-08-09 下午7.21.23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343205"/>
              <a:ext cx="14398622" cy="6762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" name="說明"/>
            <p:cNvSpPr/>
            <p:nvPr/>
          </p:nvSpPr>
          <p:spPr>
            <a:xfrm>
              <a:off x="0" y="9524788"/>
              <a:ext cx="1439862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說明</a:t>
              </a:r>
            </a:p>
          </p:txBody>
        </p:sp>
      </p:grpSp>
      <p:grpSp>
        <p:nvGrpSpPr>
          <p:cNvPr id="461" name="影像圖庫"/>
          <p:cNvGrpSpPr/>
          <p:nvPr/>
        </p:nvGrpSpPr>
        <p:grpSpPr>
          <a:xfrm>
            <a:off x="4893230" y="3896479"/>
            <a:ext cx="18991769" cy="7985022"/>
            <a:chOff x="0" y="0"/>
            <a:chExt cx="18991767" cy="7985021"/>
          </a:xfrm>
        </p:grpSpPr>
        <p:pic>
          <p:nvPicPr>
            <p:cNvPr id="459" name="截圖 2021-08-09 下午7.26.33.png" descr="截圖 2021-08-09 下午7.26.33.png"/>
            <p:cNvPicPr>
              <a:picLocks noChangeAspect="1"/>
            </p:cNvPicPr>
            <p:nvPr/>
          </p:nvPicPr>
          <p:blipFill>
            <a:blip r:embed="rId5"/>
            <a:srcRect t="1173" b="1173"/>
            <a:stretch>
              <a:fillRect/>
            </a:stretch>
          </p:blipFill>
          <p:spPr>
            <a:xfrm>
              <a:off x="0" y="0"/>
              <a:ext cx="18991768" cy="7337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0" name="說明"/>
            <p:cNvSpPr/>
            <p:nvPr/>
          </p:nvSpPr>
          <p:spPr>
            <a:xfrm>
              <a:off x="0" y="7413521"/>
              <a:ext cx="18991768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說明</a:t>
              </a:r>
            </a:p>
          </p:txBody>
        </p:sp>
      </p:grpSp>
      <p:grpSp>
        <p:nvGrpSpPr>
          <p:cNvPr id="464" name="影像圖庫"/>
          <p:cNvGrpSpPr/>
          <p:nvPr/>
        </p:nvGrpSpPr>
        <p:grpSpPr>
          <a:xfrm>
            <a:off x="3653366" y="2852398"/>
            <a:ext cx="15669575" cy="10025402"/>
            <a:chOff x="0" y="0"/>
            <a:chExt cx="15669573" cy="10025401"/>
          </a:xfrm>
        </p:grpSpPr>
        <p:pic>
          <p:nvPicPr>
            <p:cNvPr id="462" name="影像" descr="影像"/>
            <p:cNvPicPr>
              <a:picLocks noChangeAspect="1"/>
            </p:cNvPicPr>
            <p:nvPr/>
          </p:nvPicPr>
          <p:blipFill>
            <a:blip r:embed="rId6"/>
            <a:srcRect l="3074" r="3074"/>
            <a:stretch>
              <a:fillRect/>
            </a:stretch>
          </p:blipFill>
          <p:spPr>
            <a:xfrm>
              <a:off x="0" y="0"/>
              <a:ext cx="15669574" cy="9437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https://www.rd-alliance.org/"/>
            <p:cNvSpPr/>
            <p:nvPr/>
          </p:nvSpPr>
          <p:spPr>
            <a:xfrm>
              <a:off x="0" y="9513235"/>
              <a:ext cx="15669574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https://www.rd-alliance.org/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0" dur="1000" fill="hold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3" animBg="1" advAuto="0"/>
      <p:bldP spid="458" grpId="4" animBg="1" advAuto="0"/>
      <p:bldP spid="461" grpId="5" animBg="1" advAuto="0"/>
      <p:bldP spid="464" grpId="1" animBg="1" advAuto="0"/>
      <p:bldP spid="464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影像圖庫" descr="影像圖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705" y="5744586"/>
            <a:ext cx="9550401" cy="4995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9" name="影像圖庫"/>
          <p:cNvGrpSpPr/>
          <p:nvPr/>
        </p:nvGrpSpPr>
        <p:grpSpPr>
          <a:xfrm>
            <a:off x="12745705" y="10671233"/>
            <a:ext cx="9550401" cy="2985268"/>
            <a:chOff x="0" y="0"/>
            <a:chExt cx="9550400" cy="2985266"/>
          </a:xfrm>
        </p:grpSpPr>
        <p:pic>
          <p:nvPicPr>
            <p:cNvPr id="467" name="截圖 2021-08-09 下午8.38.06.png" descr="截圖 2021-08-09 下午8.38.06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9550400" cy="1866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https://techhq.com/2021/08/volkswagen-breaks-new-ground-in-automotive-quantum-computing/"/>
            <p:cNvSpPr/>
            <p:nvPr/>
          </p:nvSpPr>
          <p:spPr>
            <a:xfrm>
              <a:off x="0" y="2104801"/>
              <a:ext cx="9550400" cy="880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https://techhq.com/2021/08/volkswagen-breaks-new-ground-in-automotive-quantum-computing/</a:t>
              </a:r>
            </a:p>
          </p:txBody>
        </p:sp>
      </p:grpSp>
      <p:grpSp>
        <p:nvGrpSpPr>
          <p:cNvPr id="472" name="影像圖庫"/>
          <p:cNvGrpSpPr/>
          <p:nvPr/>
        </p:nvGrpSpPr>
        <p:grpSpPr>
          <a:xfrm>
            <a:off x="288020" y="2287987"/>
            <a:ext cx="12707445" cy="9419555"/>
            <a:chOff x="0" y="0"/>
            <a:chExt cx="12707444" cy="9419554"/>
          </a:xfrm>
        </p:grpSpPr>
        <p:pic>
          <p:nvPicPr>
            <p:cNvPr id="470" name="截圖 2021-08-09 下午8.43.35.png" descr="截圖 2021-08-09 下午8.43.35.png"/>
            <p:cNvPicPr>
              <a:picLocks noChangeAspect="1"/>
            </p:cNvPicPr>
            <p:nvPr/>
          </p:nvPicPr>
          <p:blipFill>
            <a:blip r:embed="rId4"/>
            <a:srcRect t="13463" b="13463"/>
            <a:stretch>
              <a:fillRect/>
            </a:stretch>
          </p:blipFill>
          <p:spPr>
            <a:xfrm>
              <a:off x="0" y="0"/>
              <a:ext cx="12707445" cy="8462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https://thequantumdaily.com/2021/04/20/dp-world-d-wave-partner-to-explore-using-quantum-computers-to-optimize-supply-chain/"/>
            <p:cNvSpPr/>
            <p:nvPr/>
          </p:nvSpPr>
          <p:spPr>
            <a:xfrm>
              <a:off x="0" y="8539088"/>
              <a:ext cx="12707445" cy="880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https://thequantumdaily.com/2021/04/20/dp-world-d-wave-partner-to-explore-using-quantum-computers-to-optimize-supply-chain/</a:t>
              </a:r>
            </a:p>
          </p:txBody>
        </p:sp>
      </p:grpSp>
      <p:grpSp>
        <p:nvGrpSpPr>
          <p:cNvPr id="475" name="影像圖庫"/>
          <p:cNvGrpSpPr/>
          <p:nvPr/>
        </p:nvGrpSpPr>
        <p:grpSpPr>
          <a:xfrm>
            <a:off x="12089982" y="158227"/>
            <a:ext cx="10210758" cy="5565260"/>
            <a:chOff x="0" y="18076"/>
            <a:chExt cx="10210757" cy="5565259"/>
          </a:xfrm>
        </p:grpSpPr>
        <p:pic>
          <p:nvPicPr>
            <p:cNvPr id="473" name="截圖 2021-08-09 下午8.20.23.png" descr="截圖 2021-08-09 下午8.20.2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8076"/>
              <a:ext cx="10210758" cy="4648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https://www.dwavesys.com/learn/featured-applications/"/>
            <p:cNvSpPr/>
            <p:nvPr/>
          </p:nvSpPr>
          <p:spPr>
            <a:xfrm>
              <a:off x="0" y="5071169"/>
              <a:ext cx="10210758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https://www.dwavesys.com/learn/featured-applications/</a:t>
              </a:r>
            </a:p>
          </p:txBody>
        </p:sp>
      </p:grpSp>
      <p:grpSp>
        <p:nvGrpSpPr>
          <p:cNvPr id="478" name="Manufacture &amp; Logistic"/>
          <p:cNvGrpSpPr/>
          <p:nvPr/>
        </p:nvGrpSpPr>
        <p:grpSpPr>
          <a:xfrm>
            <a:off x="563652" y="192502"/>
            <a:ext cx="9204123" cy="1665631"/>
            <a:chOff x="0" y="0"/>
            <a:chExt cx="9204121" cy="1665630"/>
          </a:xfrm>
        </p:grpSpPr>
        <p:sp>
          <p:nvSpPr>
            <p:cNvPr id="477" name="Manufacture &amp; Logistic"/>
            <p:cNvSpPr txBox="1"/>
            <p:nvPr/>
          </p:nvSpPr>
          <p:spPr>
            <a:xfrm>
              <a:off x="215899" y="139700"/>
              <a:ext cx="8772323" cy="110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/>
              </a:lvl1pPr>
            </a:lstStyle>
            <a:p>
              <a:r>
                <a:t>Manufacture &amp; Logistic</a:t>
              </a:r>
            </a:p>
          </p:txBody>
        </p:sp>
        <p:pic>
          <p:nvPicPr>
            <p:cNvPr id="476" name="Manufacture &amp; Logistic Manufacture &amp; Logistic" descr="Manufacture &amp; Logistic Manufacture &amp; Logistic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9204123" cy="166563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2" animBg="1" advAuto="0"/>
      <p:bldP spid="469" grpId="3" animBg="1" advAuto="0"/>
      <p:bldP spid="475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Quantum Computing is coming!"/>
          <p:cNvSpPr txBox="1"/>
          <p:nvPr/>
        </p:nvSpPr>
        <p:spPr>
          <a:xfrm>
            <a:off x="5177580" y="6233815"/>
            <a:ext cx="14028840" cy="122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/>
            </a:lvl1pPr>
          </a:lstStyle>
          <a:p>
            <a:r>
              <a:t>Quantum Computing is coming!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量子電腦是什麼？"/>
          <p:cNvSpPr txBox="1"/>
          <p:nvPr/>
        </p:nvSpPr>
        <p:spPr>
          <a:xfrm>
            <a:off x="9098535" y="935940"/>
            <a:ext cx="6718301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r>
              <a:t>量子電腦是什麼？</a:t>
            </a:r>
          </a:p>
        </p:txBody>
      </p:sp>
      <p:sp>
        <p:nvSpPr>
          <p:cNvPr id="235" name="一種利用疊加、糾纏、不可複製等量子現象的設備。…"/>
          <p:cNvSpPr txBox="1"/>
          <p:nvPr/>
        </p:nvSpPr>
        <p:spPr>
          <a:xfrm>
            <a:off x="4065002" y="3464042"/>
            <a:ext cx="18539631" cy="207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0631" indent="-240631" algn="l">
              <a:buSzPct val="100000"/>
              <a:buChar char="•"/>
              <a:defRPr sz="5500"/>
            </a:pPr>
            <a:r>
              <a:t> 一種利用疊加、糾纏、不可複製等量子現象的設備。</a:t>
            </a:r>
          </a:p>
          <a:p>
            <a:pPr marL="240631" indent="-240631" algn="l">
              <a:buSzPct val="100000"/>
              <a:buChar char="•"/>
              <a:defRPr sz="5500"/>
            </a:pPr>
            <a:r>
              <a:t> 量子位元為可同時表示0和1的疊加態</a:t>
            </a:r>
          </a:p>
        </p:txBody>
      </p:sp>
      <p:pic>
        <p:nvPicPr>
          <p:cNvPr id="236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018" y="6303443"/>
            <a:ext cx="9714198" cy="6343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animBg="1" advAuto="0"/>
      <p:bldP spid="236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古典電腦VS量子電腦"/>
          <p:cNvSpPr txBox="1"/>
          <p:nvPr/>
        </p:nvSpPr>
        <p:spPr>
          <a:xfrm>
            <a:off x="8094759" y="625121"/>
            <a:ext cx="859901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 b="1"/>
            </a:lvl1pPr>
          </a:lstStyle>
          <a:p>
            <a:r>
              <a:t>古典電腦VS量子電腦</a:t>
            </a:r>
          </a:p>
        </p:txBody>
      </p:sp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55" y="2466754"/>
            <a:ext cx="8495612" cy="10619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659" y="2498725"/>
            <a:ext cx="14017202" cy="871869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矩形 2"/>
          <p:cNvSpPr txBox="1"/>
          <p:nvPr/>
        </p:nvSpPr>
        <p:spPr>
          <a:xfrm>
            <a:off x="9676099" y="11573974"/>
            <a:ext cx="14552297" cy="6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https://phys.org/news/2014-03-entangling-atoms-optical-lattice-quantum.html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古典電腦VS量子電腦"/>
          <p:cNvSpPr txBox="1"/>
          <p:nvPr/>
        </p:nvSpPr>
        <p:spPr>
          <a:xfrm>
            <a:off x="8158176" y="878790"/>
            <a:ext cx="859901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 b="1"/>
            </a:lvl1pPr>
          </a:lstStyle>
          <a:p>
            <a:r>
              <a:t>古典電腦VS量子電腦</a:t>
            </a:r>
          </a:p>
        </p:txBody>
      </p:sp>
      <p:sp>
        <p:nvSpPr>
          <p:cNvPr id="244" name="TextBox 21"/>
          <p:cNvSpPr txBox="1"/>
          <p:nvPr/>
        </p:nvSpPr>
        <p:spPr>
          <a:xfrm>
            <a:off x="1338655" y="2853704"/>
            <a:ext cx="8416319" cy="120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404040"/>
                </a:solidFill>
              </a:defRPr>
            </a:pPr>
            <a:r>
              <a:rPr sz="5600" b="0">
                <a:solidFill>
                  <a:srgbClr val="535353"/>
                </a:solidFill>
              </a:rPr>
              <a:t>古典電腦</a:t>
            </a:r>
            <a:r>
              <a:rPr b="0"/>
              <a:t> </a:t>
            </a:r>
          </a:p>
        </p:txBody>
      </p:sp>
      <p:sp>
        <p:nvSpPr>
          <p:cNvPr id="245" name="TextBox 12"/>
          <p:cNvSpPr txBox="1"/>
          <p:nvPr/>
        </p:nvSpPr>
        <p:spPr>
          <a:xfrm>
            <a:off x="1212831" y="4293984"/>
            <a:ext cx="9595684" cy="156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位元</a:t>
            </a:r>
            <a:r>
              <a:t>(bit)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為一個數字</a:t>
            </a:r>
            <a:r>
              <a:t>(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純量</a:t>
            </a:r>
            <a:r>
              <a:t>) 0 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或 </a:t>
            </a:r>
            <a:r>
              <a:t>1</a:t>
            </a:r>
          </a:p>
        </p:txBody>
      </p:sp>
      <p:sp>
        <p:nvSpPr>
          <p:cNvPr id="246" name="TextBox 21"/>
          <p:cNvSpPr txBox="1"/>
          <p:nvPr/>
        </p:nvSpPr>
        <p:spPr>
          <a:xfrm>
            <a:off x="12722249" y="2853704"/>
            <a:ext cx="8416319" cy="120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404040"/>
                </a:solidFill>
              </a:defRPr>
            </a:pPr>
            <a:r>
              <a:rPr sz="5600" b="0">
                <a:solidFill>
                  <a:srgbClr val="535353"/>
                </a:solidFill>
              </a:rPr>
              <a:t>量子電腦</a:t>
            </a:r>
            <a:r>
              <a:rPr b="0"/>
              <a:t> </a:t>
            </a:r>
          </a:p>
        </p:txBody>
      </p:sp>
      <p:sp>
        <p:nvSpPr>
          <p:cNvPr id="247" name="量子位元(Qubit)  為一向量"/>
          <p:cNvSpPr txBox="1"/>
          <p:nvPr/>
        </p:nvSpPr>
        <p:spPr>
          <a:xfrm>
            <a:off x="12676680" y="4117814"/>
            <a:ext cx="788523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量子位元</a:t>
            </a:r>
            <a:r>
              <a:t>(Qubit)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 為一向量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8" name="方程式"/>
              <p:cNvSpPr txBox="1"/>
              <p:nvPr/>
            </p:nvSpPr>
            <p:spPr>
              <a:xfrm>
                <a:off x="14213157" y="5219414"/>
                <a:ext cx="7195420" cy="13746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|0&gt; =</m:t>
                      </m:r>
                      <m:d>
                        <m:dPr>
                          <m:ctrlPr>
                            <a:rPr sz="4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sz="4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       |1&gt; =</m:t>
                      </m:r>
                      <m:d>
                        <m:dPr>
                          <m:ctrlPr>
                            <a:rPr sz="4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sz="4400">
                  <a:solidFill>
                    <a:srgbClr val="404040"/>
                  </a:solidFill>
                </a:endParaRPr>
              </a:p>
            </p:txBody>
          </p:sp>
        </mc:Choice>
        <mc:Fallback>
          <p:sp>
            <p:nvSpPr>
              <p:cNvPr id="248" name="方程式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3157" y="5219414"/>
                <a:ext cx="7195420" cy="1374649"/>
              </a:xfrm>
              <a:prstGeom prst="rect">
                <a:avLst/>
              </a:prstGeom>
              <a:blipFill>
                <a:blip r:embed="rId2"/>
                <a:stretch>
                  <a:fillRect t="-9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9" name="文字方塊 6"/>
              <p:cNvSpPr txBox="1"/>
              <p:nvPr/>
            </p:nvSpPr>
            <p:spPr>
              <a:xfrm>
                <a:off x="13350047" y="7950655"/>
                <a:ext cx="10253405" cy="338368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l" defTabSz="1828800">
                  <a:defRPr sz="4400">
                    <a:solidFill>
                      <a:srgbClr val="535353"/>
                    </a:solidFill>
                  </a:defRPr>
                </a:pPr>
                <a:r>
                  <a:t>量子位元用基底的線性疊加表示成：</a:t>
                </a:r>
              </a:p>
              <a:p>
                <a:pPr algn="l" defTabSz="1828800">
                  <a:defRPr sz="4400">
                    <a:solidFill>
                      <a:srgbClr val="535353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 =</m:t>
                          </m:r>
                          <m: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0&gt;+</m:t>
                      </m:r>
                      <m: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|1&gt;</m:t>
                      </m:r>
                    </m:oMath>
                  </m:oMathPara>
                </a14:m>
                <a:endParaRPr/>
              </a:p>
              <a:p>
                <a:pPr algn="l" defTabSz="1828800">
                  <a:defRPr sz="4400">
                    <a:solidFill>
                      <a:srgbClr val="535353"/>
                    </a:solidFill>
                  </a:defRPr>
                </a:pPr>
                <a:r>
                  <a:t>其中要求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5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5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sz="5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5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/>
              </a:p>
              <a:p>
                <a:pPr algn="l" defTabSz="1828800">
                  <a:defRPr sz="4400">
                    <a:solidFill>
                      <a:srgbClr val="535353"/>
                    </a:solidFill>
                  </a:defRPr>
                </a:pPr>
                <a:r>
                  <a:t>而這就被稱為疊加態(superposition)</a:t>
                </a:r>
              </a:p>
            </p:txBody>
          </p:sp>
        </mc:Choice>
        <mc:Fallback>
          <p:sp>
            <p:nvSpPr>
              <p:cNvPr id="249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047" y="7950655"/>
                <a:ext cx="10253405" cy="3383680"/>
              </a:xfrm>
              <a:prstGeom prst="rect">
                <a:avLst/>
              </a:prstGeom>
              <a:blipFill>
                <a:blip r:embed="rId3"/>
                <a:stretch>
                  <a:fillRect l="-3342" t="-48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0" name="以"/>
          <p:cNvSpPr txBox="1"/>
          <p:nvPr/>
        </p:nvSpPr>
        <p:spPr>
          <a:xfrm>
            <a:off x="13409176" y="5462238"/>
            <a:ext cx="6731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以</a:t>
            </a:r>
          </a:p>
        </p:txBody>
      </p:sp>
      <p:sp>
        <p:nvSpPr>
          <p:cNvPr id="251" name="形成二維的基底"/>
          <p:cNvSpPr txBox="1"/>
          <p:nvPr/>
        </p:nvSpPr>
        <p:spPr>
          <a:xfrm>
            <a:off x="13381629" y="6834767"/>
            <a:ext cx="4025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形成二維的基底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93;p3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1434111"/>
          </a:xfrm>
          <a:prstGeom prst="rect">
            <a:avLst/>
          </a:prstGeom>
        </p:spPr>
        <p:txBody>
          <a:bodyPr/>
          <a:lstStyle>
            <a:lvl1pPr algn="ctr" defTabSz="1773936">
              <a:defRPr sz="6984" b="1">
                <a:solidFill>
                  <a:srgbClr val="535353"/>
                </a:solidFill>
              </a:defRPr>
            </a:lvl1pPr>
          </a:lstStyle>
          <a:p>
            <a:r>
              <a:t>布洛赫球面(Bloch Sphere)</a:t>
            </a:r>
          </a:p>
        </p:txBody>
      </p:sp>
      <p:pic>
        <p:nvPicPr>
          <p:cNvPr id="254" name="影像圖庫" descr="影像圖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64" y="3553405"/>
            <a:ext cx="8403540" cy="938332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5" name="球體的北極表示量子位元 ，南極表示…"/>
              <p:cNvSpPr txBox="1"/>
              <p:nvPr/>
            </p:nvSpPr>
            <p:spPr>
              <a:xfrm>
                <a:off x="10934993" y="5182547"/>
                <a:ext cx="11443256" cy="25402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441157" indent="-441157">
                  <a:buSzPct val="100000"/>
                  <a:buChar char="•"/>
                  <a:defRPr sz="4400"/>
                </a:pPr>
                <a:r>
                  <a:t>球體的北極表示量子位元</a:t>
                </a:r>
                <a14:m>
                  <m:oMath xmlns:m="http://schemas.openxmlformats.org/officeDocument/2006/math">
                    <m:r>
                      <a:rPr sz="6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sz="6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6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t>，南極表示</a:t>
                </a:r>
                <a14:m>
                  <m:oMath xmlns:m="http://schemas.openxmlformats.org/officeDocument/2006/math">
                    <m:r>
                      <a:rPr sz="6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sz="6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6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/>
              </a:p>
              <a:p>
                <a:pPr marL="441157" indent="-441157" algn="l">
                  <a:buSzPct val="100000"/>
                  <a:buChar char="•"/>
                  <a:defRPr sz="4400"/>
                </a:pPr>
                <a:r>
                  <a:t>Bloch球體表面上的點都可以是量子位元的</a:t>
                </a:r>
                <a:br/>
                <a:r>
                  <a:t>狀態可表示成：</a:t>
                </a:r>
              </a:p>
            </p:txBody>
          </p:sp>
        </mc:Choice>
        <mc:Fallback>
          <p:sp>
            <p:nvSpPr>
              <p:cNvPr id="255" name="球體的北極表示量子位元 ，南極表示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993" y="5182547"/>
                <a:ext cx="11443256" cy="2540282"/>
              </a:xfrm>
              <a:prstGeom prst="rect">
                <a:avLst/>
              </a:prstGeom>
              <a:blipFill>
                <a:blip r:embed="rId3"/>
                <a:stretch>
                  <a:fillRect l="-3104" t="-64677" r="-10976" b="-487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6" name="方程式"/>
              <p:cNvSpPr txBox="1"/>
              <p:nvPr/>
            </p:nvSpPr>
            <p:spPr>
              <a:xfrm>
                <a:off x="11483461" y="8200033"/>
                <a:ext cx="8280476" cy="13746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func>
                        <m:func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sz="4400"/>
              </a:p>
            </p:txBody>
          </p:sp>
        </mc:Choice>
        <mc:Fallback>
          <p:sp>
            <p:nvSpPr>
              <p:cNvPr id="256" name="方程式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461" y="8200033"/>
                <a:ext cx="8280476" cy="1374649"/>
              </a:xfrm>
              <a:prstGeom prst="rect">
                <a:avLst/>
              </a:prstGeom>
              <a:blipFill>
                <a:blip r:embed="rId4"/>
                <a:stretch>
                  <a:fillRect l="-4135" t="-57273" r="-8576" b="-990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7" name="方程式"/>
              <p:cNvSpPr txBox="1"/>
              <p:nvPr/>
            </p:nvSpPr>
            <p:spPr>
              <a:xfrm>
                <a:off x="12886264" y="10278733"/>
                <a:ext cx="2240292" cy="4353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0≤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sz="4400"/>
              </a:p>
            </p:txBody>
          </p:sp>
        </mc:Choice>
        <mc:Fallback>
          <p:sp>
            <p:nvSpPr>
              <p:cNvPr id="257" name="方程式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6264" y="10278733"/>
                <a:ext cx="2240292" cy="435307"/>
              </a:xfrm>
              <a:prstGeom prst="rect">
                <a:avLst/>
              </a:prstGeom>
              <a:blipFill>
                <a:blip r:embed="rId5"/>
                <a:stretch>
                  <a:fillRect l="-8475" r="-14689" b="-7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8" name="方程式"/>
              <p:cNvSpPr txBox="1"/>
              <p:nvPr/>
            </p:nvSpPr>
            <p:spPr>
              <a:xfrm>
                <a:off x="16109086" y="10256381"/>
                <a:ext cx="2609659" cy="48001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0≤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≤2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sz="4400"/>
              </a:p>
            </p:txBody>
          </p:sp>
        </mc:Choice>
        <mc:Fallback>
          <p:sp>
            <p:nvSpPr>
              <p:cNvPr id="258" name="方程式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9086" y="10256381"/>
                <a:ext cx="2609659" cy="480010"/>
              </a:xfrm>
              <a:prstGeom prst="rect">
                <a:avLst/>
              </a:prstGeom>
              <a:blipFill>
                <a:blip r:embed="rId6"/>
                <a:stretch>
                  <a:fillRect l="-7246" r="-14493" b="-8717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其中                  ，"/>
          <p:cNvSpPr txBox="1"/>
          <p:nvPr/>
        </p:nvSpPr>
        <p:spPr>
          <a:xfrm>
            <a:off x="11293715" y="10051886"/>
            <a:ext cx="458693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其中                  ，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古典電腦VS量子電腦"/>
          <p:cNvSpPr txBox="1"/>
          <p:nvPr/>
        </p:nvSpPr>
        <p:spPr>
          <a:xfrm>
            <a:off x="8158176" y="878790"/>
            <a:ext cx="859901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 b="1"/>
            </a:lvl1pPr>
          </a:lstStyle>
          <a:p>
            <a:r>
              <a:rPr dirty="0" err="1"/>
              <a:t>古典電腦VS量子電腦</a:t>
            </a:r>
            <a:endParaRPr dirty="0"/>
          </a:p>
        </p:txBody>
      </p:sp>
      <p:sp>
        <p:nvSpPr>
          <p:cNvPr id="262" name="TextBox 21"/>
          <p:cNvSpPr txBox="1"/>
          <p:nvPr/>
        </p:nvSpPr>
        <p:spPr>
          <a:xfrm>
            <a:off x="1085151" y="2885412"/>
            <a:ext cx="8416319" cy="120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404040"/>
                </a:solidFill>
              </a:defRPr>
            </a:pPr>
            <a:r>
              <a:rPr sz="5600" b="0" dirty="0" err="1">
                <a:solidFill>
                  <a:srgbClr val="535353"/>
                </a:solidFill>
              </a:rPr>
              <a:t>量子電腦</a:t>
            </a:r>
            <a:r>
              <a:rPr b="0" dirty="0"/>
              <a:t> </a:t>
            </a:r>
          </a:p>
        </p:txBody>
      </p:sp>
      <p:sp>
        <p:nvSpPr>
          <p:cNvPr id="263" name="量子位元(Qubit)  為一向量"/>
          <p:cNvSpPr txBox="1"/>
          <p:nvPr/>
        </p:nvSpPr>
        <p:spPr>
          <a:xfrm>
            <a:off x="1065313" y="4265916"/>
            <a:ext cx="795089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ea typeface="Arial Unicode MS"/>
                <a:cs typeface="Arial Unicode MS"/>
                <a:sym typeface="Arial Unicode MS"/>
              </a:rPr>
              <a:t>量子位元</a:t>
            </a:r>
            <a:r>
              <a:rPr dirty="0"/>
              <a:t>(Qubit) </a:t>
            </a:r>
            <a:r>
              <a:rPr dirty="0">
                <a:ea typeface="Wingdings"/>
                <a:cs typeface="Wingdings"/>
                <a:sym typeface="Wingdings"/>
              </a:rPr>
              <a:t></a:t>
            </a:r>
            <a:r>
              <a:rPr dirty="0">
                <a:ea typeface="Arial Unicode MS"/>
                <a:cs typeface="Arial Unicode MS"/>
                <a:sym typeface="Arial Unicode MS"/>
              </a:rPr>
              <a:t> </a:t>
            </a:r>
            <a:r>
              <a:rPr dirty="0" err="1">
                <a:ea typeface="Arial Unicode MS"/>
                <a:cs typeface="Arial Unicode MS"/>
                <a:sym typeface="Arial Unicode MS"/>
              </a:rPr>
              <a:t>為一向量</a:t>
            </a:r>
            <a:endParaRPr dirty="0">
              <a:ea typeface="Arial Unicode MS"/>
              <a:cs typeface="Arial Unicode MS"/>
              <a:sym typeface="Arial Unicode M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4" name="方程式"/>
              <p:cNvSpPr txBox="1"/>
              <p:nvPr/>
            </p:nvSpPr>
            <p:spPr>
              <a:xfrm>
                <a:off x="2734603" y="4976590"/>
                <a:ext cx="7195420" cy="13746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|0&gt; =</m:t>
                      </m:r>
                      <m:d>
                        <m:dPr>
                          <m:ctrlPr>
                            <a:rPr sz="4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sz="4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       |1&gt; =</m:t>
                      </m:r>
                      <m:d>
                        <m:dPr>
                          <m:ctrlPr>
                            <a:rPr sz="4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4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sz="4400" dirty="0">
                  <a:solidFill>
                    <a:srgbClr val="404040"/>
                  </a:solidFill>
                </a:endParaRPr>
              </a:p>
            </p:txBody>
          </p:sp>
        </mc:Choice>
        <mc:Fallback>
          <p:sp>
            <p:nvSpPr>
              <p:cNvPr id="264" name="方程式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603" y="4976590"/>
                <a:ext cx="7195420" cy="1374649"/>
              </a:xfrm>
              <a:prstGeom prst="rect">
                <a:avLst/>
              </a:prstGeom>
              <a:blipFill>
                <a:blip r:embed="rId2"/>
                <a:stretch>
                  <a:fillRect t="-9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5" name="文字方塊 6"/>
              <p:cNvSpPr txBox="1"/>
              <p:nvPr/>
            </p:nvSpPr>
            <p:spPr>
              <a:xfrm>
                <a:off x="1644736" y="6391255"/>
                <a:ext cx="10253406" cy="20313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l" defTabSz="1828800">
                  <a:defRPr sz="4400">
                    <a:solidFill>
                      <a:srgbClr val="535353"/>
                    </a:solidFill>
                  </a:defRPr>
                </a:pPr>
                <a:r>
                  <a:rPr sz="4400" b="1" dirty="0" err="1">
                    <a:latin typeface="+mn-lt"/>
                  </a:rPr>
                  <a:t>一個量子位元用基底的線性疊加表示成</a:t>
                </a:r>
                <a:r>
                  <a:rPr sz="4400" dirty="0">
                    <a:latin typeface="+mn-lt"/>
                  </a:rPr>
                  <a:t>：</a:t>
                </a:r>
              </a:p>
              <a:p>
                <a:pPr algn="l" defTabSz="1828800">
                  <a:defRPr sz="4200">
                    <a:solidFill>
                      <a:srgbClr val="535353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+mn-lt"/>
                            </a:rPr>
                          </m:ctrlPr>
                        </m:d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+mn-lt"/>
                            </a:rPr>
                            <m:t>𝜓</m:t>
                          </m:r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+mn-lt"/>
                            </a:rPr>
                            <m:t>&gt; =</m:t>
                          </m:r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+mn-lt"/>
                            </a:rPr>
                            <m:t>𝛼</m:t>
                          </m:r>
                        </m:e>
                      </m:d>
                      <m:r>
                        <a:rPr sz="4400" i="1">
                          <a:solidFill>
                            <a:srgbClr val="000000"/>
                          </a:solidFill>
                          <a:latin typeface="+mn-lt"/>
                        </a:rPr>
                        <m:t>0&gt;+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+mn-lt"/>
                        </a:rPr>
                        <m:t>𝛽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+mn-lt"/>
                        </a:rPr>
                        <m:t>|1&gt;</m:t>
                      </m:r>
                    </m:oMath>
                  </m:oMathPara>
                </a14:m>
                <a:endParaRPr sz="4400" dirty="0">
                  <a:latin typeface="+mn-lt"/>
                </a:endParaRPr>
              </a:p>
              <a:p>
                <a:pPr algn="l" defTabSz="1828800">
                  <a:defRPr sz="4400">
                    <a:solidFill>
                      <a:srgbClr val="535353"/>
                    </a:solidFill>
                  </a:defRPr>
                </a:pPr>
                <a:endParaRPr dirty="0"/>
              </a:p>
            </p:txBody>
          </p:sp>
        </mc:Choice>
        <mc:Fallback>
          <p:sp>
            <p:nvSpPr>
              <p:cNvPr id="26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736" y="6391255"/>
                <a:ext cx="10253406" cy="2031325"/>
              </a:xfrm>
              <a:prstGeom prst="rect">
                <a:avLst/>
              </a:prstGeom>
              <a:blipFill>
                <a:blip r:embed="rId3"/>
                <a:stretch>
                  <a:fillRect l="-3342" t="-9317" r="-14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以"/>
          <p:cNvSpPr txBox="1"/>
          <p:nvPr/>
        </p:nvSpPr>
        <p:spPr>
          <a:xfrm>
            <a:off x="1740370" y="5219414"/>
            <a:ext cx="6731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以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7" name="TextBox 13"/>
              <p:cNvSpPr txBox="1"/>
              <p:nvPr/>
            </p:nvSpPr>
            <p:spPr>
              <a:xfrm>
                <a:off x="1535135" y="8331825"/>
                <a:ext cx="10898836" cy="14465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defTabSz="914400">
                  <a:defRPr sz="3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 err="1">
                    <a:ea typeface="Arial Unicode MS"/>
                    <a:cs typeface="Arial Unicode MS"/>
                    <a:sym typeface="Arial Unicode MS"/>
                  </a:rPr>
                  <a:t>多個量子位元</a:t>
                </a:r>
                <a:r>
                  <a:rPr sz="4400" dirty="0">
                    <a:ea typeface="Arial Unicode MS"/>
                    <a:cs typeface="Arial Unicode MS"/>
                    <a:sym typeface="Arial Unicode MS"/>
                  </a:rPr>
                  <a:t> </a:t>
                </a:r>
                <a:r>
                  <a:rPr sz="4400" dirty="0">
                    <a:ea typeface="Wingdings"/>
                    <a:cs typeface="Wingdings"/>
                    <a:sym typeface="Wingdings"/>
                  </a:rPr>
                  <a:t>➔</a:t>
                </a:r>
                <a:r>
                  <a:rPr sz="4400" dirty="0">
                    <a:ea typeface="Arial Unicode MS"/>
                    <a:cs typeface="Arial Unicode MS"/>
                    <a:sym typeface="Arial Unicode MS"/>
                  </a:rPr>
                  <a:t> </a:t>
                </a:r>
                <a:r>
                  <a:rPr sz="4400" dirty="0" err="1">
                    <a:ea typeface="Arial Unicode MS"/>
                    <a:cs typeface="Arial Unicode MS"/>
                    <a:sym typeface="Arial Unicode MS"/>
                  </a:rPr>
                  <a:t>高維空間的向量</a:t>
                </a:r>
                <a:r>
                  <a:rPr sz="4400" dirty="0">
                    <a:ea typeface="Arial Unicode MS"/>
                    <a:cs typeface="Arial Unicode MS"/>
                    <a:sym typeface="Arial Unicode MS"/>
                  </a:rPr>
                  <a:t> </a:t>
                </a:r>
              </a:p>
              <a:p>
                <a:pPr algn="l" defTabSz="914400">
                  <a:defRPr sz="40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 err="1">
                    <a:ea typeface="Arial Unicode MS"/>
                    <a:cs typeface="Arial Unicode MS"/>
                    <a:sym typeface="Arial Unicode MS"/>
                  </a:rPr>
                  <a:t>例如</a:t>
                </a:r>
                <a:r>
                  <a:rPr sz="4400" dirty="0">
                    <a:ea typeface="Arial Unicode MS"/>
                    <a:cs typeface="Arial Unicode MS"/>
                    <a:sym typeface="Arial Unicode MS"/>
                  </a:rPr>
                  <a:t> </a:t>
                </a:r>
                <a:r>
                  <a:rPr sz="4400" dirty="0">
                    <a:solidFill>
                      <a:srgbClr val="000000"/>
                    </a:solidFill>
                  </a:rPr>
                  <a:t>:</a:t>
                </a:r>
                <a14:m>
                  <m:oMath xmlns:m="http://schemas.openxmlformats.org/officeDocument/2006/math">
                    <m:r>
                      <a:rPr sz="4400" i="1">
                        <a:solidFill>
                          <a:srgbClr val="000000"/>
                        </a:solidFill>
                      </a:rPr>
                      <m:t>|001&gt; =|0&gt;⨂|0&gt;⨂|1&gt;</m:t>
                    </m:r>
                  </m:oMath>
                </a14:m>
                <a:endParaRPr sz="4400" dirty="0"/>
              </a:p>
            </p:txBody>
          </p:sp>
        </mc:Choice>
        <mc:Fallback>
          <p:sp>
            <p:nvSpPr>
              <p:cNvPr id="267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135" y="8331825"/>
                <a:ext cx="10898836" cy="1446550"/>
              </a:xfrm>
              <a:prstGeom prst="rect">
                <a:avLst/>
              </a:prstGeom>
              <a:blipFill>
                <a:blip r:embed="rId4"/>
                <a:stretch>
                  <a:fillRect l="-2674" t="-9649" b="-2017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8" name="文字方塊 11"/>
              <p:cNvSpPr txBox="1"/>
              <p:nvPr/>
            </p:nvSpPr>
            <p:spPr>
              <a:xfrm>
                <a:off x="12479212" y="3286909"/>
                <a:ext cx="11458265" cy="24173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&gt;⨂|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 =</m:t>
                      </m:r>
                      <m:d>
                        <m:dPr>
                          <m:ctrlP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⨂</m:t>
                      </m:r>
                      <m:d>
                        <m:dPr>
                          <m:ctrlP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sz="4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b>
                                        <m:sSubPr>
                                          <m:ctrlP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eqArr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sz="4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b>
                                        <m:sSubPr>
                                          <m:ctrlP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sz="4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sz="4000" dirty="0"/>
              </a:p>
            </p:txBody>
          </p:sp>
        </mc:Choice>
        <mc:Fallback>
          <p:sp>
            <p:nvSpPr>
              <p:cNvPr id="268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9212" y="3286909"/>
                <a:ext cx="11458265" cy="2417393"/>
              </a:xfrm>
              <a:prstGeom prst="rect">
                <a:avLst/>
              </a:prstGeom>
              <a:blipFill>
                <a:blip r:embed="rId5"/>
                <a:stretch>
                  <a:fillRect l="-886" t="-521" b="-36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9" name="方程式"/>
              <p:cNvSpPr txBox="1"/>
              <p:nvPr/>
            </p:nvSpPr>
            <p:spPr>
              <a:xfrm>
                <a:off x="12396716" y="6332727"/>
                <a:ext cx="10854253" cy="204932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|01&gt; = </m:t>
                      </m:r>
                      <m:d>
                        <m:dPr>
                          <m:ctrlPr>
                            <a:rPr sz="3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sz="3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⨂</m:t>
                      </m:r>
                      <m:d>
                        <m:dPr>
                          <m:ctrlPr>
                            <a:rPr sz="3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sz="3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3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sz="3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;|10&gt; =</m:t>
                      </m:r>
                      <m:d>
                        <m:dPr>
                          <m:ctrlPr>
                            <a:rPr sz="3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sz="34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;|11&gt; =</m:t>
                      </m:r>
                      <m:d>
                        <m:dPr>
                          <m:ctrlPr>
                            <a:rPr sz="3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sz="3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sz="3400" dirty="0">
                  <a:solidFill>
                    <a:srgbClr val="404040"/>
                  </a:solidFill>
                </a:endParaRPr>
              </a:p>
            </p:txBody>
          </p:sp>
        </mc:Choice>
        <mc:Fallback>
          <p:sp>
            <p:nvSpPr>
              <p:cNvPr id="269" name="方程式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6716" y="6332727"/>
                <a:ext cx="10854253" cy="2049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0" name="文字方塊 6"/>
              <p:cNvSpPr txBox="1"/>
              <p:nvPr/>
            </p:nvSpPr>
            <p:spPr>
              <a:xfrm>
                <a:off x="12327821" y="9093572"/>
                <a:ext cx="11667204" cy="87477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&gt;⨂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&gt; =</m:t>
                              </m:r>
                              <m:sSub>
                                <m:sSubPr>
                                  <m:ctrlPr>
                                    <a:rPr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3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d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00&gt;+</m:t>
                          </m:r>
                          <m:sSub>
                            <m:sSubPr>
                              <m:ctrlP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e>
                      </m:d>
                      <m:r>
                        <a:rPr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01&gt;+</m:t>
                      </m:r>
                      <m:sSub>
                        <m:sSubPr>
                          <m:ctrlP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10&gt;+</m:t>
                          </m:r>
                          <m:sSub>
                            <m:sSubPr>
                              <m:ctrlP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  <m:r>
                        <a:rPr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11&gt;</m:t>
                      </m:r>
                    </m:oMath>
                  </m:oMathPara>
                </a14:m>
                <a:endParaRPr sz="3400" dirty="0"/>
              </a:p>
            </p:txBody>
          </p:sp>
        </mc:Choice>
        <mc:Fallback>
          <p:sp>
            <p:nvSpPr>
              <p:cNvPr id="270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821" y="9093572"/>
                <a:ext cx="11667204" cy="874776"/>
              </a:xfrm>
              <a:prstGeom prst="rect">
                <a:avLst/>
              </a:prstGeom>
              <a:blipFill>
                <a:blip r:embed="rId7"/>
                <a:stretch>
                  <a:fillRect t="-43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1" name="文字方塊 7"/>
              <p:cNvSpPr txBox="1"/>
              <p:nvPr/>
            </p:nvSpPr>
            <p:spPr>
              <a:xfrm>
                <a:off x="12359530" y="10862692"/>
                <a:ext cx="7646983" cy="6885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00&gt;+</m:t>
                          </m:r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11&gt;≠|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&gt;⨂|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sz="3600"/>
              </a:p>
            </p:txBody>
          </p:sp>
        </mc:Choice>
        <mc:Fallback>
          <p:sp>
            <p:nvSpPr>
              <p:cNvPr id="271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530" y="10862692"/>
                <a:ext cx="7646983" cy="688544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2" name="文字方塊 8"/>
          <p:cNvSpPr txBox="1"/>
          <p:nvPr/>
        </p:nvSpPr>
        <p:spPr>
          <a:xfrm>
            <a:off x="20113476" y="10679869"/>
            <a:ext cx="3161471" cy="118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36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被稱為糾纏態</a:t>
            </a:r>
            <a:r>
              <a:t>(entanglement)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animBg="1" advAuto="0"/>
      <p:bldP spid="269" grpId="2" animBg="1" advAuto="0"/>
      <p:bldP spid="270" grpId="3" animBg="1" advAuto="0"/>
      <p:bldP spid="271" grpId="4" animBg="1" advAuto="0"/>
      <p:bldP spid="272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12"/>
          <p:cNvSpPr txBox="1"/>
          <p:nvPr/>
        </p:nvSpPr>
        <p:spPr>
          <a:xfrm>
            <a:off x="1244540" y="4420819"/>
            <a:ext cx="9144609" cy="177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位元</a:t>
            </a:r>
            <a:r>
              <a:t>(bit)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為一個數字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純量</a:t>
            </a:r>
            <a:r>
              <a:t>)</a:t>
            </a:r>
          </a:p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邏輯閘</a:t>
            </a:r>
          </a:p>
        </p:txBody>
      </p:sp>
      <p:sp>
        <p:nvSpPr>
          <p:cNvPr id="275" name="TextBox 13"/>
          <p:cNvSpPr txBox="1"/>
          <p:nvPr/>
        </p:nvSpPr>
        <p:spPr>
          <a:xfrm>
            <a:off x="12442035" y="4006461"/>
            <a:ext cx="10730284" cy="177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量子位元</a:t>
            </a:r>
            <a:r>
              <a:t>(Qubit)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為一個向量</a:t>
            </a:r>
          </a:p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量子邏輯閘 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其實就是操作，轉動向量</a:t>
            </a:r>
            <a:r>
              <a:t>)</a:t>
            </a:r>
          </a:p>
        </p:txBody>
      </p:sp>
      <p:sp>
        <p:nvSpPr>
          <p:cNvPr id="276" name="TextBox 21"/>
          <p:cNvSpPr txBox="1"/>
          <p:nvPr/>
        </p:nvSpPr>
        <p:spPr>
          <a:xfrm>
            <a:off x="1148403" y="2730699"/>
            <a:ext cx="8416319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6400" b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 </a:t>
            </a:r>
          </a:p>
        </p:txBody>
      </p:sp>
      <p:sp>
        <p:nvSpPr>
          <p:cNvPr id="277" name="TextBox 22"/>
          <p:cNvSpPr txBox="1"/>
          <p:nvPr/>
        </p:nvSpPr>
        <p:spPr>
          <a:xfrm>
            <a:off x="12315200" y="2532875"/>
            <a:ext cx="8998747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量子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電腦</a:t>
            </a:r>
          </a:p>
        </p:txBody>
      </p:sp>
      <p:sp>
        <p:nvSpPr>
          <p:cNvPr id="278" name="텍스트 개체 틀 4"/>
          <p:cNvSpPr txBox="1"/>
          <p:nvPr/>
        </p:nvSpPr>
        <p:spPr>
          <a:xfrm>
            <a:off x="738495" y="627541"/>
            <a:ext cx="22963516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754">
              <a:lnSpc>
                <a:spcPct val="90000"/>
              </a:lnSpc>
              <a:spcBef>
                <a:spcPts val="2000"/>
              </a:spcBef>
              <a:defRPr sz="7200">
                <a:solidFill>
                  <a:srgbClr val="3B3838"/>
                </a:solidFill>
              </a:defRPr>
            </a:pPr>
            <a:r>
              <a:t>古典電腦VS量子電腦</a:t>
            </a:r>
          </a:p>
        </p:txBody>
      </p:sp>
      <p:pic>
        <p:nvPicPr>
          <p:cNvPr id="279" name="圖片 6" descr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26" y="6793781"/>
            <a:ext cx="2937349" cy="128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圖片 7" descr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360" y="6716268"/>
            <a:ext cx="2791199" cy="1438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圖片 8" descr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5317" y="8322977"/>
            <a:ext cx="2919285" cy="1281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圖片 9" descr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2225" y="10016432"/>
            <a:ext cx="3498753" cy="1367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圖片 10" descr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921" y="6391312"/>
            <a:ext cx="10790806" cy="407324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橢圓 11"/>
          <p:cNvSpPr/>
          <p:nvPr/>
        </p:nvSpPr>
        <p:spPr>
          <a:xfrm>
            <a:off x="14405343" y="11919429"/>
            <a:ext cx="216001" cy="2160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橢圓 12"/>
          <p:cNvSpPr/>
          <p:nvPr/>
        </p:nvSpPr>
        <p:spPr>
          <a:xfrm>
            <a:off x="14405343" y="12274146"/>
            <a:ext cx="216001" cy="2160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橢圓 13"/>
          <p:cNvSpPr/>
          <p:nvPr/>
        </p:nvSpPr>
        <p:spPr>
          <a:xfrm>
            <a:off x="14405343" y="11567103"/>
            <a:ext cx="216001" cy="2160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12"/>
          <p:cNvSpPr txBox="1"/>
          <p:nvPr/>
        </p:nvSpPr>
        <p:spPr>
          <a:xfrm>
            <a:off x="1244540" y="4420818"/>
            <a:ext cx="9144609" cy="177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位元</a:t>
            </a:r>
            <a:r>
              <a:t>(bit)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為一個數字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純量</a:t>
            </a:r>
            <a:r>
              <a:t>)</a:t>
            </a:r>
          </a:p>
          <a:p>
            <a:pPr marL="457200" indent="-457200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邏輯閘</a:t>
            </a:r>
          </a:p>
        </p:txBody>
      </p:sp>
      <p:sp>
        <p:nvSpPr>
          <p:cNvPr id="289" name="TextBox 13"/>
          <p:cNvSpPr txBox="1"/>
          <p:nvPr/>
        </p:nvSpPr>
        <p:spPr>
          <a:xfrm>
            <a:off x="12442035" y="4006460"/>
            <a:ext cx="10730284" cy="177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量子位元</a:t>
            </a:r>
            <a:r>
              <a:t>(Qubit)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為一個向量</a:t>
            </a:r>
          </a:p>
          <a:p>
            <a:pPr marL="685799" indent="-685799" algn="l" defTabSz="1828800">
              <a:buSzPct val="100000"/>
              <a:buAutoNum type="arabicPeriod"/>
              <a:defRPr sz="44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量子邏輯閘 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其實就是操作，轉動向量</a:t>
            </a:r>
            <a:r>
              <a:t>)</a:t>
            </a:r>
          </a:p>
        </p:txBody>
      </p:sp>
      <p:sp>
        <p:nvSpPr>
          <p:cNvPr id="290" name="TextBox 21"/>
          <p:cNvSpPr txBox="1"/>
          <p:nvPr/>
        </p:nvSpPr>
        <p:spPr>
          <a:xfrm>
            <a:off x="1148403" y="2730699"/>
            <a:ext cx="8416319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6400" b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古典電腦 </a:t>
            </a:r>
          </a:p>
        </p:txBody>
      </p:sp>
      <p:sp>
        <p:nvSpPr>
          <p:cNvPr id="291" name="TextBox 22"/>
          <p:cNvSpPr txBox="1"/>
          <p:nvPr/>
        </p:nvSpPr>
        <p:spPr>
          <a:xfrm>
            <a:off x="12315200" y="2532875"/>
            <a:ext cx="8998747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6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量子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電腦</a:t>
            </a:r>
          </a:p>
        </p:txBody>
      </p:sp>
      <p:sp>
        <p:nvSpPr>
          <p:cNvPr id="292" name="텍스트 개체 틀 4"/>
          <p:cNvSpPr txBox="1"/>
          <p:nvPr/>
        </p:nvSpPr>
        <p:spPr>
          <a:xfrm>
            <a:off x="738495" y="627541"/>
            <a:ext cx="22963516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defTabSz="1828754">
              <a:lnSpc>
                <a:spcPct val="90000"/>
              </a:lnSpc>
              <a:spcBef>
                <a:spcPts val="2000"/>
              </a:spcBef>
              <a:defRPr sz="7200">
                <a:solidFill>
                  <a:srgbClr val="535353"/>
                </a:solidFill>
              </a:defRPr>
            </a:pPr>
            <a:r>
              <a:t>古典電腦VS量子電腦</a:t>
            </a:r>
          </a:p>
        </p:txBody>
      </p:sp>
      <p:pic>
        <p:nvPicPr>
          <p:cNvPr id="293" name="圖片 6" descr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83" y="7348419"/>
            <a:ext cx="4202019" cy="132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圖片 7" descr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10" y="8997488"/>
            <a:ext cx="4441662" cy="150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圖片 8" descr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599" y="11034482"/>
            <a:ext cx="4452588" cy="132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圖片 9" descr="圖片 9"/>
          <p:cNvPicPr>
            <a:picLocks noChangeAspect="1"/>
          </p:cNvPicPr>
          <p:nvPr/>
        </p:nvPicPr>
        <p:blipFill>
          <a:blip r:embed="rId5"/>
          <a:srcRect b="41894"/>
          <a:stretch>
            <a:fillRect/>
          </a:stretch>
        </p:blipFill>
        <p:spPr>
          <a:xfrm>
            <a:off x="11467416" y="6145750"/>
            <a:ext cx="6039858" cy="35095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8" name="表格 10"/>
          <p:cNvGraphicFramePr/>
          <p:nvPr/>
        </p:nvGraphicFramePr>
        <p:xfrm>
          <a:off x="16335410" y="10558486"/>
          <a:ext cx="2428312" cy="30480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214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718">
                <a:tc>
                  <a:txBody>
                    <a:bodyPr/>
                    <a:lstStyle/>
                    <a:p>
                      <a:pPr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4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718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latin typeface="Arial"/>
                          <a:ea typeface="Arial"/>
                          <a:cs typeface="Arial"/>
                          <a:sym typeface="Arial"/>
                        </a:rPr>
                        <a:t>01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718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718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10DD638-FB07-B148-91A4-8F0D29C25229}"/>
                  </a:ext>
                </a:extLst>
              </p:cNvPr>
              <p:cNvSpPr/>
              <p:nvPr/>
            </p:nvSpPr>
            <p:spPr>
              <a:xfrm>
                <a:off x="17807177" y="6995155"/>
                <a:ext cx="6488186" cy="2691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𝐶𝑁𝑂𝑇</m:t>
                      </m:r>
                      <m:r>
                        <a:rPr lang="en-US" altLang="zh-TW" sz="4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4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4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4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zh-TW" sz="4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zh-TW" sz="4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TW" sz="48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4800" dirty="0"/>
              </a:p>
            </p:txBody>
          </p:sp>
        </mc:Choice>
        <mc:Fallback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10DD638-FB07-B148-91A4-8F0D29C25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7177" y="6995155"/>
                <a:ext cx="6488186" cy="2691121"/>
              </a:xfrm>
              <a:prstGeom prst="rect">
                <a:avLst/>
              </a:prstGeom>
              <a:blipFill>
                <a:blip r:embed="rId6"/>
                <a:stretch>
                  <a:fillRect l="-1370" b="-56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912</Words>
  <Application>Microsoft Macintosh PowerPoint</Application>
  <PresentationFormat>自訂</PresentationFormat>
  <Paragraphs>196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6" baseType="lpstr">
      <vt:lpstr>新細明體</vt:lpstr>
      <vt:lpstr>標楷體</vt:lpstr>
      <vt:lpstr>Arial Unicode MS</vt:lpstr>
      <vt:lpstr>PingFang TC Regular</vt:lpstr>
      <vt:lpstr>Arial</vt:lpstr>
      <vt:lpstr>Avenir Next Regular</vt:lpstr>
      <vt:lpstr>Calibri</vt:lpstr>
      <vt:lpstr>Calibri Light</vt:lpstr>
      <vt:lpstr>Cambria Math</vt:lpstr>
      <vt:lpstr>Charter Roman</vt:lpstr>
      <vt:lpstr>Georgia</vt:lpstr>
      <vt:lpstr>Helvetica</vt:lpstr>
      <vt:lpstr>Helvetica Neue</vt:lpstr>
      <vt:lpstr>Helvetica Neue Medium</vt:lpstr>
      <vt:lpstr>Times Roman</vt:lpstr>
      <vt:lpstr>Wingdings</vt:lpstr>
      <vt:lpstr>21_BasicWhite</vt:lpstr>
      <vt:lpstr>PowerPoint 簡報</vt:lpstr>
      <vt:lpstr>PowerPoint 簡報</vt:lpstr>
      <vt:lpstr>PowerPoint 簡報</vt:lpstr>
      <vt:lpstr>PowerPoint 簡報</vt:lpstr>
      <vt:lpstr>PowerPoint 簡報</vt:lpstr>
      <vt:lpstr>布洛赫球面(Bloch Sphere)</vt:lpstr>
      <vt:lpstr>PowerPoint 簡報</vt:lpstr>
      <vt:lpstr>PowerPoint 簡報</vt:lpstr>
      <vt:lpstr>PowerPoint 簡報</vt:lpstr>
      <vt:lpstr>PowerPoint 簡報</vt:lpstr>
      <vt:lpstr>量子閘與量子電路符號</vt:lpstr>
      <vt:lpstr>PowerPoint 簡報</vt:lpstr>
      <vt:lpstr>PowerPoint 簡報</vt:lpstr>
      <vt:lpstr>量子電路 (Quantum Circuit)</vt:lpstr>
      <vt:lpstr>量子邏輯閘</vt:lpstr>
      <vt:lpstr>量子邏輯閘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Microsoft Office User</cp:lastModifiedBy>
  <cp:revision>3</cp:revision>
  <dcterms:modified xsi:type="dcterms:W3CDTF">2021-09-13T08:16:12Z</dcterms:modified>
</cp:coreProperties>
</file>