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72" r:id="rId10"/>
    <p:sldId id="261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1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7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89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95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16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67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45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03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86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477C-82EF-4689-BA32-5F5F1AF3D749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1935-D12E-4F1A-98F7-91CB3D5C9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92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Qiskit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IBM-Quantum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環境介紹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044780"/>
            <a:ext cx="9144000" cy="1655762"/>
          </a:xfrm>
        </p:spPr>
        <p:txBody>
          <a:bodyPr/>
          <a:lstStyle/>
          <a:p>
            <a:r>
              <a:rPr lang="en-US" altLang="zh-TW" dirty="0"/>
              <a:t>                                                 </a:t>
            </a:r>
            <a:r>
              <a:rPr lang="zh-TW" altLang="en-US" dirty="0"/>
              <a:t>臺大</a:t>
            </a:r>
            <a:r>
              <a:rPr lang="en-US" altLang="zh-TW" dirty="0"/>
              <a:t>-IBM</a:t>
            </a:r>
            <a:r>
              <a:rPr lang="zh-TW" altLang="en-US" dirty="0"/>
              <a:t>量子電腦中心</a:t>
            </a:r>
          </a:p>
        </p:txBody>
      </p:sp>
      <p:pic>
        <p:nvPicPr>
          <p:cNvPr id="5" name="Picture 2" descr="page1image706592">
            <a:extLst>
              <a:ext uri="{FF2B5EF4-FFF2-40B4-BE49-F238E27FC236}">
                <a16:creationId xmlns:a16="http://schemas.microsoft.com/office/drawing/2014/main" id="{20A925F4-EAF1-B748-BCDE-8F1E2319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58" y="3596667"/>
            <a:ext cx="3733164" cy="11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0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IBMQ</a:t>
            </a:r>
            <a:r>
              <a:rPr lang="zh-TW" altLang="en-US" dirty="0"/>
              <a:t>環境介紹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91472"/>
            <a:ext cx="10515600" cy="4885491"/>
          </a:xfrm>
        </p:spPr>
        <p:txBody>
          <a:bodyPr/>
          <a:lstStyle/>
          <a:p>
            <a:r>
              <a:rPr lang="en-US" altLang="zh-TW" dirty="0"/>
              <a:t>Composer mode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AE7F6C-9F40-43E8-B869-39BFA4DC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56" y="1966657"/>
            <a:ext cx="8836056" cy="39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1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826477"/>
            <a:ext cx="10515600" cy="5350486"/>
          </a:xfrm>
        </p:spPr>
        <p:txBody>
          <a:bodyPr/>
          <a:lstStyle/>
          <a:p>
            <a:r>
              <a:rPr lang="en-US" altLang="zh-TW" dirty="0"/>
              <a:t>Python mode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8FFA7B8-63E6-4274-BDAB-0EB00F3A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68" y="1560084"/>
            <a:ext cx="9937432" cy="43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1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Qiskit</a:t>
            </a:r>
            <a:r>
              <a:rPr lang="en-US" altLang="zh-TW" dirty="0"/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環境介紹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Terra</a:t>
            </a:r>
          </a:p>
          <a:p>
            <a:pPr lvl="1"/>
            <a:r>
              <a:rPr lang="en-US" altLang="zh-TW" dirty="0"/>
              <a:t>Aer</a:t>
            </a:r>
          </a:p>
          <a:p>
            <a:pPr lvl="1"/>
            <a:r>
              <a:rPr lang="en-US" altLang="zh-TW" dirty="0" err="1"/>
              <a:t>Ignis</a:t>
            </a:r>
            <a:endParaRPr lang="en-US" altLang="zh-TW" dirty="0"/>
          </a:p>
          <a:p>
            <a:pPr lvl="1"/>
            <a:r>
              <a:rPr lang="en-US" altLang="zh-TW" dirty="0"/>
              <a:t>Aqua</a:t>
            </a:r>
          </a:p>
          <a:p>
            <a:r>
              <a:rPr lang="en-US" altLang="zh-TW" dirty="0"/>
              <a:t>IBM-Quantum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環境介紹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dirty="0"/>
              <a:t>Composer mode</a:t>
            </a:r>
          </a:p>
          <a:p>
            <a:pPr lvl="1"/>
            <a:r>
              <a:rPr lang="en-US" altLang="zh-TW" dirty="0"/>
              <a:t>Python mode</a:t>
            </a:r>
          </a:p>
        </p:txBody>
      </p:sp>
    </p:spTree>
    <p:extLst>
      <p:ext uri="{BB962C8B-B14F-4D97-AF65-F5344CB8AC3E}">
        <p14:creationId xmlns:p14="http://schemas.microsoft.com/office/powerpoint/2010/main" val="135273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/>
              <a:t>Qiskit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5254" y="1377218"/>
            <a:ext cx="10515600" cy="4351338"/>
          </a:xfrm>
        </p:spPr>
        <p:txBody>
          <a:bodyPr/>
          <a:lstStyle/>
          <a:p>
            <a:r>
              <a:rPr lang="en-US" altLang="zh-TW" dirty="0"/>
              <a:t>An open-source framework for quantum computing.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0" y="0"/>
            <a:ext cx="1527021" cy="1377218"/>
          </a:xfrm>
          <a:prstGeom prst="rect">
            <a:avLst/>
          </a:prstGeom>
        </p:spPr>
      </p:pic>
      <p:pic>
        <p:nvPicPr>
          <p:cNvPr id="5" name="Picture 2" descr="Qiskit and its Fundamental Elements | by Qiskit | Qiskit | Med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005"/>
          <a:stretch/>
        </p:blipFill>
        <p:spPr bwMode="auto">
          <a:xfrm>
            <a:off x="672575" y="1825625"/>
            <a:ext cx="10846849" cy="47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1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iskit Aqua — A Library of Quantum Algorithms and Applications | by Qiskit  | Qiskit | Med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2" y="0"/>
            <a:ext cx="11216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2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Qiskit</a:t>
            </a:r>
            <a:r>
              <a:rPr lang="en-US" altLang="zh-TW" dirty="0"/>
              <a:t>—Terra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altLang="zh-TW" dirty="0"/>
              <a:t>Terra</a:t>
            </a:r>
            <a:r>
              <a:rPr lang="zh-TW" altLang="en-US" dirty="0"/>
              <a:t> ：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地球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dirty="0"/>
              <a:t>Terra </a:t>
            </a:r>
            <a:r>
              <a:rPr lang="zh-TW" altLang="en-US" dirty="0"/>
              <a:t>（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土</a:t>
            </a:r>
            <a:r>
              <a:rPr lang="zh-TW" altLang="en-US" dirty="0"/>
              <a:t>）</a:t>
            </a:r>
            <a:r>
              <a:rPr lang="en-US" altLang="zh-TW" dirty="0"/>
              <a:t>provide tools for creating quantum circuits and translate it into quantum machine code.</a:t>
            </a:r>
          </a:p>
          <a:p>
            <a:pPr lvl="1">
              <a:buFont typeface="Wingdings" panose="05000000000000000000" pitchFamily="2" charset="2"/>
              <a:buChar char="n"/>
            </a:pPr>
            <a:endParaRPr lang="en-US" altLang="zh-TW" dirty="0"/>
          </a:p>
          <a:p>
            <a:pPr lvl="1"/>
            <a:endParaRPr lang="en-US" altLang="zh-TW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0693" r="38073"/>
          <a:stretch/>
        </p:blipFill>
        <p:spPr>
          <a:xfrm>
            <a:off x="6911137" y="3576577"/>
            <a:ext cx="4291367" cy="1980353"/>
          </a:xfrm>
          <a:prstGeom prst="rect">
            <a:avLst/>
          </a:prstGeom>
        </p:spPr>
      </p:pic>
      <p:pic>
        <p:nvPicPr>
          <p:cNvPr id="3074" name="Picture 2" descr="Introdu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" y="3240911"/>
            <a:ext cx="5457603" cy="26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n cloud-based quantum computing | Quantum Bi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4" t="53717" r="25650" b="2068"/>
          <a:stretch/>
        </p:blipFill>
        <p:spPr bwMode="auto">
          <a:xfrm>
            <a:off x="4264269" y="318499"/>
            <a:ext cx="1362810" cy="14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4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Qiskit</a:t>
            </a:r>
            <a:r>
              <a:rPr lang="en-US" altLang="zh-TW" dirty="0"/>
              <a:t>—Aer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Aer </a:t>
            </a:r>
            <a:r>
              <a:rPr lang="zh-TW" altLang="en-US" dirty="0"/>
              <a:t>（</a:t>
            </a:r>
            <a:r>
              <a:rPr lang="zh-CN" altLang="en-US" dirty="0"/>
              <a:t>氣</a:t>
            </a:r>
            <a:r>
              <a:rPr lang="zh-TW" altLang="en-US" dirty="0"/>
              <a:t>）</a:t>
            </a:r>
            <a:r>
              <a:rPr lang="en-US" altLang="zh-TW" dirty="0"/>
              <a:t>provides simulators locally on the user’s device, which can also simulate simple or sophisticated noise model. </a:t>
            </a:r>
          </a:p>
          <a:p>
            <a:r>
              <a:rPr lang="en-US" altLang="zh-TW" dirty="0"/>
              <a:t>There are three kinds of simulator:</a:t>
            </a:r>
          </a:p>
          <a:p>
            <a:pPr lvl="1"/>
            <a:r>
              <a:rPr lang="en-US" altLang="zh-TW" dirty="0" err="1"/>
              <a:t>Qasm_simulator</a:t>
            </a:r>
            <a:endParaRPr lang="en-US" altLang="zh-TW" dirty="0"/>
          </a:p>
          <a:p>
            <a:pPr lvl="1"/>
            <a:r>
              <a:rPr lang="en-US" altLang="zh-TW" dirty="0" err="1"/>
              <a:t>Unitary_simulator</a:t>
            </a:r>
            <a:endParaRPr lang="en-US" altLang="zh-TW" dirty="0"/>
          </a:p>
          <a:p>
            <a:pPr lvl="1"/>
            <a:r>
              <a:rPr lang="en-US" altLang="zh-TW" dirty="0" err="1"/>
              <a:t>Statevector_simulator</a:t>
            </a:r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5592581" y="151315"/>
            <a:ext cx="5761219" cy="1539373"/>
            <a:chOff x="5454498" y="2993429"/>
            <a:chExt cx="5761219" cy="153937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4498" y="2993429"/>
              <a:ext cx="5761219" cy="153937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530362" y="3068515"/>
              <a:ext cx="5609492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122" name="Picture 2" descr="Simulators — Qiskit 0.27.0 docum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9" y="3127522"/>
            <a:ext cx="2441265" cy="17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504" y="4814036"/>
            <a:ext cx="7146300" cy="11185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021" y="3576578"/>
            <a:ext cx="3800346" cy="2474916"/>
          </a:xfrm>
          <a:prstGeom prst="rect">
            <a:avLst/>
          </a:prstGeom>
        </p:spPr>
      </p:pic>
      <p:pic>
        <p:nvPicPr>
          <p:cNvPr id="10" name="Picture 2" descr="On cloud-based quantum computing | Quantum Bi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27149" r="48747" b="28636"/>
          <a:stretch/>
        </p:blipFill>
        <p:spPr bwMode="auto">
          <a:xfrm>
            <a:off x="3606623" y="214808"/>
            <a:ext cx="1492916" cy="14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9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Qiskit</a:t>
            </a:r>
            <a:r>
              <a:rPr lang="en-US" altLang="zh-TW" dirty="0"/>
              <a:t>—</a:t>
            </a:r>
            <a:r>
              <a:rPr lang="en-US" altLang="zh-TW" dirty="0" err="1"/>
              <a:t>Ignis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Ignis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（火）</a:t>
            </a:r>
            <a:r>
              <a:rPr lang="en-US" altLang="zh-TW" dirty="0">
                <a:ea typeface="Microsoft JhengHei" panose="020B0604030504040204" pitchFamily="34" charset="-120"/>
              </a:rPr>
              <a:t>p</a:t>
            </a:r>
            <a:r>
              <a:rPr lang="en-US" altLang="zh-TW" dirty="0"/>
              <a:t>rovides tools for characterizing noise in near-term quantum devices.</a:t>
            </a:r>
          </a:p>
          <a:p>
            <a:r>
              <a:rPr lang="en-US" altLang="zh-TW" dirty="0" err="1"/>
              <a:t>Ignis</a:t>
            </a:r>
            <a:r>
              <a:rPr lang="en-US" altLang="zh-TW" dirty="0"/>
              <a:t> can help us benchmarking near-term devices, conducting error mitigation, and error correction.</a:t>
            </a:r>
            <a:endParaRPr lang="zh-TW" altLang="en-US" dirty="0"/>
          </a:p>
        </p:txBody>
      </p:sp>
      <p:pic>
        <p:nvPicPr>
          <p:cNvPr id="6146" name="Picture 2" descr="On cloud-based quantum computing | Quantum Bi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8" t="27149" b="28636"/>
          <a:stretch/>
        </p:blipFill>
        <p:spPr bwMode="auto">
          <a:xfrm>
            <a:off x="4212462" y="315729"/>
            <a:ext cx="1505740" cy="14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rror mitigation extends the computational reach of a noisy quantum  processor |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50" y="3254269"/>
            <a:ext cx="652462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rror correction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75" y="4536872"/>
            <a:ext cx="4261955" cy="14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3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Qiskit</a:t>
            </a:r>
            <a:r>
              <a:rPr lang="en-US" altLang="zh-TW" dirty="0"/>
              <a:t>—Aqua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Aqua </a:t>
            </a:r>
            <a:r>
              <a:rPr lang="zh-TW" altLang="en-US" dirty="0"/>
              <a:t>（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水</a:t>
            </a:r>
            <a:r>
              <a:rPr lang="zh-TW" altLang="en-US" dirty="0"/>
              <a:t>）</a:t>
            </a:r>
            <a:r>
              <a:rPr lang="en-US" altLang="zh-TW" dirty="0"/>
              <a:t>provides tools for several applications, include</a:t>
            </a:r>
          </a:p>
          <a:p>
            <a:pPr lvl="1"/>
            <a:r>
              <a:rPr lang="en-US" altLang="zh-TW" dirty="0"/>
              <a:t>Chemistry</a:t>
            </a:r>
          </a:p>
          <a:p>
            <a:pPr lvl="1"/>
            <a:r>
              <a:rPr lang="en-US" altLang="zh-TW" dirty="0"/>
              <a:t>Finance</a:t>
            </a:r>
          </a:p>
          <a:p>
            <a:pPr lvl="1"/>
            <a:r>
              <a:rPr lang="en-US" altLang="zh-TW" dirty="0"/>
              <a:t>Optimization</a:t>
            </a:r>
          </a:p>
          <a:p>
            <a:pPr lvl="1"/>
            <a:r>
              <a:rPr lang="en-US" altLang="zh-TW" dirty="0"/>
              <a:t>AI</a:t>
            </a:r>
          </a:p>
          <a:p>
            <a:pPr lvl="1"/>
            <a:r>
              <a:rPr lang="en-US" altLang="zh-TW" dirty="0"/>
              <a:t>…</a:t>
            </a:r>
          </a:p>
          <a:p>
            <a:pPr lvl="1"/>
            <a:endParaRPr lang="zh-TW" altLang="en-US" dirty="0"/>
          </a:p>
        </p:txBody>
      </p:sp>
      <p:pic>
        <p:nvPicPr>
          <p:cNvPr id="7172" name="Picture 4" descr="Hardware-efficient variational quantum eigensolver for small molecules and  quantum magnets |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20" y="4574041"/>
            <a:ext cx="5362313" cy="1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e story of a quantum algorithm set to completely disrupt industries | by  Khalid FIlali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91" y="2598003"/>
            <a:ext cx="3569918" cy="19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背包問題- 維基百科，自由的百科全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16" y="2598003"/>
            <a:ext cx="1726254" cy="14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ortfolio Optimization with minimum risk using QAOA by Gaurav Singh |  blueq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48" y="4240741"/>
            <a:ext cx="3550828" cy="21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C81F411-FA47-8A4F-8EC9-35584A034C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183" t="-2742" r="24767" b="58226"/>
          <a:stretch/>
        </p:blipFill>
        <p:spPr>
          <a:xfrm>
            <a:off x="4183031" y="328050"/>
            <a:ext cx="1378895" cy="13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9E3229-17BA-1D40-8ACA-9F0FE009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686"/>
            <a:ext cx="10515600" cy="816561"/>
          </a:xfrm>
        </p:spPr>
        <p:txBody>
          <a:bodyPr/>
          <a:lstStyle/>
          <a:p>
            <a:pPr algn="ctr"/>
            <a:r>
              <a:rPr kumimoji="1" lang="en-US" altLang="zh-TW" dirty="0"/>
              <a:t>IBM Quantum Experience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386153F-440F-6243-B42E-934087D53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4" y="1596050"/>
            <a:ext cx="9652561" cy="5271085"/>
          </a:xfr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4472D425-42BB-094A-AB41-52F6C40911F4}"/>
              </a:ext>
            </a:extLst>
          </p:cNvPr>
          <p:cNvSpPr/>
          <p:nvPr/>
        </p:nvSpPr>
        <p:spPr>
          <a:xfrm>
            <a:off x="7751298" y="4726744"/>
            <a:ext cx="1716258" cy="8165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EAC92E6-83DD-E643-B2F5-8CD05A471449}"/>
              </a:ext>
            </a:extLst>
          </p:cNvPr>
          <p:cNvSpPr txBox="1"/>
          <p:nvPr/>
        </p:nvSpPr>
        <p:spPr>
          <a:xfrm>
            <a:off x="1499014" y="1151349"/>
            <a:ext cx="380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TW" dirty="0"/>
              <a:t>https://quantum-</a:t>
            </a:r>
            <a:r>
              <a:rPr kumimoji="1" lang="en" altLang="zh-TW" dirty="0" err="1"/>
              <a:t>computing.ibm.com</a:t>
            </a:r>
            <a:r>
              <a:rPr kumimoji="1" lang="en" altLang="zh-TW" dirty="0"/>
              <a:t>/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520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170</Words>
  <Application>Microsoft Macintosh PowerPoint</Application>
  <PresentationFormat>寬螢幕</PresentationFormat>
  <Paragraphs>40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Microsoft JhengHei</vt:lpstr>
      <vt:lpstr>Arial</vt:lpstr>
      <vt:lpstr>Calibri</vt:lpstr>
      <vt:lpstr>Calibri Light</vt:lpstr>
      <vt:lpstr>Wingdings</vt:lpstr>
      <vt:lpstr>Office 佈景主題</vt:lpstr>
      <vt:lpstr>Qiskit 及 IBM-Quantum 環境介紹</vt:lpstr>
      <vt:lpstr>Outline </vt:lpstr>
      <vt:lpstr>Qiskit</vt:lpstr>
      <vt:lpstr>PowerPoint 簡報</vt:lpstr>
      <vt:lpstr>Qiskit—Terra </vt:lpstr>
      <vt:lpstr>Qiskit—Aer </vt:lpstr>
      <vt:lpstr>Qiskit—Ignis </vt:lpstr>
      <vt:lpstr>Qiskit—Aqua </vt:lpstr>
      <vt:lpstr>IBM Quantum Experience</vt:lpstr>
      <vt:lpstr>IBMQ環境介紹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Qiskit及IBMQ環境介紹</dc:title>
  <dc:creator>user</dc:creator>
  <cp:lastModifiedBy>Microsoft Office User</cp:lastModifiedBy>
  <cp:revision>40</cp:revision>
  <dcterms:created xsi:type="dcterms:W3CDTF">2021-06-18T07:20:36Z</dcterms:created>
  <dcterms:modified xsi:type="dcterms:W3CDTF">2021-09-13T08:16:04Z</dcterms:modified>
</cp:coreProperties>
</file>