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2"/>
  </p:notesMasterIdLst>
  <p:handoutMasterIdLst>
    <p:handoutMasterId r:id="rId73"/>
  </p:handoutMasterIdLst>
  <p:sldIdLst>
    <p:sldId id="338" r:id="rId2"/>
    <p:sldId id="389" r:id="rId3"/>
    <p:sldId id="339" r:id="rId4"/>
    <p:sldId id="257" r:id="rId5"/>
    <p:sldId id="390" r:id="rId6"/>
    <p:sldId id="372" r:id="rId7"/>
    <p:sldId id="370" r:id="rId8"/>
    <p:sldId id="373" r:id="rId9"/>
    <p:sldId id="375" r:id="rId10"/>
    <p:sldId id="374" r:id="rId11"/>
    <p:sldId id="391" r:id="rId12"/>
    <p:sldId id="393" r:id="rId13"/>
    <p:sldId id="369" r:id="rId14"/>
    <p:sldId id="395" r:id="rId15"/>
    <p:sldId id="266" r:id="rId16"/>
    <p:sldId id="308" r:id="rId17"/>
    <p:sldId id="392" r:id="rId18"/>
    <p:sldId id="358" r:id="rId19"/>
    <p:sldId id="359" r:id="rId20"/>
    <p:sldId id="367" r:id="rId21"/>
    <p:sldId id="411" r:id="rId22"/>
    <p:sldId id="368" r:id="rId23"/>
    <p:sldId id="376" r:id="rId24"/>
    <p:sldId id="364" r:id="rId25"/>
    <p:sldId id="397" r:id="rId26"/>
    <p:sldId id="360" r:id="rId27"/>
    <p:sldId id="361" r:id="rId28"/>
    <p:sldId id="363" r:id="rId29"/>
    <p:sldId id="345" r:id="rId30"/>
    <p:sldId id="377" r:id="rId31"/>
    <p:sldId id="380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365" r:id="rId40"/>
    <p:sldId id="406" r:id="rId41"/>
    <p:sldId id="405" r:id="rId42"/>
    <p:sldId id="311" r:id="rId43"/>
    <p:sldId id="413" r:id="rId44"/>
    <p:sldId id="414" r:id="rId45"/>
    <p:sldId id="415" r:id="rId46"/>
    <p:sldId id="387" r:id="rId47"/>
    <p:sldId id="416" r:id="rId48"/>
    <p:sldId id="313" r:id="rId49"/>
    <p:sldId id="314" r:id="rId50"/>
    <p:sldId id="315" r:id="rId51"/>
    <p:sldId id="344" r:id="rId52"/>
    <p:sldId id="316" r:id="rId53"/>
    <p:sldId id="317" r:id="rId54"/>
    <p:sldId id="334" r:id="rId55"/>
    <p:sldId id="335" r:id="rId56"/>
    <p:sldId id="336" r:id="rId57"/>
    <p:sldId id="318" r:id="rId58"/>
    <p:sldId id="333" r:id="rId59"/>
    <p:sldId id="319" r:id="rId60"/>
    <p:sldId id="320" r:id="rId61"/>
    <p:sldId id="321" r:id="rId62"/>
    <p:sldId id="322" r:id="rId63"/>
    <p:sldId id="323" r:id="rId64"/>
    <p:sldId id="325" r:id="rId65"/>
    <p:sldId id="326" r:id="rId66"/>
    <p:sldId id="327" r:id="rId67"/>
    <p:sldId id="329" r:id="rId68"/>
    <p:sldId id="331" r:id="rId69"/>
    <p:sldId id="407" r:id="rId70"/>
    <p:sldId id="332" r:id="rId71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F877778-8DEB-473D-B46C-01B8B83D9BEF}">
          <p14:sldIdLst>
            <p14:sldId id="338"/>
            <p14:sldId id="389"/>
            <p14:sldId id="339"/>
            <p14:sldId id="257"/>
            <p14:sldId id="390"/>
            <p14:sldId id="372"/>
            <p14:sldId id="370"/>
            <p14:sldId id="373"/>
            <p14:sldId id="375"/>
            <p14:sldId id="374"/>
            <p14:sldId id="391"/>
            <p14:sldId id="393"/>
            <p14:sldId id="369"/>
            <p14:sldId id="395"/>
            <p14:sldId id="266"/>
            <p14:sldId id="308"/>
            <p14:sldId id="392"/>
            <p14:sldId id="358"/>
            <p14:sldId id="359"/>
            <p14:sldId id="367"/>
            <p14:sldId id="411"/>
            <p14:sldId id="368"/>
            <p14:sldId id="376"/>
            <p14:sldId id="364"/>
            <p14:sldId id="397"/>
            <p14:sldId id="360"/>
            <p14:sldId id="361"/>
            <p14:sldId id="363"/>
            <p14:sldId id="345"/>
            <p14:sldId id="377"/>
            <p14:sldId id="380"/>
            <p14:sldId id="398"/>
            <p14:sldId id="399"/>
            <p14:sldId id="400"/>
            <p14:sldId id="401"/>
            <p14:sldId id="402"/>
            <p14:sldId id="403"/>
            <p14:sldId id="404"/>
            <p14:sldId id="365"/>
            <p14:sldId id="406"/>
            <p14:sldId id="405"/>
            <p14:sldId id="311"/>
            <p14:sldId id="413"/>
            <p14:sldId id="414"/>
            <p14:sldId id="415"/>
            <p14:sldId id="387"/>
            <p14:sldId id="416"/>
            <p14:sldId id="313"/>
            <p14:sldId id="314"/>
            <p14:sldId id="315"/>
            <p14:sldId id="344"/>
            <p14:sldId id="316"/>
            <p14:sldId id="317"/>
            <p14:sldId id="334"/>
            <p14:sldId id="335"/>
            <p14:sldId id="336"/>
            <p14:sldId id="318"/>
            <p14:sldId id="333"/>
            <p14:sldId id="319"/>
            <p14:sldId id="320"/>
            <p14:sldId id="321"/>
            <p14:sldId id="322"/>
            <p14:sldId id="323"/>
            <p14:sldId id="325"/>
            <p14:sldId id="326"/>
            <p14:sldId id="327"/>
            <p14:sldId id="329"/>
            <p14:sldId id="331"/>
            <p14:sldId id="407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73684" autoAdjust="0"/>
  </p:normalViewPr>
  <p:slideViewPr>
    <p:cSldViewPr>
      <p:cViewPr>
        <p:scale>
          <a:sx n="60" d="100"/>
          <a:sy n="60" d="100"/>
        </p:scale>
        <p:origin x="-1012" y="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deg 0</c:v>
          </c:tx>
          <c:xVal>
            <c:numRef>
              <c:f>工作表1!$A$2:$A$9</c:f>
              <c:numCache>
                <c:formatCode>General</c:formatCode>
                <c:ptCount val="8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</c:numCache>
            </c:numRef>
          </c:xVal>
          <c:yVal>
            <c:numRef>
              <c:f>工作表1!$B$2:$B$9</c:f>
              <c:numCache>
                <c:formatCode>General</c:formatCode>
                <c:ptCount val="8"/>
                <c:pt idx="0">
                  <c:v>4.21</c:v>
                </c:pt>
                <c:pt idx="1">
                  <c:v>4.21</c:v>
                </c:pt>
                <c:pt idx="2">
                  <c:v>4.21</c:v>
                </c:pt>
                <c:pt idx="3">
                  <c:v>4.21</c:v>
                </c:pt>
                <c:pt idx="4">
                  <c:v>4.2</c:v>
                </c:pt>
                <c:pt idx="5">
                  <c:v>2.74</c:v>
                </c:pt>
                <c:pt idx="6">
                  <c:v>1.01</c:v>
                </c:pt>
                <c:pt idx="7">
                  <c:v>0.04</c:v>
                </c:pt>
              </c:numCache>
            </c:numRef>
          </c:yVal>
          <c:smooth val="1"/>
        </c:ser>
        <c:ser>
          <c:idx val="1"/>
          <c:order val="1"/>
          <c:tx>
            <c:v>deg 15</c:v>
          </c:tx>
          <c:xVal>
            <c:numRef>
              <c:f>工作表1!$A$2:$A$9</c:f>
              <c:numCache>
                <c:formatCode>General</c:formatCode>
                <c:ptCount val="8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</c:numCache>
            </c:numRef>
          </c:xVal>
          <c:yVal>
            <c:numRef>
              <c:f>工作表1!$C$2:$C$9</c:f>
              <c:numCache>
                <c:formatCode>General</c:formatCode>
                <c:ptCount val="8"/>
                <c:pt idx="0">
                  <c:v>4.21</c:v>
                </c:pt>
                <c:pt idx="1">
                  <c:v>4.21</c:v>
                </c:pt>
                <c:pt idx="2">
                  <c:v>4.21</c:v>
                </c:pt>
                <c:pt idx="3">
                  <c:v>4.21</c:v>
                </c:pt>
                <c:pt idx="4">
                  <c:v>4.1900000000000004</c:v>
                </c:pt>
                <c:pt idx="5">
                  <c:v>2.39</c:v>
                </c:pt>
                <c:pt idx="6">
                  <c:v>0.03</c:v>
                </c:pt>
              </c:numCache>
            </c:numRef>
          </c:yVal>
          <c:smooth val="1"/>
        </c:ser>
        <c:ser>
          <c:idx val="2"/>
          <c:order val="2"/>
          <c:tx>
            <c:v>deg 30</c:v>
          </c:tx>
          <c:xVal>
            <c:numRef>
              <c:f>工作表1!$A$2:$A$9</c:f>
              <c:numCache>
                <c:formatCode>General</c:formatCode>
                <c:ptCount val="8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</c:numCache>
            </c:numRef>
          </c:xVal>
          <c:yVal>
            <c:numRef>
              <c:f>工作表1!$D$2:$D$9</c:f>
              <c:numCache>
                <c:formatCode>General</c:formatCode>
                <c:ptCount val="8"/>
                <c:pt idx="0">
                  <c:v>4.21</c:v>
                </c:pt>
                <c:pt idx="1">
                  <c:v>4.21</c:v>
                </c:pt>
                <c:pt idx="2">
                  <c:v>4.21</c:v>
                </c:pt>
                <c:pt idx="3">
                  <c:v>4.2</c:v>
                </c:pt>
                <c:pt idx="4">
                  <c:v>2.9</c:v>
                </c:pt>
                <c:pt idx="5">
                  <c:v>1.88</c:v>
                </c:pt>
                <c:pt idx="6">
                  <c:v>0.02</c:v>
                </c:pt>
              </c:numCache>
            </c:numRef>
          </c:yVal>
          <c:smooth val="1"/>
        </c:ser>
        <c:ser>
          <c:idx val="3"/>
          <c:order val="3"/>
          <c:tx>
            <c:v>deg 45</c:v>
          </c:tx>
          <c:xVal>
            <c:numRef>
              <c:f>工作表1!$A$2:$A$9</c:f>
              <c:numCache>
                <c:formatCode>General</c:formatCode>
                <c:ptCount val="8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</c:numCache>
            </c:numRef>
          </c:xVal>
          <c:yVal>
            <c:numRef>
              <c:f>工作表1!$E$2:$E$9</c:f>
              <c:numCache>
                <c:formatCode>General</c:formatCode>
                <c:ptCount val="8"/>
                <c:pt idx="0">
                  <c:v>4.2</c:v>
                </c:pt>
                <c:pt idx="1">
                  <c:v>4.2</c:v>
                </c:pt>
                <c:pt idx="2">
                  <c:v>4.21</c:v>
                </c:pt>
                <c:pt idx="3">
                  <c:v>4.1900000000000004</c:v>
                </c:pt>
                <c:pt idx="4">
                  <c:v>2.46</c:v>
                </c:pt>
                <c:pt idx="5">
                  <c:v>0.73</c:v>
                </c:pt>
                <c:pt idx="6">
                  <c:v>0.03</c:v>
                </c:pt>
              </c:numCache>
            </c:numRef>
          </c:yVal>
          <c:smooth val="1"/>
        </c:ser>
        <c:ser>
          <c:idx val="4"/>
          <c:order val="4"/>
          <c:tx>
            <c:v>deg 60</c:v>
          </c:tx>
          <c:xVal>
            <c:numRef>
              <c:f>工作表1!$A$2:$A$9</c:f>
              <c:numCache>
                <c:formatCode>General</c:formatCode>
                <c:ptCount val="8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</c:numCache>
            </c:numRef>
          </c:xVal>
          <c:yVal>
            <c:numRef>
              <c:f>工作表1!$F$2:$F$9</c:f>
              <c:numCache>
                <c:formatCode>General</c:formatCode>
                <c:ptCount val="8"/>
                <c:pt idx="0">
                  <c:v>4.2</c:v>
                </c:pt>
                <c:pt idx="1">
                  <c:v>4.2</c:v>
                </c:pt>
                <c:pt idx="2">
                  <c:v>3.04</c:v>
                </c:pt>
                <c:pt idx="3">
                  <c:v>1.3</c:v>
                </c:pt>
                <c:pt idx="4">
                  <c:v>0.82</c:v>
                </c:pt>
                <c:pt idx="5">
                  <c:v>0.01</c:v>
                </c:pt>
              </c:numCache>
            </c:numRef>
          </c:yVal>
          <c:smooth val="1"/>
        </c:ser>
        <c:ser>
          <c:idx val="5"/>
          <c:order val="5"/>
          <c:tx>
            <c:v>deg 75</c:v>
          </c:tx>
          <c:xVal>
            <c:numRef>
              <c:f>工作表1!$A$2:$A$9</c:f>
              <c:numCache>
                <c:formatCode>General</c:formatCode>
                <c:ptCount val="8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</c:numCache>
            </c:numRef>
          </c:xVal>
          <c:yVal>
            <c:numRef>
              <c:f>工作表1!$G$2:$G$9</c:f>
              <c:numCache>
                <c:formatCode>General</c:formatCode>
                <c:ptCount val="8"/>
                <c:pt idx="0">
                  <c:v>4.2</c:v>
                </c:pt>
                <c:pt idx="1">
                  <c:v>4.2</c:v>
                </c:pt>
                <c:pt idx="2">
                  <c:v>2.0099999999999998</c:v>
                </c:pt>
                <c:pt idx="3">
                  <c:v>1.01</c:v>
                </c:pt>
                <c:pt idx="4">
                  <c:v>0.02</c:v>
                </c:pt>
              </c:numCache>
            </c:numRef>
          </c:yVal>
          <c:smooth val="1"/>
        </c:ser>
        <c:ser>
          <c:idx val="6"/>
          <c:order val="6"/>
          <c:tx>
            <c:v>deg 90</c:v>
          </c:tx>
          <c:xVal>
            <c:numRef>
              <c:f>工作表1!$A$2:$A$9</c:f>
              <c:numCache>
                <c:formatCode>General</c:formatCode>
                <c:ptCount val="8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</c:numCache>
            </c:numRef>
          </c:xVal>
          <c:yVal>
            <c:numRef>
              <c:f>工作表1!$H$2:$H$8</c:f>
              <c:numCache>
                <c:formatCode>General</c:formatCode>
                <c:ptCount val="7"/>
                <c:pt idx="0">
                  <c:v>4.2</c:v>
                </c:pt>
                <c:pt idx="1">
                  <c:v>0.02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98400"/>
        <c:axId val="70204160"/>
      </c:scatterChart>
      <c:valAx>
        <c:axId val="7019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204160"/>
        <c:crosses val="autoZero"/>
        <c:crossBetween val="midCat"/>
      </c:valAx>
      <c:valAx>
        <c:axId val="70204160"/>
        <c:scaling>
          <c:orientation val="minMax"/>
          <c:max val="4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1984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deg 0</c:v>
          </c:tx>
          <c:xVal>
            <c:numRef>
              <c:f>工作表1!$A$13:$A$19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xVal>
          <c:yVal>
            <c:numRef>
              <c:f>工作表1!$B$13:$B$19</c:f>
              <c:numCache>
                <c:formatCode>General</c:formatCode>
                <c:ptCount val="7"/>
                <c:pt idx="0">
                  <c:v>35.5</c:v>
                </c:pt>
                <c:pt idx="1">
                  <c:v>7.8</c:v>
                </c:pt>
                <c:pt idx="2">
                  <c:v>4.5</c:v>
                </c:pt>
                <c:pt idx="3">
                  <c:v>2.78</c:v>
                </c:pt>
                <c:pt idx="4">
                  <c:v>1.31</c:v>
                </c:pt>
                <c:pt idx="5">
                  <c:v>0.75</c:v>
                </c:pt>
                <c:pt idx="6">
                  <c:v>7.0000000000000007E-2</c:v>
                </c:pt>
              </c:numCache>
            </c:numRef>
          </c:yVal>
          <c:smooth val="1"/>
        </c:ser>
        <c:ser>
          <c:idx val="1"/>
          <c:order val="1"/>
          <c:tx>
            <c:v>deg 15</c:v>
          </c:tx>
          <c:xVal>
            <c:numRef>
              <c:f>工作表1!$A$13:$A$19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xVal>
          <c:yVal>
            <c:numRef>
              <c:f>工作表1!$C$13:$C$18</c:f>
              <c:numCache>
                <c:formatCode>General</c:formatCode>
                <c:ptCount val="6"/>
                <c:pt idx="0">
                  <c:v>33.6</c:v>
                </c:pt>
                <c:pt idx="1">
                  <c:v>7.65</c:v>
                </c:pt>
                <c:pt idx="2">
                  <c:v>3.58</c:v>
                </c:pt>
                <c:pt idx="3">
                  <c:v>2.36</c:v>
                </c:pt>
                <c:pt idx="4">
                  <c:v>0.96</c:v>
                </c:pt>
                <c:pt idx="5">
                  <c:v>0.44</c:v>
                </c:pt>
              </c:numCache>
            </c:numRef>
          </c:yVal>
          <c:smooth val="1"/>
        </c:ser>
        <c:ser>
          <c:idx val="2"/>
          <c:order val="2"/>
          <c:tx>
            <c:v>deg 30</c:v>
          </c:tx>
          <c:xVal>
            <c:numRef>
              <c:f>工作表1!$A$13:$A$19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xVal>
          <c:yVal>
            <c:numRef>
              <c:f>工作表1!$D$13:$D$18</c:f>
              <c:numCache>
                <c:formatCode>General</c:formatCode>
                <c:ptCount val="6"/>
                <c:pt idx="0">
                  <c:v>26.9</c:v>
                </c:pt>
                <c:pt idx="1">
                  <c:v>4.84</c:v>
                </c:pt>
                <c:pt idx="2">
                  <c:v>2.99</c:v>
                </c:pt>
                <c:pt idx="3">
                  <c:v>2.04</c:v>
                </c:pt>
                <c:pt idx="4">
                  <c:v>0.79</c:v>
                </c:pt>
                <c:pt idx="5">
                  <c:v>0.37</c:v>
                </c:pt>
              </c:numCache>
            </c:numRef>
          </c:yVal>
          <c:smooth val="1"/>
        </c:ser>
        <c:ser>
          <c:idx val="3"/>
          <c:order val="3"/>
          <c:tx>
            <c:v>deg 45</c:v>
          </c:tx>
          <c:xVal>
            <c:numRef>
              <c:f>工作表1!$A$13:$A$19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xVal>
          <c:yVal>
            <c:numRef>
              <c:f>工作表1!$E$13:$E$18</c:f>
              <c:numCache>
                <c:formatCode>General</c:formatCode>
                <c:ptCount val="6"/>
                <c:pt idx="0">
                  <c:v>22.7</c:v>
                </c:pt>
                <c:pt idx="1">
                  <c:v>2.94</c:v>
                </c:pt>
                <c:pt idx="2">
                  <c:v>1.98</c:v>
                </c:pt>
                <c:pt idx="3">
                  <c:v>1.44</c:v>
                </c:pt>
                <c:pt idx="4">
                  <c:v>0.38</c:v>
                </c:pt>
              </c:numCache>
            </c:numRef>
          </c:yVal>
          <c:smooth val="1"/>
        </c:ser>
        <c:ser>
          <c:idx val="4"/>
          <c:order val="4"/>
          <c:tx>
            <c:v>deg 60</c:v>
          </c:tx>
          <c:xVal>
            <c:numRef>
              <c:f>工作表1!$A$13:$A$19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xVal>
          <c:yVal>
            <c:numRef>
              <c:f>工作表1!$F$13:$F$15</c:f>
              <c:numCache>
                <c:formatCode>General</c:formatCode>
                <c:ptCount val="3"/>
                <c:pt idx="0">
                  <c:v>12.8</c:v>
                </c:pt>
                <c:pt idx="1">
                  <c:v>1.85</c:v>
                </c:pt>
                <c:pt idx="2">
                  <c:v>0.18</c:v>
                </c:pt>
              </c:numCache>
            </c:numRef>
          </c:yVal>
          <c:smooth val="1"/>
        </c:ser>
        <c:ser>
          <c:idx val="5"/>
          <c:order val="5"/>
          <c:tx>
            <c:v>deg 75</c:v>
          </c:tx>
          <c:xVal>
            <c:numRef>
              <c:f>工作表1!$A$13:$A$19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xVal>
          <c:yVal>
            <c:numRef>
              <c:f>工作表1!$G$13:$G$14</c:f>
              <c:numCache>
                <c:formatCode>General</c:formatCode>
                <c:ptCount val="2"/>
                <c:pt idx="0">
                  <c:v>4.2</c:v>
                </c:pt>
                <c:pt idx="1">
                  <c:v>0.49</c:v>
                </c:pt>
              </c:numCache>
            </c:numRef>
          </c:yVal>
          <c:smooth val="1"/>
        </c:ser>
        <c:ser>
          <c:idx val="6"/>
          <c:order val="6"/>
          <c:tx>
            <c:v>deg 90</c:v>
          </c:tx>
          <c:xVal>
            <c:numRef>
              <c:f>工作表1!$A$13:$A$19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xVal>
          <c:yVal>
            <c:numRef>
              <c:f>工作表1!$H$13:$H$14</c:f>
              <c:numCache>
                <c:formatCode>General</c:formatCode>
                <c:ptCount val="2"/>
                <c:pt idx="0">
                  <c:v>2.52</c:v>
                </c:pt>
                <c:pt idx="1">
                  <c:v>0.03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86144"/>
        <c:axId val="81086720"/>
      </c:scatterChart>
      <c:valAx>
        <c:axId val="8108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086720"/>
        <c:crosses val="autoZero"/>
        <c:crossBetween val="midCat"/>
      </c:valAx>
      <c:valAx>
        <c:axId val="8108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0861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PB-GCS: 100%-0%</c:v>
                </c:pt>
              </c:strCache>
            </c:strRef>
          </c:tx>
          <c:cat>
            <c:numRef>
              <c:f>工作表1!$B$1:$F$1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工作表1!$B$2:$F$2</c:f>
              <c:numCache>
                <c:formatCode>General</c:formatCode>
                <c:ptCount val="5"/>
                <c:pt idx="0">
                  <c:v>26</c:v>
                </c:pt>
                <c:pt idx="1">
                  <c:v>36</c:v>
                </c:pt>
                <c:pt idx="2">
                  <c:v>44</c:v>
                </c:pt>
                <c:pt idx="3">
                  <c:v>50</c:v>
                </c:pt>
                <c:pt idx="4">
                  <c:v>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NB-GCS: 100%-0%</c:v>
                </c:pt>
              </c:strCache>
            </c:strRef>
          </c:tx>
          <c:cat>
            <c:numRef>
              <c:f>工作表1!$B$1:$F$1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工作表1!$B$3:$F$3</c:f>
              <c:numCache>
                <c:formatCode>General</c:formatCode>
                <c:ptCount val="5"/>
                <c:pt idx="0">
                  <c:v>32</c:v>
                </c:pt>
                <c:pt idx="1">
                  <c:v>46</c:v>
                </c:pt>
                <c:pt idx="2">
                  <c:v>53</c:v>
                </c:pt>
                <c:pt idx="3">
                  <c:v>60</c:v>
                </c:pt>
                <c:pt idx="4">
                  <c:v>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93504"/>
        <c:axId val="82750848"/>
      </c:lineChart>
      <c:catAx>
        <c:axId val="16629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750848"/>
        <c:crosses val="autoZero"/>
        <c:auto val="1"/>
        <c:lblAlgn val="ctr"/>
        <c:lblOffset val="100"/>
        <c:noMultiLvlLbl val="0"/>
      </c:catAx>
      <c:valAx>
        <c:axId val="8275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293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工作表1!$H$3</c:f>
              <c:strCache>
                <c:ptCount val="1"/>
                <c:pt idx="0">
                  <c:v>NB-GCS: 80%-20%</c:v>
                </c:pt>
              </c:strCache>
            </c:strRef>
          </c:tx>
          <c:cat>
            <c:numRef>
              <c:f>工作表1!$I$1:$M$1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工作表1!$I$3:$M$3</c:f>
              <c:numCache>
                <c:formatCode>General</c:formatCode>
                <c:ptCount val="5"/>
                <c:pt idx="0">
                  <c:v>32</c:v>
                </c:pt>
                <c:pt idx="1">
                  <c:v>47</c:v>
                </c:pt>
                <c:pt idx="2">
                  <c:v>60</c:v>
                </c:pt>
                <c:pt idx="3">
                  <c:v>69</c:v>
                </c:pt>
                <c:pt idx="4">
                  <c:v>78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工作表1!$H$2</c:f>
              <c:strCache>
                <c:ptCount val="1"/>
                <c:pt idx="0">
                  <c:v>PB-GCS: 80%-20%</c:v>
                </c:pt>
              </c:strCache>
            </c:strRef>
          </c:tx>
          <c:cat>
            <c:numRef>
              <c:f>工作表1!$I$1:$M$1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工作表1!$I$2:$M$2</c:f>
              <c:numCache>
                <c:formatCode>General</c:formatCode>
                <c:ptCount val="5"/>
                <c:pt idx="0">
                  <c:v>31</c:v>
                </c:pt>
                <c:pt idx="1">
                  <c:v>41</c:v>
                </c:pt>
                <c:pt idx="2">
                  <c:v>49</c:v>
                </c:pt>
                <c:pt idx="3">
                  <c:v>60</c:v>
                </c:pt>
                <c:pt idx="4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96576"/>
        <c:axId val="82750272"/>
      </c:lineChart>
      <c:catAx>
        <c:axId val="16629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750272"/>
        <c:crosses val="autoZero"/>
        <c:auto val="1"/>
        <c:lblAlgn val="ctr"/>
        <c:lblOffset val="100"/>
        <c:noMultiLvlLbl val="0"/>
      </c:catAx>
      <c:valAx>
        <c:axId val="8275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296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工作表1!$A$12</c:f>
              <c:strCache>
                <c:ptCount val="1"/>
                <c:pt idx="0">
                  <c:v>PB-GCS: 100%-0%</c:v>
                </c:pt>
              </c:strCache>
            </c:strRef>
          </c:tx>
          <c:spPr>
            <a:pattFill prst="sphere">
              <a:fgClr>
                <a:srgbClr val="0070C0"/>
              </a:fgClr>
              <a:bgClr>
                <a:schemeClr val="bg1"/>
              </a:bgClr>
            </a:patt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工作表1!$B$11:$D$11</c:f>
              <c:numCache>
                <c:formatCode>General</c:formatCode>
                <c:ptCount val="3"/>
                <c:pt idx="0">
                  <c:v>1</c:v>
                </c:pt>
                <c:pt idx="1">
                  <c:v>1.4</c:v>
                </c:pt>
                <c:pt idx="2">
                  <c:v>1.8</c:v>
                </c:pt>
              </c:numCache>
            </c:numRef>
          </c:cat>
          <c:val>
            <c:numRef>
              <c:f>工作表1!$B$12:$D$12</c:f>
              <c:numCache>
                <c:formatCode>General</c:formatCode>
                <c:ptCount val="3"/>
                <c:pt idx="0">
                  <c:v>44</c:v>
                </c:pt>
                <c:pt idx="1">
                  <c:v>44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strRef>
              <c:f>工作表1!$A$13</c:f>
              <c:strCache>
                <c:ptCount val="1"/>
                <c:pt idx="0">
                  <c:v>NB-GCS: 100%-0%</c:v>
                </c:pt>
              </c:strCache>
            </c:strRef>
          </c:tx>
          <c:spPr>
            <a:pattFill prst="horzBrick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工作表1!$B$11:$D$11</c:f>
              <c:numCache>
                <c:formatCode>General</c:formatCode>
                <c:ptCount val="3"/>
                <c:pt idx="0">
                  <c:v>1</c:v>
                </c:pt>
                <c:pt idx="1">
                  <c:v>1.4</c:v>
                </c:pt>
                <c:pt idx="2">
                  <c:v>1.8</c:v>
                </c:pt>
              </c:numCache>
            </c:numRef>
          </c:cat>
          <c:val>
            <c:numRef>
              <c:f>工作表1!$B$13:$D$13</c:f>
              <c:numCache>
                <c:formatCode>General</c:formatCode>
                <c:ptCount val="3"/>
                <c:pt idx="0">
                  <c:v>53</c:v>
                </c:pt>
                <c:pt idx="1">
                  <c:v>55</c:v>
                </c:pt>
                <c:pt idx="2">
                  <c:v>56</c:v>
                </c:pt>
              </c:numCache>
            </c:numRef>
          </c:val>
        </c:ser>
        <c:ser>
          <c:idx val="2"/>
          <c:order val="2"/>
          <c:tx>
            <c:strRef>
              <c:f>工作表1!$H$12</c:f>
              <c:strCache>
                <c:ptCount val="1"/>
                <c:pt idx="0">
                  <c:v>PB-GCS: 80%-20%</c:v>
                </c:pt>
              </c:strCache>
            </c:strRef>
          </c:tx>
          <c:spPr>
            <a:pattFill prst="lgCheck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工作表1!$B$11:$D$11</c:f>
              <c:numCache>
                <c:formatCode>General</c:formatCode>
                <c:ptCount val="3"/>
                <c:pt idx="0">
                  <c:v>1</c:v>
                </c:pt>
                <c:pt idx="1">
                  <c:v>1.4</c:v>
                </c:pt>
                <c:pt idx="2">
                  <c:v>1.8</c:v>
                </c:pt>
              </c:numCache>
            </c:numRef>
          </c:cat>
          <c:val>
            <c:numRef>
              <c:f>工作表1!$I$12:$K$12</c:f>
              <c:numCache>
                <c:formatCode>General</c:formatCode>
                <c:ptCount val="3"/>
                <c:pt idx="0">
                  <c:v>49</c:v>
                </c:pt>
                <c:pt idx="1">
                  <c:v>51</c:v>
                </c:pt>
                <c:pt idx="2">
                  <c:v>56</c:v>
                </c:pt>
              </c:numCache>
            </c:numRef>
          </c:val>
        </c:ser>
        <c:ser>
          <c:idx val="3"/>
          <c:order val="3"/>
          <c:tx>
            <c:strRef>
              <c:f>工作表1!$H$13</c:f>
              <c:strCache>
                <c:ptCount val="1"/>
                <c:pt idx="0">
                  <c:v>NB-GCS: 80%-20%</c:v>
                </c:pt>
              </c:strCache>
            </c:strRef>
          </c:tx>
          <c:spPr>
            <a:pattFill prst="pct75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工作表1!$B$11:$D$11</c:f>
              <c:numCache>
                <c:formatCode>General</c:formatCode>
                <c:ptCount val="3"/>
                <c:pt idx="0">
                  <c:v>1</c:v>
                </c:pt>
                <c:pt idx="1">
                  <c:v>1.4</c:v>
                </c:pt>
                <c:pt idx="2">
                  <c:v>1.8</c:v>
                </c:pt>
              </c:numCache>
            </c:numRef>
          </c:cat>
          <c:val>
            <c:numRef>
              <c:f>工作表1!$I$13:$K$13</c:f>
              <c:numCache>
                <c:formatCode>General</c:formatCode>
                <c:ptCount val="3"/>
                <c:pt idx="0">
                  <c:v>60</c:v>
                </c:pt>
                <c:pt idx="1">
                  <c:v>61</c:v>
                </c:pt>
                <c:pt idx="2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297088"/>
        <c:axId val="82749696"/>
      </c:barChart>
      <c:catAx>
        <c:axId val="16629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749696"/>
        <c:crosses val="autoZero"/>
        <c:auto val="1"/>
        <c:lblAlgn val="ctr"/>
        <c:lblOffset val="100"/>
        <c:noMultiLvlLbl val="0"/>
      </c:catAx>
      <c:valAx>
        <c:axId val="8274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297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883B452-6007-4199-9740-1A15238A3807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E954571-5782-499D-A008-626F2C1CC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0195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A7EED3A-43CC-4983-8704-52604443A3B2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274353-08B2-4C08-B036-B8D72CF6A1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831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235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419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出處網址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http://www.technical-direct.com/2013-05/%E7%84%A1%E7%B7%9A%E5%85%85%E9%9B%BB%E6%8A%80%E8%A1%93%EF%BC%88wireless-charging%EF%BC%89%E6%93%BA%E8%84%AB%E9%BA%BB%E7%85%A9%E5%85%85%E9%9B%BB%E5%99%A8%E5%AF%A6%E7%8F%BE%E7%84%A1%E9%99%90%E5%8F%AF/</a:t>
            </a:r>
          </a:p>
        </p:txBody>
      </p:sp>
    </p:spTree>
    <p:extLst>
      <p:ext uri="{BB962C8B-B14F-4D97-AF65-F5344CB8AC3E}">
        <p14:creationId xmlns:p14="http://schemas.microsoft.com/office/powerpoint/2010/main" val="3712757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zh-TW" altLang="en-US" dirty="0" smtClean="0"/>
              <a:t>出處網址</a:t>
            </a:r>
            <a:r>
              <a:rPr lang="en-US" altLang="zh-TW" dirty="0" smtClean="0"/>
              <a:t>: http://zh.wikipedia.org/wiki/%E5%85%89%E7%94%9F%E4%BC%8F%E6%89%93%E6%95%88%E5%BA%94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5551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1719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RF Power Sources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037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出處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http://www.extremetech.com/extreme/160634-ambient-backscatter-free-energy-harvesting-from-tv-signals-to-power-a-ubiquitous-internet-of-things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9437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US" altLang="zh-TW" dirty="0" smtClean="0"/>
              <a:t>WISP tag</a:t>
            </a:r>
            <a:r>
              <a:rPr lang="zh-TW" altLang="en-US" baseline="0" dirty="0" smtClean="0"/>
              <a:t>具備優點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</a:t>
            </a:r>
            <a:endParaRPr lang="en-US" altLang="zh-TW" baseline="0" dirty="0" smtClean="0"/>
          </a:p>
          <a:p>
            <a:pPr marL="247620" indent="-247620" defTabSz="990478">
              <a:buFontTx/>
              <a:buAutoNum type="arabicPeriod"/>
              <a:defRPr/>
            </a:pPr>
            <a:r>
              <a:rPr lang="zh-TW" altLang="en-US" baseline="0" dirty="0" smtClean="0"/>
              <a:t>能偵測環境</a:t>
            </a:r>
            <a:endParaRPr lang="en-US" altLang="zh-TW" baseline="0" dirty="0" smtClean="0"/>
          </a:p>
          <a:p>
            <a:pPr marL="247620" indent="-247620" defTabSz="990478">
              <a:buFontTx/>
              <a:buAutoNum type="arabicPeriod"/>
              <a:defRPr/>
            </a:pPr>
            <a:r>
              <a:rPr lang="zh-TW" altLang="en-US" baseline="0" dirty="0" smtClean="0"/>
              <a:t>通訊方面相容於</a:t>
            </a:r>
            <a:r>
              <a:rPr lang="en-US" altLang="zh-TW" sz="1300" dirty="0">
                <a:ea typeface="新細明體" charset="-120"/>
              </a:rPr>
              <a:t>UHF RFID Tag</a:t>
            </a:r>
          </a:p>
          <a:p>
            <a:pPr marL="247620" indent="-247620" defTabSz="990478">
              <a:buFontTx/>
              <a:buAutoNum type="arabicPeriod"/>
              <a:defRPr/>
            </a:pPr>
            <a:r>
              <a:rPr lang="zh-TW" altLang="en-US" sz="1300" dirty="0">
                <a:ea typeface="新細明體" charset="-120"/>
              </a:rPr>
              <a:t>可程式化</a:t>
            </a:r>
            <a:endParaRPr lang="en-US" altLang="zh-TW" sz="1300" dirty="0">
              <a:ea typeface="新細明體" charset="-120"/>
            </a:endParaRPr>
          </a:p>
          <a:p>
            <a:pPr marL="247620" indent="-247620" defTabSz="990478">
              <a:buFontTx/>
              <a:buAutoNum type="arabicPeriod"/>
              <a:defRPr/>
            </a:pPr>
            <a:r>
              <a:rPr lang="zh-TW" altLang="en-US" sz="1300" dirty="0">
                <a:ea typeface="新細明體" charset="-120"/>
              </a:rPr>
              <a:t>被動式，無須電池供電</a:t>
            </a:r>
            <a:endParaRPr lang="en-US" altLang="zh-TW" sz="1300" dirty="0">
              <a:ea typeface="新細明體" charset="-120"/>
            </a:endParaRPr>
          </a:p>
          <a:p>
            <a:pPr marL="247620" indent="-247620">
              <a:buAutoNum type="arabicPeriod"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47CE-5002-4416-990E-977FCBE19C2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03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US" altLang="zh-TW" dirty="0" smtClean="0"/>
              <a:t>WISP tag</a:t>
            </a:r>
            <a:r>
              <a:rPr lang="zh-TW" altLang="en-US" baseline="0" dirty="0" smtClean="0"/>
              <a:t>具備優點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</a:t>
            </a:r>
            <a:endParaRPr lang="en-US" altLang="zh-TW" baseline="0" dirty="0" smtClean="0"/>
          </a:p>
          <a:p>
            <a:pPr marL="247620" indent="-247620" defTabSz="990478">
              <a:buFontTx/>
              <a:buAutoNum type="arabicPeriod"/>
              <a:defRPr/>
            </a:pPr>
            <a:r>
              <a:rPr lang="zh-TW" altLang="en-US" baseline="0" dirty="0" smtClean="0"/>
              <a:t>能偵測環境</a:t>
            </a:r>
            <a:endParaRPr lang="en-US" altLang="zh-TW" baseline="0" dirty="0" smtClean="0"/>
          </a:p>
          <a:p>
            <a:pPr marL="247620" indent="-247620" defTabSz="990478">
              <a:buFontTx/>
              <a:buAutoNum type="arabicPeriod"/>
              <a:defRPr/>
            </a:pPr>
            <a:r>
              <a:rPr lang="zh-TW" altLang="en-US" baseline="0" dirty="0" smtClean="0"/>
              <a:t>通訊方面相容於</a:t>
            </a:r>
            <a:r>
              <a:rPr lang="en-US" altLang="zh-TW" sz="1300" dirty="0">
                <a:ea typeface="新細明體" charset="-120"/>
              </a:rPr>
              <a:t>UHF RFID Tag</a:t>
            </a:r>
          </a:p>
          <a:p>
            <a:pPr marL="247620" indent="-247620" defTabSz="990478">
              <a:buFontTx/>
              <a:buAutoNum type="arabicPeriod"/>
              <a:defRPr/>
            </a:pPr>
            <a:r>
              <a:rPr lang="zh-TW" altLang="en-US" sz="1300" dirty="0">
                <a:ea typeface="新細明體" charset="-120"/>
              </a:rPr>
              <a:t>可程式化</a:t>
            </a:r>
            <a:endParaRPr lang="en-US" altLang="zh-TW" sz="1300" dirty="0">
              <a:ea typeface="新細明體" charset="-120"/>
            </a:endParaRPr>
          </a:p>
          <a:p>
            <a:pPr marL="247620" indent="-247620" defTabSz="990478">
              <a:buFontTx/>
              <a:buAutoNum type="arabicPeriod"/>
              <a:defRPr/>
            </a:pPr>
            <a:r>
              <a:rPr lang="zh-TW" altLang="en-US" sz="1300" dirty="0">
                <a:ea typeface="新細明體" charset="-120"/>
              </a:rPr>
              <a:t>被動式，無須電池供電</a:t>
            </a:r>
            <a:endParaRPr lang="en-US" altLang="zh-TW" sz="1300" dirty="0">
              <a:ea typeface="新細明體" charset="-120"/>
            </a:endParaRPr>
          </a:p>
          <a:p>
            <a:pPr marL="247620" indent="-247620">
              <a:buAutoNum type="arabicPeriod"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47CE-5002-4416-990E-977FCBE19C2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030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WISP tag</a:t>
            </a:r>
            <a:r>
              <a:rPr lang="zh-TW" altLang="en-US" dirty="0" smtClean="0"/>
              <a:t>的構造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247620" indent="-247620">
              <a:buAutoNum type="arabicPeriod"/>
            </a:pPr>
            <a:r>
              <a:rPr lang="zh-TW" altLang="en-US" dirty="0" smtClean="0"/>
              <a:t>天線</a:t>
            </a:r>
            <a:endParaRPr lang="en-US" altLang="zh-TW" dirty="0" smtClean="0"/>
          </a:p>
          <a:p>
            <a:pPr marL="247620" indent="-247620">
              <a:buAutoNum type="arabicPeriod"/>
            </a:pPr>
            <a:r>
              <a:rPr lang="zh-TW" altLang="zh-TW" dirty="0" smtClean="0"/>
              <a:t>類比前端</a:t>
            </a:r>
            <a:endParaRPr lang="en-US" altLang="zh-TW" dirty="0" smtClean="0"/>
          </a:p>
          <a:p>
            <a:pPr marL="247620" indent="-247620">
              <a:buAutoNum type="arabicPeriod"/>
            </a:pPr>
            <a:r>
              <a:rPr lang="zh-TW" altLang="en-US" dirty="0" smtClean="0"/>
              <a:t>電容，儲存電力</a:t>
            </a:r>
            <a:endParaRPr lang="en-US" altLang="zh-TW" dirty="0" smtClean="0"/>
          </a:p>
          <a:p>
            <a:pPr marL="247620" indent="-247620">
              <a:buAutoNum type="arabicPeriod"/>
            </a:pPr>
            <a:r>
              <a:rPr lang="zh-TW" altLang="en-US" dirty="0" smtClean="0"/>
              <a:t>微控制器</a:t>
            </a:r>
            <a:endParaRPr lang="en-US" altLang="zh-TW" dirty="0" smtClean="0"/>
          </a:p>
          <a:p>
            <a:pPr marL="247620" indent="-247620">
              <a:buAutoNum type="arabicPeriod"/>
            </a:pPr>
            <a:r>
              <a:rPr lang="zh-TW" altLang="en-US" dirty="0" smtClean="0"/>
              <a:t>快閃記憶體</a:t>
            </a:r>
            <a:endParaRPr lang="en-US" altLang="zh-TW" dirty="0" smtClean="0"/>
          </a:p>
          <a:p>
            <a:pPr marL="247620" indent="-247620">
              <a:buAutoNum type="arabicPeriod"/>
            </a:pPr>
            <a:r>
              <a:rPr lang="zh-TW" altLang="en-US" dirty="0" smtClean="0"/>
              <a:t>感測器</a:t>
            </a:r>
            <a:endParaRPr lang="en-US" altLang="zh-TW" dirty="0" smtClean="0"/>
          </a:p>
          <a:p>
            <a:r>
              <a:rPr lang="zh-TW" altLang="en-US" dirty="0" smtClean="0"/>
              <a:t>實際上天線佔大部分面積 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最下面的方塊圖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47CE-5002-4416-990E-977FCBE19C2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345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20" indent="-247620" defTabSz="990478">
              <a:buFontTx/>
              <a:buAutoNum type="arabicPeriod"/>
              <a:defRPr/>
            </a:pPr>
            <a:r>
              <a:rPr lang="en-US" altLang="zh-TW" sz="1300" dirty="0"/>
              <a:t>Electronic Product Code™ - EPC</a:t>
            </a:r>
            <a:endParaRPr lang="en-US" altLang="zh-TW" dirty="0" smtClean="0"/>
          </a:p>
          <a:p>
            <a:pPr marL="247620" indent="-247620" defTabSz="990478">
              <a:buFontTx/>
              <a:buAutoNum type="arabicPeriod"/>
              <a:defRPr/>
            </a:pPr>
            <a:r>
              <a:rPr lang="en-US" altLang="zh-TW" dirty="0" smtClean="0"/>
              <a:t>Gen</a:t>
            </a:r>
            <a:r>
              <a:rPr lang="zh-TW" altLang="en-US" dirty="0" smtClean="0"/>
              <a:t>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可</a:t>
            </a:r>
            <a:r>
              <a:rPr kumimoji="1" lang="zh-TW" altLang="en-US" sz="1300" dirty="0">
                <a:latin typeface="Times New Roman" pitchFamily="18" charset="0"/>
                <a:ea typeface="華康中明體" charset="-120"/>
                <a:cs typeface="Times New Roman" pitchFamily="18" charset="0"/>
              </a:rPr>
              <a:t>讀寫多次 </a:t>
            </a:r>
            <a:r>
              <a:rPr kumimoji="1" lang="en-US" altLang="zh-TW" sz="1300" dirty="0">
                <a:latin typeface="Times New Roman" pitchFamily="18" charset="0"/>
                <a:ea typeface="華康中明體" charset="-120"/>
                <a:cs typeface="Times New Roman" pitchFamily="18" charset="0"/>
              </a:rPr>
              <a:t>(</a:t>
            </a:r>
            <a:r>
              <a:rPr kumimoji="1" lang="zh-TW" altLang="en-US" sz="1300" dirty="0">
                <a:latin typeface="Times New Roman" pitchFamily="18" charset="0"/>
                <a:ea typeface="華康中明體" charset="-120"/>
                <a:cs typeface="Times New Roman" pitchFamily="18" charset="0"/>
              </a:rPr>
              <a:t>且具大容量記憶體</a:t>
            </a:r>
            <a:r>
              <a:rPr kumimoji="1" lang="en-US" altLang="zh-TW" sz="1300" dirty="0">
                <a:latin typeface="Times New Roman" pitchFamily="18" charset="0"/>
                <a:ea typeface="華康中明體" charset="-120"/>
                <a:cs typeface="Times New Roman" pitchFamily="18" charset="0"/>
              </a:rPr>
              <a:t>)</a:t>
            </a:r>
            <a:r>
              <a:rPr kumimoji="1" lang="zh-TW" altLang="en-US" sz="1300" dirty="0">
                <a:latin typeface="Times New Roman" pitchFamily="18" charset="0"/>
                <a:ea typeface="華康中明體" charset="-120"/>
                <a:cs typeface="Times New Roman" pitchFamily="18" charset="0"/>
              </a:rPr>
              <a:t>，故將</a:t>
            </a:r>
            <a:r>
              <a:rPr lang="en-US" altLang="zh-TW" sz="1300" dirty="0">
                <a:ea typeface="新細明體" charset="-120"/>
              </a:rPr>
              <a:t>Tag Memory</a:t>
            </a:r>
            <a:r>
              <a:rPr lang="zh-TW" altLang="en-US" sz="1300" dirty="0">
                <a:ea typeface="新細明體" charset="-120"/>
              </a:rPr>
              <a:t>分成</a:t>
            </a:r>
            <a:r>
              <a:rPr lang="en-US" altLang="zh-TW" sz="1300" dirty="0">
                <a:ea typeface="新細明體" charset="-120"/>
              </a:rPr>
              <a:t>ID Memory</a:t>
            </a:r>
            <a:r>
              <a:rPr lang="zh-TW" altLang="en-US" sz="1300" dirty="0">
                <a:ea typeface="新細明體" charset="-120"/>
              </a:rPr>
              <a:t>與</a:t>
            </a:r>
            <a:r>
              <a:rPr lang="en-US" altLang="zh-TW" sz="1300" dirty="0">
                <a:ea typeface="新細明體" charset="-120"/>
              </a:rPr>
              <a:t>User Memory</a:t>
            </a:r>
            <a:r>
              <a:rPr lang="zh-TW" altLang="en-US" sz="1300" dirty="0">
                <a:ea typeface="新細明體" charset="-120"/>
              </a:rPr>
              <a:t>兩部分。</a:t>
            </a:r>
            <a:endParaRPr lang="en-US" altLang="zh-TW" sz="1300" dirty="0">
              <a:ea typeface="新細明體" charset="-120"/>
            </a:endParaRPr>
          </a:p>
          <a:p>
            <a:pPr marL="247620" indent="-247620" defTabSz="990478">
              <a:buFontTx/>
              <a:buAutoNum type="arabicPeriod"/>
              <a:defRPr/>
            </a:pPr>
            <a:r>
              <a:rPr kumimoji="1" lang="en-US" altLang="zh-TW" sz="13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ID</a:t>
            </a:r>
            <a:r>
              <a:rPr kumimoji="1" lang="zh-TW" altLang="en-US" sz="13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1" lang="en-US" altLang="zh-TW" sz="13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memory</a:t>
            </a:r>
            <a:r>
              <a:rPr kumimoji="1" lang="zh-TW" altLang="en-US" sz="13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相當於該</a:t>
            </a:r>
            <a:r>
              <a:rPr kumimoji="1" lang="en-US" altLang="zh-TW" sz="13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tag</a:t>
            </a:r>
            <a:r>
              <a:rPr kumimoji="1" lang="zh-TW" altLang="en-US" sz="13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的身分證。</a:t>
            </a:r>
            <a:endParaRPr kumimoji="1" lang="en-US" altLang="zh-TW" sz="13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47620" indent="-247620" defTabSz="990478">
              <a:buFontTx/>
              <a:buAutoNum type="arabicPeriod"/>
              <a:defRPr/>
            </a:pPr>
            <a:r>
              <a:rPr lang="en-US" altLang="zh-TW" sz="1300" dirty="0">
                <a:ea typeface="新細明體" charset="-120"/>
              </a:rPr>
              <a:t>User Memory</a:t>
            </a:r>
            <a:r>
              <a:rPr lang="zh-TW" altLang="en-US" sz="1300" dirty="0">
                <a:ea typeface="新細明體" charset="-120"/>
              </a:rPr>
              <a:t> 存放感測資料。</a:t>
            </a:r>
            <a:endParaRPr kumimoji="1" lang="en-US" altLang="zh-TW" sz="13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47620" indent="-247620" defTabSz="990478">
              <a:buFontTx/>
              <a:buAutoNum type="arabicPeriod"/>
              <a:defRPr/>
            </a:pPr>
            <a:endParaRPr kumimoji="1" lang="en-US" altLang="zh-TW" sz="1300" dirty="0">
              <a:latin typeface="Times New Roman" pitchFamily="18" charset="0"/>
              <a:ea typeface="華康中明體" charset="-120"/>
              <a:cs typeface="Times New Roman" pitchFamily="18" charset="0"/>
            </a:endParaRPr>
          </a:p>
          <a:p>
            <a:pPr defTabSz="990478">
              <a:defRPr/>
            </a:pPr>
            <a:endParaRPr kumimoji="1" lang="en-US" altLang="zh-TW" sz="1300" dirty="0">
              <a:latin typeface="Times New Roman" pitchFamily="18" charset="0"/>
              <a:ea typeface="華康中明體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47CE-5002-4416-990E-977FCBE19C2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2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5D1045-EED2-4F60-A171-F94CF3ECC69F}" type="slidenum">
              <a:rPr lang="en-GB" altLang="zh-TW"/>
              <a:pPr/>
              <a:t>2</a:t>
            </a:fld>
            <a:endParaRPr lang="en-GB" altLang="zh-TW"/>
          </a:p>
        </p:txBody>
      </p:sp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906654" y="767638"/>
            <a:ext cx="5285993" cy="3838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zh-TW" altLang="en-US"/>
          </a:p>
        </p:txBody>
      </p:sp>
      <p:sp>
        <p:nvSpPr>
          <p:cNvPr id="2836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10438" y="4862793"/>
            <a:ext cx="5676733" cy="4607457"/>
          </a:xfrm>
          <a:noFill/>
          <a:ln/>
        </p:spPr>
        <p:txBody>
          <a:bodyPr wrap="none" anchor="ctr"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Powercast</a:t>
            </a:r>
            <a:r>
              <a:rPr lang="en-US" altLang="zh-TW" dirty="0" smtClean="0"/>
              <a:t> Technology Overview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2561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Recommended</a:t>
            </a:r>
            <a:r>
              <a:rPr lang="en-US" altLang="zh-TW" baseline="0" dirty="0" smtClean="0"/>
              <a:t> Power Profiles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3245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300" dirty="0"/>
              <a:t> Federal Communications Commission (FCC)  </a:t>
            </a:r>
          </a:p>
          <a:p>
            <a:r>
              <a:rPr lang="en-US" altLang="zh-TW" dirty="0" smtClean="0"/>
              <a:t> IC (Industry Canada)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甚麼是</a:t>
            </a:r>
            <a:r>
              <a:rPr lang="en-US" altLang="zh-TW" dirty="0" smtClean="0"/>
              <a:t>trickle-charging batteries</a:t>
            </a:r>
          </a:p>
          <a:p>
            <a:r>
              <a:rPr lang="en-US" altLang="zh-TW" dirty="0" smtClean="0"/>
              <a:t>A: 『</a:t>
            </a:r>
            <a:r>
              <a:rPr lang="zh-TW" altLang="en-US" dirty="0" smtClean="0"/>
              <a:t>涓流充電電池</a:t>
            </a:r>
            <a:r>
              <a:rPr lang="en-US" altLang="zh-TW" dirty="0" smtClean="0"/>
              <a:t>』</a:t>
            </a:r>
            <a:r>
              <a:rPr lang="zh-TW" altLang="en-US" dirty="0" smtClean="0"/>
              <a:t>，意思是當電池充飽了以後，仍以微弱的電力繼續對電池充電，以防電池電力隨時間自然衰減。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4. configurable and regulated </a:t>
            </a:r>
          </a:p>
          <a:p>
            <a:r>
              <a:rPr lang="en-US" altLang="zh-TW" dirty="0" smtClean="0"/>
              <a:t>A: power harvester</a:t>
            </a:r>
            <a:r>
              <a:rPr lang="zh-TW" altLang="en-US" dirty="0" smtClean="0"/>
              <a:t>是能夠調整輸出的電壓與電流的。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5. RoHS compliant</a:t>
            </a:r>
          </a:p>
          <a:p>
            <a:r>
              <a:rPr lang="en-US" altLang="zh-TW" dirty="0" smtClean="0"/>
              <a:t>A: RoHS</a:t>
            </a:r>
            <a:r>
              <a:rPr lang="zh-TW" altLang="en-US" dirty="0" smtClean="0"/>
              <a:t>認證，</a:t>
            </a:r>
            <a:r>
              <a:rPr lang="en-US" altLang="zh-TW" dirty="0" smtClean="0"/>
              <a:t>RoHS Directive</a:t>
            </a:r>
            <a:r>
              <a:rPr lang="zh-TW" altLang="en-US" dirty="0" smtClean="0"/>
              <a:t>方面，歐盟議會和歐盟部長級理事會一致同意自</a:t>
            </a:r>
            <a:r>
              <a:rPr lang="en-US" altLang="zh-TW" dirty="0" smtClean="0"/>
              <a:t>2006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月起禁止在電子電器設備中使用鉛、鎘、汞、鉻（</a:t>
            </a:r>
            <a:r>
              <a:rPr lang="en-US" altLang="zh-TW" dirty="0" smtClean="0"/>
              <a:t>hexavalent chromium</a:t>
            </a:r>
            <a:r>
              <a:rPr lang="zh-TW" altLang="en-US" dirty="0" smtClean="0"/>
              <a:t>）等四種重金屬以及</a:t>
            </a:r>
            <a:r>
              <a:rPr lang="en-US" altLang="zh-TW" dirty="0" smtClean="0"/>
              <a:t>PBB</a:t>
            </a:r>
            <a:r>
              <a:rPr lang="zh-TW" altLang="en-US" dirty="0" smtClean="0"/>
              <a:t>和</a:t>
            </a:r>
            <a:r>
              <a:rPr lang="en-US" altLang="zh-TW" dirty="0" smtClean="0"/>
              <a:t>PBDE</a:t>
            </a:r>
            <a:r>
              <a:rPr lang="zh-TW" altLang="en-US" dirty="0" smtClean="0"/>
              <a:t>等兩種溴化物阻燃劑（</a:t>
            </a:r>
            <a:r>
              <a:rPr lang="en-US" altLang="zh-TW" dirty="0" smtClean="0"/>
              <a:t>brominated flame retardant</a:t>
            </a:r>
            <a:r>
              <a:rPr lang="zh-TW" altLang="en-US" dirty="0" smtClean="0"/>
              <a:t>）。且於</a:t>
            </a:r>
            <a:r>
              <a:rPr lang="en-US" altLang="zh-TW" dirty="0" smtClean="0"/>
              <a:t>2011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日歐盟官方期刊上正式公布</a:t>
            </a:r>
            <a:r>
              <a:rPr lang="en-US" altLang="zh-TW" dirty="0" smtClean="0"/>
              <a:t>RoHS</a:t>
            </a:r>
            <a:r>
              <a:rPr lang="zh-TW" altLang="en-US" dirty="0" smtClean="0"/>
              <a:t>指令修訂版</a:t>
            </a:r>
            <a:r>
              <a:rPr lang="en-US" altLang="zh-TW" dirty="0" smtClean="0"/>
              <a:t>(2011/65/EU)</a:t>
            </a:r>
            <a:r>
              <a:rPr lang="zh-TW" altLang="en-US" dirty="0" smtClean="0"/>
              <a:t>，並於</a:t>
            </a:r>
            <a:r>
              <a:rPr lang="en-US" altLang="zh-TW" dirty="0" smtClean="0"/>
              <a:t>2011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21</a:t>
            </a:r>
            <a:r>
              <a:rPr lang="zh-TW" altLang="en-US" dirty="0" smtClean="0"/>
              <a:t>日生效、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日正式取代</a:t>
            </a:r>
            <a:r>
              <a:rPr lang="en-US" altLang="zh-TW" dirty="0" smtClean="0"/>
              <a:t>/</a:t>
            </a:r>
            <a:r>
              <a:rPr lang="zh-TW" altLang="en-US" dirty="0" smtClean="0"/>
              <a:t>廢止舊指令</a:t>
            </a:r>
            <a:r>
              <a:rPr lang="en-US" altLang="zh-TW" dirty="0" smtClean="0"/>
              <a:t>(2002/95/EC)</a:t>
            </a:r>
            <a:r>
              <a:rPr lang="zh-TW" altLang="en-US" dirty="0" smtClean="0"/>
              <a:t>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6. DSSS</a:t>
            </a:r>
          </a:p>
          <a:p>
            <a:r>
              <a:rPr lang="en-US" altLang="zh-TW" dirty="0" smtClean="0"/>
              <a:t>A: Direct-sequence spread spectrum</a:t>
            </a:r>
            <a:r>
              <a:rPr lang="zh-TW" altLang="en-US" dirty="0" smtClean="0"/>
              <a:t>（直接序列展頻技術），將原本”</a:t>
            </a:r>
            <a:r>
              <a:rPr lang="en-US" altLang="zh-TW" dirty="0" smtClean="0"/>
              <a:t>0”</a:t>
            </a:r>
            <a:r>
              <a:rPr lang="zh-TW" altLang="en-US" dirty="0" smtClean="0"/>
              <a:t>與”</a:t>
            </a:r>
            <a:r>
              <a:rPr lang="en-US" altLang="zh-TW" dirty="0" smtClean="0"/>
              <a:t>1”</a:t>
            </a:r>
            <a:r>
              <a:rPr lang="zh-TW" altLang="en-US" dirty="0" smtClean="0"/>
              <a:t>的高功率、窄頻寬的位元訊號，透過虛擬隨機序列</a:t>
            </a:r>
            <a:r>
              <a:rPr lang="en-US" altLang="zh-TW" dirty="0" smtClean="0"/>
              <a:t>(Pseudo Random Sequence)</a:t>
            </a:r>
            <a:r>
              <a:rPr lang="zh-TW" altLang="en-US" dirty="0" smtClean="0"/>
              <a:t>和相位移轉技術（</a:t>
            </a:r>
            <a:r>
              <a:rPr lang="en-US" altLang="zh-TW" dirty="0" smtClean="0"/>
              <a:t>PSK</a:t>
            </a:r>
            <a:r>
              <a:rPr lang="zh-TW" altLang="en-US" dirty="0" smtClean="0"/>
              <a:t>；</a:t>
            </a:r>
            <a:r>
              <a:rPr lang="en-US" altLang="zh-TW" dirty="0" smtClean="0"/>
              <a:t>Phase Shift Keying</a:t>
            </a:r>
            <a:r>
              <a:rPr lang="zh-TW" altLang="en-US" dirty="0" smtClean="0"/>
              <a:t>），轉變成低功率、寬頻帶（在</a:t>
            </a:r>
            <a:r>
              <a:rPr lang="en-US" altLang="zh-TW" dirty="0" smtClean="0"/>
              <a:t>2.4Ghz</a:t>
            </a:r>
            <a:r>
              <a:rPr lang="zh-TW" altLang="en-US" dirty="0" smtClean="0"/>
              <a:t>頻帶，分以</a:t>
            </a:r>
            <a:r>
              <a:rPr lang="en-US" altLang="zh-TW" dirty="0" smtClean="0"/>
              <a:t>13</a:t>
            </a:r>
            <a:r>
              <a:rPr lang="zh-TW" altLang="en-US" dirty="0" smtClean="0"/>
              <a:t>個頻道，每個頻道頻寬為</a:t>
            </a:r>
            <a:r>
              <a:rPr lang="en-US" altLang="zh-TW" dirty="0" smtClean="0"/>
              <a:t>5MHz</a:t>
            </a:r>
            <a:r>
              <a:rPr lang="zh-TW" altLang="en-US" dirty="0" smtClean="0"/>
              <a:t>）的載波訊號，這些轉變後的載波訊號被稱為</a:t>
            </a:r>
            <a:r>
              <a:rPr lang="en-US" altLang="zh-TW" dirty="0" smtClean="0"/>
              <a:t>Spreading Chips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Chips</a:t>
            </a:r>
            <a:r>
              <a:rPr lang="zh-TW" altLang="en-US" dirty="0" smtClean="0"/>
              <a:t>數愈多可以增加資料安全性，愈低則增加使用者數目。一般普遍使用</a:t>
            </a:r>
            <a:r>
              <a:rPr lang="en-US" altLang="zh-TW" dirty="0" smtClean="0"/>
              <a:t>10-20 Chips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7. EIRP</a:t>
            </a:r>
          </a:p>
          <a:p>
            <a:r>
              <a:rPr lang="en-US" altLang="zh-TW" dirty="0" smtClean="0"/>
              <a:t>A: </a:t>
            </a:r>
            <a:r>
              <a:rPr lang="zh-TW" altLang="en-US" dirty="0" smtClean="0"/>
              <a:t>等效全向輻射功率 </a:t>
            </a:r>
            <a:r>
              <a:rPr lang="en-US" altLang="zh-TW" dirty="0" smtClean="0"/>
              <a:t>(Equivalent </a:t>
            </a:r>
            <a:r>
              <a:rPr lang="en-US" altLang="zh-TW" dirty="0" err="1" smtClean="0"/>
              <a:t>Isotropically</a:t>
            </a:r>
            <a:r>
              <a:rPr lang="en-US" altLang="zh-TW" dirty="0" smtClean="0"/>
              <a:t> Radiated Power; EIRP)</a:t>
            </a:r>
            <a:r>
              <a:rPr lang="zh-TW" altLang="en-US" dirty="0" smtClean="0"/>
              <a:t>，射頻的天線發送出的功率（</a:t>
            </a:r>
            <a:r>
              <a:rPr lang="en-US" altLang="zh-TW" dirty="0" smtClean="0"/>
              <a:t>P</a:t>
            </a:r>
            <a:r>
              <a:rPr lang="zh-TW" altLang="en-US" dirty="0" smtClean="0"/>
              <a:t>）和該天線增益（</a:t>
            </a:r>
            <a:r>
              <a:rPr lang="en-US" altLang="zh-TW" dirty="0" smtClean="0"/>
              <a:t>G</a:t>
            </a:r>
            <a:r>
              <a:rPr lang="zh-TW" altLang="en-US" dirty="0" smtClean="0"/>
              <a:t>）的乘積，即： </a:t>
            </a:r>
            <a:r>
              <a:rPr lang="en-US" altLang="zh-TW" dirty="0" smtClean="0"/>
              <a:t>EIRP=P*G</a:t>
            </a:r>
            <a:r>
              <a:rPr lang="zh-TW" altLang="en-US" dirty="0" smtClean="0"/>
              <a:t>，</a:t>
            </a:r>
          </a:p>
          <a:p>
            <a:r>
              <a:rPr lang="zh-TW" altLang="en-US" dirty="0" smtClean="0"/>
              <a:t>如果用</a:t>
            </a:r>
            <a:r>
              <a:rPr lang="en-US" altLang="zh-TW" dirty="0" smtClean="0"/>
              <a:t>dB</a:t>
            </a:r>
            <a:r>
              <a:rPr lang="zh-TW" altLang="en-US" dirty="0" smtClean="0"/>
              <a:t>計算，則為</a:t>
            </a:r>
            <a:r>
              <a:rPr lang="en-US" altLang="zh-TW" dirty="0" smtClean="0"/>
              <a:t>EIRP(</a:t>
            </a:r>
            <a:r>
              <a:rPr lang="en-US" altLang="zh-TW" dirty="0" err="1" smtClean="0"/>
              <a:t>dBW</a:t>
            </a:r>
            <a:r>
              <a:rPr lang="en-US" altLang="zh-TW" dirty="0" smtClean="0"/>
              <a:t>) = P(</a:t>
            </a:r>
            <a:r>
              <a:rPr lang="en-US" altLang="zh-TW" dirty="0" err="1" smtClean="0"/>
              <a:t>dBW</a:t>
            </a:r>
            <a:r>
              <a:rPr lang="en-US" altLang="zh-TW" dirty="0" smtClean="0"/>
              <a:t>) + G(</a:t>
            </a:r>
            <a:r>
              <a:rPr lang="en-US" altLang="zh-TW" dirty="0" err="1" smtClean="0"/>
              <a:t>dBW</a:t>
            </a:r>
            <a:r>
              <a:rPr lang="en-US" altLang="zh-TW" dirty="0" smtClean="0"/>
              <a:t>) </a:t>
            </a:r>
            <a:r>
              <a:rPr lang="zh-TW" altLang="en-US" dirty="0" smtClean="0"/>
              <a:t>，</a:t>
            </a:r>
            <a:r>
              <a:rPr lang="en-US" altLang="zh-TW" dirty="0" smtClean="0"/>
              <a:t>EIRP </a:t>
            </a:r>
            <a:r>
              <a:rPr lang="zh-TW" altLang="en-US" dirty="0" smtClean="0"/>
              <a:t>表示了發送功率和天線增益的聯合效果。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8. TX91501-1W-ID</a:t>
            </a:r>
          </a:p>
          <a:p>
            <a:r>
              <a:rPr lang="en-US" altLang="zh-TW" dirty="0" smtClean="0"/>
              <a:t>A: </a:t>
            </a:r>
            <a:r>
              <a:rPr lang="en-US" altLang="zh-TW" dirty="0" err="1" smtClean="0"/>
              <a:t>Powercast</a:t>
            </a:r>
            <a:r>
              <a:rPr lang="zh-TW" altLang="en-US" dirty="0" smtClean="0"/>
              <a:t>的無線充電器的輸出功率分為兩種，</a:t>
            </a:r>
            <a:r>
              <a:rPr lang="en-US" altLang="zh-TW" dirty="0" smtClean="0"/>
              <a:t>TX91501-1W-ID</a:t>
            </a:r>
            <a:r>
              <a:rPr lang="zh-TW" altLang="en-US" dirty="0" smtClean="0"/>
              <a:t>即輸出功率為</a:t>
            </a:r>
            <a:r>
              <a:rPr lang="en-US" altLang="zh-TW" dirty="0" smtClean="0"/>
              <a:t>1W; </a:t>
            </a:r>
            <a:r>
              <a:rPr lang="zh-TW" altLang="en-US" dirty="0" smtClean="0"/>
              <a:t>實驗室買的是</a:t>
            </a:r>
            <a:r>
              <a:rPr lang="en-US" altLang="zh-TW" dirty="0" smtClean="0"/>
              <a:t>TX91501-3W-ID</a:t>
            </a:r>
            <a:r>
              <a:rPr lang="zh-TW" altLang="en-US" dirty="0" smtClean="0"/>
              <a:t>即輸出功率為</a:t>
            </a:r>
            <a:r>
              <a:rPr lang="en-US" altLang="zh-TW" dirty="0" smtClean="0"/>
              <a:t>3W</a:t>
            </a:r>
            <a:r>
              <a:rPr lang="zh-TW" altLang="en-US" dirty="0" smtClean="0"/>
              <a:t>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3195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5D1045-EED2-4F60-A171-F94CF3ECC69F}" type="slidenum">
              <a:rPr lang="en-GB" altLang="zh-TW"/>
              <a:pPr/>
              <a:t>41</a:t>
            </a:fld>
            <a:endParaRPr lang="en-GB" altLang="zh-TW"/>
          </a:p>
        </p:txBody>
      </p:sp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906654" y="767638"/>
            <a:ext cx="5285993" cy="3838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zh-TW" altLang="en-US"/>
          </a:p>
        </p:txBody>
      </p:sp>
      <p:sp>
        <p:nvSpPr>
          <p:cNvPr id="2836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10438" y="4862793"/>
            <a:ext cx="5676733" cy="4607457"/>
          </a:xfrm>
          <a:noFill/>
          <a:ln/>
        </p:spPr>
        <p:txBody>
          <a:bodyPr wrap="none" anchor="ctr"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1973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1973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0917-342-520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4667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358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626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http://technologygreenenergy.blogspot.tw/2013/11/type-of-energy-sources.html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2231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4689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476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出處</a:t>
            </a:r>
            <a:r>
              <a:rPr lang="en-US" altLang="zh-TW" dirty="0" smtClean="0"/>
              <a:t>: http://experiment.phys.nchu.edu.tw/device/exp44.html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40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195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出處網址</a:t>
            </a:r>
            <a:r>
              <a:rPr lang="en-US" altLang="zh-TW" dirty="0" smtClean="0"/>
              <a:t>: </a:t>
            </a:r>
            <a:r>
              <a:rPr lang="zh-TW" altLang="en-US" dirty="0" smtClean="0"/>
              <a:t> </a:t>
            </a:r>
            <a:r>
              <a:rPr lang="en-US" altLang="zh-TW" dirty="0" smtClean="0"/>
              <a:t>(1) http://zh.wikipedia.org/wiki/%E5%A3%93%E9%9B%BB%E6%95%88%E6%87%89</a:t>
            </a:r>
          </a:p>
          <a:p>
            <a:r>
              <a:rPr lang="en-US" altLang="zh-TW" dirty="0" smtClean="0"/>
              <a:t>(2) http://www.aurumtec.com.tw/DB/Technology/%E5%A3%93%E9%9B%BB%E6%95%88%E6%87%89.htm</a:t>
            </a:r>
          </a:p>
          <a:p>
            <a:r>
              <a:rPr lang="en-US" altLang="zh-TW" dirty="0" smtClean="0"/>
              <a:t>(3) http://highscope.ch.ntu.edu.tw/wordpress/?p=3331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595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097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When you flap the plate, the plate vibrate and you gain electricity.</a:t>
            </a:r>
          </a:p>
          <a:p>
            <a:r>
              <a:rPr lang="zh-TW" altLang="en-US" dirty="0" smtClean="0"/>
              <a:t>出處網址</a:t>
            </a:r>
            <a:r>
              <a:rPr lang="en-US" altLang="zh-TW" dirty="0" smtClean="0"/>
              <a:t>: (1)</a:t>
            </a:r>
            <a:r>
              <a:rPr lang="zh-TW" altLang="en-US" dirty="0" smtClean="0"/>
              <a:t> </a:t>
            </a:r>
            <a:r>
              <a:rPr lang="en-US" altLang="zh-TW" dirty="0" smtClean="0"/>
              <a:t>http://www.cpr.cuhk.edu.hk/tc/press_detail.php?id=190</a:t>
            </a:r>
          </a:p>
          <a:p>
            <a:pPr defTabSz="990478">
              <a:defRPr/>
            </a:pPr>
            <a:r>
              <a:rPr lang="en-US" altLang="zh-TW" dirty="0" smtClean="0"/>
              <a:t>(2)</a:t>
            </a:r>
            <a:r>
              <a:rPr lang="zh-TW" altLang="en-US" dirty="0" smtClean="0"/>
              <a:t> </a:t>
            </a:r>
            <a:r>
              <a:rPr lang="en-US" altLang="zh-TW" dirty="0" smtClean="0"/>
              <a:t>http://www.nippon.com/hk/views/b01502/</a:t>
            </a:r>
          </a:p>
          <a:p>
            <a:pPr defTabSz="990478">
              <a:defRPr/>
            </a:pPr>
            <a:endParaRPr lang="en-US" altLang="zh-TW" dirty="0" smtClean="0"/>
          </a:p>
          <a:p>
            <a:pPr defTabSz="990478">
              <a:defRPr/>
            </a:pPr>
            <a:r>
              <a:rPr lang="zh-TW" altLang="en-US" dirty="0" smtClean="0"/>
              <a:t>振動能為再生能源的一種，遍布日常生活環境中，例如汽車及火車行駛時的顛簸、車流經過公路及橋樑時所引起的輕微振動，都可產生振動 能量，而壓電材料則可收集這些環境中的振動能量。</a:t>
            </a:r>
          </a:p>
          <a:p>
            <a:pPr defTabSz="990478">
              <a:defRPr/>
            </a:pPr>
            <a:r>
              <a:rPr lang="zh-TW" altLang="en-US" dirty="0" smtClean="0"/>
              <a:t>當壓電材料因振動而受拉或受壓時，部分振動機械能量就會轉化成電能，並可儲存在收集器內。</a:t>
            </a:r>
          </a:p>
          <a:p>
            <a:pPr defTabSz="990478">
              <a:defRPr/>
            </a:pPr>
            <a:endParaRPr lang="en-US" altLang="zh-TW" dirty="0" smtClean="0"/>
          </a:p>
          <a:p>
            <a:pPr defTabSz="990478">
              <a:defRPr/>
            </a:pP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083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497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00F3-0D8C-4E8F-AA51-30E20ACBD0C3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2738-20EB-4480-BB8A-D1059EB463FA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D00D-1F05-4CE3-9DD0-89A0672B4E1A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2174-596D-427B-94EF-A5FD88C45119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68FD-93D9-4CF4-9D2C-98EC42245953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863B-0B85-4AB4-90F7-66173CD477B5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A500-C255-41B8-87B2-63863AF38F3A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A3D8-4EC7-4DB8-B7FD-7A096B059BEC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BC0-7219-49F0-A349-7054702A5CE6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0AA-11E3-47AE-BB90-2371C1E54946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19CF-C9BF-47F1-85F9-63C30D9CC37E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13F7-11D7-42CD-A2C5-F51F218A419E}" type="datetime1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71.png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17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7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1.png"/><Relationship Id="rId3" Type="http://schemas.openxmlformats.org/officeDocument/2006/relationships/image" Target="../media/image65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60.png"/><Relationship Id="rId10" Type="http://schemas.openxmlformats.org/officeDocument/2006/relationships/image" Target="../media/image570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7564" y="1196752"/>
            <a:ext cx="8496436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Energy </a:t>
            </a:r>
            <a:r>
              <a:rPr lang="en-US" altLang="zh-TW" dirty="0" smtClean="0">
                <a:solidFill>
                  <a:srgbClr val="0000FF"/>
                </a:solidFill>
              </a:rPr>
              <a:t>Harvesting Technologies and Charger Deployment for Wireless </a:t>
            </a:r>
            <a:r>
              <a:rPr lang="en-US" altLang="zh-TW" dirty="0" err="1" smtClean="0">
                <a:solidFill>
                  <a:srgbClr val="0000FF"/>
                </a:solidFill>
              </a:rPr>
              <a:t>Rechargable</a:t>
            </a:r>
            <a:r>
              <a:rPr lang="en-US" altLang="zh-TW" dirty="0" smtClean="0">
                <a:solidFill>
                  <a:srgbClr val="0000FF"/>
                </a:solidFill>
              </a:rPr>
              <a:t> Sensor Networks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副標題 2"/>
          <p:cNvSpPr>
            <a:spLocks noGrp="1"/>
          </p:cNvSpPr>
          <p:nvPr/>
        </p:nvSpPr>
        <p:spPr>
          <a:xfrm>
            <a:off x="647564" y="2852936"/>
            <a:ext cx="7848872" cy="338437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by Professor </a:t>
            </a:r>
            <a:r>
              <a:rPr lang="en-US" altLang="zh-TW" b="1" dirty="0" err="1" smtClean="0"/>
              <a:t>Jehn-Ruey</a:t>
            </a:r>
            <a:r>
              <a:rPr lang="en-US" altLang="zh-TW" b="1" dirty="0" smtClean="0"/>
              <a:t> Jiang </a:t>
            </a:r>
            <a:r>
              <a:rPr lang="en-US" altLang="zh-TW" dirty="0" smtClean="0"/>
              <a:t>from NCU, Taiwan</a:t>
            </a:r>
          </a:p>
          <a:p>
            <a:endParaRPr lang="en-US" altLang="zh-TW" dirty="0" smtClean="0"/>
          </a:p>
          <a:p>
            <a:endParaRPr lang="en-US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35190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Other heat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098" name="Picture 2" descr="https://www.dvice.com/sites/dvice/files/styles/blog_post_media/public/coffee4.jpg?itok=WarbcVr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866483" cy="4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444208" y="234888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Cup of coffee too hot? Harvest some of that waste energy to charge your gadgets.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54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altLang="zh-TW" sz="5400" dirty="0" smtClean="0">
                <a:solidFill>
                  <a:srgbClr val="0000FF"/>
                </a:solidFill>
              </a:rPr>
              <a:t>Mechanical </a:t>
            </a:r>
            <a:r>
              <a:rPr lang="en-US" altLang="zh-TW" sz="5400" dirty="0">
                <a:solidFill>
                  <a:srgbClr val="0000FF"/>
                </a:solidFill>
              </a:rPr>
              <a:t>energy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6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Piezoelectric</a:t>
            </a:r>
            <a:r>
              <a:rPr lang="zh-TW" altLang="en-US" dirty="0" smtClean="0"/>
              <a:t> </a:t>
            </a:r>
            <a:r>
              <a:rPr lang="en-US" altLang="zh-TW" dirty="0" smtClean="0"/>
              <a:t>Effect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9403"/>
            <a:ext cx="4105275" cy="45910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932041" y="2132856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00FF"/>
                </a:solidFill>
              </a:rPr>
              <a:t>Through piezoelectric effect, electricity is generated when a piezoelectric plate vibrates (or is pressed/released).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Treading</a:t>
            </a:r>
            <a:endParaRPr lang="zh-TW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0169"/>
            <a:ext cx="7200800" cy="498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9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Treading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Picture 3" descr="C:\Users\jigoxd\Dropbox\文件\WSNs\我的論文\碩論初稿\廖基豪_碩論初稿\Preliminary\發電地板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88" y="1484784"/>
            <a:ext cx="7319712" cy="453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Vibrations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7373773" cy="380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9" y="1199310"/>
            <a:ext cx="2545100" cy="273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851919" y="1400380"/>
            <a:ext cx="468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When </a:t>
            </a:r>
            <a:r>
              <a:rPr lang="en-US" altLang="zh-TW" sz="2400" dirty="0" smtClean="0">
                <a:solidFill>
                  <a:srgbClr val="0000FF"/>
                </a:solidFill>
              </a:rPr>
              <a:t>we </a:t>
            </a:r>
            <a:r>
              <a:rPr lang="en-US" altLang="zh-TW" sz="2400" dirty="0">
                <a:solidFill>
                  <a:srgbClr val="0000FF"/>
                </a:solidFill>
              </a:rPr>
              <a:t>flap the plate, the plate </a:t>
            </a:r>
            <a:r>
              <a:rPr lang="en-US" altLang="zh-TW" sz="2400" dirty="0" smtClean="0">
                <a:solidFill>
                  <a:srgbClr val="0000FF"/>
                </a:solidFill>
              </a:rPr>
              <a:t>vibrates </a:t>
            </a:r>
            <a:r>
              <a:rPr lang="en-US" altLang="zh-TW" sz="2400" dirty="0">
                <a:solidFill>
                  <a:srgbClr val="0000FF"/>
                </a:solidFill>
              </a:rPr>
              <a:t>and </a:t>
            </a:r>
            <a:r>
              <a:rPr lang="en-US" altLang="zh-TW" sz="2400" dirty="0" smtClean="0">
                <a:solidFill>
                  <a:srgbClr val="0000FF"/>
                </a:solidFill>
              </a:rPr>
              <a:t>we </a:t>
            </a:r>
            <a:r>
              <a:rPr lang="en-US" altLang="zh-TW" sz="2400" dirty="0">
                <a:solidFill>
                  <a:srgbClr val="0000FF"/>
                </a:solidFill>
              </a:rPr>
              <a:t>gain electricity.</a:t>
            </a:r>
          </a:p>
          <a:p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Air Flow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3074" name="Picture 2" descr="Flapping leaf generator for wind energy harve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5"/>
            <a:ext cx="6258889" cy="46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582417" y="2204864"/>
            <a:ext cx="23100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A flapping </a:t>
            </a:r>
            <a:r>
              <a:rPr lang="en-US" altLang="zh-TW" sz="2800" b="1" dirty="0">
                <a:solidFill>
                  <a:srgbClr val="0000FF"/>
                </a:solidFill>
              </a:rPr>
              <a:t>leaf generator for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air-flow </a:t>
            </a:r>
            <a:r>
              <a:rPr lang="en-US" altLang="zh-TW" sz="2800" b="1" dirty="0">
                <a:solidFill>
                  <a:srgbClr val="0000FF"/>
                </a:solidFill>
              </a:rPr>
              <a:t>energy harvesting</a:t>
            </a:r>
          </a:p>
          <a:p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54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altLang="zh-TW" sz="5400" dirty="0">
                <a:solidFill>
                  <a:srgbClr val="0000FF"/>
                </a:solidFill>
              </a:rPr>
              <a:t>Radiant energy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7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Magnetic Induction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52383"/>
            <a:ext cx="3779912" cy="283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94" y="4193445"/>
            <a:ext cx="3971925" cy="2590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89739"/>
            <a:ext cx="4896544" cy="28241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2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Magnetic Induction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576" y="1455167"/>
            <a:ext cx="399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Magnetic </a:t>
            </a:r>
            <a:r>
              <a:rPr lang="en-US" altLang="zh-TW" sz="2400" dirty="0" smtClean="0"/>
              <a:t>Induction (MI)</a:t>
            </a:r>
            <a:endParaRPr lang="zh-TW" altLang="en-US" sz="2400" dirty="0"/>
          </a:p>
        </p:txBody>
      </p:sp>
      <p:pic>
        <p:nvPicPr>
          <p:cNvPr id="3076" name="Picture 4" descr="http://www.imperial.ac.uk/icimages?p_imgid=4309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5223792" cy="393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034463" y="2348880"/>
            <a:ext cx="3002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Change in the magnetic flux of the left coil induces a current in the right coil.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0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17650"/>
            <a:ext cx="6912570" cy="17970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/>
          <a:p>
            <a:pPr marL="0" indent="0"/>
            <a:r>
              <a:rPr lang="en-US" altLang="zh-TW" sz="6000" dirty="0">
                <a:solidFill>
                  <a:srgbClr val="0000FF"/>
                </a:solidFill>
              </a:rPr>
              <a:t>Part 1:</a:t>
            </a:r>
            <a:br>
              <a:rPr lang="en-US" altLang="zh-TW" sz="6000" dirty="0">
                <a:solidFill>
                  <a:srgbClr val="0000FF"/>
                </a:solidFill>
              </a:rPr>
            </a:br>
            <a:r>
              <a:rPr lang="en-US" altLang="zh-TW" sz="6000" dirty="0">
                <a:solidFill>
                  <a:srgbClr val="0000FF"/>
                </a:solidFill>
              </a:rPr>
              <a:t>Energy Harvesting Technologies</a:t>
            </a:r>
            <a:endParaRPr lang="zh-TW" altLang="en-US" sz="6000" dirty="0">
              <a:solidFill>
                <a:srgbClr val="0000FF"/>
              </a:solidFill>
            </a:endParaRP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852738"/>
            <a:ext cx="8642350" cy="9810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/>
          <a:p>
            <a:pPr>
              <a:spcBef>
                <a:spcPts val="7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i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zh-TW" i="1">
              <a:ea typeface="新細明體" pitchFamily="18" charset="-12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zh-TW" i="1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024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Solar Power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026" name="Picture 2" descr="orbit solar powered rain 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75" y="1216694"/>
            <a:ext cx="6603197" cy="55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Photovoltaic </a:t>
            </a:r>
            <a:r>
              <a:rPr lang="en-US" altLang="zh-TW" dirty="0" smtClean="0"/>
              <a:t>Effect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" name="Picture 2" descr="http://www.solarpowerplanetearth.com/images/solar_photovoltaic_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51378"/>
            <a:ext cx="5040549" cy="30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67277" y="4919709"/>
            <a:ext cx="447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Photovoltaic Effect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09664" y="1995832"/>
            <a:ext cx="31683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Through photovoltaic  effect, light energy is transformed into electricity.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Xenon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-36512" y="4797152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solidFill>
                  <a:srgbClr val="0000FF"/>
                </a:solidFill>
              </a:rPr>
              <a:t>The spectrum of a xenon lamp approximates that of the sun. So, it can be used as an “indoor solar power source.”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11266" name="Picture 2" descr="http://image.cn.made-in-china.com/2f0j01GemTZAFcSYqB/%E6%95%B0%E5%AD%97%E5%9E%8B%E6%B0%99%E6%B0%94%E7%81%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7" y="1340769"/>
            <a:ext cx="3449960" cy="34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340768"/>
            <a:ext cx="5557181" cy="382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076056" y="1988840"/>
            <a:ext cx="1656184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3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RF Power </a:t>
            </a:r>
            <a:r>
              <a:rPr lang="en-US" altLang="zh-TW" dirty="0" smtClean="0"/>
              <a:t>Sources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2"/>
          <a:stretch/>
        </p:blipFill>
        <p:spPr bwMode="auto">
          <a:xfrm>
            <a:off x="68263" y="1670538"/>
            <a:ext cx="9005887" cy="513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Ambient (Anticipated or Unknown) RF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28" y="1631275"/>
            <a:ext cx="3912096" cy="215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9255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82111" y="58052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Ambient RF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64088" y="4005064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rgbClr val="0000FF"/>
                </a:solidFill>
              </a:rPr>
              <a:t>The credit-card-sized device can suck </a:t>
            </a:r>
            <a:r>
              <a:rPr lang="en-US" altLang="zh-TW" sz="2000" dirty="0">
                <a:solidFill>
                  <a:srgbClr val="0000FF"/>
                </a:solidFill>
              </a:rPr>
              <a:t>power out of the air from </a:t>
            </a:r>
            <a:r>
              <a:rPr lang="en-US" altLang="zh-TW" sz="2000" dirty="0" smtClean="0">
                <a:solidFill>
                  <a:srgbClr val="0000FF"/>
                </a:solidFill>
              </a:rPr>
              <a:t>TV, cellular transmissions, and other RF signals.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2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altLang="zh-TW" dirty="0"/>
              <a:t>Intentional RF - </a:t>
            </a:r>
            <a:r>
              <a:rPr lang="en-US" altLang="zh-TW" dirty="0" smtClean="0">
                <a:ea typeface="新細明體" charset="-120"/>
              </a:rPr>
              <a:t>WISP (wireless </a:t>
            </a:r>
            <a:r>
              <a:rPr lang="en-US" altLang="zh-TW" dirty="0">
                <a:ea typeface="新細明體" charset="-120"/>
              </a:rPr>
              <a:t>identification and sensing </a:t>
            </a:r>
            <a:r>
              <a:rPr lang="en-US" altLang="zh-TW" dirty="0" smtClean="0">
                <a:ea typeface="新細明體" charset="-120"/>
              </a:rPr>
              <a:t>platform)</a:t>
            </a:r>
            <a:endParaRPr lang="zh-TW" altLang="en-US" dirty="0"/>
          </a:p>
        </p:txBody>
      </p:sp>
      <p:pic>
        <p:nvPicPr>
          <p:cNvPr id="3" name="Picture 2" descr="http://cdn.shopify.com/s/files/1/0040/3302/products/NFC-board-with-phone-and-sensor-banner-image_large.jpg?v=1360008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3" y="1988840"/>
            <a:ext cx="880399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83768" y="5157192"/>
            <a:ext cx="1273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Reader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371598" y="3140968"/>
            <a:ext cx="722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Tag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ensor.cs.washington.edu/figures/WISP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15" y="3655081"/>
            <a:ext cx="63817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altLang="zh-TW" dirty="0" smtClean="0">
                <a:ea typeface="新細明體" charset="-120"/>
              </a:rPr>
              <a:t>WISP Tag</a:t>
            </a:r>
            <a:endParaRPr lang="zh-TW" altLang="en-US" dirty="0"/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4116387" y="2972456"/>
            <a:ext cx="1168400" cy="338554"/>
          </a:xfrm>
          <a:prstGeom prst="rect">
            <a:avLst/>
          </a:prstGeom>
          <a:noFill/>
          <a:ln w="28575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sz="1600" dirty="0" smtClean="0">
                <a:ea typeface="新細明體" charset="-120"/>
              </a:rPr>
              <a:t>Properties</a:t>
            </a:r>
            <a:endParaRPr lang="en-US" altLang="zh-TW" sz="1600" dirty="0">
              <a:ea typeface="新細明體" charset="-120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2855912" y="2302531"/>
            <a:ext cx="1727200" cy="323850"/>
          </a:xfrm>
          <a:prstGeom prst="rect">
            <a:avLst/>
          </a:prstGeom>
          <a:noFill/>
          <a:ln w="19050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1400" dirty="0">
                <a:ea typeface="新細明體" charset="-120"/>
              </a:rPr>
              <a:t>UHF RFID Tag</a:t>
            </a: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6513512" y="2302531"/>
            <a:ext cx="1536700" cy="323850"/>
          </a:xfrm>
          <a:prstGeom prst="rect">
            <a:avLst/>
          </a:prstGeom>
          <a:noFill/>
          <a:ln w="19050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1400">
                <a:ea typeface="新細明體" charset="-120"/>
              </a:rPr>
              <a:t>Passive</a:t>
            </a: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4684712" y="2289831"/>
            <a:ext cx="1727200" cy="323850"/>
          </a:xfrm>
          <a:prstGeom prst="rect">
            <a:avLst/>
          </a:prstGeom>
          <a:noFill/>
          <a:ln w="19050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1400" dirty="0">
                <a:ea typeface="新細明體" charset="-120"/>
              </a:rPr>
              <a:t>Programmable</a:t>
            </a: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1022350" y="2302531"/>
            <a:ext cx="1709737" cy="323850"/>
          </a:xfrm>
          <a:prstGeom prst="rect">
            <a:avLst/>
          </a:prstGeom>
          <a:noFill/>
          <a:ln w="19050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>
                <a:ea typeface="新細明體" charset="-120"/>
              </a:rPr>
              <a:t>Onboard sensors</a:t>
            </a:r>
          </a:p>
        </p:txBody>
      </p:sp>
      <p:sp>
        <p:nvSpPr>
          <p:cNvPr id="27" name="Line 54"/>
          <p:cNvSpPr>
            <a:spLocks noChangeShapeType="1"/>
          </p:cNvSpPr>
          <p:nvPr/>
        </p:nvSpPr>
        <p:spPr bwMode="auto">
          <a:xfrm flipH="1" flipV="1">
            <a:off x="2081212" y="2645431"/>
            <a:ext cx="2032000" cy="3937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 flipH="1" flipV="1">
            <a:off x="4138612" y="2632731"/>
            <a:ext cx="228600" cy="3556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 flipV="1">
            <a:off x="5040312" y="2620031"/>
            <a:ext cx="101600" cy="3556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 flipV="1">
            <a:off x="5281612" y="2632731"/>
            <a:ext cx="1422400" cy="4445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" name="Line 59"/>
          <p:cNvSpPr>
            <a:spLocks noChangeShapeType="1"/>
          </p:cNvSpPr>
          <p:nvPr/>
        </p:nvSpPr>
        <p:spPr bwMode="auto">
          <a:xfrm flipV="1">
            <a:off x="4684712" y="3356631"/>
            <a:ext cx="0" cy="5969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" name="Line 60"/>
          <p:cNvSpPr>
            <a:spLocks noChangeShapeType="1"/>
          </p:cNvSpPr>
          <p:nvPr/>
        </p:nvSpPr>
        <p:spPr bwMode="auto">
          <a:xfrm>
            <a:off x="4697412" y="5058431"/>
            <a:ext cx="0" cy="596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Line 62"/>
          <p:cNvSpPr>
            <a:spLocks noChangeShapeType="1"/>
          </p:cNvSpPr>
          <p:nvPr/>
        </p:nvSpPr>
        <p:spPr bwMode="auto">
          <a:xfrm>
            <a:off x="4710112" y="6061731"/>
            <a:ext cx="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7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WISP </a:t>
            </a:r>
            <a:r>
              <a:rPr lang="en-US" altLang="zh-TW" dirty="0" smtClean="0">
                <a:ea typeface="新細明體" charset="-120"/>
              </a:rPr>
              <a:t>Tag</a:t>
            </a:r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1424" y="2312988"/>
            <a:ext cx="6515100" cy="22352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38524" y="1789113"/>
            <a:ext cx="435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ea typeface="新細明體" charset="-120"/>
              </a:rPr>
              <a:t>Passive Data Logger (PDL) Tag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49" y="2960688"/>
            <a:ext cx="773113" cy="7334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4" y="3006725"/>
            <a:ext cx="769938" cy="7175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49" y="2593975"/>
            <a:ext cx="809625" cy="6477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 rot="21054635">
            <a:off x="6818312" y="3165475"/>
            <a:ext cx="635000" cy="379413"/>
          </a:xfrm>
          <a:prstGeom prst="rect">
            <a:avLst/>
          </a:prstGeom>
          <a:solidFill>
            <a:srgbClr val="000000"/>
          </a:solidFill>
          <a:ln w="508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3343275"/>
            <a:ext cx="777875" cy="7016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949824" y="3787775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ea typeface="新細明體" charset="-120"/>
              </a:rPr>
              <a:t>Power Management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498724" y="41941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ea typeface="新細明體" charset="-120"/>
              </a:rPr>
              <a:t>Antenna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489324" y="37496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>
                <a:ea typeface="新細明體" charset="-120"/>
              </a:rPr>
              <a:t>Analog Front End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886324" y="2454275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ea typeface="新細明體" charset="-120"/>
              </a:rPr>
              <a:t>Storage Capacitor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486524" y="3800475"/>
            <a:ext cx="1320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ea typeface="新細明體" charset="-120"/>
              </a:rPr>
              <a:t>Microcontroller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908924" y="23145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ea typeface="新細明體" charset="-120"/>
              </a:rPr>
              <a:t>Sensor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908924" y="40798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ea typeface="新細明體" charset="-120"/>
              </a:rPr>
              <a:t>Flash Memory</a:t>
            </a:r>
          </a:p>
        </p:txBody>
      </p:sp>
      <p:sp>
        <p:nvSpPr>
          <p:cNvPr id="19" name="Freeform 24"/>
          <p:cNvSpPr>
            <a:spLocks/>
          </p:cNvSpPr>
          <p:nvPr/>
        </p:nvSpPr>
        <p:spPr bwMode="auto">
          <a:xfrm>
            <a:off x="3070224" y="3154363"/>
            <a:ext cx="558800" cy="201612"/>
          </a:xfrm>
          <a:custGeom>
            <a:avLst/>
            <a:gdLst>
              <a:gd name="T0" fmla="*/ 0 w 336"/>
              <a:gd name="T1" fmla="*/ 79 h 127"/>
              <a:gd name="T2" fmla="*/ 88 w 336"/>
              <a:gd name="T3" fmla="*/ 7 h 127"/>
              <a:gd name="T4" fmla="*/ 208 w 336"/>
              <a:gd name="T5" fmla="*/ 119 h 127"/>
              <a:gd name="T6" fmla="*/ 336 w 336"/>
              <a:gd name="T7" fmla="*/ 5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27">
                <a:moveTo>
                  <a:pt x="0" y="79"/>
                </a:moveTo>
                <a:cubicBezTo>
                  <a:pt x="26" y="39"/>
                  <a:pt x="53" y="0"/>
                  <a:pt x="88" y="7"/>
                </a:cubicBezTo>
                <a:cubicBezTo>
                  <a:pt x="123" y="14"/>
                  <a:pt x="167" y="111"/>
                  <a:pt x="208" y="119"/>
                </a:cubicBezTo>
                <a:cubicBezTo>
                  <a:pt x="249" y="127"/>
                  <a:pt x="315" y="66"/>
                  <a:pt x="336" y="5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Freeform 25"/>
          <p:cNvSpPr>
            <a:spLocks/>
          </p:cNvSpPr>
          <p:nvPr/>
        </p:nvSpPr>
        <p:spPr bwMode="auto">
          <a:xfrm>
            <a:off x="4429124" y="3179763"/>
            <a:ext cx="368300" cy="201612"/>
          </a:xfrm>
          <a:custGeom>
            <a:avLst/>
            <a:gdLst>
              <a:gd name="T0" fmla="*/ 0 w 336"/>
              <a:gd name="T1" fmla="*/ 79 h 127"/>
              <a:gd name="T2" fmla="*/ 88 w 336"/>
              <a:gd name="T3" fmla="*/ 7 h 127"/>
              <a:gd name="T4" fmla="*/ 208 w 336"/>
              <a:gd name="T5" fmla="*/ 119 h 127"/>
              <a:gd name="T6" fmla="*/ 336 w 336"/>
              <a:gd name="T7" fmla="*/ 5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27">
                <a:moveTo>
                  <a:pt x="0" y="79"/>
                </a:moveTo>
                <a:cubicBezTo>
                  <a:pt x="26" y="39"/>
                  <a:pt x="53" y="0"/>
                  <a:pt x="88" y="7"/>
                </a:cubicBezTo>
                <a:cubicBezTo>
                  <a:pt x="123" y="14"/>
                  <a:pt x="167" y="111"/>
                  <a:pt x="208" y="119"/>
                </a:cubicBezTo>
                <a:cubicBezTo>
                  <a:pt x="249" y="127"/>
                  <a:pt x="315" y="66"/>
                  <a:pt x="336" y="5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4810124" y="2403475"/>
            <a:ext cx="1663700" cy="2032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4810124" y="36607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Freeform 28"/>
          <p:cNvSpPr>
            <a:spLocks/>
          </p:cNvSpPr>
          <p:nvPr/>
        </p:nvSpPr>
        <p:spPr bwMode="auto">
          <a:xfrm>
            <a:off x="6486524" y="3243263"/>
            <a:ext cx="254000" cy="188912"/>
          </a:xfrm>
          <a:custGeom>
            <a:avLst/>
            <a:gdLst>
              <a:gd name="T0" fmla="*/ 0 w 336"/>
              <a:gd name="T1" fmla="*/ 79 h 127"/>
              <a:gd name="T2" fmla="*/ 88 w 336"/>
              <a:gd name="T3" fmla="*/ 7 h 127"/>
              <a:gd name="T4" fmla="*/ 208 w 336"/>
              <a:gd name="T5" fmla="*/ 119 h 127"/>
              <a:gd name="T6" fmla="*/ 336 w 336"/>
              <a:gd name="T7" fmla="*/ 5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27">
                <a:moveTo>
                  <a:pt x="0" y="79"/>
                </a:moveTo>
                <a:cubicBezTo>
                  <a:pt x="26" y="39"/>
                  <a:pt x="53" y="0"/>
                  <a:pt x="88" y="7"/>
                </a:cubicBezTo>
                <a:cubicBezTo>
                  <a:pt x="123" y="14"/>
                  <a:pt x="167" y="111"/>
                  <a:pt x="208" y="119"/>
                </a:cubicBezTo>
                <a:cubicBezTo>
                  <a:pt x="249" y="127"/>
                  <a:pt x="315" y="66"/>
                  <a:pt x="336" y="5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Freeform 29"/>
          <p:cNvSpPr>
            <a:spLocks/>
          </p:cNvSpPr>
          <p:nvPr/>
        </p:nvSpPr>
        <p:spPr bwMode="auto">
          <a:xfrm>
            <a:off x="7540624" y="2951163"/>
            <a:ext cx="393700" cy="188912"/>
          </a:xfrm>
          <a:custGeom>
            <a:avLst/>
            <a:gdLst>
              <a:gd name="T0" fmla="*/ 0 w 336"/>
              <a:gd name="T1" fmla="*/ 79 h 127"/>
              <a:gd name="T2" fmla="*/ 88 w 336"/>
              <a:gd name="T3" fmla="*/ 7 h 127"/>
              <a:gd name="T4" fmla="*/ 208 w 336"/>
              <a:gd name="T5" fmla="*/ 119 h 127"/>
              <a:gd name="T6" fmla="*/ 336 w 336"/>
              <a:gd name="T7" fmla="*/ 5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27">
                <a:moveTo>
                  <a:pt x="0" y="79"/>
                </a:moveTo>
                <a:cubicBezTo>
                  <a:pt x="26" y="39"/>
                  <a:pt x="53" y="0"/>
                  <a:pt x="88" y="7"/>
                </a:cubicBezTo>
                <a:cubicBezTo>
                  <a:pt x="123" y="14"/>
                  <a:pt x="167" y="111"/>
                  <a:pt x="208" y="119"/>
                </a:cubicBezTo>
                <a:cubicBezTo>
                  <a:pt x="249" y="127"/>
                  <a:pt x="315" y="66"/>
                  <a:pt x="336" y="5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Freeform 30"/>
          <p:cNvSpPr>
            <a:spLocks/>
          </p:cNvSpPr>
          <p:nvPr/>
        </p:nvSpPr>
        <p:spPr bwMode="auto">
          <a:xfrm>
            <a:off x="7540624" y="3459163"/>
            <a:ext cx="406400" cy="188912"/>
          </a:xfrm>
          <a:custGeom>
            <a:avLst/>
            <a:gdLst>
              <a:gd name="T0" fmla="*/ 0 w 336"/>
              <a:gd name="T1" fmla="*/ 79 h 127"/>
              <a:gd name="T2" fmla="*/ 88 w 336"/>
              <a:gd name="T3" fmla="*/ 7 h 127"/>
              <a:gd name="T4" fmla="*/ 208 w 336"/>
              <a:gd name="T5" fmla="*/ 119 h 127"/>
              <a:gd name="T6" fmla="*/ 336 w 336"/>
              <a:gd name="T7" fmla="*/ 5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27">
                <a:moveTo>
                  <a:pt x="0" y="79"/>
                </a:moveTo>
                <a:cubicBezTo>
                  <a:pt x="26" y="39"/>
                  <a:pt x="53" y="0"/>
                  <a:pt x="88" y="7"/>
                </a:cubicBezTo>
                <a:cubicBezTo>
                  <a:pt x="123" y="14"/>
                  <a:pt x="167" y="111"/>
                  <a:pt x="208" y="119"/>
                </a:cubicBezTo>
                <a:cubicBezTo>
                  <a:pt x="249" y="127"/>
                  <a:pt x="315" y="66"/>
                  <a:pt x="336" y="5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61924" y="1522413"/>
            <a:ext cx="1420813" cy="3089275"/>
            <a:chOff x="161924" y="1522413"/>
            <a:chExt cx="1420813" cy="3089275"/>
          </a:xfrm>
        </p:grpSpPr>
        <p:pic>
          <p:nvPicPr>
            <p:cNvPr id="4" name="Picture 35" descr="rf660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4" y="2360613"/>
              <a:ext cx="1420813" cy="225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187324" y="1522413"/>
              <a:ext cx="12509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RFID</a:t>
              </a:r>
              <a:br>
                <a:rPr lang="en-US" altLang="zh-TW" sz="2000" dirty="0">
                  <a:ea typeface="新細明體" charset="-120"/>
                </a:rPr>
              </a:br>
              <a:r>
                <a:rPr lang="en-US" altLang="zh-TW" sz="2000" dirty="0">
                  <a:ea typeface="新細明體" charset="-120"/>
                </a:rPr>
                <a:t>Reader</a:t>
              </a: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263524" y="2312988"/>
              <a:ext cx="1104900" cy="22352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8" name="AutoShape 36"/>
          <p:cNvSpPr>
            <a:spLocks noChangeArrowheads="1"/>
          </p:cNvSpPr>
          <p:nvPr/>
        </p:nvSpPr>
        <p:spPr bwMode="auto">
          <a:xfrm>
            <a:off x="1622424" y="3127375"/>
            <a:ext cx="609600" cy="279400"/>
          </a:xfrm>
          <a:prstGeom prst="rightArrow">
            <a:avLst>
              <a:gd name="adj1" fmla="val 50000"/>
              <a:gd name="adj2" fmla="val 54545"/>
            </a:avLst>
          </a:prstGeom>
          <a:solidFill>
            <a:schemeClr val="tx1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AutoShape 38"/>
          <p:cNvSpPr>
            <a:spLocks noChangeArrowheads="1"/>
          </p:cNvSpPr>
          <p:nvPr/>
        </p:nvSpPr>
        <p:spPr bwMode="auto">
          <a:xfrm>
            <a:off x="1546224" y="3508375"/>
            <a:ext cx="622300" cy="330200"/>
          </a:xfrm>
          <a:prstGeom prst="leftArrow">
            <a:avLst>
              <a:gd name="adj1" fmla="val 50000"/>
              <a:gd name="adj2" fmla="val 47115"/>
            </a:avLst>
          </a:prstGeom>
          <a:solidFill>
            <a:schemeClr val="tx1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0" name="Picture 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49" y="2430463"/>
            <a:ext cx="236538" cy="17113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4" y="2860675"/>
            <a:ext cx="7747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5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54050" y="1511300"/>
            <a:ext cx="2097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ea typeface="新細明體" charset="-120"/>
              </a:rPr>
              <a:t>Reader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76925" y="1471613"/>
            <a:ext cx="1671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ea typeface="新細明體" charset="-120"/>
              </a:rPr>
              <a:t>Tag</a:t>
            </a:r>
          </a:p>
        </p:txBody>
      </p:sp>
      <p:pic>
        <p:nvPicPr>
          <p:cNvPr id="6" name="Picture 5" descr="rf660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928813"/>
            <a:ext cx="1420813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936750"/>
            <a:ext cx="3009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6950" y="1881188"/>
            <a:ext cx="3840163" cy="5588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8175" y="1908175"/>
            <a:ext cx="2095500" cy="24511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846763" y="2462213"/>
            <a:ext cx="177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1" dirty="0">
                <a:ea typeface="新細明體" charset="-120"/>
              </a:rPr>
              <a:t>Tag Memory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797425" y="1874838"/>
            <a:ext cx="44450" cy="286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8655050" y="1909763"/>
            <a:ext cx="0" cy="286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 flipV="1">
            <a:off x="4819650" y="2754313"/>
            <a:ext cx="38179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4852988" y="4751388"/>
            <a:ext cx="378301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43525" y="3638550"/>
            <a:ext cx="865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ea typeface="新細明體" charset="-120"/>
              </a:rPr>
              <a:t>EPC ID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3203575" y="2428875"/>
            <a:ext cx="1270000" cy="393700"/>
          </a:xfrm>
          <a:prstGeom prst="rightArrow">
            <a:avLst>
              <a:gd name="adj1" fmla="val 50000"/>
              <a:gd name="adj2" fmla="val 80645"/>
            </a:avLst>
          </a:prstGeom>
          <a:solidFill>
            <a:schemeClr val="tx1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 rot="10800000">
            <a:off x="3140075" y="3101975"/>
            <a:ext cx="1270000" cy="393700"/>
          </a:xfrm>
          <a:prstGeom prst="rightArrow">
            <a:avLst>
              <a:gd name="adj1" fmla="val 50000"/>
              <a:gd name="adj2" fmla="val 80645"/>
            </a:avLst>
          </a:prstGeom>
          <a:solidFill>
            <a:schemeClr val="tx1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6721475" y="2749550"/>
            <a:ext cx="1588" cy="197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 flipV="1">
            <a:off x="4824413" y="3051175"/>
            <a:ext cx="38306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094288" y="2752725"/>
            <a:ext cx="132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ea typeface="新細明體" charset="-120"/>
              </a:rPr>
              <a:t>ID Memory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980238" y="2751138"/>
            <a:ext cx="1395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ea typeface="新細明體" charset="-120"/>
              </a:rPr>
              <a:t>User Memory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6761163" y="3122613"/>
            <a:ext cx="17922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200" dirty="0">
                <a:ea typeface="新細明體" charset="-120"/>
              </a:rPr>
              <a:t> Sensor Data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200" dirty="0">
                <a:ea typeface="新細明體" charset="-120"/>
              </a:rPr>
              <a:t> Charge remaining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200" dirty="0">
                <a:ea typeface="新細明體" charset="-120"/>
              </a:rPr>
              <a:t> Time elapsed since</a:t>
            </a:r>
            <a:br>
              <a:rPr lang="en-US" altLang="zh-TW" sz="1200" dirty="0">
                <a:ea typeface="新細明體" charset="-120"/>
              </a:rPr>
            </a:br>
            <a:r>
              <a:rPr lang="en-US" altLang="zh-TW" sz="1200" dirty="0">
                <a:ea typeface="新細明體" charset="-120"/>
              </a:rPr>
              <a:t>   last reset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200" dirty="0">
                <a:ea typeface="新細明體" charset="-120"/>
              </a:rPr>
              <a:t> Historical Sensor </a:t>
            </a:r>
            <a:br>
              <a:rPr lang="en-US" altLang="zh-TW" sz="1200" dirty="0">
                <a:ea typeface="新細明體" charset="-120"/>
              </a:rPr>
            </a:br>
            <a:r>
              <a:rPr lang="en-US" altLang="zh-TW" sz="1200" dirty="0">
                <a:ea typeface="新細明體" charset="-120"/>
              </a:rPr>
              <a:t>  Measurements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41338" y="5299075"/>
            <a:ext cx="78581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spcBef>
                <a:spcPct val="6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246063" indent="-244475" algn="l">
              <a:spcBef>
                <a:spcPct val="40000"/>
              </a:spcBef>
              <a:buSzPct val="125000"/>
              <a:buFont typeface="Times" pitchFamily="18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571500" indent="-32385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725488" indent="-152400" algn="l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1136650" indent="-409575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593850" indent="-409575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051050" indent="-409575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508250" indent="-409575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965450" indent="-409575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000" b="1" dirty="0">
                <a:ea typeface="新細明體" charset="-120"/>
              </a:rPr>
              <a:t> Fully compatible with </a:t>
            </a:r>
            <a:r>
              <a:rPr lang="en-US" altLang="zh-TW" sz="2000" b="1" dirty="0" smtClean="0">
                <a:ea typeface="新細明體" charset="-120"/>
              </a:rPr>
              <a:t>EPC Gen </a:t>
            </a:r>
            <a:r>
              <a:rPr lang="en-US" altLang="zh-TW" sz="2000" b="1" dirty="0">
                <a:ea typeface="新細明體" charset="-120"/>
              </a:rPr>
              <a:t>2 specification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altLang="zh-TW" dirty="0" smtClean="0">
                <a:ea typeface="新細明體" charset="-120"/>
              </a:rPr>
              <a:t>Compatible with EPC G2 tags</a:t>
            </a:r>
          </a:p>
        </p:txBody>
      </p:sp>
    </p:spTree>
    <p:extLst>
      <p:ext uri="{BB962C8B-B14F-4D97-AF65-F5344CB8AC3E}">
        <p14:creationId xmlns:p14="http://schemas.microsoft.com/office/powerpoint/2010/main" val="42351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Intentional RF </a:t>
            </a:r>
            <a:r>
              <a:rPr lang="en-US" altLang="zh-TW" dirty="0" smtClean="0"/>
              <a:t>– Charger and Harvester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0"/>
          <a:stretch/>
        </p:blipFill>
        <p:spPr bwMode="auto">
          <a:xfrm>
            <a:off x="46038" y="1424354"/>
            <a:ext cx="9051925" cy="521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Harvesting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24" y="1484783"/>
            <a:ext cx="6502643" cy="503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145990" y="6453336"/>
            <a:ext cx="7098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Source: http://technologygreenenergy.blogspot.tw/2013/11/type-of-energy-sources.html</a:t>
            </a:r>
            <a:endParaRPr lang="zh-TW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Powercast</a:t>
            </a:r>
            <a:r>
              <a:rPr lang="en-US" altLang="zh-TW" dirty="0"/>
              <a:t> Technology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1"/>
          <a:stretch/>
        </p:blipFill>
        <p:spPr bwMode="auto">
          <a:xfrm>
            <a:off x="92075" y="1670538"/>
            <a:ext cx="8959850" cy="49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1520" y="3862789"/>
            <a:ext cx="880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 smtClean="0">
                <a:solidFill>
                  <a:srgbClr val="0000FF"/>
                </a:solidFill>
              </a:rPr>
              <a:t>Trickle-charging</a:t>
            </a:r>
            <a:r>
              <a:rPr lang="en-US" altLang="zh-TW" dirty="0" smtClean="0"/>
              <a:t> means to charge</a:t>
            </a:r>
            <a:r>
              <a:rPr lang="en-US" altLang="zh-TW" dirty="0"/>
              <a:t> a fully charged battery under no-load at a rate equal to its self-discharge rate, thus enabling the battery to remain at its fully charged level.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69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Powercast Recommended </a:t>
            </a:r>
            <a:r>
              <a:rPr lang="en-US" altLang="zh-TW" dirty="0"/>
              <a:t>Power Profiles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7"/>
          <a:stretch/>
        </p:blipFill>
        <p:spPr bwMode="auto">
          <a:xfrm>
            <a:off x="149225" y="1354015"/>
            <a:ext cx="8845550" cy="527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Powercast</a:t>
            </a:r>
            <a:r>
              <a:rPr lang="en-US" altLang="zh-TW" dirty="0" smtClean="0"/>
              <a:t> Charger TX91501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89080" y="1772814"/>
            <a:ext cx="3942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915 MHz center frequency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689080" y="2234479"/>
            <a:ext cx="3118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FCC and IC certified 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689080" y="26821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zh-TW" sz="2400" dirty="0" smtClean="0"/>
              <a:t>1W </a:t>
            </a:r>
            <a:r>
              <a:rPr lang="pl-PL" altLang="zh-TW" sz="2400" dirty="0"/>
              <a:t>or 3W </a:t>
            </a:r>
            <a:r>
              <a:rPr lang="pl-PL" altLang="zh-TW" sz="2400" dirty="0" smtClean="0"/>
              <a:t>EIRP</a:t>
            </a:r>
            <a:r>
              <a:rPr lang="en-US" altLang="zh-TW" sz="2400" dirty="0"/>
              <a:t> (Equivalent </a:t>
            </a:r>
            <a:r>
              <a:rPr lang="en-US" altLang="zh-TW" sz="2400" dirty="0" err="1"/>
              <a:t>Isotropically</a:t>
            </a:r>
            <a:r>
              <a:rPr lang="en-US" altLang="zh-TW" sz="2400" dirty="0"/>
              <a:t> Radiated </a:t>
            </a:r>
            <a:r>
              <a:rPr lang="en-US" altLang="zh-TW" sz="2400" dirty="0" smtClean="0"/>
              <a:t>Power)</a:t>
            </a:r>
            <a:endParaRPr lang="pl-PL" altLang="zh-TW" sz="2400" dirty="0"/>
          </a:p>
          <a:p>
            <a:r>
              <a:rPr lang="en-US" altLang="zh-TW" sz="2400" dirty="0" smtClean="0"/>
              <a:t>       </a:t>
            </a:r>
            <a:r>
              <a:rPr lang="pl-PL" altLang="zh-TW" sz="2400" dirty="0" smtClean="0"/>
              <a:t>– </a:t>
            </a:r>
            <a:r>
              <a:rPr lang="pl-PL" altLang="zh-TW" sz="2400" dirty="0"/>
              <a:t>TX91501-1W-ID</a:t>
            </a:r>
          </a:p>
          <a:p>
            <a:r>
              <a:rPr lang="en-US" altLang="zh-TW" sz="2400" dirty="0" smtClean="0"/>
              <a:t>       </a:t>
            </a:r>
            <a:r>
              <a:rPr lang="pl-PL" altLang="zh-TW" sz="2400" dirty="0" smtClean="0">
                <a:solidFill>
                  <a:srgbClr val="FF0000"/>
                </a:solidFill>
              </a:rPr>
              <a:t>– </a:t>
            </a:r>
            <a:r>
              <a:rPr lang="pl-PL" altLang="zh-TW" sz="2400" dirty="0">
                <a:solidFill>
                  <a:srgbClr val="FF0000"/>
                </a:solidFill>
              </a:rPr>
              <a:t>TX91501-3W-ID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89080" y="4237183"/>
            <a:ext cx="3012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 ~60° beam pattern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689080" y="4727470"/>
            <a:ext cx="3860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Plug-and-play </a:t>
            </a:r>
            <a:r>
              <a:rPr lang="en-US" altLang="zh-TW" sz="2400" dirty="0" smtClean="0"/>
              <a:t>installation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689080" y="51891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Power </a:t>
            </a:r>
            <a:r>
              <a:rPr lang="en-US" altLang="zh-TW" sz="2400" dirty="0"/>
              <a:t>virtually unlimited </a:t>
            </a:r>
            <a:r>
              <a:rPr lang="en-US" altLang="zh-TW" sz="2400" dirty="0" smtClean="0"/>
              <a:t>number </a:t>
            </a:r>
            <a:r>
              <a:rPr lang="en-US" altLang="zh-TW" sz="2400" dirty="0"/>
              <a:t>of </a:t>
            </a:r>
            <a:r>
              <a:rPr lang="en-US" altLang="zh-TW" sz="2400" dirty="0" smtClean="0"/>
              <a:t>harvesters</a:t>
            </a:r>
            <a:endParaRPr lang="zh-TW" altLang="en-US" sz="2400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1760"/>
            <a:ext cx="4440375" cy="333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Power </a:t>
            </a:r>
            <a:r>
              <a:rPr lang="en-US" altLang="zh-TW" dirty="0"/>
              <a:t>Harvester P2110CSR-EVB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2" y="1988840"/>
            <a:ext cx="4747728" cy="3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932040" y="197660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Convert RF input to </a:t>
            </a:r>
            <a:r>
              <a:rPr lang="en-US" altLang="zh-TW" sz="2000" dirty="0" smtClean="0"/>
              <a:t>DC current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4941101" y="2618262"/>
            <a:ext cx="3869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Frequency range: 850-950MHz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54015" y="328498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 Output voltage: 1.8V to 5.25V </a:t>
            </a:r>
          </a:p>
          <a:p>
            <a:r>
              <a:rPr lang="en-US" altLang="zh-TW" sz="2000" dirty="0" smtClean="0"/>
              <a:t>     (configurable)</a:t>
            </a:r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4954015" y="42189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Range </a:t>
            </a:r>
            <a:r>
              <a:rPr lang="en-US" altLang="zh-TW" sz="2000" dirty="0"/>
              <a:t>of at least </a:t>
            </a:r>
            <a:r>
              <a:rPr lang="en-US" altLang="zh-TW" sz="2000" dirty="0" smtClean="0"/>
              <a:t>3 meters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6626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8253"/>
            <a:ext cx="5832648" cy="36908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4142" y="2492424"/>
            <a:ext cx="4930107" cy="277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403648" y="2204864"/>
            <a:ext cx="3672408" cy="432048"/>
            <a:chOff x="1403648" y="2204864"/>
            <a:chExt cx="3672408" cy="432048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1403648" y="2636912"/>
              <a:ext cx="3672408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1907704" y="2204864"/>
              <a:ext cx="25202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>
                  <a:solidFill>
                    <a:srgbClr val="FFFF00"/>
                  </a:solidFill>
                </a:rPr>
                <a:t>Distance R</a:t>
              </a:r>
              <a:endParaRPr lang="zh-TW" alt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6023790" y="2891020"/>
            <a:ext cx="1500538" cy="772006"/>
            <a:chOff x="6023790" y="2891020"/>
            <a:chExt cx="1500538" cy="772006"/>
          </a:xfrm>
        </p:grpSpPr>
        <p:cxnSp>
          <p:nvCxnSpPr>
            <p:cNvPr id="14" name="直線單箭頭接點 13"/>
            <p:cNvCxnSpPr/>
            <p:nvPr/>
          </p:nvCxnSpPr>
          <p:spPr>
            <a:xfrm flipH="1" flipV="1">
              <a:off x="6023790" y="3645024"/>
              <a:ext cx="1248510" cy="18002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6156176" y="2891020"/>
                  <a:ext cx="1368152" cy="745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 smtClean="0">
                      <a:solidFill>
                        <a:srgbClr val="FFFF00"/>
                      </a:solidFill>
                    </a:rPr>
                    <a:t>Normal vector </a:t>
                  </a: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sz="20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a14:m>
                  <a:endParaRPr lang="zh-TW" alt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2891020"/>
                  <a:ext cx="1368152" cy="7452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911" t="-4065" b="-1300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直線接點 23"/>
          <p:cNvCxnSpPr/>
          <p:nvPr/>
        </p:nvCxnSpPr>
        <p:spPr>
          <a:xfrm flipH="1">
            <a:off x="6023789" y="3645024"/>
            <a:ext cx="1248511" cy="1296144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/>
          <p:cNvGrpSpPr/>
          <p:nvPr/>
        </p:nvGrpSpPr>
        <p:grpSpPr>
          <a:xfrm>
            <a:off x="6298543" y="3478983"/>
            <a:ext cx="890359" cy="598902"/>
            <a:chOff x="6298543" y="3478983"/>
            <a:chExt cx="890359" cy="598902"/>
          </a:xfrm>
        </p:grpSpPr>
        <p:sp>
          <p:nvSpPr>
            <p:cNvPr id="25" name="弧形 24"/>
            <p:cNvSpPr/>
            <p:nvPr/>
          </p:nvSpPr>
          <p:spPr>
            <a:xfrm rot="12163739">
              <a:off x="6828862" y="3478983"/>
              <a:ext cx="360040" cy="504056"/>
            </a:xfrm>
            <a:prstGeom prst="arc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6298543" y="3677775"/>
                  <a:ext cx="5417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0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543" y="3677775"/>
                  <a:ext cx="541709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93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1303091"/>
                  </p:ext>
                </p:extLst>
              </p:nvPr>
            </p:nvGraphicFramePr>
            <p:xfrm>
              <a:off x="251520" y="1772816"/>
              <a:ext cx="8064897" cy="48327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6300"/>
                    <a:gridCol w="1006667"/>
                    <a:gridCol w="1006667"/>
                    <a:gridCol w="1006667"/>
                    <a:gridCol w="1006667"/>
                    <a:gridCol w="1006667"/>
                    <a:gridCol w="1007631"/>
                    <a:gridCol w="1007631"/>
                  </a:tblGrid>
                  <a:tr h="618158">
                    <a:tc>
                      <a:txBody>
                        <a:bodyPr/>
                        <a:lstStyle/>
                        <a:p>
                          <a:pPr marL="0" marR="0" indent="-30480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00" dirty="0" smtClean="0">
                              <a:effectLst/>
                            </a:rPr>
                            <a:t>R</a:t>
                          </a:r>
                          <a:r>
                            <a:rPr lang="en-US" sz="2000" kern="100" dirty="0">
                              <a:effectLst/>
                            </a:rPr>
                            <a:t> </a:t>
                          </a:r>
                          <a:r>
                            <a:rPr lang="en-US" sz="2000" kern="100" dirty="0" smtClean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zh-TW" alt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oMath>
                          </a14:m>
                          <a:endParaRPr lang="zh-TW" altLang="en-US" sz="20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𝟏𝟓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𝟑𝟎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𝟒𝟓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𝟔𝟎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𝟕𝟓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0.5 m</a:t>
                          </a:r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1.0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0.02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1.5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4.21</a:t>
                          </a:r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3.04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2.01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0.02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2.0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4.19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1.30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1.01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2.5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4.19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2.90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2.46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0.82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0.02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3.0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2.74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2.39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1.88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0.73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3.5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1.01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0.03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0.02</a:t>
                          </a:r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0.03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4.0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0.04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--</a:t>
                          </a:r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6777468"/>
                  </p:ext>
                </p:extLst>
              </p:nvPr>
            </p:nvGraphicFramePr>
            <p:xfrm>
              <a:off x="251520" y="1772816"/>
              <a:ext cx="8064897" cy="47791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6300"/>
                    <a:gridCol w="1006667"/>
                    <a:gridCol w="1006667"/>
                    <a:gridCol w="1006667"/>
                    <a:gridCol w="1006667"/>
                    <a:gridCol w="1006667"/>
                    <a:gridCol w="1007631"/>
                    <a:gridCol w="1007631"/>
                  </a:tblGrid>
                  <a:tr h="86080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709" r="-692814" b="-463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1212" t="-709" r="-601212" b="-463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12" t="-709" r="-501212" b="-463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12" t="-709" r="-401212" b="-463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01212" t="-709" r="-301212" b="-463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212" t="-709" r="-201212" b="-463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97590" t="-709" r="-100000" b="-463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701818" t="-709" r="-606" b="-463121"/>
                          </a:stretch>
                        </a:blipFill>
                      </a:tcPr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0.5 m</a:t>
                          </a:r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1.0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0.02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1.5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4.21</a:t>
                          </a:r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3.04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2.01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0.02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2.0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4.19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1.30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1.01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2.5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4.19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2.90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2.46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0.82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0.02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3.0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2.74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2.39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1.88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0.73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3.5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1.01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0.03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0.02</a:t>
                          </a:r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0.03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9793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4.0 m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0.04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20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--</a:t>
                          </a:r>
                          <a:endParaRPr lang="zh-TW" sz="20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1520" y="1334224"/>
                <a:ext cx="8712968" cy="428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+mj-lt"/>
                  </a:rPr>
                  <a:t>Voltage (</a:t>
                </a:r>
                <a:r>
                  <a:rPr lang="en-US" altLang="zh-TW" sz="2000" dirty="0" smtClean="0">
                    <a:latin typeface="+mj-lt"/>
                  </a:rPr>
                  <a:t>V) and distance (m)</a:t>
                </a:r>
                <a:r>
                  <a:rPr lang="zh-TW" altLang="en-US" sz="2000" dirty="0" smtClean="0">
                    <a:latin typeface="+mj-lt"/>
                  </a:rPr>
                  <a:t> </a:t>
                </a:r>
                <a:r>
                  <a:rPr lang="en-US" altLang="zh-TW" sz="2000" dirty="0" smtClean="0">
                    <a:latin typeface="+mj-lt"/>
                  </a:rPr>
                  <a:t>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000" i="1" kern="10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kern="1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TW" sz="2000" b="0" kern="100">
                            <a:latin typeface="Cambria Math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zh-TW" altLang="zh-TW" sz="2000" i="1" kern="10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0" kern="100" smtClean="0">
                            <a:latin typeface="Cambria Math"/>
                          </a:rPr>
                          <m:t>~</m:t>
                        </m:r>
                        <m:r>
                          <a:rPr lang="en-US" altLang="zh-TW" sz="2000" b="0" i="1" kern="10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altLang="zh-TW" sz="2000" b="0" kern="100">
                            <a:latin typeface="Cambria Math"/>
                          </a:rPr>
                          <m:t>°</m:t>
                        </m:r>
                      </m:sup>
                    </m:sSup>
                  </m:oMath>
                </a14:m>
                <a:endParaRPr lang="zh-TW" alt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34224"/>
                <a:ext cx="8712968" cy="428515"/>
              </a:xfrm>
              <a:prstGeom prst="rect">
                <a:avLst/>
              </a:prstGeom>
              <a:blipFill rotWithShape="1">
                <a:blip r:embed="rId3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5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2446434442"/>
              </p:ext>
            </p:extLst>
          </p:nvPr>
        </p:nvGraphicFramePr>
        <p:xfrm>
          <a:off x="1763688" y="1785706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211960" y="58052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Distance (m)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3329812"/>
            <a:ext cx="131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Voltage (V)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6555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166447"/>
                  </p:ext>
                </p:extLst>
              </p:nvPr>
            </p:nvGraphicFramePr>
            <p:xfrm>
              <a:off x="611562" y="1916833"/>
              <a:ext cx="7848868" cy="43924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0874"/>
                    <a:gridCol w="980874"/>
                    <a:gridCol w="980874"/>
                    <a:gridCol w="980874"/>
                    <a:gridCol w="980874"/>
                    <a:gridCol w="980874"/>
                    <a:gridCol w="981812"/>
                    <a:gridCol w="981812"/>
                  </a:tblGrid>
                  <a:tr h="616326">
                    <a:tc>
                      <a:txBody>
                        <a:bodyPr/>
                        <a:lstStyle/>
                        <a:p>
                          <a:pPr marL="0" marR="0" indent="-30480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kern="100" dirty="0" smtClean="0">
                              <a:effectLst/>
                            </a:rPr>
                            <a:t>R</a:t>
                          </a:r>
                          <a:r>
                            <a:rPr lang="en-US" altLang="zh-TW" sz="2000" kern="100" dirty="0">
                              <a:effectLst/>
                            </a:rPr>
                            <a:t> </a:t>
                          </a:r>
                          <a:r>
                            <a:rPr lang="en-US" altLang="zh-TW" sz="2000" kern="100" dirty="0" smtClean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zh-TW" alt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</a:rPr>
                            <a:t> </a:t>
                          </a:r>
                          <a:endParaRPr lang="zh-TW" sz="32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𝟏𝟓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32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𝟑𝟎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𝟒𝟓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𝟔𝟎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𝟕𝟓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0.5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35.5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33.6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26.9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22.7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12.8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2.52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1.0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7.80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7.65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4.84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2.94</a:t>
                          </a:r>
                          <a:endParaRPr lang="zh-TW" sz="32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1.85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0.49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0.03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1.5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4.50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3.58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2.99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1.98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0.18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2.0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2.78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2.36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2.04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1.44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2.5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1.31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0.96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0.79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0.38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3.0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0.75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0.44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0.37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--</a:t>
                          </a:r>
                          <a:endParaRPr lang="zh-TW" sz="32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3.5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0.07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--</a:t>
                          </a:r>
                          <a:endParaRPr lang="zh-TW" sz="32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--</a:t>
                          </a:r>
                          <a:endParaRPr lang="zh-TW" sz="32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4738286"/>
                  </p:ext>
                </p:extLst>
              </p:nvPr>
            </p:nvGraphicFramePr>
            <p:xfrm>
              <a:off x="611562" y="1916833"/>
              <a:ext cx="7848868" cy="43924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0874"/>
                    <a:gridCol w="980874"/>
                    <a:gridCol w="980874"/>
                    <a:gridCol w="980874"/>
                    <a:gridCol w="980874"/>
                    <a:gridCol w="980874"/>
                    <a:gridCol w="981812"/>
                    <a:gridCol w="981812"/>
                  </a:tblGrid>
                  <a:tr h="61632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r="-700000" b="-615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r="-600000" b="-615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000" r="-500000" b="-615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0000" r="-400000" b="-615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00000" r="-300000" b="-615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0000" r="-200000" b="-615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00000" r="-100000" b="-615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700000" b="-615842"/>
                          </a:stretch>
                        </a:blipFill>
                      </a:tcPr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0.5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35.5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33.6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26.9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22.7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12.8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4.20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2.52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1.0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7.80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7.65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4.84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2.94</a:t>
                          </a:r>
                          <a:endParaRPr lang="zh-TW" sz="32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1.85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0.49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0.03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1.5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4.50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3.58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2.99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1.98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0.18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2.0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2.78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2.36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2.04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1.44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2.5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1.31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0.96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0.79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0.38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3.0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0.75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0.44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0.37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--</a:t>
                          </a:r>
                          <a:endParaRPr lang="zh-TW" sz="32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452"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3.5 m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0.07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--</a:t>
                          </a:r>
                          <a:endParaRPr lang="zh-TW" sz="32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--</a:t>
                          </a:r>
                          <a:endParaRPr lang="zh-TW" sz="3200" b="1" kern="10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3048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--</a:t>
                          </a:r>
                          <a:endParaRPr lang="zh-TW" sz="3200" b="1" kern="100" dirty="0">
                            <a:effectLst/>
                            <a:latin typeface="標楷體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7043" y="1412776"/>
                <a:ext cx="8712968" cy="428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000" dirty="0" smtClean="0">
                    <a:latin typeface="+mj-lt"/>
                  </a:rPr>
                  <a:t>Current (mA) and distance (m)</a:t>
                </a:r>
                <a:r>
                  <a:rPr lang="zh-TW" altLang="en-US" sz="2000" dirty="0" smtClean="0">
                    <a:latin typeface="+mj-lt"/>
                  </a:rPr>
                  <a:t> </a:t>
                </a:r>
                <a:r>
                  <a:rPr lang="en-US" altLang="zh-TW" sz="2000" dirty="0" smtClean="0">
                    <a:latin typeface="+mj-lt"/>
                  </a:rPr>
                  <a:t>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000" i="1" kern="10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kern="1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TW" sz="2000" b="0" kern="100">
                            <a:latin typeface="Cambria Math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zh-TW" altLang="zh-TW" sz="2000" i="1" kern="10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0" kern="100" smtClean="0">
                            <a:latin typeface="Cambria Math"/>
                          </a:rPr>
                          <m:t>~</m:t>
                        </m:r>
                        <m:r>
                          <a:rPr lang="en-US" altLang="zh-TW" sz="2000" b="0" i="1" kern="10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altLang="zh-TW" sz="2000" b="0" kern="100">
                            <a:latin typeface="Cambria Math"/>
                          </a:rPr>
                          <m:t>°</m:t>
                        </m:r>
                      </m:sup>
                    </m:sSup>
                  </m:oMath>
                </a14:m>
                <a:endParaRPr lang="zh-TW" alt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43" y="1412776"/>
                <a:ext cx="8712968" cy="428515"/>
              </a:xfrm>
              <a:prstGeom prst="rect">
                <a:avLst/>
              </a:prstGeom>
              <a:blipFill rotWithShape="1">
                <a:blip r:embed="rId3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5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211960" y="58052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Distance (m)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3329812"/>
            <a:ext cx="131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Current (mA)</a:t>
            </a:r>
            <a:endParaRPr lang="zh-TW" altLang="en-US" sz="2000" dirty="0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1120725013"/>
              </p:ext>
            </p:extLst>
          </p:nvPr>
        </p:nvGraphicFramePr>
        <p:xfrm>
          <a:off x="1907704" y="1556792"/>
          <a:ext cx="64087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814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Powercast</a:t>
            </a:r>
            <a:r>
              <a:rPr lang="en-US" altLang="zh-TW" dirty="0" smtClean="0"/>
              <a:t> Charger Effective Charging Area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2278183" cy="17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2304256" cy="171102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568305" y="3044683"/>
            <a:ext cx="302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Powercast</a:t>
            </a:r>
            <a:r>
              <a:rPr lang="en-US" altLang="zh-TW" dirty="0" smtClean="0"/>
              <a:t> wireless charger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04028" y="3025720"/>
            <a:ext cx="318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Powercast</a:t>
            </a:r>
            <a:r>
              <a:rPr lang="en-US" altLang="zh-TW" dirty="0" smtClean="0"/>
              <a:t> energy harvester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4392488" cy="2470775"/>
          </a:xfrm>
          <a:prstGeom prst="rect">
            <a:avLst/>
          </a:prstGeom>
        </p:spPr>
      </p:pic>
      <p:sp>
        <p:nvSpPr>
          <p:cNvPr id="13" name="圓形圖 12"/>
          <p:cNvSpPr/>
          <p:nvPr/>
        </p:nvSpPr>
        <p:spPr>
          <a:xfrm rot="13502842">
            <a:off x="2435163" y="1841826"/>
            <a:ext cx="4469489" cy="4418752"/>
          </a:xfrm>
          <a:prstGeom prst="pie">
            <a:avLst>
              <a:gd name="adj1" fmla="val 10415161"/>
              <a:gd name="adj2" fmla="val 16606724"/>
            </a:avLst>
          </a:prstGeom>
          <a:noFill/>
          <a:ln>
            <a:solidFill>
              <a:srgbClr val="F29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288376" y="3748312"/>
            <a:ext cx="855280" cy="999349"/>
            <a:chOff x="4216368" y="4101347"/>
            <a:chExt cx="855280" cy="999349"/>
          </a:xfrm>
        </p:grpSpPr>
        <p:sp>
          <p:nvSpPr>
            <p:cNvPr id="6" name="弧形 5"/>
            <p:cNvSpPr/>
            <p:nvPr/>
          </p:nvSpPr>
          <p:spPr>
            <a:xfrm rot="7876742">
              <a:off x="4309986" y="4056403"/>
              <a:ext cx="558184" cy="648072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4216368" y="4725144"/>
                  <a:ext cx="85528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368" y="4725144"/>
                  <a:ext cx="855280" cy="375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群組 18"/>
          <p:cNvGrpSpPr/>
          <p:nvPr/>
        </p:nvGrpSpPr>
        <p:grpSpPr>
          <a:xfrm>
            <a:off x="5004048" y="3914191"/>
            <a:ext cx="1584176" cy="1250006"/>
            <a:chOff x="4932040" y="4267226"/>
            <a:chExt cx="1584176" cy="1250006"/>
          </a:xfrm>
        </p:grpSpPr>
        <p:cxnSp>
          <p:nvCxnSpPr>
            <p:cNvPr id="15" name="直線單箭頭接點 14"/>
            <p:cNvCxnSpPr/>
            <p:nvPr/>
          </p:nvCxnSpPr>
          <p:spPr>
            <a:xfrm>
              <a:off x="4932040" y="4267226"/>
              <a:ext cx="1584176" cy="125000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5679027" y="4479627"/>
              <a:ext cx="57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 m</a:t>
              </a:r>
              <a:endParaRPr lang="zh-TW" altLang="en-US" dirty="0"/>
            </a:p>
          </p:txBody>
        </p:sp>
      </p:grp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5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Types of Energy </a:t>
            </a:r>
            <a:r>
              <a:rPr lang="en-US" altLang="zh-TW" dirty="0"/>
              <a:t>H</a:t>
            </a:r>
            <a:r>
              <a:rPr lang="en-US" altLang="zh-TW" dirty="0" smtClean="0"/>
              <a:t>arvesting</a:t>
            </a:r>
            <a:endParaRPr lang="zh-TW" altLang="en-US" dirty="0"/>
          </a:p>
        </p:txBody>
      </p:sp>
      <p:grpSp>
        <p:nvGrpSpPr>
          <p:cNvPr id="39" name="群組 38"/>
          <p:cNvGrpSpPr/>
          <p:nvPr/>
        </p:nvGrpSpPr>
        <p:grpSpPr>
          <a:xfrm>
            <a:off x="467544" y="1608832"/>
            <a:ext cx="8640960" cy="4896544"/>
            <a:chOff x="467544" y="1772816"/>
            <a:chExt cx="8640960" cy="4896544"/>
          </a:xfrm>
        </p:grpSpPr>
        <p:sp>
          <p:nvSpPr>
            <p:cNvPr id="4" name="圓角矩形 3"/>
            <p:cNvSpPr/>
            <p:nvPr/>
          </p:nvSpPr>
          <p:spPr>
            <a:xfrm>
              <a:off x="2987824" y="1772816"/>
              <a:ext cx="3168352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67544" y="2780928"/>
              <a:ext cx="2376264" cy="12241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383868" y="2810644"/>
              <a:ext cx="2376264" cy="12241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6372200" y="2810644"/>
              <a:ext cx="2376264" cy="12241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67544" y="4365104"/>
              <a:ext cx="2376264" cy="23042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3383868" y="4365104"/>
              <a:ext cx="2376264" cy="23042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6372200" y="4365104"/>
              <a:ext cx="2376264" cy="23042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328575" y="1772816"/>
              <a:ext cx="2683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Energy harvesting</a:t>
              </a:r>
              <a:endParaRPr lang="zh-TW" altLang="en-US" sz="24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020272" y="2987303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Radiant energy</a:t>
              </a:r>
              <a:endParaRPr lang="zh-TW" altLang="en-US" sz="24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491880" y="2977496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Mechanical energy</a:t>
              </a:r>
              <a:endParaRPr lang="zh-TW" altLang="en-US" sz="24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11560" y="2978011"/>
              <a:ext cx="2088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Thermal energy</a:t>
              </a:r>
              <a:endParaRPr lang="zh-TW" altLang="en-US" sz="24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370712" y="4601096"/>
              <a:ext cx="252028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/>
                <a:t>Magnetic Induction </a:t>
              </a:r>
              <a:endParaRPr lang="en-US" altLang="zh-TW" sz="2100" dirty="0" smtClean="0"/>
            </a:p>
            <a:p>
              <a:r>
                <a:rPr lang="en-US" altLang="zh-TW" sz="2400" dirty="0" smtClean="0"/>
                <a:t>Solar power</a:t>
              </a:r>
            </a:p>
            <a:p>
              <a:r>
                <a:rPr lang="en-US" altLang="zh-TW" sz="2400" dirty="0" smtClean="0"/>
                <a:t>RF</a:t>
              </a:r>
              <a:endParaRPr lang="en-US" altLang="zh-TW" sz="2400" dirty="0"/>
            </a:p>
            <a:p>
              <a:endParaRPr lang="zh-TW" altLang="en-US" sz="24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67544" y="4601096"/>
              <a:ext cx="2376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Body heat</a:t>
              </a:r>
              <a:br>
                <a:rPr lang="en-US" altLang="zh-TW" sz="2400" dirty="0" smtClean="0"/>
              </a:br>
              <a:r>
                <a:rPr lang="en-US" altLang="zh-TW" sz="2400" dirty="0" smtClean="0"/>
                <a:t>Water heat</a:t>
              </a:r>
            </a:p>
            <a:p>
              <a:r>
                <a:rPr lang="en-US" altLang="zh-TW" sz="2400" dirty="0" smtClean="0"/>
                <a:t>Other heat</a:t>
              </a:r>
              <a:endParaRPr lang="en-US" altLang="zh-TW" sz="2000" dirty="0" smtClean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486029" y="4534730"/>
              <a:ext cx="22682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Treading</a:t>
              </a:r>
            </a:p>
            <a:p>
              <a:r>
                <a:rPr lang="en-US" altLang="zh-TW" sz="2400" dirty="0" smtClean="0"/>
                <a:t>Vibrations</a:t>
              </a:r>
            </a:p>
            <a:p>
              <a:r>
                <a:rPr lang="en-US" altLang="zh-TW" sz="2400" dirty="0" smtClean="0"/>
                <a:t>Air flow</a:t>
              </a:r>
              <a:br>
                <a:rPr lang="en-US" altLang="zh-TW" sz="2400" dirty="0" smtClean="0"/>
              </a:br>
              <a:endParaRPr lang="zh-TW" altLang="en-US" sz="2400" dirty="0"/>
            </a:p>
          </p:txBody>
        </p:sp>
        <p:cxnSp>
          <p:nvCxnSpPr>
            <p:cNvPr id="21" name="直線接點 20"/>
            <p:cNvCxnSpPr>
              <a:stCxn id="4" idx="2"/>
              <a:endCxn id="8" idx="0"/>
            </p:cNvCxnSpPr>
            <p:nvPr/>
          </p:nvCxnSpPr>
          <p:spPr>
            <a:xfrm>
              <a:off x="4572000" y="2276872"/>
              <a:ext cx="0" cy="53377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endCxn id="5" idx="0"/>
            </p:cNvCxnSpPr>
            <p:nvPr/>
          </p:nvCxnSpPr>
          <p:spPr>
            <a:xfrm>
              <a:off x="1655676" y="2506371"/>
              <a:ext cx="0" cy="27455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7584635" y="2514042"/>
              <a:ext cx="0" cy="29660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1655676" y="2514042"/>
              <a:ext cx="59289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8" idx="2"/>
              <a:endCxn id="11" idx="0"/>
            </p:cNvCxnSpPr>
            <p:nvPr/>
          </p:nvCxnSpPr>
          <p:spPr>
            <a:xfrm>
              <a:off x="4572000" y="4034780"/>
              <a:ext cx="0" cy="3303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5" idx="2"/>
              <a:endCxn id="10" idx="0"/>
            </p:cNvCxnSpPr>
            <p:nvPr/>
          </p:nvCxnSpPr>
          <p:spPr>
            <a:xfrm>
              <a:off x="1655676" y="4005064"/>
              <a:ext cx="0" cy="3600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7569994" y="4034780"/>
              <a:ext cx="0" cy="3303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0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Wireless </a:t>
            </a:r>
            <a:r>
              <a:rPr lang="en-US" altLang="zh-TW" dirty="0" err="1" smtClean="0">
                <a:solidFill>
                  <a:srgbClr val="0000FF"/>
                </a:solidFill>
              </a:rPr>
              <a:t>Rechargable</a:t>
            </a:r>
            <a:r>
              <a:rPr lang="en-US" altLang="zh-TW" dirty="0" smtClean="0">
                <a:solidFill>
                  <a:srgbClr val="0000FF"/>
                </a:solidFill>
              </a:rPr>
              <a:t> Sensor Network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90117" y="1700808"/>
            <a:ext cx="1582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00FF"/>
                </a:solidFill>
              </a:rPr>
              <a:t>Charger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74293" y="1700808"/>
            <a:ext cx="2236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00FF"/>
                </a:solidFill>
              </a:rPr>
              <a:t>+ Harvester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0117" y="2564904"/>
            <a:ext cx="6059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00FF"/>
                </a:solidFill>
              </a:rPr>
              <a:t>+ WSN (wireless sensor network)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0117" y="3356992"/>
            <a:ext cx="8474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00FF"/>
                </a:solidFill>
              </a:rPr>
              <a:t>= WRSN (wireless </a:t>
            </a:r>
            <a:r>
              <a:rPr lang="en-US" altLang="zh-TW" sz="3200" dirty="0" err="1" smtClean="0">
                <a:solidFill>
                  <a:srgbClr val="0000FF"/>
                </a:solidFill>
              </a:rPr>
              <a:t>rechargable</a:t>
            </a:r>
            <a:r>
              <a:rPr lang="en-US" altLang="zh-TW" sz="3200" dirty="0" smtClean="0">
                <a:solidFill>
                  <a:srgbClr val="0000FF"/>
                </a:solidFill>
              </a:rPr>
              <a:t> sensor network)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08920"/>
            <a:ext cx="6912570" cy="17970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/>
          <a:p>
            <a:pPr marL="0" indent="0"/>
            <a:r>
              <a:rPr lang="en-US" altLang="zh-TW" sz="6000" dirty="0">
                <a:solidFill>
                  <a:srgbClr val="0000FF"/>
                </a:solidFill>
              </a:rPr>
              <a:t/>
            </a:r>
            <a:br>
              <a:rPr lang="en-US" altLang="zh-TW" sz="6000" dirty="0">
                <a:solidFill>
                  <a:srgbClr val="0000FF"/>
                </a:solidFill>
              </a:rPr>
            </a:br>
            <a:r>
              <a:rPr lang="en-US" altLang="zh-TW" sz="6000" dirty="0">
                <a:solidFill>
                  <a:srgbClr val="0000FF"/>
                </a:solidFill>
              </a:rPr>
              <a:t>Part 2:</a:t>
            </a:r>
            <a:br>
              <a:rPr lang="en-US" altLang="zh-TW" sz="6000" dirty="0">
                <a:solidFill>
                  <a:srgbClr val="0000FF"/>
                </a:solidFill>
              </a:rPr>
            </a:br>
            <a:r>
              <a:rPr lang="en-US" altLang="zh-TW" sz="6000" dirty="0">
                <a:solidFill>
                  <a:srgbClr val="0000FF"/>
                </a:solidFill>
              </a:rPr>
              <a:t>Charger Deployment for Wireless </a:t>
            </a:r>
            <a:r>
              <a:rPr lang="en-US" altLang="zh-TW" sz="6000" dirty="0" err="1">
                <a:solidFill>
                  <a:srgbClr val="0000FF"/>
                </a:solidFill>
              </a:rPr>
              <a:t>Rechargable</a:t>
            </a:r>
            <a:r>
              <a:rPr lang="en-US" altLang="zh-TW" sz="6000" dirty="0">
                <a:solidFill>
                  <a:srgbClr val="0000FF"/>
                </a:solidFill>
              </a:rPr>
              <a:t> Sensor Networks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852738"/>
            <a:ext cx="8642350" cy="9810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/>
          <a:p>
            <a:pPr>
              <a:spcBef>
                <a:spcPts val="7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i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zh-TW" i="1">
              <a:ea typeface="新細明體" pitchFamily="18" charset="-12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zh-TW" i="1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389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Part 2: Outline</a:t>
            </a:r>
            <a:endParaRPr lang="zh-TW" altLang="en-US" dirty="0"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Introduction</a:t>
            </a:r>
          </a:p>
          <a:p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Problem Definition</a:t>
            </a:r>
          </a:p>
          <a:p>
            <a:r>
              <a:rPr lang="en-US" altLang="zh-TW" sz="3600" dirty="0" smtClean="0">
                <a:cs typeface="Times New Roman" pitchFamily="18" charset="0"/>
              </a:rPr>
              <a:t>Methods</a:t>
            </a:r>
          </a:p>
          <a:p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Simulation</a:t>
            </a:r>
          </a:p>
          <a:p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Conclusion</a:t>
            </a:r>
            <a:endParaRPr lang="zh-TW" altLang="en-US" sz="3600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7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17" y="457200"/>
            <a:ext cx="9042883" cy="1371600"/>
          </a:xfrm>
        </p:spPr>
        <p:txBody>
          <a:bodyPr/>
          <a:lstStyle/>
          <a:p>
            <a:r>
              <a:rPr lang="en-US" altLang="zh-TW" sz="3200" dirty="0" smtClean="0"/>
              <a:t>WSN: Wireless Sensor Network</a:t>
            </a:r>
            <a:endParaRPr lang="zh-TW" altLang="en-US" sz="3200" dirty="0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835" y="320153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859" y="2740589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313" y="546438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922" y="5142089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980" y="3609279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984" y="5256562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709" y="452106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206" y="4526266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48"/>
          <p:cNvGrpSpPr>
            <a:grpSpLocks/>
          </p:cNvGrpSpPr>
          <p:nvPr/>
        </p:nvGrpSpPr>
        <p:grpSpPr bwMode="auto">
          <a:xfrm>
            <a:off x="2782564" y="3979332"/>
            <a:ext cx="710602" cy="971434"/>
            <a:chOff x="4378" y="4223"/>
            <a:chExt cx="268" cy="491"/>
          </a:xfrm>
        </p:grpSpPr>
        <p:sp>
          <p:nvSpPr>
            <p:cNvPr id="16" name="Freeform 149"/>
            <p:cNvSpPr>
              <a:spLocks/>
            </p:cNvSpPr>
            <p:nvPr/>
          </p:nvSpPr>
          <p:spPr bwMode="auto">
            <a:xfrm>
              <a:off x="4489" y="4292"/>
              <a:ext cx="45" cy="43"/>
            </a:xfrm>
            <a:custGeom>
              <a:avLst/>
              <a:gdLst>
                <a:gd name="T0" fmla="*/ 23 w 227"/>
                <a:gd name="T1" fmla="*/ 0 h 229"/>
                <a:gd name="T2" fmla="*/ 18 w 227"/>
                <a:gd name="T3" fmla="*/ 0 h 229"/>
                <a:gd name="T4" fmla="*/ 14 w 227"/>
                <a:gd name="T5" fmla="*/ 2 h 229"/>
                <a:gd name="T6" fmla="*/ 10 w 227"/>
                <a:gd name="T7" fmla="*/ 4 h 229"/>
                <a:gd name="T8" fmla="*/ 7 w 227"/>
                <a:gd name="T9" fmla="*/ 7 h 229"/>
                <a:gd name="T10" fmla="*/ 4 w 227"/>
                <a:gd name="T11" fmla="*/ 10 h 229"/>
                <a:gd name="T12" fmla="*/ 2 w 227"/>
                <a:gd name="T13" fmla="*/ 13 h 229"/>
                <a:gd name="T14" fmla="*/ 0 w 227"/>
                <a:gd name="T15" fmla="*/ 17 h 229"/>
                <a:gd name="T16" fmla="*/ 0 w 227"/>
                <a:gd name="T17" fmla="*/ 22 h 229"/>
                <a:gd name="T18" fmla="*/ 0 w 227"/>
                <a:gd name="T19" fmla="*/ 26 h 229"/>
                <a:gd name="T20" fmla="*/ 2 w 227"/>
                <a:gd name="T21" fmla="*/ 30 h 229"/>
                <a:gd name="T22" fmla="*/ 4 w 227"/>
                <a:gd name="T23" fmla="*/ 34 h 229"/>
                <a:gd name="T24" fmla="*/ 7 w 227"/>
                <a:gd name="T25" fmla="*/ 37 h 229"/>
                <a:gd name="T26" fmla="*/ 10 w 227"/>
                <a:gd name="T27" fmla="*/ 39 h 229"/>
                <a:gd name="T28" fmla="*/ 14 w 227"/>
                <a:gd name="T29" fmla="*/ 41 h 229"/>
                <a:gd name="T30" fmla="*/ 18 w 227"/>
                <a:gd name="T31" fmla="*/ 43 h 229"/>
                <a:gd name="T32" fmla="*/ 23 w 227"/>
                <a:gd name="T33" fmla="*/ 43 h 229"/>
                <a:gd name="T34" fmla="*/ 28 w 227"/>
                <a:gd name="T35" fmla="*/ 43 h 229"/>
                <a:gd name="T36" fmla="*/ 32 w 227"/>
                <a:gd name="T37" fmla="*/ 41 h 229"/>
                <a:gd name="T38" fmla="*/ 35 w 227"/>
                <a:gd name="T39" fmla="*/ 39 h 229"/>
                <a:gd name="T40" fmla="*/ 38 w 227"/>
                <a:gd name="T41" fmla="*/ 37 h 229"/>
                <a:gd name="T42" fmla="*/ 41 w 227"/>
                <a:gd name="T43" fmla="*/ 34 h 229"/>
                <a:gd name="T44" fmla="*/ 43 w 227"/>
                <a:gd name="T45" fmla="*/ 30 h 229"/>
                <a:gd name="T46" fmla="*/ 45 w 227"/>
                <a:gd name="T47" fmla="*/ 26 h 229"/>
                <a:gd name="T48" fmla="*/ 45 w 227"/>
                <a:gd name="T49" fmla="*/ 22 h 229"/>
                <a:gd name="T50" fmla="*/ 45 w 227"/>
                <a:gd name="T51" fmla="*/ 17 h 229"/>
                <a:gd name="T52" fmla="*/ 43 w 227"/>
                <a:gd name="T53" fmla="*/ 13 h 229"/>
                <a:gd name="T54" fmla="*/ 41 w 227"/>
                <a:gd name="T55" fmla="*/ 10 h 229"/>
                <a:gd name="T56" fmla="*/ 38 w 227"/>
                <a:gd name="T57" fmla="*/ 7 h 229"/>
                <a:gd name="T58" fmla="*/ 35 w 227"/>
                <a:gd name="T59" fmla="*/ 4 h 229"/>
                <a:gd name="T60" fmla="*/ 32 w 227"/>
                <a:gd name="T61" fmla="*/ 2 h 229"/>
                <a:gd name="T62" fmla="*/ 28 w 227"/>
                <a:gd name="T63" fmla="*/ 0 h 229"/>
                <a:gd name="T64" fmla="*/ 23 w 227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229">
                  <a:moveTo>
                    <a:pt x="116" y="0"/>
                  </a:moveTo>
                  <a:lnTo>
                    <a:pt x="93" y="2"/>
                  </a:lnTo>
                  <a:lnTo>
                    <a:pt x="71" y="10"/>
                  </a:lnTo>
                  <a:lnTo>
                    <a:pt x="52" y="19"/>
                  </a:lnTo>
                  <a:lnTo>
                    <a:pt x="35" y="35"/>
                  </a:lnTo>
                  <a:lnTo>
                    <a:pt x="20" y="52"/>
                  </a:lnTo>
                  <a:lnTo>
                    <a:pt x="10" y="71"/>
                  </a:lnTo>
                  <a:lnTo>
                    <a:pt x="2" y="92"/>
                  </a:lnTo>
                  <a:lnTo>
                    <a:pt x="0" y="115"/>
                  </a:lnTo>
                  <a:lnTo>
                    <a:pt x="2" y="138"/>
                  </a:lnTo>
                  <a:lnTo>
                    <a:pt x="10" y="160"/>
                  </a:lnTo>
                  <a:lnTo>
                    <a:pt x="20" y="179"/>
                  </a:lnTo>
                  <a:lnTo>
                    <a:pt x="35" y="196"/>
                  </a:lnTo>
                  <a:lnTo>
                    <a:pt x="52" y="209"/>
                  </a:lnTo>
                  <a:lnTo>
                    <a:pt x="71" y="219"/>
                  </a:lnTo>
                  <a:lnTo>
                    <a:pt x="93" y="227"/>
                  </a:lnTo>
                  <a:lnTo>
                    <a:pt x="116" y="229"/>
                  </a:lnTo>
                  <a:lnTo>
                    <a:pt x="139" y="227"/>
                  </a:lnTo>
                  <a:lnTo>
                    <a:pt x="160" y="219"/>
                  </a:lnTo>
                  <a:lnTo>
                    <a:pt x="177" y="209"/>
                  </a:lnTo>
                  <a:lnTo>
                    <a:pt x="194" y="196"/>
                  </a:lnTo>
                  <a:lnTo>
                    <a:pt x="208" y="179"/>
                  </a:lnTo>
                  <a:lnTo>
                    <a:pt x="217" y="160"/>
                  </a:lnTo>
                  <a:lnTo>
                    <a:pt x="225" y="138"/>
                  </a:lnTo>
                  <a:lnTo>
                    <a:pt x="227" y="115"/>
                  </a:lnTo>
                  <a:lnTo>
                    <a:pt x="225" y="92"/>
                  </a:lnTo>
                  <a:lnTo>
                    <a:pt x="217" y="71"/>
                  </a:lnTo>
                  <a:lnTo>
                    <a:pt x="208" y="52"/>
                  </a:lnTo>
                  <a:lnTo>
                    <a:pt x="194" y="35"/>
                  </a:lnTo>
                  <a:lnTo>
                    <a:pt x="177" y="19"/>
                  </a:lnTo>
                  <a:lnTo>
                    <a:pt x="160" y="10"/>
                  </a:lnTo>
                  <a:lnTo>
                    <a:pt x="139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150"/>
            <p:cNvSpPr>
              <a:spLocks/>
            </p:cNvSpPr>
            <p:nvPr/>
          </p:nvSpPr>
          <p:spPr bwMode="auto">
            <a:xfrm>
              <a:off x="4378" y="4441"/>
              <a:ext cx="125" cy="220"/>
            </a:xfrm>
            <a:custGeom>
              <a:avLst/>
              <a:gdLst>
                <a:gd name="T0" fmla="*/ 60 w 635"/>
                <a:gd name="T1" fmla="*/ 167 h 1165"/>
                <a:gd name="T2" fmla="*/ 103 w 635"/>
                <a:gd name="T3" fmla="*/ 180 h 1165"/>
                <a:gd name="T4" fmla="*/ 96 w 635"/>
                <a:gd name="T5" fmla="*/ 167 h 1165"/>
                <a:gd name="T6" fmla="*/ 108 w 635"/>
                <a:gd name="T7" fmla="*/ 161 h 1165"/>
                <a:gd name="T8" fmla="*/ 75 w 635"/>
                <a:gd name="T9" fmla="*/ 150 h 1165"/>
                <a:gd name="T10" fmla="*/ 79 w 635"/>
                <a:gd name="T11" fmla="*/ 161 h 1165"/>
                <a:gd name="T12" fmla="*/ 39 w 635"/>
                <a:gd name="T13" fmla="*/ 159 h 1165"/>
                <a:gd name="T14" fmla="*/ 75 w 635"/>
                <a:gd name="T15" fmla="*/ 157 h 1165"/>
                <a:gd name="T16" fmla="*/ 63 w 635"/>
                <a:gd name="T17" fmla="*/ 140 h 1165"/>
                <a:gd name="T18" fmla="*/ 91 w 635"/>
                <a:gd name="T19" fmla="*/ 138 h 1165"/>
                <a:gd name="T20" fmla="*/ 95 w 635"/>
                <a:gd name="T21" fmla="*/ 127 h 1165"/>
                <a:gd name="T22" fmla="*/ 112 w 635"/>
                <a:gd name="T23" fmla="*/ 135 h 1165"/>
                <a:gd name="T24" fmla="*/ 115 w 635"/>
                <a:gd name="T25" fmla="*/ 126 h 1165"/>
                <a:gd name="T26" fmla="*/ 97 w 635"/>
                <a:gd name="T27" fmla="*/ 121 h 1165"/>
                <a:gd name="T28" fmla="*/ 81 w 635"/>
                <a:gd name="T29" fmla="*/ 115 h 1165"/>
                <a:gd name="T30" fmla="*/ 55 w 635"/>
                <a:gd name="T31" fmla="*/ 124 h 1165"/>
                <a:gd name="T32" fmla="*/ 81 w 635"/>
                <a:gd name="T33" fmla="*/ 115 h 1165"/>
                <a:gd name="T34" fmla="*/ 78 w 635"/>
                <a:gd name="T35" fmla="*/ 104 h 1165"/>
                <a:gd name="T36" fmla="*/ 100 w 635"/>
                <a:gd name="T37" fmla="*/ 100 h 1165"/>
                <a:gd name="T38" fmla="*/ 103 w 635"/>
                <a:gd name="T39" fmla="*/ 89 h 1165"/>
                <a:gd name="T40" fmla="*/ 116 w 635"/>
                <a:gd name="T41" fmla="*/ 94 h 1165"/>
                <a:gd name="T42" fmla="*/ 120 w 635"/>
                <a:gd name="T43" fmla="*/ 86 h 1165"/>
                <a:gd name="T44" fmla="*/ 105 w 635"/>
                <a:gd name="T45" fmla="*/ 82 h 1165"/>
                <a:gd name="T46" fmla="*/ 92 w 635"/>
                <a:gd name="T47" fmla="*/ 77 h 1165"/>
                <a:gd name="T48" fmla="*/ 71 w 635"/>
                <a:gd name="T49" fmla="*/ 87 h 1165"/>
                <a:gd name="T50" fmla="*/ 92 w 635"/>
                <a:gd name="T51" fmla="*/ 77 h 1165"/>
                <a:gd name="T52" fmla="*/ 91 w 635"/>
                <a:gd name="T53" fmla="*/ 68 h 1165"/>
                <a:gd name="T54" fmla="*/ 94 w 635"/>
                <a:gd name="T55" fmla="*/ 69 h 1165"/>
                <a:gd name="T56" fmla="*/ 108 w 635"/>
                <a:gd name="T57" fmla="*/ 74 h 1165"/>
                <a:gd name="T58" fmla="*/ 91 w 635"/>
                <a:gd name="T59" fmla="*/ 55 h 1165"/>
                <a:gd name="T60" fmla="*/ 121 w 635"/>
                <a:gd name="T61" fmla="*/ 62 h 1165"/>
                <a:gd name="T62" fmla="*/ 118 w 635"/>
                <a:gd name="T63" fmla="*/ 50 h 1165"/>
                <a:gd name="T64" fmla="*/ 125 w 635"/>
                <a:gd name="T65" fmla="*/ 42 h 1165"/>
                <a:gd name="T66" fmla="*/ 102 w 635"/>
                <a:gd name="T67" fmla="*/ 32 h 1165"/>
                <a:gd name="T68" fmla="*/ 106 w 635"/>
                <a:gd name="T69" fmla="*/ 46 h 1165"/>
                <a:gd name="T70" fmla="*/ 95 w 635"/>
                <a:gd name="T71" fmla="*/ 33 h 1165"/>
                <a:gd name="T72" fmla="*/ 102 w 635"/>
                <a:gd name="T73" fmla="*/ 32 h 1165"/>
                <a:gd name="T74" fmla="*/ 114 w 635"/>
                <a:gd name="T75" fmla="*/ 36 h 1165"/>
                <a:gd name="T76" fmla="*/ 101 w 635"/>
                <a:gd name="T77" fmla="*/ 18 h 1165"/>
                <a:gd name="T78" fmla="*/ 96 w 635"/>
                <a:gd name="T79" fmla="*/ 0 h 1165"/>
                <a:gd name="T80" fmla="*/ 5 w 635"/>
                <a:gd name="T81" fmla="*/ 220 h 1165"/>
                <a:gd name="T82" fmla="*/ 34 w 635"/>
                <a:gd name="T83" fmla="*/ 171 h 1165"/>
                <a:gd name="T84" fmla="*/ 85 w 635"/>
                <a:gd name="T85" fmla="*/ 190 h 1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5" h="1165">
                  <a:moveTo>
                    <a:pt x="434" y="937"/>
                  </a:moveTo>
                  <a:lnTo>
                    <a:pt x="305" y="885"/>
                  </a:lnTo>
                  <a:lnTo>
                    <a:pt x="441" y="885"/>
                  </a:lnTo>
                  <a:lnTo>
                    <a:pt x="522" y="954"/>
                  </a:lnTo>
                  <a:lnTo>
                    <a:pt x="522" y="916"/>
                  </a:lnTo>
                  <a:lnTo>
                    <a:pt x="487" y="885"/>
                  </a:lnTo>
                  <a:lnTo>
                    <a:pt x="549" y="885"/>
                  </a:lnTo>
                  <a:lnTo>
                    <a:pt x="549" y="850"/>
                  </a:lnTo>
                  <a:lnTo>
                    <a:pt x="449" y="852"/>
                  </a:lnTo>
                  <a:lnTo>
                    <a:pt x="380" y="793"/>
                  </a:lnTo>
                  <a:lnTo>
                    <a:pt x="380" y="831"/>
                  </a:lnTo>
                  <a:lnTo>
                    <a:pt x="403" y="852"/>
                  </a:lnTo>
                  <a:lnTo>
                    <a:pt x="222" y="852"/>
                  </a:lnTo>
                  <a:lnTo>
                    <a:pt x="197" y="843"/>
                  </a:lnTo>
                  <a:lnTo>
                    <a:pt x="249" y="720"/>
                  </a:lnTo>
                  <a:lnTo>
                    <a:pt x="380" y="831"/>
                  </a:lnTo>
                  <a:lnTo>
                    <a:pt x="380" y="793"/>
                  </a:lnTo>
                  <a:lnTo>
                    <a:pt x="318" y="739"/>
                  </a:lnTo>
                  <a:lnTo>
                    <a:pt x="461" y="797"/>
                  </a:lnTo>
                  <a:lnTo>
                    <a:pt x="461" y="729"/>
                  </a:lnTo>
                  <a:lnTo>
                    <a:pt x="345" y="683"/>
                  </a:lnTo>
                  <a:lnTo>
                    <a:pt x="484" y="674"/>
                  </a:lnTo>
                  <a:lnTo>
                    <a:pt x="570" y="756"/>
                  </a:lnTo>
                  <a:lnTo>
                    <a:pt x="570" y="716"/>
                  </a:lnTo>
                  <a:lnTo>
                    <a:pt x="524" y="672"/>
                  </a:lnTo>
                  <a:lnTo>
                    <a:pt x="583" y="668"/>
                  </a:lnTo>
                  <a:lnTo>
                    <a:pt x="583" y="633"/>
                  </a:lnTo>
                  <a:lnTo>
                    <a:pt x="491" y="639"/>
                  </a:lnTo>
                  <a:lnTo>
                    <a:pt x="413" y="566"/>
                  </a:lnTo>
                  <a:lnTo>
                    <a:pt x="413" y="607"/>
                  </a:lnTo>
                  <a:lnTo>
                    <a:pt x="451" y="643"/>
                  </a:lnTo>
                  <a:lnTo>
                    <a:pt x="278" y="655"/>
                  </a:lnTo>
                  <a:lnTo>
                    <a:pt x="330" y="530"/>
                  </a:lnTo>
                  <a:lnTo>
                    <a:pt x="413" y="607"/>
                  </a:lnTo>
                  <a:lnTo>
                    <a:pt x="413" y="566"/>
                  </a:lnTo>
                  <a:lnTo>
                    <a:pt x="397" y="553"/>
                  </a:lnTo>
                  <a:lnTo>
                    <a:pt x="509" y="597"/>
                  </a:lnTo>
                  <a:lnTo>
                    <a:pt x="509" y="530"/>
                  </a:lnTo>
                  <a:lnTo>
                    <a:pt x="407" y="489"/>
                  </a:lnTo>
                  <a:lnTo>
                    <a:pt x="524" y="470"/>
                  </a:lnTo>
                  <a:lnTo>
                    <a:pt x="587" y="539"/>
                  </a:lnTo>
                  <a:lnTo>
                    <a:pt x="587" y="497"/>
                  </a:lnTo>
                  <a:lnTo>
                    <a:pt x="558" y="464"/>
                  </a:lnTo>
                  <a:lnTo>
                    <a:pt x="608" y="457"/>
                  </a:lnTo>
                  <a:lnTo>
                    <a:pt x="608" y="424"/>
                  </a:lnTo>
                  <a:lnTo>
                    <a:pt x="532" y="436"/>
                  </a:lnTo>
                  <a:lnTo>
                    <a:pt x="468" y="366"/>
                  </a:lnTo>
                  <a:lnTo>
                    <a:pt x="468" y="409"/>
                  </a:lnTo>
                  <a:lnTo>
                    <a:pt x="497" y="441"/>
                  </a:lnTo>
                  <a:lnTo>
                    <a:pt x="359" y="463"/>
                  </a:lnTo>
                  <a:lnTo>
                    <a:pt x="409" y="345"/>
                  </a:lnTo>
                  <a:lnTo>
                    <a:pt x="468" y="409"/>
                  </a:lnTo>
                  <a:lnTo>
                    <a:pt x="468" y="366"/>
                  </a:lnTo>
                  <a:lnTo>
                    <a:pt x="461" y="359"/>
                  </a:lnTo>
                  <a:lnTo>
                    <a:pt x="476" y="365"/>
                  </a:lnTo>
                  <a:lnTo>
                    <a:pt x="478" y="365"/>
                  </a:lnTo>
                  <a:lnTo>
                    <a:pt x="478" y="366"/>
                  </a:lnTo>
                  <a:lnTo>
                    <a:pt x="547" y="393"/>
                  </a:lnTo>
                  <a:lnTo>
                    <a:pt x="547" y="326"/>
                  </a:lnTo>
                  <a:lnTo>
                    <a:pt x="461" y="292"/>
                  </a:lnTo>
                  <a:lnTo>
                    <a:pt x="564" y="270"/>
                  </a:lnTo>
                  <a:lnTo>
                    <a:pt x="614" y="330"/>
                  </a:lnTo>
                  <a:lnTo>
                    <a:pt x="614" y="286"/>
                  </a:lnTo>
                  <a:lnTo>
                    <a:pt x="597" y="265"/>
                  </a:lnTo>
                  <a:lnTo>
                    <a:pt x="635" y="257"/>
                  </a:lnTo>
                  <a:lnTo>
                    <a:pt x="635" y="222"/>
                  </a:lnTo>
                  <a:lnTo>
                    <a:pt x="570" y="234"/>
                  </a:lnTo>
                  <a:lnTo>
                    <a:pt x="516" y="171"/>
                  </a:lnTo>
                  <a:lnTo>
                    <a:pt x="516" y="215"/>
                  </a:lnTo>
                  <a:lnTo>
                    <a:pt x="537" y="242"/>
                  </a:lnTo>
                  <a:lnTo>
                    <a:pt x="445" y="261"/>
                  </a:lnTo>
                  <a:lnTo>
                    <a:pt x="482" y="174"/>
                  </a:lnTo>
                  <a:lnTo>
                    <a:pt x="516" y="215"/>
                  </a:lnTo>
                  <a:lnTo>
                    <a:pt x="516" y="171"/>
                  </a:lnTo>
                  <a:lnTo>
                    <a:pt x="505" y="157"/>
                  </a:lnTo>
                  <a:lnTo>
                    <a:pt x="580" y="188"/>
                  </a:lnTo>
                  <a:lnTo>
                    <a:pt x="580" y="121"/>
                  </a:lnTo>
                  <a:lnTo>
                    <a:pt x="514" y="96"/>
                  </a:lnTo>
                  <a:lnTo>
                    <a:pt x="557" y="0"/>
                  </a:lnTo>
                  <a:lnTo>
                    <a:pt x="487" y="0"/>
                  </a:lnTo>
                  <a:lnTo>
                    <a:pt x="0" y="1148"/>
                  </a:lnTo>
                  <a:lnTo>
                    <a:pt x="25" y="1165"/>
                  </a:lnTo>
                  <a:lnTo>
                    <a:pt x="67" y="1148"/>
                  </a:lnTo>
                  <a:lnTo>
                    <a:pt x="171" y="906"/>
                  </a:lnTo>
                  <a:lnTo>
                    <a:pt x="174" y="902"/>
                  </a:lnTo>
                  <a:lnTo>
                    <a:pt x="434" y="1004"/>
                  </a:lnTo>
                  <a:lnTo>
                    <a:pt x="434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151"/>
            <p:cNvSpPr>
              <a:spLocks/>
            </p:cNvSpPr>
            <p:nvPr/>
          </p:nvSpPr>
          <p:spPr bwMode="auto">
            <a:xfrm>
              <a:off x="4528" y="4440"/>
              <a:ext cx="118" cy="220"/>
            </a:xfrm>
            <a:custGeom>
              <a:avLst/>
              <a:gdLst>
                <a:gd name="T0" fmla="*/ 8 w 597"/>
                <a:gd name="T1" fmla="*/ 0 h 1166"/>
                <a:gd name="T2" fmla="*/ 6 w 597"/>
                <a:gd name="T3" fmla="*/ 22 h 1166"/>
                <a:gd name="T4" fmla="*/ 15 w 597"/>
                <a:gd name="T5" fmla="*/ 31 h 1166"/>
                <a:gd name="T6" fmla="*/ 15 w 597"/>
                <a:gd name="T7" fmla="*/ 31 h 1166"/>
                <a:gd name="T8" fmla="*/ 17 w 597"/>
                <a:gd name="T9" fmla="*/ 31 h 1166"/>
                <a:gd name="T10" fmla="*/ 23 w 597"/>
                <a:gd name="T11" fmla="*/ 33 h 1166"/>
                <a:gd name="T12" fmla="*/ 22 w 597"/>
                <a:gd name="T13" fmla="*/ 48 h 1166"/>
                <a:gd name="T14" fmla="*/ 22 w 597"/>
                <a:gd name="T15" fmla="*/ 54 h 1166"/>
                <a:gd name="T16" fmla="*/ 12 w 597"/>
                <a:gd name="T17" fmla="*/ 61 h 1166"/>
                <a:gd name="T18" fmla="*/ 27 w 597"/>
                <a:gd name="T19" fmla="*/ 68 h 1166"/>
                <a:gd name="T20" fmla="*/ 0 w 597"/>
                <a:gd name="T21" fmla="*/ 80 h 1166"/>
                <a:gd name="T22" fmla="*/ 8 w 597"/>
                <a:gd name="T23" fmla="*/ 88 h 1166"/>
                <a:gd name="T24" fmla="*/ 6 w 597"/>
                <a:gd name="T25" fmla="*/ 97 h 1166"/>
                <a:gd name="T26" fmla="*/ 25 w 597"/>
                <a:gd name="T27" fmla="*/ 91 h 1166"/>
                <a:gd name="T28" fmla="*/ 20 w 597"/>
                <a:gd name="T29" fmla="*/ 83 h 1166"/>
                <a:gd name="T30" fmla="*/ 47 w 597"/>
                <a:gd name="T31" fmla="*/ 87 h 1166"/>
                <a:gd name="T32" fmla="*/ 25 w 597"/>
                <a:gd name="T33" fmla="*/ 91 h 1166"/>
                <a:gd name="T34" fmla="*/ 20 w 597"/>
                <a:gd name="T35" fmla="*/ 99 h 1166"/>
                <a:gd name="T36" fmla="*/ 39 w 597"/>
                <a:gd name="T37" fmla="*/ 104 h 1166"/>
                <a:gd name="T38" fmla="*/ 3 w 597"/>
                <a:gd name="T39" fmla="*/ 120 h 1166"/>
                <a:gd name="T40" fmla="*/ 14 w 597"/>
                <a:gd name="T41" fmla="*/ 127 h 1166"/>
                <a:gd name="T42" fmla="*/ 10 w 597"/>
                <a:gd name="T43" fmla="*/ 138 h 1166"/>
                <a:gd name="T44" fmla="*/ 35 w 597"/>
                <a:gd name="T45" fmla="*/ 128 h 1166"/>
                <a:gd name="T46" fmla="*/ 29 w 597"/>
                <a:gd name="T47" fmla="*/ 121 h 1166"/>
                <a:gd name="T48" fmla="*/ 63 w 597"/>
                <a:gd name="T49" fmla="*/ 123 h 1166"/>
                <a:gd name="T50" fmla="*/ 35 w 597"/>
                <a:gd name="T51" fmla="*/ 128 h 1166"/>
                <a:gd name="T52" fmla="*/ 26 w 597"/>
                <a:gd name="T53" fmla="*/ 138 h 1166"/>
                <a:gd name="T54" fmla="*/ 55 w 597"/>
                <a:gd name="T55" fmla="*/ 139 h 1166"/>
                <a:gd name="T56" fmla="*/ 47 w 597"/>
                <a:gd name="T57" fmla="*/ 153 h 1166"/>
                <a:gd name="T58" fmla="*/ 79 w 597"/>
                <a:gd name="T59" fmla="*/ 159 h 1166"/>
                <a:gd name="T60" fmla="*/ 38 w 597"/>
                <a:gd name="T61" fmla="*/ 161 h 1166"/>
                <a:gd name="T62" fmla="*/ 47 w 597"/>
                <a:gd name="T63" fmla="*/ 146 h 1166"/>
                <a:gd name="T64" fmla="*/ 7 w 597"/>
                <a:gd name="T65" fmla="*/ 161 h 1166"/>
                <a:gd name="T66" fmla="*/ 22 w 597"/>
                <a:gd name="T67" fmla="*/ 167 h 1166"/>
                <a:gd name="T68" fmla="*/ 19 w 597"/>
                <a:gd name="T69" fmla="*/ 176 h 1166"/>
                <a:gd name="T70" fmla="*/ 58 w 597"/>
                <a:gd name="T71" fmla="*/ 167 h 1166"/>
                <a:gd name="T72" fmla="*/ 35 w 597"/>
                <a:gd name="T73" fmla="*/ 188 h 1166"/>
                <a:gd name="T74" fmla="*/ 84 w 597"/>
                <a:gd name="T75" fmla="*/ 171 h 1166"/>
                <a:gd name="T76" fmla="*/ 113 w 597"/>
                <a:gd name="T77" fmla="*/ 220 h 1166"/>
                <a:gd name="T78" fmla="*/ 22 w 597"/>
                <a:gd name="T79" fmla="*/ 0 h 11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7" h="1166">
                  <a:moveTo>
                    <a:pt x="110" y="0"/>
                  </a:moveTo>
                  <a:lnTo>
                    <a:pt x="40" y="0"/>
                  </a:lnTo>
                  <a:lnTo>
                    <a:pt x="81" y="96"/>
                  </a:lnTo>
                  <a:lnTo>
                    <a:pt x="31" y="115"/>
                  </a:lnTo>
                  <a:lnTo>
                    <a:pt x="31" y="182"/>
                  </a:lnTo>
                  <a:lnTo>
                    <a:pt x="77" y="165"/>
                  </a:lnTo>
                  <a:lnTo>
                    <a:pt x="92" y="157"/>
                  </a:lnTo>
                  <a:lnTo>
                    <a:pt x="86" y="165"/>
                  </a:lnTo>
                  <a:lnTo>
                    <a:pt x="86" y="209"/>
                  </a:lnTo>
                  <a:lnTo>
                    <a:pt x="115" y="175"/>
                  </a:lnTo>
                  <a:lnTo>
                    <a:pt x="152" y="261"/>
                  </a:lnTo>
                  <a:lnTo>
                    <a:pt x="113" y="253"/>
                  </a:lnTo>
                  <a:lnTo>
                    <a:pt x="113" y="288"/>
                  </a:lnTo>
                  <a:lnTo>
                    <a:pt x="136" y="292"/>
                  </a:lnTo>
                  <a:lnTo>
                    <a:pt x="62" y="321"/>
                  </a:lnTo>
                  <a:lnTo>
                    <a:pt x="62" y="388"/>
                  </a:lnTo>
                  <a:lnTo>
                    <a:pt x="136" y="359"/>
                  </a:lnTo>
                  <a:lnTo>
                    <a:pt x="65" y="436"/>
                  </a:lnTo>
                  <a:lnTo>
                    <a:pt x="0" y="426"/>
                  </a:lnTo>
                  <a:lnTo>
                    <a:pt x="0" y="459"/>
                  </a:lnTo>
                  <a:lnTo>
                    <a:pt x="38" y="465"/>
                  </a:lnTo>
                  <a:lnTo>
                    <a:pt x="31" y="472"/>
                  </a:lnTo>
                  <a:lnTo>
                    <a:pt x="31" y="515"/>
                  </a:lnTo>
                  <a:lnTo>
                    <a:pt x="73" y="470"/>
                  </a:lnTo>
                  <a:lnTo>
                    <a:pt x="127" y="480"/>
                  </a:lnTo>
                  <a:lnTo>
                    <a:pt x="127" y="445"/>
                  </a:lnTo>
                  <a:lnTo>
                    <a:pt x="100" y="442"/>
                  </a:lnTo>
                  <a:lnTo>
                    <a:pt x="188" y="346"/>
                  </a:lnTo>
                  <a:lnTo>
                    <a:pt x="236" y="463"/>
                  </a:lnTo>
                  <a:lnTo>
                    <a:pt x="127" y="445"/>
                  </a:lnTo>
                  <a:lnTo>
                    <a:pt x="127" y="480"/>
                  </a:lnTo>
                  <a:lnTo>
                    <a:pt x="188" y="490"/>
                  </a:lnTo>
                  <a:lnTo>
                    <a:pt x="100" y="524"/>
                  </a:lnTo>
                  <a:lnTo>
                    <a:pt x="100" y="591"/>
                  </a:lnTo>
                  <a:lnTo>
                    <a:pt x="198" y="553"/>
                  </a:lnTo>
                  <a:lnTo>
                    <a:pt x="106" y="639"/>
                  </a:lnTo>
                  <a:lnTo>
                    <a:pt x="17" y="634"/>
                  </a:lnTo>
                  <a:lnTo>
                    <a:pt x="17" y="668"/>
                  </a:lnTo>
                  <a:lnTo>
                    <a:pt x="73" y="672"/>
                  </a:lnTo>
                  <a:lnTo>
                    <a:pt x="52" y="691"/>
                  </a:lnTo>
                  <a:lnTo>
                    <a:pt x="52" y="732"/>
                  </a:lnTo>
                  <a:lnTo>
                    <a:pt x="113" y="674"/>
                  </a:lnTo>
                  <a:lnTo>
                    <a:pt x="179" y="678"/>
                  </a:lnTo>
                  <a:lnTo>
                    <a:pt x="179" y="645"/>
                  </a:lnTo>
                  <a:lnTo>
                    <a:pt x="146" y="643"/>
                  </a:lnTo>
                  <a:lnTo>
                    <a:pt x="265" y="530"/>
                  </a:lnTo>
                  <a:lnTo>
                    <a:pt x="319" y="653"/>
                  </a:lnTo>
                  <a:lnTo>
                    <a:pt x="179" y="645"/>
                  </a:lnTo>
                  <a:lnTo>
                    <a:pt x="179" y="678"/>
                  </a:lnTo>
                  <a:lnTo>
                    <a:pt x="252" y="684"/>
                  </a:lnTo>
                  <a:lnTo>
                    <a:pt x="131" y="730"/>
                  </a:lnTo>
                  <a:lnTo>
                    <a:pt x="131" y="797"/>
                  </a:lnTo>
                  <a:lnTo>
                    <a:pt x="277" y="739"/>
                  </a:lnTo>
                  <a:lnTo>
                    <a:pt x="240" y="772"/>
                  </a:lnTo>
                  <a:lnTo>
                    <a:pt x="240" y="812"/>
                  </a:lnTo>
                  <a:lnTo>
                    <a:pt x="346" y="720"/>
                  </a:lnTo>
                  <a:lnTo>
                    <a:pt x="398" y="843"/>
                  </a:lnTo>
                  <a:lnTo>
                    <a:pt x="375" y="853"/>
                  </a:lnTo>
                  <a:lnTo>
                    <a:pt x="192" y="853"/>
                  </a:lnTo>
                  <a:lnTo>
                    <a:pt x="240" y="812"/>
                  </a:lnTo>
                  <a:lnTo>
                    <a:pt x="240" y="772"/>
                  </a:lnTo>
                  <a:lnTo>
                    <a:pt x="148" y="853"/>
                  </a:lnTo>
                  <a:lnTo>
                    <a:pt x="35" y="851"/>
                  </a:lnTo>
                  <a:lnTo>
                    <a:pt x="35" y="883"/>
                  </a:lnTo>
                  <a:lnTo>
                    <a:pt x="110" y="885"/>
                  </a:lnTo>
                  <a:lnTo>
                    <a:pt x="96" y="897"/>
                  </a:lnTo>
                  <a:lnTo>
                    <a:pt x="96" y="935"/>
                  </a:lnTo>
                  <a:lnTo>
                    <a:pt x="154" y="885"/>
                  </a:lnTo>
                  <a:lnTo>
                    <a:pt x="292" y="885"/>
                  </a:lnTo>
                  <a:lnTo>
                    <a:pt x="175" y="931"/>
                  </a:lnTo>
                  <a:lnTo>
                    <a:pt x="175" y="998"/>
                  </a:lnTo>
                  <a:lnTo>
                    <a:pt x="423" y="902"/>
                  </a:lnTo>
                  <a:lnTo>
                    <a:pt x="423" y="908"/>
                  </a:lnTo>
                  <a:lnTo>
                    <a:pt x="530" y="1156"/>
                  </a:lnTo>
                  <a:lnTo>
                    <a:pt x="572" y="1166"/>
                  </a:lnTo>
                  <a:lnTo>
                    <a:pt x="597" y="114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152"/>
            <p:cNvSpPr>
              <a:spLocks/>
            </p:cNvSpPr>
            <p:nvPr/>
          </p:nvSpPr>
          <p:spPr bwMode="auto">
            <a:xfrm>
              <a:off x="4464" y="4388"/>
              <a:ext cx="99" cy="326"/>
            </a:xfrm>
            <a:custGeom>
              <a:avLst/>
              <a:gdLst>
                <a:gd name="T0" fmla="*/ 72 w 503"/>
                <a:gd name="T1" fmla="*/ 238 h 1727"/>
                <a:gd name="T2" fmla="*/ 56 w 503"/>
                <a:gd name="T3" fmla="*/ 244 h 1727"/>
                <a:gd name="T4" fmla="*/ 71 w 503"/>
                <a:gd name="T5" fmla="*/ 219 h 1727"/>
                <a:gd name="T6" fmla="*/ 90 w 503"/>
                <a:gd name="T7" fmla="*/ 202 h 1727"/>
                <a:gd name="T8" fmla="*/ 75 w 503"/>
                <a:gd name="T9" fmla="*/ 190 h 1727"/>
                <a:gd name="T10" fmla="*/ 54 w 503"/>
                <a:gd name="T11" fmla="*/ 177 h 1727"/>
                <a:gd name="T12" fmla="*/ 63 w 503"/>
                <a:gd name="T13" fmla="*/ 172 h 1727"/>
                <a:gd name="T14" fmla="*/ 60 w 503"/>
                <a:gd name="T15" fmla="*/ 160 h 1727"/>
                <a:gd name="T16" fmla="*/ 54 w 503"/>
                <a:gd name="T17" fmla="*/ 158 h 1727"/>
                <a:gd name="T18" fmla="*/ 65 w 503"/>
                <a:gd name="T19" fmla="*/ 132 h 1727"/>
                <a:gd name="T20" fmla="*/ 65 w 503"/>
                <a:gd name="T21" fmla="*/ 129 h 1727"/>
                <a:gd name="T22" fmla="*/ 77 w 503"/>
                <a:gd name="T23" fmla="*/ 113 h 1727"/>
                <a:gd name="T24" fmla="*/ 63 w 503"/>
                <a:gd name="T25" fmla="*/ 112 h 1727"/>
                <a:gd name="T26" fmla="*/ 54 w 503"/>
                <a:gd name="T27" fmla="*/ 100 h 1727"/>
                <a:gd name="T28" fmla="*/ 63 w 503"/>
                <a:gd name="T29" fmla="*/ 112 h 1727"/>
                <a:gd name="T30" fmla="*/ 87 w 503"/>
                <a:gd name="T31" fmla="*/ 100 h 1727"/>
                <a:gd name="T32" fmla="*/ 81 w 503"/>
                <a:gd name="T33" fmla="*/ 83 h 1727"/>
                <a:gd name="T34" fmla="*/ 54 w 503"/>
                <a:gd name="T35" fmla="*/ 92 h 1727"/>
                <a:gd name="T36" fmla="*/ 54 w 503"/>
                <a:gd name="T37" fmla="*/ 80 h 1727"/>
                <a:gd name="T38" fmla="*/ 59 w 503"/>
                <a:gd name="T39" fmla="*/ 21 h 1727"/>
                <a:gd name="T40" fmla="*/ 71 w 503"/>
                <a:gd name="T41" fmla="*/ 18 h 1727"/>
                <a:gd name="T42" fmla="*/ 48 w 503"/>
                <a:gd name="T43" fmla="*/ 0 h 1727"/>
                <a:gd name="T44" fmla="*/ 26 w 503"/>
                <a:gd name="T45" fmla="*/ 18 h 1727"/>
                <a:gd name="T46" fmla="*/ 37 w 503"/>
                <a:gd name="T47" fmla="*/ 23 h 1727"/>
                <a:gd name="T48" fmla="*/ 29 w 503"/>
                <a:gd name="T49" fmla="*/ 76 h 1727"/>
                <a:gd name="T50" fmla="*/ 42 w 503"/>
                <a:gd name="T51" fmla="*/ 94 h 1727"/>
                <a:gd name="T52" fmla="*/ 42 w 503"/>
                <a:gd name="T53" fmla="*/ 100 h 1727"/>
                <a:gd name="T54" fmla="*/ 35 w 503"/>
                <a:gd name="T55" fmla="*/ 115 h 1727"/>
                <a:gd name="T56" fmla="*/ 22 w 503"/>
                <a:gd name="T57" fmla="*/ 127 h 1727"/>
                <a:gd name="T58" fmla="*/ 34 w 503"/>
                <a:gd name="T59" fmla="*/ 131 h 1727"/>
                <a:gd name="T60" fmla="*/ 34 w 503"/>
                <a:gd name="T61" fmla="*/ 139 h 1727"/>
                <a:gd name="T62" fmla="*/ 30 w 503"/>
                <a:gd name="T63" fmla="*/ 146 h 1727"/>
                <a:gd name="T64" fmla="*/ 36 w 503"/>
                <a:gd name="T65" fmla="*/ 161 h 1727"/>
                <a:gd name="T66" fmla="*/ 33 w 503"/>
                <a:gd name="T67" fmla="*/ 172 h 1727"/>
                <a:gd name="T68" fmla="*/ 42 w 503"/>
                <a:gd name="T69" fmla="*/ 178 h 1727"/>
                <a:gd name="T70" fmla="*/ 27 w 503"/>
                <a:gd name="T71" fmla="*/ 195 h 1727"/>
                <a:gd name="T72" fmla="*/ 5 w 503"/>
                <a:gd name="T73" fmla="*/ 203 h 1727"/>
                <a:gd name="T74" fmla="*/ 23 w 503"/>
                <a:gd name="T75" fmla="*/ 220 h 1727"/>
                <a:gd name="T76" fmla="*/ 41 w 503"/>
                <a:gd name="T77" fmla="*/ 245 h 1727"/>
                <a:gd name="T78" fmla="*/ 24 w 503"/>
                <a:gd name="T79" fmla="*/ 239 h 1727"/>
                <a:gd name="T80" fmla="*/ 42 w 503"/>
                <a:gd name="T81" fmla="*/ 258 h 1727"/>
                <a:gd name="T82" fmla="*/ 56 w 503"/>
                <a:gd name="T83" fmla="*/ 322 h 17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3" h="1727">
                  <a:moveTo>
                    <a:pt x="503" y="1273"/>
                  </a:moveTo>
                  <a:lnTo>
                    <a:pt x="503" y="1206"/>
                  </a:lnTo>
                  <a:lnTo>
                    <a:pt x="366" y="1260"/>
                  </a:lnTo>
                  <a:lnTo>
                    <a:pt x="426" y="1208"/>
                  </a:lnTo>
                  <a:lnTo>
                    <a:pt x="426" y="1168"/>
                  </a:lnTo>
                  <a:lnTo>
                    <a:pt x="284" y="1293"/>
                  </a:lnTo>
                  <a:lnTo>
                    <a:pt x="276" y="1295"/>
                  </a:lnTo>
                  <a:lnTo>
                    <a:pt x="276" y="1158"/>
                  </a:lnTo>
                  <a:lnTo>
                    <a:pt x="363" y="1158"/>
                  </a:lnTo>
                  <a:lnTo>
                    <a:pt x="363" y="1126"/>
                  </a:lnTo>
                  <a:lnTo>
                    <a:pt x="324" y="1126"/>
                  </a:lnTo>
                  <a:lnTo>
                    <a:pt x="459" y="1072"/>
                  </a:lnTo>
                  <a:lnTo>
                    <a:pt x="459" y="1005"/>
                  </a:lnTo>
                  <a:lnTo>
                    <a:pt x="324" y="1058"/>
                  </a:lnTo>
                  <a:lnTo>
                    <a:pt x="380" y="1007"/>
                  </a:lnTo>
                  <a:lnTo>
                    <a:pt x="380" y="966"/>
                  </a:lnTo>
                  <a:lnTo>
                    <a:pt x="276" y="1064"/>
                  </a:lnTo>
                  <a:lnTo>
                    <a:pt x="276" y="937"/>
                  </a:lnTo>
                  <a:lnTo>
                    <a:pt x="345" y="943"/>
                  </a:lnTo>
                  <a:lnTo>
                    <a:pt x="345" y="909"/>
                  </a:lnTo>
                  <a:lnTo>
                    <a:pt x="322" y="909"/>
                  </a:lnTo>
                  <a:lnTo>
                    <a:pt x="428" y="866"/>
                  </a:lnTo>
                  <a:lnTo>
                    <a:pt x="428" y="799"/>
                  </a:lnTo>
                  <a:lnTo>
                    <a:pt x="307" y="847"/>
                  </a:lnTo>
                  <a:lnTo>
                    <a:pt x="361" y="788"/>
                  </a:lnTo>
                  <a:lnTo>
                    <a:pt x="361" y="745"/>
                  </a:lnTo>
                  <a:lnTo>
                    <a:pt x="276" y="839"/>
                  </a:lnTo>
                  <a:lnTo>
                    <a:pt x="274" y="726"/>
                  </a:lnTo>
                  <a:lnTo>
                    <a:pt x="328" y="734"/>
                  </a:lnTo>
                  <a:lnTo>
                    <a:pt x="328" y="701"/>
                  </a:lnTo>
                  <a:lnTo>
                    <a:pt x="305" y="697"/>
                  </a:lnTo>
                  <a:lnTo>
                    <a:pt x="328" y="688"/>
                  </a:lnTo>
                  <a:lnTo>
                    <a:pt x="328" y="686"/>
                  </a:lnTo>
                  <a:lnTo>
                    <a:pt x="334" y="686"/>
                  </a:lnTo>
                  <a:lnTo>
                    <a:pt x="390" y="663"/>
                  </a:lnTo>
                  <a:lnTo>
                    <a:pt x="390" y="596"/>
                  </a:lnTo>
                  <a:lnTo>
                    <a:pt x="280" y="640"/>
                  </a:lnTo>
                  <a:lnTo>
                    <a:pt x="311" y="603"/>
                  </a:lnTo>
                  <a:lnTo>
                    <a:pt x="318" y="594"/>
                  </a:lnTo>
                  <a:lnTo>
                    <a:pt x="318" y="549"/>
                  </a:lnTo>
                  <a:lnTo>
                    <a:pt x="274" y="601"/>
                  </a:lnTo>
                  <a:lnTo>
                    <a:pt x="274" y="528"/>
                  </a:lnTo>
                  <a:lnTo>
                    <a:pt x="328" y="540"/>
                  </a:lnTo>
                  <a:lnTo>
                    <a:pt x="318" y="549"/>
                  </a:lnTo>
                  <a:lnTo>
                    <a:pt x="318" y="594"/>
                  </a:lnTo>
                  <a:lnTo>
                    <a:pt x="361" y="546"/>
                  </a:lnTo>
                  <a:lnTo>
                    <a:pt x="441" y="563"/>
                  </a:lnTo>
                  <a:lnTo>
                    <a:pt x="441" y="528"/>
                  </a:lnTo>
                  <a:lnTo>
                    <a:pt x="386" y="517"/>
                  </a:lnTo>
                  <a:lnTo>
                    <a:pt x="414" y="484"/>
                  </a:lnTo>
                  <a:lnTo>
                    <a:pt x="414" y="440"/>
                  </a:lnTo>
                  <a:lnTo>
                    <a:pt x="353" y="509"/>
                  </a:lnTo>
                  <a:lnTo>
                    <a:pt x="274" y="494"/>
                  </a:lnTo>
                  <a:lnTo>
                    <a:pt x="274" y="490"/>
                  </a:lnTo>
                  <a:lnTo>
                    <a:pt x="359" y="457"/>
                  </a:lnTo>
                  <a:lnTo>
                    <a:pt x="359" y="390"/>
                  </a:lnTo>
                  <a:lnTo>
                    <a:pt x="274" y="423"/>
                  </a:lnTo>
                  <a:lnTo>
                    <a:pt x="274" y="163"/>
                  </a:lnTo>
                  <a:lnTo>
                    <a:pt x="274" y="125"/>
                  </a:lnTo>
                  <a:lnTo>
                    <a:pt x="299" y="113"/>
                  </a:lnTo>
                  <a:lnTo>
                    <a:pt x="368" y="275"/>
                  </a:lnTo>
                  <a:lnTo>
                    <a:pt x="438" y="275"/>
                  </a:lnTo>
                  <a:lnTo>
                    <a:pt x="363" y="98"/>
                  </a:lnTo>
                  <a:lnTo>
                    <a:pt x="390" y="75"/>
                  </a:lnTo>
                  <a:lnTo>
                    <a:pt x="393" y="44"/>
                  </a:lnTo>
                  <a:lnTo>
                    <a:pt x="244" y="0"/>
                  </a:lnTo>
                  <a:lnTo>
                    <a:pt x="96" y="48"/>
                  </a:lnTo>
                  <a:lnTo>
                    <a:pt x="96" y="85"/>
                  </a:lnTo>
                  <a:lnTo>
                    <a:pt x="130" y="98"/>
                  </a:lnTo>
                  <a:lnTo>
                    <a:pt x="53" y="279"/>
                  </a:lnTo>
                  <a:lnTo>
                    <a:pt x="123" y="279"/>
                  </a:lnTo>
                  <a:lnTo>
                    <a:pt x="188" y="123"/>
                  </a:lnTo>
                  <a:lnTo>
                    <a:pt x="217" y="135"/>
                  </a:lnTo>
                  <a:lnTo>
                    <a:pt x="215" y="427"/>
                  </a:lnTo>
                  <a:lnTo>
                    <a:pt x="146" y="400"/>
                  </a:lnTo>
                  <a:lnTo>
                    <a:pt x="146" y="467"/>
                  </a:lnTo>
                  <a:lnTo>
                    <a:pt x="215" y="494"/>
                  </a:lnTo>
                  <a:lnTo>
                    <a:pt x="215" y="498"/>
                  </a:lnTo>
                  <a:lnTo>
                    <a:pt x="201" y="501"/>
                  </a:lnTo>
                  <a:lnTo>
                    <a:pt x="201" y="536"/>
                  </a:lnTo>
                  <a:lnTo>
                    <a:pt x="215" y="532"/>
                  </a:lnTo>
                  <a:lnTo>
                    <a:pt x="215" y="603"/>
                  </a:lnTo>
                  <a:lnTo>
                    <a:pt x="180" y="565"/>
                  </a:lnTo>
                  <a:lnTo>
                    <a:pt x="180" y="609"/>
                  </a:lnTo>
                  <a:lnTo>
                    <a:pt x="211" y="644"/>
                  </a:lnTo>
                  <a:lnTo>
                    <a:pt x="113" y="605"/>
                  </a:lnTo>
                  <a:lnTo>
                    <a:pt x="113" y="672"/>
                  </a:lnTo>
                  <a:lnTo>
                    <a:pt x="172" y="695"/>
                  </a:lnTo>
                  <a:lnTo>
                    <a:pt x="174" y="695"/>
                  </a:lnTo>
                  <a:lnTo>
                    <a:pt x="186" y="701"/>
                  </a:lnTo>
                  <a:lnTo>
                    <a:pt x="174" y="703"/>
                  </a:lnTo>
                  <a:lnTo>
                    <a:pt x="174" y="736"/>
                  </a:lnTo>
                  <a:lnTo>
                    <a:pt x="213" y="730"/>
                  </a:lnTo>
                  <a:lnTo>
                    <a:pt x="213" y="839"/>
                  </a:lnTo>
                  <a:lnTo>
                    <a:pt x="153" y="776"/>
                  </a:lnTo>
                  <a:lnTo>
                    <a:pt x="153" y="818"/>
                  </a:lnTo>
                  <a:lnTo>
                    <a:pt x="182" y="851"/>
                  </a:lnTo>
                  <a:lnTo>
                    <a:pt x="75" y="809"/>
                  </a:lnTo>
                  <a:lnTo>
                    <a:pt x="75" y="876"/>
                  </a:lnTo>
                  <a:lnTo>
                    <a:pt x="167" y="912"/>
                  </a:lnTo>
                  <a:lnTo>
                    <a:pt x="149" y="912"/>
                  </a:lnTo>
                  <a:lnTo>
                    <a:pt x="149" y="947"/>
                  </a:lnTo>
                  <a:lnTo>
                    <a:pt x="213" y="943"/>
                  </a:lnTo>
                  <a:lnTo>
                    <a:pt x="213" y="1066"/>
                  </a:lnTo>
                  <a:lnTo>
                    <a:pt x="136" y="995"/>
                  </a:lnTo>
                  <a:lnTo>
                    <a:pt x="136" y="1035"/>
                  </a:lnTo>
                  <a:lnTo>
                    <a:pt x="165" y="1062"/>
                  </a:lnTo>
                  <a:lnTo>
                    <a:pt x="27" y="1008"/>
                  </a:lnTo>
                  <a:lnTo>
                    <a:pt x="27" y="1076"/>
                  </a:lnTo>
                  <a:lnTo>
                    <a:pt x="167" y="1129"/>
                  </a:lnTo>
                  <a:lnTo>
                    <a:pt x="115" y="1129"/>
                  </a:lnTo>
                  <a:lnTo>
                    <a:pt x="115" y="1164"/>
                  </a:lnTo>
                  <a:lnTo>
                    <a:pt x="211" y="1162"/>
                  </a:lnTo>
                  <a:lnTo>
                    <a:pt x="211" y="1298"/>
                  </a:lnTo>
                  <a:lnTo>
                    <a:pt x="207" y="1297"/>
                  </a:lnTo>
                  <a:lnTo>
                    <a:pt x="88" y="1195"/>
                  </a:lnTo>
                  <a:lnTo>
                    <a:pt x="88" y="1233"/>
                  </a:lnTo>
                  <a:lnTo>
                    <a:pt x="124" y="1264"/>
                  </a:lnTo>
                  <a:lnTo>
                    <a:pt x="0" y="1216"/>
                  </a:lnTo>
                  <a:lnTo>
                    <a:pt x="0" y="1283"/>
                  </a:lnTo>
                  <a:lnTo>
                    <a:pt x="211" y="1366"/>
                  </a:lnTo>
                  <a:lnTo>
                    <a:pt x="209" y="1708"/>
                  </a:lnTo>
                  <a:lnTo>
                    <a:pt x="244" y="1727"/>
                  </a:lnTo>
                  <a:lnTo>
                    <a:pt x="282" y="1708"/>
                  </a:lnTo>
                  <a:lnTo>
                    <a:pt x="276" y="1362"/>
                  </a:lnTo>
                  <a:lnTo>
                    <a:pt x="503" y="1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Rectangle 153"/>
            <p:cNvSpPr>
              <a:spLocks noChangeArrowheads="1"/>
            </p:cNvSpPr>
            <p:nvPr/>
          </p:nvSpPr>
          <p:spPr bwMode="auto">
            <a:xfrm>
              <a:off x="4509" y="4314"/>
              <a:ext cx="5" cy="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54"/>
            <p:cNvSpPr>
              <a:spLocks/>
            </p:cNvSpPr>
            <p:nvPr/>
          </p:nvSpPr>
          <p:spPr bwMode="auto">
            <a:xfrm>
              <a:off x="4498" y="4300"/>
              <a:ext cx="27" cy="27"/>
            </a:xfrm>
            <a:custGeom>
              <a:avLst/>
              <a:gdLst>
                <a:gd name="T0" fmla="*/ 14 w 139"/>
                <a:gd name="T1" fmla="*/ 0 h 141"/>
                <a:gd name="T2" fmla="*/ 11 w 139"/>
                <a:gd name="T3" fmla="*/ 0 h 141"/>
                <a:gd name="T4" fmla="*/ 9 w 139"/>
                <a:gd name="T5" fmla="*/ 1 h 141"/>
                <a:gd name="T6" fmla="*/ 6 w 139"/>
                <a:gd name="T7" fmla="*/ 2 h 141"/>
                <a:gd name="T8" fmla="*/ 4 w 139"/>
                <a:gd name="T9" fmla="*/ 4 h 141"/>
                <a:gd name="T10" fmla="*/ 2 w 139"/>
                <a:gd name="T11" fmla="*/ 6 h 141"/>
                <a:gd name="T12" fmla="*/ 1 w 139"/>
                <a:gd name="T13" fmla="*/ 9 h 141"/>
                <a:gd name="T14" fmla="*/ 0 w 139"/>
                <a:gd name="T15" fmla="*/ 11 h 141"/>
                <a:gd name="T16" fmla="*/ 0 w 139"/>
                <a:gd name="T17" fmla="*/ 14 h 141"/>
                <a:gd name="T18" fmla="*/ 0 w 139"/>
                <a:gd name="T19" fmla="*/ 16 h 141"/>
                <a:gd name="T20" fmla="*/ 1 w 139"/>
                <a:gd name="T21" fmla="*/ 19 h 141"/>
                <a:gd name="T22" fmla="*/ 2 w 139"/>
                <a:gd name="T23" fmla="*/ 21 h 141"/>
                <a:gd name="T24" fmla="*/ 4 w 139"/>
                <a:gd name="T25" fmla="*/ 23 h 141"/>
                <a:gd name="T26" fmla="*/ 6 w 139"/>
                <a:gd name="T27" fmla="*/ 25 h 141"/>
                <a:gd name="T28" fmla="*/ 9 w 139"/>
                <a:gd name="T29" fmla="*/ 26 h 141"/>
                <a:gd name="T30" fmla="*/ 11 w 139"/>
                <a:gd name="T31" fmla="*/ 27 h 141"/>
                <a:gd name="T32" fmla="*/ 14 w 139"/>
                <a:gd name="T33" fmla="*/ 27 h 141"/>
                <a:gd name="T34" fmla="*/ 17 w 139"/>
                <a:gd name="T35" fmla="*/ 27 h 141"/>
                <a:gd name="T36" fmla="*/ 19 w 139"/>
                <a:gd name="T37" fmla="*/ 26 h 141"/>
                <a:gd name="T38" fmla="*/ 21 w 139"/>
                <a:gd name="T39" fmla="*/ 25 h 141"/>
                <a:gd name="T40" fmla="*/ 23 w 139"/>
                <a:gd name="T41" fmla="*/ 23 h 141"/>
                <a:gd name="T42" fmla="*/ 25 w 139"/>
                <a:gd name="T43" fmla="*/ 21 h 141"/>
                <a:gd name="T44" fmla="*/ 26 w 139"/>
                <a:gd name="T45" fmla="*/ 19 h 141"/>
                <a:gd name="T46" fmla="*/ 27 w 139"/>
                <a:gd name="T47" fmla="*/ 16 h 141"/>
                <a:gd name="T48" fmla="*/ 27 w 139"/>
                <a:gd name="T49" fmla="*/ 14 h 141"/>
                <a:gd name="T50" fmla="*/ 27 w 139"/>
                <a:gd name="T51" fmla="*/ 11 h 141"/>
                <a:gd name="T52" fmla="*/ 26 w 139"/>
                <a:gd name="T53" fmla="*/ 9 h 141"/>
                <a:gd name="T54" fmla="*/ 25 w 139"/>
                <a:gd name="T55" fmla="*/ 6 h 141"/>
                <a:gd name="T56" fmla="*/ 23 w 139"/>
                <a:gd name="T57" fmla="*/ 4 h 141"/>
                <a:gd name="T58" fmla="*/ 21 w 139"/>
                <a:gd name="T59" fmla="*/ 2 h 141"/>
                <a:gd name="T60" fmla="*/ 19 w 139"/>
                <a:gd name="T61" fmla="*/ 1 h 141"/>
                <a:gd name="T62" fmla="*/ 17 w 139"/>
                <a:gd name="T63" fmla="*/ 0 h 141"/>
                <a:gd name="T64" fmla="*/ 14 w 139"/>
                <a:gd name="T65" fmla="*/ 0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41">
                  <a:moveTo>
                    <a:pt x="72" y="0"/>
                  </a:move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1"/>
                  </a:lnTo>
                  <a:lnTo>
                    <a:pt x="2" y="85"/>
                  </a:lnTo>
                  <a:lnTo>
                    <a:pt x="6" y="98"/>
                  </a:lnTo>
                  <a:lnTo>
                    <a:pt x="12" y="110"/>
                  </a:lnTo>
                  <a:lnTo>
                    <a:pt x="22" y="119"/>
                  </a:lnTo>
                  <a:lnTo>
                    <a:pt x="33" y="129"/>
                  </a:lnTo>
                  <a:lnTo>
                    <a:pt x="45" y="135"/>
                  </a:lnTo>
                  <a:lnTo>
                    <a:pt x="58" y="139"/>
                  </a:lnTo>
                  <a:lnTo>
                    <a:pt x="72" y="141"/>
                  </a:lnTo>
                  <a:lnTo>
                    <a:pt x="85" y="139"/>
                  </a:lnTo>
                  <a:lnTo>
                    <a:pt x="97" y="135"/>
                  </a:lnTo>
                  <a:lnTo>
                    <a:pt x="108" y="129"/>
                  </a:lnTo>
                  <a:lnTo>
                    <a:pt x="120" y="119"/>
                  </a:lnTo>
                  <a:lnTo>
                    <a:pt x="127" y="110"/>
                  </a:lnTo>
                  <a:lnTo>
                    <a:pt x="133" y="98"/>
                  </a:lnTo>
                  <a:lnTo>
                    <a:pt x="137" y="85"/>
                  </a:lnTo>
                  <a:lnTo>
                    <a:pt x="139" y="71"/>
                  </a:lnTo>
                  <a:lnTo>
                    <a:pt x="137" y="58"/>
                  </a:lnTo>
                  <a:lnTo>
                    <a:pt x="133" y="45"/>
                  </a:lnTo>
                  <a:lnTo>
                    <a:pt x="127" y="33"/>
                  </a:lnTo>
                  <a:lnTo>
                    <a:pt x="120" y="21"/>
                  </a:lnTo>
                  <a:lnTo>
                    <a:pt x="108" y="12"/>
                  </a:lnTo>
                  <a:lnTo>
                    <a:pt x="97" y="6"/>
                  </a:lnTo>
                  <a:lnTo>
                    <a:pt x="8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155"/>
            <p:cNvSpPr>
              <a:spLocks/>
            </p:cNvSpPr>
            <p:nvPr/>
          </p:nvSpPr>
          <p:spPr bwMode="auto">
            <a:xfrm>
              <a:off x="4517" y="4306"/>
              <a:ext cx="105" cy="37"/>
            </a:xfrm>
            <a:custGeom>
              <a:avLst/>
              <a:gdLst>
                <a:gd name="T0" fmla="*/ 105 w 496"/>
                <a:gd name="T1" fmla="*/ 12 h 166"/>
                <a:gd name="T2" fmla="*/ 46 w 496"/>
                <a:gd name="T3" fmla="*/ 0 h 166"/>
                <a:gd name="T4" fmla="*/ 46 w 496"/>
                <a:gd name="T5" fmla="*/ 25 h 166"/>
                <a:gd name="T6" fmla="*/ 0 w 496"/>
                <a:gd name="T7" fmla="*/ 25 h 166"/>
                <a:gd name="T8" fmla="*/ 58 w 496"/>
                <a:gd name="T9" fmla="*/ 37 h 166"/>
                <a:gd name="T10" fmla="*/ 58 w 496"/>
                <a:gd name="T11" fmla="*/ 12 h 166"/>
                <a:gd name="T12" fmla="*/ 105 w 496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166">
                  <a:moveTo>
                    <a:pt x="496" y="55"/>
                  </a:moveTo>
                  <a:lnTo>
                    <a:pt x="219" y="0"/>
                  </a:lnTo>
                  <a:lnTo>
                    <a:pt x="219" y="111"/>
                  </a:lnTo>
                  <a:lnTo>
                    <a:pt x="0" y="111"/>
                  </a:lnTo>
                  <a:lnTo>
                    <a:pt x="276" y="166"/>
                  </a:lnTo>
                  <a:lnTo>
                    <a:pt x="276" y="55"/>
                  </a:lnTo>
                  <a:lnTo>
                    <a:pt x="49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156"/>
            <p:cNvSpPr>
              <a:spLocks/>
            </p:cNvSpPr>
            <p:nvPr/>
          </p:nvSpPr>
          <p:spPr bwMode="auto">
            <a:xfrm>
              <a:off x="4541" y="4223"/>
              <a:ext cx="67" cy="85"/>
            </a:xfrm>
            <a:custGeom>
              <a:avLst/>
              <a:gdLst>
                <a:gd name="T0" fmla="*/ 67 w 316"/>
                <a:gd name="T1" fmla="*/ 0 h 387"/>
                <a:gd name="T2" fmla="*/ 17 w 316"/>
                <a:gd name="T3" fmla="*/ 34 h 387"/>
                <a:gd name="T4" fmla="*/ 34 w 316"/>
                <a:gd name="T5" fmla="*/ 51 h 387"/>
                <a:gd name="T6" fmla="*/ 0 w 316"/>
                <a:gd name="T7" fmla="*/ 85 h 387"/>
                <a:gd name="T8" fmla="*/ 50 w 316"/>
                <a:gd name="T9" fmla="*/ 51 h 387"/>
                <a:gd name="T10" fmla="*/ 34 w 316"/>
                <a:gd name="T11" fmla="*/ 34 h 387"/>
                <a:gd name="T12" fmla="*/ 67 w 316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" h="387">
                  <a:moveTo>
                    <a:pt x="316" y="0"/>
                  </a:moveTo>
                  <a:lnTo>
                    <a:pt x="81" y="154"/>
                  </a:lnTo>
                  <a:lnTo>
                    <a:pt x="158" y="233"/>
                  </a:lnTo>
                  <a:lnTo>
                    <a:pt x="0" y="387"/>
                  </a:lnTo>
                  <a:lnTo>
                    <a:pt x="235" y="233"/>
                  </a:lnTo>
                  <a:lnTo>
                    <a:pt x="158" y="15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157"/>
            <p:cNvSpPr>
              <a:spLocks/>
            </p:cNvSpPr>
            <p:nvPr/>
          </p:nvSpPr>
          <p:spPr bwMode="auto">
            <a:xfrm>
              <a:off x="4424" y="4223"/>
              <a:ext cx="66" cy="85"/>
            </a:xfrm>
            <a:custGeom>
              <a:avLst/>
              <a:gdLst>
                <a:gd name="T0" fmla="*/ 0 w 313"/>
                <a:gd name="T1" fmla="*/ 0 h 387"/>
                <a:gd name="T2" fmla="*/ 49 w 313"/>
                <a:gd name="T3" fmla="*/ 34 h 387"/>
                <a:gd name="T4" fmla="*/ 33 w 313"/>
                <a:gd name="T5" fmla="*/ 51 h 387"/>
                <a:gd name="T6" fmla="*/ 66 w 313"/>
                <a:gd name="T7" fmla="*/ 85 h 387"/>
                <a:gd name="T8" fmla="*/ 16 w 313"/>
                <a:gd name="T9" fmla="*/ 51 h 387"/>
                <a:gd name="T10" fmla="*/ 33 w 313"/>
                <a:gd name="T11" fmla="*/ 34 h 387"/>
                <a:gd name="T12" fmla="*/ 0 w 313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3" h="387">
                  <a:moveTo>
                    <a:pt x="0" y="0"/>
                  </a:moveTo>
                  <a:lnTo>
                    <a:pt x="234" y="154"/>
                  </a:lnTo>
                  <a:lnTo>
                    <a:pt x="157" y="233"/>
                  </a:lnTo>
                  <a:lnTo>
                    <a:pt x="313" y="387"/>
                  </a:lnTo>
                  <a:lnTo>
                    <a:pt x="78" y="233"/>
                  </a:lnTo>
                  <a:lnTo>
                    <a:pt x="155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158"/>
            <p:cNvSpPr>
              <a:spLocks/>
            </p:cNvSpPr>
            <p:nvPr/>
          </p:nvSpPr>
          <p:spPr bwMode="auto">
            <a:xfrm>
              <a:off x="4402" y="4311"/>
              <a:ext cx="104" cy="37"/>
            </a:xfrm>
            <a:custGeom>
              <a:avLst/>
              <a:gdLst>
                <a:gd name="T0" fmla="*/ 0 w 494"/>
                <a:gd name="T1" fmla="*/ 12 h 166"/>
                <a:gd name="T2" fmla="*/ 58 w 494"/>
                <a:gd name="T3" fmla="*/ 0 h 166"/>
                <a:gd name="T4" fmla="*/ 58 w 494"/>
                <a:gd name="T5" fmla="*/ 25 h 166"/>
                <a:gd name="T6" fmla="*/ 104 w 494"/>
                <a:gd name="T7" fmla="*/ 25 h 166"/>
                <a:gd name="T8" fmla="*/ 46 w 494"/>
                <a:gd name="T9" fmla="*/ 37 h 166"/>
                <a:gd name="T10" fmla="*/ 46 w 494"/>
                <a:gd name="T11" fmla="*/ 12 h 166"/>
                <a:gd name="T12" fmla="*/ 0 w 494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4" h="166">
                  <a:moveTo>
                    <a:pt x="0" y="55"/>
                  </a:moveTo>
                  <a:lnTo>
                    <a:pt x="274" y="0"/>
                  </a:lnTo>
                  <a:lnTo>
                    <a:pt x="274" y="111"/>
                  </a:lnTo>
                  <a:lnTo>
                    <a:pt x="494" y="111"/>
                  </a:lnTo>
                  <a:lnTo>
                    <a:pt x="219" y="166"/>
                  </a:lnTo>
                  <a:lnTo>
                    <a:pt x="21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575" y="228318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181" y="3952582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手繪多邊形 229378"/>
          <p:cNvSpPr/>
          <p:nvPr/>
        </p:nvSpPr>
        <p:spPr>
          <a:xfrm>
            <a:off x="282222" y="648164"/>
            <a:ext cx="5224337" cy="1534560"/>
          </a:xfrm>
          <a:custGeom>
            <a:avLst/>
            <a:gdLst>
              <a:gd name="connsiteX0" fmla="*/ 0 w 5224337"/>
              <a:gd name="connsiteY0" fmla="*/ 853258 h 1534560"/>
              <a:gd name="connsiteX1" fmla="*/ 3883378 w 5224337"/>
              <a:gd name="connsiteY1" fmla="*/ 1508014 h 1534560"/>
              <a:gd name="connsiteX2" fmla="*/ 1738489 w 5224337"/>
              <a:gd name="connsiteY2" fmla="*/ 51747 h 1534560"/>
              <a:gd name="connsiteX3" fmla="*/ 4989689 w 5224337"/>
              <a:gd name="connsiteY3" fmla="*/ 322680 h 1534560"/>
              <a:gd name="connsiteX4" fmla="*/ 4967111 w 5224337"/>
              <a:gd name="connsiteY4" fmla="*/ 288814 h 153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4337" h="1534560">
                <a:moveTo>
                  <a:pt x="0" y="853258"/>
                </a:moveTo>
                <a:cubicBezTo>
                  <a:pt x="1796815" y="1247428"/>
                  <a:pt x="3593630" y="1641599"/>
                  <a:pt x="3883378" y="1508014"/>
                </a:cubicBezTo>
                <a:cubicBezTo>
                  <a:pt x="4173126" y="1374429"/>
                  <a:pt x="1554104" y="249303"/>
                  <a:pt x="1738489" y="51747"/>
                </a:cubicBezTo>
                <a:cubicBezTo>
                  <a:pt x="1922874" y="-145809"/>
                  <a:pt x="4451585" y="283169"/>
                  <a:pt x="4989689" y="322680"/>
                </a:cubicBezTo>
                <a:cubicBezTo>
                  <a:pt x="5527793" y="362191"/>
                  <a:pt x="4972755" y="296340"/>
                  <a:pt x="4967111" y="28881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Straight Arrow Connector 15"/>
          <p:cNvCxnSpPr/>
          <p:nvPr/>
        </p:nvCxnSpPr>
        <p:spPr bwMode="auto">
          <a:xfrm>
            <a:off x="1399309" y="3713018"/>
            <a:ext cx="562153" cy="4003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Arrow Connector 15"/>
          <p:cNvCxnSpPr/>
          <p:nvPr/>
        </p:nvCxnSpPr>
        <p:spPr bwMode="auto">
          <a:xfrm rot="16200000" flipH="1">
            <a:off x="2964873" y="3255817"/>
            <a:ext cx="581891" cy="5818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Arrow Connector 15"/>
          <p:cNvCxnSpPr/>
          <p:nvPr/>
        </p:nvCxnSpPr>
        <p:spPr bwMode="auto">
          <a:xfrm>
            <a:off x="2452255" y="4364182"/>
            <a:ext cx="564448" cy="233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Arrow Connector 15"/>
          <p:cNvCxnSpPr/>
          <p:nvPr/>
        </p:nvCxnSpPr>
        <p:spPr bwMode="auto">
          <a:xfrm rot="10800000">
            <a:off x="6225580" y="4886282"/>
            <a:ext cx="1089621" cy="14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5"/>
          <p:cNvCxnSpPr/>
          <p:nvPr/>
        </p:nvCxnSpPr>
        <p:spPr bwMode="auto">
          <a:xfrm rot="16200000" flipV="1">
            <a:off x="5411708" y="4220218"/>
            <a:ext cx="537306" cy="193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Arrow Connector 15"/>
          <p:cNvCxnSpPr/>
          <p:nvPr/>
        </p:nvCxnSpPr>
        <p:spPr bwMode="auto">
          <a:xfrm rot="16200000" flipV="1">
            <a:off x="3175960" y="4796942"/>
            <a:ext cx="679994" cy="3387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Straight Arrow Connector 15"/>
          <p:cNvCxnSpPr/>
          <p:nvPr/>
        </p:nvCxnSpPr>
        <p:spPr bwMode="auto">
          <a:xfrm rot="5400000" flipH="1" flipV="1">
            <a:off x="2552240" y="4827121"/>
            <a:ext cx="462313" cy="329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5"/>
          <p:cNvCxnSpPr>
            <a:stCxn id="6" idx="3"/>
          </p:cNvCxnSpPr>
          <p:nvPr/>
        </p:nvCxnSpPr>
        <p:spPr bwMode="auto">
          <a:xfrm flipV="1">
            <a:off x="1411113" y="5555673"/>
            <a:ext cx="777905" cy="2135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467" y="2575249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0" name="Straight Arrow Connector 15"/>
          <p:cNvCxnSpPr/>
          <p:nvPr/>
        </p:nvCxnSpPr>
        <p:spPr bwMode="auto">
          <a:xfrm flipH="1">
            <a:off x="3290327" y="4054476"/>
            <a:ext cx="363065" cy="431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" name="投影片編號版面配置區 17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60A6A-F3FC-4362-B43F-D7592206E29F}" type="slidenum">
              <a:rPr lang="zh-TW" altLang="en-US" smtClean="0"/>
              <a:pPr/>
              <a:t>43</a:t>
            </a:fld>
            <a:endParaRPr lang="zh-TW" altLang="en-US"/>
          </a:p>
        </p:txBody>
      </p: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5251444" y="3217332"/>
            <a:ext cx="710602" cy="971434"/>
            <a:chOff x="4378" y="4223"/>
            <a:chExt cx="268" cy="491"/>
          </a:xfrm>
        </p:grpSpPr>
        <p:sp>
          <p:nvSpPr>
            <p:cNvPr id="183" name="Freeform 149"/>
            <p:cNvSpPr>
              <a:spLocks/>
            </p:cNvSpPr>
            <p:nvPr/>
          </p:nvSpPr>
          <p:spPr bwMode="auto">
            <a:xfrm>
              <a:off x="4489" y="4292"/>
              <a:ext cx="45" cy="43"/>
            </a:xfrm>
            <a:custGeom>
              <a:avLst/>
              <a:gdLst>
                <a:gd name="T0" fmla="*/ 23 w 227"/>
                <a:gd name="T1" fmla="*/ 0 h 229"/>
                <a:gd name="T2" fmla="*/ 18 w 227"/>
                <a:gd name="T3" fmla="*/ 0 h 229"/>
                <a:gd name="T4" fmla="*/ 14 w 227"/>
                <a:gd name="T5" fmla="*/ 2 h 229"/>
                <a:gd name="T6" fmla="*/ 10 w 227"/>
                <a:gd name="T7" fmla="*/ 4 h 229"/>
                <a:gd name="T8" fmla="*/ 7 w 227"/>
                <a:gd name="T9" fmla="*/ 7 h 229"/>
                <a:gd name="T10" fmla="*/ 4 w 227"/>
                <a:gd name="T11" fmla="*/ 10 h 229"/>
                <a:gd name="T12" fmla="*/ 2 w 227"/>
                <a:gd name="T13" fmla="*/ 13 h 229"/>
                <a:gd name="T14" fmla="*/ 0 w 227"/>
                <a:gd name="T15" fmla="*/ 17 h 229"/>
                <a:gd name="T16" fmla="*/ 0 w 227"/>
                <a:gd name="T17" fmla="*/ 22 h 229"/>
                <a:gd name="T18" fmla="*/ 0 w 227"/>
                <a:gd name="T19" fmla="*/ 26 h 229"/>
                <a:gd name="T20" fmla="*/ 2 w 227"/>
                <a:gd name="T21" fmla="*/ 30 h 229"/>
                <a:gd name="T22" fmla="*/ 4 w 227"/>
                <a:gd name="T23" fmla="*/ 34 h 229"/>
                <a:gd name="T24" fmla="*/ 7 w 227"/>
                <a:gd name="T25" fmla="*/ 37 h 229"/>
                <a:gd name="T26" fmla="*/ 10 w 227"/>
                <a:gd name="T27" fmla="*/ 39 h 229"/>
                <a:gd name="T28" fmla="*/ 14 w 227"/>
                <a:gd name="T29" fmla="*/ 41 h 229"/>
                <a:gd name="T30" fmla="*/ 18 w 227"/>
                <a:gd name="T31" fmla="*/ 43 h 229"/>
                <a:gd name="T32" fmla="*/ 23 w 227"/>
                <a:gd name="T33" fmla="*/ 43 h 229"/>
                <a:gd name="T34" fmla="*/ 28 w 227"/>
                <a:gd name="T35" fmla="*/ 43 h 229"/>
                <a:gd name="T36" fmla="*/ 32 w 227"/>
                <a:gd name="T37" fmla="*/ 41 h 229"/>
                <a:gd name="T38" fmla="*/ 35 w 227"/>
                <a:gd name="T39" fmla="*/ 39 h 229"/>
                <a:gd name="T40" fmla="*/ 38 w 227"/>
                <a:gd name="T41" fmla="*/ 37 h 229"/>
                <a:gd name="T42" fmla="*/ 41 w 227"/>
                <a:gd name="T43" fmla="*/ 34 h 229"/>
                <a:gd name="T44" fmla="*/ 43 w 227"/>
                <a:gd name="T45" fmla="*/ 30 h 229"/>
                <a:gd name="T46" fmla="*/ 45 w 227"/>
                <a:gd name="T47" fmla="*/ 26 h 229"/>
                <a:gd name="T48" fmla="*/ 45 w 227"/>
                <a:gd name="T49" fmla="*/ 22 h 229"/>
                <a:gd name="T50" fmla="*/ 45 w 227"/>
                <a:gd name="T51" fmla="*/ 17 h 229"/>
                <a:gd name="T52" fmla="*/ 43 w 227"/>
                <a:gd name="T53" fmla="*/ 13 h 229"/>
                <a:gd name="T54" fmla="*/ 41 w 227"/>
                <a:gd name="T55" fmla="*/ 10 h 229"/>
                <a:gd name="T56" fmla="*/ 38 w 227"/>
                <a:gd name="T57" fmla="*/ 7 h 229"/>
                <a:gd name="T58" fmla="*/ 35 w 227"/>
                <a:gd name="T59" fmla="*/ 4 h 229"/>
                <a:gd name="T60" fmla="*/ 32 w 227"/>
                <a:gd name="T61" fmla="*/ 2 h 229"/>
                <a:gd name="T62" fmla="*/ 28 w 227"/>
                <a:gd name="T63" fmla="*/ 0 h 229"/>
                <a:gd name="T64" fmla="*/ 23 w 227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229">
                  <a:moveTo>
                    <a:pt x="116" y="0"/>
                  </a:moveTo>
                  <a:lnTo>
                    <a:pt x="93" y="2"/>
                  </a:lnTo>
                  <a:lnTo>
                    <a:pt x="71" y="10"/>
                  </a:lnTo>
                  <a:lnTo>
                    <a:pt x="52" y="19"/>
                  </a:lnTo>
                  <a:lnTo>
                    <a:pt x="35" y="35"/>
                  </a:lnTo>
                  <a:lnTo>
                    <a:pt x="20" y="52"/>
                  </a:lnTo>
                  <a:lnTo>
                    <a:pt x="10" y="71"/>
                  </a:lnTo>
                  <a:lnTo>
                    <a:pt x="2" y="92"/>
                  </a:lnTo>
                  <a:lnTo>
                    <a:pt x="0" y="115"/>
                  </a:lnTo>
                  <a:lnTo>
                    <a:pt x="2" y="138"/>
                  </a:lnTo>
                  <a:lnTo>
                    <a:pt x="10" y="160"/>
                  </a:lnTo>
                  <a:lnTo>
                    <a:pt x="20" y="179"/>
                  </a:lnTo>
                  <a:lnTo>
                    <a:pt x="35" y="196"/>
                  </a:lnTo>
                  <a:lnTo>
                    <a:pt x="52" y="209"/>
                  </a:lnTo>
                  <a:lnTo>
                    <a:pt x="71" y="219"/>
                  </a:lnTo>
                  <a:lnTo>
                    <a:pt x="93" y="227"/>
                  </a:lnTo>
                  <a:lnTo>
                    <a:pt x="116" y="229"/>
                  </a:lnTo>
                  <a:lnTo>
                    <a:pt x="139" y="227"/>
                  </a:lnTo>
                  <a:lnTo>
                    <a:pt x="160" y="219"/>
                  </a:lnTo>
                  <a:lnTo>
                    <a:pt x="177" y="209"/>
                  </a:lnTo>
                  <a:lnTo>
                    <a:pt x="194" y="196"/>
                  </a:lnTo>
                  <a:lnTo>
                    <a:pt x="208" y="179"/>
                  </a:lnTo>
                  <a:lnTo>
                    <a:pt x="217" y="160"/>
                  </a:lnTo>
                  <a:lnTo>
                    <a:pt x="225" y="138"/>
                  </a:lnTo>
                  <a:lnTo>
                    <a:pt x="227" y="115"/>
                  </a:lnTo>
                  <a:lnTo>
                    <a:pt x="225" y="92"/>
                  </a:lnTo>
                  <a:lnTo>
                    <a:pt x="217" y="71"/>
                  </a:lnTo>
                  <a:lnTo>
                    <a:pt x="208" y="52"/>
                  </a:lnTo>
                  <a:lnTo>
                    <a:pt x="194" y="35"/>
                  </a:lnTo>
                  <a:lnTo>
                    <a:pt x="177" y="19"/>
                  </a:lnTo>
                  <a:lnTo>
                    <a:pt x="160" y="10"/>
                  </a:lnTo>
                  <a:lnTo>
                    <a:pt x="139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5" name="Freeform 150"/>
            <p:cNvSpPr>
              <a:spLocks/>
            </p:cNvSpPr>
            <p:nvPr/>
          </p:nvSpPr>
          <p:spPr bwMode="auto">
            <a:xfrm>
              <a:off x="4378" y="4441"/>
              <a:ext cx="125" cy="220"/>
            </a:xfrm>
            <a:custGeom>
              <a:avLst/>
              <a:gdLst>
                <a:gd name="T0" fmla="*/ 60 w 635"/>
                <a:gd name="T1" fmla="*/ 167 h 1165"/>
                <a:gd name="T2" fmla="*/ 103 w 635"/>
                <a:gd name="T3" fmla="*/ 180 h 1165"/>
                <a:gd name="T4" fmla="*/ 96 w 635"/>
                <a:gd name="T5" fmla="*/ 167 h 1165"/>
                <a:gd name="T6" fmla="*/ 108 w 635"/>
                <a:gd name="T7" fmla="*/ 161 h 1165"/>
                <a:gd name="T8" fmla="*/ 75 w 635"/>
                <a:gd name="T9" fmla="*/ 150 h 1165"/>
                <a:gd name="T10" fmla="*/ 79 w 635"/>
                <a:gd name="T11" fmla="*/ 161 h 1165"/>
                <a:gd name="T12" fmla="*/ 39 w 635"/>
                <a:gd name="T13" fmla="*/ 159 h 1165"/>
                <a:gd name="T14" fmla="*/ 75 w 635"/>
                <a:gd name="T15" fmla="*/ 157 h 1165"/>
                <a:gd name="T16" fmla="*/ 63 w 635"/>
                <a:gd name="T17" fmla="*/ 140 h 1165"/>
                <a:gd name="T18" fmla="*/ 91 w 635"/>
                <a:gd name="T19" fmla="*/ 138 h 1165"/>
                <a:gd name="T20" fmla="*/ 95 w 635"/>
                <a:gd name="T21" fmla="*/ 127 h 1165"/>
                <a:gd name="T22" fmla="*/ 112 w 635"/>
                <a:gd name="T23" fmla="*/ 135 h 1165"/>
                <a:gd name="T24" fmla="*/ 115 w 635"/>
                <a:gd name="T25" fmla="*/ 126 h 1165"/>
                <a:gd name="T26" fmla="*/ 97 w 635"/>
                <a:gd name="T27" fmla="*/ 121 h 1165"/>
                <a:gd name="T28" fmla="*/ 81 w 635"/>
                <a:gd name="T29" fmla="*/ 115 h 1165"/>
                <a:gd name="T30" fmla="*/ 55 w 635"/>
                <a:gd name="T31" fmla="*/ 124 h 1165"/>
                <a:gd name="T32" fmla="*/ 81 w 635"/>
                <a:gd name="T33" fmla="*/ 115 h 1165"/>
                <a:gd name="T34" fmla="*/ 78 w 635"/>
                <a:gd name="T35" fmla="*/ 104 h 1165"/>
                <a:gd name="T36" fmla="*/ 100 w 635"/>
                <a:gd name="T37" fmla="*/ 100 h 1165"/>
                <a:gd name="T38" fmla="*/ 103 w 635"/>
                <a:gd name="T39" fmla="*/ 89 h 1165"/>
                <a:gd name="T40" fmla="*/ 116 w 635"/>
                <a:gd name="T41" fmla="*/ 94 h 1165"/>
                <a:gd name="T42" fmla="*/ 120 w 635"/>
                <a:gd name="T43" fmla="*/ 86 h 1165"/>
                <a:gd name="T44" fmla="*/ 105 w 635"/>
                <a:gd name="T45" fmla="*/ 82 h 1165"/>
                <a:gd name="T46" fmla="*/ 92 w 635"/>
                <a:gd name="T47" fmla="*/ 77 h 1165"/>
                <a:gd name="T48" fmla="*/ 71 w 635"/>
                <a:gd name="T49" fmla="*/ 87 h 1165"/>
                <a:gd name="T50" fmla="*/ 92 w 635"/>
                <a:gd name="T51" fmla="*/ 77 h 1165"/>
                <a:gd name="T52" fmla="*/ 91 w 635"/>
                <a:gd name="T53" fmla="*/ 68 h 1165"/>
                <a:gd name="T54" fmla="*/ 94 w 635"/>
                <a:gd name="T55" fmla="*/ 69 h 1165"/>
                <a:gd name="T56" fmla="*/ 108 w 635"/>
                <a:gd name="T57" fmla="*/ 74 h 1165"/>
                <a:gd name="T58" fmla="*/ 91 w 635"/>
                <a:gd name="T59" fmla="*/ 55 h 1165"/>
                <a:gd name="T60" fmla="*/ 121 w 635"/>
                <a:gd name="T61" fmla="*/ 62 h 1165"/>
                <a:gd name="T62" fmla="*/ 118 w 635"/>
                <a:gd name="T63" fmla="*/ 50 h 1165"/>
                <a:gd name="T64" fmla="*/ 125 w 635"/>
                <a:gd name="T65" fmla="*/ 42 h 1165"/>
                <a:gd name="T66" fmla="*/ 102 w 635"/>
                <a:gd name="T67" fmla="*/ 32 h 1165"/>
                <a:gd name="T68" fmla="*/ 106 w 635"/>
                <a:gd name="T69" fmla="*/ 46 h 1165"/>
                <a:gd name="T70" fmla="*/ 95 w 635"/>
                <a:gd name="T71" fmla="*/ 33 h 1165"/>
                <a:gd name="T72" fmla="*/ 102 w 635"/>
                <a:gd name="T73" fmla="*/ 32 h 1165"/>
                <a:gd name="T74" fmla="*/ 114 w 635"/>
                <a:gd name="T75" fmla="*/ 36 h 1165"/>
                <a:gd name="T76" fmla="*/ 101 w 635"/>
                <a:gd name="T77" fmla="*/ 18 h 1165"/>
                <a:gd name="T78" fmla="*/ 96 w 635"/>
                <a:gd name="T79" fmla="*/ 0 h 1165"/>
                <a:gd name="T80" fmla="*/ 5 w 635"/>
                <a:gd name="T81" fmla="*/ 220 h 1165"/>
                <a:gd name="T82" fmla="*/ 34 w 635"/>
                <a:gd name="T83" fmla="*/ 171 h 1165"/>
                <a:gd name="T84" fmla="*/ 85 w 635"/>
                <a:gd name="T85" fmla="*/ 190 h 1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5" h="1165">
                  <a:moveTo>
                    <a:pt x="434" y="937"/>
                  </a:moveTo>
                  <a:lnTo>
                    <a:pt x="305" y="885"/>
                  </a:lnTo>
                  <a:lnTo>
                    <a:pt x="441" y="885"/>
                  </a:lnTo>
                  <a:lnTo>
                    <a:pt x="522" y="954"/>
                  </a:lnTo>
                  <a:lnTo>
                    <a:pt x="522" y="916"/>
                  </a:lnTo>
                  <a:lnTo>
                    <a:pt x="487" y="885"/>
                  </a:lnTo>
                  <a:lnTo>
                    <a:pt x="549" y="885"/>
                  </a:lnTo>
                  <a:lnTo>
                    <a:pt x="549" y="850"/>
                  </a:lnTo>
                  <a:lnTo>
                    <a:pt x="449" y="852"/>
                  </a:lnTo>
                  <a:lnTo>
                    <a:pt x="380" y="793"/>
                  </a:lnTo>
                  <a:lnTo>
                    <a:pt x="380" y="831"/>
                  </a:lnTo>
                  <a:lnTo>
                    <a:pt x="403" y="852"/>
                  </a:lnTo>
                  <a:lnTo>
                    <a:pt x="222" y="852"/>
                  </a:lnTo>
                  <a:lnTo>
                    <a:pt x="197" y="843"/>
                  </a:lnTo>
                  <a:lnTo>
                    <a:pt x="249" y="720"/>
                  </a:lnTo>
                  <a:lnTo>
                    <a:pt x="380" y="831"/>
                  </a:lnTo>
                  <a:lnTo>
                    <a:pt x="380" y="793"/>
                  </a:lnTo>
                  <a:lnTo>
                    <a:pt x="318" y="739"/>
                  </a:lnTo>
                  <a:lnTo>
                    <a:pt x="461" y="797"/>
                  </a:lnTo>
                  <a:lnTo>
                    <a:pt x="461" y="729"/>
                  </a:lnTo>
                  <a:lnTo>
                    <a:pt x="345" y="683"/>
                  </a:lnTo>
                  <a:lnTo>
                    <a:pt x="484" y="674"/>
                  </a:lnTo>
                  <a:lnTo>
                    <a:pt x="570" y="756"/>
                  </a:lnTo>
                  <a:lnTo>
                    <a:pt x="570" y="716"/>
                  </a:lnTo>
                  <a:lnTo>
                    <a:pt x="524" y="672"/>
                  </a:lnTo>
                  <a:lnTo>
                    <a:pt x="583" y="668"/>
                  </a:lnTo>
                  <a:lnTo>
                    <a:pt x="583" y="633"/>
                  </a:lnTo>
                  <a:lnTo>
                    <a:pt x="491" y="639"/>
                  </a:lnTo>
                  <a:lnTo>
                    <a:pt x="413" y="566"/>
                  </a:lnTo>
                  <a:lnTo>
                    <a:pt x="413" y="607"/>
                  </a:lnTo>
                  <a:lnTo>
                    <a:pt x="451" y="643"/>
                  </a:lnTo>
                  <a:lnTo>
                    <a:pt x="278" y="655"/>
                  </a:lnTo>
                  <a:lnTo>
                    <a:pt x="330" y="530"/>
                  </a:lnTo>
                  <a:lnTo>
                    <a:pt x="413" y="607"/>
                  </a:lnTo>
                  <a:lnTo>
                    <a:pt x="413" y="566"/>
                  </a:lnTo>
                  <a:lnTo>
                    <a:pt x="397" y="553"/>
                  </a:lnTo>
                  <a:lnTo>
                    <a:pt x="509" y="597"/>
                  </a:lnTo>
                  <a:lnTo>
                    <a:pt x="509" y="530"/>
                  </a:lnTo>
                  <a:lnTo>
                    <a:pt x="407" y="489"/>
                  </a:lnTo>
                  <a:lnTo>
                    <a:pt x="524" y="470"/>
                  </a:lnTo>
                  <a:lnTo>
                    <a:pt x="587" y="539"/>
                  </a:lnTo>
                  <a:lnTo>
                    <a:pt x="587" y="497"/>
                  </a:lnTo>
                  <a:lnTo>
                    <a:pt x="558" y="464"/>
                  </a:lnTo>
                  <a:lnTo>
                    <a:pt x="608" y="457"/>
                  </a:lnTo>
                  <a:lnTo>
                    <a:pt x="608" y="424"/>
                  </a:lnTo>
                  <a:lnTo>
                    <a:pt x="532" y="436"/>
                  </a:lnTo>
                  <a:lnTo>
                    <a:pt x="468" y="366"/>
                  </a:lnTo>
                  <a:lnTo>
                    <a:pt x="468" y="409"/>
                  </a:lnTo>
                  <a:lnTo>
                    <a:pt x="497" y="441"/>
                  </a:lnTo>
                  <a:lnTo>
                    <a:pt x="359" y="463"/>
                  </a:lnTo>
                  <a:lnTo>
                    <a:pt x="409" y="345"/>
                  </a:lnTo>
                  <a:lnTo>
                    <a:pt x="468" y="409"/>
                  </a:lnTo>
                  <a:lnTo>
                    <a:pt x="468" y="366"/>
                  </a:lnTo>
                  <a:lnTo>
                    <a:pt x="461" y="359"/>
                  </a:lnTo>
                  <a:lnTo>
                    <a:pt x="476" y="365"/>
                  </a:lnTo>
                  <a:lnTo>
                    <a:pt x="478" y="365"/>
                  </a:lnTo>
                  <a:lnTo>
                    <a:pt x="478" y="366"/>
                  </a:lnTo>
                  <a:lnTo>
                    <a:pt x="547" y="393"/>
                  </a:lnTo>
                  <a:lnTo>
                    <a:pt x="547" y="326"/>
                  </a:lnTo>
                  <a:lnTo>
                    <a:pt x="461" y="292"/>
                  </a:lnTo>
                  <a:lnTo>
                    <a:pt x="564" y="270"/>
                  </a:lnTo>
                  <a:lnTo>
                    <a:pt x="614" y="330"/>
                  </a:lnTo>
                  <a:lnTo>
                    <a:pt x="614" y="286"/>
                  </a:lnTo>
                  <a:lnTo>
                    <a:pt x="597" y="265"/>
                  </a:lnTo>
                  <a:lnTo>
                    <a:pt x="635" y="257"/>
                  </a:lnTo>
                  <a:lnTo>
                    <a:pt x="635" y="222"/>
                  </a:lnTo>
                  <a:lnTo>
                    <a:pt x="570" y="234"/>
                  </a:lnTo>
                  <a:lnTo>
                    <a:pt x="516" y="171"/>
                  </a:lnTo>
                  <a:lnTo>
                    <a:pt x="516" y="215"/>
                  </a:lnTo>
                  <a:lnTo>
                    <a:pt x="537" y="242"/>
                  </a:lnTo>
                  <a:lnTo>
                    <a:pt x="445" y="261"/>
                  </a:lnTo>
                  <a:lnTo>
                    <a:pt x="482" y="174"/>
                  </a:lnTo>
                  <a:lnTo>
                    <a:pt x="516" y="215"/>
                  </a:lnTo>
                  <a:lnTo>
                    <a:pt x="516" y="171"/>
                  </a:lnTo>
                  <a:lnTo>
                    <a:pt x="505" y="157"/>
                  </a:lnTo>
                  <a:lnTo>
                    <a:pt x="580" y="188"/>
                  </a:lnTo>
                  <a:lnTo>
                    <a:pt x="580" y="121"/>
                  </a:lnTo>
                  <a:lnTo>
                    <a:pt x="514" y="96"/>
                  </a:lnTo>
                  <a:lnTo>
                    <a:pt x="557" y="0"/>
                  </a:lnTo>
                  <a:lnTo>
                    <a:pt x="487" y="0"/>
                  </a:lnTo>
                  <a:lnTo>
                    <a:pt x="0" y="1148"/>
                  </a:lnTo>
                  <a:lnTo>
                    <a:pt x="25" y="1165"/>
                  </a:lnTo>
                  <a:lnTo>
                    <a:pt x="67" y="1148"/>
                  </a:lnTo>
                  <a:lnTo>
                    <a:pt x="171" y="906"/>
                  </a:lnTo>
                  <a:lnTo>
                    <a:pt x="174" y="902"/>
                  </a:lnTo>
                  <a:lnTo>
                    <a:pt x="434" y="1004"/>
                  </a:lnTo>
                  <a:lnTo>
                    <a:pt x="434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6" name="Freeform 151"/>
            <p:cNvSpPr>
              <a:spLocks/>
            </p:cNvSpPr>
            <p:nvPr/>
          </p:nvSpPr>
          <p:spPr bwMode="auto">
            <a:xfrm>
              <a:off x="4528" y="4440"/>
              <a:ext cx="118" cy="220"/>
            </a:xfrm>
            <a:custGeom>
              <a:avLst/>
              <a:gdLst>
                <a:gd name="T0" fmla="*/ 8 w 597"/>
                <a:gd name="T1" fmla="*/ 0 h 1166"/>
                <a:gd name="T2" fmla="*/ 6 w 597"/>
                <a:gd name="T3" fmla="*/ 22 h 1166"/>
                <a:gd name="T4" fmla="*/ 15 w 597"/>
                <a:gd name="T5" fmla="*/ 31 h 1166"/>
                <a:gd name="T6" fmla="*/ 15 w 597"/>
                <a:gd name="T7" fmla="*/ 31 h 1166"/>
                <a:gd name="T8" fmla="*/ 17 w 597"/>
                <a:gd name="T9" fmla="*/ 31 h 1166"/>
                <a:gd name="T10" fmla="*/ 23 w 597"/>
                <a:gd name="T11" fmla="*/ 33 h 1166"/>
                <a:gd name="T12" fmla="*/ 22 w 597"/>
                <a:gd name="T13" fmla="*/ 48 h 1166"/>
                <a:gd name="T14" fmla="*/ 22 w 597"/>
                <a:gd name="T15" fmla="*/ 54 h 1166"/>
                <a:gd name="T16" fmla="*/ 12 w 597"/>
                <a:gd name="T17" fmla="*/ 61 h 1166"/>
                <a:gd name="T18" fmla="*/ 27 w 597"/>
                <a:gd name="T19" fmla="*/ 68 h 1166"/>
                <a:gd name="T20" fmla="*/ 0 w 597"/>
                <a:gd name="T21" fmla="*/ 80 h 1166"/>
                <a:gd name="T22" fmla="*/ 8 w 597"/>
                <a:gd name="T23" fmla="*/ 88 h 1166"/>
                <a:gd name="T24" fmla="*/ 6 w 597"/>
                <a:gd name="T25" fmla="*/ 97 h 1166"/>
                <a:gd name="T26" fmla="*/ 25 w 597"/>
                <a:gd name="T27" fmla="*/ 91 h 1166"/>
                <a:gd name="T28" fmla="*/ 20 w 597"/>
                <a:gd name="T29" fmla="*/ 83 h 1166"/>
                <a:gd name="T30" fmla="*/ 47 w 597"/>
                <a:gd name="T31" fmla="*/ 87 h 1166"/>
                <a:gd name="T32" fmla="*/ 25 w 597"/>
                <a:gd name="T33" fmla="*/ 91 h 1166"/>
                <a:gd name="T34" fmla="*/ 20 w 597"/>
                <a:gd name="T35" fmla="*/ 99 h 1166"/>
                <a:gd name="T36" fmla="*/ 39 w 597"/>
                <a:gd name="T37" fmla="*/ 104 h 1166"/>
                <a:gd name="T38" fmla="*/ 3 w 597"/>
                <a:gd name="T39" fmla="*/ 120 h 1166"/>
                <a:gd name="T40" fmla="*/ 14 w 597"/>
                <a:gd name="T41" fmla="*/ 127 h 1166"/>
                <a:gd name="T42" fmla="*/ 10 w 597"/>
                <a:gd name="T43" fmla="*/ 138 h 1166"/>
                <a:gd name="T44" fmla="*/ 35 w 597"/>
                <a:gd name="T45" fmla="*/ 128 h 1166"/>
                <a:gd name="T46" fmla="*/ 29 w 597"/>
                <a:gd name="T47" fmla="*/ 121 h 1166"/>
                <a:gd name="T48" fmla="*/ 63 w 597"/>
                <a:gd name="T49" fmla="*/ 123 h 1166"/>
                <a:gd name="T50" fmla="*/ 35 w 597"/>
                <a:gd name="T51" fmla="*/ 128 h 1166"/>
                <a:gd name="T52" fmla="*/ 26 w 597"/>
                <a:gd name="T53" fmla="*/ 138 h 1166"/>
                <a:gd name="T54" fmla="*/ 55 w 597"/>
                <a:gd name="T55" fmla="*/ 139 h 1166"/>
                <a:gd name="T56" fmla="*/ 47 w 597"/>
                <a:gd name="T57" fmla="*/ 153 h 1166"/>
                <a:gd name="T58" fmla="*/ 79 w 597"/>
                <a:gd name="T59" fmla="*/ 159 h 1166"/>
                <a:gd name="T60" fmla="*/ 38 w 597"/>
                <a:gd name="T61" fmla="*/ 161 h 1166"/>
                <a:gd name="T62" fmla="*/ 47 w 597"/>
                <a:gd name="T63" fmla="*/ 146 h 1166"/>
                <a:gd name="T64" fmla="*/ 7 w 597"/>
                <a:gd name="T65" fmla="*/ 161 h 1166"/>
                <a:gd name="T66" fmla="*/ 22 w 597"/>
                <a:gd name="T67" fmla="*/ 167 h 1166"/>
                <a:gd name="T68" fmla="*/ 19 w 597"/>
                <a:gd name="T69" fmla="*/ 176 h 1166"/>
                <a:gd name="T70" fmla="*/ 58 w 597"/>
                <a:gd name="T71" fmla="*/ 167 h 1166"/>
                <a:gd name="T72" fmla="*/ 35 w 597"/>
                <a:gd name="T73" fmla="*/ 188 h 1166"/>
                <a:gd name="T74" fmla="*/ 84 w 597"/>
                <a:gd name="T75" fmla="*/ 171 h 1166"/>
                <a:gd name="T76" fmla="*/ 113 w 597"/>
                <a:gd name="T77" fmla="*/ 220 h 1166"/>
                <a:gd name="T78" fmla="*/ 22 w 597"/>
                <a:gd name="T79" fmla="*/ 0 h 11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7" h="1166">
                  <a:moveTo>
                    <a:pt x="110" y="0"/>
                  </a:moveTo>
                  <a:lnTo>
                    <a:pt x="40" y="0"/>
                  </a:lnTo>
                  <a:lnTo>
                    <a:pt x="81" y="96"/>
                  </a:lnTo>
                  <a:lnTo>
                    <a:pt x="31" y="115"/>
                  </a:lnTo>
                  <a:lnTo>
                    <a:pt x="31" y="182"/>
                  </a:lnTo>
                  <a:lnTo>
                    <a:pt x="77" y="165"/>
                  </a:lnTo>
                  <a:lnTo>
                    <a:pt x="92" y="157"/>
                  </a:lnTo>
                  <a:lnTo>
                    <a:pt x="86" y="165"/>
                  </a:lnTo>
                  <a:lnTo>
                    <a:pt x="86" y="209"/>
                  </a:lnTo>
                  <a:lnTo>
                    <a:pt x="115" y="175"/>
                  </a:lnTo>
                  <a:lnTo>
                    <a:pt x="152" y="261"/>
                  </a:lnTo>
                  <a:lnTo>
                    <a:pt x="113" y="253"/>
                  </a:lnTo>
                  <a:lnTo>
                    <a:pt x="113" y="288"/>
                  </a:lnTo>
                  <a:lnTo>
                    <a:pt x="136" y="292"/>
                  </a:lnTo>
                  <a:lnTo>
                    <a:pt x="62" y="321"/>
                  </a:lnTo>
                  <a:lnTo>
                    <a:pt x="62" y="388"/>
                  </a:lnTo>
                  <a:lnTo>
                    <a:pt x="136" y="359"/>
                  </a:lnTo>
                  <a:lnTo>
                    <a:pt x="65" y="436"/>
                  </a:lnTo>
                  <a:lnTo>
                    <a:pt x="0" y="426"/>
                  </a:lnTo>
                  <a:lnTo>
                    <a:pt x="0" y="459"/>
                  </a:lnTo>
                  <a:lnTo>
                    <a:pt x="38" y="465"/>
                  </a:lnTo>
                  <a:lnTo>
                    <a:pt x="31" y="472"/>
                  </a:lnTo>
                  <a:lnTo>
                    <a:pt x="31" y="515"/>
                  </a:lnTo>
                  <a:lnTo>
                    <a:pt x="73" y="470"/>
                  </a:lnTo>
                  <a:lnTo>
                    <a:pt x="127" y="480"/>
                  </a:lnTo>
                  <a:lnTo>
                    <a:pt x="127" y="445"/>
                  </a:lnTo>
                  <a:lnTo>
                    <a:pt x="100" y="442"/>
                  </a:lnTo>
                  <a:lnTo>
                    <a:pt x="188" y="346"/>
                  </a:lnTo>
                  <a:lnTo>
                    <a:pt x="236" y="463"/>
                  </a:lnTo>
                  <a:lnTo>
                    <a:pt x="127" y="445"/>
                  </a:lnTo>
                  <a:lnTo>
                    <a:pt x="127" y="480"/>
                  </a:lnTo>
                  <a:lnTo>
                    <a:pt x="188" y="490"/>
                  </a:lnTo>
                  <a:lnTo>
                    <a:pt x="100" y="524"/>
                  </a:lnTo>
                  <a:lnTo>
                    <a:pt x="100" y="591"/>
                  </a:lnTo>
                  <a:lnTo>
                    <a:pt x="198" y="553"/>
                  </a:lnTo>
                  <a:lnTo>
                    <a:pt x="106" y="639"/>
                  </a:lnTo>
                  <a:lnTo>
                    <a:pt x="17" y="634"/>
                  </a:lnTo>
                  <a:lnTo>
                    <a:pt x="17" y="668"/>
                  </a:lnTo>
                  <a:lnTo>
                    <a:pt x="73" y="672"/>
                  </a:lnTo>
                  <a:lnTo>
                    <a:pt x="52" y="691"/>
                  </a:lnTo>
                  <a:lnTo>
                    <a:pt x="52" y="732"/>
                  </a:lnTo>
                  <a:lnTo>
                    <a:pt x="113" y="674"/>
                  </a:lnTo>
                  <a:lnTo>
                    <a:pt x="179" y="678"/>
                  </a:lnTo>
                  <a:lnTo>
                    <a:pt x="179" y="645"/>
                  </a:lnTo>
                  <a:lnTo>
                    <a:pt x="146" y="643"/>
                  </a:lnTo>
                  <a:lnTo>
                    <a:pt x="265" y="530"/>
                  </a:lnTo>
                  <a:lnTo>
                    <a:pt x="319" y="653"/>
                  </a:lnTo>
                  <a:lnTo>
                    <a:pt x="179" y="645"/>
                  </a:lnTo>
                  <a:lnTo>
                    <a:pt x="179" y="678"/>
                  </a:lnTo>
                  <a:lnTo>
                    <a:pt x="252" y="684"/>
                  </a:lnTo>
                  <a:lnTo>
                    <a:pt x="131" y="730"/>
                  </a:lnTo>
                  <a:lnTo>
                    <a:pt x="131" y="797"/>
                  </a:lnTo>
                  <a:lnTo>
                    <a:pt x="277" y="739"/>
                  </a:lnTo>
                  <a:lnTo>
                    <a:pt x="240" y="772"/>
                  </a:lnTo>
                  <a:lnTo>
                    <a:pt x="240" y="812"/>
                  </a:lnTo>
                  <a:lnTo>
                    <a:pt x="346" y="720"/>
                  </a:lnTo>
                  <a:lnTo>
                    <a:pt x="398" y="843"/>
                  </a:lnTo>
                  <a:lnTo>
                    <a:pt x="375" y="853"/>
                  </a:lnTo>
                  <a:lnTo>
                    <a:pt x="192" y="853"/>
                  </a:lnTo>
                  <a:lnTo>
                    <a:pt x="240" y="812"/>
                  </a:lnTo>
                  <a:lnTo>
                    <a:pt x="240" y="772"/>
                  </a:lnTo>
                  <a:lnTo>
                    <a:pt x="148" y="853"/>
                  </a:lnTo>
                  <a:lnTo>
                    <a:pt x="35" y="851"/>
                  </a:lnTo>
                  <a:lnTo>
                    <a:pt x="35" y="883"/>
                  </a:lnTo>
                  <a:lnTo>
                    <a:pt x="110" y="885"/>
                  </a:lnTo>
                  <a:lnTo>
                    <a:pt x="96" y="897"/>
                  </a:lnTo>
                  <a:lnTo>
                    <a:pt x="96" y="935"/>
                  </a:lnTo>
                  <a:lnTo>
                    <a:pt x="154" y="885"/>
                  </a:lnTo>
                  <a:lnTo>
                    <a:pt x="292" y="885"/>
                  </a:lnTo>
                  <a:lnTo>
                    <a:pt x="175" y="931"/>
                  </a:lnTo>
                  <a:lnTo>
                    <a:pt x="175" y="998"/>
                  </a:lnTo>
                  <a:lnTo>
                    <a:pt x="423" y="902"/>
                  </a:lnTo>
                  <a:lnTo>
                    <a:pt x="423" y="908"/>
                  </a:lnTo>
                  <a:lnTo>
                    <a:pt x="530" y="1156"/>
                  </a:lnTo>
                  <a:lnTo>
                    <a:pt x="572" y="1166"/>
                  </a:lnTo>
                  <a:lnTo>
                    <a:pt x="597" y="114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7" name="Freeform 152"/>
            <p:cNvSpPr>
              <a:spLocks/>
            </p:cNvSpPr>
            <p:nvPr/>
          </p:nvSpPr>
          <p:spPr bwMode="auto">
            <a:xfrm>
              <a:off x="4464" y="4388"/>
              <a:ext cx="99" cy="326"/>
            </a:xfrm>
            <a:custGeom>
              <a:avLst/>
              <a:gdLst>
                <a:gd name="T0" fmla="*/ 72 w 503"/>
                <a:gd name="T1" fmla="*/ 238 h 1727"/>
                <a:gd name="T2" fmla="*/ 56 w 503"/>
                <a:gd name="T3" fmla="*/ 244 h 1727"/>
                <a:gd name="T4" fmla="*/ 71 w 503"/>
                <a:gd name="T5" fmla="*/ 219 h 1727"/>
                <a:gd name="T6" fmla="*/ 90 w 503"/>
                <a:gd name="T7" fmla="*/ 202 h 1727"/>
                <a:gd name="T8" fmla="*/ 75 w 503"/>
                <a:gd name="T9" fmla="*/ 190 h 1727"/>
                <a:gd name="T10" fmla="*/ 54 w 503"/>
                <a:gd name="T11" fmla="*/ 177 h 1727"/>
                <a:gd name="T12" fmla="*/ 63 w 503"/>
                <a:gd name="T13" fmla="*/ 172 h 1727"/>
                <a:gd name="T14" fmla="*/ 60 w 503"/>
                <a:gd name="T15" fmla="*/ 160 h 1727"/>
                <a:gd name="T16" fmla="*/ 54 w 503"/>
                <a:gd name="T17" fmla="*/ 158 h 1727"/>
                <a:gd name="T18" fmla="*/ 65 w 503"/>
                <a:gd name="T19" fmla="*/ 132 h 1727"/>
                <a:gd name="T20" fmla="*/ 65 w 503"/>
                <a:gd name="T21" fmla="*/ 129 h 1727"/>
                <a:gd name="T22" fmla="*/ 77 w 503"/>
                <a:gd name="T23" fmla="*/ 113 h 1727"/>
                <a:gd name="T24" fmla="*/ 63 w 503"/>
                <a:gd name="T25" fmla="*/ 112 h 1727"/>
                <a:gd name="T26" fmla="*/ 54 w 503"/>
                <a:gd name="T27" fmla="*/ 100 h 1727"/>
                <a:gd name="T28" fmla="*/ 63 w 503"/>
                <a:gd name="T29" fmla="*/ 112 h 1727"/>
                <a:gd name="T30" fmla="*/ 87 w 503"/>
                <a:gd name="T31" fmla="*/ 100 h 1727"/>
                <a:gd name="T32" fmla="*/ 81 w 503"/>
                <a:gd name="T33" fmla="*/ 83 h 1727"/>
                <a:gd name="T34" fmla="*/ 54 w 503"/>
                <a:gd name="T35" fmla="*/ 92 h 1727"/>
                <a:gd name="T36" fmla="*/ 54 w 503"/>
                <a:gd name="T37" fmla="*/ 80 h 1727"/>
                <a:gd name="T38" fmla="*/ 59 w 503"/>
                <a:gd name="T39" fmla="*/ 21 h 1727"/>
                <a:gd name="T40" fmla="*/ 71 w 503"/>
                <a:gd name="T41" fmla="*/ 18 h 1727"/>
                <a:gd name="T42" fmla="*/ 48 w 503"/>
                <a:gd name="T43" fmla="*/ 0 h 1727"/>
                <a:gd name="T44" fmla="*/ 26 w 503"/>
                <a:gd name="T45" fmla="*/ 18 h 1727"/>
                <a:gd name="T46" fmla="*/ 37 w 503"/>
                <a:gd name="T47" fmla="*/ 23 h 1727"/>
                <a:gd name="T48" fmla="*/ 29 w 503"/>
                <a:gd name="T49" fmla="*/ 76 h 1727"/>
                <a:gd name="T50" fmla="*/ 42 w 503"/>
                <a:gd name="T51" fmla="*/ 94 h 1727"/>
                <a:gd name="T52" fmla="*/ 42 w 503"/>
                <a:gd name="T53" fmla="*/ 100 h 1727"/>
                <a:gd name="T54" fmla="*/ 35 w 503"/>
                <a:gd name="T55" fmla="*/ 115 h 1727"/>
                <a:gd name="T56" fmla="*/ 22 w 503"/>
                <a:gd name="T57" fmla="*/ 127 h 1727"/>
                <a:gd name="T58" fmla="*/ 34 w 503"/>
                <a:gd name="T59" fmla="*/ 131 h 1727"/>
                <a:gd name="T60" fmla="*/ 34 w 503"/>
                <a:gd name="T61" fmla="*/ 139 h 1727"/>
                <a:gd name="T62" fmla="*/ 30 w 503"/>
                <a:gd name="T63" fmla="*/ 146 h 1727"/>
                <a:gd name="T64" fmla="*/ 36 w 503"/>
                <a:gd name="T65" fmla="*/ 161 h 1727"/>
                <a:gd name="T66" fmla="*/ 33 w 503"/>
                <a:gd name="T67" fmla="*/ 172 h 1727"/>
                <a:gd name="T68" fmla="*/ 42 w 503"/>
                <a:gd name="T69" fmla="*/ 178 h 1727"/>
                <a:gd name="T70" fmla="*/ 27 w 503"/>
                <a:gd name="T71" fmla="*/ 195 h 1727"/>
                <a:gd name="T72" fmla="*/ 5 w 503"/>
                <a:gd name="T73" fmla="*/ 203 h 1727"/>
                <a:gd name="T74" fmla="*/ 23 w 503"/>
                <a:gd name="T75" fmla="*/ 220 h 1727"/>
                <a:gd name="T76" fmla="*/ 41 w 503"/>
                <a:gd name="T77" fmla="*/ 245 h 1727"/>
                <a:gd name="T78" fmla="*/ 24 w 503"/>
                <a:gd name="T79" fmla="*/ 239 h 1727"/>
                <a:gd name="T80" fmla="*/ 42 w 503"/>
                <a:gd name="T81" fmla="*/ 258 h 1727"/>
                <a:gd name="T82" fmla="*/ 56 w 503"/>
                <a:gd name="T83" fmla="*/ 322 h 17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3" h="1727">
                  <a:moveTo>
                    <a:pt x="503" y="1273"/>
                  </a:moveTo>
                  <a:lnTo>
                    <a:pt x="503" y="1206"/>
                  </a:lnTo>
                  <a:lnTo>
                    <a:pt x="366" y="1260"/>
                  </a:lnTo>
                  <a:lnTo>
                    <a:pt x="426" y="1208"/>
                  </a:lnTo>
                  <a:lnTo>
                    <a:pt x="426" y="1168"/>
                  </a:lnTo>
                  <a:lnTo>
                    <a:pt x="284" y="1293"/>
                  </a:lnTo>
                  <a:lnTo>
                    <a:pt x="276" y="1295"/>
                  </a:lnTo>
                  <a:lnTo>
                    <a:pt x="276" y="1158"/>
                  </a:lnTo>
                  <a:lnTo>
                    <a:pt x="363" y="1158"/>
                  </a:lnTo>
                  <a:lnTo>
                    <a:pt x="363" y="1126"/>
                  </a:lnTo>
                  <a:lnTo>
                    <a:pt x="324" y="1126"/>
                  </a:lnTo>
                  <a:lnTo>
                    <a:pt x="459" y="1072"/>
                  </a:lnTo>
                  <a:lnTo>
                    <a:pt x="459" y="1005"/>
                  </a:lnTo>
                  <a:lnTo>
                    <a:pt x="324" y="1058"/>
                  </a:lnTo>
                  <a:lnTo>
                    <a:pt x="380" y="1007"/>
                  </a:lnTo>
                  <a:lnTo>
                    <a:pt x="380" y="966"/>
                  </a:lnTo>
                  <a:lnTo>
                    <a:pt x="276" y="1064"/>
                  </a:lnTo>
                  <a:lnTo>
                    <a:pt x="276" y="937"/>
                  </a:lnTo>
                  <a:lnTo>
                    <a:pt x="345" y="943"/>
                  </a:lnTo>
                  <a:lnTo>
                    <a:pt x="345" y="909"/>
                  </a:lnTo>
                  <a:lnTo>
                    <a:pt x="322" y="909"/>
                  </a:lnTo>
                  <a:lnTo>
                    <a:pt x="428" y="866"/>
                  </a:lnTo>
                  <a:lnTo>
                    <a:pt x="428" y="799"/>
                  </a:lnTo>
                  <a:lnTo>
                    <a:pt x="307" y="847"/>
                  </a:lnTo>
                  <a:lnTo>
                    <a:pt x="361" y="788"/>
                  </a:lnTo>
                  <a:lnTo>
                    <a:pt x="361" y="745"/>
                  </a:lnTo>
                  <a:lnTo>
                    <a:pt x="276" y="839"/>
                  </a:lnTo>
                  <a:lnTo>
                    <a:pt x="274" y="726"/>
                  </a:lnTo>
                  <a:lnTo>
                    <a:pt x="328" y="734"/>
                  </a:lnTo>
                  <a:lnTo>
                    <a:pt x="328" y="701"/>
                  </a:lnTo>
                  <a:lnTo>
                    <a:pt x="305" y="697"/>
                  </a:lnTo>
                  <a:lnTo>
                    <a:pt x="328" y="688"/>
                  </a:lnTo>
                  <a:lnTo>
                    <a:pt x="328" y="686"/>
                  </a:lnTo>
                  <a:lnTo>
                    <a:pt x="334" y="686"/>
                  </a:lnTo>
                  <a:lnTo>
                    <a:pt x="390" y="663"/>
                  </a:lnTo>
                  <a:lnTo>
                    <a:pt x="390" y="596"/>
                  </a:lnTo>
                  <a:lnTo>
                    <a:pt x="280" y="640"/>
                  </a:lnTo>
                  <a:lnTo>
                    <a:pt x="311" y="603"/>
                  </a:lnTo>
                  <a:lnTo>
                    <a:pt x="318" y="594"/>
                  </a:lnTo>
                  <a:lnTo>
                    <a:pt x="318" y="549"/>
                  </a:lnTo>
                  <a:lnTo>
                    <a:pt x="274" y="601"/>
                  </a:lnTo>
                  <a:lnTo>
                    <a:pt x="274" y="528"/>
                  </a:lnTo>
                  <a:lnTo>
                    <a:pt x="328" y="540"/>
                  </a:lnTo>
                  <a:lnTo>
                    <a:pt x="318" y="549"/>
                  </a:lnTo>
                  <a:lnTo>
                    <a:pt x="318" y="594"/>
                  </a:lnTo>
                  <a:lnTo>
                    <a:pt x="361" y="546"/>
                  </a:lnTo>
                  <a:lnTo>
                    <a:pt x="441" y="563"/>
                  </a:lnTo>
                  <a:lnTo>
                    <a:pt x="441" y="528"/>
                  </a:lnTo>
                  <a:lnTo>
                    <a:pt x="386" y="517"/>
                  </a:lnTo>
                  <a:lnTo>
                    <a:pt x="414" y="484"/>
                  </a:lnTo>
                  <a:lnTo>
                    <a:pt x="414" y="440"/>
                  </a:lnTo>
                  <a:lnTo>
                    <a:pt x="353" y="509"/>
                  </a:lnTo>
                  <a:lnTo>
                    <a:pt x="274" y="494"/>
                  </a:lnTo>
                  <a:lnTo>
                    <a:pt x="274" y="490"/>
                  </a:lnTo>
                  <a:lnTo>
                    <a:pt x="359" y="457"/>
                  </a:lnTo>
                  <a:lnTo>
                    <a:pt x="359" y="390"/>
                  </a:lnTo>
                  <a:lnTo>
                    <a:pt x="274" y="423"/>
                  </a:lnTo>
                  <a:lnTo>
                    <a:pt x="274" y="163"/>
                  </a:lnTo>
                  <a:lnTo>
                    <a:pt x="274" y="125"/>
                  </a:lnTo>
                  <a:lnTo>
                    <a:pt x="299" y="113"/>
                  </a:lnTo>
                  <a:lnTo>
                    <a:pt x="368" y="275"/>
                  </a:lnTo>
                  <a:lnTo>
                    <a:pt x="438" y="275"/>
                  </a:lnTo>
                  <a:lnTo>
                    <a:pt x="363" y="98"/>
                  </a:lnTo>
                  <a:lnTo>
                    <a:pt x="390" y="75"/>
                  </a:lnTo>
                  <a:lnTo>
                    <a:pt x="393" y="44"/>
                  </a:lnTo>
                  <a:lnTo>
                    <a:pt x="244" y="0"/>
                  </a:lnTo>
                  <a:lnTo>
                    <a:pt x="96" y="48"/>
                  </a:lnTo>
                  <a:lnTo>
                    <a:pt x="96" y="85"/>
                  </a:lnTo>
                  <a:lnTo>
                    <a:pt x="130" y="98"/>
                  </a:lnTo>
                  <a:lnTo>
                    <a:pt x="53" y="279"/>
                  </a:lnTo>
                  <a:lnTo>
                    <a:pt x="123" y="279"/>
                  </a:lnTo>
                  <a:lnTo>
                    <a:pt x="188" y="123"/>
                  </a:lnTo>
                  <a:lnTo>
                    <a:pt x="217" y="135"/>
                  </a:lnTo>
                  <a:lnTo>
                    <a:pt x="215" y="427"/>
                  </a:lnTo>
                  <a:lnTo>
                    <a:pt x="146" y="400"/>
                  </a:lnTo>
                  <a:lnTo>
                    <a:pt x="146" y="467"/>
                  </a:lnTo>
                  <a:lnTo>
                    <a:pt x="215" y="494"/>
                  </a:lnTo>
                  <a:lnTo>
                    <a:pt x="215" y="498"/>
                  </a:lnTo>
                  <a:lnTo>
                    <a:pt x="201" y="501"/>
                  </a:lnTo>
                  <a:lnTo>
                    <a:pt x="201" y="536"/>
                  </a:lnTo>
                  <a:lnTo>
                    <a:pt x="215" y="532"/>
                  </a:lnTo>
                  <a:lnTo>
                    <a:pt x="215" y="603"/>
                  </a:lnTo>
                  <a:lnTo>
                    <a:pt x="180" y="565"/>
                  </a:lnTo>
                  <a:lnTo>
                    <a:pt x="180" y="609"/>
                  </a:lnTo>
                  <a:lnTo>
                    <a:pt x="211" y="644"/>
                  </a:lnTo>
                  <a:lnTo>
                    <a:pt x="113" y="605"/>
                  </a:lnTo>
                  <a:lnTo>
                    <a:pt x="113" y="672"/>
                  </a:lnTo>
                  <a:lnTo>
                    <a:pt x="172" y="695"/>
                  </a:lnTo>
                  <a:lnTo>
                    <a:pt x="174" y="695"/>
                  </a:lnTo>
                  <a:lnTo>
                    <a:pt x="186" y="701"/>
                  </a:lnTo>
                  <a:lnTo>
                    <a:pt x="174" y="703"/>
                  </a:lnTo>
                  <a:lnTo>
                    <a:pt x="174" y="736"/>
                  </a:lnTo>
                  <a:lnTo>
                    <a:pt x="213" y="730"/>
                  </a:lnTo>
                  <a:lnTo>
                    <a:pt x="213" y="839"/>
                  </a:lnTo>
                  <a:lnTo>
                    <a:pt x="153" y="776"/>
                  </a:lnTo>
                  <a:lnTo>
                    <a:pt x="153" y="818"/>
                  </a:lnTo>
                  <a:lnTo>
                    <a:pt x="182" y="851"/>
                  </a:lnTo>
                  <a:lnTo>
                    <a:pt x="75" y="809"/>
                  </a:lnTo>
                  <a:lnTo>
                    <a:pt x="75" y="876"/>
                  </a:lnTo>
                  <a:lnTo>
                    <a:pt x="167" y="912"/>
                  </a:lnTo>
                  <a:lnTo>
                    <a:pt x="149" y="912"/>
                  </a:lnTo>
                  <a:lnTo>
                    <a:pt x="149" y="947"/>
                  </a:lnTo>
                  <a:lnTo>
                    <a:pt x="213" y="943"/>
                  </a:lnTo>
                  <a:lnTo>
                    <a:pt x="213" y="1066"/>
                  </a:lnTo>
                  <a:lnTo>
                    <a:pt x="136" y="995"/>
                  </a:lnTo>
                  <a:lnTo>
                    <a:pt x="136" y="1035"/>
                  </a:lnTo>
                  <a:lnTo>
                    <a:pt x="165" y="1062"/>
                  </a:lnTo>
                  <a:lnTo>
                    <a:pt x="27" y="1008"/>
                  </a:lnTo>
                  <a:lnTo>
                    <a:pt x="27" y="1076"/>
                  </a:lnTo>
                  <a:lnTo>
                    <a:pt x="167" y="1129"/>
                  </a:lnTo>
                  <a:lnTo>
                    <a:pt x="115" y="1129"/>
                  </a:lnTo>
                  <a:lnTo>
                    <a:pt x="115" y="1164"/>
                  </a:lnTo>
                  <a:lnTo>
                    <a:pt x="211" y="1162"/>
                  </a:lnTo>
                  <a:lnTo>
                    <a:pt x="211" y="1298"/>
                  </a:lnTo>
                  <a:lnTo>
                    <a:pt x="207" y="1297"/>
                  </a:lnTo>
                  <a:lnTo>
                    <a:pt x="88" y="1195"/>
                  </a:lnTo>
                  <a:lnTo>
                    <a:pt x="88" y="1233"/>
                  </a:lnTo>
                  <a:lnTo>
                    <a:pt x="124" y="1264"/>
                  </a:lnTo>
                  <a:lnTo>
                    <a:pt x="0" y="1216"/>
                  </a:lnTo>
                  <a:lnTo>
                    <a:pt x="0" y="1283"/>
                  </a:lnTo>
                  <a:lnTo>
                    <a:pt x="211" y="1366"/>
                  </a:lnTo>
                  <a:lnTo>
                    <a:pt x="209" y="1708"/>
                  </a:lnTo>
                  <a:lnTo>
                    <a:pt x="244" y="1727"/>
                  </a:lnTo>
                  <a:lnTo>
                    <a:pt x="282" y="1708"/>
                  </a:lnTo>
                  <a:lnTo>
                    <a:pt x="276" y="1362"/>
                  </a:lnTo>
                  <a:lnTo>
                    <a:pt x="503" y="1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8" name="Rectangle 153"/>
            <p:cNvSpPr>
              <a:spLocks noChangeArrowheads="1"/>
            </p:cNvSpPr>
            <p:nvPr/>
          </p:nvSpPr>
          <p:spPr bwMode="auto">
            <a:xfrm>
              <a:off x="4509" y="4314"/>
              <a:ext cx="5" cy="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9" name="Freeform 154"/>
            <p:cNvSpPr>
              <a:spLocks/>
            </p:cNvSpPr>
            <p:nvPr/>
          </p:nvSpPr>
          <p:spPr bwMode="auto">
            <a:xfrm>
              <a:off x="4498" y="4300"/>
              <a:ext cx="27" cy="27"/>
            </a:xfrm>
            <a:custGeom>
              <a:avLst/>
              <a:gdLst>
                <a:gd name="T0" fmla="*/ 14 w 139"/>
                <a:gd name="T1" fmla="*/ 0 h 141"/>
                <a:gd name="T2" fmla="*/ 11 w 139"/>
                <a:gd name="T3" fmla="*/ 0 h 141"/>
                <a:gd name="T4" fmla="*/ 9 w 139"/>
                <a:gd name="T5" fmla="*/ 1 h 141"/>
                <a:gd name="T6" fmla="*/ 6 w 139"/>
                <a:gd name="T7" fmla="*/ 2 h 141"/>
                <a:gd name="T8" fmla="*/ 4 w 139"/>
                <a:gd name="T9" fmla="*/ 4 h 141"/>
                <a:gd name="T10" fmla="*/ 2 w 139"/>
                <a:gd name="T11" fmla="*/ 6 h 141"/>
                <a:gd name="T12" fmla="*/ 1 w 139"/>
                <a:gd name="T13" fmla="*/ 9 h 141"/>
                <a:gd name="T14" fmla="*/ 0 w 139"/>
                <a:gd name="T15" fmla="*/ 11 h 141"/>
                <a:gd name="T16" fmla="*/ 0 w 139"/>
                <a:gd name="T17" fmla="*/ 14 h 141"/>
                <a:gd name="T18" fmla="*/ 0 w 139"/>
                <a:gd name="T19" fmla="*/ 16 h 141"/>
                <a:gd name="T20" fmla="*/ 1 w 139"/>
                <a:gd name="T21" fmla="*/ 19 h 141"/>
                <a:gd name="T22" fmla="*/ 2 w 139"/>
                <a:gd name="T23" fmla="*/ 21 h 141"/>
                <a:gd name="T24" fmla="*/ 4 w 139"/>
                <a:gd name="T25" fmla="*/ 23 h 141"/>
                <a:gd name="T26" fmla="*/ 6 w 139"/>
                <a:gd name="T27" fmla="*/ 25 h 141"/>
                <a:gd name="T28" fmla="*/ 9 w 139"/>
                <a:gd name="T29" fmla="*/ 26 h 141"/>
                <a:gd name="T30" fmla="*/ 11 w 139"/>
                <a:gd name="T31" fmla="*/ 27 h 141"/>
                <a:gd name="T32" fmla="*/ 14 w 139"/>
                <a:gd name="T33" fmla="*/ 27 h 141"/>
                <a:gd name="T34" fmla="*/ 17 w 139"/>
                <a:gd name="T35" fmla="*/ 27 h 141"/>
                <a:gd name="T36" fmla="*/ 19 w 139"/>
                <a:gd name="T37" fmla="*/ 26 h 141"/>
                <a:gd name="T38" fmla="*/ 21 w 139"/>
                <a:gd name="T39" fmla="*/ 25 h 141"/>
                <a:gd name="T40" fmla="*/ 23 w 139"/>
                <a:gd name="T41" fmla="*/ 23 h 141"/>
                <a:gd name="T42" fmla="*/ 25 w 139"/>
                <a:gd name="T43" fmla="*/ 21 h 141"/>
                <a:gd name="T44" fmla="*/ 26 w 139"/>
                <a:gd name="T45" fmla="*/ 19 h 141"/>
                <a:gd name="T46" fmla="*/ 27 w 139"/>
                <a:gd name="T47" fmla="*/ 16 h 141"/>
                <a:gd name="T48" fmla="*/ 27 w 139"/>
                <a:gd name="T49" fmla="*/ 14 h 141"/>
                <a:gd name="T50" fmla="*/ 27 w 139"/>
                <a:gd name="T51" fmla="*/ 11 h 141"/>
                <a:gd name="T52" fmla="*/ 26 w 139"/>
                <a:gd name="T53" fmla="*/ 9 h 141"/>
                <a:gd name="T54" fmla="*/ 25 w 139"/>
                <a:gd name="T55" fmla="*/ 6 h 141"/>
                <a:gd name="T56" fmla="*/ 23 w 139"/>
                <a:gd name="T57" fmla="*/ 4 h 141"/>
                <a:gd name="T58" fmla="*/ 21 w 139"/>
                <a:gd name="T59" fmla="*/ 2 h 141"/>
                <a:gd name="T60" fmla="*/ 19 w 139"/>
                <a:gd name="T61" fmla="*/ 1 h 141"/>
                <a:gd name="T62" fmla="*/ 17 w 139"/>
                <a:gd name="T63" fmla="*/ 0 h 141"/>
                <a:gd name="T64" fmla="*/ 14 w 139"/>
                <a:gd name="T65" fmla="*/ 0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41">
                  <a:moveTo>
                    <a:pt x="72" y="0"/>
                  </a:move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1"/>
                  </a:lnTo>
                  <a:lnTo>
                    <a:pt x="2" y="85"/>
                  </a:lnTo>
                  <a:lnTo>
                    <a:pt x="6" y="98"/>
                  </a:lnTo>
                  <a:lnTo>
                    <a:pt x="12" y="110"/>
                  </a:lnTo>
                  <a:lnTo>
                    <a:pt x="22" y="119"/>
                  </a:lnTo>
                  <a:lnTo>
                    <a:pt x="33" y="129"/>
                  </a:lnTo>
                  <a:lnTo>
                    <a:pt x="45" y="135"/>
                  </a:lnTo>
                  <a:lnTo>
                    <a:pt x="58" y="139"/>
                  </a:lnTo>
                  <a:lnTo>
                    <a:pt x="72" y="141"/>
                  </a:lnTo>
                  <a:lnTo>
                    <a:pt x="85" y="139"/>
                  </a:lnTo>
                  <a:lnTo>
                    <a:pt x="97" y="135"/>
                  </a:lnTo>
                  <a:lnTo>
                    <a:pt x="108" y="129"/>
                  </a:lnTo>
                  <a:lnTo>
                    <a:pt x="120" y="119"/>
                  </a:lnTo>
                  <a:lnTo>
                    <a:pt x="127" y="110"/>
                  </a:lnTo>
                  <a:lnTo>
                    <a:pt x="133" y="98"/>
                  </a:lnTo>
                  <a:lnTo>
                    <a:pt x="137" y="85"/>
                  </a:lnTo>
                  <a:lnTo>
                    <a:pt x="139" y="71"/>
                  </a:lnTo>
                  <a:lnTo>
                    <a:pt x="137" y="58"/>
                  </a:lnTo>
                  <a:lnTo>
                    <a:pt x="133" y="45"/>
                  </a:lnTo>
                  <a:lnTo>
                    <a:pt x="127" y="33"/>
                  </a:lnTo>
                  <a:lnTo>
                    <a:pt x="120" y="21"/>
                  </a:lnTo>
                  <a:lnTo>
                    <a:pt x="108" y="12"/>
                  </a:lnTo>
                  <a:lnTo>
                    <a:pt x="97" y="6"/>
                  </a:lnTo>
                  <a:lnTo>
                    <a:pt x="8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0" name="Freeform 155"/>
            <p:cNvSpPr>
              <a:spLocks/>
            </p:cNvSpPr>
            <p:nvPr/>
          </p:nvSpPr>
          <p:spPr bwMode="auto">
            <a:xfrm>
              <a:off x="4517" y="4306"/>
              <a:ext cx="105" cy="37"/>
            </a:xfrm>
            <a:custGeom>
              <a:avLst/>
              <a:gdLst>
                <a:gd name="T0" fmla="*/ 105 w 496"/>
                <a:gd name="T1" fmla="*/ 12 h 166"/>
                <a:gd name="T2" fmla="*/ 46 w 496"/>
                <a:gd name="T3" fmla="*/ 0 h 166"/>
                <a:gd name="T4" fmla="*/ 46 w 496"/>
                <a:gd name="T5" fmla="*/ 25 h 166"/>
                <a:gd name="T6" fmla="*/ 0 w 496"/>
                <a:gd name="T7" fmla="*/ 25 h 166"/>
                <a:gd name="T8" fmla="*/ 58 w 496"/>
                <a:gd name="T9" fmla="*/ 37 h 166"/>
                <a:gd name="T10" fmla="*/ 58 w 496"/>
                <a:gd name="T11" fmla="*/ 12 h 166"/>
                <a:gd name="T12" fmla="*/ 105 w 496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166">
                  <a:moveTo>
                    <a:pt x="496" y="55"/>
                  </a:moveTo>
                  <a:lnTo>
                    <a:pt x="219" y="0"/>
                  </a:lnTo>
                  <a:lnTo>
                    <a:pt x="219" y="111"/>
                  </a:lnTo>
                  <a:lnTo>
                    <a:pt x="0" y="111"/>
                  </a:lnTo>
                  <a:lnTo>
                    <a:pt x="276" y="166"/>
                  </a:lnTo>
                  <a:lnTo>
                    <a:pt x="276" y="55"/>
                  </a:lnTo>
                  <a:lnTo>
                    <a:pt x="49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1" name="Freeform 156"/>
            <p:cNvSpPr>
              <a:spLocks/>
            </p:cNvSpPr>
            <p:nvPr/>
          </p:nvSpPr>
          <p:spPr bwMode="auto">
            <a:xfrm>
              <a:off x="4541" y="4223"/>
              <a:ext cx="67" cy="85"/>
            </a:xfrm>
            <a:custGeom>
              <a:avLst/>
              <a:gdLst>
                <a:gd name="T0" fmla="*/ 67 w 316"/>
                <a:gd name="T1" fmla="*/ 0 h 387"/>
                <a:gd name="T2" fmla="*/ 17 w 316"/>
                <a:gd name="T3" fmla="*/ 34 h 387"/>
                <a:gd name="T4" fmla="*/ 34 w 316"/>
                <a:gd name="T5" fmla="*/ 51 h 387"/>
                <a:gd name="T6" fmla="*/ 0 w 316"/>
                <a:gd name="T7" fmla="*/ 85 h 387"/>
                <a:gd name="T8" fmla="*/ 50 w 316"/>
                <a:gd name="T9" fmla="*/ 51 h 387"/>
                <a:gd name="T10" fmla="*/ 34 w 316"/>
                <a:gd name="T11" fmla="*/ 34 h 387"/>
                <a:gd name="T12" fmla="*/ 67 w 316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" h="387">
                  <a:moveTo>
                    <a:pt x="316" y="0"/>
                  </a:moveTo>
                  <a:lnTo>
                    <a:pt x="81" y="154"/>
                  </a:lnTo>
                  <a:lnTo>
                    <a:pt x="158" y="233"/>
                  </a:lnTo>
                  <a:lnTo>
                    <a:pt x="0" y="387"/>
                  </a:lnTo>
                  <a:lnTo>
                    <a:pt x="235" y="233"/>
                  </a:lnTo>
                  <a:lnTo>
                    <a:pt x="158" y="15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2" name="Freeform 157"/>
            <p:cNvSpPr>
              <a:spLocks/>
            </p:cNvSpPr>
            <p:nvPr/>
          </p:nvSpPr>
          <p:spPr bwMode="auto">
            <a:xfrm>
              <a:off x="4424" y="4223"/>
              <a:ext cx="66" cy="85"/>
            </a:xfrm>
            <a:custGeom>
              <a:avLst/>
              <a:gdLst>
                <a:gd name="T0" fmla="*/ 0 w 313"/>
                <a:gd name="T1" fmla="*/ 0 h 387"/>
                <a:gd name="T2" fmla="*/ 49 w 313"/>
                <a:gd name="T3" fmla="*/ 34 h 387"/>
                <a:gd name="T4" fmla="*/ 33 w 313"/>
                <a:gd name="T5" fmla="*/ 51 h 387"/>
                <a:gd name="T6" fmla="*/ 66 w 313"/>
                <a:gd name="T7" fmla="*/ 85 h 387"/>
                <a:gd name="T8" fmla="*/ 16 w 313"/>
                <a:gd name="T9" fmla="*/ 51 h 387"/>
                <a:gd name="T10" fmla="*/ 33 w 313"/>
                <a:gd name="T11" fmla="*/ 34 h 387"/>
                <a:gd name="T12" fmla="*/ 0 w 313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3" h="387">
                  <a:moveTo>
                    <a:pt x="0" y="0"/>
                  </a:moveTo>
                  <a:lnTo>
                    <a:pt x="234" y="154"/>
                  </a:lnTo>
                  <a:lnTo>
                    <a:pt x="157" y="233"/>
                  </a:lnTo>
                  <a:lnTo>
                    <a:pt x="313" y="387"/>
                  </a:lnTo>
                  <a:lnTo>
                    <a:pt x="78" y="233"/>
                  </a:lnTo>
                  <a:lnTo>
                    <a:pt x="155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3" name="Freeform 158"/>
            <p:cNvSpPr>
              <a:spLocks/>
            </p:cNvSpPr>
            <p:nvPr/>
          </p:nvSpPr>
          <p:spPr bwMode="auto">
            <a:xfrm>
              <a:off x="4402" y="4311"/>
              <a:ext cx="104" cy="37"/>
            </a:xfrm>
            <a:custGeom>
              <a:avLst/>
              <a:gdLst>
                <a:gd name="T0" fmla="*/ 0 w 494"/>
                <a:gd name="T1" fmla="*/ 12 h 166"/>
                <a:gd name="T2" fmla="*/ 58 w 494"/>
                <a:gd name="T3" fmla="*/ 0 h 166"/>
                <a:gd name="T4" fmla="*/ 58 w 494"/>
                <a:gd name="T5" fmla="*/ 25 h 166"/>
                <a:gd name="T6" fmla="*/ 104 w 494"/>
                <a:gd name="T7" fmla="*/ 25 h 166"/>
                <a:gd name="T8" fmla="*/ 46 w 494"/>
                <a:gd name="T9" fmla="*/ 37 h 166"/>
                <a:gd name="T10" fmla="*/ 46 w 494"/>
                <a:gd name="T11" fmla="*/ 12 h 166"/>
                <a:gd name="T12" fmla="*/ 0 w 494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4" h="166">
                  <a:moveTo>
                    <a:pt x="0" y="55"/>
                  </a:moveTo>
                  <a:lnTo>
                    <a:pt x="274" y="0"/>
                  </a:lnTo>
                  <a:lnTo>
                    <a:pt x="274" y="111"/>
                  </a:lnTo>
                  <a:lnTo>
                    <a:pt x="494" y="111"/>
                  </a:lnTo>
                  <a:lnTo>
                    <a:pt x="219" y="166"/>
                  </a:lnTo>
                  <a:lnTo>
                    <a:pt x="21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cxnSp>
        <p:nvCxnSpPr>
          <p:cNvPr id="442" name="Straight Arrow Connector 15"/>
          <p:cNvCxnSpPr>
            <a:stCxn id="37" idx="2"/>
          </p:cNvCxnSpPr>
          <p:nvPr/>
        </p:nvCxnSpPr>
        <p:spPr bwMode="auto">
          <a:xfrm rot="5400000">
            <a:off x="5776990" y="2879281"/>
            <a:ext cx="653987" cy="6809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7" name="橢圓 196"/>
          <p:cNvSpPr/>
          <p:nvPr/>
        </p:nvSpPr>
        <p:spPr bwMode="auto">
          <a:xfrm>
            <a:off x="5717075" y="1828800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8" name="Straight Arrow Connector 15"/>
          <p:cNvCxnSpPr/>
          <p:nvPr/>
        </p:nvCxnSpPr>
        <p:spPr bwMode="auto">
          <a:xfrm rot="5400000" flipH="1">
            <a:off x="5000784" y="3024431"/>
            <a:ext cx="493326" cy="648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Arrow Connector 15"/>
          <p:cNvCxnSpPr/>
          <p:nvPr/>
        </p:nvCxnSpPr>
        <p:spPr bwMode="auto">
          <a:xfrm rot="5400000">
            <a:off x="3983995" y="3093831"/>
            <a:ext cx="596663" cy="6678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" name="橢圓 214"/>
          <p:cNvSpPr/>
          <p:nvPr/>
        </p:nvSpPr>
        <p:spPr bwMode="auto">
          <a:xfrm>
            <a:off x="4054530" y="2092037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6" name="橢圓 215"/>
          <p:cNvSpPr/>
          <p:nvPr/>
        </p:nvSpPr>
        <p:spPr bwMode="auto">
          <a:xfrm>
            <a:off x="1976348" y="2230582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7" name="橢圓 216"/>
          <p:cNvSpPr/>
          <p:nvPr/>
        </p:nvSpPr>
        <p:spPr bwMode="auto">
          <a:xfrm>
            <a:off x="355366" y="2729345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8" name="橢圓 217"/>
          <p:cNvSpPr/>
          <p:nvPr/>
        </p:nvSpPr>
        <p:spPr bwMode="auto">
          <a:xfrm>
            <a:off x="1352894" y="3435927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9" name="橢圓 218"/>
          <p:cNvSpPr/>
          <p:nvPr/>
        </p:nvSpPr>
        <p:spPr bwMode="auto">
          <a:xfrm>
            <a:off x="3043149" y="3117272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0" name="橢圓 219"/>
          <p:cNvSpPr/>
          <p:nvPr/>
        </p:nvSpPr>
        <p:spPr bwMode="auto">
          <a:xfrm>
            <a:off x="6811585" y="4100944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1" name="橢圓 220"/>
          <p:cNvSpPr/>
          <p:nvPr/>
        </p:nvSpPr>
        <p:spPr bwMode="auto">
          <a:xfrm>
            <a:off x="5176748" y="4100944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2" name="橢圓 221"/>
          <p:cNvSpPr/>
          <p:nvPr/>
        </p:nvSpPr>
        <p:spPr bwMode="auto">
          <a:xfrm>
            <a:off x="3001585" y="4807530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3" name="橢圓 222"/>
          <p:cNvSpPr/>
          <p:nvPr/>
        </p:nvSpPr>
        <p:spPr bwMode="auto">
          <a:xfrm>
            <a:off x="272239" y="5015345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6" name="橢圓 225"/>
          <p:cNvSpPr/>
          <p:nvPr/>
        </p:nvSpPr>
        <p:spPr bwMode="auto">
          <a:xfrm>
            <a:off x="1657694" y="4696691"/>
            <a:ext cx="1556561" cy="1482436"/>
          </a:xfrm>
          <a:prstGeom prst="ellipse">
            <a:avLst/>
          </a:prstGeom>
          <a:solidFill>
            <a:srgbClr val="9999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7" name="直線接點 226"/>
          <p:cNvCxnSpPr/>
          <p:nvPr/>
        </p:nvCxnSpPr>
        <p:spPr bwMode="auto">
          <a:xfrm flipV="1">
            <a:off x="7533409" y="4485409"/>
            <a:ext cx="748146" cy="4572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文字方塊 227"/>
          <p:cNvSpPr txBox="1"/>
          <p:nvPr/>
        </p:nvSpPr>
        <p:spPr>
          <a:xfrm>
            <a:off x="8135587" y="3857475"/>
            <a:ext cx="101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Sensing</a:t>
            </a:r>
            <a:br>
              <a:rPr lang="en-US" altLang="zh-TW" dirty="0" smtClean="0"/>
            </a:br>
            <a:r>
              <a:rPr lang="en-US" altLang="zh-TW" dirty="0" smtClean="0"/>
              <a:t> Range </a:t>
            </a:r>
            <a:endParaRPr lang="zh-TW" altLang="en-US" dirty="0"/>
          </a:p>
        </p:txBody>
      </p:sp>
      <p:cxnSp>
        <p:nvCxnSpPr>
          <p:cNvPr id="236" name="直線接點 235"/>
          <p:cNvCxnSpPr/>
          <p:nvPr/>
        </p:nvCxnSpPr>
        <p:spPr bwMode="auto">
          <a:xfrm flipV="1">
            <a:off x="6204857" y="4852062"/>
            <a:ext cx="1357744" cy="12983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文字方塊 237"/>
          <p:cNvSpPr txBox="1"/>
          <p:nvPr/>
        </p:nvSpPr>
        <p:spPr>
          <a:xfrm>
            <a:off x="6702142" y="5675414"/>
            <a:ext cx="200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Communication</a:t>
            </a:r>
            <a:br>
              <a:rPr lang="en-US" altLang="zh-TW" dirty="0" smtClean="0"/>
            </a:br>
            <a:r>
              <a:rPr lang="en-US" altLang="zh-TW" dirty="0" smtClean="0"/>
              <a:t> Range </a:t>
            </a:r>
            <a:endParaRPr lang="zh-TW" altLang="en-US" dirty="0"/>
          </a:p>
        </p:txBody>
      </p:sp>
      <p:cxnSp>
        <p:nvCxnSpPr>
          <p:cNvPr id="240" name="Straight Arrow Connector 15"/>
          <p:cNvCxnSpPr/>
          <p:nvPr/>
        </p:nvCxnSpPr>
        <p:spPr bwMode="auto">
          <a:xfrm rot="10800000">
            <a:off x="6239430" y="4889246"/>
            <a:ext cx="1089621" cy="14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Arrow Connector 15"/>
          <p:cNvCxnSpPr/>
          <p:nvPr/>
        </p:nvCxnSpPr>
        <p:spPr bwMode="auto">
          <a:xfrm rot="16200000" flipV="1">
            <a:off x="5413280" y="4221790"/>
            <a:ext cx="537306" cy="193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3" name="文字方塊 242"/>
          <p:cNvSpPr txBox="1"/>
          <p:nvPr/>
        </p:nvSpPr>
        <p:spPr>
          <a:xfrm>
            <a:off x="1968829" y="5674427"/>
            <a:ext cx="1018227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dirty="0" smtClean="0"/>
              <a:t>Sensor Node </a:t>
            </a:r>
            <a:endParaRPr lang="zh-TW" altLang="en-US" dirty="0"/>
          </a:p>
        </p:txBody>
      </p:sp>
      <p:sp>
        <p:nvSpPr>
          <p:cNvPr id="244" name="文字方塊 243"/>
          <p:cNvSpPr txBox="1"/>
          <p:nvPr/>
        </p:nvSpPr>
        <p:spPr>
          <a:xfrm>
            <a:off x="2839690" y="4934199"/>
            <a:ext cx="1018227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dirty="0" smtClean="0"/>
              <a:t>Sink</a:t>
            </a:r>
            <a:br>
              <a:rPr lang="en-US" altLang="zh-TW" dirty="0" smtClean="0"/>
            </a:br>
            <a:r>
              <a:rPr lang="en-US" altLang="zh-TW" dirty="0" smtClean="0"/>
              <a:t>Node </a:t>
            </a:r>
            <a:endParaRPr lang="zh-TW" altLang="en-US" dirty="0"/>
          </a:p>
        </p:txBody>
      </p:sp>
      <p:sp>
        <p:nvSpPr>
          <p:cNvPr id="245" name="橢圓 244"/>
          <p:cNvSpPr/>
          <p:nvPr/>
        </p:nvSpPr>
        <p:spPr bwMode="auto">
          <a:xfrm>
            <a:off x="5611089" y="3166753"/>
            <a:ext cx="4045528" cy="3546764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0" name="矩形 249"/>
          <p:cNvSpPr/>
          <p:nvPr/>
        </p:nvSpPr>
        <p:spPr bwMode="auto">
          <a:xfrm flipV="1">
            <a:off x="7396842" y="5127177"/>
            <a:ext cx="408214" cy="24492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963" y="4762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閃電 72"/>
          <p:cNvSpPr/>
          <p:nvPr/>
        </p:nvSpPr>
        <p:spPr bwMode="auto">
          <a:xfrm flipH="1">
            <a:off x="5676900" y="1257300"/>
            <a:ext cx="876300" cy="2000250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025 0.00532 -0.12171 0 -0.18212 0 L -0.26059 -0.20255 " pathEditMode="relative" ptsTypes="fAA">
                                      <p:cBhvr>
                                        <p:cTn id="147" dur="3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38" grpId="0"/>
      <p:bldP spid="238" grpId="1"/>
      <p:bldP spid="243" grpId="0"/>
      <p:bldP spid="244" grpId="0"/>
      <p:bldP spid="245" grpId="0" animBg="1"/>
      <p:bldP spid="250" grpId="0" animBg="1"/>
      <p:bldP spid="250" grpId="1" animBg="1"/>
      <p:bldP spid="250" grpId="2" animBg="1"/>
      <p:bldP spid="7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r>
              <a:rPr lang="en-US" altLang="zh-TW" dirty="0" smtClean="0"/>
              <a:t>Wireless Sensor Node Examples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60A6A-F3FC-4362-B43F-D7592206E29F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069"/>
          <a:stretch>
            <a:fillRect/>
          </a:stretch>
        </p:blipFill>
        <p:spPr>
          <a:xfrm>
            <a:off x="285309" y="1491625"/>
            <a:ext cx="8499462" cy="4848228"/>
          </a:xfrm>
          <a:noFill/>
        </p:spPr>
      </p:pic>
      <p:sp>
        <p:nvSpPr>
          <p:cNvPr id="7" name="文字方塊 6"/>
          <p:cNvSpPr txBox="1"/>
          <p:nvPr/>
        </p:nvSpPr>
        <p:spPr>
          <a:xfrm>
            <a:off x="247650" y="3486150"/>
            <a:ext cx="8896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A wireless sensor node is a device integrating sensing, communication, and computation. It is usually powered by batteries.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908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3600" dirty="0" smtClean="0"/>
              <a:t>Wireless Sensor Node Example: </a:t>
            </a:r>
            <a:r>
              <a:rPr lang="en-US" altLang="zh-TW" sz="3600" b="0" dirty="0" smtClean="0">
                <a:effectLst/>
              </a:rPr>
              <a:t>Octopus II</a:t>
            </a:r>
            <a:endParaRPr lang="zh-TW" altLang="en-US" sz="3600" b="0" dirty="0" smtClean="0">
              <a:effectLst/>
            </a:endParaRPr>
          </a:p>
        </p:txBody>
      </p:sp>
      <p:sp>
        <p:nvSpPr>
          <p:cNvPr id="6148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60ABE5-4042-438A-B2D1-920EB26C9AB0}" type="slidenum">
              <a:rPr lang="en-US" altLang="en-US" smtClean="0">
                <a:latin typeface="Arial" charset="0"/>
              </a:rPr>
              <a:pPr>
                <a:defRPr/>
              </a:pPr>
              <a:t>45</a:t>
            </a:fld>
            <a:endParaRPr lang="en-US" altLang="en-US" smtClean="0">
              <a:latin typeface="Arial" charset="0"/>
            </a:endParaRPr>
          </a:p>
        </p:txBody>
      </p:sp>
      <p:pic>
        <p:nvPicPr>
          <p:cNvPr id="7173" name="Picture 5" descr="Octopus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20000" flipH="1">
            <a:off x="5886958" y="1999173"/>
            <a:ext cx="2963747" cy="2237262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7175" name="Picture 12" descr="D:\[實驗室]相關文件\國科會計劃\95台大_省電無線感測器\第二年\2008.05\pics\OctopusII_U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15372"/>
            <a:ext cx="2514599" cy="144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/>
          <p:cNvSpPr txBox="1"/>
          <p:nvPr/>
        </p:nvSpPr>
        <p:spPr>
          <a:xfrm>
            <a:off x="0" y="4362450"/>
            <a:ext cx="9656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Developed in National Central University and National </a:t>
            </a:r>
            <a:r>
              <a:rPr lang="en-US" altLang="zh-TW" dirty="0" err="1" smtClean="0"/>
              <a:t>Tsin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Hua</a:t>
            </a:r>
            <a:r>
              <a:rPr lang="en-US" altLang="zh-TW" dirty="0" smtClean="0"/>
              <a:t> University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MCU: TI MSP430, 16-bit RISC microcontroller core @ 8Mz 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Memory: 40KB in-system programmable flash,10KB RAM, 1MB expandable flash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RF: </a:t>
            </a:r>
            <a:r>
              <a:rPr lang="en-US" altLang="zh-TW" dirty="0" err="1" smtClean="0"/>
              <a:t>Chipcon</a:t>
            </a:r>
            <a:r>
              <a:rPr lang="en-US" altLang="zh-TW" dirty="0" smtClean="0"/>
              <a:t> CC2420, 2.4 GHz 802.15.4 (</a:t>
            </a:r>
            <a:r>
              <a:rPr lang="en-US" altLang="zh-TW" dirty="0" err="1" smtClean="0"/>
              <a:t>Zigbee</a:t>
            </a:r>
            <a:r>
              <a:rPr lang="en-US" altLang="zh-TW" dirty="0" smtClean="0"/>
              <a:t>) Transceiver (250KBps) (~450m)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Sensing  Module: Temperature sensor, Light sensors, Gyroscope, 3-Axis accelerometer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Power: 2 AA battery</a:t>
            </a:r>
          </a:p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pic>
        <p:nvPicPr>
          <p:cNvPr id="16" name="Picture 9" descr="D:\MSP430_coding\mote_pix\Node_OctopusII\OctopusII_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0000" flipV="1">
            <a:off x="3028950" y="2476500"/>
            <a:ext cx="1801534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7"/>
          <p:cNvSpPr txBox="1"/>
          <p:nvPr/>
        </p:nvSpPr>
        <p:spPr>
          <a:xfrm>
            <a:off x="2514600" y="28575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+</a:t>
            </a:r>
            <a:endParaRPr lang="zh-TW" altLang="en-US" sz="24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314950" y="28956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=</a:t>
            </a:r>
            <a:endParaRPr lang="zh-TW" altLang="en-US" sz="24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61950" y="18288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MCU+Memory+RF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048000" y="18288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Sensing Module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659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http://unn.people.com.cn/NMediaFile/2012/0907/MAIN201209071024000052070908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1" y="1312781"/>
            <a:ext cx="8339533" cy="55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WSN Application Example</a:t>
            </a:r>
            <a:endParaRPr lang="zh-TW" alt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84" y="6291069"/>
            <a:ext cx="719137" cy="280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45" y="5883275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圖說文字 4"/>
          <p:cNvSpPr/>
          <p:nvPr/>
        </p:nvSpPr>
        <p:spPr>
          <a:xfrm>
            <a:off x="6297889" y="5057128"/>
            <a:ext cx="1488922" cy="886059"/>
          </a:xfrm>
          <a:prstGeom prst="wedgeRectCallout">
            <a:avLst>
              <a:gd name="adj1" fmla="val -2223"/>
              <a:gd name="adj2" fmla="val 857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23397" y="5038492"/>
            <a:ext cx="1463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Temperature</a:t>
            </a:r>
          </a:p>
          <a:p>
            <a:r>
              <a:rPr lang="en-US" altLang="zh-TW" dirty="0" smtClean="0"/>
              <a:t>Humidity</a:t>
            </a:r>
          </a:p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15" y="4075577"/>
            <a:ext cx="719137" cy="280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圖說文字 24"/>
          <p:cNvSpPr/>
          <p:nvPr/>
        </p:nvSpPr>
        <p:spPr>
          <a:xfrm>
            <a:off x="5076056" y="2703461"/>
            <a:ext cx="1488922" cy="886059"/>
          </a:xfrm>
          <a:prstGeom prst="wedgeRectCallout">
            <a:avLst>
              <a:gd name="adj1" fmla="val 1433"/>
              <a:gd name="adj2" fmla="val 10293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076056" y="2725413"/>
            <a:ext cx="1463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Temperature</a:t>
            </a:r>
          </a:p>
          <a:p>
            <a:r>
              <a:rPr lang="en-US" altLang="zh-TW" dirty="0" smtClean="0"/>
              <a:t>Humidity</a:t>
            </a:r>
          </a:p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41" y="5363499"/>
            <a:ext cx="719137" cy="280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圖說文字 29"/>
          <p:cNvSpPr/>
          <p:nvPr/>
        </p:nvSpPr>
        <p:spPr>
          <a:xfrm>
            <a:off x="3130871" y="4085634"/>
            <a:ext cx="1488922" cy="886059"/>
          </a:xfrm>
          <a:prstGeom prst="wedgeRectCallout">
            <a:avLst>
              <a:gd name="adj1" fmla="val 16786"/>
              <a:gd name="adj2" fmla="val 8450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180594" y="4089846"/>
            <a:ext cx="1463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Temperature</a:t>
            </a:r>
          </a:p>
          <a:p>
            <a:r>
              <a:rPr lang="en-US" altLang="zh-TW" dirty="0" smtClean="0"/>
              <a:t>Humidity</a:t>
            </a:r>
          </a:p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cxnSp>
        <p:nvCxnSpPr>
          <p:cNvPr id="33" name="直線單箭頭接點 32"/>
          <p:cNvCxnSpPr/>
          <p:nvPr/>
        </p:nvCxnSpPr>
        <p:spPr>
          <a:xfrm flipH="1" flipV="1">
            <a:off x="4644008" y="5538004"/>
            <a:ext cx="1800200" cy="7530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stCxn id="24" idx="2"/>
          </p:cNvCxnSpPr>
          <p:nvPr/>
        </p:nvCxnSpPr>
        <p:spPr>
          <a:xfrm flipH="1">
            <a:off x="4586753" y="4356564"/>
            <a:ext cx="1328531" cy="10069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>
            <a:off x="2699793" y="5589240"/>
            <a:ext cx="1212508" cy="7018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圖說文字 44"/>
          <p:cNvSpPr/>
          <p:nvPr/>
        </p:nvSpPr>
        <p:spPr>
          <a:xfrm>
            <a:off x="1115616" y="4651945"/>
            <a:ext cx="1488922" cy="886059"/>
          </a:xfrm>
          <a:prstGeom prst="wedgeRectCallout">
            <a:avLst>
              <a:gd name="adj1" fmla="val 18980"/>
              <a:gd name="adj2" fmla="val 88188"/>
            </a:avLst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1115616" y="4665910"/>
            <a:ext cx="1463414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dirty="0" smtClean="0"/>
              <a:t>Temperature</a:t>
            </a:r>
          </a:p>
          <a:p>
            <a:r>
              <a:rPr lang="en-US" altLang="zh-TW" dirty="0" smtClean="0"/>
              <a:t>Humidity</a:t>
            </a:r>
          </a:p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46</a:t>
            </a:fld>
            <a:endParaRPr lang="zh-TW" altLang="en-US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32" y="3545050"/>
            <a:ext cx="719137" cy="280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圖說文字 34"/>
          <p:cNvSpPr/>
          <p:nvPr/>
        </p:nvSpPr>
        <p:spPr>
          <a:xfrm>
            <a:off x="3421379" y="2316784"/>
            <a:ext cx="1488922" cy="886059"/>
          </a:xfrm>
          <a:prstGeom prst="wedgeRectCallout">
            <a:avLst>
              <a:gd name="adj1" fmla="val -22694"/>
              <a:gd name="adj2" fmla="val 7344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3419872" y="2267681"/>
            <a:ext cx="1463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Temperature</a:t>
            </a:r>
          </a:p>
          <a:p>
            <a:r>
              <a:rPr lang="en-US" altLang="zh-TW" dirty="0" smtClean="0"/>
              <a:t>Humidity</a:t>
            </a:r>
          </a:p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cxnSp>
        <p:nvCxnSpPr>
          <p:cNvPr id="32" name="直線單箭頭接點 31"/>
          <p:cNvCxnSpPr/>
          <p:nvPr/>
        </p:nvCxnSpPr>
        <p:spPr>
          <a:xfrm>
            <a:off x="4356919" y="3685543"/>
            <a:ext cx="1198796" cy="3900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 animBg="1"/>
      <p:bldP spid="26" grpId="0"/>
      <p:bldP spid="30" grpId="0" animBg="1"/>
      <p:bldP spid="31" grpId="0"/>
      <p:bldP spid="45" grpId="0" animBg="1"/>
      <p:bldP spid="46" grpId="0" animBg="1"/>
      <p:bldP spid="35" grpId="0" animBg="1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274638"/>
            <a:ext cx="8842375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Q: How to make WSNs sustainable?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662113"/>
            <a:ext cx="8540750" cy="405606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195736" y="2924944"/>
            <a:ext cx="259228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436096" y="5338082"/>
            <a:ext cx="720080" cy="338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(hour)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101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A: WSN + RF Charger Energy Harvesting</a:t>
            </a:r>
            <a:endParaRPr lang="zh-TW" altLang="en-US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80" y="5083195"/>
            <a:ext cx="1540171" cy="60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立方體 18"/>
          <p:cNvSpPr/>
          <p:nvPr/>
        </p:nvSpPr>
        <p:spPr>
          <a:xfrm>
            <a:off x="1729576" y="4767660"/>
            <a:ext cx="1728192" cy="9354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1619672" y="500690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Energy Harvester</a:t>
            </a:r>
            <a:endParaRPr lang="zh-TW" altLang="en-US" sz="2000" dirty="0"/>
          </a:p>
        </p:txBody>
      </p:sp>
      <p:sp>
        <p:nvSpPr>
          <p:cNvPr id="23" name="立方體 22"/>
          <p:cNvSpPr/>
          <p:nvPr/>
        </p:nvSpPr>
        <p:spPr>
          <a:xfrm>
            <a:off x="4394496" y="4767660"/>
            <a:ext cx="1728192" cy="935484"/>
          </a:xfrm>
          <a:prstGeom prst="cube">
            <a:avLst/>
          </a:prstGeom>
          <a:solidFill>
            <a:srgbClr val="92D05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416724" y="5107355"/>
            <a:ext cx="143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Energy-DC</a:t>
            </a:r>
            <a:endParaRPr lang="zh-TW" altLang="en-US" sz="2000" dirty="0"/>
          </a:p>
        </p:txBody>
      </p:sp>
      <p:cxnSp>
        <p:nvCxnSpPr>
          <p:cNvPr id="2048" name="直線接點 2047"/>
          <p:cNvCxnSpPr/>
          <p:nvPr/>
        </p:nvCxnSpPr>
        <p:spPr>
          <a:xfrm>
            <a:off x="6050680" y="5235402"/>
            <a:ext cx="8975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3347864" y="5280066"/>
            <a:ext cx="1046632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橢圓 2059"/>
          <p:cNvSpPr/>
          <p:nvPr/>
        </p:nvSpPr>
        <p:spPr>
          <a:xfrm>
            <a:off x="2117170" y="2963580"/>
            <a:ext cx="542576" cy="504056"/>
          </a:xfrm>
          <a:prstGeom prst="ellipse">
            <a:avLst/>
          </a:prstGeom>
          <a:solidFill>
            <a:srgbClr val="FA7438"/>
          </a:solidFill>
          <a:ln>
            <a:solidFill>
              <a:srgbClr val="FA7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1" name="橢圓 2060"/>
          <p:cNvSpPr/>
          <p:nvPr/>
        </p:nvSpPr>
        <p:spPr>
          <a:xfrm>
            <a:off x="1584328" y="2432521"/>
            <a:ext cx="1608260" cy="1566174"/>
          </a:xfrm>
          <a:prstGeom prst="ellipse">
            <a:avLst/>
          </a:prstGeom>
          <a:noFill/>
          <a:ln>
            <a:solidFill>
              <a:srgbClr val="FA7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1011934" y="1901462"/>
            <a:ext cx="2753048" cy="2628292"/>
          </a:xfrm>
          <a:prstGeom prst="ellipse">
            <a:avLst/>
          </a:prstGeom>
          <a:noFill/>
          <a:ln>
            <a:solidFill>
              <a:srgbClr val="FA7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525010" y="1427187"/>
            <a:ext cx="3726896" cy="3576842"/>
          </a:xfrm>
          <a:prstGeom prst="ellipse">
            <a:avLst/>
          </a:prstGeom>
          <a:noFill/>
          <a:ln>
            <a:solidFill>
              <a:srgbClr val="FA7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63" name="直線接點 2062"/>
          <p:cNvCxnSpPr>
            <a:stCxn id="2060" idx="6"/>
          </p:cNvCxnSpPr>
          <p:nvPr/>
        </p:nvCxnSpPr>
        <p:spPr>
          <a:xfrm>
            <a:off x="2659746" y="3215608"/>
            <a:ext cx="284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流程圖: 替代處理程序 2064"/>
          <p:cNvSpPr/>
          <p:nvPr/>
        </p:nvSpPr>
        <p:spPr>
          <a:xfrm>
            <a:off x="5501545" y="2891572"/>
            <a:ext cx="3390935" cy="648072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6" name="文字方塊 2065"/>
          <p:cNvSpPr txBox="1"/>
          <p:nvPr/>
        </p:nvSpPr>
        <p:spPr>
          <a:xfrm>
            <a:off x="5544813" y="3005971"/>
            <a:ext cx="3491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Energy Source: Charger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閃電 2"/>
          <p:cNvSpPr/>
          <p:nvPr/>
        </p:nvSpPr>
        <p:spPr>
          <a:xfrm>
            <a:off x="6070504" y="4293096"/>
            <a:ext cx="965549" cy="814259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>
            <a:off x="3664328" y="4849784"/>
            <a:ext cx="572394" cy="322967"/>
          </a:xfrm>
          <a:prstGeom prst="rightArrow">
            <a:avLst/>
          </a:prstGeom>
          <a:solidFill>
            <a:srgbClr val="FA7438"/>
          </a:solidFill>
          <a:ln>
            <a:solidFill>
              <a:srgbClr val="FA7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6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 animBg="1"/>
      <p:bldP spid="22" grpId="0"/>
      <p:bldP spid="2060" grpId="0" animBg="1"/>
      <p:bldP spid="2061" grpId="0" animBg="1"/>
      <p:bldP spid="47" grpId="0" animBg="1"/>
      <p:bldP spid="48" grpId="0" animBg="1"/>
      <p:bldP spid="2065" grpId="0" animBg="1"/>
      <p:bldP spid="2066" grpId="0"/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Wireless Charging Model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8700">
            <a:off x="6420896" y="1466945"/>
            <a:ext cx="584364" cy="764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092432" y="1735037"/>
                <a:ext cx="15092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432" y="1735037"/>
                <a:ext cx="150929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>
            <a:stCxn id="18" idx="2"/>
          </p:cNvCxnSpPr>
          <p:nvPr/>
        </p:nvCxnSpPr>
        <p:spPr>
          <a:xfrm flipH="1">
            <a:off x="3759144" y="1917022"/>
            <a:ext cx="2953934" cy="2622306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338790" y="3022966"/>
                <a:ext cx="792088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90" y="3022966"/>
                <a:ext cx="792088" cy="5754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弧形 15"/>
          <p:cNvSpPr/>
          <p:nvPr/>
        </p:nvSpPr>
        <p:spPr>
          <a:xfrm rot="10120382">
            <a:off x="6211605" y="2037657"/>
            <a:ext cx="561807" cy="483161"/>
          </a:xfrm>
          <a:prstGeom prst="arc">
            <a:avLst>
              <a:gd name="adj1" fmla="val 16200000"/>
              <a:gd name="adj2" fmla="val 21276974"/>
            </a:avLst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7" name="弧形 16"/>
          <p:cNvSpPr/>
          <p:nvPr/>
        </p:nvSpPr>
        <p:spPr>
          <a:xfrm rot="14259447">
            <a:off x="2558341" y="2550048"/>
            <a:ext cx="432048" cy="330292"/>
          </a:xfrm>
          <a:prstGeom prst="arc">
            <a:avLst>
              <a:gd name="adj1" fmla="val 16200000"/>
              <a:gd name="adj2" fmla="val 1458892"/>
            </a:avLst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8" name="弧形 17"/>
          <p:cNvSpPr/>
          <p:nvPr/>
        </p:nvSpPr>
        <p:spPr>
          <a:xfrm rot="1094783">
            <a:off x="6291892" y="1684238"/>
            <a:ext cx="432048" cy="330292"/>
          </a:xfrm>
          <a:prstGeom prst="arc">
            <a:avLst/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39" y="4387612"/>
            <a:ext cx="430743" cy="4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87" y="3617360"/>
            <a:ext cx="430743" cy="4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39" y="4539328"/>
            <a:ext cx="4445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圖說文字 4"/>
          <p:cNvSpPr/>
          <p:nvPr/>
        </p:nvSpPr>
        <p:spPr>
          <a:xfrm rot="5400000">
            <a:off x="7524328" y="1346660"/>
            <a:ext cx="504056" cy="936104"/>
          </a:xfrm>
          <a:prstGeom prst="wedgeRect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7308304" y="163004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Charger</a:t>
            </a:r>
            <a:endParaRPr lang="zh-TW" altLang="en-US" dirty="0"/>
          </a:p>
        </p:txBody>
      </p:sp>
      <p:sp>
        <p:nvSpPr>
          <p:cNvPr id="21" name="矩形圖說文字 20"/>
          <p:cNvSpPr/>
          <p:nvPr/>
        </p:nvSpPr>
        <p:spPr>
          <a:xfrm rot="5400000">
            <a:off x="7776356" y="4162720"/>
            <a:ext cx="504056" cy="1440160"/>
          </a:xfrm>
          <a:prstGeom prst="wedgeRect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308304" y="469813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Sensor Node</a:t>
            </a:r>
            <a:endParaRPr lang="zh-TW" altLang="en-US" dirty="0"/>
          </a:p>
        </p:txBody>
      </p:sp>
      <p:sp>
        <p:nvSpPr>
          <p:cNvPr id="7" name="矩形圖說文字 6"/>
          <p:cNvSpPr/>
          <p:nvPr/>
        </p:nvSpPr>
        <p:spPr>
          <a:xfrm rot="16200000">
            <a:off x="2957595" y="1229346"/>
            <a:ext cx="720080" cy="1379702"/>
          </a:xfrm>
          <a:prstGeom prst="wedge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778857" y="1608294"/>
            <a:ext cx="107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Charging</a:t>
            </a:r>
          </a:p>
          <a:p>
            <a:r>
              <a:rPr lang="en-US" altLang="zh-TW" dirty="0" smtClean="0"/>
              <a:t>Distance</a:t>
            </a:r>
            <a:endParaRPr lang="zh-TW" altLang="en-US" dirty="0"/>
          </a:p>
        </p:txBody>
      </p:sp>
      <p:grpSp>
        <p:nvGrpSpPr>
          <p:cNvPr id="28" name="群組 27"/>
          <p:cNvGrpSpPr/>
          <p:nvPr/>
        </p:nvGrpSpPr>
        <p:grpSpPr>
          <a:xfrm>
            <a:off x="2595609" y="1917022"/>
            <a:ext cx="4117469" cy="4912135"/>
            <a:chOff x="2595609" y="1917022"/>
            <a:chExt cx="4117469" cy="4912135"/>
          </a:xfrm>
        </p:grpSpPr>
        <p:sp>
          <p:nvSpPr>
            <p:cNvPr id="29" name="橢圓 28"/>
            <p:cNvSpPr/>
            <p:nvPr/>
          </p:nvSpPr>
          <p:spPr>
            <a:xfrm rot="2971225">
              <a:off x="1552665" y="3460675"/>
              <a:ext cx="4411426" cy="2325538"/>
            </a:xfrm>
            <a:prstGeom prst="ellips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cxnSp>
          <p:nvCxnSpPr>
            <p:cNvPr id="30" name="直線接點 29"/>
            <p:cNvCxnSpPr/>
            <p:nvPr/>
          </p:nvCxnSpPr>
          <p:spPr>
            <a:xfrm flipH="1">
              <a:off x="2627784" y="1917022"/>
              <a:ext cx="4085294" cy="894114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</p:cxnSp>
        <p:cxnSp>
          <p:nvCxnSpPr>
            <p:cNvPr id="31" name="直線接點 30"/>
            <p:cNvCxnSpPr/>
            <p:nvPr/>
          </p:nvCxnSpPr>
          <p:spPr>
            <a:xfrm flipV="1">
              <a:off x="5434223" y="1917022"/>
              <a:ext cx="1278855" cy="3987388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</p:cxnSp>
      </p:grpSp>
      <p:sp>
        <p:nvSpPr>
          <p:cNvPr id="32" name="矩形圖說文字 31"/>
          <p:cNvSpPr/>
          <p:nvPr/>
        </p:nvSpPr>
        <p:spPr>
          <a:xfrm rot="5400000" flipV="1">
            <a:off x="3090820" y="2662260"/>
            <a:ext cx="739888" cy="1665960"/>
          </a:xfrm>
          <a:prstGeom prst="wedgeRect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590783" y="3172074"/>
            <a:ext cx="166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Symmetrical </a:t>
            </a:r>
            <a:r>
              <a:rPr lang="en-US" altLang="zh-TW" dirty="0"/>
              <a:t>A</a:t>
            </a:r>
            <a:r>
              <a:rPr lang="en-US" altLang="zh-TW" dirty="0" smtClean="0"/>
              <a:t>xis Vector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939845" y="2544653"/>
                <a:ext cx="154646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sz="2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altLang="zh-TW" sz="2800" dirty="0" smtClean="0">
                    <a:solidFill>
                      <a:prstClr val="black"/>
                    </a:solidFill>
                    <a:latin typeface="Calibri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45" y="2544653"/>
                <a:ext cx="1546466" cy="532966"/>
              </a:xfrm>
              <a:prstGeom prst="rect">
                <a:avLst/>
              </a:prstGeom>
              <a:blipFill rotWithShape="1">
                <a:blip r:embed="rId7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6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 animBg="1"/>
      <p:bldP spid="17" grpId="0" animBg="1"/>
      <p:bldP spid="18" grpId="0" animBg="1"/>
      <p:bldP spid="5" grpId="0" animBg="1"/>
      <p:bldP spid="20" grpId="0"/>
      <p:bldP spid="21" grpId="0" animBg="1"/>
      <p:bldP spid="6" grpId="0"/>
      <p:bldP spid="7" grpId="0" animBg="1"/>
      <p:bldP spid="19" grpId="0"/>
      <p:bldP spid="32" grpId="0" animBg="1"/>
      <p:bldP spid="2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54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altLang="zh-TW" sz="5400" dirty="0" smtClean="0">
                <a:solidFill>
                  <a:srgbClr val="0000FF"/>
                </a:solidFill>
              </a:rPr>
              <a:t>Thermal </a:t>
            </a:r>
            <a:r>
              <a:rPr lang="en-US" altLang="zh-TW" sz="5400" dirty="0">
                <a:solidFill>
                  <a:srgbClr val="0000FF"/>
                </a:solidFill>
              </a:rPr>
              <a:t>energy</a:t>
            </a:r>
            <a:endParaRPr lang="zh-TW" altLang="en-US" sz="5400" dirty="0">
              <a:solidFill>
                <a:srgbClr val="0000FF"/>
              </a:solidFill>
            </a:endParaRPr>
          </a:p>
          <a:p>
            <a:pPr algn="ctr"/>
            <a:endParaRPr lang="zh-TW" altLang="en-US" sz="54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Scenario and Goals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0755"/>
            <a:ext cx="6484419" cy="426397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197445" y="1196752"/>
            <a:ext cx="370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TW" sz="2000" dirty="0" smtClean="0">
                <a:cs typeface="Times New Roman" pitchFamily="18" charset="0"/>
              </a:rPr>
              <a:t>Assumption: 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114830" y="620115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715230" y="620115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579326" y="533705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4579326" y="2816778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579326" y="5337058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723342" y="2816778"/>
            <a:ext cx="0" cy="252028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114830" y="6345170"/>
            <a:ext cx="360040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3715230" y="5481074"/>
            <a:ext cx="864096" cy="86409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699006" y="63451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98295" y="583182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723342" y="391392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cxnSp>
        <p:nvCxnSpPr>
          <p:cNvPr id="31" name="直線接點 30"/>
          <p:cNvCxnSpPr/>
          <p:nvPr/>
        </p:nvCxnSpPr>
        <p:spPr>
          <a:xfrm>
            <a:off x="4040246" y="3320834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3699144" y="3676439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3843160" y="3320834"/>
            <a:ext cx="339049" cy="35560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14737" y="3363265"/>
            <a:ext cx="33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grpSp>
        <p:nvGrpSpPr>
          <p:cNvPr id="87" name="群組 86"/>
          <p:cNvGrpSpPr/>
          <p:nvPr/>
        </p:nvGrpSpPr>
        <p:grpSpPr>
          <a:xfrm>
            <a:off x="771663" y="3390972"/>
            <a:ext cx="3231599" cy="2346562"/>
            <a:chOff x="771663" y="3390972"/>
            <a:chExt cx="3231599" cy="2346562"/>
          </a:xfrm>
        </p:grpSpPr>
        <p:cxnSp>
          <p:nvCxnSpPr>
            <p:cNvPr id="37" name="直線接點 36"/>
            <p:cNvCxnSpPr/>
            <p:nvPr/>
          </p:nvCxnSpPr>
          <p:spPr>
            <a:xfrm flipH="1" flipV="1">
              <a:off x="1413165" y="3435927"/>
              <a:ext cx="219611" cy="2118145"/>
            </a:xfrm>
            <a:prstGeom prst="line">
              <a:avLst/>
            </a:prstGeom>
            <a:ln w="25400">
              <a:solidFill>
                <a:srgbClr val="E98D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>
              <a:stCxn id="48" idx="2"/>
            </p:cNvCxnSpPr>
            <p:nvPr/>
          </p:nvCxnSpPr>
          <p:spPr>
            <a:xfrm flipV="1">
              <a:off x="772997" y="3435928"/>
              <a:ext cx="640167" cy="2084272"/>
            </a:xfrm>
            <a:prstGeom prst="line">
              <a:avLst/>
            </a:prstGeom>
            <a:ln w="25400">
              <a:solidFill>
                <a:srgbClr val="E98D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橢圓 47"/>
            <p:cNvSpPr/>
            <p:nvPr/>
          </p:nvSpPr>
          <p:spPr>
            <a:xfrm rot="270729">
              <a:off x="771663" y="5397608"/>
              <a:ext cx="861113" cy="312928"/>
            </a:xfrm>
            <a:prstGeom prst="ellipse">
              <a:avLst/>
            </a:prstGeom>
            <a:noFill/>
            <a:ln>
              <a:solidFill>
                <a:srgbClr val="E98D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3" name="直線接點 52"/>
            <p:cNvCxnSpPr/>
            <p:nvPr/>
          </p:nvCxnSpPr>
          <p:spPr>
            <a:xfrm flipH="1" flipV="1">
              <a:off x="3497768" y="3390972"/>
              <a:ext cx="505494" cy="2072802"/>
            </a:xfrm>
            <a:prstGeom prst="line">
              <a:avLst/>
            </a:prstGeom>
            <a:ln w="25400">
              <a:solidFill>
                <a:srgbClr val="E98D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V="1">
              <a:off x="3120888" y="3418624"/>
              <a:ext cx="376880" cy="2045150"/>
            </a:xfrm>
            <a:prstGeom prst="line">
              <a:avLst/>
            </a:prstGeom>
            <a:ln w="25400">
              <a:solidFill>
                <a:srgbClr val="E98D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橢圓 62"/>
            <p:cNvSpPr/>
            <p:nvPr/>
          </p:nvSpPr>
          <p:spPr>
            <a:xfrm>
              <a:off x="3126063" y="5397609"/>
              <a:ext cx="861113" cy="312928"/>
            </a:xfrm>
            <a:prstGeom prst="ellipse">
              <a:avLst/>
            </a:prstGeom>
            <a:noFill/>
            <a:ln>
              <a:solidFill>
                <a:srgbClr val="E98D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5" name="直線接點 64"/>
            <p:cNvCxnSpPr>
              <a:stCxn id="73" idx="2"/>
            </p:cNvCxnSpPr>
            <p:nvPr/>
          </p:nvCxnSpPr>
          <p:spPr>
            <a:xfrm flipV="1">
              <a:off x="2491076" y="3435929"/>
              <a:ext cx="1006692" cy="2018011"/>
            </a:xfrm>
            <a:prstGeom prst="line">
              <a:avLst/>
            </a:prstGeom>
            <a:ln w="25400">
              <a:solidFill>
                <a:srgbClr val="E98D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73" idx="6"/>
            </p:cNvCxnSpPr>
            <p:nvPr/>
          </p:nvCxnSpPr>
          <p:spPr>
            <a:xfrm flipV="1">
              <a:off x="3313795" y="3426075"/>
              <a:ext cx="180167" cy="2282125"/>
            </a:xfrm>
            <a:prstGeom prst="line">
              <a:avLst/>
            </a:prstGeom>
            <a:ln w="25400">
              <a:solidFill>
                <a:srgbClr val="E98D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橢圓 72"/>
            <p:cNvSpPr/>
            <p:nvPr/>
          </p:nvSpPr>
          <p:spPr>
            <a:xfrm rot="1030421">
              <a:off x="2471879" y="5424606"/>
              <a:ext cx="861113" cy="312928"/>
            </a:xfrm>
            <a:prstGeom prst="ellipse">
              <a:avLst/>
            </a:prstGeom>
            <a:noFill/>
            <a:ln>
              <a:solidFill>
                <a:srgbClr val="E98D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3" name="文字方塊 82"/>
          <p:cNvSpPr txBox="1"/>
          <p:nvPr/>
        </p:nvSpPr>
        <p:spPr>
          <a:xfrm>
            <a:off x="323528" y="1196752"/>
            <a:ext cx="483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en-US" altLang="zh-TW" sz="2000" dirty="0"/>
              <a:t>Goal: Cover all sensor nodes with the minimum number of chargers to reduce the </a:t>
            </a:r>
            <a:r>
              <a:rPr lang="en-US" altLang="zh-TW" sz="2000" dirty="0" smtClean="0"/>
              <a:t>charger deployment cost.</a:t>
            </a:r>
            <a:endParaRPr lang="en-US" altLang="zh-TW" sz="2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5364088" y="1596862"/>
            <a:ext cx="3541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Sensor nodes in the WRSN </a:t>
            </a:r>
            <a:r>
              <a:rPr lang="en-US" altLang="zh-TW" dirty="0" smtClean="0"/>
              <a:t>can </a:t>
            </a:r>
            <a:r>
              <a:rPr lang="en-US" altLang="zh-TW" dirty="0"/>
              <a:t>be </a:t>
            </a:r>
            <a:r>
              <a:rPr lang="en-US" altLang="zh-TW" dirty="0" smtClean="0"/>
              <a:t>located </a:t>
            </a:r>
            <a:r>
              <a:rPr lang="en-US" altLang="zh-TW" dirty="0"/>
              <a:t>on the ground or object </a:t>
            </a:r>
            <a:r>
              <a:rPr lang="en-US" altLang="zh-TW" dirty="0" smtClean="0"/>
              <a:t>surfaces in a cuboid.</a:t>
            </a:r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5364088" y="2397698"/>
            <a:ext cx="367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The wireless  </a:t>
            </a:r>
            <a:r>
              <a:rPr lang="en-US" altLang="zh-TW" dirty="0"/>
              <a:t>chargers </a:t>
            </a:r>
            <a:r>
              <a:rPr lang="en-US" altLang="zh-TW" dirty="0" smtClean="0"/>
              <a:t>are </a:t>
            </a:r>
            <a:r>
              <a:rPr lang="en-US" altLang="zh-TW" dirty="0"/>
              <a:t>assumed to be deployed at grid points on </a:t>
            </a:r>
            <a:r>
              <a:rPr lang="en-US" altLang="zh-TW" dirty="0" smtClean="0"/>
              <a:t>a grid of side length G.</a:t>
            </a:r>
            <a:endParaRPr lang="zh-TW" altLang="en-US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5371225" y="3261794"/>
            <a:ext cx="3672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Each grid </a:t>
            </a:r>
            <a:r>
              <a:rPr lang="en-US" altLang="zh-TW" dirty="0"/>
              <a:t>point allows the deployment of several wireless </a:t>
            </a:r>
            <a:r>
              <a:rPr lang="en-US" altLang="zh-TW" dirty="0" smtClean="0"/>
              <a:t>chargers, each equipped with a directional antenna with an adjustable orientation. </a:t>
            </a:r>
            <a:endParaRPr lang="zh-TW" altLang="en-US" dirty="0"/>
          </a:p>
        </p:txBody>
      </p:sp>
      <p:sp>
        <p:nvSpPr>
          <p:cNvPr id="91" name="投影片編號版面配置區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50</a:t>
            </a:fld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5351219" y="4629946"/>
            <a:ext cx="3541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Every node can decide the maximum number of chargers needed to make it sustainable.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71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8" grpId="0"/>
      <p:bldP spid="29" grpId="0"/>
      <p:bldP spid="35" grpId="0"/>
      <p:bldP spid="83" grpId="0"/>
      <p:bldP spid="84" grpId="0"/>
      <p:bldP spid="85" grpId="0"/>
      <p:bldP spid="86" grpId="0"/>
      <p:bldP spid="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Our Goal</a:t>
            </a:r>
            <a:endParaRPr lang="zh-TW" altLang="en-US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323528" y="1507974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 algn="just">
              <a:buFont typeface="Wingdings" panose="05000000000000000000" pitchFamily="2" charset="2"/>
              <a:buChar char="u"/>
            </a:pPr>
            <a:r>
              <a:rPr lang="en-US" altLang="zh-TW" sz="3200" dirty="0" smtClean="0"/>
              <a:t>Cover </a:t>
            </a:r>
            <a:r>
              <a:rPr lang="en-US" altLang="zh-TW" sz="3200" dirty="0"/>
              <a:t>all sensor nodes with </a:t>
            </a:r>
            <a:r>
              <a:rPr lang="en-US" altLang="zh-TW" sz="3200" dirty="0">
                <a:solidFill>
                  <a:srgbClr val="FF0000"/>
                </a:solidFill>
              </a:rPr>
              <a:t>the minimum </a:t>
            </a:r>
            <a:r>
              <a:rPr lang="en-US" altLang="zh-TW" sz="3200" dirty="0" smtClean="0">
                <a:solidFill>
                  <a:srgbClr val="FF0000"/>
                </a:solidFill>
              </a:rPr>
              <a:t>  number </a:t>
            </a:r>
            <a:r>
              <a:rPr lang="en-US" altLang="zh-TW" sz="3200" dirty="0">
                <a:solidFill>
                  <a:srgbClr val="FF0000"/>
                </a:solidFill>
              </a:rPr>
              <a:t>of chargers</a:t>
            </a:r>
            <a:r>
              <a:rPr lang="en-US" altLang="zh-TW" sz="3200" dirty="0"/>
              <a:t> to </a:t>
            </a:r>
            <a:r>
              <a:rPr lang="en-US" altLang="zh-TW" sz="3200" dirty="0" smtClean="0"/>
              <a:t>make the WRSN </a:t>
            </a:r>
            <a:r>
              <a:rPr lang="en-US" altLang="zh-TW" sz="3200" dirty="0" smtClean="0">
                <a:solidFill>
                  <a:srgbClr val="FF0000"/>
                </a:solidFill>
              </a:rPr>
              <a:t>sustainable</a:t>
            </a:r>
            <a:r>
              <a:rPr lang="en-US" altLang="zh-TW" sz="3200" dirty="0" smtClean="0"/>
              <a:t> while keeping an as low as possible charger deployment cost.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209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cs typeface="Times New Roman" pitchFamily="18" charset="0"/>
              </a:rPr>
              <a:t>Our proposed methods</a:t>
            </a:r>
            <a:endParaRPr lang="en-US" altLang="zh-TW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8349" y="3443747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NB-GCS (Node Based Greedy Cone Selection)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78349" y="408260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PB-GCS (Pair Based Greedy Cone Selection)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7545" y="2204864"/>
            <a:ext cx="8273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TW" sz="3200" dirty="0"/>
              <a:t>Two greedy heuristic algorithms to </a:t>
            </a:r>
            <a:r>
              <a:rPr lang="en-US" altLang="zh-TW" sz="3200" dirty="0" smtClean="0"/>
              <a:t>minimize </a:t>
            </a:r>
            <a:r>
              <a:rPr lang="en-US" altLang="zh-TW" sz="3200" dirty="0"/>
              <a:t>the number of </a:t>
            </a:r>
            <a:r>
              <a:rPr lang="en-US" altLang="zh-TW" sz="3200" dirty="0" smtClean="0"/>
              <a:t>chargers.</a:t>
            </a:r>
            <a:endParaRPr lang="zh-TW" altLang="en-US" sz="32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6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Candidate cone generation for NB-GCS</a:t>
            </a:r>
            <a:endParaRPr lang="zh-TW" altLang="en-US" dirty="0"/>
          </a:p>
        </p:txBody>
      </p:sp>
      <p:sp>
        <p:nvSpPr>
          <p:cNvPr id="6" name="圓形圖 5"/>
          <p:cNvSpPr/>
          <p:nvPr/>
        </p:nvSpPr>
        <p:spPr>
          <a:xfrm>
            <a:off x="1370795" y="-99392"/>
            <a:ext cx="6264696" cy="6277299"/>
          </a:xfrm>
          <a:prstGeom prst="pie">
            <a:avLst>
              <a:gd name="adj1" fmla="val 0"/>
              <a:gd name="adj2" fmla="val 10776134"/>
            </a:avLst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95" y="1984451"/>
            <a:ext cx="62912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弧形 14"/>
          <p:cNvSpPr/>
          <p:nvPr/>
        </p:nvSpPr>
        <p:spPr>
          <a:xfrm>
            <a:off x="3995868" y="2851608"/>
            <a:ext cx="327187" cy="360040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6" name="弧形 15"/>
          <p:cNvSpPr/>
          <p:nvPr/>
        </p:nvSpPr>
        <p:spPr>
          <a:xfrm rot="16200000">
            <a:off x="1370795" y="2923616"/>
            <a:ext cx="288032" cy="288032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411760" y="2527487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527487"/>
                <a:ext cx="100811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 flipH="1">
            <a:off x="2657252" y="3187207"/>
            <a:ext cx="1788453" cy="1192752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直線單箭頭接點 18"/>
          <p:cNvCxnSpPr/>
          <p:nvPr/>
        </p:nvCxnSpPr>
        <p:spPr>
          <a:xfrm flipH="1">
            <a:off x="3627572" y="3170679"/>
            <a:ext cx="840286" cy="1649336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直線單箭頭接點 19"/>
          <p:cNvCxnSpPr/>
          <p:nvPr/>
        </p:nvCxnSpPr>
        <p:spPr>
          <a:xfrm flipH="1">
            <a:off x="3682158" y="3187204"/>
            <a:ext cx="785700" cy="2330028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直線單箭頭接點 20"/>
          <p:cNvCxnSpPr/>
          <p:nvPr/>
        </p:nvCxnSpPr>
        <p:spPr>
          <a:xfrm>
            <a:off x="4467858" y="3187204"/>
            <a:ext cx="2365858" cy="1335671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直線單箭頭接點 21"/>
          <p:cNvCxnSpPr/>
          <p:nvPr/>
        </p:nvCxnSpPr>
        <p:spPr>
          <a:xfrm>
            <a:off x="4445705" y="3170679"/>
            <a:ext cx="1457110" cy="1990649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8" y="420930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35" y="4649358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58" y="5346575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32" y="500526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3429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4594906" y="2414978"/>
            <a:ext cx="3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g</a:t>
            </a:r>
            <a:endParaRPr lang="zh-TW" alt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003544" y="44646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893146" y="47151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22292" y="55172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651866" y="53620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4775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4" name="矩形圖說文字 3"/>
          <p:cNvSpPr/>
          <p:nvPr/>
        </p:nvSpPr>
        <p:spPr>
          <a:xfrm>
            <a:off x="2501768" y="1783450"/>
            <a:ext cx="1440160" cy="710645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圖說文字 33"/>
          <p:cNvSpPr/>
          <p:nvPr/>
        </p:nvSpPr>
        <p:spPr>
          <a:xfrm>
            <a:off x="4389498" y="2152781"/>
            <a:ext cx="1406384" cy="355323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2654011" y="1815606"/>
            <a:ext cx="107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Charging</a:t>
            </a:r>
          </a:p>
          <a:p>
            <a:r>
              <a:rPr lang="en-US" altLang="zh-TW" dirty="0" smtClean="0"/>
              <a:t>Distance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68716" y="2124763"/>
            <a:ext cx="122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Grid Point</a:t>
            </a:r>
            <a:endParaRPr lang="zh-TW" altLang="en-US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55" y="287605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53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94420" y="1115452"/>
            <a:ext cx="756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For each grid point, first select the sensor nodes within its sphere coverage.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79512" y="1403484"/>
            <a:ext cx="922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Then generate a vector for each node as the charger cone’s symmetric axis (or orientation).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65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/>
      <p:bldP spid="28" grpId="0"/>
      <p:bldP spid="29" grpId="0"/>
      <p:bldP spid="30" grpId="0"/>
      <p:bldP spid="31" grpId="0"/>
      <p:bldP spid="32" grpId="0"/>
      <p:bldP spid="33" grpId="0"/>
      <p:bldP spid="4" grpId="0" animBg="1"/>
      <p:bldP spid="34" grpId="0" animBg="1"/>
      <p:bldP spid="35" grpId="0"/>
      <p:bldP spid="5" grpId="0"/>
      <p:bldP spid="3" grpId="0"/>
      <p:bldP spid="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形圖 8"/>
          <p:cNvSpPr/>
          <p:nvPr/>
        </p:nvSpPr>
        <p:spPr>
          <a:xfrm>
            <a:off x="1370795" y="-99392"/>
            <a:ext cx="6264696" cy="6277299"/>
          </a:xfrm>
          <a:prstGeom prst="pie">
            <a:avLst>
              <a:gd name="adj1" fmla="val 0"/>
              <a:gd name="adj2" fmla="val 10776134"/>
            </a:avLst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55" y="287605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橢圓 11"/>
          <p:cNvSpPr/>
          <p:nvPr/>
        </p:nvSpPr>
        <p:spPr>
          <a:xfrm rot="3311070">
            <a:off x="1231403" y="3885640"/>
            <a:ext cx="2540730" cy="1262739"/>
          </a:xfrm>
          <a:prstGeom prst="ellips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11" y="1933872"/>
            <a:ext cx="62912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線接點 16"/>
          <p:cNvCxnSpPr/>
          <p:nvPr/>
        </p:nvCxnSpPr>
        <p:spPr>
          <a:xfrm flipV="1">
            <a:off x="1907704" y="3187204"/>
            <a:ext cx="2560154" cy="241796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sp>
        <p:nvSpPr>
          <p:cNvPr id="18" name="弧形 17"/>
          <p:cNvSpPr/>
          <p:nvPr/>
        </p:nvSpPr>
        <p:spPr>
          <a:xfrm>
            <a:off x="3995868" y="2851608"/>
            <a:ext cx="327187" cy="360040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9" name="弧形 18"/>
          <p:cNvSpPr/>
          <p:nvPr/>
        </p:nvSpPr>
        <p:spPr>
          <a:xfrm rot="16200000">
            <a:off x="1370795" y="2923616"/>
            <a:ext cx="288032" cy="288032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411760" y="2527487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527487"/>
                <a:ext cx="100811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>
            <a:endCxn id="26" idx="3"/>
          </p:cNvCxnSpPr>
          <p:nvPr/>
        </p:nvCxnSpPr>
        <p:spPr>
          <a:xfrm flipH="1">
            <a:off x="2660518" y="3170680"/>
            <a:ext cx="1807340" cy="1209279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8" y="420930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35" y="4649358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58" y="5346575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32" y="500526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3429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4594906" y="2414978"/>
            <a:ext cx="3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g</a:t>
            </a:r>
            <a:endParaRPr lang="zh-TW" alt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3" name="直線接點 32"/>
          <p:cNvCxnSpPr/>
          <p:nvPr/>
        </p:nvCxnSpPr>
        <p:spPr>
          <a:xfrm flipV="1">
            <a:off x="3318435" y="3170681"/>
            <a:ext cx="1149423" cy="234655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sp>
        <p:nvSpPr>
          <p:cNvPr id="53" name="圓角矩形 52"/>
          <p:cNvSpPr/>
          <p:nvPr/>
        </p:nvSpPr>
        <p:spPr>
          <a:xfrm>
            <a:off x="3148141" y="4704742"/>
            <a:ext cx="658087" cy="440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003544" y="44646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893146" y="47151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722292" y="55172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651866" y="53620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516216" y="4775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54</a:t>
            </a:fld>
            <a:endParaRPr lang="zh-TW" altLang="en-US"/>
          </a:p>
        </p:txBody>
      </p:sp>
      <p:sp>
        <p:nvSpPr>
          <p:cNvPr id="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Candidate cone generation for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NB-GCS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94420" y="1115452"/>
            <a:ext cx="308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Each vector stands for a cone.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99847" y="1475492"/>
            <a:ext cx="783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For each cone, try to adjust its orientation for the cone to cover more nodes.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40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5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55" y="287605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8" y="420930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35" y="4649358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58" y="5346575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32" y="500526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3429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圓角矩形 23"/>
          <p:cNvSpPr/>
          <p:nvPr/>
        </p:nvSpPr>
        <p:spPr>
          <a:xfrm>
            <a:off x="3148141" y="4704742"/>
            <a:ext cx="658087" cy="440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>
            <a:stCxn id="8" idx="2"/>
            <a:endCxn id="17" idx="3"/>
          </p:cNvCxnSpPr>
          <p:nvPr/>
        </p:nvCxnSpPr>
        <p:spPr>
          <a:xfrm flipH="1">
            <a:off x="3635935" y="3187204"/>
            <a:ext cx="842695" cy="163281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8" idx="2"/>
          </p:cNvCxnSpPr>
          <p:nvPr/>
        </p:nvCxnSpPr>
        <p:spPr>
          <a:xfrm flipH="1">
            <a:off x="4139952" y="3187204"/>
            <a:ext cx="338678" cy="673844"/>
          </a:xfrm>
          <a:prstGeom prst="straightConnector1">
            <a:avLst/>
          </a:prstGeom>
          <a:noFill/>
          <a:ln w="25400" cap="flat" cmpd="sng" algn="ctr">
            <a:solidFill>
              <a:srgbClr val="336600"/>
            </a:solidFill>
            <a:prstDash val="solid"/>
            <a:tailEnd type="arrow"/>
          </a:ln>
          <a:effectLst/>
        </p:spPr>
      </p:cxnSp>
      <p:cxnSp>
        <p:nvCxnSpPr>
          <p:cNvPr id="38" name="直線單箭頭接點 37"/>
          <p:cNvCxnSpPr>
            <a:stCxn id="8" idx="2"/>
          </p:cNvCxnSpPr>
          <p:nvPr/>
        </p:nvCxnSpPr>
        <p:spPr>
          <a:xfrm flipH="1">
            <a:off x="3921644" y="3187204"/>
            <a:ext cx="556986" cy="393821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41" name="直線接點 40"/>
          <p:cNvCxnSpPr/>
          <p:nvPr/>
        </p:nvCxnSpPr>
        <p:spPr>
          <a:xfrm flipH="1">
            <a:off x="3569574" y="3546717"/>
            <a:ext cx="348208" cy="62866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H="1">
            <a:off x="3569574" y="3861048"/>
            <a:ext cx="592042" cy="31433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 flipV="1">
            <a:off x="3569574" y="3201854"/>
            <a:ext cx="909056" cy="973524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stCxn id="8" idx="2"/>
          </p:cNvCxnSpPr>
          <p:nvPr/>
        </p:nvCxnSpPr>
        <p:spPr>
          <a:xfrm flipH="1">
            <a:off x="3635935" y="3187204"/>
            <a:ext cx="842695" cy="988174"/>
          </a:xfrm>
          <a:prstGeom prst="straightConnector1">
            <a:avLst/>
          </a:prstGeom>
          <a:ln w="2540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2003544" y="44646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893146" y="47151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722292" y="55172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651866" y="53620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516216" y="4775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594906" y="2414978"/>
            <a:ext cx="3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g</a:t>
            </a:r>
            <a:endParaRPr lang="zh-TW" alt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55</a:t>
            </a:fld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 rot="16200000">
            <a:off x="2880591" y="2920606"/>
            <a:ext cx="874245" cy="760991"/>
          </a:xfrm>
          <a:prstGeom prst="wedge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圖說文字 26"/>
          <p:cNvSpPr/>
          <p:nvPr/>
        </p:nvSpPr>
        <p:spPr>
          <a:xfrm rot="5400000">
            <a:off x="4736185" y="3239042"/>
            <a:ext cx="859196" cy="755519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937217" y="2901088"/>
                <a:ext cx="657917" cy="80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𝑔𝐴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𝑔𝐴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17" y="2901088"/>
                <a:ext cx="657917" cy="8000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836824" y="3207301"/>
                <a:ext cx="657917" cy="79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𝑔𝐵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𝑔𝐵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824" y="3207301"/>
                <a:ext cx="657917" cy="7963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直線圖說文字 1 32"/>
          <p:cNvSpPr/>
          <p:nvPr/>
        </p:nvSpPr>
        <p:spPr>
          <a:xfrm rot="5400000">
            <a:off x="4462278" y="4382418"/>
            <a:ext cx="841939" cy="1486592"/>
          </a:xfrm>
          <a:prstGeom prst="borderCallout1">
            <a:avLst>
              <a:gd name="adj1" fmla="val 18750"/>
              <a:gd name="adj2" fmla="val -8333"/>
              <a:gd name="adj3" fmla="val 93079"/>
              <a:gd name="adj4" fmla="val -1346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4068024" y="4725102"/>
                <a:ext cx="1609866" cy="10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𝑔𝐴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𝑔𝐴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𝑔𝐵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𝑔𝐵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24" y="4725102"/>
                <a:ext cx="1609866" cy="10770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Candidate cone generation for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NB-GCS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99847" y="1475492"/>
            <a:ext cx="688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cone orientation adjustment is done by unit vector summation.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97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7" grpId="0"/>
      <p:bldP spid="30" grpId="0"/>
      <p:bldP spid="33" grpId="0" animBg="1"/>
      <p:bldP spid="34" grpId="0"/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55" y="287605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8" y="420930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35" y="4649358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58" y="5346575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32" y="500526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3429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0" name="直線單箭頭接點 79"/>
          <p:cNvCxnSpPr>
            <a:stCxn id="8" idx="2"/>
          </p:cNvCxnSpPr>
          <p:nvPr/>
        </p:nvCxnSpPr>
        <p:spPr>
          <a:xfrm flipH="1">
            <a:off x="3059832" y="3187204"/>
            <a:ext cx="1418798" cy="146215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 rot="2804702">
            <a:off x="1739868" y="4017989"/>
            <a:ext cx="2540730" cy="1262739"/>
          </a:xfrm>
          <a:prstGeom prst="ellips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cxnSp>
        <p:nvCxnSpPr>
          <p:cNvPr id="25" name="直線接點 24"/>
          <p:cNvCxnSpPr>
            <a:stCxn id="22" idx="2"/>
          </p:cNvCxnSpPr>
          <p:nvPr/>
        </p:nvCxnSpPr>
        <p:spPr>
          <a:xfrm flipV="1">
            <a:off x="2139720" y="3201818"/>
            <a:ext cx="2303890" cy="522319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26" name="直線接點 25"/>
          <p:cNvCxnSpPr>
            <a:stCxn id="22" idx="6"/>
          </p:cNvCxnSpPr>
          <p:nvPr/>
        </p:nvCxnSpPr>
        <p:spPr>
          <a:xfrm flipV="1">
            <a:off x="3880745" y="3187203"/>
            <a:ext cx="620966" cy="2387377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sp>
        <p:nvSpPr>
          <p:cNvPr id="34" name="圓角矩形 33"/>
          <p:cNvSpPr/>
          <p:nvPr/>
        </p:nvSpPr>
        <p:spPr>
          <a:xfrm>
            <a:off x="3194364" y="5396859"/>
            <a:ext cx="658087" cy="440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003544" y="44646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893146" y="47151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722292" y="55172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651866" y="53620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516216" y="4775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594906" y="2414978"/>
            <a:ext cx="3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g</a:t>
            </a:r>
            <a:endParaRPr lang="zh-TW" alt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56</a:t>
            </a:fld>
            <a:endParaRPr lang="zh-TW" altLang="en-US"/>
          </a:p>
        </p:txBody>
      </p:sp>
      <p:sp>
        <p:nvSpPr>
          <p:cNvPr id="32" name="直線圖說文字 1 31"/>
          <p:cNvSpPr/>
          <p:nvPr/>
        </p:nvSpPr>
        <p:spPr>
          <a:xfrm>
            <a:off x="5478415" y="3202476"/>
            <a:ext cx="2982017" cy="1084108"/>
          </a:xfrm>
          <a:prstGeom prst="borderCallout1">
            <a:avLst>
              <a:gd name="adj1" fmla="val 18750"/>
              <a:gd name="adj2" fmla="val -8333"/>
              <a:gd name="adj3" fmla="val 60383"/>
              <a:gd name="adj4" fmla="val -504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5478414" y="3241268"/>
                <a:ext cx="2982017" cy="13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i="1" dirty="0" smtClean="0">
                    <a:latin typeface="Cambria Math"/>
                  </a:rPr>
                  <a:t>Parallel 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𝑔𝐴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𝑔𝐴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𝑔𝐵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𝑔𝐵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414" y="3241268"/>
                <a:ext cx="2982017" cy="1354025"/>
              </a:xfrm>
              <a:prstGeom prst="rect">
                <a:avLst/>
              </a:prstGeom>
              <a:blipFill rotWithShape="1">
                <a:blip r:embed="rId4"/>
                <a:stretch>
                  <a:fillRect l="-1840" t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Candidate cone generation for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NB-GCS</a:t>
            </a:r>
            <a:r>
              <a:rPr lang="en-US" altLang="zh-TW" dirty="0" smtClean="0">
                <a:ea typeface="標楷體"/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2" grpId="0" animBg="1"/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Candidate cone generation for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NB-GCS</a:t>
            </a:r>
            <a:endParaRPr lang="zh-TW" altLang="en-US" dirty="0"/>
          </a:p>
        </p:txBody>
      </p:sp>
      <p:sp>
        <p:nvSpPr>
          <p:cNvPr id="6" name="圓形圖 5"/>
          <p:cNvSpPr/>
          <p:nvPr/>
        </p:nvSpPr>
        <p:spPr>
          <a:xfrm>
            <a:off x="1370795" y="-99392"/>
            <a:ext cx="6264696" cy="6277299"/>
          </a:xfrm>
          <a:prstGeom prst="pie">
            <a:avLst>
              <a:gd name="adj1" fmla="val 0"/>
              <a:gd name="adj2" fmla="val 10776134"/>
            </a:avLst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55" y="287605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 rot="2421561">
            <a:off x="1797160" y="4273530"/>
            <a:ext cx="2540730" cy="1262739"/>
          </a:xfrm>
          <a:prstGeom prst="ellips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11" y="1933872"/>
            <a:ext cx="62912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接點 10"/>
          <p:cNvCxnSpPr/>
          <p:nvPr/>
        </p:nvCxnSpPr>
        <p:spPr>
          <a:xfrm flipV="1">
            <a:off x="2195736" y="3187207"/>
            <a:ext cx="2282894" cy="817857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2" name="直線接點 11"/>
          <p:cNvCxnSpPr/>
          <p:nvPr/>
        </p:nvCxnSpPr>
        <p:spPr>
          <a:xfrm flipV="1">
            <a:off x="4139952" y="3187204"/>
            <a:ext cx="327906" cy="233002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sp>
        <p:nvSpPr>
          <p:cNvPr id="15" name="弧形 14"/>
          <p:cNvSpPr/>
          <p:nvPr/>
        </p:nvSpPr>
        <p:spPr>
          <a:xfrm>
            <a:off x="3995868" y="2851608"/>
            <a:ext cx="327187" cy="360040"/>
          </a:xfrm>
          <a:prstGeom prst="arc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弧形 15"/>
          <p:cNvSpPr/>
          <p:nvPr/>
        </p:nvSpPr>
        <p:spPr>
          <a:xfrm rot="16200000">
            <a:off x="1370795" y="2923616"/>
            <a:ext cx="288032" cy="288032"/>
          </a:xfrm>
          <a:prstGeom prst="arc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411760" y="2527487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527487"/>
                <a:ext cx="100811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8" y="420930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35" y="4649358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58" y="5346575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32" y="500526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3429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4594906" y="2414978"/>
            <a:ext cx="3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g</a:t>
            </a:r>
            <a:endParaRPr lang="zh-TW" alt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003544" y="44646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A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893146" y="47151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B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722292" y="55172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C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651866" y="53620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D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4775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18826" y="1157843"/>
            <a:ext cx="727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Iterations for node A stops if the cone orientation adjustment cannot make the cone cover more nodes.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106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Candidate cone generation for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PB-GCS </a:t>
            </a:r>
            <a:endParaRPr lang="zh-TW" altLang="en-US" dirty="0"/>
          </a:p>
        </p:txBody>
      </p:sp>
      <p:sp>
        <p:nvSpPr>
          <p:cNvPr id="6" name="圓形圖 5"/>
          <p:cNvSpPr/>
          <p:nvPr/>
        </p:nvSpPr>
        <p:spPr>
          <a:xfrm>
            <a:off x="1370795" y="-99392"/>
            <a:ext cx="6264696" cy="6277299"/>
          </a:xfrm>
          <a:prstGeom prst="pie">
            <a:avLst>
              <a:gd name="adj1" fmla="val 0"/>
              <a:gd name="adj2" fmla="val 10776134"/>
            </a:avLst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95" y="1984451"/>
            <a:ext cx="62912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弧形 14"/>
          <p:cNvSpPr/>
          <p:nvPr/>
        </p:nvSpPr>
        <p:spPr>
          <a:xfrm>
            <a:off x="3995868" y="2851608"/>
            <a:ext cx="327187" cy="360040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6" name="弧形 15"/>
          <p:cNvSpPr/>
          <p:nvPr/>
        </p:nvSpPr>
        <p:spPr>
          <a:xfrm rot="16200000">
            <a:off x="1370795" y="2923616"/>
            <a:ext cx="288032" cy="288032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411760" y="2527487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527487"/>
                <a:ext cx="100811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 flipH="1">
            <a:off x="2657252" y="3187207"/>
            <a:ext cx="1788453" cy="1192752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直線單箭頭接點 18"/>
          <p:cNvCxnSpPr/>
          <p:nvPr/>
        </p:nvCxnSpPr>
        <p:spPr>
          <a:xfrm flipH="1">
            <a:off x="3627572" y="3170679"/>
            <a:ext cx="840286" cy="1649336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直線單箭頭接點 19"/>
          <p:cNvCxnSpPr/>
          <p:nvPr/>
        </p:nvCxnSpPr>
        <p:spPr>
          <a:xfrm flipH="1">
            <a:off x="3682158" y="3187204"/>
            <a:ext cx="785700" cy="2330028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直線單箭頭接點 20"/>
          <p:cNvCxnSpPr/>
          <p:nvPr/>
        </p:nvCxnSpPr>
        <p:spPr>
          <a:xfrm>
            <a:off x="4467858" y="3187204"/>
            <a:ext cx="2365858" cy="1335671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直線單箭頭接點 21"/>
          <p:cNvCxnSpPr/>
          <p:nvPr/>
        </p:nvCxnSpPr>
        <p:spPr>
          <a:xfrm>
            <a:off x="4445705" y="3170679"/>
            <a:ext cx="1457110" cy="1990649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8" y="420930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35" y="4649358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58" y="5346575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32" y="5005262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3429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4594906" y="2414978"/>
            <a:ext cx="3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g</a:t>
            </a:r>
            <a:endParaRPr lang="zh-TW" alt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003544" y="44646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893146" y="47151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22292" y="55172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651866" y="53620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4775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4" name="矩形圖說文字 3"/>
          <p:cNvSpPr/>
          <p:nvPr/>
        </p:nvSpPr>
        <p:spPr>
          <a:xfrm>
            <a:off x="2501768" y="1783450"/>
            <a:ext cx="1440160" cy="710645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圖說文字 33"/>
          <p:cNvSpPr/>
          <p:nvPr/>
        </p:nvSpPr>
        <p:spPr>
          <a:xfrm>
            <a:off x="4389498" y="2152781"/>
            <a:ext cx="1406384" cy="355323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2654011" y="1815606"/>
            <a:ext cx="107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Charging</a:t>
            </a:r>
          </a:p>
          <a:p>
            <a:r>
              <a:rPr lang="en-US" altLang="zh-TW" dirty="0" smtClean="0"/>
              <a:t>Distance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68716" y="2124763"/>
            <a:ext cx="122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Grid Point</a:t>
            </a:r>
            <a:endParaRPr lang="zh-TW" altLang="en-US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55" y="287605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58</a:t>
            </a:fld>
            <a:endParaRPr lang="zh-TW" altLang="en-US"/>
          </a:p>
        </p:txBody>
      </p:sp>
      <p:grpSp>
        <p:nvGrpSpPr>
          <p:cNvPr id="46" name="群組 45"/>
          <p:cNvGrpSpPr/>
          <p:nvPr/>
        </p:nvGrpSpPr>
        <p:grpSpPr>
          <a:xfrm>
            <a:off x="2501768" y="4464692"/>
            <a:ext cx="4014448" cy="1052540"/>
            <a:chOff x="2501768" y="4464692"/>
            <a:chExt cx="4014448" cy="1052540"/>
          </a:xfrm>
        </p:grpSpPr>
        <p:cxnSp>
          <p:nvCxnSpPr>
            <p:cNvPr id="8" name="直線接點 7"/>
            <p:cNvCxnSpPr>
              <a:endCxn id="25" idx="1"/>
            </p:cNvCxnSpPr>
            <p:nvPr/>
          </p:nvCxnSpPr>
          <p:spPr>
            <a:xfrm>
              <a:off x="2501768" y="4649358"/>
              <a:ext cx="862890" cy="867874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>
              <a:endCxn id="24" idx="1"/>
            </p:cNvCxnSpPr>
            <p:nvPr/>
          </p:nvCxnSpPr>
          <p:spPr>
            <a:xfrm>
              <a:off x="2660518" y="4550615"/>
              <a:ext cx="657917" cy="2694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endCxn id="27" idx="1"/>
            </p:cNvCxnSpPr>
            <p:nvPr/>
          </p:nvCxnSpPr>
          <p:spPr>
            <a:xfrm>
              <a:off x="2771800" y="4464692"/>
              <a:ext cx="3744416" cy="69394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endCxn id="26" idx="1"/>
            </p:cNvCxnSpPr>
            <p:nvPr/>
          </p:nvCxnSpPr>
          <p:spPr>
            <a:xfrm>
              <a:off x="2660518" y="4499389"/>
              <a:ext cx="2976614" cy="67653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圓角矩形 46"/>
          <p:cNvSpPr/>
          <p:nvPr/>
        </p:nvSpPr>
        <p:spPr>
          <a:xfrm>
            <a:off x="2082716" y="4335410"/>
            <a:ext cx="658087" cy="440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694420" y="764704"/>
            <a:ext cx="756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For each grid point, first select the sensor nodes within its sphere coverage.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79512" y="1052736"/>
            <a:ext cx="922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Then generate a vector for each node as the charger cone’s symmetric axis (or orientation).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79512" y="1403484"/>
            <a:ext cx="667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Then for each pair of nodes (or vectors), generate candidate cones.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4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/>
      <p:bldP spid="28" grpId="0"/>
      <p:bldP spid="29" grpId="0"/>
      <p:bldP spid="30" grpId="0"/>
      <p:bldP spid="31" grpId="0"/>
      <p:bldP spid="32" grpId="0"/>
      <p:bldP spid="33" grpId="0"/>
      <p:bldP spid="4" grpId="0" animBg="1"/>
      <p:bldP spid="34" grpId="0" animBg="1"/>
      <p:bldP spid="35" grpId="0"/>
      <p:bldP spid="5" grpId="0"/>
      <p:bldP spid="47" grpId="0" animBg="1"/>
      <p:bldP spid="39" grpId="0"/>
      <p:bldP spid="41" grpId="0"/>
      <p:bldP spid="4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Candidate cone generation for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PB-GCS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489702" y="1945389"/>
            <a:ext cx="2001459" cy="1924509"/>
            <a:chOff x="1489702" y="1945389"/>
            <a:chExt cx="2001459" cy="1924509"/>
          </a:xfrm>
        </p:grpSpPr>
        <p:sp>
          <p:nvSpPr>
            <p:cNvPr id="6" name="橢圓 5"/>
            <p:cNvSpPr/>
            <p:nvPr/>
          </p:nvSpPr>
          <p:spPr>
            <a:xfrm>
              <a:off x="1489702" y="2405291"/>
              <a:ext cx="2001459" cy="982343"/>
            </a:xfrm>
            <a:prstGeom prst="ellipse">
              <a:avLst/>
            </a:prstGeom>
            <a:noFill/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7" name="圓形圖 6"/>
            <p:cNvSpPr/>
            <p:nvPr/>
          </p:nvSpPr>
          <p:spPr>
            <a:xfrm>
              <a:off x="1489702" y="1945389"/>
              <a:ext cx="2001459" cy="1924509"/>
            </a:xfrm>
            <a:prstGeom prst="pie">
              <a:avLst>
                <a:gd name="adj1" fmla="val 0"/>
                <a:gd name="adj2" fmla="val 10795272"/>
              </a:avLst>
            </a:prstGeom>
            <a:noFill/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34" y="269954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橢圓 8"/>
          <p:cNvSpPr/>
          <p:nvPr/>
        </p:nvSpPr>
        <p:spPr>
          <a:xfrm rot="2408358">
            <a:off x="-119818" y="4123598"/>
            <a:ext cx="2458277" cy="1262739"/>
          </a:xfrm>
          <a:prstGeom prst="ellips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0" name="橢圓 9"/>
          <p:cNvSpPr/>
          <p:nvPr/>
        </p:nvSpPr>
        <p:spPr>
          <a:xfrm rot="18935267">
            <a:off x="2904910" y="4121028"/>
            <a:ext cx="2540730" cy="1262739"/>
          </a:xfrm>
          <a:prstGeom prst="ellips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323528" y="3010700"/>
            <a:ext cx="2165381" cy="85919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2" name="直線接點 11"/>
          <p:cNvCxnSpPr/>
          <p:nvPr/>
        </p:nvCxnSpPr>
        <p:spPr>
          <a:xfrm flipV="1">
            <a:off x="2150231" y="3010696"/>
            <a:ext cx="327906" cy="233002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3" name="直線接點 12"/>
          <p:cNvCxnSpPr>
            <a:stCxn id="10" idx="2"/>
          </p:cNvCxnSpPr>
          <p:nvPr/>
        </p:nvCxnSpPr>
        <p:spPr>
          <a:xfrm flipH="1" flipV="1">
            <a:off x="2387067" y="3049064"/>
            <a:ext cx="880757" cy="2592355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4" name="直線接點 13"/>
          <p:cNvCxnSpPr/>
          <p:nvPr/>
        </p:nvCxnSpPr>
        <p:spPr>
          <a:xfrm flipH="1" flipV="1">
            <a:off x="2478137" y="3010696"/>
            <a:ext cx="2552414" cy="81786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21" name="直線單箭頭接點 20"/>
          <p:cNvCxnSpPr>
            <a:stCxn id="8" idx="2"/>
            <a:endCxn id="16" idx="3"/>
          </p:cNvCxnSpPr>
          <p:nvPr/>
        </p:nvCxnSpPr>
        <p:spPr>
          <a:xfrm flipH="1">
            <a:off x="1268070" y="3010696"/>
            <a:ext cx="1220839" cy="1616663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4" name="直線單箭頭接點 23"/>
          <p:cNvCxnSpPr>
            <a:stCxn id="8" idx="2"/>
          </p:cNvCxnSpPr>
          <p:nvPr/>
        </p:nvCxnSpPr>
        <p:spPr>
          <a:xfrm>
            <a:off x="2488909" y="3010696"/>
            <a:ext cx="1618829" cy="1632811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5" name="橢圓 24"/>
          <p:cNvSpPr/>
          <p:nvPr/>
        </p:nvSpPr>
        <p:spPr>
          <a:xfrm rot="2123928">
            <a:off x="1602582" y="3399470"/>
            <a:ext cx="839809" cy="314937"/>
          </a:xfrm>
          <a:prstGeom prst="ellipse">
            <a:avLst/>
          </a:prstGeom>
          <a:noFill/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6" name="橢圓 25"/>
          <p:cNvSpPr/>
          <p:nvPr/>
        </p:nvSpPr>
        <p:spPr>
          <a:xfrm rot="19310131">
            <a:off x="2607729" y="3384682"/>
            <a:ext cx="762005" cy="318644"/>
          </a:xfrm>
          <a:prstGeom prst="ellipse">
            <a:avLst/>
          </a:prstGeom>
          <a:noFill/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644897" y="2373242"/>
            <a:ext cx="3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g</a:t>
            </a:r>
            <a:endParaRPr lang="zh-TW" altLang="en-US" sz="2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950570" y="4456702"/>
            <a:ext cx="317500" cy="673042"/>
            <a:chOff x="1320351" y="4472850"/>
            <a:chExt cx="317500" cy="67304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351" y="4472850"/>
              <a:ext cx="31750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文字方塊 31"/>
            <p:cNvSpPr txBox="1"/>
            <p:nvPr/>
          </p:nvSpPr>
          <p:spPr>
            <a:xfrm>
              <a:off x="1320351" y="477656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i</a:t>
              </a:r>
              <a:endParaRPr lang="zh-TW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3836615" y="4451910"/>
            <a:ext cx="338660" cy="663089"/>
            <a:chOff x="3595594" y="4814163"/>
            <a:chExt cx="338660" cy="66308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594" y="4814163"/>
              <a:ext cx="31750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文字方塊 33"/>
            <p:cNvSpPr txBox="1"/>
            <p:nvPr/>
          </p:nvSpPr>
          <p:spPr>
            <a:xfrm>
              <a:off x="3646222" y="510792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j</a:t>
              </a:r>
              <a:endParaRPr lang="zh-TW" altLang="en-US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046321" y="1945387"/>
            <a:ext cx="2001459" cy="1924509"/>
            <a:chOff x="6046321" y="1945387"/>
            <a:chExt cx="2001459" cy="1924509"/>
          </a:xfrm>
        </p:grpSpPr>
        <p:sp>
          <p:nvSpPr>
            <p:cNvPr id="64" name="橢圓 63"/>
            <p:cNvSpPr/>
            <p:nvPr/>
          </p:nvSpPr>
          <p:spPr>
            <a:xfrm>
              <a:off x="6046321" y="2405289"/>
              <a:ext cx="2001459" cy="982343"/>
            </a:xfrm>
            <a:prstGeom prst="ellipse">
              <a:avLst/>
            </a:prstGeom>
            <a:noFill/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65" name="圓形圖 64"/>
            <p:cNvSpPr/>
            <p:nvPr/>
          </p:nvSpPr>
          <p:spPr>
            <a:xfrm>
              <a:off x="6046321" y="1945387"/>
              <a:ext cx="2001459" cy="1924509"/>
            </a:xfrm>
            <a:prstGeom prst="pie">
              <a:avLst>
                <a:gd name="adj1" fmla="val 0"/>
                <a:gd name="adj2" fmla="val 10795272"/>
              </a:avLst>
            </a:prstGeom>
            <a:noFill/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</p:grp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53" y="2699547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橢圓 77"/>
          <p:cNvSpPr/>
          <p:nvPr/>
        </p:nvSpPr>
        <p:spPr>
          <a:xfrm>
            <a:off x="6714031" y="3387632"/>
            <a:ext cx="772073" cy="482264"/>
          </a:xfrm>
          <a:prstGeom prst="ellipse">
            <a:avLst/>
          </a:prstGeom>
          <a:noFill/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7201516" y="2373240"/>
            <a:ext cx="3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g</a:t>
            </a:r>
            <a:endParaRPr lang="zh-TW" altLang="en-US" sz="2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6204180" y="2907644"/>
            <a:ext cx="2184243" cy="1906518"/>
            <a:chOff x="6281473" y="2963696"/>
            <a:chExt cx="2023338" cy="1850465"/>
          </a:xfrm>
        </p:grpSpPr>
        <p:cxnSp>
          <p:nvCxnSpPr>
            <p:cNvPr id="86" name="直線單箭頭接點 85"/>
            <p:cNvCxnSpPr/>
            <p:nvPr/>
          </p:nvCxnSpPr>
          <p:spPr>
            <a:xfrm flipH="1">
              <a:off x="6281473" y="2963696"/>
              <a:ext cx="762344" cy="1509152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7" name="直線單箭頭接點 86"/>
            <p:cNvCxnSpPr>
              <a:stCxn id="66" idx="2"/>
            </p:cNvCxnSpPr>
            <p:nvPr/>
          </p:nvCxnSpPr>
          <p:spPr>
            <a:xfrm>
              <a:off x="7045528" y="3010697"/>
              <a:ext cx="1259283" cy="180346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grpSp>
        <p:nvGrpSpPr>
          <p:cNvPr id="38" name="群組 37"/>
          <p:cNvGrpSpPr/>
          <p:nvPr/>
        </p:nvGrpSpPr>
        <p:grpSpPr>
          <a:xfrm>
            <a:off x="8146061" y="4635978"/>
            <a:ext cx="317500" cy="670750"/>
            <a:chOff x="8146061" y="4635978"/>
            <a:chExt cx="317500" cy="670750"/>
          </a:xfrm>
        </p:grpSpPr>
        <p:sp>
          <p:nvSpPr>
            <p:cNvPr id="84" name="文字方塊 83"/>
            <p:cNvSpPr txBox="1"/>
            <p:nvPr/>
          </p:nvSpPr>
          <p:spPr>
            <a:xfrm>
              <a:off x="8160795" y="4937396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j</a:t>
              </a:r>
              <a:endParaRPr lang="zh-TW" altLang="en-US" dirty="0"/>
            </a:p>
          </p:txBody>
        </p:sp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061" y="4635978"/>
              <a:ext cx="31750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群組 47"/>
          <p:cNvGrpSpPr/>
          <p:nvPr/>
        </p:nvGrpSpPr>
        <p:grpSpPr>
          <a:xfrm>
            <a:off x="5877269" y="2845353"/>
            <a:ext cx="2627364" cy="2871185"/>
            <a:chOff x="5877269" y="2845353"/>
            <a:chExt cx="2627364" cy="2871185"/>
          </a:xfrm>
        </p:grpSpPr>
        <p:sp>
          <p:nvSpPr>
            <p:cNvPr id="96" name="橢圓 95"/>
            <p:cNvSpPr/>
            <p:nvPr/>
          </p:nvSpPr>
          <p:spPr>
            <a:xfrm rot="21441337">
              <a:off x="5905030" y="4453799"/>
              <a:ext cx="2571842" cy="1262739"/>
            </a:xfrm>
            <a:prstGeom prst="ellipse">
              <a:avLst/>
            </a:prstGeom>
            <a:noFill/>
            <a:ln w="25400" cap="flat" cmpd="sng" algn="ctr">
              <a:solidFill>
                <a:srgbClr val="F79646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cxnSp>
          <p:nvCxnSpPr>
            <p:cNvPr id="97" name="直線接點 96"/>
            <p:cNvCxnSpPr/>
            <p:nvPr/>
          </p:nvCxnSpPr>
          <p:spPr>
            <a:xfrm flipV="1">
              <a:off x="5877269" y="2845353"/>
              <a:ext cx="1164658" cy="2216362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dash"/>
            </a:ln>
            <a:effectLst/>
          </p:spPr>
        </p:cxnSp>
        <p:cxnSp>
          <p:nvCxnSpPr>
            <p:cNvPr id="98" name="直線接點 97"/>
            <p:cNvCxnSpPr/>
            <p:nvPr/>
          </p:nvCxnSpPr>
          <p:spPr>
            <a:xfrm flipH="1" flipV="1">
              <a:off x="7045529" y="2969673"/>
              <a:ext cx="1459104" cy="1967723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dash"/>
            </a:ln>
            <a:effectLst/>
          </p:spPr>
        </p:cxnSp>
      </p:grpSp>
      <p:grpSp>
        <p:nvGrpSpPr>
          <p:cNvPr id="37" name="群組 36"/>
          <p:cNvGrpSpPr/>
          <p:nvPr/>
        </p:nvGrpSpPr>
        <p:grpSpPr>
          <a:xfrm>
            <a:off x="6067910" y="4302194"/>
            <a:ext cx="317500" cy="710645"/>
            <a:chOff x="6067910" y="4302194"/>
            <a:chExt cx="317500" cy="710645"/>
          </a:xfrm>
        </p:grpSpPr>
        <p:sp>
          <p:nvSpPr>
            <p:cNvPr id="83" name="文字方塊 82"/>
            <p:cNvSpPr txBox="1"/>
            <p:nvPr/>
          </p:nvSpPr>
          <p:spPr>
            <a:xfrm>
              <a:off x="6082644" y="464350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i</a:t>
              </a:r>
              <a:endParaRPr lang="zh-TW" altLang="en-US" dirty="0"/>
            </a:p>
          </p:txBody>
        </p: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910" y="4302194"/>
              <a:ext cx="31750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59</a:t>
            </a:fld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323529" y="2373240"/>
            <a:ext cx="2009805" cy="675823"/>
            <a:chOff x="323529" y="2373240"/>
            <a:chExt cx="2009805" cy="675823"/>
          </a:xfrm>
        </p:grpSpPr>
        <p:sp>
          <p:nvSpPr>
            <p:cNvPr id="27" name="弧形 26"/>
            <p:cNvSpPr/>
            <p:nvPr/>
          </p:nvSpPr>
          <p:spPr>
            <a:xfrm>
              <a:off x="2032845" y="2743860"/>
              <a:ext cx="300489" cy="305203"/>
            </a:xfrm>
            <a:prstGeom prst="arc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200000">
              <a:off x="1518634" y="2763625"/>
              <a:ext cx="257855" cy="288032"/>
            </a:xfrm>
            <a:prstGeom prst="arc">
              <a:avLst>
                <a:gd name="adj1" fmla="val 16200000"/>
                <a:gd name="adj2" fmla="val 284681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769290" y="2437936"/>
              <a:ext cx="380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zh-TW" alt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矩形圖說文字 4"/>
            <p:cNvSpPr/>
            <p:nvPr/>
          </p:nvSpPr>
          <p:spPr>
            <a:xfrm rot="16200000">
              <a:off x="484031" y="2212739"/>
              <a:ext cx="675819" cy="996823"/>
            </a:xfrm>
            <a:prstGeom prst="wedgeRectCallo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95535" y="2373240"/>
              <a:ext cx="924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Unit sphere</a:t>
              </a:r>
              <a:endParaRPr lang="zh-TW" altLang="en-US" dirty="0"/>
            </a:p>
          </p:txBody>
        </p:sp>
      </p:grpSp>
      <p:cxnSp>
        <p:nvCxnSpPr>
          <p:cNvPr id="22" name="直線單箭頭接點 21"/>
          <p:cNvCxnSpPr>
            <a:endCxn id="26" idx="6"/>
          </p:cNvCxnSpPr>
          <p:nvPr/>
        </p:nvCxnSpPr>
        <p:spPr>
          <a:xfrm flipV="1">
            <a:off x="2988731" y="3308575"/>
            <a:ext cx="299560" cy="23542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 flipV="1">
            <a:off x="1705778" y="3323955"/>
            <a:ext cx="327067" cy="27890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3110867" y="3449507"/>
            <a:ext cx="39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562949" y="3446748"/>
            <a:ext cx="39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6264771" y="1815330"/>
                <a:ext cx="171648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altLang="zh-TW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771" y="1815330"/>
                <a:ext cx="1716482" cy="5579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1630668" y="1801860"/>
                <a:ext cx="171648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altLang="zh-TW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altLang="zh-TW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68" y="1801860"/>
                <a:ext cx="1716482" cy="5579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/>
          <p:cNvGrpSpPr/>
          <p:nvPr/>
        </p:nvGrpSpPr>
        <p:grpSpPr>
          <a:xfrm>
            <a:off x="4880450" y="2359770"/>
            <a:ext cx="2009503" cy="689291"/>
            <a:chOff x="4880450" y="2359770"/>
            <a:chExt cx="2009503" cy="689291"/>
          </a:xfrm>
        </p:grpSpPr>
        <p:sp>
          <p:nvSpPr>
            <p:cNvPr id="79" name="弧形 78"/>
            <p:cNvSpPr/>
            <p:nvPr/>
          </p:nvSpPr>
          <p:spPr>
            <a:xfrm>
              <a:off x="6589464" y="2743858"/>
              <a:ext cx="300489" cy="305203"/>
            </a:xfrm>
            <a:prstGeom prst="arc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80" name="弧形 79"/>
            <p:cNvSpPr/>
            <p:nvPr/>
          </p:nvSpPr>
          <p:spPr>
            <a:xfrm rot="16200000">
              <a:off x="6075253" y="2763623"/>
              <a:ext cx="257855" cy="288032"/>
            </a:xfrm>
            <a:prstGeom prst="arc">
              <a:avLst>
                <a:gd name="adj1" fmla="val 16200000"/>
                <a:gd name="adj2" fmla="val 284681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6325910" y="2437934"/>
              <a:ext cx="388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zh-TW" alt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矩形圖說文字 57"/>
            <p:cNvSpPr/>
            <p:nvPr/>
          </p:nvSpPr>
          <p:spPr>
            <a:xfrm rot="16200000">
              <a:off x="5040952" y="2199269"/>
              <a:ext cx="675819" cy="996823"/>
            </a:xfrm>
            <a:prstGeom prst="wedgeRectCallo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4952456" y="2359770"/>
              <a:ext cx="924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Unit sphere</a:t>
              </a:r>
              <a:endParaRPr lang="zh-TW" altLang="en-US" dirty="0"/>
            </a:p>
          </p:txBody>
        </p:sp>
      </p:grpSp>
      <p:cxnSp>
        <p:nvCxnSpPr>
          <p:cNvPr id="60" name="直線單箭頭接點 59"/>
          <p:cNvCxnSpPr/>
          <p:nvPr/>
        </p:nvCxnSpPr>
        <p:spPr>
          <a:xfrm flipH="1">
            <a:off x="2032845" y="3556938"/>
            <a:ext cx="998288" cy="4434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2309952" y="3732710"/>
                <a:ext cx="468733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952" y="3732710"/>
                <a:ext cx="468733" cy="391646"/>
              </a:xfrm>
              <a:prstGeom prst="rect">
                <a:avLst/>
              </a:prstGeom>
              <a:blipFill rotWithShape="1"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單箭頭接點 66"/>
          <p:cNvCxnSpPr>
            <a:stCxn id="78" idx="6"/>
          </p:cNvCxnSpPr>
          <p:nvPr/>
        </p:nvCxnSpPr>
        <p:spPr>
          <a:xfrm flipH="1">
            <a:off x="6691808" y="3628764"/>
            <a:ext cx="794296" cy="922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6876256" y="3573016"/>
                <a:ext cx="468733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573016"/>
                <a:ext cx="468733" cy="391646"/>
              </a:xfrm>
              <a:prstGeom prst="rect">
                <a:avLst/>
              </a:prstGeom>
              <a:blipFill rotWithShape="1"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單箭頭接點 68"/>
          <p:cNvCxnSpPr/>
          <p:nvPr/>
        </p:nvCxnSpPr>
        <p:spPr>
          <a:xfrm flipH="1">
            <a:off x="7047050" y="3387634"/>
            <a:ext cx="189246" cy="2503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6871116" y="3284984"/>
            <a:ext cx="39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694420" y="1115452"/>
            <a:ext cx="438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Mapping each vector onto g’s unit sphere.</a:t>
            </a:r>
            <a:endParaRPr lang="zh-TW" altLang="en-US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3081324" y="1465868"/>
            <a:ext cx="350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There are three cases to consider.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8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  <p:bldP spid="30" grpId="0"/>
      <p:bldP spid="78" grpId="0" animBg="1"/>
      <p:bldP spid="82" grpId="0"/>
      <p:bldP spid="33" grpId="0"/>
      <p:bldP spid="54" grpId="0"/>
      <p:bldP spid="56" grpId="0"/>
      <p:bldP spid="57" grpId="0"/>
      <p:bldP spid="44" grpId="0"/>
      <p:bldP spid="68" grpId="0"/>
      <p:bldP spid="71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Thermoelectric Effect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3286125" cy="51816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932041" y="2132856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00FF"/>
                </a:solidFill>
              </a:rPr>
              <a:t>Through thermoelectric effect, heat can be transformed into electricity.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Candidate cone generation for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PB-GCS</a:t>
            </a:r>
            <a:r>
              <a:rPr lang="en-US" altLang="zh-TW" dirty="0" smtClean="0">
                <a:ea typeface="標楷體"/>
              </a:rPr>
              <a:t> </a:t>
            </a:r>
            <a:endParaRPr lang="zh-TW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61" y="279862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2351724" y="2472320"/>
            <a:ext cx="3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g</a:t>
            </a:r>
            <a:endParaRPr lang="zh-TW" alt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2840111" y="5142439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j</a:t>
            </a:r>
            <a:endParaRPr lang="zh-TW" altLang="en-US" dirty="0"/>
          </a:p>
        </p:txBody>
      </p:sp>
      <p:cxnSp>
        <p:nvCxnSpPr>
          <p:cNvPr id="48" name="直線單箭頭接點 47"/>
          <p:cNvCxnSpPr>
            <a:stCxn id="8" idx="2"/>
          </p:cNvCxnSpPr>
          <p:nvPr/>
        </p:nvCxnSpPr>
        <p:spPr>
          <a:xfrm flipH="1">
            <a:off x="1912513" y="3109774"/>
            <a:ext cx="283223" cy="147413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9" name="直線單箭頭接點 48"/>
          <p:cNvCxnSpPr>
            <a:stCxn id="8" idx="2"/>
          </p:cNvCxnSpPr>
          <p:nvPr/>
        </p:nvCxnSpPr>
        <p:spPr>
          <a:xfrm>
            <a:off x="2195736" y="3109774"/>
            <a:ext cx="788391" cy="1901903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77" y="4841021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文字方塊 53"/>
          <p:cNvSpPr txBox="1"/>
          <p:nvPr/>
        </p:nvSpPr>
        <p:spPr>
          <a:xfrm>
            <a:off x="1669692" y="48665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</a:t>
            </a:r>
            <a:endParaRPr lang="zh-TW" altLang="en-US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58" y="4525205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橢圓 99"/>
          <p:cNvSpPr/>
          <p:nvPr/>
        </p:nvSpPr>
        <p:spPr>
          <a:xfrm>
            <a:off x="1043608" y="1831327"/>
            <a:ext cx="2304256" cy="224574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7" name="直線接點 106"/>
          <p:cNvCxnSpPr/>
          <p:nvPr/>
        </p:nvCxnSpPr>
        <p:spPr>
          <a:xfrm flipH="1" flipV="1">
            <a:off x="2231702" y="3104703"/>
            <a:ext cx="2268290" cy="173631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08" name="直線接點 107"/>
          <p:cNvCxnSpPr>
            <a:endCxn id="8" idx="2"/>
          </p:cNvCxnSpPr>
          <p:nvPr/>
        </p:nvCxnSpPr>
        <p:spPr>
          <a:xfrm flipV="1">
            <a:off x="1813708" y="3109774"/>
            <a:ext cx="382028" cy="269549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16" name="直線接點 115"/>
          <p:cNvCxnSpPr>
            <a:stCxn id="147" idx="6"/>
          </p:cNvCxnSpPr>
          <p:nvPr/>
        </p:nvCxnSpPr>
        <p:spPr>
          <a:xfrm flipH="1" flipV="1">
            <a:off x="2242108" y="3127816"/>
            <a:ext cx="913970" cy="2605282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20" name="直線接點 119"/>
          <p:cNvCxnSpPr/>
          <p:nvPr/>
        </p:nvCxnSpPr>
        <p:spPr>
          <a:xfrm flipV="1">
            <a:off x="1187405" y="3076954"/>
            <a:ext cx="1044297" cy="2780436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23" name="直線接點 122"/>
          <p:cNvCxnSpPr>
            <a:stCxn id="167" idx="6"/>
          </p:cNvCxnSpPr>
          <p:nvPr/>
        </p:nvCxnSpPr>
        <p:spPr>
          <a:xfrm flipH="1" flipV="1">
            <a:off x="2170750" y="3104705"/>
            <a:ext cx="1457564" cy="1785146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26" name="直線接點 125"/>
          <p:cNvCxnSpPr/>
          <p:nvPr/>
        </p:nvCxnSpPr>
        <p:spPr>
          <a:xfrm flipV="1">
            <a:off x="326088" y="3109774"/>
            <a:ext cx="1872209" cy="192946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29" name="直線接點 128"/>
          <p:cNvCxnSpPr/>
          <p:nvPr/>
        </p:nvCxnSpPr>
        <p:spPr>
          <a:xfrm flipH="1" flipV="1">
            <a:off x="2231702" y="3127816"/>
            <a:ext cx="1620218" cy="2533432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cxnSp>
        <p:nvCxnSpPr>
          <p:cNvPr id="132" name="直線接點 131"/>
          <p:cNvCxnSpPr/>
          <p:nvPr/>
        </p:nvCxnSpPr>
        <p:spPr>
          <a:xfrm flipV="1">
            <a:off x="1125548" y="3165847"/>
            <a:ext cx="1072749" cy="184583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</p:cxnSp>
      <p:sp>
        <p:nvSpPr>
          <p:cNvPr id="135" name="橢圓 134"/>
          <p:cNvSpPr/>
          <p:nvPr/>
        </p:nvSpPr>
        <p:spPr>
          <a:xfrm rot="20307439">
            <a:off x="1728734" y="4768706"/>
            <a:ext cx="2880045" cy="1262739"/>
          </a:xfrm>
          <a:prstGeom prst="ellips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47" name="橢圓 146"/>
          <p:cNvSpPr/>
          <p:nvPr/>
        </p:nvSpPr>
        <p:spPr>
          <a:xfrm rot="622047">
            <a:off x="239020" y="4837090"/>
            <a:ext cx="2941066" cy="1262739"/>
          </a:xfrm>
          <a:prstGeom prst="ellips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52" name="橢圓 151"/>
          <p:cNvSpPr/>
          <p:nvPr/>
        </p:nvSpPr>
        <p:spPr>
          <a:xfrm rot="21355295">
            <a:off x="1178100" y="5148426"/>
            <a:ext cx="2726311" cy="1574866"/>
          </a:xfrm>
          <a:prstGeom prst="ellips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67" name="橢圓 166"/>
          <p:cNvSpPr/>
          <p:nvPr/>
        </p:nvSpPr>
        <p:spPr>
          <a:xfrm rot="21221964">
            <a:off x="1125548" y="4467173"/>
            <a:ext cx="2510347" cy="1120854"/>
          </a:xfrm>
          <a:prstGeom prst="ellips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文字方塊 194"/>
              <p:cNvSpPr txBox="1"/>
              <p:nvPr/>
            </p:nvSpPr>
            <p:spPr>
              <a:xfrm>
                <a:off x="5740486" y="1818143"/>
                <a:ext cx="171648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TW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&lt;2</m:t>
                    </m:r>
                    <m:r>
                      <a:rPr lang="en-US" altLang="zh-TW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5" name="文字方塊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86" y="1818143"/>
                <a:ext cx="1716482" cy="5579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82" y="2450521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80" y="3987134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37" y="324777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42" y="3165847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" name="文字方塊 199"/>
          <p:cNvSpPr txBox="1"/>
          <p:nvPr/>
        </p:nvSpPr>
        <p:spPr>
          <a:xfrm>
            <a:off x="5488458" y="3866587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TW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文字方塊 200"/>
          <p:cNvSpPr txBox="1"/>
          <p:nvPr/>
        </p:nvSpPr>
        <p:spPr>
          <a:xfrm>
            <a:off x="7205498" y="3867089"/>
            <a:ext cx="45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zh-TW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05" y="4018124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3" name="直線單箭頭接點 202"/>
          <p:cNvCxnSpPr/>
          <p:nvPr/>
        </p:nvCxnSpPr>
        <p:spPr>
          <a:xfrm>
            <a:off x="6070095" y="4112052"/>
            <a:ext cx="760944" cy="0"/>
          </a:xfrm>
          <a:prstGeom prst="straightConnector1">
            <a:avLst/>
          </a:prstGeom>
          <a:noFill/>
          <a:ln w="25400" cap="flat" cmpd="sng" algn="ctr">
            <a:solidFill>
              <a:srgbClr val="9BBB59">
                <a:lumMod val="75000"/>
              </a:srgbClr>
            </a:solidFill>
            <a:prstDash val="dash"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文字方塊 203"/>
              <p:cNvSpPr txBox="1"/>
              <p:nvPr/>
            </p:nvSpPr>
            <p:spPr>
              <a:xfrm>
                <a:off x="6266608" y="3411755"/>
                <a:ext cx="432048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04" name="文字方塊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608" y="3411755"/>
                <a:ext cx="432048" cy="557910"/>
              </a:xfrm>
              <a:prstGeom prst="rect">
                <a:avLst/>
              </a:prstGeom>
              <a:blipFill rotWithShape="1">
                <a:blip r:embed="rId8"/>
                <a:stretch>
                  <a:fillRect r="-16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39" y="4001566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1043608" y="2603436"/>
            <a:ext cx="2304256" cy="70152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弧形 41"/>
          <p:cNvSpPr/>
          <p:nvPr/>
        </p:nvSpPr>
        <p:spPr>
          <a:xfrm>
            <a:off x="1780755" y="2707382"/>
            <a:ext cx="253173" cy="382652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43" name="弧形 42"/>
          <p:cNvSpPr/>
          <p:nvPr/>
        </p:nvSpPr>
        <p:spPr>
          <a:xfrm rot="16200000">
            <a:off x="961106" y="2825748"/>
            <a:ext cx="453041" cy="288034"/>
          </a:xfrm>
          <a:prstGeom prst="arc">
            <a:avLst>
              <a:gd name="adj1" fmla="val 16200000"/>
              <a:gd name="adj2" fmla="val 284681"/>
            </a:avLst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380639" y="2525843"/>
            <a:ext cx="5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1</a:t>
            </a:r>
            <a:endParaRPr lang="zh-TW" alt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直線接點 6"/>
          <p:cNvCxnSpPr>
            <a:stCxn id="3" idx="2"/>
            <a:endCxn id="8" idx="1"/>
          </p:cNvCxnSpPr>
          <p:nvPr/>
        </p:nvCxnSpPr>
        <p:spPr>
          <a:xfrm>
            <a:off x="1043608" y="2954199"/>
            <a:ext cx="996553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2341834" y="2936598"/>
            <a:ext cx="996553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60</a:t>
            </a:fld>
            <a:endParaRPr lang="zh-TW" altLang="en-US"/>
          </a:p>
        </p:txBody>
      </p:sp>
      <p:sp>
        <p:nvSpPr>
          <p:cNvPr id="45" name="矩形圖說文字 44"/>
          <p:cNvSpPr/>
          <p:nvPr/>
        </p:nvSpPr>
        <p:spPr>
          <a:xfrm rot="16200000">
            <a:off x="220674" y="1506426"/>
            <a:ext cx="675819" cy="996823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132178" y="1666927"/>
            <a:ext cx="92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Unit sphere</a:t>
            </a:r>
            <a:endParaRPr lang="zh-TW" altLang="en-US" dirty="0"/>
          </a:p>
        </p:txBody>
      </p:sp>
      <p:sp>
        <p:nvSpPr>
          <p:cNvPr id="52" name="橢圓 51"/>
          <p:cNvSpPr/>
          <p:nvPr/>
        </p:nvSpPr>
        <p:spPr>
          <a:xfrm rot="21418815">
            <a:off x="1907709" y="3669770"/>
            <a:ext cx="683820" cy="405980"/>
          </a:xfrm>
          <a:prstGeom prst="ellipse">
            <a:avLst/>
          </a:prstGeom>
          <a:noFill/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cxnSp>
        <p:nvCxnSpPr>
          <p:cNvPr id="53" name="直線單箭頭接點 52"/>
          <p:cNvCxnSpPr/>
          <p:nvPr/>
        </p:nvCxnSpPr>
        <p:spPr>
          <a:xfrm flipH="1">
            <a:off x="1887030" y="3876975"/>
            <a:ext cx="421306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/>
          <p:cNvSpPr txBox="1"/>
          <p:nvPr/>
        </p:nvSpPr>
        <p:spPr>
          <a:xfrm>
            <a:off x="1972387" y="3816900"/>
            <a:ext cx="39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cxnSp>
        <p:nvCxnSpPr>
          <p:cNvPr id="57" name="直線單箭頭接點 56"/>
          <p:cNvCxnSpPr/>
          <p:nvPr/>
        </p:nvCxnSpPr>
        <p:spPr>
          <a:xfrm flipH="1">
            <a:off x="2048679" y="3816900"/>
            <a:ext cx="43481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2088322" y="3440037"/>
                <a:ext cx="468733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322" y="3440037"/>
                <a:ext cx="468733" cy="391646"/>
              </a:xfrm>
              <a:prstGeom prst="rect">
                <a:avLst/>
              </a:prstGeom>
              <a:blipFill rotWithShape="1">
                <a:blip r:embed="rId10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1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7" grpId="0" animBg="1"/>
      <p:bldP spid="152" grpId="0" animBg="1"/>
      <p:bldP spid="16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標楷體"/>
              </a:rPr>
              <a:t>Greedy cone selection for both methods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 rot="19603967">
            <a:off x="1087482" y="4110160"/>
            <a:ext cx="2952328" cy="1440160"/>
          </a:xfrm>
          <a:prstGeom prst="ellipse">
            <a:avLst/>
          </a:prstGeom>
          <a:noFill/>
          <a:ln>
            <a:solidFill>
              <a:srgbClr val="E98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1077664" y="2753292"/>
            <a:ext cx="222006" cy="2836311"/>
          </a:xfrm>
          <a:prstGeom prst="line">
            <a:avLst/>
          </a:prstGeom>
          <a:ln w="25400">
            <a:solidFill>
              <a:srgbClr val="E98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endCxn id="17" idx="6"/>
          </p:cNvCxnSpPr>
          <p:nvPr/>
        </p:nvCxnSpPr>
        <p:spPr>
          <a:xfrm flipH="1">
            <a:off x="2924710" y="2720700"/>
            <a:ext cx="324753" cy="310727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 rot="2060903">
            <a:off x="229792" y="4275009"/>
            <a:ext cx="2952328" cy="14401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 flipH="1">
            <a:off x="573608" y="2720700"/>
            <a:ext cx="2675855" cy="132047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1077664" y="2753292"/>
            <a:ext cx="2458533" cy="1079737"/>
          </a:xfrm>
          <a:prstGeom prst="line">
            <a:avLst/>
          </a:prstGeom>
          <a:ln w="25400">
            <a:solidFill>
              <a:srgbClr val="E98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46" y="4289244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文字方塊 53"/>
          <p:cNvSpPr txBox="1"/>
          <p:nvPr/>
        </p:nvSpPr>
        <p:spPr>
          <a:xfrm>
            <a:off x="2419032" y="4104578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0" name="橢圓 19"/>
          <p:cNvSpPr/>
          <p:nvPr/>
        </p:nvSpPr>
        <p:spPr>
          <a:xfrm>
            <a:off x="3203848" y="3840093"/>
            <a:ext cx="2952328" cy="144016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 flipH="1">
            <a:off x="3198089" y="2276872"/>
            <a:ext cx="1481924" cy="217805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680012" y="2276872"/>
            <a:ext cx="1476164" cy="217805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62" y="3762578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1484848" y="3577912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38" y="3605931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2197924" y="3421265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18" y="4375507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3304304" y="4190841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04097" y="23330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C1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124882" y="229645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C2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4459733" y="189074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C3</a:t>
            </a:r>
            <a:endParaRPr lang="zh-TW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36637"/>
              </p:ext>
            </p:extLst>
          </p:nvPr>
        </p:nvGraphicFramePr>
        <p:xfrm>
          <a:off x="6549681" y="3672878"/>
          <a:ext cx="2148402" cy="73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6134"/>
                <a:gridCol w="716134"/>
                <a:gridCol w="716134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05456"/>
              </p:ext>
            </p:extLst>
          </p:nvPr>
        </p:nvGraphicFramePr>
        <p:xfrm>
          <a:off x="6327738" y="4830240"/>
          <a:ext cx="2592288" cy="73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372200" y="2923828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=∅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923828"/>
                <a:ext cx="230425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369992" y="3307984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#sensor a cone can cover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20248" y="4473910"/>
            <a:ext cx="311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#chargers needed by a sensor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225883" y="2720700"/>
            <a:ext cx="290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Return set is empty initially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28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54" grpId="0"/>
      <p:bldP spid="20" grpId="0" animBg="1"/>
      <p:bldP spid="30" grpId="0"/>
      <p:bldP spid="32" grpId="0"/>
      <p:bldP spid="34" grpId="0"/>
      <p:bldP spid="13" grpId="0"/>
      <p:bldP spid="36" grpId="0"/>
      <p:bldP spid="37" grpId="0"/>
      <p:bldP spid="24" grpId="0"/>
      <p:bldP spid="3" grpId="0"/>
      <p:bldP spid="5" grpId="0"/>
      <p:bldP spid="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接點 10"/>
          <p:cNvCxnSpPr>
            <a:endCxn id="17" idx="6"/>
          </p:cNvCxnSpPr>
          <p:nvPr/>
        </p:nvCxnSpPr>
        <p:spPr>
          <a:xfrm flipH="1">
            <a:off x="2924710" y="2720700"/>
            <a:ext cx="324753" cy="310727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 rot="2060903">
            <a:off x="229792" y="4275009"/>
            <a:ext cx="2952328" cy="14401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18" name="直線接點 17"/>
          <p:cNvCxnSpPr/>
          <p:nvPr/>
        </p:nvCxnSpPr>
        <p:spPr>
          <a:xfrm flipH="1">
            <a:off x="573608" y="2720700"/>
            <a:ext cx="2675855" cy="132047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46" y="4289244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文字方塊 53"/>
          <p:cNvSpPr txBox="1"/>
          <p:nvPr/>
        </p:nvSpPr>
        <p:spPr>
          <a:xfrm>
            <a:off x="2419032" y="4104578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C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203848" y="3840093"/>
            <a:ext cx="2952328" cy="144016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21" name="直線接點 20"/>
          <p:cNvCxnSpPr/>
          <p:nvPr/>
        </p:nvCxnSpPr>
        <p:spPr>
          <a:xfrm flipH="1">
            <a:off x="3198089" y="2276872"/>
            <a:ext cx="1481924" cy="217805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680012" y="2276872"/>
            <a:ext cx="1476164" cy="217805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62" y="3762578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1484848" y="3577912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A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38" y="3605931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2197924" y="3421265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B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18" y="4375507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3304304" y="4190841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D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124882" y="229645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C2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459733" y="189074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C3</a:t>
            </a:r>
            <a:endParaRPr lang="zh-TW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45138"/>
              </p:ext>
            </p:extLst>
          </p:nvPr>
        </p:nvGraphicFramePr>
        <p:xfrm>
          <a:off x="6549681" y="3672878"/>
          <a:ext cx="2148402" cy="73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6134"/>
                <a:gridCol w="716134"/>
                <a:gridCol w="716134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15542"/>
              </p:ext>
            </p:extLst>
          </p:nvPr>
        </p:nvGraphicFramePr>
        <p:xfrm>
          <a:off x="6327738" y="4830240"/>
          <a:ext cx="2592288" cy="73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372200" y="2923828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altLang="zh-TW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={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1}</m:t>
                      </m:r>
                    </m:oMath>
                  </m:oMathPara>
                </a14:m>
                <a:endParaRPr lang="zh-TW" alt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923828"/>
                <a:ext cx="230425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標楷體"/>
              </a:rPr>
              <a:t>Greedy cone selection for both methods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dirty="0"/>
          </a:p>
        </p:txBody>
      </p:sp>
      <p:sp>
        <p:nvSpPr>
          <p:cNvPr id="39" name="標題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zh-TW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62</a:t>
            </a:fld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 rot="19603967">
            <a:off x="1087482" y="4110160"/>
            <a:ext cx="2952328" cy="1440160"/>
          </a:xfrm>
          <a:prstGeom prst="ellipse">
            <a:avLst/>
          </a:prstGeom>
          <a:noFill/>
          <a:ln>
            <a:solidFill>
              <a:srgbClr val="E98D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/>
          <p:cNvCxnSpPr/>
          <p:nvPr/>
        </p:nvCxnSpPr>
        <p:spPr>
          <a:xfrm>
            <a:off x="1077664" y="2753292"/>
            <a:ext cx="222006" cy="2836311"/>
          </a:xfrm>
          <a:prstGeom prst="line">
            <a:avLst/>
          </a:prstGeom>
          <a:ln w="25400">
            <a:solidFill>
              <a:srgbClr val="E98D0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1077664" y="2753292"/>
            <a:ext cx="2458533" cy="1079737"/>
          </a:xfrm>
          <a:prstGeom prst="line">
            <a:avLst/>
          </a:prstGeom>
          <a:ln w="25400">
            <a:solidFill>
              <a:srgbClr val="E98D0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804097" y="23330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C1</a:t>
            </a:r>
            <a:endParaRPr lang="zh-TW" altLang="en-US" dirty="0"/>
          </a:p>
        </p:txBody>
      </p:sp>
      <p:sp>
        <p:nvSpPr>
          <p:cNvPr id="8" name="五角星形 7"/>
          <p:cNvSpPr/>
          <p:nvPr/>
        </p:nvSpPr>
        <p:spPr>
          <a:xfrm>
            <a:off x="1632866" y="3840093"/>
            <a:ext cx="296181" cy="332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五角星形 44"/>
          <p:cNvSpPr/>
          <p:nvPr/>
        </p:nvSpPr>
        <p:spPr>
          <a:xfrm>
            <a:off x="2380785" y="3693982"/>
            <a:ext cx="296181" cy="332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五角星形 45"/>
          <p:cNvSpPr/>
          <p:nvPr/>
        </p:nvSpPr>
        <p:spPr>
          <a:xfrm>
            <a:off x="2574305" y="4356104"/>
            <a:ext cx="296181" cy="332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1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45" grpId="0" animBg="1"/>
      <p:bldP spid="4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接點 10"/>
          <p:cNvCxnSpPr>
            <a:endCxn id="17" idx="6"/>
          </p:cNvCxnSpPr>
          <p:nvPr/>
        </p:nvCxnSpPr>
        <p:spPr>
          <a:xfrm flipH="1">
            <a:off x="2924710" y="2720700"/>
            <a:ext cx="324753" cy="310727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 rot="2060903">
            <a:off x="229792" y="4275009"/>
            <a:ext cx="2952328" cy="14401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18" name="直線接點 17"/>
          <p:cNvCxnSpPr/>
          <p:nvPr/>
        </p:nvCxnSpPr>
        <p:spPr>
          <a:xfrm flipH="1">
            <a:off x="573608" y="2720700"/>
            <a:ext cx="2675855" cy="132047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46" y="4289244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文字方塊 53"/>
          <p:cNvSpPr txBox="1"/>
          <p:nvPr/>
        </p:nvSpPr>
        <p:spPr>
          <a:xfrm>
            <a:off x="2419032" y="4104578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C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62" y="3762578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1484848" y="3577912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A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38" y="3605931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2197924" y="3421265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B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18" y="4375507"/>
            <a:ext cx="317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3304304" y="4190841"/>
            <a:ext cx="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D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124882" y="229645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C2</a:t>
            </a:r>
            <a:endParaRPr lang="zh-TW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00322"/>
              </p:ext>
            </p:extLst>
          </p:nvPr>
        </p:nvGraphicFramePr>
        <p:xfrm>
          <a:off x="6549681" y="3672878"/>
          <a:ext cx="2148402" cy="73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6134"/>
                <a:gridCol w="716134"/>
                <a:gridCol w="716134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10568"/>
              </p:ext>
            </p:extLst>
          </p:nvPr>
        </p:nvGraphicFramePr>
        <p:xfrm>
          <a:off x="6327738" y="4830240"/>
          <a:ext cx="2592288" cy="73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372200" y="2923828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altLang="zh-TW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={</m:t>
                      </m:r>
                      <m:r>
                        <a:rPr lang="en-US" altLang="zh-TW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zh-TW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1, 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3}</m:t>
                      </m:r>
                    </m:oMath>
                  </m:oMathPara>
                </a14:m>
                <a:endParaRPr lang="zh-TW" alt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923828"/>
                <a:ext cx="230425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標楷體"/>
              </a:rPr>
              <a:t>Greedy cone selection for both methods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dirty="0"/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63</a:t>
            </a:fld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203848" y="3840093"/>
            <a:ext cx="2952328" cy="1440160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27" name="直線接點 26"/>
          <p:cNvCxnSpPr/>
          <p:nvPr/>
        </p:nvCxnSpPr>
        <p:spPr>
          <a:xfrm flipH="1">
            <a:off x="3198089" y="2276872"/>
            <a:ext cx="1481924" cy="2178051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680012" y="2276872"/>
            <a:ext cx="1476164" cy="2178051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459733" y="189074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C3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 rot="19603967">
            <a:off x="1087482" y="4110160"/>
            <a:ext cx="2952328" cy="1440160"/>
          </a:xfrm>
          <a:prstGeom prst="ellipse">
            <a:avLst/>
          </a:prstGeom>
          <a:noFill/>
          <a:ln>
            <a:solidFill>
              <a:srgbClr val="E98D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接點 41"/>
          <p:cNvCxnSpPr/>
          <p:nvPr/>
        </p:nvCxnSpPr>
        <p:spPr>
          <a:xfrm>
            <a:off x="1077664" y="2753292"/>
            <a:ext cx="222006" cy="2836311"/>
          </a:xfrm>
          <a:prstGeom prst="line">
            <a:avLst/>
          </a:prstGeom>
          <a:ln w="25400">
            <a:solidFill>
              <a:srgbClr val="E98D0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1077664" y="2753292"/>
            <a:ext cx="2458533" cy="1079737"/>
          </a:xfrm>
          <a:prstGeom prst="line">
            <a:avLst/>
          </a:prstGeom>
          <a:ln w="25400">
            <a:solidFill>
              <a:srgbClr val="E98D0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804097" y="23330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C1</a:t>
            </a:r>
            <a:endParaRPr lang="zh-TW" altLang="en-US" dirty="0"/>
          </a:p>
        </p:txBody>
      </p:sp>
      <p:sp>
        <p:nvSpPr>
          <p:cNvPr id="46" name="五角星形 45"/>
          <p:cNvSpPr/>
          <p:nvPr/>
        </p:nvSpPr>
        <p:spPr>
          <a:xfrm>
            <a:off x="1632866" y="3840093"/>
            <a:ext cx="296181" cy="332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五角星形 46"/>
          <p:cNvSpPr/>
          <p:nvPr/>
        </p:nvSpPr>
        <p:spPr>
          <a:xfrm>
            <a:off x="2380785" y="3693982"/>
            <a:ext cx="296181" cy="332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五角星形 47"/>
          <p:cNvSpPr/>
          <p:nvPr/>
        </p:nvSpPr>
        <p:spPr>
          <a:xfrm>
            <a:off x="2574305" y="4356104"/>
            <a:ext cx="296181" cy="332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五角星形 48"/>
          <p:cNvSpPr/>
          <p:nvPr/>
        </p:nvSpPr>
        <p:spPr>
          <a:xfrm>
            <a:off x="3487165" y="4443096"/>
            <a:ext cx="296181" cy="332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7092280" y="578039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Finish!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0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9" grpId="0" animBg="1"/>
      <p:bldP spid="5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Simulation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3189976"/>
                  </p:ext>
                </p:extLst>
              </p:nvPr>
            </p:nvGraphicFramePr>
            <p:xfrm>
              <a:off x="1547664" y="1916832"/>
              <a:ext cx="6096000" cy="3237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Item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Parameter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Region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20 x 15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zh-TW" altLang="en-US" dirty="0">
                            <a:latin typeface="Cambria Math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#Sensors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50, 100,</a:t>
                          </a:r>
                          <a:r>
                            <a:rPr lang="en-US" altLang="zh-TW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150, 200, 250</a:t>
                          </a:r>
                          <a:endParaRPr lang="zh-TW" altLang="en-US" dirty="0">
                            <a:latin typeface="Cambria Math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Effective Charging Distance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3.0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𝑚</m:t>
                              </m:r>
                            </m:oMath>
                          </a14:m>
                          <a:endParaRPr lang="zh-TW" altLang="en-US" dirty="0">
                            <a:latin typeface="Cambria Math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Angle</a:t>
                          </a:r>
                          <a:r>
                            <a:rPr lang="en-US" altLang="zh-TW" baseline="0" dirty="0" smtClean="0"/>
                            <a:t> Threshold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30</m:t>
                                    </m:r>
                                  </m:e>
                                  <m:sup>
                                    <m:r>
                                      <a:rPr lang="en-US" altLang="zh-TW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latin typeface="Cambria Math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The Height of the Deployment Plane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2.3</a:t>
                          </a:r>
                          <a:r>
                            <a:rPr lang="en-US" altLang="zh-TW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𝑚</m:t>
                              </m:r>
                            </m:oMath>
                          </a14:m>
                          <a:endParaRPr lang="zh-TW" altLang="en-US" dirty="0">
                            <a:latin typeface="Cambria Math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Grid Length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1.0, 1.4, </a:t>
                          </a:r>
                          <a:r>
                            <a:rPr lang="en-US" altLang="zh-TW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1.8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𝑚</m:t>
                              </m:r>
                            </m:oMath>
                          </a14:m>
                          <a:endParaRPr lang="zh-TW" altLang="en-US" dirty="0">
                            <a:latin typeface="Cambria Math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Simulator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C++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5670864"/>
                  </p:ext>
                </p:extLst>
              </p:nvPr>
            </p:nvGraphicFramePr>
            <p:xfrm>
              <a:off x="1547664" y="1916832"/>
              <a:ext cx="6096000" cy="3237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Item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Parameter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Region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00" t="-108197" b="-69672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#Sensors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50, 100,</a:t>
                          </a:r>
                          <a:r>
                            <a:rPr lang="en-US" altLang="zh-TW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150, 200, 250</a:t>
                          </a:r>
                          <a:endParaRPr lang="zh-TW" altLang="en-US" dirty="0">
                            <a:latin typeface="Cambria Math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Effective Charging Distance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00" t="-306557" b="-498361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Angle</a:t>
                          </a:r>
                          <a:r>
                            <a:rPr lang="en-US" altLang="zh-TW" baseline="0" dirty="0" smtClean="0"/>
                            <a:t> Threshold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00" t="-406557" b="-39836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The Height of </a:t>
                          </a:r>
                          <a:r>
                            <a:rPr lang="en-US" altLang="zh-TW" dirty="0" smtClean="0"/>
                            <a:t>the Deployment Plane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00" t="-294286" b="-13142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Grid Length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00" t="-678689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Simulator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C++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8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Simulation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67544" y="32849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#chargers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99892" y="54045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#sensors</a:t>
            </a:r>
            <a:endParaRPr lang="zh-TW" altLang="en-US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575636"/>
              </p:ext>
            </p:extLst>
          </p:nvPr>
        </p:nvGraphicFramePr>
        <p:xfrm>
          <a:off x="1691680" y="2057400"/>
          <a:ext cx="5454352" cy="334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940152" y="1988840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most ideal case of 100%-0%, in which all </a:t>
            </a:r>
            <a:r>
              <a:rPr lang="en-US" altLang="zh-TW" dirty="0" smtClean="0"/>
              <a:t>sensor  </a:t>
            </a:r>
            <a:r>
              <a:rPr lang="en-US" altLang="zh-TW" dirty="0"/>
              <a:t>nodes  need  the  1-coverage  requirement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06670" y="1639159"/>
            <a:ext cx="181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rid  length =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25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>
        <p:bldAsOne/>
      </p:bldGraphic>
      <p:bldP spid="6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Simulation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7544" y="32849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#chargers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99892" y="54045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#sensors</a:t>
            </a:r>
            <a:endParaRPr lang="zh-TW" altLang="en-US" dirty="0"/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896930"/>
              </p:ext>
            </p:extLst>
          </p:nvPr>
        </p:nvGraphicFramePr>
        <p:xfrm>
          <a:off x="1763688" y="2057400"/>
          <a:ext cx="5382344" cy="334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66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157129" y="2072970"/>
            <a:ext cx="2591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80% of nodes require 1-coverage and 20% of </a:t>
            </a:r>
          </a:p>
          <a:p>
            <a:r>
              <a:rPr lang="en-US" altLang="zh-TW" dirty="0"/>
              <a:t>nodes  require  2-covearge  of  chargers.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06670" y="1639159"/>
            <a:ext cx="181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rid  length =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59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10" grpId="0">
        <p:bldAsOne/>
      </p:bldGraphic>
      <p:bldP spid="3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Simulation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99892" y="5404574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rid  length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7544" y="32849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#chargers</a:t>
            </a:r>
            <a:endParaRPr lang="zh-TW" altLang="en-US" dirty="0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90681"/>
              </p:ext>
            </p:extLst>
          </p:nvPr>
        </p:nvGraphicFramePr>
        <p:xfrm>
          <a:off x="1763688" y="1916832"/>
          <a:ext cx="5256584" cy="348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3599892" y="1654487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#sensors = 150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67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20718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The influence of the grid side length on the number of chargers.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28184" y="210904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The smaller, the better. But the computation is also larger.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9" grpId="0">
        <p:bldAsOne/>
      </p:bldGraphic>
      <p:bldP spid="10" grpId="0"/>
      <p:bldP spid="11" grpId="0"/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Part II: Short 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Our contribution: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Propose two near-optimal algorithms to minimize the number of chargers: NB-GCS &amp; PB-GCS.</a:t>
            </a:r>
          </a:p>
          <a:p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Comparisons:</a:t>
            </a:r>
          </a:p>
          <a:p>
            <a:endParaRPr lang="en-US" altLang="zh-TW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0719742"/>
                  </p:ext>
                </p:extLst>
              </p:nvPr>
            </p:nvGraphicFramePr>
            <p:xfrm>
              <a:off x="1403648" y="4653136"/>
              <a:ext cx="6096000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149736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NB-GCS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PB-GCS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Performance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Good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Better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Time Complexity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altLang="zh-TW" b="0" i="0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0719742"/>
                  </p:ext>
                </p:extLst>
              </p:nvPr>
            </p:nvGraphicFramePr>
            <p:xfrm>
              <a:off x="1403648" y="4653136"/>
              <a:ext cx="6096000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NB-GCS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PB-GCS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Performance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Good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Better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Time Complexity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01" t="-206557" r="-1000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300" t="-206557" r="-300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2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Allow the deployment of chargers at any place</a:t>
            </a:r>
          </a:p>
          <a:p>
            <a:r>
              <a:rPr lang="en-US" altLang="zh-TW" dirty="0" smtClean="0"/>
              <a:t>Consider the obstacles between chargers and harvesters</a:t>
            </a:r>
          </a:p>
          <a:p>
            <a:r>
              <a:rPr lang="en-US" altLang="zh-TW" dirty="0" smtClean="0"/>
              <a:t>Design duty-cycle scheduling schemes for chargers to save energy</a:t>
            </a:r>
          </a:p>
          <a:p>
            <a:r>
              <a:rPr lang="en-US" altLang="zh-TW" dirty="0" smtClean="0"/>
              <a:t>Use novel heuristic or </a:t>
            </a:r>
            <a:r>
              <a:rPr lang="en-US" altLang="zh-TW" dirty="0" err="1" smtClean="0"/>
              <a:t>metaheuristic</a:t>
            </a:r>
            <a:r>
              <a:rPr lang="en-US" altLang="zh-TW" dirty="0" smtClean="0"/>
              <a:t> algorithms to solve the problem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7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Body </a:t>
            </a:r>
            <a:r>
              <a:rPr lang="en-US" altLang="zh-TW" dirty="0" smtClean="0"/>
              <a:t>Heat</a:t>
            </a:r>
            <a:endParaRPr lang="zh-TW" alt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29" y="1772816"/>
            <a:ext cx="7392987" cy="490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2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86000" y="286884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Thank you</a:t>
            </a:r>
            <a:r>
              <a:rPr kumimoji="1" lang="en-US" altLang="zh-TW" sz="6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!</a:t>
            </a:r>
            <a:endParaRPr kumimoji="1" lang="en-US" altLang="zh-TW" sz="6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Body Heat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AutoShape 2" descr="data:image/jpeg;base64,/9j/4AAQSkZJRgABAQAAAQABAAD/2wCEAAkGBhQQDxQUEBQUDw8PFBQPFRQUFA8UEA8PFBQVFBQQFBQXHCYeFxkkGRQUHy8gJCcpLCwsFR4xNTAqNSYrLCkBCQoKDgwOFA8PFykcFBwsKSkpKSkpKSkpKSksKSkpKSkpKSksKSkpLCkpKSkpKSkpKSkpKSksKSwpKSksKSkpKf/AABEIAMIBAwMBIgACEQEDEQH/xAAbAAACAwEBAQAAAAAAAAAAAAAAAQIDBAUGB//EAD8QAAIBAgMEBggDBgYDAAAAAAABAgMRBBIhBTFBUQYTYXGBkQcUIjJCUqGxwdHwFSNDgpKTVGKiwuHxFkRk/8QAGQEBAQEBAQEAAAAAAAAAAAAAAAECAwQF/8QAJhEBAAICAQQBAwUAAAAAAAAAAAERAhJRAxMhMWFBgfAEIlJykf/aAAwDAQACEQMRAD8A9nTSLooopo0QRGohbFFiIRRYiKaJIihgMLgBAXC4CAYCuAAACIHcVwEAMVwEANiYXEQBFsYmUK5GRITAQrjIgDEwEURZCRNkZAVSQs9iTISQQdaBUwNo204mmKK6cS+KMtHFFiEkSQQDEMigAAAAVwbIECACAAQAAhiATABMgBBcVwEK4MRQCYxECExsiygYmDEyhMTQwAqkiL3lkiqRRVOnqIsuBR0YIuiiEEWoIdhoEFyBgAAAAACsAARQIYWIIgxsQCEyTEyCLExgBFiJMgACAQAILibAZELiZQMQXFcIBAJsoGVSRY2QkyqqGABXVgyaK4kyspDIoZA7jIjAYAIigYWBIAGIZAmIbACImSsJoCIhsTIEyJF14/NHzQSmua80FoMiV1MZBb5L7/Ype0oc/oyXC6zw0sRiqbUjwu/D8zNLaj+FW77sm0LGGTqiOJPHVH8Vu6yKpYup87+hO5DXal37iuefeMn88iqdZvfKT8WO5Cx0Z5ekuJnl5PwJQ2hKlqm5LjFt2a/AR1PhZ6PEvS3ISKsJi41YKUHo/NPin2ljO0OCNwEAHThIk6iW9pHm1Kb3yk/FjVC5x7vw7R0vl6H1qC+KPmiL2hTXxx80cFUbE40PuTuzwvajl23tKn86F+1KfzL6nGVAHRJ3ZO1HLs/tOn8y+pVU2/Qj71WEbaaySs+Wpy3TPmW2cevWql3eKqNPVbk7aeRrHOcpcupEYPry6T4X/EUf7kPzB9KML/iKP9cT4tDaNOPwt7r6pX0jfh2S81yJx2jDjB37+6/Dsl59hu54cd32KXS/CL/2Kfg2/siEumuDX8dPuhVf2ifIv2jHhTk/F/l3h6/fdSl/r/X/AES54TeX1Wp6QcGv4kpd1Op+KRo2f0ww9dtU3K8Upax3ptrg3y480fIKmIk91Frfvzae9+v5O863QepL1qSkrKVN+aaf5lm6mWsMryiJfVJbahwUn4JFFTbLfuxS722YFEm6Zw3yeyOnite0qjW9LuS/EonUlL3pN9n/AASUbEZT+hLluIiPSE4rmYK1WzNNepoYnC7MyrVCdyasUU1YlBMNJtDzFbYJkso5VCqVQkyqUtSguVyTLcyIuoUpFU7kZ4a/EbXITnYtCGExjw9RN+43aS4W+bvR6hs8VtGs7Gzo90jWVU6ultIy5LhFnXp5V4lw6uP1h6YCOYDs4M9PcreJZbT9aleGenPXz11LOuV7cn9zx09diEeZbbTvKvWFzWpU8Ws1t9gNDW5Bf6GaeI1/XiHW6gXOatfgjzFH0d4x15VFCnPNnklKpRaedSV7KV7rNddqR3a1bQ+b4XbapYqTq5p0110XFP43Ccact63TcH/KdMPq8n6iJ/a95/4Xj07rD0dGpaKLV1KMre/u9hLub5lceh+0Y2tRh7OW3sp3y9Ra/tf/ADw/qnzOZS9ImFhJNUKmXMna8fc62EsvvfIpx8SWH9J1KOW9GUrKF7yj7TisLm573Rrf3u8ukcPPU/y/P8XT6N7R931eSSSjfq09FGMd/dFGXE9Hto2eajNJqSf7nhJVU+HKtU81yRdT9KFOMfYoOMsrjfPFaunKGbSPOUZfy+Joq+mKTcstJrM5NfvZaZniGvh4KvH+0uel1jhJ/tLg4rA41NucZpybetJK7k6kn8POrU/q7EQ6L4KdLFpuLSSs3Z6XTtfyO3L0zVr3VKO/NZzqNe+pW7tGu6Rztn9PMRia0aVSo5QqOOa6jeWXWN3a+haqJ8GF74+be3jL9cAnU+r8jKsRZDVU4PqrpVfNmWTfPQbmQzEVVOUu8UbotzITCFGpYOsIsrm7EVZ1gusM8q1irrQrY5eYspmTHnsVaXygRtcgpilUsWEmluQTplPXilW0KsUMXhU9x5vaNN0pLk/1Y6mL2plWiucTEbQzu0loyx7ZziKem2d0qUaUVPWSVuPN2+lgPORwemko27XZgdL+XlqHt6VW1tdy/TLOXf8Ac5ixdu3sGsc2cXpdZQX4iya/rtOW8XIjLFye7iEdmSX4EXE40sbIrnjZ8WB2XbW58p2hh82LnFNLNVnHs1k9T21TEStvPEbVpNVZy5zatdXvZPdy1O3S9vP1/USitn3t7SV7eF1B/wC//SyDwKtrNbr8OTdt/ZYphN20TGnL5TrU8vL9l7wKV/3idr8tbZ+3/LH+oHhI/Ppfs3Xtfy1KXCXL7jdOXL7kqeT7JLDQ+Z8OX+W/Dtl5F+xo5MXT10zL9XMvVy+VmjDU2pxlqnGUeHC+ruJ9T5XG7jw+mwlbcTVay3nm6O2LaMvltTlZnlp9G3aliNCt1zjLagpbRFLbq1sT2meWK03nKrbTvoY6uO7RUlu3HabXaWLax5xYrmTjiRSW7rxNxxrW4nGVUnTbYpbdlYpDWKRzo37yfWhW6WM5BTlzOeqmupfHFlG9O5CcLopp1cxojLLwugtOTjcIcCrHLLU9jjHFxvHyPNbVwjlJOFr8U9L9xrGfLGcKI19AIww87e7IZvw5PVQRYmjPGqS65WOVOq/rLFbqlE6xRUxNi0jW6pF1TBLGFM8ZyLRboTqriZatWnLek33K5ilWbIXZaZtZVjT+UzzpR4XRJlcq6RYhJklQE6JCWL5IrlVbNayxtC9xit9iKqxXP6mfKPKXVNmjr49vkNYiK4vyM1gsNYNpavW1z+4/W1z+jMbiGUaQbS1utHmipyXNeZRlE4jSDeV7qpcUONVPczK6ZB0uQ1g3l0qdY3UqxxKOItpLz/M3U6nkc8sXXHJ141yXWLic+NUTrXMU1bXKdxpowuoVTxTRaat1o1rcSctp5e44LxjIVK7ka1N3dq7RjNaOxzalV333OcotcSecsYsznbpLHcwOZ1jA1TFu5TxpN4s4kKrLVMzEFulLFFE65nQSklv0LSWnnYGaePXD2voimWIlLs7jWsszk3TrJb3YzzxnL6lCpcyapljGGdkZTb3sFEujSvuNVDZc57os0lsGUaiehw3RKpPgdSh0Bk94S3i7BlPodL0d8zXS9HkOIqUt8yygqZ9Wh6PaXIuj0Ao8hUlvkqojWGb3Js+w0+hdCPwpmul0cox+FeQot8Zo7JqTfswb8DrYPoTVnv8AZPq62dCO6K8g6tLcKLfPKfo6vvkwqejjTSZ7+RXItD5fjugdaCurSXZvPP1sLUouzTXY9x9rkjk7X2HCvF3Svz4kpbfLKWKUtNz5cyxVbGzbXRuVJvRtczkKUo6PVfUxOLpGTRUxtlyMc8UuLb8GX9WpEZYVdxIiG/bJPFu/srdzIPFT4WXgvxNLwttxVKkauCkI4ydtyb56onRrTm7aLzEqZsw8ba8RMwsQ2U9lRsruTfHURH1iXMAu+LnrHxXN9yH+0nwj5mCnSNNOkaiIebaV3rc3xt3CjTb3k6cDXQwUpbkUZ40i2FPkdvBdG5S3nosB0VS3oJbx2H2ZOe5HZwXRWUt57bC7FjHgdKlh0tyFFvM4DojFb0d/CbEhHgboosUi0gp0Ix3IviirMNTKL8w1IpUhqQF2cbmUZiSkBNyItkHITmQJyK5MbZXKQEZFMmWyZUwINlcibIMgzYjDxmrSVzzW1Oh0ZXdPR8j1jRBgfLMbsCrSesXbmtxzpRa5n2CdNPeZK2yqU/epxfgiUtvk+Zh1nNH02t0aoS/hxXcc6v0NpPddeLFNbS8JFXLEj1dToeuEmvJhh+iii7yebwsSjeXmo4aTWiA9zHZ6S3IZqpR43B9FZS3nXwvQtcT0tCKNlORrVhxsL0Rgt6OvhthQjwRrhIvgxQVLCRjuRfGJFMlcCaZK5XckmFWKQ1IquSuUWZiVylMlcgtzElMpzDzAXZgUipTByAslIhnI5iLkQTciEmLMQcgG2VyYSkQcgBsgwbItgDZFhcTAixMkRAiyuRNlc2EQkVSZOUiqTKpOQiNwAjRka6TMFBmynI0y20y+LMlOZfGRFaEyaZQpE1MC5DTKs41IKtuO5XcMxBZcdyrMGYC24sxDOLMBdmDMU5gzAWuQsxXnFnAm5EXIi5EXMgk2RbIuQmwG2RbE2RbAYribIuQQ2yLkJyIOQBKRVOQ5SKpMorlU1IuQSK5SAeYCnMBVKibKYAaRogaIiAgsiTQgCpjQAQTEhgQMTAAABgEAmABSEAECYmAAlFgxAAhMAAiyLEBQpFcgAQISKpDACmRTMQFRAAA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data:image/jpeg;base64,/9j/4AAQSkZJRgABAQAAAQABAAD/2wCEAAkGBhQQDxQUEBQUDw8PFBQPFRQUFA8UEA8PFBQVFBQQFBQXHCYeFxkkGRQUHy8gJCcpLCwsFR4xNTAqNSYrLCkBCQoKDgwOFA8PFykcFBwsKSkpKSkpKSkpKSksKSkpKSkpKSksKSkpLCkpKSkpKSkpKSkpKSksKSwpKSksKSkpKf/AABEIAMIBAwMBIgACEQEDEQH/xAAbAAACAwEBAQAAAAAAAAAAAAAAAQIDBAUGB//EAD8QAAIBAgMEBggDBgYDAAAAAAABAgMRBBIhBTFBUQYTYXGBkQcUIjJCUqGxwdHwFSNDgpKTVGKiwuHxFkRk/8QAGQEBAQEBAQEAAAAAAAAAAAAAAAECAwQF/8QAJhEBAAICAQQBAwUAAAAAAAAAAAERAhJRAxMhMWFBgfAEIlJykf/aAAwDAQACEQMRAD8A9nTSLooopo0QRGohbFFiIRRYiKaJIihgMLgBAXC4CAYCuAAACIHcVwEAMVwEANiYXEQBFsYmUK5GRITAQrjIgDEwEURZCRNkZAVSQs9iTISQQdaBUwNo204mmKK6cS+KMtHFFiEkSQQDEMigAAAAVwbIECACAAQAAhiATABMgBBcVwEK4MRQCYxECExsiygYmDEyhMTQwAqkiL3lkiqRRVOnqIsuBR0YIuiiEEWoIdhoEFyBgAAAAACsAARQIYWIIgxsQCEyTEyCLExgBFiJMgACAQAILibAZELiZQMQXFcIBAJsoGVSRY2QkyqqGABXVgyaK4kyspDIoZA7jIjAYAIigYWBIAGIZAmIbACImSsJoCIhsTIEyJF14/NHzQSmua80FoMiV1MZBb5L7/Ype0oc/oyXC6zw0sRiqbUjwu/D8zNLaj+FW77sm0LGGTqiOJPHVH8Vu6yKpYup87+hO5DXal37iuefeMn88iqdZvfKT8WO5Cx0Z5ekuJnl5PwJQ2hKlqm5LjFt2a/AR1PhZ6PEvS3ISKsJi41YKUHo/NPin2ljO0OCNwEAHThIk6iW9pHm1Kb3yk/FjVC5x7vw7R0vl6H1qC+KPmiL2hTXxx80cFUbE40PuTuzwvajl23tKn86F+1KfzL6nGVAHRJ3ZO1HLs/tOn8y+pVU2/Qj71WEbaaySs+Wpy3TPmW2cevWql3eKqNPVbk7aeRrHOcpcupEYPry6T4X/EUf7kPzB9KML/iKP9cT4tDaNOPwt7r6pX0jfh2S81yJx2jDjB37+6/Dsl59hu54cd32KXS/CL/2Kfg2/siEumuDX8dPuhVf2ifIv2jHhTk/F/l3h6/fdSl/r/X/AES54TeX1Wp6QcGv4kpd1Op+KRo2f0ww9dtU3K8Upax3ptrg3y480fIKmIk91Frfvzae9+v5O863QepL1qSkrKVN+aaf5lm6mWsMryiJfVJbahwUn4JFFTbLfuxS722YFEm6Zw3yeyOnite0qjW9LuS/EonUlL3pN9n/AASUbEZT+hLluIiPSE4rmYK1WzNNepoYnC7MyrVCdyasUU1YlBMNJtDzFbYJkso5VCqVQkyqUtSguVyTLcyIuoUpFU7kZ4a/EbXITnYtCGExjw9RN+43aS4W+bvR6hs8VtGs7Gzo90jWVU6ultIy5LhFnXp5V4lw6uP1h6YCOYDs4M9PcreJZbT9aleGenPXz11LOuV7cn9zx09diEeZbbTvKvWFzWpU8Ws1t9gNDW5Bf6GaeI1/XiHW6gXOatfgjzFH0d4x15VFCnPNnklKpRaedSV7KV7rNddqR3a1bQ+b4XbapYqTq5p0110XFP43Ccact63TcH/KdMPq8n6iJ/a95/4Xj07rD0dGpaKLV1KMre/u9hLub5lceh+0Y2tRh7OW3sp3y9Ra/tf/ADw/qnzOZS9ImFhJNUKmXMna8fc62EsvvfIpx8SWH9J1KOW9GUrKF7yj7TisLm573Rrf3u8ukcPPU/y/P8XT6N7R931eSSSjfq09FGMd/dFGXE9Hto2eajNJqSf7nhJVU+HKtU81yRdT9KFOMfYoOMsrjfPFaunKGbSPOUZfy+Joq+mKTcstJrM5NfvZaZniGvh4KvH+0uel1jhJ/tLg4rA41NucZpybetJK7k6kn8POrU/q7EQ6L4KdLFpuLSSs3Z6XTtfyO3L0zVr3VKO/NZzqNe+pW7tGu6Rztn9PMRia0aVSo5QqOOa6jeWXWN3a+haqJ8GF74+be3jL9cAnU+r8jKsRZDVU4PqrpVfNmWTfPQbmQzEVVOUu8UbotzITCFGpYOsIsrm7EVZ1gusM8q1irrQrY5eYspmTHnsVaXygRtcgpilUsWEmluQTplPXilW0KsUMXhU9x5vaNN0pLk/1Y6mL2plWiucTEbQzu0loyx7ZziKem2d0qUaUVPWSVuPN2+lgPORwemko27XZgdL+XlqHt6VW1tdy/TLOXf8Ac5ixdu3sGsc2cXpdZQX4iya/rtOW8XIjLFye7iEdmSX4EXE40sbIrnjZ8WB2XbW58p2hh82LnFNLNVnHs1k9T21TEStvPEbVpNVZy5zatdXvZPdy1O3S9vP1/USitn3t7SV7eF1B/wC//SyDwKtrNbr8OTdt/ZYphN20TGnL5TrU8vL9l7wKV/3idr8tbZ+3/LH+oHhI/Ppfs3Xtfy1KXCXL7jdOXL7kqeT7JLDQ+Z8OX+W/Dtl5F+xo5MXT10zL9XMvVy+VmjDU2pxlqnGUeHC+ruJ9T5XG7jw+mwlbcTVay3nm6O2LaMvltTlZnlp9G3aliNCt1zjLagpbRFLbq1sT2meWK03nKrbTvoY6uO7RUlu3HabXaWLax5xYrmTjiRSW7rxNxxrW4nGVUnTbYpbdlYpDWKRzo37yfWhW6WM5BTlzOeqmupfHFlG9O5CcLopp1cxojLLwugtOTjcIcCrHLLU9jjHFxvHyPNbVwjlJOFr8U9L9xrGfLGcKI19AIww87e7IZvw5PVQRYmjPGqS65WOVOq/rLFbqlE6xRUxNi0jW6pF1TBLGFM8ZyLRboTqriZatWnLek33K5ilWbIXZaZtZVjT+UzzpR4XRJlcq6RYhJklQE6JCWL5IrlVbNayxtC9xit9iKqxXP6mfKPKXVNmjr49vkNYiK4vyM1gsNYNpavW1z+4/W1z+jMbiGUaQbS1utHmipyXNeZRlE4jSDeV7qpcUONVPczK6ZB0uQ1g3l0qdY3UqxxKOItpLz/M3U6nkc8sXXHJ141yXWLic+NUTrXMU1bXKdxpowuoVTxTRaat1o1rcSctp5e44LxjIVK7ka1N3dq7RjNaOxzalV333OcotcSecsYsznbpLHcwOZ1jA1TFu5TxpN4s4kKrLVMzEFulLFFE65nQSklv0LSWnnYGaePXD2voimWIlLs7jWsszk3TrJb3YzzxnL6lCpcyapljGGdkZTb3sFEujSvuNVDZc57os0lsGUaiehw3RKpPgdSh0Bk94S3i7BlPodL0d8zXS9HkOIqUt8yygqZ9Wh6PaXIuj0Ao8hUlvkqojWGb3Js+w0+hdCPwpmul0cox+FeQot8Zo7JqTfswb8DrYPoTVnv8AZPq62dCO6K8g6tLcKLfPKfo6vvkwqejjTSZ7+RXItD5fjugdaCurSXZvPP1sLUouzTXY9x9rkjk7X2HCvF3Svz4kpbfLKWKUtNz5cyxVbGzbXRuVJvRtczkKUo6PVfUxOLpGTRUxtlyMc8UuLb8GX9WpEZYVdxIiG/bJPFu/srdzIPFT4WXgvxNLwttxVKkauCkI4ydtyb56onRrTm7aLzEqZsw8ba8RMwsQ2U9lRsruTfHURH1iXMAu+LnrHxXN9yH+0nwj5mCnSNNOkaiIebaV3rc3xt3CjTb3k6cDXQwUpbkUZ40i2FPkdvBdG5S3nosB0VS3oJbx2H2ZOe5HZwXRWUt57bC7FjHgdKlh0tyFFvM4DojFb0d/CbEhHgboosUi0gp0Ix3IviirMNTKL8w1IpUhqQF2cbmUZiSkBNyItkHITmQJyK5MbZXKQEZFMmWyZUwINlcibIMgzYjDxmrSVzzW1Oh0ZXdPR8j1jRBgfLMbsCrSesXbmtxzpRa5n2CdNPeZK2yqU/epxfgiUtvk+Zh1nNH02t0aoS/hxXcc6v0NpPddeLFNbS8JFXLEj1dToeuEmvJhh+iii7yebwsSjeXmo4aTWiA9zHZ6S3IZqpR43B9FZS3nXwvQtcT0tCKNlORrVhxsL0Rgt6OvhthQjwRrhIvgxQVLCRjuRfGJFMlcCaZK5XckmFWKQ1IquSuUWZiVylMlcgtzElMpzDzAXZgUipTByAslIhnI5iLkQTciEmLMQcgG2VyYSkQcgBsgwbItgDZFhcTAixMkRAiyuRNlc2EQkVSZOUiqTKpOQiNwAjRka6TMFBmynI0y20y+LMlOZfGRFaEyaZQpE1MC5DTKs41IKtuO5XcMxBZcdyrMGYC24sxDOLMBdmDMU5gzAWuQsxXnFnAm5EXIi5EXMgk2RbIuQmwG2RbE2RbAYribIuQQ2yLkJyIOQBKRVOQ5SKpMorlU1IuQSK5SAeYCnMBVKibKYAaRogaIiAgsiTQgCpjQAQTEhgQMTAAABgEAmABSEAECYmAAlFgxAAhMAAiyLEBQpFcgAQISKpDACmRTMQFRAAA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76" y="1196752"/>
            <a:ext cx="7133616" cy="53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5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Water Heat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122" name="Picture 2" descr="https://www.dvice.com/sites/dvice/files/styles/blog_post_media/public/images/thermo_panas.jpg?itok=Xf3-Y1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9117"/>
            <a:ext cx="5400600" cy="39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012160" y="234888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New thermoelectric material sucks electricity out of hot water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C7EDCC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3157</TotalTime>
  <Words>2123</Words>
  <Application>Microsoft Office PowerPoint</Application>
  <PresentationFormat>如螢幕大小 (4:3)</PresentationFormat>
  <Paragraphs>695</Paragraphs>
  <Slides>70</Slides>
  <Notes>31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71" baseType="lpstr">
      <vt:lpstr>龍騰四海</vt:lpstr>
      <vt:lpstr>Energy Harvesting Technologies and Charger Deployment for Wireless Rechargable Sensor Networks</vt:lpstr>
      <vt:lpstr>Part 1: Energy Harvesting Technologies</vt:lpstr>
      <vt:lpstr>Energy Harvesting</vt:lpstr>
      <vt:lpstr> Types of Energy Harvesting</vt:lpstr>
      <vt:lpstr>PowerPoint 簡報</vt:lpstr>
      <vt:lpstr>Thermoelectric Effect</vt:lpstr>
      <vt:lpstr>Body Heat</vt:lpstr>
      <vt:lpstr>Body Heat</vt:lpstr>
      <vt:lpstr>Water Heat </vt:lpstr>
      <vt:lpstr>Other heat</vt:lpstr>
      <vt:lpstr>PowerPoint 簡報</vt:lpstr>
      <vt:lpstr>Piezoelectric Effect</vt:lpstr>
      <vt:lpstr>Treading</vt:lpstr>
      <vt:lpstr>Treading</vt:lpstr>
      <vt:lpstr>Vibrations</vt:lpstr>
      <vt:lpstr>Air Flow</vt:lpstr>
      <vt:lpstr>PowerPoint 簡報</vt:lpstr>
      <vt:lpstr>Magnetic Induction</vt:lpstr>
      <vt:lpstr>Magnetic Induction</vt:lpstr>
      <vt:lpstr>Solar Power</vt:lpstr>
      <vt:lpstr>Photovoltaic Effect</vt:lpstr>
      <vt:lpstr>Xenon</vt:lpstr>
      <vt:lpstr>RF Power Sources</vt:lpstr>
      <vt:lpstr>Ambient (Anticipated or Unknown) RF</vt:lpstr>
      <vt:lpstr>PowerPoint 簡報</vt:lpstr>
      <vt:lpstr>PowerPoint 簡報</vt:lpstr>
      <vt:lpstr>WISP Tag</vt:lpstr>
      <vt:lpstr>PowerPoint 簡報</vt:lpstr>
      <vt:lpstr>Intentional RF – Charger and Harvester</vt:lpstr>
      <vt:lpstr>Powercast Technology Overview</vt:lpstr>
      <vt:lpstr>Powercast Recommended Power Profiles</vt:lpstr>
      <vt:lpstr>Powercast Charger TX91501</vt:lpstr>
      <vt:lpstr>Power Harvester P2110CSR-EVB</vt:lpstr>
      <vt:lpstr>Experiment</vt:lpstr>
      <vt:lpstr>Experiment</vt:lpstr>
      <vt:lpstr>Experiment (Cont.)</vt:lpstr>
      <vt:lpstr>Experiment (Cont.)</vt:lpstr>
      <vt:lpstr>Experiment (Cont.)</vt:lpstr>
      <vt:lpstr>Powercast Charger Effective Charging Area</vt:lpstr>
      <vt:lpstr>Wireless Rechargable Sensor Network</vt:lpstr>
      <vt:lpstr> Part 2: Charger Deployment for Wireless Rechargable Sensor Networks</vt:lpstr>
      <vt:lpstr>Part 2: Outline</vt:lpstr>
      <vt:lpstr>WSN: Wireless Sensor Network</vt:lpstr>
      <vt:lpstr>Wireless Sensor Node Examples</vt:lpstr>
      <vt:lpstr>Wireless Sensor Node Example: Octopus II</vt:lpstr>
      <vt:lpstr>WSN Application Example</vt:lpstr>
      <vt:lpstr>Q: How to make WSNs sustainable?</vt:lpstr>
      <vt:lpstr>A: WSN + RF Charger Energy Harvesting</vt:lpstr>
      <vt:lpstr>Wireless Charging Model</vt:lpstr>
      <vt:lpstr>Scenario and Goals</vt:lpstr>
      <vt:lpstr>Our Goal</vt:lpstr>
      <vt:lpstr>Our proposed methods</vt:lpstr>
      <vt:lpstr>Candidate cone generation for NB-GCS</vt:lpstr>
      <vt:lpstr>Candidate cone generation for NB-GCS</vt:lpstr>
      <vt:lpstr>Candidate cone generation for NB-GCS</vt:lpstr>
      <vt:lpstr>Candidate cone generation for NB-GCS </vt:lpstr>
      <vt:lpstr>Candidate cone generation for NB-GCS</vt:lpstr>
      <vt:lpstr>Candidate cone generation for PB-GCS </vt:lpstr>
      <vt:lpstr>Candidate cone generation for PB-GCS</vt:lpstr>
      <vt:lpstr>Candidate cone generation for PB-GCS </vt:lpstr>
      <vt:lpstr>Greedy cone selection for both methods </vt:lpstr>
      <vt:lpstr>Greedy cone selection for both methods  </vt:lpstr>
      <vt:lpstr>Greedy cone selection for both methods </vt:lpstr>
      <vt:lpstr>Simulation</vt:lpstr>
      <vt:lpstr>Simulation</vt:lpstr>
      <vt:lpstr>Simulation</vt:lpstr>
      <vt:lpstr>Simulation</vt:lpstr>
      <vt:lpstr>Part II: Short Summary</vt:lpstr>
      <vt:lpstr>Future Work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Harvesting Technology</dc:title>
  <dc:creator>jigoxd</dc:creator>
  <cp:lastModifiedBy>ncuacn</cp:lastModifiedBy>
  <cp:revision>239</cp:revision>
  <cp:lastPrinted>2014-05-06T01:59:50Z</cp:lastPrinted>
  <dcterms:created xsi:type="dcterms:W3CDTF">2014-03-10T01:53:00Z</dcterms:created>
  <dcterms:modified xsi:type="dcterms:W3CDTF">2016-05-18T23:25:48Z</dcterms:modified>
</cp:coreProperties>
</file>