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4"/>
  </p:notesMasterIdLst>
  <p:sldIdLst>
    <p:sldId id="329" r:id="rId2"/>
    <p:sldId id="373" r:id="rId3"/>
    <p:sldId id="374" r:id="rId4"/>
    <p:sldId id="375" r:id="rId5"/>
    <p:sldId id="394" r:id="rId6"/>
    <p:sldId id="376" r:id="rId7"/>
    <p:sldId id="377" r:id="rId8"/>
    <p:sldId id="379" r:id="rId9"/>
    <p:sldId id="390" r:id="rId10"/>
    <p:sldId id="388" r:id="rId11"/>
    <p:sldId id="391" r:id="rId12"/>
    <p:sldId id="392" r:id="rId13"/>
    <p:sldId id="393" r:id="rId14"/>
    <p:sldId id="395" r:id="rId15"/>
    <p:sldId id="400" r:id="rId16"/>
    <p:sldId id="401" r:id="rId17"/>
    <p:sldId id="402" r:id="rId18"/>
    <p:sldId id="403" r:id="rId19"/>
    <p:sldId id="414" r:id="rId20"/>
    <p:sldId id="424" r:id="rId21"/>
    <p:sldId id="415" r:id="rId22"/>
    <p:sldId id="416" r:id="rId23"/>
    <p:sldId id="417" r:id="rId24"/>
    <p:sldId id="418" r:id="rId25"/>
    <p:sldId id="419" r:id="rId26"/>
    <p:sldId id="420" r:id="rId27"/>
    <p:sldId id="421" r:id="rId28"/>
    <p:sldId id="422" r:id="rId29"/>
    <p:sldId id="423" r:id="rId30"/>
    <p:sldId id="386" r:id="rId31"/>
    <p:sldId id="387" r:id="rId32"/>
    <p:sldId id="382" r:id="rId33"/>
    <p:sldId id="383" r:id="rId34"/>
    <p:sldId id="380" r:id="rId35"/>
    <p:sldId id="381" r:id="rId36"/>
    <p:sldId id="301" r:id="rId37"/>
    <p:sldId id="302" r:id="rId38"/>
    <p:sldId id="396" r:id="rId39"/>
    <p:sldId id="303" r:id="rId40"/>
    <p:sldId id="305" r:id="rId41"/>
    <p:sldId id="306" r:id="rId42"/>
    <p:sldId id="384" r:id="rId43"/>
  </p:sldIdLst>
  <p:sldSz cx="9144000" cy="6858000" type="screen4x3"/>
  <p:notesSz cx="6799263" cy="9929813"/>
  <p:embeddedFontLst>
    <p:embeddedFont>
      <p:font typeface="Cambria Math" panose="02040503050406030204" pitchFamily="18" charset="0"/>
      <p:regular r:id="rId45"/>
    </p:embeddedFont>
    <p:embeddedFont>
      <p:font typeface="Open Sans" panose="02020500000000000000" charset="0"/>
      <p:regular r:id="rId46"/>
      <p:bold r:id="rId47"/>
      <p:italic r:id="rId48"/>
      <p:boldItalic r:id="rId49"/>
    </p:embeddedFont>
    <p:embeddedFont>
      <p:font typeface="PT Sans Narrow" panose="02020500000000000000" charset="0"/>
      <p:regular r:id="rId50"/>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CE93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AE589A-A088-43FD-8942-703BCA3EA1F1}">
  <a:tblStyle styleId="{F9AE589A-A088-43FD-8942-703BCA3EA1F1}"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61217" autoAdjust="0"/>
  </p:normalViewPr>
  <p:slideViewPr>
    <p:cSldViewPr snapToGrid="0">
      <p:cViewPr varScale="1">
        <p:scale>
          <a:sx n="32" d="100"/>
          <a:sy n="32" d="100"/>
        </p:scale>
        <p:origin x="1326" y="12"/>
      </p:cViewPr>
      <p:guideLst>
        <p:guide orient="horz" pos="2160"/>
        <p:guide pos="2880"/>
      </p:guideLst>
    </p:cSldViewPr>
  </p:slideViewPr>
  <p:notesTextViewPr>
    <p:cViewPr>
      <p:scale>
        <a:sx n="1" d="1"/>
        <a:sy n="1" d="1"/>
      </p:scale>
      <p:origin x="0" y="0"/>
    </p:cViewPr>
  </p:notesTextViewPr>
  <p:sorterViewPr>
    <p:cViewPr>
      <p:scale>
        <a:sx n="100" d="100"/>
        <a:sy n="100" d="100"/>
      </p:scale>
      <p:origin x="0" y="-547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928" y="4716661"/>
            <a:ext cx="5439409" cy="4468416"/>
          </a:xfrm>
          <a:prstGeom prst="rect">
            <a:avLst/>
          </a:prstGeom>
          <a:noFill/>
          <a:ln>
            <a:noFill/>
          </a:ln>
        </p:spPr>
        <p:txBody>
          <a:bodyPr lIns="91251" tIns="91251" rIns="91251" bIns="91251"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950149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en.wikipedia.org/wiki/AlexNet#cite_note-2" TargetMode="External"/><Relationship Id="rId3" Type="http://schemas.openxmlformats.org/officeDocument/2006/relationships/hyperlink" Target="https://en.wikipedia.org/wiki/Convolutional_neural_network" TargetMode="External"/><Relationship Id="rId7" Type="http://schemas.openxmlformats.org/officeDocument/2006/relationships/hyperlink" Target="https://en.wikipedia.org/wiki/AlexNet#cite_note-:0-1"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en.wikipedia.org/wiki/ImageNet_Large_Scale_Visual_Recognition_Challenge" TargetMode="External"/><Relationship Id="rId5" Type="http://schemas.openxmlformats.org/officeDocument/2006/relationships/hyperlink" Target="https://en.wikipedia.org/wiki/CUDA" TargetMode="External"/><Relationship Id="rId4" Type="http://schemas.openxmlformats.org/officeDocument/2006/relationships/hyperlink" Target="https://en.wikipedia.org/wiki/GPU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zh.wikipedia.org/wiki/%E6%96%B0%E5%AE%89%E9%83%A1_(%E9%9F%93%E5%9C%8B)" TargetMode="External"/><Relationship Id="rId3" Type="http://schemas.openxmlformats.org/officeDocument/2006/relationships/hyperlink" Target="https://zh.wikipedia.org/wiki/%E6%9C%9D%E9%AE%AE%E8%AA%9E" TargetMode="External"/><Relationship Id="rId7" Type="http://schemas.openxmlformats.org/officeDocument/2006/relationships/hyperlink" Target="https://zh.wikipedia.org/wiki/%E5%85%A8%E7%BE%85%E5%8D%97%E9%81%9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zh.wikipedia.org/wiki/%E5%9C%8D%E6%A3%8B%E6%A3%8B%E5%A3%AB%E5%88%97%E8%A1%A8" TargetMode="External"/><Relationship Id="rId5" Type="http://schemas.openxmlformats.org/officeDocument/2006/relationships/hyperlink" Target="https://zh.wikipedia.org/wiki/%E5%9C%8D%E6%A3%8B" TargetMode="External"/><Relationship Id="rId10" Type="http://schemas.openxmlformats.org/officeDocument/2006/relationships/hyperlink" Target="https://zh.wikipedia.org/wiki/%E6%9C%9D%E9%AE%AE%E6%BC%A2%E5%AD%97" TargetMode="External"/><Relationship Id="rId4" Type="http://schemas.openxmlformats.org/officeDocument/2006/relationships/hyperlink" Target="https://zh.wikipedia.org/wiki/%E9%9F%93%E5%9C%8B" TargetMode="External"/><Relationship Id="rId9" Type="http://schemas.openxmlformats.org/officeDocument/2006/relationships/hyperlink" Target="https://zh.wikipedia.org/w/index.php?title=%E9%A3%9B%E7%A6%BD%E5%B3%B6&amp;action=edit&amp;redlink=1"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79927" y="4716661"/>
            <a:ext cx="5439410" cy="4468416"/>
          </a:xfrm>
          <a:prstGeom prst="rect">
            <a:avLst/>
          </a:prstGeom>
        </p:spPr>
        <p:txBody>
          <a:bodyPr lIns="91251" tIns="91251" rIns="91251" bIns="91251" anchor="t" anchorCtr="0">
            <a:noAutofit/>
          </a:bodyPr>
          <a:lstStyle/>
          <a:p>
            <a:endParaRPr dirty="0"/>
          </a:p>
        </p:txBody>
      </p:sp>
    </p:spTree>
    <p:extLst>
      <p:ext uri="{BB962C8B-B14F-4D97-AF65-F5344CB8AC3E}">
        <p14:creationId xmlns:p14="http://schemas.microsoft.com/office/powerpoint/2010/main" val="1739916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 establish notation for future use, we’ll use x</a:t>
            </a:r>
            <a:r>
              <a:rPr lang="en-US" altLang="zh-TW" baseline="30000" dirty="0"/>
              <a:t>(i)</a:t>
            </a:r>
            <a:r>
              <a:rPr lang="en-US" altLang="zh-TW" dirty="0"/>
              <a:t> to denote the “input”</a:t>
            </a:r>
          </a:p>
          <a:p>
            <a:r>
              <a:rPr lang="en-US" altLang="zh-TW" dirty="0"/>
              <a:t>variables (living area in this example), also called input features, and y</a:t>
            </a:r>
            <a:r>
              <a:rPr lang="en-US" altLang="zh-TW" baseline="30000" dirty="0"/>
              <a:t>(i)</a:t>
            </a:r>
            <a:endParaRPr lang="en-US" altLang="zh-TW" dirty="0"/>
          </a:p>
          <a:p>
            <a:r>
              <a:rPr lang="en-US" altLang="zh-TW" dirty="0"/>
              <a:t>to denote the “output” or target variable that we are trying to predict</a:t>
            </a:r>
          </a:p>
          <a:p>
            <a:r>
              <a:rPr lang="en-US" altLang="zh-TW" dirty="0"/>
              <a:t>(price). A pair (x</a:t>
            </a:r>
            <a:r>
              <a:rPr lang="en-US" altLang="zh-TW" baseline="30000" dirty="0"/>
              <a:t>(i)</a:t>
            </a:r>
            <a:r>
              <a:rPr lang="en-US" altLang="zh-TW" dirty="0"/>
              <a:t> , y</a:t>
            </a:r>
            <a:r>
              <a:rPr lang="en-US" altLang="zh-TW" baseline="30000" dirty="0"/>
              <a:t>(i)</a:t>
            </a:r>
            <a:r>
              <a:rPr lang="en-US" altLang="zh-TW" dirty="0"/>
              <a:t> ) is called a training example, and the dataset</a:t>
            </a:r>
          </a:p>
          <a:p>
            <a:r>
              <a:rPr lang="en-US" altLang="zh-TW" dirty="0"/>
              <a:t>that we’ll be using to learn—a list of m training examples { (x</a:t>
            </a:r>
            <a:r>
              <a:rPr lang="en-US" altLang="zh-TW" baseline="30000" dirty="0"/>
              <a:t>(i)</a:t>
            </a:r>
            <a:r>
              <a:rPr lang="en-US" altLang="zh-TW" dirty="0"/>
              <a:t>, y</a:t>
            </a:r>
            <a:r>
              <a:rPr lang="en-US" altLang="zh-TW" baseline="30000" dirty="0"/>
              <a:t>(i)</a:t>
            </a:r>
            <a:r>
              <a:rPr lang="en-US" altLang="zh-TW" dirty="0"/>
              <a:t>  ); i =</a:t>
            </a:r>
          </a:p>
          <a:p>
            <a:r>
              <a:rPr lang="en-US" altLang="zh-TW" dirty="0"/>
              <a:t>1, . . . , m } —is called a training set. Note that the superscript “(i)” in the</a:t>
            </a:r>
          </a:p>
          <a:p>
            <a:r>
              <a:rPr lang="en-US" altLang="zh-TW" dirty="0"/>
              <a:t>notation is simply an index into the training set, and has nothing to do with</a:t>
            </a:r>
          </a:p>
          <a:p>
            <a:r>
              <a:rPr lang="en-US" altLang="zh-TW" dirty="0"/>
              <a:t>exponentiation. We will also use X denote the space of input values, and Y</a:t>
            </a:r>
          </a:p>
          <a:p>
            <a:r>
              <a:rPr lang="en-US" altLang="zh-TW" dirty="0"/>
              <a:t>the space of output values. In this example, X = Y = R .</a:t>
            </a:r>
          </a:p>
          <a:p>
            <a:r>
              <a:rPr lang="en-US" altLang="zh-TW" dirty="0"/>
              <a:t>To describe the supervised learning problem slightly more formally, our</a:t>
            </a:r>
          </a:p>
          <a:p>
            <a:r>
              <a:rPr lang="en-US" altLang="zh-TW" dirty="0"/>
              <a:t>goal is, given a training set, to learn a function h : X → Y so that h(x) is a</a:t>
            </a:r>
          </a:p>
          <a:p>
            <a:r>
              <a:rPr lang="en-US" altLang="zh-TW" dirty="0"/>
              <a:t>“good” predictor for the corresponding value of y. For historical reasons, this</a:t>
            </a:r>
          </a:p>
          <a:p>
            <a:r>
              <a:rPr lang="en-US" altLang="zh-TW" dirty="0"/>
              <a:t>function h is called a hypothesis. Seen pictorially, the process is therefore</a:t>
            </a:r>
          </a:p>
          <a:p>
            <a:r>
              <a:rPr lang="en-US" altLang="zh-TW" dirty="0"/>
              <a:t>like this:</a:t>
            </a:r>
          </a:p>
          <a:p>
            <a:endParaRPr lang="en-US" altLang="zh-TW" dirty="0"/>
          </a:p>
          <a:p>
            <a:r>
              <a:rPr lang="en-US" altLang="zh-TW" dirty="0"/>
              <a:t>When the target variable that we’re trying to predict is continuous, such</a:t>
            </a:r>
          </a:p>
          <a:p>
            <a:r>
              <a:rPr lang="en-US" altLang="zh-TW" dirty="0"/>
              <a:t>as in our housing example, we call the learning problem a regression prob-</a:t>
            </a:r>
          </a:p>
          <a:p>
            <a:r>
              <a:rPr lang="en-US" altLang="zh-TW" dirty="0"/>
              <a:t>lem. When y can take on only a small number of discrete values (such as</a:t>
            </a:r>
          </a:p>
          <a:p>
            <a:r>
              <a:rPr lang="en-US" altLang="zh-TW" dirty="0"/>
              <a:t>if, given the living area, we wanted to predict if a dwelling is a house or an</a:t>
            </a:r>
          </a:p>
          <a:p>
            <a:r>
              <a:rPr lang="en-US" altLang="zh-TW" dirty="0"/>
              <a:t>apartment, say), we call it a classiﬁcation problem.</a:t>
            </a:r>
            <a:endParaRPr lang="zh-TW" altLang="en-US" dirty="0"/>
          </a:p>
        </p:txBody>
      </p:sp>
    </p:spTree>
    <p:extLst>
      <p:ext uri="{BB962C8B-B14F-4D97-AF65-F5344CB8AC3E}">
        <p14:creationId xmlns:p14="http://schemas.microsoft.com/office/powerpoint/2010/main" val="2604752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 perform supervised learning, we must decide how we’re going to represent functions/hypotheses h in a computer. As an initial choice, let’s say</a:t>
            </a:r>
            <a:br>
              <a:rPr lang="en-US" altLang="zh-TW" dirty="0"/>
            </a:br>
            <a:r>
              <a:rPr lang="en-US" altLang="zh-TW" dirty="0"/>
              <a:t>we decide to approximate y as a linear function of x:</a:t>
            </a:r>
            <a:br>
              <a:rPr lang="en-US" altLang="zh-TW" dirty="0"/>
            </a:br>
            <a:r>
              <a:rPr lang="en-US" altLang="zh-TW" dirty="0"/>
              <a:t>hθ(x) = θ0 + θ1x1 + θ2x2</a:t>
            </a:r>
            <a:br>
              <a:rPr lang="en-US" altLang="zh-TW" dirty="0"/>
            </a:br>
            <a:r>
              <a:rPr lang="en-US" altLang="zh-TW" dirty="0"/>
              <a:t>Here, the θi’s are the parameters (also called weights) parameterizing the</a:t>
            </a:r>
            <a:br>
              <a:rPr lang="en-US" altLang="zh-TW" dirty="0"/>
            </a:br>
            <a:r>
              <a:rPr lang="en-US" altLang="zh-TW" dirty="0"/>
              <a:t>space of linear functions mapping from X to Y. When there is no risk of</a:t>
            </a:r>
            <a:br>
              <a:rPr lang="en-US" altLang="zh-TW" dirty="0"/>
            </a:br>
            <a:r>
              <a:rPr lang="en-US" altLang="zh-TW" dirty="0"/>
              <a:t>confusion, we will drop the θ subscript in hθ(x), and write it more simply as</a:t>
            </a:r>
            <a:br>
              <a:rPr lang="en-US" altLang="zh-TW" dirty="0"/>
            </a:br>
            <a:r>
              <a:rPr lang="en-US" altLang="zh-TW" dirty="0"/>
              <a:t>h(x). To simplify our notation, we also introduce the convention of letting</a:t>
            </a:r>
            <a:br>
              <a:rPr lang="en-US" altLang="zh-TW" dirty="0"/>
            </a:br>
            <a:r>
              <a:rPr lang="en-US" altLang="zh-TW" dirty="0"/>
              <a:t>x0 = 1 (this is the intercept term), so that</a:t>
            </a:r>
            <a:br>
              <a:rPr lang="en-US" altLang="zh-TW" dirty="0"/>
            </a:br>
            <a:r>
              <a:rPr lang="en-US" altLang="zh-TW" dirty="0"/>
              <a:t>h(x) =n X i=0 θixi = θT x,</a:t>
            </a:r>
            <a:br>
              <a:rPr lang="en-US" altLang="zh-TW" dirty="0"/>
            </a:br>
            <a:r>
              <a:rPr lang="en-US" altLang="zh-TW" dirty="0"/>
              <a:t>where on the right-hand side above we are viewing θ and x both as vectors,</a:t>
            </a:r>
            <a:br>
              <a:rPr lang="en-US" altLang="zh-TW" dirty="0"/>
            </a:br>
            <a:r>
              <a:rPr lang="en-US" altLang="zh-TW" dirty="0"/>
              <a:t>and here n is the number of input variables (not counting x0).</a:t>
            </a:r>
            <a:br>
              <a:rPr lang="en-US" altLang="zh-TW" dirty="0"/>
            </a:br>
            <a:endParaRPr lang="zh-TW" altLang="en-US" dirty="0"/>
          </a:p>
        </p:txBody>
      </p:sp>
    </p:spTree>
    <p:extLst>
      <p:ext uri="{BB962C8B-B14F-4D97-AF65-F5344CB8AC3E}">
        <p14:creationId xmlns:p14="http://schemas.microsoft.com/office/powerpoint/2010/main" val="2314109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050134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StackOverflow</a:t>
            </a:r>
            <a:r>
              <a:rPr lang="en-US" altLang="zh-TW" dirty="0"/>
              <a:t> Forum</a:t>
            </a:r>
          </a:p>
          <a:p>
            <a:r>
              <a:rPr lang="en-US" altLang="zh-TW" dirty="0"/>
              <a:t>Q: </a:t>
            </a:r>
          </a:p>
          <a:p>
            <a:r>
              <a:rPr lang="en-US" altLang="zh-TW" dirty="0"/>
              <a:t>Are epochs and training steps the same thing?</a:t>
            </a:r>
          </a:p>
          <a:p>
            <a:endParaRPr lang="en-US" altLang="zh-TW" dirty="0"/>
          </a:p>
          <a:p>
            <a:r>
              <a:rPr lang="en-US" altLang="zh-TW" dirty="0"/>
              <a:t>features = [</a:t>
            </a:r>
            <a:r>
              <a:rPr lang="en-US" altLang="zh-TW" dirty="0" err="1"/>
              <a:t>tf.contrib.layers.real_valued_column</a:t>
            </a:r>
            <a:r>
              <a:rPr lang="en-US" altLang="zh-TW" dirty="0"/>
              <a:t>("x", dimension=1)]</a:t>
            </a:r>
          </a:p>
          <a:p>
            <a:r>
              <a:rPr lang="en-US" altLang="zh-TW" dirty="0"/>
              <a:t>estimator = </a:t>
            </a:r>
            <a:r>
              <a:rPr lang="en-US" altLang="zh-TW" dirty="0" err="1"/>
              <a:t>tf.contrib.learn.LinearRegressor</a:t>
            </a:r>
            <a:r>
              <a:rPr lang="en-US" altLang="zh-TW" dirty="0"/>
              <a:t>(</a:t>
            </a:r>
            <a:r>
              <a:rPr lang="en-US" altLang="zh-TW" dirty="0" err="1"/>
              <a:t>feature_columns</a:t>
            </a:r>
            <a:r>
              <a:rPr lang="en-US" altLang="zh-TW" dirty="0"/>
              <a:t>=features)</a:t>
            </a:r>
          </a:p>
          <a:p>
            <a:r>
              <a:rPr lang="en-US" altLang="zh-TW" dirty="0"/>
              <a:t>y = </a:t>
            </a:r>
            <a:r>
              <a:rPr lang="en-US" altLang="zh-TW" dirty="0" err="1"/>
              <a:t>np.array</a:t>
            </a:r>
            <a:r>
              <a:rPr lang="en-US" altLang="zh-TW" dirty="0"/>
              <a:t>([0., -1., -2., -3.])</a:t>
            </a:r>
          </a:p>
          <a:p>
            <a:r>
              <a:rPr lang="en-US" altLang="zh-TW" dirty="0" err="1"/>
              <a:t>input_fn</a:t>
            </a:r>
            <a:r>
              <a:rPr lang="en-US" altLang="zh-TW" dirty="0"/>
              <a:t> = </a:t>
            </a:r>
            <a:r>
              <a:rPr lang="en-US" altLang="zh-TW" dirty="0" err="1"/>
              <a:t>tf.contrib.learn.io.numpy_input_fn</a:t>
            </a:r>
            <a:r>
              <a:rPr lang="en-US" altLang="zh-TW" dirty="0"/>
              <a:t>({"</a:t>
            </a:r>
            <a:r>
              <a:rPr lang="en-US" altLang="zh-TW" dirty="0" err="1"/>
              <a:t>x":x</a:t>
            </a:r>
            <a:r>
              <a:rPr lang="en-US" altLang="zh-TW" dirty="0"/>
              <a:t>}, y, </a:t>
            </a:r>
            <a:r>
              <a:rPr lang="en-US" altLang="zh-TW" dirty="0" err="1"/>
              <a:t>batch_size</a:t>
            </a:r>
            <a:r>
              <a:rPr lang="en-US" altLang="zh-TW" dirty="0"/>
              <a:t>=4,</a:t>
            </a:r>
          </a:p>
          <a:p>
            <a:r>
              <a:rPr lang="en-US" altLang="zh-TW" dirty="0"/>
              <a:t>                                              </a:t>
            </a:r>
            <a:r>
              <a:rPr lang="en-US" altLang="zh-TW" dirty="0" err="1"/>
              <a:t>num_epochs</a:t>
            </a:r>
            <a:r>
              <a:rPr lang="en-US" altLang="zh-TW" dirty="0"/>
              <a:t>=1000)</a:t>
            </a:r>
          </a:p>
          <a:p>
            <a:endParaRPr lang="en-US" altLang="zh-TW" dirty="0"/>
          </a:p>
          <a:p>
            <a:r>
              <a:rPr lang="en-US" altLang="zh-TW" dirty="0" err="1"/>
              <a:t>estimator.fit</a:t>
            </a:r>
            <a:r>
              <a:rPr lang="en-US" altLang="zh-TW" dirty="0"/>
              <a:t>(</a:t>
            </a:r>
            <a:r>
              <a:rPr lang="en-US" altLang="zh-TW" dirty="0" err="1"/>
              <a:t>input_fn</a:t>
            </a:r>
            <a:r>
              <a:rPr lang="en-US" altLang="zh-TW" dirty="0"/>
              <a:t>=</a:t>
            </a:r>
            <a:r>
              <a:rPr lang="en-US" altLang="zh-TW" dirty="0" err="1"/>
              <a:t>input_fn</a:t>
            </a:r>
            <a:r>
              <a:rPr lang="en-US" altLang="zh-TW" dirty="0"/>
              <a:t>, steps=1000)</a:t>
            </a:r>
          </a:p>
          <a:p>
            <a:r>
              <a:rPr lang="en-US" altLang="zh-TW" dirty="0"/>
              <a:t>For example, do these "steps=1000" and "</a:t>
            </a:r>
            <a:r>
              <a:rPr lang="en-US" altLang="zh-TW" dirty="0" err="1"/>
              <a:t>num_epochs</a:t>
            </a:r>
            <a:r>
              <a:rPr lang="en-US" altLang="zh-TW" dirty="0"/>
              <a:t>=1000" mean exactly the same thing? If yes, why does it need to be duplicated? If not, can </a:t>
            </a:r>
            <a:r>
              <a:rPr lang="en-US" altLang="zh-TW" dirty="0" err="1"/>
              <a:t>i</a:t>
            </a:r>
            <a:r>
              <a:rPr lang="en-US" altLang="zh-TW" dirty="0"/>
              <a:t> set these two parameters differently?</a:t>
            </a:r>
          </a:p>
          <a:p>
            <a:endParaRPr lang="en-US" altLang="zh-TW" dirty="0"/>
          </a:p>
          <a:p>
            <a:endParaRPr lang="en-US" altLang="zh-TW" dirty="0"/>
          </a:p>
          <a:p>
            <a:r>
              <a:rPr lang="en-US" altLang="zh-TW" dirty="0"/>
              <a:t>A: </a:t>
            </a:r>
          </a:p>
          <a:p>
            <a:r>
              <a:rPr lang="en-US" altLang="zh-TW" dirty="0"/>
              <a:t>Here is the basic difference between epoch and steps in any machine learning algorithm or framework:</a:t>
            </a:r>
          </a:p>
          <a:p>
            <a:endParaRPr lang="en-US" altLang="zh-TW" dirty="0"/>
          </a:p>
          <a:p>
            <a:r>
              <a:rPr lang="en-US" altLang="zh-TW" dirty="0"/>
              <a:t>Once the framework goes through all the data points in its training set to update its parameters it's called one epoch. A step is one update of the parameters (e.g. weights of the neural network if it training DNN). This update can be obtained using a single data point, or a mini-batch of data points (e.g. randomly drawing 100 data points, with or without replacement), or all the points. Hence as you can see if all your </a:t>
            </a:r>
            <a:r>
              <a:rPr lang="en-US" altLang="zh-TW" dirty="0" err="1"/>
              <a:t>datapoints</a:t>
            </a:r>
            <a:r>
              <a:rPr lang="en-US" altLang="zh-TW" dirty="0"/>
              <a:t> are used in one step (or update of parameters) it becomes one epoch i.e. one step = one epoch.</a:t>
            </a:r>
          </a:p>
          <a:p>
            <a:endParaRPr lang="en-US" altLang="zh-TW" dirty="0"/>
          </a:p>
          <a:p>
            <a:r>
              <a:rPr lang="en-US" altLang="zh-TW" dirty="0"/>
              <a:t>Typically frameworks use mini-batching and in one step they batch 100 (or some other number) </a:t>
            </a:r>
            <a:r>
              <a:rPr lang="en-US" altLang="zh-TW" dirty="0" err="1"/>
              <a:t>datapoints</a:t>
            </a:r>
            <a:r>
              <a:rPr lang="en-US" altLang="zh-TW" dirty="0"/>
              <a:t> together and do one update. In this case, if say you have total 1 million </a:t>
            </a:r>
            <a:r>
              <a:rPr lang="en-US" altLang="zh-TW" dirty="0" err="1"/>
              <a:t>datapoints</a:t>
            </a:r>
            <a:r>
              <a:rPr lang="en-US" altLang="zh-TW" dirty="0"/>
              <a:t> (10^6) then one epoch has 10000 steps since one step contains 100 </a:t>
            </a:r>
            <a:r>
              <a:rPr lang="en-US" altLang="zh-TW" dirty="0" err="1"/>
              <a:t>datapoints</a:t>
            </a:r>
            <a:r>
              <a:rPr lang="en-US" altLang="zh-TW" dirty="0"/>
              <a:t>.</a:t>
            </a:r>
          </a:p>
          <a:p>
            <a:endParaRPr lang="en-US" altLang="zh-TW" dirty="0"/>
          </a:p>
          <a:p>
            <a:r>
              <a:rPr lang="en-US" altLang="zh-TW" dirty="0"/>
              <a:t>  	 	</a:t>
            </a:r>
          </a:p>
          <a:p>
            <a:r>
              <a:rPr lang="en-US" altLang="zh-TW" dirty="0"/>
              <a:t>Q:</a:t>
            </a:r>
          </a:p>
          <a:p>
            <a:r>
              <a:rPr lang="en-US" altLang="zh-TW" dirty="0"/>
              <a:t>BTW, in my example, can I change the steps to "500" to "1000"? My understanding is not, since all the data points are used in one step due to batch size="4". If that's the case, why should I specify the "steps" parameter? Shouldn't it always be automatically calculated by "(# of data points/batch size) * epochs"? – user697911 May 8 at 23:47</a:t>
            </a:r>
          </a:p>
          <a:p>
            <a:r>
              <a:rPr lang="en-US" altLang="zh-TW" dirty="0"/>
              <a:t>add a comment</a:t>
            </a:r>
          </a:p>
          <a:p>
            <a:endParaRPr lang="en-US" altLang="zh-TW" dirty="0"/>
          </a:p>
          <a:p>
            <a:r>
              <a:rPr lang="en-US" altLang="zh-TW" dirty="0"/>
              <a:t>A:</a:t>
            </a:r>
          </a:p>
          <a:p>
            <a:r>
              <a:rPr lang="en-US" altLang="zh-TW" dirty="0"/>
              <a:t>No, they are not the same. As with most (all?) Frameworks, </a:t>
            </a:r>
            <a:r>
              <a:rPr lang="en-US" altLang="zh-TW" dirty="0" err="1"/>
              <a:t>Tensorflow</a:t>
            </a:r>
            <a:r>
              <a:rPr lang="en-US" altLang="zh-TW" dirty="0"/>
              <a:t> has some commands that specify epochs, and some that work on steps, </a:t>
            </a:r>
            <a:r>
              <a:rPr lang="en-US" altLang="zh-TW" dirty="0" err="1"/>
              <a:t>a.k.a</a:t>
            </a:r>
            <a:r>
              <a:rPr lang="en-US" altLang="zh-TW" dirty="0"/>
              <a:t> iterations. A step is one batch, which is governed by the batch size specified in the model's input.</a:t>
            </a:r>
          </a:p>
          <a:p>
            <a:endParaRPr lang="en-US" altLang="zh-TW" dirty="0"/>
          </a:p>
          <a:p>
            <a:r>
              <a:rPr lang="en-US" altLang="zh-TW" dirty="0"/>
              <a:t>For instance, if you are using </a:t>
            </a:r>
            <a:r>
              <a:rPr lang="en-US" altLang="zh-TW" dirty="0" err="1"/>
              <a:t>AlexNet</a:t>
            </a:r>
            <a:r>
              <a:rPr lang="en-US" altLang="zh-TW" dirty="0"/>
              <a:t> with its default batch size of 256, and the ILSVRC 2012 data set of roughly 1.28M images, then you have about 5000 steps per epoch (1,280,000 / 256).</a:t>
            </a:r>
          </a:p>
          <a:p>
            <a:endParaRPr lang="en-US" altLang="zh-TW" dirty="0"/>
          </a:p>
          <a:p>
            <a:r>
              <a:rPr lang="en-US" altLang="zh-TW" dirty="0"/>
              <a:t>Batch size is the number of images processed in parallel. If there are 1.28M images in the data set, then you have to process 12.8M images per epoch: that's the definition of epoch -- process each input once. Now is that arithmetic clear?</a:t>
            </a:r>
          </a:p>
          <a:p>
            <a:endParaRPr lang="zh-TW" altLang="en-US" dirty="0"/>
          </a:p>
        </p:txBody>
      </p:sp>
    </p:spTree>
    <p:extLst>
      <p:ext uri="{BB962C8B-B14F-4D97-AF65-F5344CB8AC3E}">
        <p14:creationId xmlns:p14="http://schemas.microsoft.com/office/powerpoint/2010/main" val="2416197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 ellipses shown above are the contours (</a:t>
            </a:r>
            <a:r>
              <a:rPr lang="zh-TW" altLang="en-US" dirty="0"/>
              <a:t>等高線</a:t>
            </a:r>
            <a:r>
              <a:rPr lang="en-US" altLang="zh-TW" dirty="0"/>
              <a:t>)</a:t>
            </a:r>
            <a:r>
              <a:rPr lang="zh-TW" altLang="en-US" dirty="0"/>
              <a:t> </a:t>
            </a:r>
            <a:r>
              <a:rPr lang="en-US" altLang="zh-TW" dirty="0"/>
              <a:t>of a quadratic function. Also</a:t>
            </a:r>
            <a:br>
              <a:rPr lang="en-US" altLang="zh-TW" dirty="0"/>
            </a:br>
            <a:r>
              <a:rPr lang="en-US" altLang="zh-TW" dirty="0"/>
              <a:t>shown is the trajectory taken by gradient descent, which was initialized at</a:t>
            </a:r>
            <a:br>
              <a:rPr lang="en-US" altLang="zh-TW" dirty="0"/>
            </a:br>
            <a:r>
              <a:rPr lang="en-US" altLang="zh-TW" dirty="0"/>
              <a:t>(48,30). The x’s in the figure (joined by straight lines) mark the successive</a:t>
            </a:r>
            <a:br>
              <a:rPr lang="en-US" altLang="zh-TW" dirty="0"/>
            </a:br>
            <a:r>
              <a:rPr lang="en-US" altLang="zh-TW" dirty="0"/>
              <a:t>values of θ that gradient descent went through.</a:t>
            </a:r>
            <a:br>
              <a:rPr lang="en-US" altLang="zh-TW" dirty="0"/>
            </a:br>
            <a:endParaRPr lang="zh-TW" altLang="en-US" dirty="0"/>
          </a:p>
        </p:txBody>
      </p:sp>
    </p:spTree>
    <p:extLst>
      <p:ext uri="{BB962C8B-B14F-4D97-AF65-F5344CB8AC3E}">
        <p14:creationId xmlns:p14="http://schemas.microsoft.com/office/powerpoint/2010/main" val="3871609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61669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158384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637265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1064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fr-FR" altLang="zh-TW" sz="1100" b="0" i="0" u="none" strike="noStrike" kern="1200" cap="none" dirty="0">
                <a:solidFill>
                  <a:schemeClr val="dk1"/>
                </a:solidFill>
                <a:effectLst/>
                <a:latin typeface="Arial"/>
                <a:ea typeface="Arial"/>
                <a:cs typeface="Arial"/>
                <a:sym typeface="Arial"/>
              </a:rPr>
              <a:t>SGD: stochastic gradient descent</a:t>
            </a:r>
            <a:endParaRPr lang="en-US" altLang="zh-TW" sz="1100" b="0" i="0" u="none" strike="noStrike" kern="1200" cap="none" dirty="0">
              <a:solidFill>
                <a:schemeClr val="dk1"/>
              </a:solidFill>
              <a:effectLst/>
              <a:latin typeface="Arial"/>
              <a:ea typeface="Arial"/>
              <a:cs typeface="Arial"/>
              <a:sym typeface="Arial"/>
            </a:endParaRPr>
          </a:p>
          <a:p>
            <a:endParaRPr lang="en-US" altLang="zh-TW" sz="1100" b="0" i="0" u="none" strike="noStrike" kern="1200" cap="none" dirty="0">
              <a:solidFill>
                <a:schemeClr val="dk1"/>
              </a:solidFill>
              <a:effectLst/>
              <a:latin typeface="Arial"/>
              <a:cs typeface="Arial"/>
              <a:sym typeface="Arial"/>
            </a:endParaRPr>
          </a:p>
          <a:p>
            <a:r>
              <a:rPr lang="en-US" altLang="zh-TW" sz="1100" b="0" i="0" u="none" strike="noStrike" kern="1200" cap="none" dirty="0">
                <a:solidFill>
                  <a:schemeClr val="dk1"/>
                </a:solidFill>
                <a:effectLst/>
                <a:latin typeface="Arial"/>
                <a:ea typeface="Arial"/>
                <a:cs typeface="Arial"/>
                <a:sym typeface="Arial"/>
              </a:rPr>
              <a:t>Adaptive Gradient Algorithm (</a:t>
            </a:r>
            <a:r>
              <a:rPr lang="en-US" altLang="zh-TW" sz="1100" b="0" i="0" u="none" strike="noStrike" kern="1200" cap="none" dirty="0" err="1">
                <a:solidFill>
                  <a:schemeClr val="dk1"/>
                </a:solidFill>
                <a:effectLst/>
                <a:latin typeface="Arial"/>
                <a:ea typeface="Arial"/>
                <a:cs typeface="Arial"/>
                <a:sym typeface="Arial"/>
              </a:rPr>
              <a:t>Adagrad</a:t>
            </a:r>
            <a:r>
              <a:rPr lang="en-US" altLang="zh-TW" sz="1100" b="0" i="0" u="none" strike="noStrike" kern="1200" cap="none" dirty="0">
                <a:solidFill>
                  <a:schemeClr val="dk1"/>
                </a:solidFill>
                <a:effectLst/>
                <a:latin typeface="Arial"/>
                <a:ea typeface="Arial"/>
                <a:cs typeface="Arial"/>
                <a:sym typeface="Arial"/>
              </a:rPr>
              <a:t>) is an algorithm for gradient-based optimization. The learning rate is adapted component-wise to the parameters by incorporating knowledge of past observations.  It performs larger updates (e.g. high learning rates) for those parameters that are related to infrequent features and smaller updates (i.e. low learning rates) for frequent one.</a:t>
            </a:r>
          </a:p>
          <a:p>
            <a:endParaRPr lang="en-US" altLang="zh-TW" sz="1100" b="0" i="0" u="none" strike="noStrike" kern="1200" cap="none" dirty="0">
              <a:solidFill>
                <a:schemeClr val="dk1"/>
              </a:solidFill>
              <a:effectLst/>
              <a:latin typeface="Arial"/>
              <a:ea typeface="Arial"/>
              <a:cs typeface="Arial"/>
              <a:sym typeface="Arial"/>
            </a:endParaRPr>
          </a:p>
          <a:p>
            <a:endParaRPr lang="en-US" altLang="zh-TW" sz="1100" b="1" i="0" u="none" strike="noStrike" kern="1200" cap="none" dirty="0">
              <a:solidFill>
                <a:schemeClr val="dk1"/>
              </a:solidFill>
              <a:effectLst/>
              <a:latin typeface="Arial"/>
              <a:ea typeface="Arial"/>
              <a:cs typeface="Arial"/>
              <a:sym typeface="Arial"/>
            </a:endParaRPr>
          </a:p>
          <a:p>
            <a:r>
              <a:rPr lang="en-US" altLang="zh-TW" sz="1100" b="1" i="0" u="none" strike="noStrike" kern="1200" cap="none" dirty="0">
                <a:solidFill>
                  <a:schemeClr val="dk1"/>
                </a:solidFill>
                <a:effectLst/>
                <a:latin typeface="Arial"/>
                <a:ea typeface="Arial"/>
                <a:cs typeface="Arial"/>
                <a:sym typeface="Arial"/>
              </a:rPr>
              <a:t>Root Mean Squared Propagation</a:t>
            </a:r>
            <a:r>
              <a:rPr lang="en-US" altLang="zh-TW" sz="1100" b="0" i="0" u="none" strike="noStrike" kern="1200" cap="none" dirty="0">
                <a:solidFill>
                  <a:schemeClr val="dk1"/>
                </a:solidFill>
                <a:effectLst/>
                <a:latin typeface="Arial"/>
                <a:ea typeface="Arial"/>
                <a:cs typeface="Arial"/>
                <a:sym typeface="Arial"/>
              </a:rPr>
              <a:t>, or </a:t>
            </a:r>
            <a:r>
              <a:rPr lang="en-US" altLang="zh-TW" sz="1100" b="1" i="0" u="none" strike="noStrike" kern="1200" cap="none" dirty="0" err="1">
                <a:solidFill>
                  <a:schemeClr val="dk1"/>
                </a:solidFill>
                <a:effectLst/>
                <a:latin typeface="Arial"/>
                <a:ea typeface="Arial"/>
                <a:cs typeface="Arial"/>
                <a:sym typeface="Arial"/>
              </a:rPr>
              <a:t>RMSProp</a:t>
            </a:r>
            <a:r>
              <a:rPr lang="en-US" altLang="zh-TW" sz="1100" b="0" i="0" u="none" strike="noStrike" kern="1200" cap="none" dirty="0">
                <a:solidFill>
                  <a:schemeClr val="dk1"/>
                </a:solidFill>
                <a:effectLst/>
                <a:latin typeface="Arial"/>
                <a:ea typeface="Arial"/>
                <a:cs typeface="Arial"/>
                <a:sym typeface="Arial"/>
              </a:rPr>
              <a:t>, is an extension of gradient descent and the </a:t>
            </a:r>
            <a:r>
              <a:rPr lang="en-US" altLang="zh-TW" sz="1100" b="0" i="0" u="none" strike="noStrike" kern="1200" cap="none" dirty="0" err="1">
                <a:solidFill>
                  <a:schemeClr val="dk1"/>
                </a:solidFill>
                <a:effectLst/>
                <a:latin typeface="Arial"/>
                <a:ea typeface="Arial"/>
                <a:cs typeface="Arial"/>
                <a:sym typeface="Arial"/>
              </a:rPr>
              <a:t>AdaGrad</a:t>
            </a:r>
            <a:r>
              <a:rPr lang="en-US" altLang="zh-TW" sz="1100" b="0" i="0" u="none" strike="noStrike" kern="1200" cap="none" dirty="0">
                <a:solidFill>
                  <a:schemeClr val="dk1"/>
                </a:solidFill>
                <a:effectLst/>
                <a:latin typeface="Arial"/>
                <a:ea typeface="Arial"/>
                <a:cs typeface="Arial"/>
                <a:sym typeface="Arial"/>
              </a:rPr>
              <a:t> version of gradient descent that uses a decaying average of partial gradients in the adaptation of the step size for each parameter. The use of a decaying moving average allows the algorithm to forget early gradients and focus on the most recently observed partial gradients seen during the progress of the search, overcoming the limitation of </a:t>
            </a:r>
            <a:r>
              <a:rPr lang="en-US" altLang="zh-TW" sz="1100" b="0" i="0" u="none" strike="noStrike" kern="1200" cap="none" dirty="0" err="1">
                <a:solidFill>
                  <a:schemeClr val="dk1"/>
                </a:solidFill>
                <a:effectLst/>
                <a:latin typeface="Arial"/>
                <a:ea typeface="Arial"/>
                <a:cs typeface="Arial"/>
                <a:sym typeface="Arial"/>
              </a:rPr>
              <a:t>AdaGrad</a:t>
            </a:r>
            <a:r>
              <a:rPr lang="en-US" altLang="zh-TW" sz="1100" b="0" i="0" u="none" strike="noStrike" kern="1200" cap="none" dirty="0">
                <a:solidFill>
                  <a:schemeClr val="dk1"/>
                </a:solidFill>
                <a:effectLst/>
                <a:latin typeface="Arial"/>
                <a:ea typeface="Arial"/>
                <a:cs typeface="Arial"/>
                <a:sym typeface="Arial"/>
              </a:rPr>
              <a:t>.</a:t>
            </a:r>
          </a:p>
          <a:p>
            <a:endParaRPr lang="en-US" altLang="zh-TW" sz="1100" b="0" i="0" u="none" strike="noStrike" kern="1200" cap="none" dirty="0">
              <a:solidFill>
                <a:schemeClr val="dk1"/>
              </a:solidFill>
              <a:effectLst/>
              <a:latin typeface="Arial"/>
              <a:ea typeface="Arial"/>
              <a:cs typeface="Arial"/>
              <a:sym typeface="Arial"/>
            </a:endParaRPr>
          </a:p>
          <a:p>
            <a:pPr rtl="0"/>
            <a:r>
              <a:rPr lang="en-US" altLang="zh-TW" sz="1100" b="0" i="0" u="none" strike="noStrike" kern="1200" cap="none" dirty="0">
                <a:solidFill>
                  <a:schemeClr val="dk1"/>
                </a:solidFill>
                <a:effectLst/>
                <a:latin typeface="Arial"/>
                <a:ea typeface="Arial"/>
                <a:cs typeface="Arial"/>
                <a:sym typeface="Arial"/>
              </a:rPr>
              <a:t>Pesky: troublesome; annoying;</a:t>
            </a:r>
            <a:endParaRPr lang="zh-TW" altLang="en-US" sz="1100" b="0" i="0" u="none" strike="noStrike" kern="1200" cap="none" dirty="0">
              <a:solidFill>
                <a:schemeClr val="dk1"/>
              </a:solidFill>
              <a:effectLst/>
              <a:latin typeface="Arial"/>
              <a:ea typeface="Arial"/>
              <a:cs typeface="Arial"/>
              <a:sym typeface="Arial"/>
            </a:endParaRPr>
          </a:p>
          <a:p>
            <a:endParaRPr lang="en-US" altLang="zh-TW" sz="1100" b="0" i="0" u="none" strike="noStrike" kern="1200" cap="none" dirty="0">
              <a:solidFill>
                <a:schemeClr val="dk1"/>
              </a:solidFill>
              <a:effectLst/>
              <a:latin typeface="Arial"/>
              <a:ea typeface="Arial"/>
              <a:cs typeface="Arial"/>
              <a:sym typeface="Arial"/>
            </a:endParaRPr>
          </a:p>
          <a:p>
            <a:r>
              <a:rPr lang="en-US" altLang="zh-TW" sz="1100" b="0" i="0" u="none" strike="noStrike" kern="1200" cap="none" dirty="0">
                <a:solidFill>
                  <a:schemeClr val="dk1"/>
                </a:solidFill>
                <a:effectLst/>
                <a:latin typeface="Arial"/>
                <a:ea typeface="Arial"/>
                <a:cs typeface="Arial"/>
                <a:sym typeface="Arial"/>
              </a:rPr>
              <a:t>Adam(Adaptive Moment Estimation)</a:t>
            </a:r>
          </a:p>
          <a:p>
            <a:endParaRPr lang="en-US" altLang="zh-TW" sz="1100" b="0" i="0" u="none" strike="noStrike" kern="1200" cap="none" dirty="0">
              <a:solidFill>
                <a:schemeClr val="dk1"/>
              </a:solidFill>
              <a:effectLst/>
              <a:latin typeface="Arial"/>
              <a:ea typeface="Arial"/>
              <a:cs typeface="Arial"/>
              <a:sym typeface="Arial"/>
            </a:endParaRPr>
          </a:p>
          <a:p>
            <a:r>
              <a:rPr lang="en-US" altLang="zh-TW" sz="1100" b="0" i="0" u="none" strike="noStrike" kern="1200" cap="none" dirty="0">
                <a:solidFill>
                  <a:schemeClr val="dk1"/>
                </a:solidFill>
                <a:effectLst/>
                <a:latin typeface="Arial"/>
                <a:ea typeface="Arial"/>
                <a:cs typeface="Arial"/>
                <a:sym typeface="Arial"/>
              </a:rPr>
              <a:t>Much like Adam is essentially </a:t>
            </a:r>
            <a:r>
              <a:rPr lang="en-US" altLang="zh-TW" sz="1100" b="0" i="0" u="none" strike="noStrike" kern="1200" cap="none" dirty="0" err="1">
                <a:solidFill>
                  <a:schemeClr val="dk1"/>
                </a:solidFill>
                <a:effectLst/>
                <a:latin typeface="Arial"/>
                <a:ea typeface="Arial"/>
                <a:cs typeface="Arial"/>
                <a:sym typeface="Arial"/>
              </a:rPr>
              <a:t>RMSprop</a:t>
            </a:r>
            <a:r>
              <a:rPr lang="en-US" altLang="zh-TW" sz="1100" b="0" i="0" u="none" strike="noStrike" kern="1200" cap="none" dirty="0">
                <a:solidFill>
                  <a:schemeClr val="dk1"/>
                </a:solidFill>
                <a:effectLst/>
                <a:latin typeface="Arial"/>
                <a:ea typeface="Arial"/>
                <a:cs typeface="Arial"/>
                <a:sym typeface="Arial"/>
              </a:rPr>
              <a:t> with momentum, </a:t>
            </a:r>
            <a:r>
              <a:rPr lang="en-US" altLang="zh-TW" sz="1100" b="0" i="0" u="none" strike="noStrike" kern="1200" cap="none" dirty="0" err="1">
                <a:solidFill>
                  <a:schemeClr val="dk1"/>
                </a:solidFill>
                <a:effectLst/>
                <a:latin typeface="Arial"/>
                <a:ea typeface="Arial"/>
                <a:cs typeface="Arial"/>
                <a:sym typeface="Arial"/>
              </a:rPr>
              <a:t>Nadam</a:t>
            </a:r>
            <a:r>
              <a:rPr lang="en-US" altLang="zh-TW" sz="1100" b="0" i="0" u="none" strike="noStrike" kern="1200" cap="none" dirty="0">
                <a:solidFill>
                  <a:schemeClr val="dk1"/>
                </a:solidFill>
                <a:effectLst/>
                <a:latin typeface="Arial"/>
                <a:ea typeface="Arial"/>
                <a:cs typeface="Arial"/>
                <a:sym typeface="Arial"/>
              </a:rPr>
              <a:t> is Adam with </a:t>
            </a:r>
            <a:r>
              <a:rPr lang="en-US" altLang="zh-TW" sz="1100" b="0" i="0" u="none" strike="noStrike" kern="1200" cap="none" dirty="0" err="1">
                <a:solidFill>
                  <a:schemeClr val="dk1"/>
                </a:solidFill>
                <a:effectLst/>
                <a:latin typeface="Arial"/>
                <a:ea typeface="Arial"/>
                <a:cs typeface="Arial"/>
                <a:sym typeface="Arial"/>
              </a:rPr>
              <a:t>Nesterov</a:t>
            </a:r>
            <a:r>
              <a:rPr lang="en-US" altLang="zh-TW" sz="1100" b="0" i="0" u="none" strike="noStrike" kern="1200" cap="none" dirty="0">
                <a:solidFill>
                  <a:schemeClr val="dk1"/>
                </a:solidFill>
                <a:effectLst/>
                <a:latin typeface="Arial"/>
                <a:ea typeface="Arial"/>
                <a:cs typeface="Arial"/>
                <a:sym typeface="Arial"/>
              </a:rPr>
              <a:t> momentum.</a:t>
            </a:r>
          </a:p>
          <a:p>
            <a:endParaRPr lang="en-US" altLang="zh-TW" sz="1100" b="0" i="0" u="none" strike="noStrike" kern="1200" cap="none" dirty="0">
              <a:solidFill>
                <a:schemeClr val="dk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0" i="0" u="none" strike="noStrike" kern="1200" cap="none" dirty="0" err="1">
                <a:solidFill>
                  <a:schemeClr val="dk1"/>
                </a:solidFill>
                <a:effectLst/>
                <a:latin typeface="Arial"/>
                <a:ea typeface="Arial"/>
                <a:cs typeface="Arial"/>
                <a:sym typeface="Arial"/>
              </a:rPr>
              <a:t>Nesterov</a:t>
            </a:r>
            <a:r>
              <a:rPr lang="en-US" altLang="zh-TW" sz="1100" b="0" i="0" u="none" strike="noStrike" kern="1200" cap="none" dirty="0">
                <a:solidFill>
                  <a:schemeClr val="dk1"/>
                </a:solidFill>
                <a:effectLst/>
                <a:latin typeface="Arial"/>
                <a:ea typeface="Arial"/>
                <a:cs typeface="Arial"/>
                <a:sym typeface="Arial"/>
              </a:rPr>
              <a:t> momentum:</a:t>
            </a:r>
          </a:p>
          <a:p>
            <a:r>
              <a:rPr lang="en-US" altLang="zh-TW" sz="1100" b="0" i="0" u="none" strike="noStrike" kern="1200" cap="none" dirty="0">
                <a:solidFill>
                  <a:schemeClr val="dk1"/>
                </a:solidFill>
                <a:effectLst/>
                <a:latin typeface="Arial"/>
                <a:ea typeface="Arial"/>
                <a:cs typeface="Arial"/>
                <a:sym typeface="Arial"/>
              </a:rPr>
              <a:t>This is an improvement to the traditional momentum method, proposed by Ilya </a:t>
            </a:r>
            <a:r>
              <a:rPr lang="en-US" altLang="zh-TW" sz="1100" b="0" i="0" u="none" strike="noStrike" kern="1200" cap="none" dirty="0" err="1">
                <a:solidFill>
                  <a:schemeClr val="dk1"/>
                </a:solidFill>
                <a:effectLst/>
                <a:latin typeface="Arial"/>
                <a:ea typeface="Arial"/>
                <a:cs typeface="Arial"/>
                <a:sym typeface="Arial"/>
              </a:rPr>
              <a:t>Sutskever</a:t>
            </a:r>
            <a:r>
              <a:rPr lang="en-US" altLang="zh-TW" sz="1100" b="0" i="0" u="none" strike="noStrike" kern="1200" cap="none" dirty="0">
                <a:solidFill>
                  <a:schemeClr val="dk1"/>
                </a:solidFill>
                <a:effectLst/>
                <a:latin typeface="Arial"/>
                <a:ea typeface="Arial"/>
                <a:cs typeface="Arial"/>
                <a:sym typeface="Arial"/>
              </a:rPr>
              <a:t> (2012 unpublished) inspired by </a:t>
            </a:r>
            <a:r>
              <a:rPr lang="en-US" altLang="zh-TW" sz="1100" b="0" i="0" u="none" strike="noStrike" kern="1200" cap="none" dirty="0" err="1">
                <a:solidFill>
                  <a:schemeClr val="dk1"/>
                </a:solidFill>
                <a:effectLst/>
                <a:latin typeface="Arial"/>
                <a:ea typeface="Arial"/>
                <a:cs typeface="Arial"/>
                <a:sym typeface="Arial"/>
              </a:rPr>
              <a:t>Nesterov's</a:t>
            </a:r>
            <a:r>
              <a:rPr lang="en-US" altLang="zh-TW" sz="1100" b="0" i="0" u="none" strike="noStrike" kern="1200" cap="none" dirty="0">
                <a:solidFill>
                  <a:schemeClr val="dk1"/>
                </a:solidFill>
                <a:effectLst/>
                <a:latin typeface="Arial"/>
                <a:ea typeface="Arial"/>
                <a:cs typeface="Arial"/>
                <a:sym typeface="Arial"/>
              </a:rPr>
              <a:t> work.</a:t>
            </a:r>
          </a:p>
          <a:p>
            <a:endParaRPr lang="en-US" altLang="zh-TW" sz="1100" b="0" i="0" u="none" strike="noStrike" kern="1200" cap="none" dirty="0">
              <a:solidFill>
                <a:schemeClr val="dk1"/>
              </a:solidFill>
              <a:effectLst/>
              <a:latin typeface="Arial"/>
              <a:ea typeface="Arial"/>
              <a:cs typeface="Arial"/>
              <a:sym typeface="Arial"/>
            </a:endParaRPr>
          </a:p>
          <a:p>
            <a:endParaRPr lang="en-US" altLang="zh-TW" sz="1100" b="0" i="0" u="none" strike="noStrike" kern="1200" cap="none" dirty="0">
              <a:solidFill>
                <a:schemeClr val="dk1"/>
              </a:solidFill>
              <a:effectLst/>
              <a:latin typeface="Arial"/>
              <a:ea typeface="Arial"/>
              <a:cs typeface="Arial"/>
              <a:sym typeface="Arial"/>
            </a:endParaRPr>
          </a:p>
          <a:p>
            <a:endParaRPr lang="en-US" altLang="zh-TW" sz="1100" b="0" i="0" u="none" strike="noStrike" kern="1200" cap="none" dirty="0">
              <a:solidFill>
                <a:schemeClr val="dk1"/>
              </a:solidFill>
              <a:effectLst/>
              <a:latin typeface="Arial"/>
              <a:cs typeface="Arial"/>
              <a:sym typeface="Arial"/>
            </a:endParaRPr>
          </a:p>
          <a:p>
            <a:endParaRPr lang="zh-TW" altLang="en-US" dirty="0"/>
          </a:p>
        </p:txBody>
      </p:sp>
    </p:spTree>
    <p:extLst>
      <p:ext uri="{BB962C8B-B14F-4D97-AF65-F5344CB8AC3E}">
        <p14:creationId xmlns:p14="http://schemas.microsoft.com/office/powerpoint/2010/main" val="1184129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zh-TW" altLang="zh-TW" dirty="0">
                <a:solidFill>
                  <a:srgbClr val="000000"/>
                </a:solidFill>
              </a:rPr>
              <a:t>There are about 10 billion to 100 billion (Wiki: 86 billion) neurons in the human brain, as shown in Figure 1. Neurons can receive signals (stimuli) from other neurons by dentites, and after the neuronal cell body collects (aggregates), the weak signal exceeds the threshold (threshold) , The signal will be along the long axon (axon) to the synapse (synapse), the processed signal to other neurons. Each neuron in the human brain is connected to other 10 to 100,000 neurons through synapses to form a complex neural network. Synaptic is a small gap between the end of a neuronal axon and the dendrites of another neuron. To stimulate the external environment, synapses can strengthen or weaken the links between neurons through electrochemical reactions to form the brain Memory and learning</a:t>
            </a:r>
            <a:endParaRPr dirty="0"/>
          </a:p>
        </p:txBody>
      </p:sp>
      <p:sp>
        <p:nvSpPr>
          <p:cNvPr id="544" name="Shape 544"/>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705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en-US" altLang="zh-TW" b="1" dirty="0">
                <a:latin typeface="Times New Roman" panose="02020603050405020304" pitchFamily="18" charset="0"/>
                <a:cs typeface="Times New Roman" panose="02020603050405020304" pitchFamily="18" charset="0"/>
              </a:rPr>
              <a:t>There are several architectures in the field of Convolutional Networks that have a name. The most common are:</a:t>
            </a:r>
          </a:p>
          <a:p>
            <a:endParaRPr lang="en-US" altLang="zh-TW" b="1" dirty="0">
              <a:latin typeface="Times New Roman" panose="02020603050405020304" pitchFamily="18" charset="0"/>
              <a:cs typeface="Times New Roman" panose="02020603050405020304" pitchFamily="18" charset="0"/>
            </a:endParaRPr>
          </a:p>
          <a:p>
            <a:r>
              <a:rPr lang="en-US" altLang="zh-TW" b="1" dirty="0">
                <a:latin typeface="Times New Roman" panose="02020603050405020304" pitchFamily="18" charset="0"/>
                <a:cs typeface="Times New Roman" panose="02020603050405020304" pitchFamily="18" charset="0"/>
              </a:rPr>
              <a:t>LeNet. The first successful applications of Convolutional Networks were developed by Yann LeCun in 1990’s. Of these, the best known is the LeNet architecture that was used to read zip codes, digits, etc.</a:t>
            </a:r>
          </a:p>
          <a:p>
            <a:r>
              <a:rPr lang="en-US" altLang="zh-TW" b="1" dirty="0">
                <a:latin typeface="Times New Roman" panose="02020603050405020304" pitchFamily="18" charset="0"/>
                <a:cs typeface="Times New Roman" panose="02020603050405020304" pitchFamily="18" charset="0"/>
              </a:rPr>
              <a:t>AlexNet. The first work that popularized Convolutional Networks in Computer Vision was the AlexNet, developed by Alex Krizhevsky, Ilya Sutskever and Geoff Hinton. The AlexNet was submitted to the ImageNet ILSVRC challenge in 2012 and significantly outperformed the second runner-up (top 5 error of 16% compared to runner-up with 26% error). The Network had a very similar architecture to LeNet, but was deeper, bigger, and featured Convolutional Layers stacked on top of each other (previously it was common to only have a single CONV layer always immediately followed by a POOL layer).</a:t>
            </a:r>
          </a:p>
          <a:p>
            <a:r>
              <a:rPr lang="en-US" altLang="zh-TW" b="1" dirty="0">
                <a:latin typeface="Times New Roman" panose="02020603050405020304" pitchFamily="18" charset="0"/>
                <a:cs typeface="Times New Roman" panose="02020603050405020304" pitchFamily="18" charset="0"/>
              </a:rPr>
              <a:t>ZF Net. The ILSVRC 2013 winner was a Convolutional Network from Matthew Zeiler and Rob Fergus. It became known as the ZFNet (short for Zeiler &amp; Fergus Net). It was an improvement on AlexNet by tweaking the architecture hyperparameters, in particular by expanding the size of the middle convolutional layers and making the stride and filter size on the first layer smaller.</a:t>
            </a:r>
          </a:p>
          <a:p>
            <a:r>
              <a:rPr lang="en-US" altLang="zh-TW" b="1" dirty="0">
                <a:latin typeface="Times New Roman" panose="02020603050405020304" pitchFamily="18" charset="0"/>
                <a:cs typeface="Times New Roman" panose="02020603050405020304" pitchFamily="18" charset="0"/>
              </a:rPr>
              <a:t>GoogLeNet. The ILSVRC 2014 winner was a Convolutional Network from Szegedy et al. from Google. Its main contribution was the development of an Inception Module that dramatically reduced the number of parameters in the network (4M, compared to AlexNet with 60M). Additionally, this paper uses Average Pooling instead of Fully Connected layers at the top of the ConvNet, eliminating a large amount of parameters that do not seem to matter much. There are also several followup versions to the GoogLeNet, most recently Inception-v4.</a:t>
            </a:r>
          </a:p>
          <a:p>
            <a:r>
              <a:rPr lang="en-US" altLang="zh-TW" b="1" dirty="0">
                <a:latin typeface="Times New Roman" panose="02020603050405020304" pitchFamily="18" charset="0"/>
                <a:cs typeface="Times New Roman" panose="02020603050405020304" pitchFamily="18" charset="0"/>
              </a:rPr>
              <a:t>VGGNet. The runner-up in ILSVRC 2014 was the network from Karen Simonyan and Andrew Zisserman that became known as the VGGNet. Its main contribution was in showing that the depth of the network is a critical component for good performance. Their final best network contains 16 CONV/FC layers and, appealingly, features an extremely homogeneous architecture that only performs 3x3 convolutions and 2x2 pooling from the beginning to the end. Their pretrained model is available for plug and play use in Caffe. A downside of the VGGNet is that it is more expensive to evaluate and uses a lot more memory and parameters (140M). Most of these parameters are in the first fully connected layer, and it was since found that these FC layers can be removed with no performance downgrade, significantly reducing the number of necessary parameters.</a:t>
            </a:r>
          </a:p>
          <a:p>
            <a:r>
              <a:rPr lang="en-US" altLang="zh-TW" b="1" dirty="0">
                <a:latin typeface="Times New Roman" panose="02020603050405020304" pitchFamily="18" charset="0"/>
                <a:cs typeface="Times New Roman" panose="02020603050405020304" pitchFamily="18" charset="0"/>
              </a:rPr>
              <a:t>ResNet. Residual Network developed by Kaiming He et al. was the winner of ILSVRC 2015. It features special skip connections and a heavy use of batch normalization. The architecture is also missing fully connected layers at the end of the network. The reader is also referred to Kaiming’s presentation (video, slides), and some recent experiments that reproduce these networks in Torch. ResNets are currently by far state of the art Convolutional Neural Network models and are the default choice for using ConvNets in practice (as of May 10, 2016). In particular, also see more recent developments that tweak the original architecture from Kaiming He et al. Identity Mappings in Deep Residual Networks (published March 2016).</a:t>
            </a:r>
          </a:p>
          <a:p>
            <a:endParaRPr lang="en-US" altLang="zh-TW" b="1" dirty="0">
              <a:latin typeface="Times New Roman" panose="02020603050405020304" pitchFamily="18" charset="0"/>
              <a:cs typeface="Times New Roman" panose="02020603050405020304" pitchFamily="18" charset="0"/>
            </a:endParaRPr>
          </a:p>
          <a:p>
            <a:r>
              <a:rPr lang="en-US" altLang="zh-TW" b="1" dirty="0"/>
              <a:t>AlexNet</a:t>
            </a:r>
            <a:r>
              <a:rPr lang="en-US" altLang="zh-TW" dirty="0"/>
              <a:t> is the name of a </a:t>
            </a:r>
            <a:r>
              <a:rPr lang="en-US" altLang="zh-TW" dirty="0">
                <a:hlinkClick r:id="rId3" tooltip="Convolutional neural network"/>
              </a:rPr>
              <a:t>convolutional neural network</a:t>
            </a:r>
            <a:r>
              <a:rPr lang="en-US" altLang="zh-TW" dirty="0"/>
              <a:t>running on </a:t>
            </a:r>
            <a:r>
              <a:rPr lang="en-US" altLang="zh-TW" dirty="0">
                <a:hlinkClick r:id="rId4" tooltip="GPUs"/>
              </a:rPr>
              <a:t>GPUs</a:t>
            </a:r>
            <a:r>
              <a:rPr lang="en-US" altLang="zh-TW" dirty="0"/>
              <a:t> implemented in </a:t>
            </a:r>
            <a:r>
              <a:rPr lang="en-US" altLang="zh-TW" dirty="0">
                <a:hlinkClick r:id="rId5" tooltip="CUDA"/>
              </a:rPr>
              <a:t>CUDA</a:t>
            </a:r>
            <a:r>
              <a:rPr lang="en-US" altLang="zh-TW" dirty="0"/>
              <a:t>, which competed in the </a:t>
            </a:r>
            <a:r>
              <a:rPr lang="en-US" altLang="zh-TW" dirty="0">
                <a:hlinkClick r:id="rId6" tooltip="ImageNet Large Scale Visual Recognition Challenge"/>
              </a:rPr>
              <a:t>ImageNet Large Scale Visual Recognition Challenge</a:t>
            </a:r>
            <a:r>
              <a:rPr lang="en-US" altLang="zh-TW" baseline="30000" dirty="0">
                <a:hlinkClick r:id="rId7"/>
              </a:rPr>
              <a:t>[1]</a:t>
            </a:r>
            <a:r>
              <a:rPr lang="en-US" altLang="zh-TW" dirty="0"/>
              <a:t> in 2012. AlexNet was designed by Alex Krizhevsky.</a:t>
            </a:r>
          </a:p>
          <a:p>
            <a:endParaRPr lang="en-US" altLang="zh-TW" dirty="0"/>
          </a:p>
          <a:p>
            <a:r>
              <a:rPr lang="en-US" altLang="zh-TW" dirty="0"/>
              <a:t>Alexnet contained only 8 layers, first 5 were convolutional layers followed by fully connected layers.</a:t>
            </a:r>
            <a:r>
              <a:rPr lang="en-US" altLang="zh-TW" baseline="30000" dirty="0">
                <a:hlinkClick r:id="rId8"/>
              </a:rPr>
              <a:t>[2]</a:t>
            </a:r>
            <a:endParaRPr lang="en-US" altLang="zh-TW" baseline="30000" dirty="0"/>
          </a:p>
          <a:p>
            <a:endParaRPr lang="en-US" altLang="zh-TW" baseline="30000" dirty="0"/>
          </a:p>
          <a:p>
            <a:r>
              <a:rPr lang="en-US" altLang="zh-TW" dirty="0"/>
              <a:t>The ImageNet project is a large visual database designed for use in visual object recognition software research. As of 2016, over ten million URLs of images have been hand-annotated by ImageNet to indicate what objects are pictured; in at least one million of the images, bounding boxes are also provided.[1] The database of annotations of third-party image URL's is freely available directly from ImageNet; however, the actual images are not owned by ImageNet.[2] Since 2010, the ImageNet project runs an annual software contest, the ImageNet Large Scale Visual Recognition Challenge (ILSVRC), where software programs compete to correctly classify and detect objects and scenes.</a:t>
            </a:r>
            <a:endParaRPr lang="zh-TW" altLang="en-US" dirty="0"/>
          </a:p>
        </p:txBody>
      </p:sp>
      <p:sp>
        <p:nvSpPr>
          <p:cNvPr id="4" name="投影片編號版面配置區 3"/>
          <p:cNvSpPr>
            <a:spLocks noGrp="1"/>
          </p:cNvSpPr>
          <p:nvPr>
            <p:ph type="sldNum" sz="quarter" idx="10"/>
          </p:nvPr>
        </p:nvSpPr>
        <p:spPr>
          <a:xfrm>
            <a:off x="3851343" y="9431600"/>
            <a:ext cx="2946347" cy="498214"/>
          </a:xfrm>
          <a:prstGeom prst="rect">
            <a:avLst/>
          </a:prstGeom>
        </p:spPr>
        <p:txBody>
          <a:bodyPr lIns="91266" tIns="45633" rIns="91266" bIns="45633"/>
          <a:lstStyle/>
          <a:p>
            <a:fld id="{C31D52DD-5747-49A1-9B72-395A65AA9687}" type="slidenum">
              <a:rPr lang="zh-TW" altLang="en-US" smtClean="0"/>
              <a:t>30</a:t>
            </a:fld>
            <a:endParaRPr lang="zh-TW" altLang="en-US"/>
          </a:p>
        </p:txBody>
      </p:sp>
    </p:spTree>
    <p:extLst>
      <p:ext uri="{BB962C8B-B14F-4D97-AF65-F5344CB8AC3E}">
        <p14:creationId xmlns:p14="http://schemas.microsoft.com/office/powerpoint/2010/main" val="605360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en-US" altLang="zh-TW" sz="1200" dirty="0">
                <a:solidFill>
                  <a:schemeClr val="tx1"/>
                </a:solidFill>
                <a:latin typeface="+mn-lt"/>
                <a:ea typeface="+mn-ea"/>
                <a:cs typeface="+mn-cs"/>
              </a:rPr>
              <a:t>169</a:t>
            </a:r>
            <a:r>
              <a:rPr lang="zh-TW" altLang="en-US" sz="1200" dirty="0">
                <a:solidFill>
                  <a:schemeClr val="tx1"/>
                </a:solidFill>
                <a:latin typeface="+mn-lt"/>
                <a:ea typeface="+mn-ea"/>
                <a:cs typeface="+mn-cs"/>
              </a:rPr>
              <a:t>層</a:t>
            </a:r>
            <a:endParaRPr lang="zh-TW" altLang="en-US" dirty="0"/>
          </a:p>
        </p:txBody>
      </p:sp>
      <p:sp>
        <p:nvSpPr>
          <p:cNvPr id="4" name="投影片編號版面配置區 3"/>
          <p:cNvSpPr>
            <a:spLocks noGrp="1"/>
          </p:cNvSpPr>
          <p:nvPr>
            <p:ph type="sldNum" sz="quarter" idx="10"/>
          </p:nvPr>
        </p:nvSpPr>
        <p:spPr>
          <a:xfrm>
            <a:off x="3851343" y="9431600"/>
            <a:ext cx="2946347" cy="498214"/>
          </a:xfrm>
          <a:prstGeom prst="rect">
            <a:avLst/>
          </a:prstGeom>
        </p:spPr>
        <p:txBody>
          <a:bodyPr lIns="91266" tIns="45633" rIns="91266" bIns="45633"/>
          <a:lstStyle/>
          <a:p>
            <a:fld id="{C31D52DD-5747-49A1-9B72-395A65AA9687}" type="slidenum">
              <a:rPr lang="zh-TW" altLang="en-US" smtClean="0"/>
              <a:t>31</a:t>
            </a:fld>
            <a:endParaRPr lang="zh-TW" altLang="en-US"/>
          </a:p>
        </p:txBody>
      </p:sp>
    </p:spTree>
    <p:extLst>
      <p:ext uri="{BB962C8B-B14F-4D97-AF65-F5344CB8AC3E}">
        <p14:creationId xmlns:p14="http://schemas.microsoft.com/office/powerpoint/2010/main" val="1886098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lIns="91266" tIns="45633" rIns="91266" bIns="45633"/>
          <a:lstStyle/>
          <a:p>
            <a:fld id="{9CF3BD28-75DF-4233-8F85-EE3A845FE6B6}" type="slidenum">
              <a:rPr lang="zh-TW" altLang="en-US" smtClean="0"/>
              <a:t>32</a:t>
            </a:fld>
            <a:endParaRPr lang="zh-TW" altLang="en-US"/>
          </a:p>
        </p:txBody>
      </p:sp>
    </p:spTree>
    <p:extLst>
      <p:ext uri="{BB962C8B-B14F-4D97-AF65-F5344CB8AC3E}">
        <p14:creationId xmlns:p14="http://schemas.microsoft.com/office/powerpoint/2010/main" val="1249441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lIns="91266" tIns="45633" rIns="91266" bIns="45633"/>
          <a:lstStyle/>
          <a:p>
            <a:fld id="{BD22BD70-4397-4067-AAF5-075DD707A23D}" type="slidenum">
              <a:rPr lang="zh-TW" altLang="en-US" smtClean="0"/>
              <a:t>33</a:t>
            </a:fld>
            <a:endParaRPr lang="zh-TW" altLang="en-US"/>
          </a:p>
        </p:txBody>
      </p:sp>
    </p:spTree>
    <p:extLst>
      <p:ext uri="{BB962C8B-B14F-4D97-AF65-F5344CB8AC3E}">
        <p14:creationId xmlns:p14="http://schemas.microsoft.com/office/powerpoint/2010/main" val="3430842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zh-TW" altLang="en-US" sz="1200" dirty="0">
                <a:solidFill>
                  <a:srgbClr val="0000FF"/>
                </a:solidFill>
              </a:rPr>
              <a:t>其實一層</a:t>
            </a:r>
            <a:r>
              <a:rPr lang="en-US" altLang="zh-TW" sz="1200" dirty="0">
                <a:solidFill>
                  <a:srgbClr val="0000FF"/>
                </a:solidFill>
              </a:rPr>
              <a:t>hidden</a:t>
            </a:r>
            <a:r>
              <a:rPr lang="zh-TW" altLang="en-US" sz="1200" dirty="0">
                <a:solidFill>
                  <a:srgbClr val="0000FF"/>
                </a:solidFill>
              </a:rPr>
              <a:t> </a:t>
            </a:r>
            <a:r>
              <a:rPr lang="en-US" altLang="zh-TW" sz="1200" dirty="0">
                <a:solidFill>
                  <a:srgbClr val="0000FF"/>
                </a:solidFill>
              </a:rPr>
              <a:t>layer</a:t>
            </a:r>
            <a:r>
              <a:rPr lang="zh-TW" altLang="en-US" sz="1200" dirty="0">
                <a:solidFill>
                  <a:srgbClr val="0000FF"/>
                </a:solidFill>
              </a:rPr>
              <a:t>已經是有兩層</a:t>
            </a:r>
            <a:r>
              <a:rPr lang="en-US" altLang="zh-TW" sz="1200" dirty="0">
                <a:solidFill>
                  <a:srgbClr val="0000FF"/>
                </a:solidFill>
              </a:rPr>
              <a:t>(hidden layer + output layer)</a:t>
            </a:r>
            <a:r>
              <a:rPr lang="zh-TW" altLang="en-US" sz="1200" dirty="0">
                <a:solidFill>
                  <a:srgbClr val="0000FF"/>
                </a:solidFill>
              </a:rPr>
              <a:t>神經元的運算了</a:t>
            </a:r>
          </a:p>
        </p:txBody>
      </p:sp>
      <p:sp>
        <p:nvSpPr>
          <p:cNvPr id="4" name="投影片編號版面配置區 3"/>
          <p:cNvSpPr>
            <a:spLocks noGrp="1"/>
          </p:cNvSpPr>
          <p:nvPr>
            <p:ph type="sldNum" sz="quarter" idx="10"/>
          </p:nvPr>
        </p:nvSpPr>
        <p:spPr/>
        <p:txBody>
          <a:bodyPr lIns="91266" tIns="45633" rIns="91266" bIns="45633"/>
          <a:lstStyle/>
          <a:p>
            <a:fld id="{9CF3BD28-75DF-4233-8F85-EE3A845FE6B6}" type="slidenum">
              <a:rPr lang="zh-TW" altLang="en-US" smtClean="0"/>
              <a:t>34</a:t>
            </a:fld>
            <a:endParaRPr lang="zh-TW" altLang="en-US"/>
          </a:p>
        </p:txBody>
      </p:sp>
    </p:spTree>
    <p:extLst>
      <p:ext uri="{BB962C8B-B14F-4D97-AF65-F5344CB8AC3E}">
        <p14:creationId xmlns:p14="http://schemas.microsoft.com/office/powerpoint/2010/main" val="672643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en-US" altLang="zh-TW" dirty="0"/>
              <a:t>Recall Circuit Design:</a:t>
            </a:r>
          </a:p>
          <a:p>
            <a:r>
              <a:rPr lang="en-US" altLang="zh-TW" dirty="0"/>
              <a:t> </a:t>
            </a:r>
            <a:r>
              <a:rPr lang="zh-TW" altLang="en-US" dirty="0"/>
              <a:t>理論上只要兩層</a:t>
            </a:r>
            <a:r>
              <a:rPr lang="en-US" altLang="zh-TW" dirty="0"/>
              <a:t>gates</a:t>
            </a:r>
            <a:r>
              <a:rPr lang="zh-TW" altLang="en-US" dirty="0"/>
              <a:t>即可表示所有涵數</a:t>
            </a:r>
          </a:p>
          <a:p>
            <a:r>
              <a:rPr lang="en-US" altLang="zh-TW" dirty="0"/>
              <a:t> </a:t>
            </a:r>
            <a:r>
              <a:rPr lang="zh-TW" altLang="en-US" dirty="0"/>
              <a:t>但實際上非常少電路設計</a:t>
            </a:r>
            <a:r>
              <a:rPr lang="en-US" altLang="zh-TW" dirty="0"/>
              <a:t>, </a:t>
            </a:r>
            <a:r>
              <a:rPr lang="zh-TW" altLang="en-US" dirty="0"/>
              <a:t>只用兩層</a:t>
            </a:r>
            <a:r>
              <a:rPr lang="en-US" altLang="zh-TW" dirty="0"/>
              <a:t>!!</a:t>
            </a:r>
          </a:p>
          <a:p>
            <a:r>
              <a:rPr lang="en-US" altLang="zh-TW" dirty="0"/>
              <a:t> Why? </a:t>
            </a:r>
          </a:p>
          <a:p>
            <a:r>
              <a:rPr lang="en-US" altLang="zh-TW" dirty="0"/>
              <a:t> </a:t>
            </a:r>
            <a:r>
              <a:rPr lang="zh-TW" altLang="en-US" dirty="0"/>
              <a:t>反而更複雜</a:t>
            </a:r>
          </a:p>
          <a:p>
            <a:r>
              <a:rPr lang="en-US" altLang="zh-TW" dirty="0"/>
              <a:t>Exponentially grow!!</a:t>
            </a:r>
          </a:p>
          <a:p>
            <a:r>
              <a:rPr lang="en-US" altLang="zh-TW" dirty="0"/>
              <a:t> SAT is NP-complete</a:t>
            </a:r>
          </a:p>
          <a:p>
            <a:r>
              <a:rPr lang="en-US" altLang="zh-TW" dirty="0"/>
              <a:t>Solution: </a:t>
            </a:r>
          </a:p>
          <a:p>
            <a:r>
              <a:rPr lang="en-US" altLang="zh-TW" dirty="0"/>
              <a:t> Use more layers (or blocks) </a:t>
            </a:r>
          </a:p>
          <a:p>
            <a:r>
              <a:rPr lang="en-US" altLang="zh-TW" dirty="0"/>
              <a:t>to squeeze the size. </a:t>
            </a:r>
            <a:endParaRPr lang="zh-TW" altLang="en-US" dirty="0"/>
          </a:p>
        </p:txBody>
      </p:sp>
    </p:spTree>
    <p:extLst>
      <p:ext uri="{BB962C8B-B14F-4D97-AF65-F5344CB8AC3E}">
        <p14:creationId xmlns:p14="http://schemas.microsoft.com/office/powerpoint/2010/main" val="1459157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4" name="Shape 494"/>
          <p:cNvSpPr txBox="1">
            <a:spLocks noGrp="1"/>
          </p:cNvSpPr>
          <p:nvPr>
            <p:ph type="body" idx="1"/>
          </p:nvPr>
        </p:nvSpPr>
        <p:spPr>
          <a:xfrm>
            <a:off x="679928" y="4716661"/>
            <a:ext cx="5439409" cy="4468416"/>
          </a:xfrm>
          <a:prstGeom prst="rect">
            <a:avLst/>
          </a:prstGeom>
          <a:noFill/>
          <a:ln>
            <a:noFill/>
          </a:ln>
        </p:spPr>
        <p:txBody>
          <a:bodyPr lIns="91251" tIns="91251" rIns="91251" bIns="91251" anchor="t" anchorCtr="0">
            <a:noAutofit/>
          </a:bodyPr>
          <a:lstStyle/>
          <a:p>
            <a:r>
              <a:rPr lang="ko-KR" altLang="en-US" b="1" dirty="0"/>
              <a:t>李世乭</a:t>
            </a:r>
            <a:r>
              <a:rPr lang="ko-KR" altLang="en-US" dirty="0"/>
              <a:t>（</a:t>
            </a:r>
            <a:r>
              <a:rPr lang="ko-KR" altLang="en-US" dirty="0">
                <a:hlinkClick r:id="rId3" tooltip="朝鮮語"/>
              </a:rPr>
              <a:t>韓語</a:t>
            </a:r>
            <a:r>
              <a:rPr lang="ko-KR" altLang="en-US" dirty="0"/>
              <a:t>：이세돌，</a:t>
            </a:r>
            <a:r>
              <a:rPr lang="en-US" altLang="ko-KR" dirty="0"/>
              <a:t>1983</a:t>
            </a:r>
            <a:r>
              <a:rPr lang="ko-KR" altLang="en-US" dirty="0"/>
              <a:t>年</a:t>
            </a:r>
            <a:r>
              <a:rPr lang="en-US" altLang="ko-KR" dirty="0"/>
              <a:t>3</a:t>
            </a:r>
            <a:r>
              <a:rPr lang="ko-KR" altLang="en-US" dirty="0"/>
              <a:t>月</a:t>
            </a:r>
            <a:r>
              <a:rPr lang="en-US" altLang="ko-KR" dirty="0"/>
              <a:t>2</a:t>
            </a:r>
            <a:r>
              <a:rPr lang="ko-KR" altLang="en-US" dirty="0"/>
              <a:t>日－），</a:t>
            </a:r>
            <a:r>
              <a:rPr lang="ko-KR" altLang="en-US" dirty="0">
                <a:hlinkClick r:id="rId4" tooltip="韓國"/>
              </a:rPr>
              <a:t>韓國</a:t>
            </a:r>
            <a:r>
              <a:rPr lang="ko-KR" altLang="en-US" dirty="0">
                <a:hlinkClick r:id="rId5" tooltip="圍棋"/>
              </a:rPr>
              <a:t>圍棋</a:t>
            </a:r>
            <a:r>
              <a:rPr lang="ko-KR" altLang="en-US" dirty="0"/>
              <a:t>九段</a:t>
            </a:r>
            <a:r>
              <a:rPr lang="ko-KR" altLang="en-US" dirty="0">
                <a:hlinkClick r:id="rId6" tooltip="圍棋棋士列表"/>
              </a:rPr>
              <a:t>棋士</a:t>
            </a:r>
            <a:r>
              <a:rPr lang="ko-KR" altLang="en-US" dirty="0"/>
              <a:t>，成長於</a:t>
            </a:r>
            <a:r>
              <a:rPr lang="ko-KR" altLang="en-US" dirty="0">
                <a:hlinkClick r:id="rId4" tooltip="韓國"/>
              </a:rPr>
              <a:t>韓國</a:t>
            </a:r>
            <a:r>
              <a:rPr lang="ko-KR" altLang="en-US" dirty="0">
                <a:hlinkClick r:id="rId7" tooltip="全羅南道"/>
              </a:rPr>
              <a:t>全羅南道</a:t>
            </a:r>
            <a:r>
              <a:rPr lang="ko-KR" altLang="en-US" dirty="0">
                <a:hlinkClick r:id="rId8" tooltip="新安郡 (韓國)"/>
              </a:rPr>
              <a:t>新安郡</a:t>
            </a:r>
            <a:r>
              <a:rPr lang="ko-KR" altLang="en-US" dirty="0">
                <a:hlinkClick r:id="rId9"/>
              </a:rPr>
              <a:t>飛禽島</a:t>
            </a:r>
            <a:r>
              <a:rPr lang="ko-KR" altLang="en-US" dirty="0"/>
              <a:t>，所以又被稱為「</a:t>
            </a:r>
            <a:r>
              <a:rPr lang="ko-KR" altLang="en-US" b="1" dirty="0"/>
              <a:t>飛禽島少年</a:t>
            </a:r>
            <a:r>
              <a:rPr lang="ko-KR" altLang="en-US" dirty="0"/>
              <a:t>」。又因其出道初期於韓國國內戰績顯赫，也被稱為「不敗少年」。</a:t>
            </a:r>
          </a:p>
          <a:p>
            <a:r>
              <a:rPr lang="ko-KR" altLang="en-US" dirty="0"/>
              <a:t>「乭」非中文漢字，而是</a:t>
            </a:r>
            <a:r>
              <a:rPr lang="ko-KR" altLang="en-US" dirty="0">
                <a:hlinkClick r:id="rId10" tooltip="朝鮮漢字"/>
              </a:rPr>
              <a:t>朝鮮漢字</a:t>
            </a:r>
            <a:r>
              <a:rPr lang="ko-KR" altLang="en-US" dirty="0"/>
              <a:t>，本義「石」，發音「</a:t>
            </a:r>
            <a:r>
              <a:rPr lang="en-US" altLang="ko-KR" dirty="0" err="1"/>
              <a:t>dol</a:t>
            </a:r>
            <a:r>
              <a:rPr lang="ko-KR" altLang="en-US" dirty="0"/>
              <a:t>」</a:t>
            </a:r>
          </a:p>
          <a:p>
            <a:pPr>
              <a:buClr>
                <a:schemeClr val="dk1"/>
              </a:buClr>
              <a:buSzPct val="25000"/>
            </a:pPr>
            <a:endParaRPr lang="en-US" dirty="0"/>
          </a:p>
          <a:p>
            <a:pPr>
              <a:buClr>
                <a:schemeClr val="dk1"/>
              </a:buClr>
              <a:buSzPct val="25000"/>
            </a:pPr>
            <a:r>
              <a:rPr lang="zh-TW" altLang="en-US" dirty="0"/>
              <a:t>採取</a:t>
            </a:r>
            <a:r>
              <a:rPr lang="en-US" altLang="zh-TW" dirty="0"/>
              <a:t>5</a:t>
            </a:r>
            <a:r>
              <a:rPr lang="zh-TW" altLang="en-US" dirty="0"/>
              <a:t>局賽制，最後比數</a:t>
            </a:r>
            <a:r>
              <a:rPr lang="en-US" altLang="zh-TW" dirty="0"/>
              <a:t>4:1</a:t>
            </a:r>
            <a:r>
              <a:rPr lang="zh-TW" altLang="en-US" dirty="0"/>
              <a:t>，第四局</a:t>
            </a:r>
            <a:r>
              <a:rPr lang="en-US" altLang="zh-TW" dirty="0" err="1"/>
              <a:t>Alphago</a:t>
            </a:r>
            <a:r>
              <a:rPr lang="zh-TW" altLang="en-US" dirty="0"/>
              <a:t>亂下</a:t>
            </a:r>
            <a:r>
              <a:rPr lang="en-US" altLang="zh-TW" dirty="0"/>
              <a:t>…..</a:t>
            </a:r>
          </a:p>
          <a:p>
            <a:pPr>
              <a:buClr>
                <a:schemeClr val="dk1"/>
              </a:buClr>
              <a:buSzPct val="25000"/>
            </a:pPr>
            <a:endParaRPr lang="en-US" dirty="0"/>
          </a:p>
          <a:p>
            <a:pPr defTabSz="912663">
              <a:buClr>
                <a:schemeClr val="dk1"/>
              </a:buClr>
              <a:buSzPct val="25000"/>
              <a:defRPr/>
            </a:pPr>
            <a:r>
              <a:rPr lang="zh-TW" altLang="en-US" dirty="0"/>
              <a:t>升級版</a:t>
            </a:r>
            <a:r>
              <a:rPr lang="en-US" altLang="zh-TW" dirty="0"/>
              <a:t>Alpha Go</a:t>
            </a:r>
            <a:r>
              <a:rPr lang="zh-TW" altLang="en-US" dirty="0"/>
              <a:t>化名</a:t>
            </a:r>
            <a:r>
              <a:rPr lang="en-US" altLang="zh-TW" dirty="0"/>
              <a:t>Master</a:t>
            </a:r>
            <a:r>
              <a:rPr lang="zh-TW" altLang="en-US" dirty="0"/>
              <a:t>挑戰圍棋高手，創下</a:t>
            </a:r>
            <a:r>
              <a:rPr lang="en-US" altLang="zh-TW" dirty="0"/>
              <a:t>60</a:t>
            </a:r>
            <a:r>
              <a:rPr lang="zh-TW" altLang="en-US" dirty="0"/>
              <a:t>連勝</a:t>
            </a:r>
            <a:endParaRPr lang="en-US" altLang="zh-TW" dirty="0"/>
          </a:p>
          <a:p>
            <a:pPr defTabSz="912663">
              <a:buClr>
                <a:schemeClr val="dk1"/>
              </a:buClr>
              <a:buSzPct val="25000"/>
              <a:defRPr/>
            </a:pPr>
            <a:r>
              <a:rPr lang="zh-TW" altLang="en-US" dirty="0"/>
              <a:t>圍棋界最近因網上一位名為「</a:t>
            </a:r>
            <a:r>
              <a:rPr lang="en-US" altLang="zh-TW" dirty="0"/>
              <a:t>Master</a:t>
            </a:r>
            <a:r>
              <a:rPr lang="zh-TW" altLang="en-US" dirty="0"/>
              <a:t>」的棋手而風雲變色。這位神秘高手連日來在大陸著名圍棋對弈平台奕城網和騰訊的野狐圍棋與來自中日韓的九段高手以及一眾名將對弈，一口氣連勝</a:t>
            </a:r>
            <a:r>
              <a:rPr lang="en-US" altLang="zh-TW" dirty="0"/>
              <a:t>60</a:t>
            </a:r>
            <a:r>
              <a:rPr lang="zh-TW" altLang="en-US" dirty="0"/>
              <a:t>局。</a:t>
            </a:r>
            <a:r>
              <a:rPr lang="en-US" altLang="zh-TW" dirty="0"/>
              <a:t>Master</a:t>
            </a:r>
            <a:r>
              <a:rPr lang="zh-TW" altLang="en-US" dirty="0"/>
              <a:t>的手下敗將分別包括日本圍棋第一人井山裕太、號稱「中國圍棋第一人」的柯潔、中國「棋聖」聶衛平以及韓國高手朴廷桓。連日來的勝利都讓外界紛紛猜測這神秘棋手的身份。</a:t>
            </a:r>
            <a:endParaRPr lang="en-US" altLang="zh-TW" dirty="0"/>
          </a:p>
          <a:p>
            <a:pPr defTabSz="912663">
              <a:buClr>
                <a:schemeClr val="dk1"/>
              </a:buClr>
              <a:buSzPct val="25000"/>
              <a:defRPr/>
            </a:pPr>
            <a:r>
              <a:rPr lang="zh-TW" altLang="en-US" dirty="0"/>
              <a:t>在</a:t>
            </a:r>
            <a:r>
              <a:rPr lang="en-US" altLang="zh-TW" dirty="0"/>
              <a:t>2017</a:t>
            </a:r>
            <a:r>
              <a:rPr lang="zh-TW" altLang="en-US" dirty="0"/>
              <a:t>年</a:t>
            </a:r>
            <a:r>
              <a:rPr lang="en-US" altLang="zh-TW" dirty="0"/>
              <a:t>1</a:t>
            </a:r>
            <a:r>
              <a:rPr lang="zh-TW" altLang="en-US" dirty="0"/>
              <a:t>月</a:t>
            </a:r>
            <a:r>
              <a:rPr lang="en-US" altLang="zh-TW" dirty="0"/>
              <a:t>4</a:t>
            </a:r>
            <a:r>
              <a:rPr lang="zh-TW" altLang="en-US" dirty="0"/>
              <a:t>日晚間戰勝了中國籍世界冠軍古力之後，這位神秘棋手就揭曉了身份：在去年</a:t>
            </a:r>
            <a:r>
              <a:rPr lang="en-US" altLang="zh-TW" dirty="0"/>
              <a:t>(2016)3</a:t>
            </a:r>
            <a:r>
              <a:rPr lang="zh-TW" altLang="en-US" dirty="0"/>
              <a:t>月擊敗韓國棋手李世石，引起一陣轟動的圍棋</a:t>
            </a:r>
            <a:r>
              <a:rPr lang="en-US" altLang="zh-TW" dirty="0"/>
              <a:t>AI Alpha Go</a:t>
            </a:r>
            <a:r>
              <a:rPr lang="zh-TW" altLang="en-US" dirty="0"/>
              <a:t>。</a:t>
            </a:r>
            <a:r>
              <a:rPr lang="en-US" altLang="zh-TW" dirty="0"/>
              <a:t>Master</a:t>
            </a:r>
            <a:r>
              <a:rPr lang="zh-TW" altLang="en-US" dirty="0"/>
              <a:t>於對戰聊天室宣佈「我是 </a:t>
            </a:r>
            <a:r>
              <a:rPr lang="en-US" altLang="zh-TW" dirty="0"/>
              <a:t>AlphaGo </a:t>
            </a:r>
            <a:r>
              <a:rPr lang="zh-TW" altLang="en-US" dirty="0"/>
              <a:t>的黃博士」，正式表明身份。</a:t>
            </a:r>
            <a:r>
              <a:rPr lang="en-US" altLang="zh-TW" dirty="0"/>
              <a:t>Master</a:t>
            </a:r>
            <a:r>
              <a:rPr lang="zh-TW" altLang="en-US" dirty="0"/>
              <a:t>所指的黃博士為來自台灣的黃士傑博士，是</a:t>
            </a:r>
            <a:r>
              <a:rPr lang="en-US" altLang="zh-TW" dirty="0"/>
              <a:t>Alpha Go</a:t>
            </a:r>
            <a:r>
              <a:rPr lang="zh-TW" altLang="en-US" dirty="0"/>
              <a:t>的核心開發成員，亦是一位業餘棋手。在去年與南韓棋手李世石的博弈以及這次和云云高手的挑戰中，黃士傑就代為落子。</a:t>
            </a:r>
          </a:p>
          <a:p>
            <a:pPr>
              <a:buClr>
                <a:schemeClr val="dk1"/>
              </a:buClr>
              <a:buSzPct val="25000"/>
            </a:pPr>
            <a:endParaRPr dirty="0"/>
          </a:p>
        </p:txBody>
      </p:sp>
    </p:spTree>
    <p:extLst>
      <p:ext uri="{BB962C8B-B14F-4D97-AF65-F5344CB8AC3E}">
        <p14:creationId xmlns:p14="http://schemas.microsoft.com/office/powerpoint/2010/main" val="3114006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01" name="Shape 501"/>
          <p:cNvSpPr txBox="1">
            <a:spLocks noGrp="1"/>
          </p:cNvSpPr>
          <p:nvPr>
            <p:ph type="body" idx="1"/>
          </p:nvPr>
        </p:nvSpPr>
        <p:spPr>
          <a:xfrm>
            <a:off x="679928" y="4716661"/>
            <a:ext cx="5439409" cy="4468416"/>
          </a:xfrm>
          <a:prstGeom prst="rect">
            <a:avLst/>
          </a:prstGeom>
          <a:noFill/>
          <a:ln>
            <a:noFill/>
          </a:ln>
        </p:spPr>
        <p:txBody>
          <a:bodyPr lIns="91251" tIns="91251" rIns="91251" bIns="91251" anchor="t" anchorCtr="0">
            <a:noAutofit/>
          </a:bodyPr>
          <a:lstStyle/>
          <a:p>
            <a:pPr>
              <a:buClr>
                <a:schemeClr val="dk1"/>
              </a:buClr>
              <a:buSzPct val="25000"/>
            </a:pPr>
            <a:endParaRPr dirty="0"/>
          </a:p>
        </p:txBody>
      </p:sp>
    </p:spTree>
    <p:extLst>
      <p:ext uri="{BB962C8B-B14F-4D97-AF65-F5344CB8AC3E}">
        <p14:creationId xmlns:p14="http://schemas.microsoft.com/office/powerpoint/2010/main" val="2247745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en-US" dirty="0"/>
              <a:t>A (Photo:</a:t>
            </a:r>
            <a:r>
              <a:rPr lang="zh-TW" altLang="en-US" dirty="0"/>
              <a:t> </a:t>
            </a:r>
            <a:r>
              <a:rPr lang="en-US" dirty="0"/>
              <a:t>Andreas Praefcke). The painting that provided the style for the respective generated image</a:t>
            </a:r>
          </a:p>
          <a:p>
            <a:r>
              <a:rPr lang="en-US" dirty="0"/>
              <a:t>is shown in the bottom left corner of each panel. B The Shipwreck of the Minotaur by J.M.W.</a:t>
            </a:r>
          </a:p>
          <a:p>
            <a:r>
              <a:rPr lang="en-US" dirty="0"/>
              <a:t>Turner, 1805. C The Starry Night by Vincent van Gogh, 1889. D Der Schrei by Edvard Munch,</a:t>
            </a:r>
          </a:p>
          <a:p>
            <a:r>
              <a:rPr lang="en-US" dirty="0"/>
              <a:t>1893. E Femme nue assise by Pablo Picasso, 1910. F Composition VII by Wassily Kandinsky, 1913.</a:t>
            </a:r>
          </a:p>
          <a:p>
            <a:endParaRPr dirty="0"/>
          </a:p>
        </p:txBody>
      </p:sp>
      <p:sp>
        <p:nvSpPr>
          <p:cNvPr id="508" name="Shape 508"/>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718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22" name="Shape 522"/>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9876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zh-TW" altLang="en-US" dirty="0"/>
              <a:t>人類大腦中大約有</a:t>
            </a:r>
            <a:r>
              <a:rPr lang="en-US" altLang="zh-TW" dirty="0"/>
              <a:t>100</a:t>
            </a:r>
            <a:r>
              <a:rPr lang="zh-TW" altLang="en-US" dirty="0"/>
              <a:t>億至</a:t>
            </a:r>
            <a:r>
              <a:rPr lang="en-US" altLang="zh-TW" dirty="0"/>
              <a:t>1000</a:t>
            </a:r>
            <a:r>
              <a:rPr lang="zh-TW" altLang="en-US" dirty="0"/>
              <a:t>億</a:t>
            </a:r>
            <a:r>
              <a:rPr lang="en-US" altLang="zh-TW" dirty="0"/>
              <a:t>(Wiki: 860</a:t>
            </a:r>
            <a:r>
              <a:rPr lang="zh-TW" altLang="en-US" dirty="0"/>
              <a:t>億</a:t>
            </a:r>
            <a:r>
              <a:rPr lang="en-US" altLang="zh-TW" dirty="0"/>
              <a:t>)</a:t>
            </a:r>
            <a:r>
              <a:rPr lang="zh-TW" altLang="en-US" dirty="0"/>
              <a:t>個神經元，其結構如圖</a:t>
            </a:r>
            <a:r>
              <a:rPr lang="en-US" altLang="zh-TW" dirty="0"/>
              <a:t>1</a:t>
            </a:r>
            <a:r>
              <a:rPr lang="zh-TW" altLang="en-US" dirty="0"/>
              <a:t>所示。神經元可藉由樹突</a:t>
            </a:r>
            <a:r>
              <a:rPr lang="en-US" altLang="zh-TW" dirty="0"/>
              <a:t>(dentrites)</a:t>
            </a:r>
            <a:r>
              <a:rPr lang="zh-TW" altLang="en-US" dirty="0"/>
              <a:t>接收來自其他神經元的訊號</a:t>
            </a:r>
            <a:r>
              <a:rPr lang="en-US" altLang="zh-TW" dirty="0"/>
              <a:t>(</a:t>
            </a:r>
            <a:r>
              <a:rPr lang="zh-TW" altLang="en-US" dirty="0"/>
              <a:t>刺激</a:t>
            </a:r>
            <a:r>
              <a:rPr lang="en-US" altLang="zh-TW" dirty="0"/>
              <a:t>)</a:t>
            </a:r>
            <a:r>
              <a:rPr lang="zh-TW" altLang="en-US" dirty="0"/>
              <a:t>，經過神經元細胞本體</a:t>
            </a:r>
            <a:r>
              <a:rPr lang="en-US" altLang="zh-TW" dirty="0"/>
              <a:t>(soma, or cell body)</a:t>
            </a:r>
            <a:r>
              <a:rPr lang="zh-TW" altLang="en-US" dirty="0"/>
              <a:t>匯集</a:t>
            </a:r>
            <a:r>
              <a:rPr lang="en-US" altLang="zh-TW" dirty="0"/>
              <a:t>(</a:t>
            </a:r>
            <a:r>
              <a:rPr lang="zh-TW" altLang="en-US" dirty="0"/>
              <a:t>加總</a:t>
            </a:r>
            <a:r>
              <a:rPr lang="en-US" altLang="zh-TW" dirty="0"/>
              <a:t>)</a:t>
            </a:r>
            <a:r>
              <a:rPr lang="zh-TW" altLang="en-US" dirty="0"/>
              <a:t>處理之後，弱訊號加總強度超過某個門檻值</a:t>
            </a:r>
            <a:r>
              <a:rPr lang="en-US" altLang="zh-TW" dirty="0"/>
              <a:t>(threshold)</a:t>
            </a:r>
            <a:r>
              <a:rPr lang="zh-TW" altLang="en-US" dirty="0"/>
              <a:t>，則訊號會沿著長長的軸突</a:t>
            </a:r>
            <a:r>
              <a:rPr lang="en-US" altLang="zh-TW" dirty="0"/>
              <a:t>(axon)</a:t>
            </a:r>
            <a:r>
              <a:rPr lang="zh-TW" altLang="en-US" dirty="0"/>
              <a:t>送到突觸</a:t>
            </a:r>
            <a:r>
              <a:rPr lang="en-US" altLang="zh-TW" dirty="0"/>
              <a:t>(synapse)</a:t>
            </a:r>
            <a:r>
              <a:rPr lang="zh-TW" altLang="en-US" dirty="0"/>
              <a:t>，將處理過的訊號送到其他神經元。人類大腦中的每個神經元透過突觸與其他</a:t>
            </a:r>
            <a:r>
              <a:rPr lang="en-US" altLang="zh-TW" dirty="0"/>
              <a:t>10</a:t>
            </a:r>
            <a:r>
              <a:rPr lang="zh-TW" altLang="en-US" dirty="0"/>
              <a:t>到</a:t>
            </a:r>
            <a:r>
              <a:rPr lang="en-US" altLang="zh-TW" dirty="0"/>
              <a:t>10</a:t>
            </a:r>
            <a:r>
              <a:rPr lang="zh-TW" altLang="en-US" dirty="0"/>
              <a:t>萬個神經元互相連結，形成複雜的神經元網路。突觸是一個神經元軸突的末端跟另一個神經元的樹突之間的小空隙，為適應外界環境的刺激，突觸可以透過電化學反應強化或弱化神經元之間的連結，形成大腦記憶與學習的基礎。</a:t>
            </a:r>
            <a:endParaRPr dirty="0"/>
          </a:p>
        </p:txBody>
      </p:sp>
      <p:sp>
        <p:nvSpPr>
          <p:cNvPr id="551" name="Shape 551"/>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3023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29" name="Shape 529"/>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37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87" name="Shape 587"/>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721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r>
              <a:rPr lang="en-US" altLang="zh-TW" dirty="0"/>
              <a:t>Tanh: Hyperbolic Tangent</a:t>
            </a:r>
            <a:endParaRPr lang="zh-TW" altLang="en-US" dirty="0"/>
          </a:p>
        </p:txBody>
      </p:sp>
    </p:spTree>
    <p:extLst>
      <p:ext uri="{BB962C8B-B14F-4D97-AF65-F5344CB8AC3E}">
        <p14:creationId xmlns:p14="http://schemas.microsoft.com/office/powerpoint/2010/main" val="222560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endParaRPr dirty="0"/>
          </a:p>
        </p:txBody>
      </p:sp>
      <p:sp>
        <p:nvSpPr>
          <p:cNvPr id="593" name="Shape 59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835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79928" y="4716661"/>
            <a:ext cx="5439409" cy="4468416"/>
          </a:xfrm>
          <a:prstGeom prst="rect">
            <a:avLst/>
          </a:prstGeom>
        </p:spPr>
        <p:txBody>
          <a:bodyPr lIns="91251" tIns="91251" rIns="91251" bIns="91251" anchor="t" anchorCtr="0">
            <a:noAutofit/>
          </a:bodyPr>
          <a:lstStyle/>
          <a:p>
            <a:r>
              <a:rPr lang="en-US" dirty="0"/>
              <a:t>Machine Learning:</a:t>
            </a:r>
          </a:p>
          <a:p>
            <a:endParaRPr lang="en-US" dirty="0"/>
          </a:p>
          <a:p>
            <a:r>
              <a:rPr lang="en-US" dirty="0"/>
              <a:t>“Field of study that gives computers</a:t>
            </a:r>
            <a:r>
              <a:rPr lang="en-US" baseline="0" dirty="0"/>
              <a:t> the ability to learn without being explicitly programmed.” – Arthur Samuel, IBM, Stanford University, 1959.</a:t>
            </a:r>
          </a:p>
          <a:p>
            <a:endParaRPr lang="en-US" baseline="0" dirty="0"/>
          </a:p>
          <a:p>
            <a:r>
              <a:rPr lang="en-US" baseline="0" dirty="0"/>
              <a:t>“A computer program is said to learn from experience E with respect to some task T and some performance measure P, if its performance on T, as measured by P, improves with experience E.” – Tom Mitchell [Mit97]</a:t>
            </a:r>
          </a:p>
          <a:p>
            <a:endParaRPr lang="en-US" baseline="0" dirty="0"/>
          </a:p>
          <a:p>
            <a:r>
              <a:rPr lang="en-US" baseline="0" dirty="0"/>
              <a:t>“Instead of writing a program by hand, we collect lots of examples that specify the correct output for a given input. A machine learning algorithm then takes these examples and produces a program that does the job.”  -- Geoffrey Hinton [Hin 14]</a:t>
            </a:r>
            <a:endParaRPr dirty="0"/>
          </a:p>
        </p:txBody>
      </p:sp>
      <p:sp>
        <p:nvSpPr>
          <p:cNvPr id="593" name="Shape 593"/>
          <p:cNvSpPr>
            <a:spLocks noGrp="1" noRot="1" noChangeAspect="1"/>
          </p:cNvSpPr>
          <p:nvPr>
            <p:ph type="sldImg" idx="2"/>
          </p:nvPr>
        </p:nvSpPr>
        <p:spPr>
          <a:xfrm>
            <a:off x="917575"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310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5700" cy="3724275"/>
          </a:xfrm>
        </p:spPr>
      </p:sp>
      <p:sp>
        <p:nvSpPr>
          <p:cNvPr id="3" name="備忘稿版面配置區 2"/>
          <p:cNvSpPr>
            <a:spLocks noGrp="1"/>
          </p:cNvSpPr>
          <p:nvPr>
            <p:ph type="body" idx="1"/>
          </p:nvPr>
        </p:nvSpPr>
        <p:spPr/>
        <p:txBody>
          <a:bodyPr/>
          <a:lstStyle/>
          <a:p>
            <a:pPr>
              <a:lnSpc>
                <a:spcPct val="95000"/>
              </a:lnSpc>
              <a:buClr>
                <a:schemeClr val="accent3"/>
              </a:buClr>
              <a:buSzPct val="25000"/>
            </a:pPr>
            <a:r>
              <a:rPr lang="en-US" altLang="zh-TW" sz="1000" b="1" dirty="0">
                <a:solidFill>
                  <a:schemeClr val="dk2"/>
                </a:solidFill>
                <a:latin typeface="Open Sans"/>
                <a:ea typeface="Open Sans"/>
                <a:cs typeface="Open Sans"/>
                <a:sym typeface="Open Sans"/>
              </a:rPr>
              <a:t>Learning methods in neural networks can be broadly  classified in three basic types. </a:t>
            </a:r>
          </a:p>
          <a:p>
            <a:pPr>
              <a:lnSpc>
                <a:spcPct val="95000"/>
              </a:lnSpc>
              <a:spcBef>
                <a:spcPts val="1597"/>
              </a:spcBef>
              <a:buClr>
                <a:schemeClr val="accent3"/>
              </a:buClr>
              <a:buSzPct val="25000"/>
            </a:pPr>
            <a:r>
              <a:rPr lang="en-US" altLang="zh-TW" sz="1000" b="1" dirty="0">
                <a:solidFill>
                  <a:schemeClr val="dk2"/>
                </a:solidFill>
                <a:latin typeface="Open Sans"/>
                <a:ea typeface="Open Sans"/>
                <a:cs typeface="Open Sans"/>
                <a:sym typeface="Open Sans"/>
              </a:rPr>
              <a:t>                                </a:t>
            </a:r>
            <a:r>
              <a:rPr lang="en-US" altLang="zh-TW" dirty="0">
                <a:solidFill>
                  <a:schemeClr val="dk2"/>
                </a:solidFill>
                <a:latin typeface="Open Sans"/>
                <a:ea typeface="Open Sans"/>
                <a:cs typeface="Open Sans"/>
                <a:sym typeface="Open Sans"/>
              </a:rPr>
              <a:t>- Supervised Learning</a:t>
            </a:r>
          </a:p>
          <a:p>
            <a:pPr>
              <a:lnSpc>
                <a:spcPct val="95000"/>
              </a:lnSpc>
              <a:spcBef>
                <a:spcPts val="1597"/>
              </a:spcBef>
              <a:buClr>
                <a:schemeClr val="accent3"/>
              </a:buClr>
              <a:buSzPct val="25000"/>
            </a:pPr>
            <a:r>
              <a:rPr lang="en-US" altLang="zh-TW" sz="1400" b="1" dirty="0">
                <a:solidFill>
                  <a:srgbClr val="0000FF"/>
                </a:solidFill>
                <a:latin typeface="Open Sans"/>
                <a:ea typeface="Open Sans"/>
                <a:cs typeface="Open Sans"/>
                <a:sym typeface="Open Sans"/>
              </a:rPr>
              <a:t>                       </a:t>
            </a:r>
            <a:r>
              <a:rPr lang="en-US" altLang="zh-TW" dirty="0">
                <a:solidFill>
                  <a:schemeClr val="dk2"/>
                </a:solidFill>
                <a:latin typeface="Open Sans"/>
                <a:ea typeface="Open Sans"/>
                <a:cs typeface="Open Sans"/>
                <a:sym typeface="Open Sans"/>
              </a:rPr>
              <a:t> - Unsupervised Learning</a:t>
            </a:r>
          </a:p>
          <a:p>
            <a:pPr marL="456331" indent="-456331">
              <a:lnSpc>
                <a:spcPct val="95000"/>
              </a:lnSpc>
              <a:spcBef>
                <a:spcPts val="1597"/>
              </a:spcBef>
              <a:buClr>
                <a:schemeClr val="accent3"/>
              </a:buClr>
              <a:buSzPct val="25000"/>
            </a:pPr>
            <a:r>
              <a:rPr lang="en-US" altLang="zh-TW" dirty="0">
                <a:solidFill>
                  <a:schemeClr val="dk2"/>
                </a:solidFill>
                <a:latin typeface="Open Sans"/>
                <a:ea typeface="Open Sans"/>
                <a:cs typeface="Open Sans"/>
                <a:sym typeface="Open Sans"/>
              </a:rPr>
              <a:t>                             - Reinforcement Learning</a:t>
            </a:r>
          </a:p>
          <a:p>
            <a:pPr marL="456331" indent="-456331">
              <a:lnSpc>
                <a:spcPct val="95000"/>
              </a:lnSpc>
              <a:buClr>
                <a:schemeClr val="accent3"/>
              </a:buClr>
              <a:buSzPct val="25000"/>
            </a:pPr>
            <a:r>
              <a:rPr lang="en-US" altLang="zh-TW" b="1" dirty="0">
                <a:solidFill>
                  <a:schemeClr val="dk2"/>
                </a:solidFill>
              </a:rPr>
              <a:t>Supervised Learning:-</a:t>
            </a:r>
          </a:p>
          <a:p>
            <a:pPr marL="456331" indent="-456331">
              <a:lnSpc>
                <a:spcPct val="95000"/>
              </a:lnSpc>
              <a:buClr>
                <a:schemeClr val="accent3"/>
              </a:buClr>
              <a:buSzPct val="100000"/>
              <a:buFont typeface="Noto Sans Symbols"/>
              <a:buChar char="❑"/>
            </a:pPr>
            <a:r>
              <a:rPr lang="en-US" altLang="zh-TW" dirty="0">
                <a:solidFill>
                  <a:schemeClr val="dk2"/>
                </a:solidFill>
              </a:rPr>
              <a:t>  In supervised learning, both the inputs and the outputs are provided.  The network then processes the inputs and compares its resulting outputs against the desired outputs</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Errors are then calculated, causing the system to adjust the weights which control the network.</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Here a teacher is assume to be present  during the learning process.</a:t>
            </a:r>
          </a:p>
          <a:p>
            <a:pPr marL="456331" indent="-456331">
              <a:lnSpc>
                <a:spcPct val="95000"/>
              </a:lnSpc>
              <a:buClr>
                <a:schemeClr val="accent3"/>
              </a:buClr>
              <a:buSzPct val="25000"/>
            </a:pPr>
            <a:r>
              <a:rPr lang="en-US" altLang="zh-TW" b="1" dirty="0">
                <a:solidFill>
                  <a:schemeClr val="dk2"/>
                </a:solidFill>
              </a:rPr>
              <a:t>Unsupervised Learning:-</a:t>
            </a:r>
          </a:p>
          <a:p>
            <a:pPr marL="456331" indent="-456331">
              <a:lnSpc>
                <a:spcPct val="95000"/>
              </a:lnSpc>
              <a:buClr>
                <a:schemeClr val="accent3"/>
              </a:buClr>
              <a:buSzPct val="100000"/>
              <a:buFont typeface="Noto Sans Symbols"/>
              <a:buChar char="❑"/>
            </a:pPr>
            <a:r>
              <a:rPr lang="en-US" altLang="zh-TW" dirty="0">
                <a:solidFill>
                  <a:schemeClr val="dk2"/>
                </a:solidFill>
                <a:latin typeface="Open Sans"/>
                <a:ea typeface="Open Sans"/>
                <a:cs typeface="Open Sans"/>
                <a:sym typeface="Open Sans"/>
              </a:rPr>
              <a:t>  </a:t>
            </a:r>
            <a:r>
              <a:rPr lang="en-US" altLang="zh-TW" dirty="0">
                <a:solidFill>
                  <a:schemeClr val="dk2"/>
                </a:solidFill>
              </a:rPr>
              <a:t>Here the target output is not presented  to the network, Because there is no teacher to present the described patterns.</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So the system learns of its own by discovering and adapting  to structural features of the input patterns.</a:t>
            </a:r>
          </a:p>
          <a:p>
            <a:pPr marL="456331" indent="-456331">
              <a:lnSpc>
                <a:spcPct val="95000"/>
              </a:lnSpc>
              <a:spcBef>
                <a:spcPts val="1597"/>
              </a:spcBef>
              <a:buClr>
                <a:schemeClr val="accent3"/>
              </a:buClr>
              <a:buSzPct val="25000"/>
            </a:pPr>
            <a:r>
              <a:rPr lang="en-US" altLang="zh-TW" b="1" dirty="0">
                <a:solidFill>
                  <a:schemeClr val="dk2"/>
                </a:solidFill>
              </a:rPr>
              <a:t>Reinforcement  Learning:-</a:t>
            </a:r>
          </a:p>
          <a:p>
            <a:pPr marL="456331" indent="-456331">
              <a:lnSpc>
                <a:spcPct val="95000"/>
              </a:lnSpc>
              <a:spcBef>
                <a:spcPts val="1597"/>
              </a:spcBef>
              <a:buClr>
                <a:schemeClr val="accent3"/>
              </a:buClr>
              <a:buSzPct val="100000"/>
              <a:buFont typeface="Noto Sans Symbols"/>
              <a:buChar char="❑"/>
            </a:pPr>
            <a:r>
              <a:rPr lang="en-US" altLang="zh-TW" b="1" dirty="0">
                <a:solidFill>
                  <a:schemeClr val="dk2"/>
                </a:solidFill>
              </a:rPr>
              <a:t> </a:t>
            </a:r>
            <a:r>
              <a:rPr lang="en-US" altLang="zh-TW" dirty="0">
                <a:solidFill>
                  <a:schemeClr val="dk2"/>
                </a:solidFill>
              </a:rPr>
              <a:t>In this method, a teacher though available, does not present the expected answer but only  indicates if the computed output is correct or incorrect.</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The information  provided helps the network in its learning process.</a:t>
            </a:r>
          </a:p>
          <a:p>
            <a:pPr marL="456331" indent="-456331">
              <a:lnSpc>
                <a:spcPct val="95000"/>
              </a:lnSpc>
              <a:spcBef>
                <a:spcPts val="1597"/>
              </a:spcBef>
              <a:buClr>
                <a:schemeClr val="accent3"/>
              </a:buClr>
              <a:buSzPct val="100000"/>
              <a:buFont typeface="Noto Sans Symbols"/>
              <a:buChar char="❑"/>
            </a:pPr>
            <a:r>
              <a:rPr lang="en-US" altLang="zh-TW" dirty="0">
                <a:solidFill>
                  <a:schemeClr val="dk2"/>
                </a:solidFill>
              </a:rPr>
              <a:t> Here a reward is given  for correct answer computed  and a penalty for a wrong answer.</a:t>
            </a:r>
          </a:p>
          <a:p>
            <a:pPr marL="456331" indent="-456331">
              <a:lnSpc>
                <a:spcPct val="95000"/>
              </a:lnSpc>
              <a:spcBef>
                <a:spcPts val="1597"/>
              </a:spcBef>
              <a:buClr>
                <a:schemeClr val="accent3"/>
              </a:buClr>
              <a:buSzPct val="25000"/>
            </a:pPr>
            <a:endParaRPr lang="en-US" altLang="zh-TW" dirty="0">
              <a:solidFill>
                <a:schemeClr val="dk2"/>
              </a:solidFill>
            </a:endParaRPr>
          </a:p>
          <a:p>
            <a:pPr marL="456331" indent="-456331">
              <a:lnSpc>
                <a:spcPct val="95000"/>
              </a:lnSpc>
              <a:spcBef>
                <a:spcPts val="1597"/>
              </a:spcBef>
              <a:buClr>
                <a:schemeClr val="accent3"/>
              </a:buClr>
              <a:buSzPct val="25000"/>
            </a:pPr>
            <a:endParaRPr lang="en-US" altLang="zh-TW" b="1" dirty="0">
              <a:solidFill>
                <a:schemeClr val="dk2"/>
              </a:solidFill>
            </a:endParaRPr>
          </a:p>
        </p:txBody>
      </p:sp>
    </p:spTree>
    <p:extLst>
      <p:ext uri="{BB962C8B-B14F-4D97-AF65-F5344CB8AC3E}">
        <p14:creationId xmlns:p14="http://schemas.microsoft.com/office/powerpoint/2010/main" val="2375149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331180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body">
    <p:bg>
      <p:bgPr>
        <a:solidFill>
          <a:schemeClr val="lt1"/>
        </a:solidFill>
        <a:effectLst/>
      </p:bgPr>
    </p:bg>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812147" y="6466934"/>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overrideClrMapping bg1="lt1" tx1="dk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bg>
      <p:bgPr>
        <a:solidFill>
          <a:schemeClr val="lt1"/>
        </a:solidFill>
        <a:effectLst/>
      </p:bgPr>
    </p:bg>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785643" y="6441670"/>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zh-TW"/>
              <a:t>‹#›</a:t>
            </a:fld>
            <a:endParaRPr lang="zh-TW"/>
          </a:p>
        </p:txBody>
      </p:sp>
    </p:spTree>
  </p:cSld>
  <p:clrMapOvr>
    <a:overrideClrMapping bg1="lt1" tx1="dk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593366"/>
            <a:ext cx="8520600" cy="9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1"/>
              </a:buClr>
              <a:buFont typeface="PT Sans Narrow"/>
              <a:buNone/>
              <a:defRPr sz="3600" b="1" i="0" u="none" strike="noStrike" cap="none">
                <a:solidFill>
                  <a:schemeClr val="accent1"/>
                </a:solidFill>
                <a:latin typeface="PT Sans Narrow"/>
                <a:ea typeface="PT Sans Narrow"/>
                <a:cs typeface="PT Sans Narrow"/>
                <a:sym typeface="PT Sans Narrow"/>
              </a:defRPr>
            </a:lvl1pPr>
            <a:lvl2pPr lvl="1"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2pPr>
            <a:lvl3pPr lvl="2"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3pPr>
            <a:lvl4pPr lvl="3"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4pPr>
            <a:lvl5pPr lvl="4"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5pPr>
            <a:lvl6pPr lvl="5"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6pPr>
            <a:lvl7pPr lvl="6"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7pPr>
            <a:lvl8pPr lvl="7"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8pPr>
            <a:lvl9pPr lvl="8" indent="0" rtl="0">
              <a:spcBef>
                <a:spcPts val="0"/>
              </a:spcBef>
              <a:buClr>
                <a:schemeClr val="accent1"/>
              </a:buClr>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52" name="Shape 52"/>
          <p:cNvSpPr txBox="1">
            <a:spLocks noGrp="1"/>
          </p:cNvSpPr>
          <p:nvPr>
            <p:ph type="body" idx="1"/>
          </p:nvPr>
        </p:nvSpPr>
        <p:spPr>
          <a:xfrm>
            <a:off x="311700" y="1688433"/>
            <a:ext cx="8520600" cy="44037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dk2"/>
              </a:buClr>
              <a:buFont typeface="Open Sans"/>
              <a:buNone/>
              <a:defRPr sz="1800" b="0" i="0" u="none" strike="noStrike" cap="none">
                <a:solidFill>
                  <a:schemeClr val="dk2"/>
                </a:solidFill>
                <a:latin typeface="Open Sans"/>
                <a:ea typeface="Open Sans"/>
                <a:cs typeface="Open Sans"/>
                <a:sym typeface="Open Sans"/>
              </a:defRPr>
            </a:lvl1pPr>
            <a:lvl2pPr marL="457200" marR="0" lvl="1"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2pPr>
            <a:lvl3pPr marL="914400" marR="0" lvl="2"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3pPr>
            <a:lvl4pPr marL="1371600" marR="0" lvl="3"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4pPr>
            <a:lvl5pPr marL="1828800" marR="0" lvl="4"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5pPr>
            <a:lvl6pPr marL="2286000" marR="0" lvl="5"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6pPr>
            <a:lvl7pPr marL="2743200" marR="0" lvl="6"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7pPr>
            <a:lvl8pPr marL="3200400" marR="0" lvl="7"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8pPr>
            <a:lvl9pPr marL="3657600" marR="0" lvl="8" indent="0" algn="l" rtl="0">
              <a:lnSpc>
                <a:spcPct val="115000"/>
              </a:lnSpc>
              <a:spcBef>
                <a:spcPts val="0"/>
              </a:spcBef>
              <a:spcAft>
                <a:spcPts val="1600"/>
              </a:spcAft>
              <a:buClr>
                <a:schemeClr val="dk2"/>
              </a:buClr>
              <a:buFont typeface="Open Sans"/>
              <a:buNone/>
              <a:defRPr sz="1400" b="0" i="0" u="none" strike="noStrike" cap="none">
                <a:solidFill>
                  <a:schemeClr val="dk2"/>
                </a:solidFill>
                <a:latin typeface="Open Sans"/>
                <a:ea typeface="Open Sans"/>
                <a:cs typeface="Open Sans"/>
                <a:sym typeface="Open Sans"/>
              </a:defRPr>
            </a:lvl9pPr>
          </a:lstStyle>
          <a:p>
            <a:endParaRPr/>
          </a:p>
        </p:txBody>
      </p:sp>
      <p:sp>
        <p:nvSpPr>
          <p:cNvPr id="53" name="Shape 53"/>
          <p:cNvSpPr txBox="1">
            <a:spLocks noGrp="1"/>
          </p:cNvSpPr>
          <p:nvPr>
            <p:ph type="dt" idx="10"/>
          </p:nvPr>
        </p:nvSpPr>
        <p:spPr>
          <a:xfrm>
            <a:off x="457200" y="6356350"/>
            <a:ext cx="2133600" cy="365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4" name="Shape 54"/>
          <p:cNvSpPr txBox="1">
            <a:spLocks noGrp="1"/>
          </p:cNvSpPr>
          <p:nvPr>
            <p:ph type="ftr" idx="11"/>
          </p:nvPr>
        </p:nvSpPr>
        <p:spPr>
          <a:xfrm>
            <a:off x="3124200" y="6356350"/>
            <a:ext cx="2895600" cy="3651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55" name="Shape 55"/>
          <p:cNvSpPr txBox="1">
            <a:spLocks noGrp="1"/>
          </p:cNvSpPr>
          <p:nvPr>
            <p:ph type="sldNum" idx="12"/>
          </p:nvPr>
        </p:nvSpPr>
        <p:spPr>
          <a:xfrm>
            <a:off x="8773929" y="6459100"/>
            <a:ext cx="548700" cy="524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zh-TW" sz="1400" b="0" i="0" u="none" strike="noStrike" cap="none">
                <a:solidFill>
                  <a:srgbClr val="000000"/>
                </a:solidFill>
                <a:latin typeface="Arial"/>
                <a:ea typeface="Arial"/>
                <a:cs typeface="Arial"/>
                <a:sym typeface="Arial"/>
              </a:rPr>
              <a:t>‹#›</a:t>
            </a:fld>
            <a:endParaRPr lang="zh-TW" sz="1400" b="0" i="0" u="none" strike="noStrike" cap="none">
              <a:solidFill>
                <a:srgbClr val="000000"/>
              </a:solidFill>
              <a:latin typeface="Arial"/>
              <a:ea typeface="Arial"/>
              <a:cs typeface="Arial"/>
              <a:sym typeface="Arial"/>
            </a:endParaRPr>
          </a:p>
        </p:txBody>
      </p:sp>
    </p:spTree>
  </p:cSld>
  <p:clrMapOvr>
    <a:overrideClrMapping bg1="lt1" tx1="dk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4235850"/>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4211002"/>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1362666"/>
            <a:ext cx="7136667" cy="203194"/>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5292001"/>
            <a:ext cx="7136667" cy="203194"/>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2335685"/>
            <a:ext cx="7136700" cy="13632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3800052"/>
            <a:ext cx="4870500" cy="10569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Tree>
    <p:extLst>
      <p:ext uri="{BB962C8B-B14F-4D97-AF65-F5344CB8AC3E}">
        <p14:creationId xmlns:p14="http://schemas.microsoft.com/office/powerpoint/2010/main" val="1031781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EF17FEE1-401D-41A0-A8EC-0ED92B3952C9}" type="slidenum">
              <a:rPr lang="zh-TW" altLang="en-US" smtClean="0"/>
              <a:t>‹#›</a:t>
            </a:fld>
            <a:endParaRPr lang="zh-TW" altLang="en-US"/>
          </a:p>
        </p:txBody>
      </p:sp>
    </p:spTree>
    <p:extLst>
      <p:ext uri="{BB962C8B-B14F-4D97-AF65-F5344CB8AC3E}">
        <p14:creationId xmlns:p14="http://schemas.microsoft.com/office/powerpoint/2010/main" val="1039500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595300" y="6456161"/>
            <a:ext cx="548700" cy="5247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zh-TW" sz="1000">
                <a:solidFill>
                  <a:schemeClr val="dk2"/>
                </a:solidFill>
              </a:rPr>
              <a:t>‹#›</a:t>
            </a:fld>
            <a:endParaRPr lang="zh-TW"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9" r:id="rId3"/>
    <p:sldLayoutId id="2147483662" r:id="rId4"/>
    <p:sldLayoutId id="214748366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2.xml"/><Relationship Id="rId7" Type="http://schemas.openxmlformats.org/officeDocument/2006/relationships/image" Target="../media/image48.wmf"/><Relationship Id="rId12"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47.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9.w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50.wmf"/><Relationship Id="rId5" Type="http://schemas.openxmlformats.org/officeDocument/2006/relationships/oleObject" Target="../embeddings/oleObject7.bin"/><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arxiv.org/abs/1508.0657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emnlp2014.org/papers/pdf/EMNLP2014074.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hyperlink" Target="http://arxiv.org/pdf/1312.5602v1.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futurehumanevolution.com/artificial-intelligence-future-human-evolution/artificial-neural-networks" TargetMode="External"/><Relationship Id="rId5" Type="http://schemas.openxmlformats.org/officeDocument/2006/relationships/image" Target="../media/image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futurehumanevolution.com/artificial-intelligence-future-human-evolution/artificial-neural-network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futurehumanevolution.com/artificial-intelligence-future-human-evolution/artificial-neural-network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801325" y="2065800"/>
            <a:ext cx="7542300" cy="1363200"/>
          </a:xfrm>
          <a:prstGeom prst="rect">
            <a:avLst/>
          </a:prstGeom>
        </p:spPr>
        <p:txBody>
          <a:bodyPr lIns="91425" tIns="91425" rIns="91425" bIns="91425" anchor="b" anchorCtr="0">
            <a:noAutofit/>
          </a:bodyPr>
          <a:lstStyle/>
          <a:p>
            <a:pPr lvl="0">
              <a:spcBef>
                <a:spcPts val="0"/>
              </a:spcBef>
              <a:buNone/>
            </a:pPr>
            <a:r>
              <a:rPr lang="en-US" altLang="zh-TW" sz="6000" dirty="0"/>
              <a:t>Deep Learning</a:t>
            </a:r>
            <a:endParaRPr lang="zh-TW" sz="6000" dirty="0"/>
          </a:p>
        </p:txBody>
      </p:sp>
      <p:sp>
        <p:nvSpPr>
          <p:cNvPr id="67" name="Shape 67"/>
          <p:cNvSpPr txBox="1">
            <a:spLocks noGrp="1"/>
          </p:cNvSpPr>
          <p:nvPr>
            <p:ph type="subTitle" idx="1"/>
          </p:nvPr>
        </p:nvSpPr>
        <p:spPr>
          <a:xfrm>
            <a:off x="2137225" y="3800052"/>
            <a:ext cx="4870500" cy="1056900"/>
          </a:xfrm>
          <a:prstGeom prst="rect">
            <a:avLst/>
          </a:prstGeom>
        </p:spPr>
        <p:txBody>
          <a:bodyPr lIns="91425" tIns="91425" rIns="91425" bIns="91425" anchor="t" anchorCtr="0">
            <a:noAutofit/>
          </a:bodyPr>
          <a:lstStyle/>
          <a:p>
            <a:pPr lvl="0">
              <a:spcBef>
                <a:spcPts val="0"/>
              </a:spcBef>
              <a:buNone/>
            </a:pPr>
            <a:r>
              <a:rPr lang="zh-TW" sz="2800" b="1" dirty="0"/>
              <a:t>Jehn-Ruey Jiang</a:t>
            </a:r>
          </a:p>
          <a:p>
            <a:pPr lvl="0">
              <a:spcBef>
                <a:spcPts val="0"/>
              </a:spcBef>
              <a:buNone/>
            </a:pPr>
            <a:r>
              <a:rPr lang="zh-TW" dirty="0"/>
              <a:t>National Central University</a:t>
            </a:r>
          </a:p>
          <a:p>
            <a:pPr lvl="0">
              <a:spcBef>
                <a:spcPts val="0"/>
              </a:spcBef>
              <a:buNone/>
            </a:pPr>
            <a:r>
              <a:rPr lang="zh-TW" dirty="0"/>
              <a:t>Taoyuan City, Taiwan</a:t>
            </a:r>
          </a:p>
        </p:txBody>
      </p:sp>
    </p:spTree>
    <p:extLst>
      <p:ext uri="{BB962C8B-B14F-4D97-AF65-F5344CB8AC3E}">
        <p14:creationId xmlns:p14="http://schemas.microsoft.com/office/powerpoint/2010/main" val="171429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 y="181886"/>
            <a:ext cx="9037320" cy="763500"/>
          </a:xfrm>
        </p:spPr>
        <p:txBody>
          <a:bodyPr/>
          <a:lstStyle/>
          <a:p>
            <a:r>
              <a:rPr lang="en-US" altLang="zh-TW" dirty="0"/>
              <a:t>ML (Supervised Learning)  Example: Linear Regression</a:t>
            </a:r>
            <a:endParaRPr lang="zh-TW" altLang="en-US" dirty="0"/>
          </a:p>
        </p:txBody>
      </p:sp>
      <p:pic>
        <p:nvPicPr>
          <p:cNvPr id="5" name="圖片 4"/>
          <p:cNvPicPr>
            <a:picLocks noChangeAspect="1"/>
          </p:cNvPicPr>
          <p:nvPr/>
        </p:nvPicPr>
        <p:blipFill>
          <a:blip r:embed="rId3"/>
          <a:stretch>
            <a:fillRect/>
          </a:stretch>
        </p:blipFill>
        <p:spPr>
          <a:xfrm>
            <a:off x="1559242" y="1091305"/>
            <a:ext cx="6132195" cy="5204446"/>
          </a:xfrm>
          <a:prstGeom prst="rect">
            <a:avLst/>
          </a:prstGeom>
        </p:spPr>
      </p:pic>
      <p:sp>
        <p:nvSpPr>
          <p:cNvPr id="6" name="矩形 5"/>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p:sp>
        <p:nvSpPr>
          <p:cNvPr id="4" name="文字方塊 3"/>
          <p:cNvSpPr txBox="1"/>
          <p:nvPr/>
        </p:nvSpPr>
        <p:spPr>
          <a:xfrm>
            <a:off x="1048544" y="4864233"/>
            <a:ext cx="2132315" cy="584775"/>
          </a:xfrm>
          <a:prstGeom prst="rect">
            <a:avLst/>
          </a:prstGeom>
          <a:noFill/>
        </p:spPr>
        <p:txBody>
          <a:bodyPr wrap="none" rtlCol="0">
            <a:spAutoFit/>
          </a:bodyPr>
          <a:lstStyle/>
          <a:p>
            <a:r>
              <a:rPr lang="en-US" altLang="zh-TW" sz="1600" dirty="0">
                <a:solidFill>
                  <a:srgbClr val="0000FF"/>
                </a:solidFill>
              </a:rPr>
              <a:t>Independent Variable</a:t>
            </a:r>
          </a:p>
          <a:p>
            <a:r>
              <a:rPr lang="en-US" altLang="zh-TW" sz="1600" dirty="0">
                <a:solidFill>
                  <a:srgbClr val="0000FF"/>
                </a:solidFill>
              </a:rPr>
              <a:t>(Feature Variable)</a:t>
            </a:r>
            <a:endParaRPr lang="zh-TW" altLang="en-US" sz="1600" dirty="0">
              <a:solidFill>
                <a:srgbClr val="0000FF"/>
              </a:solidFill>
            </a:endParaRPr>
          </a:p>
        </p:txBody>
      </p:sp>
      <p:sp>
        <p:nvSpPr>
          <p:cNvPr id="7" name="文字方塊 6"/>
          <p:cNvSpPr txBox="1"/>
          <p:nvPr/>
        </p:nvSpPr>
        <p:spPr>
          <a:xfrm>
            <a:off x="6934790" y="4820182"/>
            <a:ext cx="2069797" cy="584775"/>
          </a:xfrm>
          <a:prstGeom prst="rect">
            <a:avLst/>
          </a:prstGeom>
          <a:noFill/>
        </p:spPr>
        <p:txBody>
          <a:bodyPr wrap="none" rtlCol="0">
            <a:spAutoFit/>
          </a:bodyPr>
          <a:lstStyle/>
          <a:p>
            <a:r>
              <a:rPr lang="en-US" altLang="zh-TW" sz="1600" dirty="0">
                <a:solidFill>
                  <a:srgbClr val="0000FF"/>
                </a:solidFill>
              </a:rPr>
              <a:t>Dependent Variable</a:t>
            </a:r>
          </a:p>
          <a:p>
            <a:r>
              <a:rPr lang="en-US" altLang="zh-TW" sz="1600" dirty="0">
                <a:solidFill>
                  <a:srgbClr val="0000FF"/>
                </a:solidFill>
              </a:rPr>
              <a:t>      (Target Variable)</a:t>
            </a:r>
            <a:endParaRPr lang="zh-TW" altLang="en-US" sz="1600" dirty="0">
              <a:solidFill>
                <a:srgbClr val="0000FF"/>
              </a:solidFill>
            </a:endParaRPr>
          </a:p>
        </p:txBody>
      </p:sp>
      <p:sp>
        <p:nvSpPr>
          <p:cNvPr id="8" name="文字方塊 7"/>
          <p:cNvSpPr txBox="1"/>
          <p:nvPr/>
        </p:nvSpPr>
        <p:spPr>
          <a:xfrm>
            <a:off x="4028815" y="5676659"/>
            <a:ext cx="1197764" cy="338554"/>
          </a:xfrm>
          <a:prstGeom prst="rect">
            <a:avLst/>
          </a:prstGeom>
          <a:noFill/>
        </p:spPr>
        <p:txBody>
          <a:bodyPr wrap="none" rtlCol="0">
            <a:spAutoFit/>
          </a:bodyPr>
          <a:lstStyle/>
          <a:p>
            <a:r>
              <a:rPr lang="en-US" altLang="zh-TW" sz="1600" dirty="0">
                <a:solidFill>
                  <a:srgbClr val="0000FF"/>
                </a:solidFill>
              </a:rPr>
              <a:t>Hypothesis</a:t>
            </a:r>
            <a:endParaRPr lang="zh-TW" altLang="en-US" sz="1600" dirty="0">
              <a:solidFill>
                <a:srgbClr val="0000FF"/>
              </a:solidFill>
            </a:endParaRPr>
          </a:p>
        </p:txBody>
      </p:sp>
      <p:sp>
        <p:nvSpPr>
          <p:cNvPr id="9" name="文字方塊 8"/>
          <p:cNvSpPr txBox="1"/>
          <p:nvPr/>
        </p:nvSpPr>
        <p:spPr>
          <a:xfrm>
            <a:off x="246092" y="3772797"/>
            <a:ext cx="3018775" cy="1169551"/>
          </a:xfrm>
          <a:prstGeom prst="rect">
            <a:avLst/>
          </a:prstGeom>
          <a:noFill/>
        </p:spPr>
        <p:txBody>
          <a:bodyPr wrap="none" rtlCol="0">
            <a:spAutoFit/>
          </a:bodyPr>
          <a:lstStyle/>
          <a:p>
            <a:r>
              <a:rPr lang="en-US" altLang="zh-TW" dirty="0">
                <a:solidFill>
                  <a:srgbClr val="00B050"/>
                </a:solidFill>
              </a:rPr>
              <a:t>One variable: </a:t>
            </a:r>
            <a:br>
              <a:rPr lang="en-US" altLang="zh-TW" dirty="0">
                <a:solidFill>
                  <a:srgbClr val="00B050"/>
                </a:solidFill>
              </a:rPr>
            </a:br>
            <a:r>
              <a:rPr lang="en-US" altLang="zh-TW" dirty="0">
                <a:solidFill>
                  <a:srgbClr val="00B050"/>
                </a:solidFill>
              </a:rPr>
              <a:t>      Simple Linear Regression</a:t>
            </a:r>
          </a:p>
          <a:p>
            <a:r>
              <a:rPr lang="en-US" altLang="zh-TW" dirty="0">
                <a:solidFill>
                  <a:srgbClr val="00B050"/>
                </a:solidFill>
              </a:rPr>
              <a:t>Multiple variables:</a:t>
            </a:r>
          </a:p>
          <a:p>
            <a:r>
              <a:rPr lang="en-US" altLang="zh-TW" dirty="0">
                <a:solidFill>
                  <a:srgbClr val="00B050"/>
                </a:solidFill>
              </a:rPr>
              <a:t>      Multiple Linear Regression</a:t>
            </a:r>
            <a:br>
              <a:rPr lang="en-US" altLang="zh-TW" dirty="0">
                <a:solidFill>
                  <a:srgbClr val="00B050"/>
                </a:solidFill>
              </a:rPr>
            </a:br>
            <a:r>
              <a:rPr lang="en-US" altLang="zh-TW" dirty="0">
                <a:solidFill>
                  <a:srgbClr val="00B050"/>
                </a:solidFill>
              </a:rPr>
              <a:t>      (Multivariate Linear Regression)</a:t>
            </a:r>
            <a:endParaRPr lang="zh-TW" altLang="en-US" dirty="0">
              <a:solidFill>
                <a:srgbClr val="00B050"/>
              </a:solidFill>
            </a:endParaRPr>
          </a:p>
        </p:txBody>
      </p:sp>
      <p:sp>
        <p:nvSpPr>
          <p:cNvPr id="11" name="投影片編號版面配置區 10"/>
          <p:cNvSpPr>
            <a:spLocks noGrp="1"/>
          </p:cNvSpPr>
          <p:nvPr>
            <p:ph type="sldNum" idx="12"/>
          </p:nvPr>
        </p:nvSpPr>
        <p:spPr/>
        <p:txBody>
          <a:bodyPr/>
          <a:lstStyle/>
          <a:p>
            <a:pPr lvl="0">
              <a:spcBef>
                <a:spcPts val="0"/>
              </a:spcBef>
              <a:buNone/>
            </a:pPr>
            <a:fld id="{00000000-1234-1234-1234-123412341234}" type="slidenum">
              <a:rPr lang="en-US" altLang="zh-TW" smtClean="0"/>
              <a:t>10</a:t>
            </a:fld>
            <a:endParaRPr lang="zh-TW"/>
          </a:p>
        </p:txBody>
      </p:sp>
    </p:spTree>
    <p:extLst>
      <p:ext uri="{BB962C8B-B14F-4D97-AF65-F5344CB8AC3E}">
        <p14:creationId xmlns:p14="http://schemas.microsoft.com/office/powerpoint/2010/main" val="169687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080" y="181886"/>
            <a:ext cx="8526563" cy="763500"/>
          </a:xfrm>
        </p:spPr>
        <p:txBody>
          <a:bodyPr/>
          <a:lstStyle/>
          <a:p>
            <a:r>
              <a:rPr lang="en-US" altLang="zh-TW" sz="3200" dirty="0"/>
              <a:t>Multiple Linear Regression Example</a:t>
            </a:r>
            <a:endParaRPr lang="zh-TW" altLang="en-US" sz="3200" dirty="0"/>
          </a:p>
        </p:txBody>
      </p:sp>
      <p:sp>
        <p:nvSpPr>
          <p:cNvPr id="6" name="標題 1"/>
          <p:cNvSpPr txBox="1">
            <a:spLocks/>
          </p:cNvSpPr>
          <p:nvPr/>
        </p:nvSpPr>
        <p:spPr>
          <a:xfrm>
            <a:off x="369439" y="808251"/>
            <a:ext cx="7680960"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rPr>
              <a:t>We are given a dataset of two feature variables:</a:t>
            </a:r>
            <a:br>
              <a:rPr lang="en-US" altLang="zh-TW" sz="2400" dirty="0">
                <a:solidFill>
                  <a:srgbClr val="000000"/>
                </a:solidFill>
              </a:rPr>
            </a:br>
            <a:r>
              <a:rPr lang="en-US" altLang="zh-TW" sz="2400" dirty="0">
                <a:solidFill>
                  <a:srgbClr val="000000"/>
                </a:solidFill>
              </a:rPr>
              <a:t>living area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1</a:t>
            </a:r>
            <a:r>
              <a:rPr lang="en-US" altLang="zh-TW" sz="2400" dirty="0">
                <a:solidFill>
                  <a:srgbClr val="000000"/>
                </a:solidFill>
              </a:rPr>
              <a:t>) and the number of bedrooms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2</a:t>
            </a:r>
            <a:r>
              <a:rPr lang="en-US" altLang="zh-TW" sz="2400" dirty="0">
                <a:solidFill>
                  <a:srgbClr val="000000"/>
                </a:solidFill>
              </a:rPr>
              <a:t>).</a:t>
            </a:r>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p:pic>
        <p:nvPicPr>
          <p:cNvPr id="5" name="圖片 4"/>
          <p:cNvPicPr>
            <a:picLocks noChangeAspect="1"/>
          </p:cNvPicPr>
          <p:nvPr/>
        </p:nvPicPr>
        <p:blipFill>
          <a:blip r:embed="rId3"/>
          <a:stretch>
            <a:fillRect/>
          </a:stretch>
        </p:blipFill>
        <p:spPr>
          <a:xfrm>
            <a:off x="508418" y="2968806"/>
            <a:ext cx="8277225" cy="3457575"/>
          </a:xfrm>
          <a:prstGeom prst="rect">
            <a:avLst/>
          </a:prstGeom>
        </p:spPr>
      </p:pic>
      <p:sp>
        <p:nvSpPr>
          <p:cNvPr id="7" name="標題 1"/>
          <p:cNvSpPr txBox="1">
            <a:spLocks/>
          </p:cNvSpPr>
          <p:nvPr/>
        </p:nvSpPr>
        <p:spPr>
          <a:xfrm>
            <a:off x="369439" y="1616792"/>
            <a:ext cx="7680960" cy="194352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FF0000"/>
                </a:solidFill>
              </a:rPr>
              <a:t>We are to predict the house price(</a:t>
            </a:r>
            <a:r>
              <a:rPr lang="en-US" altLang="zh-TW" sz="2400" i="1" dirty="0">
                <a:solidFill>
                  <a:srgbClr val="FF0000"/>
                </a:solidFill>
                <a:latin typeface="Times New Roman" panose="02020603050405020304" pitchFamily="18" charset="0"/>
                <a:cs typeface="Times New Roman" panose="02020603050405020304" pitchFamily="18" charset="0"/>
              </a:rPr>
              <a:t>y</a:t>
            </a:r>
            <a:r>
              <a:rPr lang="en-US" altLang="zh-TW" sz="2400" dirty="0">
                <a:solidFill>
                  <a:srgbClr val="FF0000"/>
                </a:solidFill>
              </a:rPr>
              <a:t>) based on its living area and the number of bedrooms.</a:t>
            </a:r>
            <a:br>
              <a:rPr lang="en-US" altLang="zh-TW" sz="2400" dirty="0">
                <a:solidFill>
                  <a:srgbClr val="FF0000"/>
                </a:solidFill>
              </a:rPr>
            </a:br>
            <a:r>
              <a:rPr lang="en-US" altLang="zh-TW" sz="2400" i="1" dirty="0">
                <a:solidFill>
                  <a:srgbClr val="FF0000"/>
                </a:solidFill>
                <a:latin typeface="Times New Roman" panose="02020603050405020304" pitchFamily="18" charset="0"/>
                <a:cs typeface="Times New Roman" panose="02020603050405020304" pitchFamily="18" charset="0"/>
              </a:rPr>
              <a:t>y</a:t>
            </a:r>
            <a:r>
              <a:rPr lang="en-US" altLang="zh-TW" sz="2400" dirty="0">
                <a:solidFill>
                  <a:srgbClr val="FF0000"/>
                </a:solidFill>
                <a:latin typeface="Times New Roman" panose="02020603050405020304" pitchFamily="18" charset="0"/>
                <a:cs typeface="Times New Roman" panose="02020603050405020304" pitchFamily="18" charset="0"/>
              </a:rPr>
              <a:t>=</a:t>
            </a:r>
            <a:r>
              <a:rPr lang="en-US" altLang="zh-TW" sz="2400" i="1" dirty="0">
                <a:solidFill>
                  <a:srgbClr val="FF0000"/>
                </a:solidFill>
                <a:latin typeface="Times New Roman" panose="02020603050405020304" pitchFamily="18" charset="0"/>
                <a:cs typeface="Times New Roman" panose="02020603050405020304" pitchFamily="18" charset="0"/>
              </a:rPr>
              <a:t>h</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TW" sz="24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TW" sz="24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a:t>
            </a:r>
            <a:r>
              <a:rPr lang="en-US" altLang="zh-TW" sz="2400"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sz="2400"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2</a:t>
            </a:r>
            <a:endParaRPr lang="zh-TW" altLang="en-US" sz="2400" dirty="0">
              <a:solidFill>
                <a:srgbClr val="FF0000"/>
              </a:solidFill>
            </a:endParaRPr>
          </a:p>
        </p:txBody>
      </p:sp>
      <p:sp>
        <p:nvSpPr>
          <p:cNvPr id="9" name="投影片編號版面配置區 8"/>
          <p:cNvSpPr>
            <a:spLocks noGrp="1"/>
          </p:cNvSpPr>
          <p:nvPr>
            <p:ph type="sldNum" idx="12"/>
          </p:nvPr>
        </p:nvSpPr>
        <p:spPr/>
        <p:txBody>
          <a:bodyPr/>
          <a:lstStyle/>
          <a:p>
            <a:pPr lvl="0">
              <a:spcBef>
                <a:spcPts val="0"/>
              </a:spcBef>
              <a:buNone/>
            </a:pPr>
            <a:fld id="{00000000-1234-1234-1234-123412341234}" type="slidenum">
              <a:rPr lang="en-US" altLang="zh-TW" smtClean="0"/>
              <a:t>11</a:t>
            </a:fld>
            <a:endParaRPr lang="zh-TW"/>
          </a:p>
        </p:txBody>
      </p:sp>
    </p:spTree>
    <p:extLst>
      <p:ext uri="{BB962C8B-B14F-4D97-AF65-F5344CB8AC3E}">
        <p14:creationId xmlns:p14="http://schemas.microsoft.com/office/powerpoint/2010/main" val="199517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3"/>
          <a:stretch>
            <a:fillRect/>
          </a:stretch>
        </p:blipFill>
        <p:spPr>
          <a:xfrm>
            <a:off x="2267902" y="5419456"/>
            <a:ext cx="4333875" cy="1085850"/>
          </a:xfrm>
          <a:prstGeom prst="rect">
            <a:avLst/>
          </a:prstGeom>
        </p:spPr>
      </p:pic>
      <p:pic>
        <p:nvPicPr>
          <p:cNvPr id="11" name="圖片 10"/>
          <p:cNvPicPr>
            <a:picLocks noChangeAspect="1"/>
          </p:cNvPicPr>
          <p:nvPr/>
        </p:nvPicPr>
        <p:blipFill>
          <a:blip r:embed="rId4"/>
          <a:stretch>
            <a:fillRect/>
          </a:stretch>
        </p:blipFill>
        <p:spPr>
          <a:xfrm>
            <a:off x="2663717" y="3168930"/>
            <a:ext cx="3215112" cy="1364368"/>
          </a:xfrm>
          <a:prstGeom prst="rect">
            <a:avLst/>
          </a:prstGeom>
        </p:spPr>
      </p:pic>
      <p:sp>
        <p:nvSpPr>
          <p:cNvPr id="2" name="標題 1"/>
          <p:cNvSpPr>
            <a:spLocks noGrp="1"/>
          </p:cNvSpPr>
          <p:nvPr>
            <p:ph type="title"/>
          </p:nvPr>
        </p:nvSpPr>
        <p:spPr>
          <a:xfrm>
            <a:off x="369439" y="181886"/>
            <a:ext cx="8545961" cy="763500"/>
          </a:xfrm>
        </p:spPr>
        <p:txBody>
          <a:bodyPr/>
          <a:lstStyle/>
          <a:p>
            <a:r>
              <a:rPr lang="en-US" altLang="zh-TW" sz="3200" dirty="0"/>
              <a:t>Cost Function for Multiple Linear Regression</a:t>
            </a:r>
            <a:endParaRPr lang="zh-TW" altLang="en-US" sz="3200" dirty="0"/>
          </a:p>
        </p:txBody>
      </p:sp>
      <p:sp>
        <p:nvSpPr>
          <p:cNvPr id="6" name="標題 1"/>
          <p:cNvSpPr txBox="1">
            <a:spLocks/>
          </p:cNvSpPr>
          <p:nvPr/>
        </p:nvSpPr>
        <p:spPr>
          <a:xfrm>
            <a:off x="369439" y="686331"/>
            <a:ext cx="7680960"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rPr>
              <a:t>We approximate </a:t>
            </a:r>
            <a:r>
              <a:rPr lang="en-US" altLang="zh-TW" sz="2400" i="1" dirty="0">
                <a:solidFill>
                  <a:srgbClr val="000000"/>
                </a:solidFill>
                <a:latin typeface="Times New Roman" panose="02020603050405020304" pitchFamily="18" charset="0"/>
                <a:cs typeface="Times New Roman" panose="02020603050405020304" pitchFamily="18" charset="0"/>
              </a:rPr>
              <a:t>y</a:t>
            </a:r>
            <a:r>
              <a:rPr lang="en-US" altLang="zh-TW" sz="2400" dirty="0">
                <a:solidFill>
                  <a:srgbClr val="000000"/>
                </a:solidFill>
              </a:rPr>
              <a:t> as a linear function of </a:t>
            </a:r>
            <a:r>
              <a:rPr lang="en-US" altLang="zh-TW" sz="2400" i="1" dirty="0">
                <a:solidFill>
                  <a:srgbClr val="000000"/>
                </a:solidFill>
                <a:latin typeface="Times New Roman" panose="02020603050405020304" pitchFamily="18" charset="0"/>
                <a:cs typeface="Times New Roman" panose="02020603050405020304" pitchFamily="18" charset="0"/>
              </a:rPr>
              <a:t>x </a:t>
            </a:r>
            <a:r>
              <a:rPr lang="en-US" altLang="zh-TW" sz="2400" dirty="0">
                <a:solidFill>
                  <a:srgbClr val="000000"/>
                </a:solidFill>
                <a:latin typeface="Times New Roman" panose="02020603050405020304" pitchFamily="18" charset="0"/>
                <a:cs typeface="Times New Roman" panose="02020603050405020304" pitchFamily="18" charset="0"/>
              </a:rPr>
              <a:t>(</a:t>
            </a:r>
            <a:r>
              <a:rPr lang="en-US" altLang="zh-TW" sz="2400" dirty="0">
                <a:solidFill>
                  <a:srgbClr val="000000"/>
                </a:solidFill>
              </a:rPr>
              <a:t>a vector of or a single-row matrix of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1</a:t>
            </a:r>
            <a:r>
              <a:rPr lang="en-US" altLang="zh-TW" sz="2400" dirty="0">
                <a:solidFill>
                  <a:srgbClr val="000000"/>
                </a:solidFill>
              </a:rPr>
              <a:t>,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2</a:t>
            </a:r>
            <a:r>
              <a:rPr lang="en-US" altLang="zh-TW" sz="2400" dirty="0">
                <a:solidFill>
                  <a:srgbClr val="000000"/>
                </a:solidFill>
              </a:rPr>
              <a:t>]).</a:t>
            </a:r>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p:pic>
        <p:nvPicPr>
          <p:cNvPr id="4" name="圖片 3"/>
          <p:cNvPicPr>
            <a:picLocks noChangeAspect="1"/>
          </p:cNvPicPr>
          <p:nvPr/>
        </p:nvPicPr>
        <p:blipFill>
          <a:blip r:embed="rId5"/>
          <a:stretch>
            <a:fillRect/>
          </a:stretch>
        </p:blipFill>
        <p:spPr>
          <a:xfrm>
            <a:off x="2106929" y="1545991"/>
            <a:ext cx="3771900" cy="542925"/>
          </a:xfrm>
          <a:prstGeom prst="rect">
            <a:avLst/>
          </a:prstGeom>
        </p:spPr>
      </p:pic>
      <p:sp>
        <p:nvSpPr>
          <p:cNvPr id="9" name="標題 1"/>
          <p:cNvSpPr txBox="1">
            <a:spLocks/>
          </p:cNvSpPr>
          <p:nvPr/>
        </p:nvSpPr>
        <p:spPr>
          <a:xfrm>
            <a:off x="369439" y="2090600"/>
            <a:ext cx="8545961" cy="1288822"/>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rPr>
              <a:t>We drop the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dirty="0">
                <a:solidFill>
                  <a:srgbClr val="000000"/>
                </a:solidFill>
              </a:rPr>
              <a:t> subscript in </a:t>
            </a:r>
            <a:r>
              <a:rPr lang="en-US" altLang="zh-TW" sz="2400" i="1" dirty="0">
                <a:solidFill>
                  <a:srgbClr val="000000"/>
                </a:solidFill>
                <a:latin typeface="Times New Roman" panose="02020603050405020304" pitchFamily="18" charset="0"/>
                <a:cs typeface="Times New Roman" panose="02020603050405020304" pitchFamily="18" charset="0"/>
              </a:rPr>
              <a:t>h</a:t>
            </a:r>
            <a:r>
              <a:rPr lang="en-US" altLang="zh-TW" sz="2400" i="1" baseline="-25000" dirty="0">
                <a:solidFill>
                  <a:srgbClr val="000000"/>
                </a:solidFill>
                <a:latin typeface="Times New Roman" panose="02020603050405020304" pitchFamily="18" charset="0"/>
                <a:cs typeface="Times New Roman" panose="02020603050405020304" pitchFamily="18" charset="0"/>
              </a:rPr>
              <a:t>θ</a:t>
            </a:r>
            <a:r>
              <a:rPr lang="en-US" altLang="zh-TW" sz="2400" dirty="0">
                <a:solidFill>
                  <a:srgbClr val="000000"/>
                </a:solidFill>
                <a:latin typeface="Times New Roman" panose="02020603050405020304" pitchFamily="18" charset="0"/>
                <a:cs typeface="Times New Roman" panose="02020603050405020304" pitchFamily="18" charset="0"/>
              </a:rPr>
              <a:t>(</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dirty="0">
                <a:solidFill>
                  <a:srgbClr val="000000"/>
                </a:solidFill>
                <a:latin typeface="Times New Roman" panose="02020603050405020304" pitchFamily="18" charset="0"/>
                <a:cs typeface="Times New Roman" panose="02020603050405020304" pitchFamily="18" charset="0"/>
              </a:rPr>
              <a:t>)</a:t>
            </a:r>
            <a:r>
              <a:rPr lang="en-US" altLang="zh-TW" sz="2400" dirty="0">
                <a:solidFill>
                  <a:srgbClr val="000000"/>
                </a:solidFill>
              </a:rPr>
              <a:t>, and let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0</a:t>
            </a:r>
            <a:r>
              <a:rPr lang="en-US" altLang="zh-TW" sz="2400" dirty="0">
                <a:solidFill>
                  <a:srgbClr val="000000"/>
                </a:solidFill>
              </a:rPr>
              <a:t> = 1 for simplicity.</a:t>
            </a:r>
          </a:p>
          <a:p>
            <a:pPr marL="457200" indent="-457200">
              <a:buFont typeface="Arial" panose="020B0604020202020204" pitchFamily="34" charset="0"/>
              <a:buChar char="•"/>
            </a:pPr>
            <a:r>
              <a:rPr lang="en-US" altLang="zh-TW" sz="2400" i="1" dirty="0">
                <a:solidFill>
                  <a:srgbClr val="000000"/>
                </a:solidFill>
                <a:latin typeface="Times New Roman" panose="02020603050405020304" pitchFamily="18" charset="0"/>
                <a:cs typeface="Times New Roman" panose="02020603050405020304" pitchFamily="18" charset="0"/>
              </a:rPr>
              <a:t>x </a:t>
            </a:r>
            <a:r>
              <a:rPr lang="en-US" altLang="zh-TW" sz="2400" dirty="0">
                <a:solidFill>
                  <a:srgbClr val="000000"/>
                </a:solidFill>
              </a:rPr>
              <a:t>is a vector of or a single-row matrix of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0</a:t>
            </a:r>
            <a:r>
              <a:rPr lang="en-US" altLang="zh-TW" sz="2400" dirty="0">
                <a:solidFill>
                  <a:srgbClr val="000000"/>
                </a:solidFill>
              </a:rPr>
              <a:t>,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1</a:t>
            </a:r>
            <a:r>
              <a:rPr lang="en-US" altLang="zh-TW" sz="2400" dirty="0">
                <a:solidFill>
                  <a:srgbClr val="000000"/>
                </a:solidFill>
              </a:rPr>
              <a:t>, </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25000" dirty="0">
                <a:solidFill>
                  <a:srgbClr val="000000"/>
                </a:solidFill>
                <a:latin typeface="Times New Roman" panose="02020603050405020304" pitchFamily="18" charset="0"/>
                <a:cs typeface="Times New Roman" panose="02020603050405020304" pitchFamily="18" charset="0"/>
              </a:rPr>
              <a:t>2</a:t>
            </a:r>
            <a:r>
              <a:rPr lang="en-US" altLang="zh-TW" sz="2400" dirty="0">
                <a:solidFill>
                  <a:srgbClr val="000000"/>
                </a:solidFill>
              </a:rPr>
              <a:t>].</a:t>
            </a:r>
          </a:p>
          <a:p>
            <a:pPr marL="457200" indent="-457200">
              <a:buFont typeface="Arial" panose="020B0604020202020204" pitchFamily="34" charset="0"/>
              <a:buChar char="•"/>
            </a:pPr>
            <a:r>
              <a:rPr lang="en-US" altLang="zh-TW" sz="2400" i="1" dirty="0">
                <a:solidFill>
                  <a:srgbClr val="000000"/>
                </a:solidFill>
                <a:latin typeface="Times New Roman" panose="02020603050405020304" pitchFamily="18" charset="0"/>
                <a:cs typeface="Times New Roman" panose="02020603050405020304" pitchFamily="18" charset="0"/>
              </a:rPr>
              <a:t>θ </a:t>
            </a:r>
            <a:r>
              <a:rPr lang="en-US" altLang="zh-TW" sz="2400" dirty="0">
                <a:solidFill>
                  <a:srgbClr val="000000"/>
                </a:solidFill>
              </a:rPr>
              <a:t>is a vector of or a single-row matrix of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baseline="-25000" dirty="0">
                <a:solidFill>
                  <a:srgbClr val="000000"/>
                </a:solidFill>
                <a:latin typeface="Times New Roman" panose="02020603050405020304" pitchFamily="18" charset="0"/>
                <a:cs typeface="Times New Roman" panose="02020603050405020304" pitchFamily="18" charset="0"/>
              </a:rPr>
              <a:t>0</a:t>
            </a:r>
            <a:r>
              <a:rPr lang="en-US" altLang="zh-TW" sz="2400" dirty="0">
                <a:solidFill>
                  <a:srgbClr val="000000"/>
                </a:solidFill>
              </a:rPr>
              <a:t>,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baseline="-25000" dirty="0">
                <a:solidFill>
                  <a:srgbClr val="000000"/>
                </a:solidFill>
                <a:latin typeface="Times New Roman" panose="02020603050405020304" pitchFamily="18" charset="0"/>
                <a:cs typeface="Times New Roman" panose="02020603050405020304" pitchFamily="18" charset="0"/>
              </a:rPr>
              <a:t>1</a:t>
            </a:r>
            <a:r>
              <a:rPr lang="en-US" altLang="zh-TW" sz="2400" dirty="0">
                <a:solidFill>
                  <a:srgbClr val="000000"/>
                </a:solidFill>
              </a:rPr>
              <a:t>,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baseline="-25000" dirty="0">
                <a:solidFill>
                  <a:srgbClr val="000000"/>
                </a:solidFill>
                <a:latin typeface="Times New Roman" panose="02020603050405020304" pitchFamily="18" charset="0"/>
                <a:cs typeface="Times New Roman" panose="02020603050405020304" pitchFamily="18" charset="0"/>
              </a:rPr>
              <a:t>2</a:t>
            </a:r>
            <a:r>
              <a:rPr lang="en-US" altLang="zh-TW" sz="2400" dirty="0">
                <a:solidFill>
                  <a:srgbClr val="000000"/>
                </a:solidFill>
              </a:rPr>
              <a:t>].</a:t>
            </a:r>
          </a:p>
          <a:p>
            <a:pPr marL="457200" indent="-457200">
              <a:buFont typeface="Arial" panose="020B0604020202020204" pitchFamily="34" charset="0"/>
              <a:buChar char="•"/>
            </a:pPr>
            <a:endParaRPr lang="en-US" altLang="zh-TW" sz="2400" dirty="0">
              <a:solidFill>
                <a:srgbClr val="000000"/>
              </a:solidFill>
            </a:endParaRPr>
          </a:p>
        </p:txBody>
      </p:sp>
      <p:sp>
        <p:nvSpPr>
          <p:cNvPr id="12" name="標題 1"/>
          <p:cNvSpPr txBox="1">
            <a:spLocks/>
          </p:cNvSpPr>
          <p:nvPr/>
        </p:nvSpPr>
        <p:spPr>
          <a:xfrm>
            <a:off x="346362" y="4315640"/>
            <a:ext cx="8675718"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FF"/>
                </a:solidFill>
              </a:rPr>
              <a:t>Cost Function (Loss Function</a:t>
            </a:r>
            <a:r>
              <a:rPr lang="zh-TW" altLang="en-US" sz="2400" dirty="0">
                <a:solidFill>
                  <a:srgbClr val="0000FF"/>
                </a:solidFill>
              </a:rPr>
              <a:t> </a:t>
            </a:r>
            <a:r>
              <a:rPr lang="en-US" altLang="zh-TW" sz="2400" dirty="0">
                <a:solidFill>
                  <a:srgbClr val="0000FF"/>
                </a:solidFill>
              </a:rPr>
              <a:t>or Error Function)</a:t>
            </a:r>
            <a:r>
              <a:rPr lang="en-US" altLang="zh-TW" sz="2400" dirty="0">
                <a:solidFill>
                  <a:srgbClr val="000000"/>
                </a:solidFill>
              </a:rPr>
              <a:t>: </a:t>
            </a:r>
            <a:br>
              <a:rPr lang="en-US" altLang="zh-TW" sz="2400" dirty="0">
                <a:solidFill>
                  <a:srgbClr val="000000"/>
                </a:solidFill>
              </a:rPr>
            </a:br>
            <a:r>
              <a:rPr lang="en-US" altLang="zh-TW" sz="2400" dirty="0">
                <a:solidFill>
                  <a:srgbClr val="000000"/>
                </a:solidFill>
              </a:rPr>
              <a:t>How close the </a:t>
            </a:r>
            <a:r>
              <a:rPr lang="en-US" altLang="zh-TW" sz="2400" i="1" dirty="0">
                <a:solidFill>
                  <a:srgbClr val="000000"/>
                </a:solidFill>
                <a:latin typeface="Times New Roman" panose="02020603050405020304" pitchFamily="18" charset="0"/>
                <a:cs typeface="Times New Roman" panose="02020603050405020304" pitchFamily="18" charset="0"/>
              </a:rPr>
              <a:t>h</a:t>
            </a:r>
            <a:r>
              <a:rPr lang="en-US" altLang="zh-TW" sz="2400" dirty="0">
                <a:solidFill>
                  <a:srgbClr val="000000"/>
                </a:solidFill>
                <a:latin typeface="Times New Roman" panose="02020603050405020304" pitchFamily="18" charset="0"/>
                <a:cs typeface="Times New Roman" panose="02020603050405020304" pitchFamily="18" charset="0"/>
              </a:rPr>
              <a:t>(</a:t>
            </a:r>
            <a:r>
              <a:rPr lang="en-US" altLang="zh-TW" sz="2400" i="1" dirty="0">
                <a:solidFill>
                  <a:srgbClr val="000000"/>
                </a:solidFill>
                <a:latin typeface="Times New Roman" panose="02020603050405020304" pitchFamily="18" charset="0"/>
                <a:cs typeface="Times New Roman" panose="02020603050405020304" pitchFamily="18" charset="0"/>
              </a:rPr>
              <a:t>x</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i="1" baseline="30000" dirty="0">
                <a:solidFill>
                  <a:srgbClr val="000000"/>
                </a:solidFill>
                <a:latin typeface="Times New Roman" panose="02020603050405020304" pitchFamily="18" charset="0"/>
                <a:cs typeface="Times New Roman" panose="02020603050405020304" pitchFamily="18" charset="0"/>
              </a:rPr>
              <a:t>i</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dirty="0">
                <a:solidFill>
                  <a:srgbClr val="000000"/>
                </a:solidFill>
                <a:latin typeface="Times New Roman" panose="02020603050405020304" pitchFamily="18" charset="0"/>
                <a:cs typeface="Times New Roman" panose="02020603050405020304" pitchFamily="18" charset="0"/>
              </a:rPr>
              <a:t>)’s </a:t>
            </a:r>
            <a:r>
              <a:rPr lang="en-US" altLang="zh-TW" sz="2400" dirty="0">
                <a:solidFill>
                  <a:srgbClr val="000000"/>
                </a:solidFill>
              </a:rPr>
              <a:t>are to the corresponding </a:t>
            </a:r>
            <a:r>
              <a:rPr lang="en-US" altLang="zh-TW" sz="2400" i="1" dirty="0">
                <a:solidFill>
                  <a:srgbClr val="000000"/>
                </a:solidFill>
                <a:latin typeface="Times New Roman" panose="02020603050405020304" pitchFamily="18" charset="0"/>
                <a:cs typeface="Times New Roman" panose="02020603050405020304" pitchFamily="18" charset="0"/>
              </a:rPr>
              <a:t>y</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i="1" baseline="30000" dirty="0">
                <a:solidFill>
                  <a:srgbClr val="000000"/>
                </a:solidFill>
                <a:latin typeface="Times New Roman" panose="02020603050405020304" pitchFamily="18" charset="0"/>
                <a:cs typeface="Times New Roman" panose="02020603050405020304" pitchFamily="18" charset="0"/>
              </a:rPr>
              <a:t>i</a:t>
            </a:r>
            <a:r>
              <a:rPr lang="en-US" altLang="zh-TW" sz="2400" baseline="30000" dirty="0">
                <a:solidFill>
                  <a:srgbClr val="000000"/>
                </a:solidFill>
                <a:latin typeface="Times New Roman" panose="02020603050405020304" pitchFamily="18" charset="0"/>
                <a:cs typeface="Times New Roman" panose="02020603050405020304" pitchFamily="18" charset="0"/>
              </a:rPr>
              <a:t>)</a:t>
            </a:r>
            <a:r>
              <a:rPr lang="en-US" altLang="zh-TW" sz="2400" dirty="0">
                <a:solidFill>
                  <a:srgbClr val="000000"/>
                </a:solidFill>
                <a:latin typeface="Times New Roman" panose="02020603050405020304" pitchFamily="18" charset="0"/>
                <a:cs typeface="Times New Roman" panose="02020603050405020304" pitchFamily="18" charset="0"/>
              </a:rPr>
              <a:t>’s</a:t>
            </a:r>
            <a:r>
              <a:rPr lang="en-US" altLang="zh-TW" sz="2400" dirty="0">
                <a:solidFill>
                  <a:srgbClr val="000000"/>
                </a:solidFill>
                <a:latin typeface="+mn-lt"/>
                <a:cs typeface="Times New Roman" panose="02020603050405020304" pitchFamily="18" charset="0"/>
              </a:rPr>
              <a:t>, where </a:t>
            </a:r>
            <a:r>
              <a:rPr lang="en-US" altLang="zh-TW" sz="2400" i="1" dirty="0">
                <a:solidFill>
                  <a:srgbClr val="000000"/>
                </a:solidFill>
                <a:latin typeface="Times New Roman" panose="02020603050405020304" pitchFamily="18" charset="0"/>
                <a:cs typeface="Times New Roman" panose="02020603050405020304" pitchFamily="18" charset="0"/>
              </a:rPr>
              <a:t>i</a:t>
            </a:r>
            <a:r>
              <a:rPr lang="en-US" altLang="zh-TW" sz="2400" dirty="0">
                <a:solidFill>
                  <a:srgbClr val="000000"/>
                </a:solidFill>
                <a:latin typeface="Times New Roman" panose="02020603050405020304" pitchFamily="18" charset="0"/>
                <a:cs typeface="Times New Roman" panose="02020603050405020304" pitchFamily="18" charset="0"/>
              </a:rPr>
              <a:t>, 1</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i </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latin typeface="Times New Roman" panose="02020603050405020304" pitchFamily="18" charset="0"/>
                <a:cs typeface="Times New Roman" panose="02020603050405020304" pitchFamily="18" charset="0"/>
              </a:rPr>
              <a:t> </a:t>
            </a:r>
            <a:r>
              <a:rPr lang="en-US" altLang="zh-TW" sz="2400" i="1" dirty="0">
                <a:solidFill>
                  <a:srgbClr val="000000"/>
                </a:solidFill>
                <a:latin typeface="Times New Roman" panose="02020603050405020304" pitchFamily="18" charset="0"/>
                <a:cs typeface="Times New Roman" panose="02020603050405020304" pitchFamily="18" charset="0"/>
              </a:rPr>
              <a:t>m</a:t>
            </a:r>
            <a:r>
              <a:rPr lang="en-US" altLang="zh-TW" sz="2400" dirty="0">
                <a:solidFill>
                  <a:srgbClr val="000000"/>
                </a:solidFill>
                <a:latin typeface="Times New Roman" panose="02020603050405020304" pitchFamily="18" charset="0"/>
                <a:cs typeface="Times New Roman" panose="02020603050405020304" pitchFamily="18" charset="0"/>
              </a:rPr>
              <a:t>, </a:t>
            </a:r>
            <a:r>
              <a:rPr lang="en-US" altLang="zh-TW" sz="2400" dirty="0">
                <a:solidFill>
                  <a:srgbClr val="000000"/>
                </a:solidFill>
                <a:latin typeface="+mn-lt"/>
                <a:cs typeface="Times New Roman" panose="02020603050405020304" pitchFamily="18" charset="0"/>
              </a:rPr>
              <a:t>is the number of data in the given data set.</a:t>
            </a:r>
          </a:p>
          <a:p>
            <a:pPr marL="457200" indent="-457200">
              <a:buFont typeface="Arial" panose="020B0604020202020204" pitchFamily="34" charset="0"/>
              <a:buChar char="•"/>
            </a:pPr>
            <a:endParaRPr lang="en-US" altLang="zh-TW" sz="2400" dirty="0">
              <a:solidFill>
                <a:srgbClr val="000000"/>
              </a:solidFill>
            </a:endParaRPr>
          </a:p>
        </p:txBody>
      </p:sp>
      <p:sp>
        <p:nvSpPr>
          <p:cNvPr id="7" name="投影片編號版面配置區 6"/>
          <p:cNvSpPr>
            <a:spLocks noGrp="1"/>
          </p:cNvSpPr>
          <p:nvPr>
            <p:ph type="sldNum" idx="12"/>
          </p:nvPr>
        </p:nvSpPr>
        <p:spPr/>
        <p:txBody>
          <a:bodyPr/>
          <a:lstStyle/>
          <a:p>
            <a:pPr lvl="0">
              <a:spcBef>
                <a:spcPts val="0"/>
              </a:spcBef>
              <a:buNone/>
            </a:pPr>
            <a:fld id="{00000000-1234-1234-1234-123412341234}" type="slidenum">
              <a:rPr lang="en-US" altLang="zh-TW" smtClean="0"/>
              <a:t>12</a:t>
            </a:fld>
            <a:endParaRPr lang="zh-TW"/>
          </a:p>
        </p:txBody>
      </p:sp>
    </p:spTree>
    <p:extLst>
      <p:ext uri="{BB962C8B-B14F-4D97-AF65-F5344CB8AC3E}">
        <p14:creationId xmlns:p14="http://schemas.microsoft.com/office/powerpoint/2010/main" val="371564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9439" y="181886"/>
            <a:ext cx="8545961" cy="763500"/>
          </a:xfrm>
        </p:spPr>
        <p:txBody>
          <a:bodyPr/>
          <a:lstStyle/>
          <a:p>
            <a:r>
              <a:rPr lang="en-US" altLang="zh-TW" sz="3200" dirty="0"/>
              <a:t>Gradient Descent</a:t>
            </a:r>
            <a:endParaRPr lang="zh-TW" altLang="en-US" sz="3200" dirty="0"/>
          </a:p>
        </p:txBody>
      </p:sp>
      <p:sp>
        <p:nvSpPr>
          <p:cNvPr id="6" name="標題 1"/>
          <p:cNvSpPr txBox="1">
            <a:spLocks/>
          </p:cNvSpPr>
          <p:nvPr/>
        </p:nvSpPr>
        <p:spPr>
          <a:xfrm>
            <a:off x="369438" y="972545"/>
            <a:ext cx="8774561" cy="1565331"/>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rPr>
              <a:t>To minimize the cost function, the gradient descent algorithm starts with some initial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dirty="0">
                <a:solidFill>
                  <a:srgbClr val="000000"/>
                </a:solidFill>
              </a:rPr>
              <a:t>, and repeatedly performs the update </a:t>
            </a:r>
            <a:r>
              <a:rPr lang="en-US" altLang="zh-TW" sz="2400" dirty="0">
                <a:solidFill>
                  <a:srgbClr val="0000FF"/>
                </a:solidFill>
              </a:rPr>
              <a:t>for every </a:t>
            </a:r>
            <a:r>
              <a:rPr lang="en-US" altLang="zh-TW" sz="2400" i="1" dirty="0">
                <a:solidFill>
                  <a:srgbClr val="0000FF"/>
                </a:solidFill>
                <a:latin typeface="Times New Roman" panose="02020603050405020304" pitchFamily="18" charset="0"/>
                <a:cs typeface="Times New Roman" panose="02020603050405020304" pitchFamily="18" charset="0"/>
              </a:rPr>
              <a:t>j</a:t>
            </a:r>
            <a:r>
              <a:rPr lang="en-US" altLang="zh-TW" sz="2400" dirty="0">
                <a:solidFill>
                  <a:srgbClr val="0000FF"/>
                </a:solidFill>
                <a:latin typeface="Times New Roman" panose="02020603050405020304" pitchFamily="18" charset="0"/>
                <a:cs typeface="Times New Roman" panose="02020603050405020304" pitchFamily="18" charset="0"/>
              </a:rPr>
              <a:t>, 0</a:t>
            </a:r>
            <a:r>
              <a:rPr lang="en-US" altLang="zh-TW"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n</a:t>
            </a:r>
            <a:r>
              <a:rPr lang="en-US" altLang="zh-TW" sz="24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dirty="0">
                <a:solidFill>
                  <a:srgbClr val="0000FF"/>
                </a:solidFill>
                <a:sym typeface="Symbol" panose="05050102010706020507" pitchFamily="18" charset="2"/>
              </a:rPr>
              <a:t>where </a:t>
            </a:r>
            <a:r>
              <a:rPr lang="en-US" altLang="zh-TW" sz="2400" i="1"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n </a:t>
            </a:r>
            <a:r>
              <a:rPr lang="en-US" altLang="zh-TW" sz="2400" dirty="0">
                <a:solidFill>
                  <a:srgbClr val="0000FF"/>
                </a:solidFill>
                <a:sym typeface="Symbol" panose="05050102010706020507" pitchFamily="18" charset="2"/>
              </a:rPr>
              <a:t> is the number of parameters </a:t>
            </a:r>
            <a:r>
              <a:rPr lang="en-US" altLang="zh-TW" sz="2400" dirty="0">
                <a:solidFill>
                  <a:srgbClr val="000000"/>
                </a:solidFill>
                <a:sym typeface="Symbol" panose="05050102010706020507" pitchFamily="18" charset="2"/>
              </a:rPr>
              <a:t>(without counting </a:t>
            </a:r>
            <a:r>
              <a:rPr lang="en-US" altLang="zh-TW" sz="2400" i="1" dirty="0">
                <a:solidFill>
                  <a:srgbClr val="000000"/>
                </a:solidFill>
                <a:latin typeface="Times New Roman" panose="02020603050405020304" pitchFamily="18" charset="0"/>
                <a:cs typeface="Times New Roman" panose="02020603050405020304" pitchFamily="18" charset="0"/>
              </a:rPr>
              <a:t>θ</a:t>
            </a:r>
            <a:r>
              <a:rPr lang="en-US" altLang="zh-TW" sz="2400" baseline="-25000" dirty="0">
                <a:solidFill>
                  <a:srgbClr val="000000"/>
                </a:solidFill>
                <a:latin typeface="Times New Roman" panose="02020603050405020304" pitchFamily="18" charset="0"/>
                <a:cs typeface="Times New Roman" panose="02020603050405020304" pitchFamily="18" charset="0"/>
              </a:rPr>
              <a:t>0</a:t>
            </a:r>
            <a:r>
              <a:rPr lang="en-US" altLang="zh-TW" sz="2400" dirty="0">
                <a:solidFill>
                  <a:srgbClr val="000000"/>
                </a:solidFill>
                <a:latin typeface="Times New Roman" panose="02020603050405020304" pitchFamily="18" charset="0"/>
                <a:cs typeface="Times New Roman" panose="02020603050405020304" pitchFamily="18" charset="0"/>
              </a:rPr>
              <a:t>) </a:t>
            </a:r>
            <a:r>
              <a:rPr lang="en-US" altLang="zh-TW" sz="2400" dirty="0">
                <a:solidFill>
                  <a:srgbClr val="000000"/>
                </a:solidFill>
                <a:sym typeface="Symbol" panose="05050102010706020507" pitchFamily="18" charset="2"/>
              </a:rPr>
              <a:t>and </a:t>
            </a:r>
            <a:r>
              <a:rPr lang="en-US" altLang="zh-TW" sz="2400" dirty="0">
                <a:solidFill>
                  <a:srgbClr val="0000FF"/>
                </a:solidFill>
                <a:sym typeface="Symbol" panose="05050102010706020507" pitchFamily="18" charset="2"/>
              </a:rPr>
              <a:t> is the </a:t>
            </a:r>
            <a:r>
              <a:rPr lang="en-US" altLang="zh-TW" sz="2400" u="sng" dirty="0">
                <a:solidFill>
                  <a:srgbClr val="0000FF"/>
                </a:solidFill>
                <a:sym typeface="Symbol" panose="05050102010706020507" pitchFamily="18" charset="2"/>
              </a:rPr>
              <a:t>learning rate</a:t>
            </a:r>
            <a:r>
              <a:rPr lang="en-US" altLang="zh-TW" sz="2400" dirty="0">
                <a:solidFill>
                  <a:srgbClr val="0000FF"/>
                </a:solidFill>
                <a:sym typeface="Symbol" panose="05050102010706020507" pitchFamily="18" charset="2"/>
              </a:rPr>
              <a:t>.</a:t>
            </a:r>
            <a:endParaRPr lang="en-US" altLang="zh-TW" sz="2400" dirty="0">
              <a:solidFill>
                <a:srgbClr val="000000"/>
              </a:solidFill>
            </a:endParaRPr>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mc:AlternateContent xmlns:mc="http://schemas.openxmlformats.org/markup-compatibility/2006" xmlns:a14="http://schemas.microsoft.com/office/drawing/2010/main">
        <mc:Choice Requires="a14">
          <p:sp>
            <p:nvSpPr>
              <p:cNvPr id="12" name="標題 1"/>
              <p:cNvSpPr txBox="1">
                <a:spLocks/>
              </p:cNvSpPr>
              <p:nvPr/>
            </p:nvSpPr>
            <p:spPr>
              <a:xfrm>
                <a:off x="1731433" y="4839369"/>
                <a:ext cx="4584700" cy="91387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a14:m>
                  <m:oMathPara xmlns:m="http://schemas.openxmlformats.org/officeDocument/2006/math">
                    <m:oMathParaPr>
                      <m:jc m:val="centerGroup"/>
                    </m:oMathParaPr>
                    <m:oMath xmlns:m="http://schemas.openxmlformats.org/officeDocument/2006/math">
                      <m:r>
                        <a:rPr lang="zh-TW" altLang="en-US" sz="3200" i="1" smtClean="0">
                          <a:solidFill>
                            <a:srgbClr val="000000"/>
                          </a:solidFill>
                          <a:latin typeface="Cambria Math" panose="02040503050406030204" pitchFamily="18" charset="0"/>
                        </a:rPr>
                        <m:t>𝜃</m:t>
                      </m:r>
                      <m:r>
                        <a:rPr lang="en-US" altLang="zh-TW" sz="3200" b="0" i="1" smtClean="0">
                          <a:solidFill>
                            <a:srgbClr val="000000"/>
                          </a:solidFill>
                          <a:latin typeface="Cambria Math" panose="02040503050406030204" pitchFamily="18" charset="0"/>
                        </a:rPr>
                        <m:t> ≔ </m:t>
                      </m:r>
                      <m:r>
                        <a:rPr lang="zh-TW" altLang="en-US" sz="3200" b="0" i="1" smtClean="0">
                          <a:solidFill>
                            <a:srgbClr val="000000"/>
                          </a:solidFill>
                          <a:latin typeface="Cambria Math" panose="02040503050406030204" pitchFamily="18" charset="0"/>
                        </a:rPr>
                        <m:t>𝜃</m:t>
                      </m:r>
                      <m:r>
                        <a:rPr lang="en-US" altLang="zh-TW" sz="3200" b="0" i="1" smtClean="0">
                          <a:solidFill>
                            <a:srgbClr val="000000"/>
                          </a:solidFill>
                          <a:latin typeface="Cambria Math" panose="02040503050406030204" pitchFamily="18" charset="0"/>
                        </a:rPr>
                        <m:t> − </m:t>
                      </m:r>
                      <m:r>
                        <a:rPr lang="zh-TW" altLang="en-US" sz="3200" b="0" i="1" smtClean="0">
                          <a:solidFill>
                            <a:srgbClr val="000000"/>
                          </a:solidFill>
                          <a:latin typeface="Cambria Math" panose="02040503050406030204" pitchFamily="18" charset="0"/>
                        </a:rPr>
                        <m:t>𝛼</m:t>
                      </m:r>
                      <m:r>
                        <a:rPr lang="en-US" altLang="zh-TW" sz="3200" b="0" i="1" smtClean="0">
                          <a:solidFill>
                            <a:srgbClr val="000000"/>
                          </a:solidFill>
                          <a:latin typeface="Cambria Math" panose="02040503050406030204" pitchFamily="18" charset="0"/>
                        </a:rPr>
                        <m:t> </m:t>
                      </m:r>
                      <m:r>
                        <a:rPr lang="en-US" altLang="zh-TW" sz="3200" b="0" i="1" smtClean="0">
                          <a:solidFill>
                            <a:srgbClr val="000000"/>
                          </a:solidFill>
                          <a:latin typeface="Cambria Math" panose="02040503050406030204" pitchFamily="18" charset="0"/>
                          <a:ea typeface="Cambria Math" panose="02040503050406030204" pitchFamily="18" charset="0"/>
                        </a:rPr>
                        <m:t>𝛻</m:t>
                      </m:r>
                      <m:r>
                        <a:rPr lang="en-US" altLang="zh-TW" sz="3200" b="0" i="1" smtClean="0">
                          <a:solidFill>
                            <a:srgbClr val="000000"/>
                          </a:solidFill>
                          <a:latin typeface="Cambria Math" panose="02040503050406030204" pitchFamily="18" charset="0"/>
                          <a:ea typeface="Cambria Math" panose="02040503050406030204" pitchFamily="18" charset="0"/>
                        </a:rPr>
                        <m:t> </m:t>
                      </m:r>
                      <m:r>
                        <a:rPr lang="en-US" altLang="zh-TW" sz="3200" b="0" i="1" smtClean="0">
                          <a:solidFill>
                            <a:srgbClr val="000000"/>
                          </a:solidFill>
                          <a:latin typeface="Cambria Math" panose="02040503050406030204" pitchFamily="18" charset="0"/>
                          <a:ea typeface="Cambria Math" panose="02040503050406030204" pitchFamily="18" charset="0"/>
                        </a:rPr>
                        <m:t>𝐽</m:t>
                      </m:r>
                      <m:r>
                        <a:rPr lang="en-US" altLang="zh-TW" sz="3200" b="0" i="1" smtClean="0">
                          <a:solidFill>
                            <a:srgbClr val="000000"/>
                          </a:solidFill>
                          <a:latin typeface="Cambria Math" panose="02040503050406030204" pitchFamily="18" charset="0"/>
                          <a:ea typeface="Cambria Math" panose="02040503050406030204" pitchFamily="18" charset="0"/>
                        </a:rPr>
                        <m:t>(</m:t>
                      </m:r>
                      <m:r>
                        <a:rPr lang="zh-TW" altLang="en-US" sz="3200" b="0" i="1" smtClean="0">
                          <a:solidFill>
                            <a:srgbClr val="000000"/>
                          </a:solidFill>
                          <a:latin typeface="Cambria Math" panose="02040503050406030204" pitchFamily="18" charset="0"/>
                          <a:ea typeface="Cambria Math" panose="02040503050406030204" pitchFamily="18" charset="0"/>
                        </a:rPr>
                        <m:t>𝜃</m:t>
                      </m:r>
                      <m:r>
                        <a:rPr lang="en-US" altLang="zh-TW" sz="3200" b="0" i="1" smtClean="0">
                          <a:solidFill>
                            <a:srgbClr val="000000"/>
                          </a:solidFill>
                          <a:latin typeface="Cambria Math" panose="02040503050406030204" pitchFamily="18" charset="0"/>
                          <a:ea typeface="Cambria Math" panose="02040503050406030204" pitchFamily="18" charset="0"/>
                        </a:rPr>
                        <m:t>)</m:t>
                      </m:r>
                    </m:oMath>
                  </m:oMathPara>
                </a14:m>
                <a:endParaRPr lang="en-US" altLang="zh-TW" sz="3200" dirty="0">
                  <a:solidFill>
                    <a:srgbClr val="000000"/>
                  </a:solidFill>
                </a:endParaRPr>
              </a:p>
            </p:txBody>
          </p:sp>
        </mc:Choice>
        <mc:Fallback xmlns="">
          <p:sp>
            <p:nvSpPr>
              <p:cNvPr id="12" name="標題 1"/>
              <p:cNvSpPr txBox="1">
                <a:spLocks noRot="1" noChangeAspect="1" noMove="1" noResize="1" noEditPoints="1" noAdjustHandles="1" noChangeArrowheads="1" noChangeShapeType="1" noTextEdit="1"/>
              </p:cNvSpPr>
              <p:nvPr/>
            </p:nvSpPr>
            <p:spPr>
              <a:xfrm>
                <a:off x="1731433" y="4839369"/>
                <a:ext cx="4584700" cy="913870"/>
              </a:xfrm>
              <a:prstGeom prst="rect">
                <a:avLst/>
              </a:prstGeom>
              <a:blipFill>
                <a:blip r:embed="rId3"/>
                <a:stretch>
                  <a:fillRect/>
                </a:stretch>
              </a:blipFill>
              <a:ln>
                <a:noFill/>
              </a:ln>
            </p:spPr>
            <p:txBody>
              <a:bodyPr/>
              <a:lstStyle/>
              <a:p>
                <a:r>
                  <a:rPr lang="zh-TW" altLang="en-US">
                    <a:noFill/>
                  </a:rPr>
                  <a:t> </a:t>
                </a:r>
              </a:p>
            </p:txBody>
          </p:sp>
        </mc:Fallback>
      </mc:AlternateContent>
      <p:pic>
        <p:nvPicPr>
          <p:cNvPr id="5" name="圖片 4"/>
          <p:cNvPicPr>
            <a:picLocks noChangeAspect="1"/>
          </p:cNvPicPr>
          <p:nvPr/>
        </p:nvPicPr>
        <p:blipFill>
          <a:blip r:embed="rId4"/>
          <a:stretch>
            <a:fillRect/>
          </a:stretch>
        </p:blipFill>
        <p:spPr>
          <a:xfrm>
            <a:off x="2391833" y="2636268"/>
            <a:ext cx="3263900" cy="1035661"/>
          </a:xfrm>
          <a:prstGeom prst="rect">
            <a:avLst/>
          </a:prstGeom>
        </p:spPr>
      </p:pic>
      <p:sp>
        <p:nvSpPr>
          <p:cNvPr id="13" name="標題 1"/>
          <p:cNvSpPr txBox="1">
            <a:spLocks/>
          </p:cNvSpPr>
          <p:nvPr/>
        </p:nvSpPr>
        <p:spPr>
          <a:xfrm>
            <a:off x="369438" y="3671929"/>
            <a:ext cx="8545961" cy="135466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rPr>
              <a:t>We put the equation in the vector form, where </a:t>
            </a:r>
            <a:r>
              <a:rPr lang="en-US" altLang="zh-TW" sz="2400" dirty="0">
                <a:solidFill>
                  <a:srgbClr val="000000"/>
                </a:solidFill>
                <a:sym typeface="Symbol" panose="05050102010706020507" pitchFamily="18" charset="2"/>
              </a:rPr>
              <a:t> stands for the </a:t>
            </a:r>
            <a:r>
              <a:rPr lang="en-US" altLang="zh-TW" sz="2400" dirty="0">
                <a:solidFill>
                  <a:srgbClr val="0000FF"/>
                </a:solidFill>
                <a:sym typeface="Symbol" panose="05050102010706020507" pitchFamily="18" charset="2"/>
              </a:rPr>
              <a:t>gradient (grad) operator</a:t>
            </a:r>
            <a:r>
              <a:rPr lang="en-US" altLang="zh-TW" sz="2400" dirty="0">
                <a:solidFill>
                  <a:srgbClr val="000000"/>
                </a:solidFill>
                <a:sym typeface="Symbol" panose="05050102010706020507" pitchFamily="18" charset="2"/>
              </a:rPr>
              <a:t>, pronounced as </a:t>
            </a:r>
            <a:r>
              <a:rPr lang="en-US" altLang="zh-TW" sz="2400" u="sng" dirty="0">
                <a:solidFill>
                  <a:srgbClr val="0000FF"/>
                </a:solidFill>
                <a:sym typeface="Symbol" panose="05050102010706020507" pitchFamily="18" charset="2"/>
              </a:rPr>
              <a:t>del</a:t>
            </a:r>
            <a:r>
              <a:rPr lang="en-US" altLang="zh-TW" sz="2400" dirty="0">
                <a:solidFill>
                  <a:srgbClr val="000000"/>
                </a:solidFill>
                <a:sym typeface="Symbol" panose="05050102010706020507" pitchFamily="18" charset="2"/>
              </a:rPr>
              <a:t> or </a:t>
            </a:r>
            <a:r>
              <a:rPr lang="en-US" altLang="zh-TW" sz="2400" u="sng" dirty="0">
                <a:solidFill>
                  <a:srgbClr val="0000FF"/>
                </a:solidFill>
                <a:sym typeface="Symbol" panose="05050102010706020507" pitchFamily="18" charset="2"/>
              </a:rPr>
              <a:t>nabla</a:t>
            </a:r>
            <a:r>
              <a:rPr lang="en-US" altLang="zh-TW" sz="2400" dirty="0">
                <a:solidFill>
                  <a:srgbClr val="0000FF"/>
                </a:solidFill>
                <a:sym typeface="Symbol" panose="05050102010706020507" pitchFamily="18" charset="2"/>
              </a:rPr>
              <a:t>.</a:t>
            </a:r>
            <a:endParaRPr lang="en-US" altLang="zh-TW" sz="2400" u="sng" dirty="0">
              <a:solidFill>
                <a:srgbClr val="0000FF"/>
              </a:solidFill>
            </a:endParaRPr>
          </a:p>
        </p:txBody>
      </p:sp>
      <p:sp>
        <p:nvSpPr>
          <p:cNvPr id="15" name="標題 1"/>
          <p:cNvSpPr txBox="1">
            <a:spLocks/>
          </p:cNvSpPr>
          <p:nvPr/>
        </p:nvSpPr>
        <p:spPr>
          <a:xfrm>
            <a:off x="369438" y="5467180"/>
            <a:ext cx="8545962" cy="135466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457200" indent="-457200">
              <a:buFont typeface="Arial" panose="020B0604020202020204" pitchFamily="34" charset="0"/>
              <a:buChar char="•"/>
            </a:pP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sym typeface="Symbol" panose="05050102010706020507" pitchFamily="18" charset="2"/>
              </a:rPr>
              <a:t> is the </a:t>
            </a:r>
            <a:r>
              <a:rPr lang="en-US" altLang="zh-TW" sz="2400" dirty="0">
                <a:solidFill>
                  <a:srgbClr val="0000FF"/>
                </a:solidFill>
                <a:sym typeface="Symbol" panose="05050102010706020507" pitchFamily="18" charset="2"/>
              </a:rPr>
              <a:t>gradient of the function </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latin typeface="+mn-lt"/>
                <a:cs typeface="Times New Roman" panose="02020603050405020304" pitchFamily="18" charset="0"/>
                <a:sym typeface="Symbol" panose="05050102010706020507" pitchFamily="18" charset="2"/>
              </a:rPr>
              <a:t> It is the</a:t>
            </a:r>
            <a:r>
              <a:rPr lang="zh-TW" altLang="en-US" sz="2400" dirty="0">
                <a:solidFill>
                  <a:srgbClr val="000000"/>
                </a:solidFill>
                <a:latin typeface="+mn-lt"/>
                <a:cs typeface="Times New Roman" panose="02020603050405020304" pitchFamily="18" charset="0"/>
                <a:sym typeface="Symbol" panose="05050102010706020507" pitchFamily="18" charset="2"/>
              </a:rPr>
              <a:t> </a:t>
            </a:r>
            <a:r>
              <a:rPr lang="en-US" altLang="zh-TW" sz="2400" dirty="0">
                <a:solidFill>
                  <a:srgbClr val="000000"/>
                </a:solidFill>
                <a:latin typeface="+mn-lt"/>
                <a:cs typeface="Times New Roman" panose="02020603050405020304" pitchFamily="18" charset="0"/>
                <a:sym typeface="Symbol" panose="05050102010706020507" pitchFamily="18" charset="2"/>
              </a:rPr>
              <a:t>direction at which</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J</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i="1"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sz="2400" dirty="0">
                <a:solidFill>
                  <a:srgbClr val="00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TW" sz="2400" dirty="0">
                <a:solidFill>
                  <a:srgbClr val="0000FF"/>
                </a:solidFill>
                <a:sym typeface="Symbol" panose="05050102010706020507" pitchFamily="18" charset="2"/>
              </a:rPr>
              <a:t>increases the fastest. </a:t>
            </a:r>
            <a:endParaRPr lang="en-US" altLang="zh-TW" sz="2400" u="sng" dirty="0">
              <a:solidFill>
                <a:srgbClr val="0000FF"/>
              </a:solidFill>
            </a:endParaRPr>
          </a:p>
        </p:txBody>
      </p:sp>
      <p:sp>
        <p:nvSpPr>
          <p:cNvPr id="7" name="投影片編號版面配置區 6"/>
          <p:cNvSpPr>
            <a:spLocks noGrp="1"/>
          </p:cNvSpPr>
          <p:nvPr>
            <p:ph type="sldNum" idx="12"/>
          </p:nvPr>
        </p:nvSpPr>
        <p:spPr/>
        <p:txBody>
          <a:bodyPr/>
          <a:lstStyle/>
          <a:p>
            <a:pPr lvl="0">
              <a:spcBef>
                <a:spcPts val="0"/>
              </a:spcBef>
              <a:buNone/>
            </a:pPr>
            <a:fld id="{00000000-1234-1234-1234-123412341234}" type="slidenum">
              <a:rPr lang="en-US" altLang="zh-TW" smtClean="0"/>
              <a:t>13</a:t>
            </a:fld>
            <a:endParaRPr lang="zh-TW"/>
          </a:p>
        </p:txBody>
      </p:sp>
    </p:spTree>
    <p:extLst>
      <p:ext uri="{BB962C8B-B14F-4D97-AF65-F5344CB8AC3E}">
        <p14:creationId xmlns:p14="http://schemas.microsoft.com/office/powerpoint/2010/main" val="30108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a:t>Cost Function Is Decreased by Gradient Descent</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p:pic>
        <p:nvPicPr>
          <p:cNvPr id="7" name="圖片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1262061" y="1097965"/>
            <a:ext cx="6619875" cy="5191125"/>
          </a:xfrm>
          <a:prstGeom prst="rect">
            <a:avLst/>
          </a:prstGeom>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14</a:t>
            </a:fld>
            <a:endParaRPr lang="zh-TW"/>
          </a:p>
        </p:txBody>
      </p:sp>
    </p:spTree>
    <p:extLst>
      <p:ext uri="{BB962C8B-B14F-4D97-AF65-F5344CB8AC3E}">
        <p14:creationId xmlns:p14="http://schemas.microsoft.com/office/powerpoint/2010/main" val="375102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http://galaxy.agh.edu.pl/~vlsi/AI/backp_t_en/backprop.html</a:t>
            </a:r>
            <a:endParaRPr lang="zh-TW" altLang="en-US" sz="1200" dirty="0">
              <a:solidFill>
                <a:srgbClr val="CE93D8"/>
              </a:solidFill>
            </a:endParaRPr>
          </a:p>
        </p:txBody>
      </p:sp>
      <p:pic>
        <p:nvPicPr>
          <p:cNvPr id="6146" name="Picture 2" descr="http://galaxy.agh.edu.pl/~vlsi/AI/backp_t_en/backprop_files/img0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6" y="902855"/>
            <a:ext cx="4665635" cy="20164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galaxy.agh.edu.pl/~vlsi/AI/backp_t_en/backprop_files/img09.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541" y="2542365"/>
            <a:ext cx="4665635" cy="218517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galaxy.agh.edu.pl/~vlsi/AI/backp_t_en/backprop_files/img1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3066" y="4350615"/>
            <a:ext cx="4665635" cy="2185171"/>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15</a:t>
            </a:fld>
            <a:endParaRPr lang="zh-TW"/>
          </a:p>
        </p:txBody>
      </p:sp>
    </p:spTree>
    <p:extLst>
      <p:ext uri="{BB962C8B-B14F-4D97-AF65-F5344CB8AC3E}">
        <p14:creationId xmlns:p14="http://schemas.microsoft.com/office/powerpoint/2010/main" val="95274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http://galaxy.agh.edu.pl/~vlsi/AI/backp_t_en/backprop.html</a:t>
            </a:r>
            <a:endParaRPr lang="zh-TW" altLang="en-US" sz="1200" dirty="0">
              <a:solidFill>
                <a:srgbClr val="CE93D8"/>
              </a:solidFill>
            </a:endParaRPr>
          </a:p>
        </p:txBody>
      </p:sp>
      <p:pic>
        <p:nvPicPr>
          <p:cNvPr id="7170" name="Picture 2" descr="http://galaxy.agh.edu.pl/~vlsi/AI/backp_t_en/backprop_files/img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6" y="805139"/>
            <a:ext cx="4096010" cy="20887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galaxy.agh.edu.pl/~vlsi/AI/backp_t_en/backprop_files/img1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178" y="2510850"/>
            <a:ext cx="4321996" cy="22039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galaxy.agh.edu.pl/~vlsi/AI/backp_t_en/backprop_files/img1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941" y="4378227"/>
            <a:ext cx="4046395" cy="2063443"/>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16</a:t>
            </a:fld>
            <a:endParaRPr lang="zh-TW"/>
          </a:p>
        </p:txBody>
      </p:sp>
    </p:spTree>
    <p:extLst>
      <p:ext uri="{BB962C8B-B14F-4D97-AF65-F5344CB8AC3E}">
        <p14:creationId xmlns:p14="http://schemas.microsoft.com/office/powerpoint/2010/main" val="374984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http://galaxy.agh.edu.pl/~vlsi/AI/backp_t_en/backprop.html</a:t>
            </a:r>
            <a:endParaRPr lang="zh-TW" altLang="en-US" sz="1200" dirty="0">
              <a:solidFill>
                <a:srgbClr val="CE93D8"/>
              </a:solidFill>
            </a:endParaRPr>
          </a:p>
        </p:txBody>
      </p:sp>
      <p:pic>
        <p:nvPicPr>
          <p:cNvPr id="8194" name="Picture 2" descr="http://galaxy.agh.edu.pl/~vlsi/AI/backp_t_en/backprop_files/img1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38" y="945386"/>
            <a:ext cx="3739567" cy="22856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galaxy.agh.edu.pl/~vlsi/AI/backp_t_en/backprop_files/img1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328" y="2710062"/>
            <a:ext cx="3580229" cy="220770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galaxy.agh.edu.pl/~vlsi/AI/backp_t_en/backprop_files/img16.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9574" y="4451852"/>
            <a:ext cx="3527873" cy="2222433"/>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17</a:t>
            </a:fld>
            <a:endParaRPr lang="zh-TW"/>
          </a:p>
        </p:txBody>
      </p:sp>
    </p:spTree>
    <p:extLst>
      <p:ext uri="{BB962C8B-B14F-4D97-AF65-F5344CB8AC3E}">
        <p14:creationId xmlns:p14="http://schemas.microsoft.com/office/powerpoint/2010/main" val="80267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81886"/>
            <a:ext cx="9143999" cy="763500"/>
          </a:xfrm>
        </p:spPr>
        <p:txBody>
          <a:bodyPr/>
          <a:lstStyle/>
          <a:p>
            <a:r>
              <a:rPr lang="en-US" altLang="zh-TW" sz="3200" dirty="0"/>
              <a:t>Error Backpropagation Learning Rule</a:t>
            </a:r>
            <a:endParaRPr lang="zh-TW" altLang="en-US" sz="3200" dirty="0"/>
          </a:p>
        </p:txBody>
      </p:sp>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http://galaxy.agh.edu.pl/~vlsi/AI/backp_t_en/backprop.html</a:t>
            </a:r>
            <a:endParaRPr lang="zh-TW" altLang="en-US" sz="1200" dirty="0">
              <a:solidFill>
                <a:srgbClr val="CE93D8"/>
              </a:solidFill>
            </a:endParaRPr>
          </a:p>
        </p:txBody>
      </p:sp>
      <p:pic>
        <p:nvPicPr>
          <p:cNvPr id="9218" name="Picture 2" descr="http://galaxy.agh.edu.pl/~vlsi/AI/backp_t_en/backprop_files/img1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48" y="827895"/>
            <a:ext cx="3597171" cy="245261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galaxy.agh.edu.pl/~vlsi/AI/backp_t_en/backprop_files/img1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416" y="2794309"/>
            <a:ext cx="3584844" cy="233109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galaxy.agh.edu.pl/~vlsi/AI/backp_t_en/backprop_files/img19.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7792" y="4574026"/>
            <a:ext cx="3584844" cy="1961760"/>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18</a:t>
            </a:fld>
            <a:endParaRPr lang="zh-TW"/>
          </a:p>
        </p:txBody>
      </p:sp>
    </p:spTree>
    <p:extLst>
      <p:ext uri="{BB962C8B-B14F-4D97-AF65-F5344CB8AC3E}">
        <p14:creationId xmlns:p14="http://schemas.microsoft.com/office/powerpoint/2010/main" val="70053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19</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273947" y="388356"/>
            <a:ext cx="8596105" cy="6081287"/>
          </a:xfrm>
          <a:prstGeom prst="rect">
            <a:avLst/>
          </a:prstGeom>
        </p:spPr>
      </p:pic>
    </p:spTree>
    <p:extLst>
      <p:ext uri="{BB962C8B-B14F-4D97-AF65-F5344CB8AC3E}">
        <p14:creationId xmlns:p14="http://schemas.microsoft.com/office/powerpoint/2010/main" val="1134712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lvl="0">
              <a:buClr>
                <a:schemeClr val="accent1"/>
              </a:buClr>
              <a:buSzPct val="25000"/>
            </a:pPr>
            <a:r>
              <a:rPr lang="en-US" altLang="zh-TW" sz="3600" dirty="0"/>
              <a:t>Neural Network in Brain</a:t>
            </a:r>
            <a:r>
              <a:rPr lang="zh-TW" sz="3600" b="1" i="0" u="none" strike="noStrike" cap="none" dirty="0">
                <a:solidFill>
                  <a:schemeClr val="accent1"/>
                </a:solidFill>
                <a:latin typeface="PT Sans Narrow"/>
                <a:ea typeface="PT Sans Narrow"/>
                <a:cs typeface="PT Sans Narrow"/>
                <a:sym typeface="PT Sans Narrow"/>
              </a:rPr>
              <a:t> </a:t>
            </a:r>
          </a:p>
        </p:txBody>
      </p:sp>
      <p:pic>
        <p:nvPicPr>
          <p:cNvPr id="547" name="Shape 547" descr="https://lh3.googleusercontent.com/r7gX2SvdO-Ezt_UREIM43jL5sd3UT9uSNhfW5REO1TVt7hMGR7yGjug5PmPSiLGOrvUhMZZ604jLD9-BIc2ogRFUe0LrsQCpsvQTqrB1ebnpaB_N-UFT6hwNS-Q6RK9T-Ku3QSeY"/>
          <p:cNvPicPr preferRelativeResize="0"/>
          <p:nvPr/>
        </p:nvPicPr>
        <p:blipFill rotWithShape="1">
          <a:blip r:embed="rId3">
            <a:alphaModFix/>
          </a:blip>
          <a:srcRect/>
          <a:stretch/>
        </p:blipFill>
        <p:spPr>
          <a:xfrm>
            <a:off x="311698" y="1536565"/>
            <a:ext cx="5718988" cy="5060178"/>
          </a:xfrm>
          <a:prstGeom prst="rect">
            <a:avLst/>
          </a:prstGeom>
          <a:noFill/>
          <a:ln>
            <a:noFill/>
          </a:ln>
        </p:spPr>
      </p:pic>
      <p:sp>
        <p:nvSpPr>
          <p:cNvPr id="548" name="Shape 548"/>
          <p:cNvSpPr txBox="1"/>
          <p:nvPr/>
        </p:nvSpPr>
        <p:spPr>
          <a:xfrm>
            <a:off x="6117770" y="1536565"/>
            <a:ext cx="2853701" cy="5693865"/>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rgbClr val="000000"/>
              </a:buClr>
              <a:buSzPct val="25000"/>
              <a:buFont typeface="Wingdings" panose="05000000000000000000" pitchFamily="2" charset="2"/>
              <a:buChar char="Ø"/>
            </a:pPr>
            <a:r>
              <a:rPr lang="zh-TW" sz="2000" b="0" i="0" u="none" strike="noStrike" cap="none" dirty="0">
                <a:solidFill>
                  <a:srgbClr val="000000"/>
                </a:solidFill>
                <a:latin typeface="Arial"/>
                <a:ea typeface="Arial"/>
                <a:cs typeface="Arial"/>
                <a:sym typeface="Arial"/>
              </a:rPr>
              <a:t>There are about 10 billion to 100 billion neurons in the human brain</a:t>
            </a:r>
            <a:r>
              <a:rPr lang="en-US" altLang="zh-TW" sz="2000" b="0" i="0" u="none" strike="noStrike" cap="none" dirty="0">
                <a:solidFill>
                  <a:srgbClr val="000000"/>
                </a:solidFill>
                <a:latin typeface="Arial"/>
                <a:ea typeface="Arial"/>
                <a:cs typeface="Arial"/>
                <a:sym typeface="Arial"/>
              </a:rPr>
              <a:t>.</a:t>
            </a:r>
          </a:p>
          <a:p>
            <a:pPr marL="285750" marR="0" lvl="0" indent="-285750" algn="l" rtl="0">
              <a:lnSpc>
                <a:spcPct val="100000"/>
              </a:lnSpc>
              <a:spcBef>
                <a:spcPts val="0"/>
              </a:spcBef>
              <a:spcAft>
                <a:spcPts val="0"/>
              </a:spcAft>
              <a:buClr>
                <a:srgbClr val="000000"/>
              </a:buClr>
              <a:buSzPct val="25000"/>
              <a:buFont typeface="Wingdings" panose="05000000000000000000" pitchFamily="2" charset="2"/>
              <a:buChar char="Ø"/>
            </a:pPr>
            <a:endParaRPr lang="en-US" altLang="zh-TW"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ct val="25000"/>
              <a:buFont typeface="Wingdings" panose="05000000000000000000" pitchFamily="2" charset="2"/>
              <a:buChar char="l"/>
            </a:pPr>
            <a:r>
              <a:rPr lang="zh-TW" sz="2000" b="0" i="0" u="none" strike="noStrike" cap="none" dirty="0">
                <a:solidFill>
                  <a:srgbClr val="000000"/>
                </a:solidFill>
                <a:latin typeface="Arial"/>
                <a:ea typeface="Arial"/>
                <a:cs typeface="Arial"/>
                <a:sym typeface="Arial"/>
              </a:rPr>
              <a:t>Each neuron is connected to other </a:t>
            </a:r>
            <a:r>
              <a:rPr lang="en-US" altLang="zh-TW" sz="2000" b="0" i="0" u="none" strike="noStrike" cap="none" dirty="0">
                <a:solidFill>
                  <a:srgbClr val="000000"/>
                </a:solidFill>
                <a:latin typeface="Arial"/>
                <a:ea typeface="Arial"/>
                <a:cs typeface="Arial"/>
                <a:sym typeface="Arial"/>
              </a:rPr>
              <a:t>up to</a:t>
            </a:r>
            <a:r>
              <a:rPr lang="zh-TW" sz="2000" b="0" i="0" u="none" strike="noStrike" cap="none" dirty="0">
                <a:solidFill>
                  <a:srgbClr val="000000"/>
                </a:solidFill>
                <a:latin typeface="Arial"/>
                <a:ea typeface="Arial"/>
                <a:cs typeface="Arial"/>
                <a:sym typeface="Arial"/>
              </a:rPr>
              <a:t> 100,000 neurons</a:t>
            </a:r>
            <a:r>
              <a:rPr lang="en-US" altLang="zh-TW" sz="2000" b="0" i="0" u="none" strike="noStrike" cap="none" dirty="0">
                <a:solidFill>
                  <a:srgbClr val="000000"/>
                </a:solidFill>
                <a:latin typeface="Arial"/>
                <a:ea typeface="Arial"/>
                <a:cs typeface="Arial"/>
                <a:sym typeface="Arial"/>
              </a:rPr>
              <a:t> </a:t>
            </a:r>
            <a:r>
              <a:rPr lang="zh-TW" sz="2000" b="0" i="0" u="none" strike="noStrike" cap="none" dirty="0">
                <a:solidFill>
                  <a:srgbClr val="000000"/>
                </a:solidFill>
                <a:latin typeface="Arial"/>
                <a:ea typeface="Arial"/>
                <a:cs typeface="Arial"/>
                <a:sym typeface="Arial"/>
              </a:rPr>
              <a:t>to form a complex neural network.</a:t>
            </a:r>
            <a:endParaRPr lang="en-US" altLang="zh-TW" sz="2000" b="0" i="0" u="none" strike="noStrike" cap="none" dirty="0">
              <a:solidFill>
                <a:srgbClr val="000000"/>
              </a:solidFill>
              <a:latin typeface="Arial"/>
              <a:ea typeface="Arial"/>
              <a:cs typeface="Arial"/>
              <a:sym typeface="Arial"/>
            </a:endParaRPr>
          </a:p>
        </p:txBody>
      </p:sp>
      <p:sp>
        <p:nvSpPr>
          <p:cNvPr id="2" name="投影片編號版面配置區 1"/>
          <p:cNvSpPr>
            <a:spLocks noGrp="1"/>
          </p:cNvSpPr>
          <p:nvPr>
            <p:ph type="sldNum" idx="12"/>
          </p:nvPr>
        </p:nvSpPr>
        <p:spPr/>
        <p:txBody>
          <a:bodyPr/>
          <a:lstStyle/>
          <a:p>
            <a:pPr lvl="0">
              <a:spcBef>
                <a:spcPts val="0"/>
              </a:spcBef>
              <a:buNone/>
            </a:pPr>
            <a:fld id="{00000000-1234-1234-1234-123412341234}" type="slidenum">
              <a:rPr lang="en-US" altLang="zh-TW" smtClean="0"/>
              <a:t>2</a:t>
            </a:fld>
            <a:endParaRPr lang="zh-TW"/>
          </a:p>
        </p:txBody>
      </p:sp>
    </p:spTree>
    <p:extLst>
      <p:ext uri="{BB962C8B-B14F-4D97-AF65-F5344CB8AC3E}">
        <p14:creationId xmlns:p14="http://schemas.microsoft.com/office/powerpoint/2010/main" val="2297346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20</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314867" y="568850"/>
            <a:ext cx="8640095" cy="5839185"/>
          </a:xfrm>
          <a:prstGeom prst="rect">
            <a:avLst/>
          </a:prstGeom>
        </p:spPr>
      </p:pic>
    </p:spTree>
    <p:extLst>
      <p:ext uri="{BB962C8B-B14F-4D97-AF65-F5344CB8AC3E}">
        <p14:creationId xmlns:p14="http://schemas.microsoft.com/office/powerpoint/2010/main" val="3147277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內容版面配置區 5"/>
          <p:cNvPicPr>
            <a:picLocks noGrp="1" noChangeAspect="1"/>
          </p:cNvPicPr>
          <p:nvPr>
            <p:ph sz="half" idx="2"/>
          </p:nvPr>
        </p:nvPicPr>
        <p:blipFill>
          <a:blip r:embed="rId2"/>
          <a:stretch>
            <a:fillRect/>
          </a:stretch>
        </p:blipFill>
        <p:spPr>
          <a:xfrm>
            <a:off x="311700" y="593366"/>
            <a:ext cx="8605809" cy="5923087"/>
          </a:xfrm>
          <a:prstGeom prst="rect">
            <a:avLst/>
          </a:prstGeom>
        </p:spPr>
      </p:pic>
      <p:sp>
        <p:nvSpPr>
          <p:cNvPr id="5" name="投影片編號版面配置區 4"/>
          <p:cNvSpPr>
            <a:spLocks noGrp="1"/>
          </p:cNvSpPr>
          <p:nvPr>
            <p:ph type="sldNum" sz="quarter" idx="12"/>
          </p:nvPr>
        </p:nvSpPr>
        <p:spPr/>
        <p:txBody>
          <a:bodyPr/>
          <a:lstStyle/>
          <a:p>
            <a:fld id="{EF17FEE1-401D-41A0-A8EC-0ED92B3952C9}" type="slidenum">
              <a:rPr lang="zh-TW" altLang="en-US" smtClean="0"/>
              <a:t>21</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Tree>
    <p:extLst>
      <p:ext uri="{BB962C8B-B14F-4D97-AF65-F5344CB8AC3E}">
        <p14:creationId xmlns:p14="http://schemas.microsoft.com/office/powerpoint/2010/main" val="1617031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22</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182499" y="403598"/>
            <a:ext cx="8779001" cy="6050804"/>
          </a:xfrm>
          <a:prstGeom prst="rect">
            <a:avLst/>
          </a:prstGeom>
        </p:spPr>
      </p:pic>
    </p:spTree>
    <p:extLst>
      <p:ext uri="{BB962C8B-B14F-4D97-AF65-F5344CB8AC3E}">
        <p14:creationId xmlns:p14="http://schemas.microsoft.com/office/powerpoint/2010/main" val="4123551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內容版面配置區 5"/>
          <p:cNvPicPr>
            <a:picLocks noGrp="1" noChangeAspect="1"/>
          </p:cNvPicPr>
          <p:nvPr>
            <p:ph sz="half" idx="1"/>
          </p:nvPr>
        </p:nvPicPr>
        <p:blipFill>
          <a:blip r:embed="rId2"/>
          <a:stretch>
            <a:fillRect/>
          </a:stretch>
        </p:blipFill>
        <p:spPr>
          <a:xfrm>
            <a:off x="168441" y="-24064"/>
            <a:ext cx="8832300" cy="6593557"/>
          </a:xfrm>
          <a:prstGeom prst="rect">
            <a:avLst/>
          </a:prstGeom>
        </p:spPr>
      </p:pic>
      <p:sp>
        <p:nvSpPr>
          <p:cNvPr id="5" name="投影片編號版面配置區 4"/>
          <p:cNvSpPr>
            <a:spLocks noGrp="1"/>
          </p:cNvSpPr>
          <p:nvPr>
            <p:ph type="sldNum" sz="quarter" idx="12"/>
          </p:nvPr>
        </p:nvSpPr>
        <p:spPr/>
        <p:txBody>
          <a:bodyPr/>
          <a:lstStyle/>
          <a:p>
            <a:fld id="{EF17FEE1-401D-41A0-A8EC-0ED92B3952C9}" type="slidenum">
              <a:rPr lang="zh-TW" altLang="en-US" smtClean="0"/>
              <a:t>23</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Tree>
    <p:extLst>
      <p:ext uri="{BB962C8B-B14F-4D97-AF65-F5344CB8AC3E}">
        <p14:creationId xmlns:p14="http://schemas.microsoft.com/office/powerpoint/2010/main" val="3610255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24</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91051" y="86346"/>
            <a:ext cx="8961897" cy="6492803"/>
          </a:xfrm>
          <a:prstGeom prst="rect">
            <a:avLst/>
          </a:prstGeom>
        </p:spPr>
      </p:pic>
    </p:spTree>
    <p:extLst>
      <p:ext uri="{BB962C8B-B14F-4D97-AF65-F5344CB8AC3E}">
        <p14:creationId xmlns:p14="http://schemas.microsoft.com/office/powerpoint/2010/main" val="3659187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25</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38988" y="593366"/>
            <a:ext cx="9182987" cy="5647292"/>
          </a:xfrm>
          <a:prstGeom prst="rect">
            <a:avLst/>
          </a:prstGeom>
        </p:spPr>
      </p:pic>
    </p:spTree>
    <p:extLst>
      <p:ext uri="{BB962C8B-B14F-4D97-AF65-F5344CB8AC3E}">
        <p14:creationId xmlns:p14="http://schemas.microsoft.com/office/powerpoint/2010/main" val="2562222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26</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106293" y="225920"/>
            <a:ext cx="8931414" cy="6309907"/>
          </a:xfrm>
          <a:prstGeom prst="rect">
            <a:avLst/>
          </a:prstGeom>
        </p:spPr>
      </p:pic>
    </p:spTree>
    <p:extLst>
      <p:ext uri="{BB962C8B-B14F-4D97-AF65-F5344CB8AC3E}">
        <p14:creationId xmlns:p14="http://schemas.microsoft.com/office/powerpoint/2010/main" val="1626410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27</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8" name="圖片 7"/>
          <p:cNvPicPr>
            <a:picLocks noChangeAspect="1"/>
          </p:cNvPicPr>
          <p:nvPr/>
        </p:nvPicPr>
        <p:blipFill>
          <a:blip r:embed="rId2"/>
          <a:stretch>
            <a:fillRect/>
          </a:stretch>
        </p:blipFill>
        <p:spPr>
          <a:xfrm>
            <a:off x="106293" y="257604"/>
            <a:ext cx="8931414" cy="6294665"/>
          </a:xfrm>
          <a:prstGeom prst="rect">
            <a:avLst/>
          </a:prstGeom>
        </p:spPr>
      </p:pic>
    </p:spTree>
    <p:extLst>
      <p:ext uri="{BB962C8B-B14F-4D97-AF65-F5344CB8AC3E}">
        <p14:creationId xmlns:p14="http://schemas.microsoft.com/office/powerpoint/2010/main" val="3618055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28</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a:p>
        </p:txBody>
      </p:sp>
      <p:pic>
        <p:nvPicPr>
          <p:cNvPr id="6" name="圖片 5"/>
          <p:cNvPicPr>
            <a:picLocks noChangeAspect="1"/>
          </p:cNvPicPr>
          <p:nvPr/>
        </p:nvPicPr>
        <p:blipFill>
          <a:blip r:embed="rId2"/>
          <a:stretch>
            <a:fillRect/>
          </a:stretch>
        </p:blipFill>
        <p:spPr>
          <a:xfrm>
            <a:off x="243465" y="289288"/>
            <a:ext cx="8657070" cy="6279424"/>
          </a:xfrm>
          <a:prstGeom prst="rect">
            <a:avLst/>
          </a:prstGeom>
        </p:spPr>
      </p:pic>
    </p:spTree>
    <p:extLst>
      <p:ext uri="{BB962C8B-B14F-4D97-AF65-F5344CB8AC3E}">
        <p14:creationId xmlns:p14="http://schemas.microsoft.com/office/powerpoint/2010/main" val="3574374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stretch>
            <a:fillRect/>
          </a:stretch>
        </p:blipFill>
        <p:spPr>
          <a:xfrm>
            <a:off x="0" y="0"/>
            <a:ext cx="9309016" cy="6415674"/>
          </a:xfrm>
          <a:prstGeom prst="rect">
            <a:avLst/>
          </a:prstGeom>
        </p:spPr>
      </p:pic>
      <p:sp>
        <p:nvSpPr>
          <p:cNvPr id="2" name="標題 1"/>
          <p:cNvSpPr>
            <a:spLocks noGrp="1"/>
          </p:cNvSpPr>
          <p:nvPr>
            <p:ph type="title"/>
          </p:nvPr>
        </p:nvSpPr>
        <p:spPr/>
        <p:txBody>
          <a:bodyPr/>
          <a:lstStyle/>
          <a:p>
            <a:endParaRPr lang="zh-TW" altLang="en-US" dirty="0"/>
          </a:p>
        </p:txBody>
      </p:sp>
      <p:sp>
        <p:nvSpPr>
          <p:cNvPr id="5" name="投影片編號版面配置區 4"/>
          <p:cNvSpPr>
            <a:spLocks noGrp="1"/>
          </p:cNvSpPr>
          <p:nvPr>
            <p:ph type="sldNum" sz="quarter" idx="12"/>
          </p:nvPr>
        </p:nvSpPr>
        <p:spPr/>
        <p:txBody>
          <a:bodyPr/>
          <a:lstStyle/>
          <a:p>
            <a:fld id="{EF17FEE1-401D-41A0-A8EC-0ED92B3952C9}" type="slidenum">
              <a:rPr lang="zh-TW" altLang="en-US" smtClean="0"/>
              <a:t>29</a:t>
            </a:fld>
            <a:endParaRPr lang="zh-TW" altLang="en-US"/>
          </a:p>
        </p:txBody>
      </p:sp>
      <p:sp>
        <p:nvSpPr>
          <p:cNvPr id="7" name="矩形 6"/>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https://www.slideshare.net/tw_dsconf/ss-62245351?from_action=save</a:t>
            </a:r>
            <a:endParaRPr lang="zh-TW" altLang="en-US" sz="1200" dirty="0">
              <a:solidFill>
                <a:srgbClr val="CE93D8"/>
              </a:solidFill>
            </a:endParaRPr>
          </a:p>
        </p:txBody>
      </p:sp>
      <p:sp>
        <p:nvSpPr>
          <p:cNvPr id="4" name="內容版面配置區 3"/>
          <p:cNvSpPr>
            <a:spLocks noGrp="1"/>
          </p:cNvSpPr>
          <p:nvPr>
            <p:ph sz="half" idx="2"/>
          </p:nvPr>
        </p:nvSpPr>
        <p:spPr/>
        <p:txBody>
          <a:bodyPr/>
          <a:lstStyle/>
          <a:p>
            <a:endParaRPr lang="zh-TW" altLang="en-US"/>
          </a:p>
        </p:txBody>
      </p:sp>
      <p:sp>
        <p:nvSpPr>
          <p:cNvPr id="3" name="內容版面配置區 2"/>
          <p:cNvSpPr>
            <a:spLocks noGrp="1"/>
          </p:cNvSpPr>
          <p:nvPr>
            <p:ph sz="half" idx="1"/>
          </p:nvPr>
        </p:nvSpPr>
        <p:spPr/>
        <p:txBody>
          <a:bodyPr/>
          <a:lstStyle/>
          <a:p>
            <a:endParaRPr lang="zh-TW" altLang="en-US" dirty="0"/>
          </a:p>
        </p:txBody>
      </p:sp>
    </p:spTree>
    <p:extLst>
      <p:ext uri="{BB962C8B-B14F-4D97-AF65-F5344CB8AC3E}">
        <p14:creationId xmlns:p14="http://schemas.microsoft.com/office/powerpoint/2010/main" val="3127574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zh-TW" sz="3600" b="1" i="0" u="none" strike="noStrike" cap="none" dirty="0">
                <a:solidFill>
                  <a:schemeClr val="accent1"/>
                </a:solidFill>
                <a:latin typeface="+mj-lt"/>
                <a:ea typeface="PT Sans Narrow"/>
                <a:cs typeface="PT Sans Narrow"/>
                <a:sym typeface="PT Sans Narrow"/>
              </a:rPr>
              <a:t>Neuron Structure</a:t>
            </a:r>
          </a:p>
        </p:txBody>
      </p:sp>
      <p:pic>
        <p:nvPicPr>
          <p:cNvPr id="1028" name="Picture 4" descr="neuron 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57" y="1674221"/>
            <a:ext cx="8599714" cy="429985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203960" y="6550670"/>
            <a:ext cx="6050280" cy="276999"/>
          </a:xfrm>
          <a:prstGeom prst="rect">
            <a:avLst/>
          </a:prstGeom>
        </p:spPr>
        <p:txBody>
          <a:bodyPr wrap="square">
            <a:spAutoFit/>
          </a:bodyPr>
          <a:lstStyle/>
          <a:p>
            <a:r>
              <a:rPr lang="en-US" altLang="zh-TW" sz="1200" dirty="0">
                <a:solidFill>
                  <a:srgbClr val="CE93D8"/>
                </a:solidFill>
              </a:rPr>
              <a:t>Source: http://www.topkeyword.info/105023-synapse-neuron-diagram.htm</a:t>
            </a:r>
            <a:endParaRPr lang="zh-TW" altLang="en-US" sz="1200" dirty="0">
              <a:solidFill>
                <a:srgbClr val="CE93D8"/>
              </a:solidFill>
            </a:endParaRPr>
          </a:p>
        </p:txBody>
      </p:sp>
      <p:sp>
        <p:nvSpPr>
          <p:cNvPr id="3" name="投影片編號版面配置區 2"/>
          <p:cNvSpPr>
            <a:spLocks noGrp="1"/>
          </p:cNvSpPr>
          <p:nvPr>
            <p:ph type="sldNum" idx="12"/>
          </p:nvPr>
        </p:nvSpPr>
        <p:spPr/>
        <p:txBody>
          <a:bodyPr/>
          <a:lstStyle/>
          <a:p>
            <a:pPr lvl="0">
              <a:spcBef>
                <a:spcPts val="0"/>
              </a:spcBef>
              <a:buNone/>
            </a:pPr>
            <a:fld id="{00000000-1234-1234-1234-123412341234}" type="slidenum">
              <a:rPr lang="en-US" altLang="zh-TW" smtClean="0"/>
              <a:t>3</a:t>
            </a:fld>
            <a:endParaRPr lang="zh-TW"/>
          </a:p>
        </p:txBody>
      </p:sp>
    </p:spTree>
    <p:extLst>
      <p:ext uri="{BB962C8B-B14F-4D97-AF65-F5344CB8AC3E}">
        <p14:creationId xmlns:p14="http://schemas.microsoft.com/office/powerpoint/2010/main" val="4238066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69439" y="6497686"/>
            <a:ext cx="6430775" cy="276999"/>
          </a:xfrm>
          <a:prstGeom prst="rect">
            <a:avLst/>
          </a:prstGeom>
        </p:spPr>
        <p:txBody>
          <a:bodyPr wrap="square">
            <a:spAutoFit/>
          </a:bodyPr>
          <a:lstStyle/>
          <a:p>
            <a:r>
              <a:rPr lang="en-US" altLang="zh-TW" sz="1200" dirty="0">
                <a:solidFill>
                  <a:srgbClr val="CE93D8"/>
                </a:solidFill>
              </a:rPr>
              <a:t>Source: http://speech.ee.ntu.edu.tw/~tlkagk/courses/ML_2017/Lecture/DL.pptx</a:t>
            </a:r>
            <a:endParaRPr lang="zh-TW" altLang="en-US" sz="1200" dirty="0">
              <a:solidFill>
                <a:srgbClr val="CE93D8"/>
              </a:solidFill>
            </a:endParaRPr>
          </a:p>
        </p:txBody>
      </p:sp>
      <p:pic>
        <p:nvPicPr>
          <p:cNvPr id="54" name="圖片 53"/>
          <p:cNvPicPr>
            <a:picLocks noChangeAspect="1"/>
          </p:cNvPicPr>
          <p:nvPr/>
        </p:nvPicPr>
        <p:blipFill>
          <a:blip r:embed="rId3"/>
          <a:stretch>
            <a:fillRect/>
          </a:stretch>
        </p:blipFill>
        <p:spPr>
          <a:xfrm rot="5400000">
            <a:off x="4178617" y="2330076"/>
            <a:ext cx="5940000" cy="1435649"/>
          </a:xfrm>
          <a:prstGeom prst="rect">
            <a:avLst/>
          </a:prstGeom>
        </p:spPr>
      </p:pic>
      <p:pic>
        <p:nvPicPr>
          <p:cNvPr id="58" name="圖片 57"/>
          <p:cNvPicPr>
            <a:picLocks noChangeAspect="1"/>
          </p:cNvPicPr>
          <p:nvPr/>
        </p:nvPicPr>
        <p:blipFill>
          <a:blip r:embed="rId4"/>
          <a:stretch>
            <a:fillRect/>
          </a:stretch>
        </p:blipFill>
        <p:spPr>
          <a:xfrm rot="16200000">
            <a:off x="1278868" y="4448853"/>
            <a:ext cx="2160000" cy="711056"/>
          </a:xfrm>
          <a:prstGeom prst="rect">
            <a:avLst/>
          </a:prstGeom>
        </p:spPr>
      </p:pic>
      <p:pic>
        <p:nvPicPr>
          <p:cNvPr id="59" name="圖片 58"/>
          <p:cNvPicPr>
            <a:picLocks noChangeAspect="1"/>
          </p:cNvPicPr>
          <p:nvPr/>
        </p:nvPicPr>
        <p:blipFill>
          <a:blip r:embed="rId5"/>
          <a:stretch>
            <a:fillRect/>
          </a:stretch>
        </p:blipFill>
        <p:spPr>
          <a:xfrm flipV="1">
            <a:off x="4306404" y="938283"/>
            <a:ext cx="951870" cy="5130000"/>
          </a:xfrm>
          <a:prstGeom prst="rect">
            <a:avLst/>
          </a:prstGeom>
        </p:spPr>
      </p:pic>
      <p:sp>
        <p:nvSpPr>
          <p:cNvPr id="60" name="文字方塊 59"/>
          <p:cNvSpPr txBox="1"/>
          <p:nvPr/>
        </p:nvSpPr>
        <p:spPr>
          <a:xfrm>
            <a:off x="1755624" y="3030692"/>
            <a:ext cx="1215431"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8 layers</a:t>
            </a:r>
            <a:endParaRPr lang="zh-TW" altLang="en-US" sz="2000" dirty="0"/>
          </a:p>
        </p:txBody>
      </p:sp>
      <p:sp>
        <p:nvSpPr>
          <p:cNvPr id="61" name="文字方塊 60"/>
          <p:cNvSpPr txBox="1"/>
          <p:nvPr/>
        </p:nvSpPr>
        <p:spPr>
          <a:xfrm>
            <a:off x="4687314" y="1852630"/>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19 layers</a:t>
            </a:r>
            <a:endParaRPr lang="zh-TW" altLang="en-US" sz="2000" dirty="0"/>
          </a:p>
        </p:txBody>
      </p:sp>
      <p:sp>
        <p:nvSpPr>
          <p:cNvPr id="62" name="文字方塊 61"/>
          <p:cNvSpPr txBox="1"/>
          <p:nvPr/>
        </p:nvSpPr>
        <p:spPr>
          <a:xfrm>
            <a:off x="7251594" y="778404"/>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22 layers</a:t>
            </a:r>
            <a:endParaRPr lang="zh-TW" altLang="en-US" sz="2000" dirty="0"/>
          </a:p>
        </p:txBody>
      </p:sp>
      <p:sp>
        <p:nvSpPr>
          <p:cNvPr id="63" name="文字方塊 62"/>
          <p:cNvSpPr txBox="1"/>
          <p:nvPr/>
        </p:nvSpPr>
        <p:spPr>
          <a:xfrm>
            <a:off x="1045948" y="5926986"/>
            <a:ext cx="2464174" cy="461665"/>
          </a:xfrm>
          <a:prstGeom prst="rect">
            <a:avLst/>
          </a:prstGeom>
          <a:noFill/>
        </p:spPr>
        <p:txBody>
          <a:bodyPr wrap="square" rtlCol="0">
            <a:spAutoFit/>
          </a:bodyPr>
          <a:lstStyle/>
          <a:p>
            <a:pPr algn="ctr"/>
            <a:r>
              <a:rPr lang="en-US" altLang="zh-TW" sz="2400" dirty="0"/>
              <a:t>AlexNet (2012)</a:t>
            </a:r>
            <a:endParaRPr lang="zh-TW" altLang="en-US" sz="2400" dirty="0"/>
          </a:p>
        </p:txBody>
      </p:sp>
      <p:sp>
        <p:nvSpPr>
          <p:cNvPr id="64" name="文字方塊 63"/>
          <p:cNvSpPr txBox="1"/>
          <p:nvPr/>
        </p:nvSpPr>
        <p:spPr>
          <a:xfrm>
            <a:off x="3799736" y="5972926"/>
            <a:ext cx="1870262" cy="461665"/>
          </a:xfrm>
          <a:prstGeom prst="rect">
            <a:avLst/>
          </a:prstGeom>
          <a:noFill/>
        </p:spPr>
        <p:txBody>
          <a:bodyPr wrap="square" rtlCol="0">
            <a:spAutoFit/>
          </a:bodyPr>
          <a:lstStyle/>
          <a:p>
            <a:pPr algn="ctr"/>
            <a:r>
              <a:rPr lang="en-US" altLang="zh-TW" sz="2400" dirty="0"/>
              <a:t>VGG (2014)</a:t>
            </a:r>
            <a:endParaRPr lang="zh-TW" altLang="en-US" sz="2400" dirty="0"/>
          </a:p>
        </p:txBody>
      </p:sp>
      <p:sp>
        <p:nvSpPr>
          <p:cNvPr id="65" name="文字方塊 64"/>
          <p:cNvSpPr txBox="1"/>
          <p:nvPr/>
        </p:nvSpPr>
        <p:spPr>
          <a:xfrm>
            <a:off x="6106156" y="5958600"/>
            <a:ext cx="2561594" cy="461665"/>
          </a:xfrm>
          <a:prstGeom prst="rect">
            <a:avLst/>
          </a:prstGeom>
          <a:noFill/>
        </p:spPr>
        <p:txBody>
          <a:bodyPr wrap="square" rtlCol="0">
            <a:spAutoFit/>
          </a:bodyPr>
          <a:lstStyle/>
          <a:p>
            <a:pPr algn="ctr"/>
            <a:r>
              <a:rPr lang="en-US" altLang="zh-TW" sz="2400" dirty="0"/>
              <a:t>GoogleNet (2014)</a:t>
            </a:r>
            <a:endParaRPr lang="zh-TW" altLang="en-US" sz="2400" dirty="0"/>
          </a:p>
        </p:txBody>
      </p:sp>
      <p:sp>
        <p:nvSpPr>
          <p:cNvPr id="66" name="文字方塊 65"/>
          <p:cNvSpPr txBox="1"/>
          <p:nvPr/>
        </p:nvSpPr>
        <p:spPr>
          <a:xfrm>
            <a:off x="942048" y="4284162"/>
            <a:ext cx="1270000" cy="461665"/>
          </a:xfrm>
          <a:prstGeom prst="rect">
            <a:avLst/>
          </a:prstGeom>
          <a:noFill/>
        </p:spPr>
        <p:txBody>
          <a:bodyPr wrap="square" rtlCol="0">
            <a:spAutoFit/>
          </a:bodyPr>
          <a:lstStyle/>
          <a:p>
            <a:pPr algn="ctr"/>
            <a:r>
              <a:rPr lang="en-US" altLang="zh-TW" sz="2400" dirty="0">
                <a:solidFill>
                  <a:srgbClr val="FF0000"/>
                </a:solidFill>
              </a:rPr>
              <a:t>16.4%</a:t>
            </a:r>
            <a:endParaRPr lang="zh-TW" altLang="en-US" sz="2400" dirty="0">
              <a:solidFill>
                <a:srgbClr val="FF0000"/>
              </a:solidFill>
            </a:endParaRPr>
          </a:p>
        </p:txBody>
      </p:sp>
      <p:sp>
        <p:nvSpPr>
          <p:cNvPr id="67" name="文字方塊 66"/>
          <p:cNvSpPr txBox="1"/>
          <p:nvPr/>
        </p:nvSpPr>
        <p:spPr>
          <a:xfrm>
            <a:off x="3205633" y="3729123"/>
            <a:ext cx="1270000" cy="461665"/>
          </a:xfrm>
          <a:prstGeom prst="rect">
            <a:avLst/>
          </a:prstGeom>
          <a:noFill/>
        </p:spPr>
        <p:txBody>
          <a:bodyPr wrap="square" rtlCol="0">
            <a:spAutoFit/>
          </a:bodyPr>
          <a:lstStyle/>
          <a:p>
            <a:pPr algn="ctr"/>
            <a:r>
              <a:rPr lang="en-US" altLang="zh-TW" sz="2400" dirty="0">
                <a:solidFill>
                  <a:srgbClr val="FF0000"/>
                </a:solidFill>
              </a:rPr>
              <a:t>7.3%</a:t>
            </a:r>
            <a:endParaRPr lang="zh-TW" altLang="en-US" sz="2400" dirty="0">
              <a:solidFill>
                <a:srgbClr val="FF0000"/>
              </a:solidFill>
            </a:endParaRPr>
          </a:p>
        </p:txBody>
      </p:sp>
      <p:sp>
        <p:nvSpPr>
          <p:cNvPr id="68" name="文字方塊 67"/>
          <p:cNvSpPr txBox="1"/>
          <p:nvPr/>
        </p:nvSpPr>
        <p:spPr>
          <a:xfrm>
            <a:off x="5679895" y="3503283"/>
            <a:ext cx="1270000" cy="461665"/>
          </a:xfrm>
          <a:prstGeom prst="rect">
            <a:avLst/>
          </a:prstGeom>
          <a:noFill/>
        </p:spPr>
        <p:txBody>
          <a:bodyPr wrap="square" rtlCol="0">
            <a:spAutoFit/>
          </a:bodyPr>
          <a:lstStyle/>
          <a:p>
            <a:pPr algn="ctr"/>
            <a:r>
              <a:rPr lang="en-US" altLang="zh-TW" sz="2400" dirty="0">
                <a:solidFill>
                  <a:srgbClr val="FF0000"/>
                </a:solidFill>
              </a:rPr>
              <a:t>6.7%</a:t>
            </a:r>
            <a:endParaRPr lang="zh-TW" altLang="en-US" sz="2400" dirty="0">
              <a:solidFill>
                <a:srgbClr val="FF0000"/>
              </a:solidFill>
            </a:endParaRPr>
          </a:p>
        </p:txBody>
      </p:sp>
      <p:sp>
        <p:nvSpPr>
          <p:cNvPr id="71" name="文字方塊 70"/>
          <p:cNvSpPr txBox="1"/>
          <p:nvPr/>
        </p:nvSpPr>
        <p:spPr>
          <a:xfrm>
            <a:off x="0" y="279587"/>
            <a:ext cx="5325106" cy="584775"/>
          </a:xfrm>
          <a:prstGeom prst="rect">
            <a:avLst/>
          </a:prstGeom>
          <a:noFill/>
        </p:spPr>
        <p:txBody>
          <a:bodyPr wrap="square" rtlCol="0">
            <a:spAutoFit/>
          </a:bodyPr>
          <a:lstStyle/>
          <a:p>
            <a:r>
              <a:rPr lang="en-US" altLang="zh-TW" sz="3200" u="sng" dirty="0">
                <a:solidFill>
                  <a:srgbClr val="0000FF"/>
                </a:solidFill>
              </a:rPr>
              <a:t>DNN Is Getting Deeper</a:t>
            </a:r>
            <a:endParaRPr lang="zh-TW" altLang="en-US" sz="3200" u="sng" dirty="0">
              <a:solidFill>
                <a:srgbClr val="0000FF"/>
              </a:solidFill>
            </a:endParaRPr>
          </a:p>
        </p:txBody>
      </p:sp>
      <p:sp>
        <p:nvSpPr>
          <p:cNvPr id="4" name="投影片編號版面配置區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30</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4607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700" fill="hold"/>
                                        <p:tgtEl>
                                          <p:spTgt spid="71"/>
                                        </p:tgtEl>
                                        <p:attrNameLst>
                                          <p:attrName>ppt_x</p:attrName>
                                        </p:attrNameLst>
                                      </p:cBhvr>
                                      <p:tavLst>
                                        <p:tav tm="0">
                                          <p:val>
                                            <p:strVal val="#ppt_x"/>
                                          </p:val>
                                        </p:tav>
                                        <p:tav tm="100000">
                                          <p:val>
                                            <p:strVal val="#ppt_x"/>
                                          </p:val>
                                        </p:tav>
                                      </p:tavLst>
                                    </p:anim>
                                    <p:anim calcmode="lin" valueType="num">
                                      <p:cBhvr additive="base">
                                        <p:cTn id="8" dur="7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0"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0" grpId="0" animBg="1"/>
      <p:bldP spid="61" grpId="0" animBg="1"/>
      <p:bldP spid="62" grpId="0" animBg="1"/>
      <p:bldP spid="63" grpId="0"/>
      <p:bldP spid="64" grpId="0"/>
      <p:bldP spid="65" grpId="0"/>
      <p:bldP spid="66" grpId="0"/>
      <p:bldP spid="67" grpId="0"/>
      <p:bldP spid="68" grpId="0"/>
      <p:bldP spid="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6093729" y="36602"/>
            <a:ext cx="404167" cy="5768247"/>
          </a:xfrm>
          <a:prstGeom prst="rect">
            <a:avLst/>
          </a:prstGeom>
        </p:spPr>
      </p:pic>
      <p:pic>
        <p:nvPicPr>
          <p:cNvPr id="5" name="圖片 4"/>
          <p:cNvPicPr>
            <a:picLocks noChangeAspect="1"/>
          </p:cNvPicPr>
          <p:nvPr/>
        </p:nvPicPr>
        <p:blipFill>
          <a:blip r:embed="rId4"/>
          <a:stretch>
            <a:fillRect/>
          </a:stretch>
        </p:blipFill>
        <p:spPr>
          <a:xfrm rot="5400000">
            <a:off x="4024994" y="5117029"/>
            <a:ext cx="932400" cy="225354"/>
          </a:xfrm>
          <a:prstGeom prst="rect">
            <a:avLst/>
          </a:prstGeom>
        </p:spPr>
      </p:pic>
      <p:pic>
        <p:nvPicPr>
          <p:cNvPr id="6" name="圖片 5"/>
          <p:cNvPicPr>
            <a:picLocks noChangeAspect="1"/>
          </p:cNvPicPr>
          <p:nvPr/>
        </p:nvPicPr>
        <p:blipFill>
          <a:blip r:embed="rId5"/>
          <a:stretch>
            <a:fillRect/>
          </a:stretch>
        </p:blipFill>
        <p:spPr>
          <a:xfrm rot="16200000">
            <a:off x="1362159" y="5492063"/>
            <a:ext cx="255600" cy="84142"/>
          </a:xfrm>
          <a:prstGeom prst="rect">
            <a:avLst/>
          </a:prstGeom>
        </p:spPr>
      </p:pic>
      <p:pic>
        <p:nvPicPr>
          <p:cNvPr id="7" name="圖片 6"/>
          <p:cNvPicPr>
            <a:picLocks noChangeAspect="1"/>
          </p:cNvPicPr>
          <p:nvPr/>
        </p:nvPicPr>
        <p:blipFill>
          <a:blip r:embed="rId6"/>
          <a:stretch>
            <a:fillRect/>
          </a:stretch>
        </p:blipFill>
        <p:spPr>
          <a:xfrm flipV="1">
            <a:off x="2876875" y="4855534"/>
            <a:ext cx="149627" cy="806400"/>
          </a:xfrm>
          <a:prstGeom prst="rect">
            <a:avLst/>
          </a:prstGeom>
        </p:spPr>
      </p:pic>
      <p:pic>
        <p:nvPicPr>
          <p:cNvPr id="10" name="圖片 9"/>
          <p:cNvPicPr>
            <a:picLocks noChangeAspect="1"/>
          </p:cNvPicPr>
          <p:nvPr/>
        </p:nvPicPr>
        <p:blipFill>
          <a:blip r:embed="rId7"/>
          <a:stretch>
            <a:fillRect/>
          </a:stretch>
        </p:blipFill>
        <p:spPr>
          <a:xfrm>
            <a:off x="7678877" y="1359581"/>
            <a:ext cx="840310" cy="4276800"/>
          </a:xfrm>
          <a:prstGeom prst="rect">
            <a:avLst/>
          </a:prstGeom>
        </p:spPr>
      </p:pic>
      <p:sp>
        <p:nvSpPr>
          <p:cNvPr id="12" name="文字方塊 11"/>
          <p:cNvSpPr txBox="1"/>
          <p:nvPr/>
        </p:nvSpPr>
        <p:spPr>
          <a:xfrm>
            <a:off x="737659" y="5646161"/>
            <a:ext cx="1449074" cy="830997"/>
          </a:xfrm>
          <a:prstGeom prst="rect">
            <a:avLst/>
          </a:prstGeom>
          <a:noFill/>
        </p:spPr>
        <p:txBody>
          <a:bodyPr wrap="square" rtlCol="0">
            <a:spAutoFit/>
          </a:bodyPr>
          <a:lstStyle/>
          <a:p>
            <a:pPr algn="ctr"/>
            <a:r>
              <a:rPr lang="en-US" altLang="zh-TW" sz="2400" dirty="0"/>
              <a:t>AlexNet (2012)</a:t>
            </a:r>
            <a:endParaRPr lang="zh-TW" altLang="en-US" sz="2400" dirty="0"/>
          </a:p>
        </p:txBody>
      </p:sp>
      <p:sp>
        <p:nvSpPr>
          <p:cNvPr id="13" name="文字方塊 12"/>
          <p:cNvSpPr txBox="1"/>
          <p:nvPr/>
        </p:nvSpPr>
        <p:spPr>
          <a:xfrm>
            <a:off x="2017258" y="5646160"/>
            <a:ext cx="1870262" cy="830997"/>
          </a:xfrm>
          <a:prstGeom prst="rect">
            <a:avLst/>
          </a:prstGeom>
          <a:noFill/>
        </p:spPr>
        <p:txBody>
          <a:bodyPr wrap="square" rtlCol="0">
            <a:spAutoFit/>
          </a:bodyPr>
          <a:lstStyle/>
          <a:p>
            <a:pPr algn="ctr"/>
            <a:r>
              <a:rPr lang="en-US" altLang="zh-TW" sz="2400" dirty="0"/>
              <a:t>VGG </a:t>
            </a:r>
          </a:p>
          <a:p>
            <a:pPr algn="ctr"/>
            <a:r>
              <a:rPr lang="en-US" altLang="zh-TW" sz="2400" dirty="0"/>
              <a:t>(2014)</a:t>
            </a:r>
            <a:endParaRPr lang="zh-TW" altLang="en-US" sz="2400" dirty="0"/>
          </a:p>
        </p:txBody>
      </p:sp>
      <p:sp>
        <p:nvSpPr>
          <p:cNvPr id="14" name="文字方塊 13"/>
          <p:cNvSpPr txBox="1"/>
          <p:nvPr/>
        </p:nvSpPr>
        <p:spPr>
          <a:xfrm>
            <a:off x="3265704" y="5617131"/>
            <a:ext cx="2450981" cy="830997"/>
          </a:xfrm>
          <a:prstGeom prst="rect">
            <a:avLst/>
          </a:prstGeom>
          <a:noFill/>
        </p:spPr>
        <p:txBody>
          <a:bodyPr wrap="square" rtlCol="0">
            <a:spAutoFit/>
          </a:bodyPr>
          <a:lstStyle/>
          <a:p>
            <a:pPr algn="ctr"/>
            <a:r>
              <a:rPr lang="en-US" altLang="zh-TW" sz="2400" dirty="0"/>
              <a:t>GoogleNet </a:t>
            </a:r>
          </a:p>
          <a:p>
            <a:pPr algn="ctr"/>
            <a:r>
              <a:rPr lang="en-US" altLang="zh-TW" sz="2400" dirty="0"/>
              <a:t>(2014)</a:t>
            </a:r>
            <a:endParaRPr lang="zh-TW" altLang="en-US" sz="2400" dirty="0"/>
          </a:p>
        </p:txBody>
      </p:sp>
      <p:sp>
        <p:nvSpPr>
          <p:cNvPr id="15" name="文字方塊 14"/>
          <p:cNvSpPr txBox="1"/>
          <p:nvPr/>
        </p:nvSpPr>
        <p:spPr>
          <a:xfrm>
            <a:off x="4603788" y="1179274"/>
            <a:ext cx="1652144"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152 layers</a:t>
            </a:r>
            <a:endParaRPr lang="zh-TW" altLang="en-US" sz="2400" dirty="0"/>
          </a:p>
        </p:txBody>
      </p:sp>
      <p:sp>
        <p:nvSpPr>
          <p:cNvPr id="17" name="文字方塊 16"/>
          <p:cNvSpPr txBox="1"/>
          <p:nvPr/>
        </p:nvSpPr>
        <p:spPr>
          <a:xfrm>
            <a:off x="5050100" y="3973957"/>
            <a:ext cx="1270000" cy="461665"/>
          </a:xfrm>
          <a:prstGeom prst="rect">
            <a:avLst/>
          </a:prstGeom>
          <a:noFill/>
        </p:spPr>
        <p:txBody>
          <a:bodyPr wrap="square" rtlCol="0">
            <a:spAutoFit/>
          </a:bodyPr>
          <a:lstStyle/>
          <a:p>
            <a:pPr algn="ctr"/>
            <a:r>
              <a:rPr lang="en-US" altLang="zh-TW" sz="2400" dirty="0">
                <a:solidFill>
                  <a:srgbClr val="FF0000"/>
                </a:solidFill>
              </a:rPr>
              <a:t>3.57%</a:t>
            </a:r>
            <a:endParaRPr lang="zh-TW" altLang="en-US" sz="2400" dirty="0">
              <a:solidFill>
                <a:srgbClr val="FF0000"/>
              </a:solidFill>
            </a:endParaRPr>
          </a:p>
        </p:txBody>
      </p:sp>
      <p:sp>
        <p:nvSpPr>
          <p:cNvPr id="18" name="文字方塊 17"/>
          <p:cNvSpPr txBox="1"/>
          <p:nvPr/>
        </p:nvSpPr>
        <p:spPr>
          <a:xfrm>
            <a:off x="5050100" y="5640541"/>
            <a:ext cx="2450981" cy="830997"/>
          </a:xfrm>
          <a:prstGeom prst="rect">
            <a:avLst/>
          </a:prstGeom>
          <a:noFill/>
        </p:spPr>
        <p:txBody>
          <a:bodyPr wrap="square" rtlCol="0">
            <a:spAutoFit/>
          </a:bodyPr>
          <a:lstStyle/>
          <a:p>
            <a:pPr algn="ctr"/>
            <a:r>
              <a:rPr lang="en-US" altLang="zh-TW" sz="2400" dirty="0"/>
              <a:t>Residual Net </a:t>
            </a:r>
          </a:p>
          <a:p>
            <a:pPr algn="ctr"/>
            <a:r>
              <a:rPr lang="en-US" altLang="zh-TW" sz="2400" dirty="0"/>
              <a:t>(2015)</a:t>
            </a:r>
            <a:endParaRPr lang="zh-TW" altLang="en-US" sz="2400" dirty="0"/>
          </a:p>
        </p:txBody>
      </p:sp>
      <p:sp>
        <p:nvSpPr>
          <p:cNvPr id="19" name="文字方塊 18"/>
          <p:cNvSpPr txBox="1"/>
          <p:nvPr/>
        </p:nvSpPr>
        <p:spPr>
          <a:xfrm>
            <a:off x="7458824" y="5661934"/>
            <a:ext cx="1157567" cy="830997"/>
          </a:xfrm>
          <a:prstGeom prst="rect">
            <a:avLst/>
          </a:prstGeom>
          <a:noFill/>
        </p:spPr>
        <p:txBody>
          <a:bodyPr wrap="square" rtlCol="0">
            <a:spAutoFit/>
          </a:bodyPr>
          <a:lstStyle/>
          <a:p>
            <a:pPr algn="ctr"/>
            <a:r>
              <a:rPr lang="en-US" altLang="zh-TW" sz="2400" dirty="0"/>
              <a:t>Taipei</a:t>
            </a:r>
          </a:p>
          <a:p>
            <a:pPr algn="ctr"/>
            <a:r>
              <a:rPr lang="en-US" altLang="zh-TW" sz="2400" dirty="0"/>
              <a:t>101</a:t>
            </a:r>
            <a:endParaRPr lang="zh-TW" altLang="en-US" sz="2400" dirty="0"/>
          </a:p>
        </p:txBody>
      </p:sp>
      <p:sp>
        <p:nvSpPr>
          <p:cNvPr id="20" name="文字方塊 19"/>
          <p:cNvSpPr txBox="1"/>
          <p:nvPr/>
        </p:nvSpPr>
        <p:spPr>
          <a:xfrm>
            <a:off x="7182194" y="1153594"/>
            <a:ext cx="1652144"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400" dirty="0"/>
              <a:t>101 layers</a:t>
            </a:r>
            <a:endParaRPr lang="zh-TW" altLang="en-US" sz="2400" dirty="0"/>
          </a:p>
        </p:txBody>
      </p:sp>
      <p:sp>
        <p:nvSpPr>
          <p:cNvPr id="24" name="文字方塊 23"/>
          <p:cNvSpPr txBox="1"/>
          <p:nvPr/>
        </p:nvSpPr>
        <p:spPr>
          <a:xfrm>
            <a:off x="224124" y="5248413"/>
            <a:ext cx="1270000" cy="461665"/>
          </a:xfrm>
          <a:prstGeom prst="rect">
            <a:avLst/>
          </a:prstGeom>
          <a:noFill/>
        </p:spPr>
        <p:txBody>
          <a:bodyPr wrap="square" rtlCol="0">
            <a:spAutoFit/>
          </a:bodyPr>
          <a:lstStyle/>
          <a:p>
            <a:pPr algn="ctr"/>
            <a:r>
              <a:rPr lang="en-US" altLang="zh-TW" sz="2400" dirty="0">
                <a:solidFill>
                  <a:srgbClr val="FF0000"/>
                </a:solidFill>
              </a:rPr>
              <a:t>16.4%</a:t>
            </a:r>
            <a:endParaRPr lang="zh-TW" altLang="en-US" sz="2400" dirty="0">
              <a:solidFill>
                <a:srgbClr val="FF0000"/>
              </a:solidFill>
            </a:endParaRPr>
          </a:p>
        </p:txBody>
      </p:sp>
      <p:sp>
        <p:nvSpPr>
          <p:cNvPr id="25" name="文字方塊 24"/>
          <p:cNvSpPr txBox="1"/>
          <p:nvPr/>
        </p:nvSpPr>
        <p:spPr>
          <a:xfrm>
            <a:off x="1828754" y="5008601"/>
            <a:ext cx="1270000" cy="461665"/>
          </a:xfrm>
          <a:prstGeom prst="rect">
            <a:avLst/>
          </a:prstGeom>
          <a:noFill/>
        </p:spPr>
        <p:txBody>
          <a:bodyPr wrap="square" rtlCol="0">
            <a:spAutoFit/>
          </a:bodyPr>
          <a:lstStyle/>
          <a:p>
            <a:pPr algn="ctr"/>
            <a:r>
              <a:rPr lang="en-US" altLang="zh-TW" sz="2400" dirty="0">
                <a:solidFill>
                  <a:srgbClr val="FF0000"/>
                </a:solidFill>
              </a:rPr>
              <a:t>7.3%</a:t>
            </a:r>
            <a:endParaRPr lang="zh-TW" altLang="en-US" sz="2400" dirty="0">
              <a:solidFill>
                <a:srgbClr val="FF0000"/>
              </a:solidFill>
            </a:endParaRPr>
          </a:p>
        </p:txBody>
      </p:sp>
      <p:sp>
        <p:nvSpPr>
          <p:cNvPr id="26" name="文字方塊 25"/>
          <p:cNvSpPr txBox="1"/>
          <p:nvPr/>
        </p:nvSpPr>
        <p:spPr>
          <a:xfrm>
            <a:off x="3318821" y="5020014"/>
            <a:ext cx="1270000" cy="461665"/>
          </a:xfrm>
          <a:prstGeom prst="rect">
            <a:avLst/>
          </a:prstGeom>
          <a:noFill/>
        </p:spPr>
        <p:txBody>
          <a:bodyPr wrap="square" rtlCol="0">
            <a:spAutoFit/>
          </a:bodyPr>
          <a:lstStyle/>
          <a:p>
            <a:pPr algn="ctr"/>
            <a:r>
              <a:rPr lang="en-US" altLang="zh-TW" sz="2400" dirty="0">
                <a:solidFill>
                  <a:srgbClr val="FF0000"/>
                </a:solidFill>
              </a:rPr>
              <a:t>6.7%</a:t>
            </a:r>
            <a:endParaRPr lang="zh-TW" altLang="en-US" sz="2400" dirty="0">
              <a:solidFill>
                <a:srgbClr val="FF0000"/>
              </a:solidFill>
            </a:endParaRPr>
          </a:p>
        </p:txBody>
      </p:sp>
      <p:sp>
        <p:nvSpPr>
          <p:cNvPr id="21" name="文字方塊 20"/>
          <p:cNvSpPr txBox="1"/>
          <p:nvPr/>
        </p:nvSpPr>
        <p:spPr>
          <a:xfrm>
            <a:off x="104754" y="389037"/>
            <a:ext cx="4499034" cy="584775"/>
          </a:xfrm>
          <a:prstGeom prst="rect">
            <a:avLst/>
          </a:prstGeom>
          <a:noFill/>
        </p:spPr>
        <p:txBody>
          <a:bodyPr wrap="square" rtlCol="0">
            <a:spAutoFit/>
          </a:bodyPr>
          <a:lstStyle/>
          <a:p>
            <a:pPr algn="ctr"/>
            <a:r>
              <a:rPr lang="en-US" altLang="zh-TW" sz="3200" dirty="0">
                <a:solidFill>
                  <a:srgbClr val="0000FF"/>
                </a:solidFill>
              </a:rPr>
              <a:t>DNN Is Getting Deeper</a:t>
            </a:r>
            <a:endParaRPr lang="zh-TW" altLang="en-US" sz="3200" dirty="0">
              <a:solidFill>
                <a:srgbClr val="0000FF"/>
              </a:solidFill>
            </a:endParaRPr>
          </a:p>
        </p:txBody>
      </p:sp>
      <p:sp>
        <p:nvSpPr>
          <p:cNvPr id="8" name="矩形 7"/>
          <p:cNvSpPr/>
          <p:nvPr/>
        </p:nvSpPr>
        <p:spPr>
          <a:xfrm>
            <a:off x="369439" y="6493543"/>
            <a:ext cx="6430775" cy="276999"/>
          </a:xfrm>
          <a:prstGeom prst="rect">
            <a:avLst/>
          </a:prstGeom>
        </p:spPr>
        <p:txBody>
          <a:bodyPr wrap="square">
            <a:spAutoFit/>
          </a:bodyPr>
          <a:lstStyle/>
          <a:p>
            <a:r>
              <a:rPr lang="en-US" altLang="zh-TW" sz="1200" dirty="0">
                <a:solidFill>
                  <a:srgbClr val="CE93D8"/>
                </a:solidFill>
              </a:rPr>
              <a:t>Source: http://speech.ee.ntu.edu.tw/~tlkagk/courses/ML_2017/Lecture/DL.pptx</a:t>
            </a:r>
            <a:endParaRPr lang="zh-TW" altLang="en-US" sz="1200" dirty="0">
              <a:solidFill>
                <a:srgbClr val="CE93D8"/>
              </a:solidFill>
            </a:endParaRPr>
          </a:p>
        </p:txBody>
      </p:sp>
      <p:sp>
        <p:nvSpPr>
          <p:cNvPr id="22" name="文字方塊 21"/>
          <p:cNvSpPr txBox="1"/>
          <p:nvPr/>
        </p:nvSpPr>
        <p:spPr>
          <a:xfrm>
            <a:off x="698220" y="4589056"/>
            <a:ext cx="1215431"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8 layers</a:t>
            </a:r>
            <a:endParaRPr lang="zh-TW" altLang="en-US" sz="2000" dirty="0"/>
          </a:p>
        </p:txBody>
      </p:sp>
      <p:sp>
        <p:nvSpPr>
          <p:cNvPr id="23" name="文字方塊 22"/>
          <p:cNvSpPr txBox="1"/>
          <p:nvPr/>
        </p:nvSpPr>
        <p:spPr>
          <a:xfrm>
            <a:off x="2168670" y="4004734"/>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19 layers</a:t>
            </a:r>
            <a:endParaRPr lang="zh-TW" altLang="en-US" sz="2000" dirty="0"/>
          </a:p>
        </p:txBody>
      </p:sp>
      <p:sp>
        <p:nvSpPr>
          <p:cNvPr id="27" name="文字方塊 26"/>
          <p:cNvSpPr txBox="1"/>
          <p:nvPr/>
        </p:nvSpPr>
        <p:spPr>
          <a:xfrm>
            <a:off x="3633944" y="3494632"/>
            <a:ext cx="141615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2000" dirty="0"/>
              <a:t>22 layers</a:t>
            </a:r>
            <a:endParaRPr lang="zh-TW" altLang="en-US" sz="2000" dirty="0"/>
          </a:p>
        </p:txBody>
      </p:sp>
      <p:sp>
        <p:nvSpPr>
          <p:cNvPr id="9" name="投影片編號版面配置區 8"/>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31</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7267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p:bldP spid="19" grpId="0"/>
      <p:bldP spid="20"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5975" y="120623"/>
            <a:ext cx="8520600" cy="943200"/>
          </a:xfrm>
        </p:spPr>
        <p:txBody>
          <a:bodyPr/>
          <a:lstStyle/>
          <a:p>
            <a:r>
              <a:rPr lang="en-US" altLang="zh-TW" dirty="0"/>
              <a:t>Why Deep?</a:t>
            </a:r>
            <a:br>
              <a:rPr lang="en-US" altLang="zh-TW" dirty="0"/>
            </a:br>
            <a:r>
              <a:rPr lang="en-US" altLang="zh-TW" dirty="0"/>
              <a:t>Fat + Short (Shallow) v.s. Thin + Tall (Deep)</a:t>
            </a:r>
            <a:endParaRPr lang="zh-TW" altLang="en-US" dirty="0"/>
          </a:p>
        </p:txBody>
      </p:sp>
      <p:sp>
        <p:nvSpPr>
          <p:cNvPr id="6" name="矩形 5"/>
          <p:cNvSpPr/>
          <p:nvPr/>
        </p:nvSpPr>
        <p:spPr>
          <a:xfrm rot="5400000">
            <a:off x="6149823" y="4483524"/>
            <a:ext cx="714976" cy="252490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 name="矩形 6"/>
          <p:cNvSpPr/>
          <p:nvPr/>
        </p:nvSpPr>
        <p:spPr>
          <a:xfrm rot="5400000">
            <a:off x="6147437" y="3651090"/>
            <a:ext cx="714976" cy="19678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7"/>
          <p:cNvSpPr/>
          <p:nvPr/>
        </p:nvSpPr>
        <p:spPr>
          <a:xfrm rot="5400000">
            <a:off x="6155580" y="2541201"/>
            <a:ext cx="714976" cy="198417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 name="矩形 8"/>
          <p:cNvSpPr/>
          <p:nvPr/>
        </p:nvSpPr>
        <p:spPr>
          <a:xfrm rot="5400000">
            <a:off x="6113134" y="1393429"/>
            <a:ext cx="714976" cy="1769606"/>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45" name="群組 44"/>
          <p:cNvGrpSpPr/>
          <p:nvPr/>
        </p:nvGrpSpPr>
        <p:grpSpPr>
          <a:xfrm>
            <a:off x="5414826" y="5343054"/>
            <a:ext cx="2283266" cy="556872"/>
            <a:chOff x="755858" y="5735182"/>
            <a:chExt cx="2283266" cy="556872"/>
          </a:xfrm>
        </p:grpSpPr>
        <p:grpSp>
          <p:nvGrpSpPr>
            <p:cNvPr id="77" name="群組 76"/>
            <p:cNvGrpSpPr/>
            <p:nvPr/>
          </p:nvGrpSpPr>
          <p:grpSpPr>
            <a:xfrm>
              <a:off x="755858" y="5895047"/>
              <a:ext cx="289125" cy="383103"/>
              <a:chOff x="2268775" y="3538012"/>
              <a:chExt cx="289125" cy="383103"/>
            </a:xfrm>
          </p:grpSpPr>
          <p:sp>
            <p:nvSpPr>
              <p:cNvPr id="85" name="矩形 84"/>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6" name="Object 12"/>
              <p:cNvGraphicFramePr>
                <a:graphicFrameLocks noChangeAspect="1"/>
              </p:cNvGraphicFramePr>
              <p:nvPr>
                <p:extLst/>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spid="_x0000_s4464" name="方程式" r:id="rId4" imgW="152280" imgH="215640" progId="Equation.3">
                      <p:embed/>
                    </p:oleObj>
                  </mc:Choice>
                  <mc:Fallback>
                    <p:oleObj name="方程式" r:id="rId4" imgW="152280" imgH="215640" progId="Equation.3">
                      <p:embed/>
                      <p:pic>
                        <p:nvPicPr>
                          <p:cNvPr id="86" name="Object 12"/>
                          <p:cNvPicPr>
                            <a:picLocks noChangeAspect="1" noChangeArrowheads="1"/>
                          </p:cNvPicPr>
                          <p:nvPr/>
                        </p:nvPicPr>
                        <p:blipFill>
                          <a:blip r:embed="rId5"/>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8" name="群組 77"/>
            <p:cNvGrpSpPr/>
            <p:nvPr/>
          </p:nvGrpSpPr>
          <p:grpSpPr>
            <a:xfrm>
              <a:off x="1456763" y="5895047"/>
              <a:ext cx="317234" cy="383104"/>
              <a:chOff x="2263870" y="4021266"/>
              <a:chExt cx="317234" cy="383104"/>
            </a:xfrm>
          </p:grpSpPr>
          <p:sp>
            <p:nvSpPr>
              <p:cNvPr id="83" name="矩形 82"/>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4" name="Object 12"/>
              <p:cNvGraphicFramePr>
                <a:graphicFrameLocks noChangeAspect="1"/>
              </p:cNvGraphicFramePr>
              <p:nvPr>
                <p:extLst/>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spid="_x0000_s4465" name="方程式" r:id="rId6" imgW="164880" imgH="215640" progId="Equation.3">
                      <p:embed/>
                    </p:oleObj>
                  </mc:Choice>
                  <mc:Fallback>
                    <p:oleObj name="方程式" r:id="rId6" imgW="164880" imgH="215640" progId="Equation.3">
                      <p:embed/>
                      <p:pic>
                        <p:nvPicPr>
                          <p:cNvPr id="84" name="Object 12"/>
                          <p:cNvPicPr>
                            <a:picLocks noChangeAspect="1" noChangeArrowheads="1"/>
                          </p:cNvPicPr>
                          <p:nvPr/>
                        </p:nvPicPr>
                        <p:blipFill>
                          <a:blip r:embed="rId7"/>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9" name="文字方塊 78"/>
            <p:cNvSpPr txBox="1"/>
            <p:nvPr/>
          </p:nvSpPr>
          <p:spPr>
            <a:xfrm>
              <a:off x="1728860" y="5735182"/>
              <a:ext cx="1061391"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80" name="群組 79"/>
            <p:cNvGrpSpPr/>
            <p:nvPr/>
          </p:nvGrpSpPr>
          <p:grpSpPr>
            <a:xfrm>
              <a:off x="2687405" y="5886570"/>
              <a:ext cx="351719" cy="405484"/>
              <a:chOff x="2257778" y="5192060"/>
              <a:chExt cx="351719" cy="405484"/>
            </a:xfrm>
          </p:grpSpPr>
          <p:sp>
            <p:nvSpPr>
              <p:cNvPr id="81" name="矩形 80"/>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82" name="Object 12"/>
              <p:cNvGraphicFramePr>
                <a:graphicFrameLocks noChangeAspect="1"/>
              </p:cNvGraphicFramePr>
              <p:nvPr>
                <p:extLst/>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spid="_x0000_s4466" name="方程式" r:id="rId8" imgW="190440" imgH="228600" progId="Equation.3">
                      <p:embed/>
                    </p:oleObj>
                  </mc:Choice>
                  <mc:Fallback>
                    <p:oleObj name="方程式" r:id="rId8" imgW="190440" imgH="228600" progId="Equation.3">
                      <p:embed/>
                      <p:pic>
                        <p:nvPicPr>
                          <p:cNvPr id="82" name="Object 12"/>
                          <p:cNvPicPr>
                            <a:picLocks noChangeAspect="1" noChangeArrowheads="1"/>
                          </p:cNvPicPr>
                          <p:nvPr/>
                        </p:nvPicPr>
                        <p:blipFill>
                          <a:blip r:embed="rId9"/>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46" name="橢圓 45"/>
          <p:cNvSpPr/>
          <p:nvPr/>
        </p:nvSpPr>
        <p:spPr>
          <a:xfrm>
            <a:off x="5713181" y="4418969"/>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47" name="橢圓 46"/>
          <p:cNvSpPr/>
          <p:nvPr/>
        </p:nvSpPr>
        <p:spPr>
          <a:xfrm>
            <a:off x="6828491" y="438614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50" name="直線單箭頭接點 49"/>
          <p:cNvCxnSpPr/>
          <p:nvPr/>
        </p:nvCxnSpPr>
        <p:spPr>
          <a:xfrm flipH="1" flipV="1">
            <a:off x="5941237" y="4921949"/>
            <a:ext cx="341060" cy="64968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endCxn id="47" idx="4"/>
          </p:cNvCxnSpPr>
          <p:nvPr/>
        </p:nvCxnSpPr>
        <p:spPr>
          <a:xfrm flipH="1" flipV="1">
            <a:off x="7070549" y="4862293"/>
            <a:ext cx="437011" cy="72574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a:endCxn id="46" idx="4"/>
          </p:cNvCxnSpPr>
          <p:nvPr/>
        </p:nvCxnSpPr>
        <p:spPr>
          <a:xfrm flipH="1" flipV="1">
            <a:off x="5955239" y="4895116"/>
            <a:ext cx="1571012" cy="7452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a:stCxn id="86" idx="0"/>
            <a:endCxn id="46" idx="4"/>
          </p:cNvCxnSpPr>
          <p:nvPr/>
        </p:nvCxnSpPr>
        <p:spPr>
          <a:xfrm flipV="1">
            <a:off x="5562734" y="4895116"/>
            <a:ext cx="392505" cy="60780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a:stCxn id="84" idx="0"/>
            <a:endCxn id="47" idx="4"/>
          </p:cNvCxnSpPr>
          <p:nvPr/>
        </p:nvCxnSpPr>
        <p:spPr>
          <a:xfrm flipV="1">
            <a:off x="6284387" y="4862293"/>
            <a:ext cx="786162" cy="6406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橢圓 56"/>
          <p:cNvSpPr/>
          <p:nvPr/>
        </p:nvSpPr>
        <p:spPr>
          <a:xfrm>
            <a:off x="5692478" y="3257555"/>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8" name="橢圓 57"/>
          <p:cNvSpPr/>
          <p:nvPr/>
        </p:nvSpPr>
        <p:spPr>
          <a:xfrm>
            <a:off x="6817987" y="3275939"/>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1" name="橢圓 60"/>
          <p:cNvSpPr/>
          <p:nvPr/>
        </p:nvSpPr>
        <p:spPr>
          <a:xfrm>
            <a:off x="5694883" y="2005207"/>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62" name="橢圓 61"/>
          <p:cNvSpPr/>
          <p:nvPr/>
        </p:nvSpPr>
        <p:spPr>
          <a:xfrm>
            <a:off x="6808838" y="1990978"/>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63" name="直線單箭頭接點 62"/>
          <p:cNvCxnSpPr>
            <a:stCxn id="57" idx="0"/>
            <a:endCxn id="61" idx="4"/>
          </p:cNvCxnSpPr>
          <p:nvPr/>
        </p:nvCxnSpPr>
        <p:spPr>
          <a:xfrm flipV="1">
            <a:off x="5934536" y="2481354"/>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a:stCxn id="58" idx="0"/>
            <a:endCxn id="61" idx="4"/>
          </p:cNvCxnSpPr>
          <p:nvPr/>
        </p:nvCxnSpPr>
        <p:spPr>
          <a:xfrm flipH="1" flipV="1">
            <a:off x="5936941" y="2481354"/>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a:stCxn id="58" idx="0"/>
            <a:endCxn id="62" idx="4"/>
          </p:cNvCxnSpPr>
          <p:nvPr/>
        </p:nvCxnSpPr>
        <p:spPr>
          <a:xfrm flipH="1" flipV="1">
            <a:off x="7050896" y="2467125"/>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a:stCxn id="57" idx="0"/>
            <a:endCxn id="62" idx="4"/>
          </p:cNvCxnSpPr>
          <p:nvPr/>
        </p:nvCxnSpPr>
        <p:spPr>
          <a:xfrm flipV="1">
            <a:off x="5934536" y="2467125"/>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文字方塊 87"/>
          <p:cNvSpPr txBox="1"/>
          <p:nvPr/>
        </p:nvSpPr>
        <p:spPr>
          <a:xfrm>
            <a:off x="5263063" y="6119354"/>
            <a:ext cx="2477482" cy="523220"/>
          </a:xfrm>
          <a:prstGeom prst="rect">
            <a:avLst/>
          </a:prstGeom>
          <a:noFill/>
        </p:spPr>
        <p:txBody>
          <a:bodyPr wrap="square" rtlCol="0">
            <a:spAutoFit/>
          </a:bodyPr>
          <a:lstStyle/>
          <a:p>
            <a:pPr algn="ctr"/>
            <a:r>
              <a:rPr lang="en-US" altLang="zh-TW" sz="2800" dirty="0"/>
              <a:t>Deep</a:t>
            </a:r>
            <a:endParaRPr lang="zh-TW" altLang="en-US" sz="2800" dirty="0"/>
          </a:p>
        </p:txBody>
      </p:sp>
      <p:cxnSp>
        <p:nvCxnSpPr>
          <p:cNvPr id="91" name="直線單箭頭接點 90"/>
          <p:cNvCxnSpPr/>
          <p:nvPr/>
        </p:nvCxnSpPr>
        <p:spPr>
          <a:xfrm flipV="1">
            <a:off x="5936941" y="160686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91"/>
          <p:cNvCxnSpPr/>
          <p:nvPr/>
        </p:nvCxnSpPr>
        <p:spPr>
          <a:xfrm flipV="1">
            <a:off x="7060045" y="1592639"/>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群組 127"/>
          <p:cNvGrpSpPr/>
          <p:nvPr/>
        </p:nvGrpSpPr>
        <p:grpSpPr>
          <a:xfrm>
            <a:off x="361950" y="2795203"/>
            <a:ext cx="4495802" cy="3854835"/>
            <a:chOff x="361950" y="2795203"/>
            <a:chExt cx="4495802" cy="3854835"/>
          </a:xfrm>
        </p:grpSpPr>
        <p:sp>
          <p:nvSpPr>
            <p:cNvPr id="4" name="矩形 3"/>
            <p:cNvSpPr/>
            <p:nvPr/>
          </p:nvSpPr>
          <p:spPr>
            <a:xfrm rot="5400000">
              <a:off x="2252363" y="2404343"/>
              <a:ext cx="714976" cy="449580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4"/>
            <p:cNvSpPr/>
            <p:nvPr/>
          </p:nvSpPr>
          <p:spPr>
            <a:xfrm rot="5400000">
              <a:off x="2195397" y="2432167"/>
              <a:ext cx="714976" cy="20171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 name="矩形 9"/>
            <p:cNvSpPr/>
            <p:nvPr/>
          </p:nvSpPr>
          <p:spPr>
            <a:xfrm rot="5400000">
              <a:off x="2331114" y="4469637"/>
              <a:ext cx="491526" cy="256472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11" name="群組 10"/>
            <p:cNvGrpSpPr/>
            <p:nvPr/>
          </p:nvGrpSpPr>
          <p:grpSpPr>
            <a:xfrm>
              <a:off x="1351533" y="3162509"/>
              <a:ext cx="2474555" cy="2765327"/>
              <a:chOff x="1091509" y="3383234"/>
              <a:chExt cx="2474555" cy="2765327"/>
            </a:xfrm>
          </p:grpSpPr>
          <p:sp>
            <p:nvSpPr>
              <p:cNvPr id="12" name="橢圓 11"/>
              <p:cNvSpPr/>
              <p:nvPr/>
            </p:nvSpPr>
            <p:spPr>
              <a:xfrm>
                <a:off x="1091509" y="4646168"/>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13" name="群組 12"/>
              <p:cNvGrpSpPr/>
              <p:nvPr/>
            </p:nvGrpSpPr>
            <p:grpSpPr>
              <a:xfrm>
                <a:off x="1211127" y="5591689"/>
                <a:ext cx="2283266" cy="556872"/>
                <a:chOff x="755858" y="5735182"/>
                <a:chExt cx="2283266" cy="556872"/>
              </a:xfrm>
            </p:grpSpPr>
            <p:grpSp>
              <p:nvGrpSpPr>
                <p:cNvPr id="33" name="群組 32"/>
                <p:cNvGrpSpPr/>
                <p:nvPr/>
              </p:nvGrpSpPr>
              <p:grpSpPr>
                <a:xfrm>
                  <a:off x="755858" y="5895047"/>
                  <a:ext cx="289125" cy="383103"/>
                  <a:chOff x="2268775" y="3538012"/>
                  <a:chExt cx="289125" cy="383103"/>
                </a:xfrm>
              </p:grpSpPr>
              <p:sp>
                <p:nvSpPr>
                  <p:cNvPr id="41" name="矩形 40"/>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2" name="Object 12"/>
                  <p:cNvGraphicFramePr>
                    <a:graphicFrameLocks noChangeAspect="1"/>
                  </p:cNvGraphicFramePr>
                  <p:nvPr>
                    <p:extLst/>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spid="_x0000_s4467" name="方程式" r:id="rId10" imgW="152280" imgH="215640" progId="Equation.3">
                          <p:embed/>
                        </p:oleObj>
                      </mc:Choice>
                      <mc:Fallback>
                        <p:oleObj name="方程式" r:id="rId10" imgW="152280" imgH="215640" progId="Equation.3">
                          <p:embed/>
                          <p:pic>
                            <p:nvPicPr>
                              <p:cNvPr id="42" name="Object 12"/>
                              <p:cNvPicPr>
                                <a:picLocks noChangeAspect="1" noChangeArrowheads="1"/>
                              </p:cNvPicPr>
                              <p:nvPr/>
                            </p:nvPicPr>
                            <p:blipFill>
                              <a:blip r:embed="rId5"/>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4" name="群組 33"/>
                <p:cNvGrpSpPr/>
                <p:nvPr/>
              </p:nvGrpSpPr>
              <p:grpSpPr>
                <a:xfrm>
                  <a:off x="1456763" y="5895047"/>
                  <a:ext cx="317234" cy="383104"/>
                  <a:chOff x="2263870" y="4021266"/>
                  <a:chExt cx="317234" cy="383104"/>
                </a:xfrm>
              </p:grpSpPr>
              <p:sp>
                <p:nvSpPr>
                  <p:cNvPr id="39" name="矩形 38"/>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40" name="Object 12"/>
                  <p:cNvGraphicFramePr>
                    <a:graphicFrameLocks noChangeAspect="1"/>
                  </p:cNvGraphicFramePr>
                  <p:nvPr>
                    <p:extLst/>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spid="_x0000_s4468" name="方程式" r:id="rId11" imgW="164880" imgH="215640" progId="Equation.3">
                          <p:embed/>
                        </p:oleObj>
                      </mc:Choice>
                      <mc:Fallback>
                        <p:oleObj name="方程式" r:id="rId11" imgW="164880" imgH="215640" progId="Equation.3">
                          <p:embed/>
                          <p:pic>
                            <p:nvPicPr>
                              <p:cNvPr id="40" name="Object 12"/>
                              <p:cNvPicPr>
                                <a:picLocks noChangeAspect="1" noChangeArrowheads="1"/>
                              </p:cNvPicPr>
                              <p:nvPr/>
                            </p:nvPicPr>
                            <p:blipFill>
                              <a:blip r:embed="rId7"/>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5" name="文字方塊 34"/>
                <p:cNvSpPr txBox="1"/>
                <p:nvPr/>
              </p:nvSpPr>
              <p:spPr>
                <a:xfrm>
                  <a:off x="1728860" y="5735182"/>
                  <a:ext cx="1061391"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36" name="群組 35"/>
                <p:cNvGrpSpPr/>
                <p:nvPr/>
              </p:nvGrpSpPr>
              <p:grpSpPr>
                <a:xfrm>
                  <a:off x="2687405" y="5886570"/>
                  <a:ext cx="351719" cy="405484"/>
                  <a:chOff x="2257778" y="5192060"/>
                  <a:chExt cx="351719" cy="405484"/>
                </a:xfrm>
              </p:grpSpPr>
              <p:sp>
                <p:nvSpPr>
                  <p:cNvPr id="37" name="矩形 36"/>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38" name="Object 12"/>
                  <p:cNvGraphicFramePr>
                    <a:graphicFrameLocks noChangeAspect="1"/>
                  </p:cNvGraphicFramePr>
                  <p:nvPr>
                    <p:extLst/>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spid="_x0000_s4469" name="方程式" r:id="rId12" imgW="190440" imgH="228600" progId="Equation.3">
                          <p:embed/>
                        </p:oleObj>
                      </mc:Choice>
                      <mc:Fallback>
                        <p:oleObj name="方程式" r:id="rId12" imgW="190440" imgH="228600" progId="Equation.3">
                          <p:embed/>
                          <p:pic>
                            <p:nvPicPr>
                              <p:cNvPr id="38" name="Object 12"/>
                              <p:cNvPicPr>
                                <a:picLocks noChangeAspect="1" noChangeArrowheads="1"/>
                              </p:cNvPicPr>
                              <p:nvPr/>
                            </p:nvPicPr>
                            <p:blipFill>
                              <a:blip r:embed="rId9"/>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4" name="橢圓 13"/>
              <p:cNvSpPr/>
              <p:nvPr/>
            </p:nvSpPr>
            <p:spPr>
              <a:xfrm>
                <a:off x="1836539" y="4666527"/>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5" name="橢圓 14"/>
              <p:cNvSpPr/>
              <p:nvPr/>
            </p:nvSpPr>
            <p:spPr>
              <a:xfrm>
                <a:off x="3081948" y="465396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6" name="文字方塊 15"/>
              <p:cNvSpPr txBox="1"/>
              <p:nvPr/>
            </p:nvSpPr>
            <p:spPr>
              <a:xfrm>
                <a:off x="2186531" y="4544968"/>
                <a:ext cx="1061391"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7" name="橢圓 16"/>
              <p:cNvSpPr/>
              <p:nvPr/>
            </p:nvSpPr>
            <p:spPr>
              <a:xfrm>
                <a:off x="1513734" y="3397463"/>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8" name="橢圓 17"/>
              <p:cNvSpPr/>
              <p:nvPr/>
            </p:nvSpPr>
            <p:spPr>
              <a:xfrm>
                <a:off x="2627689" y="3383234"/>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19" name="直線單箭頭接點 18"/>
              <p:cNvCxnSpPr>
                <a:endCxn id="12" idx="4"/>
              </p:cNvCxnSpPr>
              <p:nvPr/>
            </p:nvCxnSpPr>
            <p:spPr>
              <a:xfrm flipV="1">
                <a:off x="1333567" y="512231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V="1">
                <a:off x="2078597" y="5112033"/>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3303861" y="512844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a:endCxn id="14" idx="4"/>
              </p:cNvCxnSpPr>
              <p:nvPr/>
            </p:nvCxnSpPr>
            <p:spPr>
              <a:xfrm flipH="1" flipV="1">
                <a:off x="2078597" y="5142674"/>
                <a:ext cx="1164518" cy="687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flipV="1">
                <a:off x="1349851" y="5128445"/>
                <a:ext cx="1951605" cy="7327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a:endCxn id="14" idx="4"/>
              </p:cNvCxnSpPr>
              <p:nvPr/>
            </p:nvCxnSpPr>
            <p:spPr>
              <a:xfrm flipV="1">
                <a:off x="1337430" y="5142674"/>
                <a:ext cx="741167" cy="7310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a:endCxn id="15" idx="4"/>
              </p:cNvCxnSpPr>
              <p:nvPr/>
            </p:nvCxnSpPr>
            <p:spPr>
              <a:xfrm flipV="1">
                <a:off x="2071100" y="5130113"/>
                <a:ext cx="1252906" cy="7133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a:endCxn id="12" idx="4"/>
              </p:cNvCxnSpPr>
              <p:nvPr/>
            </p:nvCxnSpPr>
            <p:spPr>
              <a:xfrm flipH="1" flipV="1">
                <a:off x="1333567" y="5122315"/>
                <a:ext cx="664283" cy="7211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p:cNvCxnSpPr>
                <a:stCxn id="12" idx="0"/>
                <a:endCxn id="17" idx="4"/>
              </p:cNvCxnSpPr>
              <p:nvPr/>
            </p:nvCxnSpPr>
            <p:spPr>
              <a:xfrm flipV="1">
                <a:off x="1333567" y="3873610"/>
                <a:ext cx="422225" cy="7725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a:stCxn id="14" idx="0"/>
                <a:endCxn id="17" idx="4"/>
              </p:cNvCxnSpPr>
              <p:nvPr/>
            </p:nvCxnSpPr>
            <p:spPr>
              <a:xfrm flipH="1" flipV="1">
                <a:off x="1755792" y="3873610"/>
                <a:ext cx="322805" cy="7929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a:stCxn id="15" idx="0"/>
                <a:endCxn id="17" idx="4"/>
              </p:cNvCxnSpPr>
              <p:nvPr/>
            </p:nvCxnSpPr>
            <p:spPr>
              <a:xfrm flipH="1" flipV="1">
                <a:off x="1755792" y="3873610"/>
                <a:ext cx="1568214" cy="7803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stCxn id="15" idx="0"/>
                <a:endCxn id="18" idx="4"/>
              </p:cNvCxnSpPr>
              <p:nvPr/>
            </p:nvCxnSpPr>
            <p:spPr>
              <a:xfrm flipH="1" flipV="1">
                <a:off x="2869747" y="3859381"/>
                <a:ext cx="454259"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a:stCxn id="14" idx="0"/>
                <a:endCxn id="18" idx="4"/>
              </p:cNvCxnSpPr>
              <p:nvPr/>
            </p:nvCxnSpPr>
            <p:spPr>
              <a:xfrm flipV="1">
                <a:off x="2078597" y="3859381"/>
                <a:ext cx="791150" cy="8071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12" idx="0"/>
                <a:endCxn id="18" idx="4"/>
              </p:cNvCxnSpPr>
              <p:nvPr/>
            </p:nvCxnSpPr>
            <p:spPr>
              <a:xfrm flipV="1">
                <a:off x="1333567" y="3859381"/>
                <a:ext cx="1536180" cy="786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文字方塊 86"/>
            <p:cNvSpPr txBox="1"/>
            <p:nvPr/>
          </p:nvSpPr>
          <p:spPr>
            <a:xfrm>
              <a:off x="1276935" y="6126818"/>
              <a:ext cx="2477482" cy="523220"/>
            </a:xfrm>
            <a:prstGeom prst="rect">
              <a:avLst/>
            </a:prstGeom>
            <a:noFill/>
          </p:spPr>
          <p:txBody>
            <a:bodyPr wrap="square" rtlCol="0">
              <a:spAutoFit/>
            </a:bodyPr>
            <a:lstStyle/>
            <a:p>
              <a:pPr algn="ctr"/>
              <a:r>
                <a:rPr lang="en-US" altLang="zh-TW" sz="2800" dirty="0"/>
                <a:t>Shallow</a:t>
              </a:r>
              <a:endParaRPr lang="zh-TW" altLang="en-US" sz="2800" dirty="0"/>
            </a:p>
          </p:txBody>
        </p:sp>
        <p:cxnSp>
          <p:nvCxnSpPr>
            <p:cNvPr id="89" name="直線單箭頭接點 88"/>
            <p:cNvCxnSpPr/>
            <p:nvPr/>
          </p:nvCxnSpPr>
          <p:spPr>
            <a:xfrm flipV="1">
              <a:off x="2022770" y="282680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89"/>
            <p:cNvCxnSpPr/>
            <p:nvPr/>
          </p:nvCxnSpPr>
          <p:spPr>
            <a:xfrm flipV="1">
              <a:off x="3151277" y="2795203"/>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橢圓 92"/>
            <p:cNvSpPr/>
            <p:nvPr/>
          </p:nvSpPr>
          <p:spPr>
            <a:xfrm>
              <a:off x="533220" y="4405331"/>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94" name="橢圓 93"/>
            <p:cNvSpPr/>
            <p:nvPr/>
          </p:nvSpPr>
          <p:spPr>
            <a:xfrm>
              <a:off x="4195437" y="4450170"/>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95" name="直線單箭頭接點 94"/>
            <p:cNvCxnSpPr>
              <a:endCxn id="94" idx="3"/>
            </p:cNvCxnSpPr>
            <p:nvPr/>
          </p:nvCxnSpPr>
          <p:spPr>
            <a:xfrm flipV="1">
              <a:off x="3541139" y="4856587"/>
              <a:ext cx="725195" cy="8310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單箭頭接點 98"/>
            <p:cNvCxnSpPr>
              <a:endCxn id="93" idx="4"/>
            </p:cNvCxnSpPr>
            <p:nvPr/>
          </p:nvCxnSpPr>
          <p:spPr>
            <a:xfrm flipH="1" flipV="1">
              <a:off x="775278" y="4881478"/>
              <a:ext cx="2819573" cy="80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單箭頭接點 102"/>
            <p:cNvCxnSpPr>
              <a:endCxn id="94" idx="3"/>
            </p:cNvCxnSpPr>
            <p:nvPr/>
          </p:nvCxnSpPr>
          <p:spPr>
            <a:xfrm flipV="1">
              <a:off x="2346118" y="4856587"/>
              <a:ext cx="1920216"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a:endCxn id="93" idx="4"/>
            </p:cNvCxnSpPr>
            <p:nvPr/>
          </p:nvCxnSpPr>
          <p:spPr>
            <a:xfrm flipH="1" flipV="1">
              <a:off x="775278" y="4881478"/>
              <a:ext cx="1565332" cy="79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09"/>
            <p:cNvCxnSpPr>
              <a:endCxn id="94" idx="3"/>
            </p:cNvCxnSpPr>
            <p:nvPr/>
          </p:nvCxnSpPr>
          <p:spPr>
            <a:xfrm flipV="1">
              <a:off x="1577134" y="4856587"/>
              <a:ext cx="2689200"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12"/>
            <p:cNvCxnSpPr>
              <a:endCxn id="93" idx="4"/>
            </p:cNvCxnSpPr>
            <p:nvPr/>
          </p:nvCxnSpPr>
          <p:spPr>
            <a:xfrm flipH="1" flipV="1">
              <a:off x="775278" y="4881478"/>
              <a:ext cx="803632" cy="7589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p:cNvCxnSpPr>
              <a:stCxn id="94" idx="0"/>
            </p:cNvCxnSpPr>
            <p:nvPr/>
          </p:nvCxnSpPr>
          <p:spPr>
            <a:xfrm flipH="1" flipV="1">
              <a:off x="3222223" y="3701326"/>
              <a:ext cx="1215272" cy="7488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p:cNvCxnSpPr>
              <a:stCxn id="94" idx="0"/>
            </p:cNvCxnSpPr>
            <p:nvPr/>
          </p:nvCxnSpPr>
          <p:spPr>
            <a:xfrm flipH="1" flipV="1">
              <a:off x="2117281" y="3675932"/>
              <a:ext cx="2320214" cy="7742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21"/>
            <p:cNvCxnSpPr>
              <a:endCxn id="18" idx="4"/>
            </p:cNvCxnSpPr>
            <p:nvPr/>
          </p:nvCxnSpPr>
          <p:spPr>
            <a:xfrm flipV="1">
              <a:off x="856319" y="3638656"/>
              <a:ext cx="2273452" cy="81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123"/>
            <p:cNvCxnSpPr>
              <a:stCxn id="93" idx="0"/>
            </p:cNvCxnSpPr>
            <p:nvPr/>
          </p:nvCxnSpPr>
          <p:spPr>
            <a:xfrm flipV="1">
              <a:off x="775278" y="3679127"/>
              <a:ext cx="1189281" cy="7262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7" name="直線單箭頭接點 136"/>
          <p:cNvCxnSpPr/>
          <p:nvPr/>
        </p:nvCxnSpPr>
        <p:spPr>
          <a:xfrm flipV="1">
            <a:off x="5934536" y="3661383"/>
            <a:ext cx="2405" cy="77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單箭頭接點 137"/>
          <p:cNvCxnSpPr/>
          <p:nvPr/>
        </p:nvCxnSpPr>
        <p:spPr>
          <a:xfrm flipH="1" flipV="1">
            <a:off x="5936941" y="3661383"/>
            <a:ext cx="1123104"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單箭頭接點 138"/>
          <p:cNvCxnSpPr/>
          <p:nvPr/>
        </p:nvCxnSpPr>
        <p:spPr>
          <a:xfrm flipH="1" flipV="1">
            <a:off x="7050896" y="3647154"/>
            <a:ext cx="9149" cy="8088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單箭頭接點 139"/>
          <p:cNvCxnSpPr/>
          <p:nvPr/>
        </p:nvCxnSpPr>
        <p:spPr>
          <a:xfrm flipV="1">
            <a:off x="5934536" y="3647154"/>
            <a:ext cx="1116360" cy="79043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文字方塊 146"/>
          <p:cNvSpPr txBox="1"/>
          <p:nvPr/>
        </p:nvSpPr>
        <p:spPr>
          <a:xfrm>
            <a:off x="2126391" y="4096121"/>
            <a:ext cx="5209843"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TW" sz="3600" dirty="0">
                <a:solidFill>
                  <a:schemeClr val="bg1"/>
                </a:solidFill>
              </a:rPr>
              <a:t>Which one is better?</a:t>
            </a:r>
            <a:endParaRPr lang="zh-TW" altLang="en-US" sz="3600" dirty="0">
              <a:solidFill>
                <a:schemeClr val="bg1"/>
              </a:solidFill>
            </a:endParaRPr>
          </a:p>
        </p:txBody>
      </p:sp>
      <p:sp>
        <p:nvSpPr>
          <p:cNvPr id="3" name="文字方塊 2"/>
          <p:cNvSpPr txBox="1"/>
          <p:nvPr/>
        </p:nvSpPr>
        <p:spPr>
          <a:xfrm>
            <a:off x="1718059" y="1641206"/>
            <a:ext cx="2969919"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400" dirty="0"/>
              <a:t>The same number of parameters</a:t>
            </a:r>
            <a:endParaRPr lang="zh-TW" altLang="en-US" sz="2400" dirty="0"/>
          </a:p>
        </p:txBody>
      </p:sp>
      <p:sp>
        <p:nvSpPr>
          <p:cNvPr id="43" name="左-右雙向箭號 42"/>
          <p:cNvSpPr/>
          <p:nvPr/>
        </p:nvSpPr>
        <p:spPr>
          <a:xfrm rot="20486886">
            <a:off x="3826753" y="2839509"/>
            <a:ext cx="1533838" cy="67257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96" name="矩形 95"/>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http://speech.ee.ntu.edu.tw/~tlkagk/courses/ML_2017/Lecture/Why.pptx</a:t>
            </a:r>
            <a:endParaRPr lang="zh-TW" altLang="en-US" sz="1200" dirty="0">
              <a:solidFill>
                <a:srgbClr val="CE93D8"/>
              </a:solidFill>
            </a:endParaRPr>
          </a:p>
        </p:txBody>
      </p:sp>
      <p:sp>
        <p:nvSpPr>
          <p:cNvPr id="49" name="投影片編號版面配置區 48"/>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32</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639206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animBg="1"/>
      <p:bldP spid="3"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mj-lt"/>
              </a:rPr>
              <a:t>Fat + Short v.s. Thin + Tall</a:t>
            </a:r>
            <a:endParaRPr lang="zh-TW" altLang="en-US" dirty="0">
              <a:latin typeface="+mj-lt"/>
            </a:endParaRPr>
          </a:p>
        </p:txBody>
      </p:sp>
      <p:sp>
        <p:nvSpPr>
          <p:cNvPr id="10" name="矩形 9"/>
          <p:cNvSpPr/>
          <p:nvPr/>
        </p:nvSpPr>
        <p:spPr>
          <a:xfrm>
            <a:off x="395553" y="6376888"/>
            <a:ext cx="8352893" cy="461665"/>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http://speech.ee.ntu.edu.tw/~tlkagk/courses/ML_2017/Lecture/Why.pptx and Seide, Frank, Gang Li, and Dong Yu. "Conversational Speech Transcription Using Context-Dependent Deep Neural Networks." </a:t>
            </a:r>
            <a:r>
              <a:rPr lang="en-US" altLang="zh-TW" sz="1200" i="1" dirty="0">
                <a:solidFill>
                  <a:srgbClr val="CE93D8"/>
                </a:solidFill>
                <a:latin typeface="Arial" panose="020B0604020202020204" pitchFamily="34" charset="0"/>
              </a:rPr>
              <a:t>Interspeech</a:t>
            </a:r>
            <a:r>
              <a:rPr lang="en-US" altLang="zh-TW" sz="1200" dirty="0">
                <a:solidFill>
                  <a:srgbClr val="CE93D8"/>
                </a:solidFill>
                <a:latin typeface="Arial" panose="020B0604020202020204" pitchFamily="34" charset="0"/>
              </a:rPr>
              <a:t>. 2011.</a:t>
            </a:r>
            <a:endParaRPr lang="zh-TW" altLang="en-US" sz="1200" dirty="0">
              <a:solidFill>
                <a:srgbClr val="CE93D8"/>
              </a:solidFill>
            </a:endParaRPr>
          </a:p>
        </p:txBody>
      </p:sp>
      <p:sp>
        <p:nvSpPr>
          <p:cNvPr id="4" name="內容版面配置區 3"/>
          <p:cNvSpPr>
            <a:spLocks noGrp="1"/>
          </p:cNvSpPr>
          <p:nvPr>
            <p:ph idx="1"/>
          </p:nvPr>
        </p:nvSpPr>
        <p:spPr/>
        <p:txBody>
          <a:bodyPr/>
          <a:lstStyle/>
          <a:p>
            <a:endParaRPr lang="zh-TW" altLang="en-US"/>
          </a:p>
        </p:txBody>
      </p:sp>
      <p:graphicFrame>
        <p:nvGraphicFramePr>
          <p:cNvPr id="13" name="表格 12"/>
          <p:cNvGraphicFramePr>
            <a:graphicFrameLocks noGrp="1"/>
          </p:cNvGraphicFramePr>
          <p:nvPr>
            <p:extLst>
              <p:ext uri="{D42A27DB-BD31-4B8C-83A1-F6EECF244321}">
                <p14:modId xmlns:p14="http://schemas.microsoft.com/office/powerpoint/2010/main" val="776394972"/>
              </p:ext>
            </p:extLst>
          </p:nvPr>
        </p:nvGraphicFramePr>
        <p:xfrm>
          <a:off x="927700" y="1901893"/>
          <a:ext cx="7288600" cy="4023360"/>
        </p:xfrm>
        <a:graphic>
          <a:graphicData uri="http://schemas.openxmlformats.org/drawingml/2006/table">
            <a:tbl>
              <a:tblPr firstRow="1" bandRow="1">
                <a:tableStyleId>{3C2FFA5D-87B4-456A-9821-1D502468CF0F}</a:tableStyleId>
              </a:tblPr>
              <a:tblGrid>
                <a:gridCol w="1822150">
                  <a:extLst>
                    <a:ext uri="{9D8B030D-6E8A-4147-A177-3AD203B41FA5}">
                      <a16:colId xmlns:a16="http://schemas.microsoft.com/office/drawing/2014/main" val="20000"/>
                    </a:ext>
                  </a:extLst>
                </a:gridCol>
                <a:gridCol w="1822150">
                  <a:extLst>
                    <a:ext uri="{9D8B030D-6E8A-4147-A177-3AD203B41FA5}">
                      <a16:colId xmlns:a16="http://schemas.microsoft.com/office/drawing/2014/main" val="20001"/>
                    </a:ext>
                  </a:extLst>
                </a:gridCol>
                <a:gridCol w="1822150">
                  <a:extLst>
                    <a:ext uri="{9D8B030D-6E8A-4147-A177-3AD203B41FA5}">
                      <a16:colId xmlns:a16="http://schemas.microsoft.com/office/drawing/2014/main" val="20002"/>
                    </a:ext>
                  </a:extLst>
                </a:gridCol>
                <a:gridCol w="1822150">
                  <a:extLst>
                    <a:ext uri="{9D8B030D-6E8A-4147-A177-3AD203B41FA5}">
                      <a16:colId xmlns:a16="http://schemas.microsoft.com/office/drawing/2014/main" val="20003"/>
                    </a:ext>
                  </a:extLst>
                </a:gridCol>
              </a:tblGrid>
              <a:tr h="370840">
                <a:tc>
                  <a:txBody>
                    <a:bodyPr/>
                    <a:lstStyle/>
                    <a:p>
                      <a:pPr algn="ctr"/>
                      <a:r>
                        <a:rPr lang="en-US" altLang="zh-TW" sz="2400" dirty="0">
                          <a:solidFill>
                            <a:schemeClr val="bg2"/>
                          </a:solidFill>
                        </a:rPr>
                        <a:t>Layer</a:t>
                      </a:r>
                      <a:r>
                        <a:rPr lang="en-US" altLang="zh-TW" sz="2400" baseline="0" dirty="0">
                          <a:solidFill>
                            <a:schemeClr val="bg2"/>
                          </a:solidFill>
                        </a:rPr>
                        <a:t> X</a:t>
                      </a:r>
                      <a:r>
                        <a:rPr lang="en-US" altLang="zh-TW" sz="2400" dirty="0">
                          <a:solidFill>
                            <a:schemeClr val="bg2"/>
                          </a:solidFill>
                        </a:rPr>
                        <a:t> Size</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solidFill>
                            <a:schemeClr val="bg2"/>
                          </a:solidFill>
                        </a:rPr>
                        <a:t>Word Error Rate (%)</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schemeClr val="bg2"/>
                          </a:solidFill>
                        </a:rPr>
                        <a:t>Layer</a:t>
                      </a:r>
                      <a:r>
                        <a:rPr lang="en-US" altLang="zh-TW" sz="2400" baseline="0" dirty="0">
                          <a:solidFill>
                            <a:schemeClr val="bg2"/>
                          </a:solidFill>
                        </a:rPr>
                        <a:t> X</a:t>
                      </a:r>
                      <a:r>
                        <a:rPr lang="en-US" altLang="zh-TW" sz="2400" dirty="0">
                          <a:solidFill>
                            <a:schemeClr val="bg2"/>
                          </a:solidFill>
                        </a:rPr>
                        <a:t> Size</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solidFill>
                            <a:schemeClr val="bg2"/>
                          </a:solidFill>
                        </a:rPr>
                        <a:t>Word Error Rate (%)</a:t>
                      </a:r>
                      <a:endParaRPr lang="zh-TW" altLang="en-US" sz="2400" dirty="0">
                        <a:solidFill>
                          <a:schemeClr val="bg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0"/>
                  </a:ext>
                </a:extLst>
              </a:tr>
              <a:tr h="370840">
                <a:tc>
                  <a:txBody>
                    <a:bodyPr/>
                    <a:lstStyle/>
                    <a:p>
                      <a:pPr algn="ctr"/>
                      <a:r>
                        <a:rPr lang="en-US" altLang="zh-TW" sz="2400" dirty="0"/>
                        <a:t>1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24.2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2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20.4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3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18.4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4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17.8</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5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17.2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 X 3772</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22.5</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7 X 2k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17.1</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1 X 4634</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22.6</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6"/>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endParaRPr lang="zh-TW" alt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a:t>1 X</a:t>
                      </a:r>
                      <a:r>
                        <a:rPr lang="en-US" altLang="zh-TW" sz="2400" baseline="0" dirty="0"/>
                        <a:t> 16k</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algn="ctr"/>
                      <a:r>
                        <a:rPr lang="en-US" altLang="zh-TW" sz="2400" dirty="0"/>
                        <a:t>22.1</a:t>
                      </a:r>
                      <a:endParaRPr lang="zh-TW" alt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7"/>
                  </a:ext>
                </a:extLst>
              </a:tr>
            </a:tbl>
          </a:graphicData>
        </a:graphic>
      </p:graphicFrame>
      <p:sp>
        <p:nvSpPr>
          <p:cNvPr id="3" name="左-右雙向箭號 2"/>
          <p:cNvSpPr/>
          <p:nvPr/>
        </p:nvSpPr>
        <p:spPr>
          <a:xfrm>
            <a:off x="4194628" y="4630057"/>
            <a:ext cx="696686" cy="290286"/>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 name="左-右雙向箭號 6"/>
          <p:cNvSpPr/>
          <p:nvPr/>
        </p:nvSpPr>
        <p:spPr>
          <a:xfrm>
            <a:off x="4194628" y="5055279"/>
            <a:ext cx="696686" cy="290286"/>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5" name="矩形 4"/>
          <p:cNvSpPr/>
          <p:nvPr/>
        </p:nvSpPr>
        <p:spPr>
          <a:xfrm>
            <a:off x="4572000" y="5457371"/>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927700" y="2708568"/>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927700" y="3169105"/>
            <a:ext cx="3644300" cy="46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5692462" y="3335628"/>
            <a:ext cx="1558344" cy="52322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altLang="zh-TW" sz="2800" dirty="0"/>
              <a:t>Why?</a:t>
            </a:r>
            <a:endParaRPr lang="zh-TW" altLang="en-US" sz="2800" dirty="0"/>
          </a:p>
        </p:txBody>
      </p:sp>
      <p:sp>
        <p:nvSpPr>
          <p:cNvPr id="14" name="投影片編號版面配置區 1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33</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990160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5" grpId="0" animBg="1"/>
      <p:bldP spid="9" grpId="0" animBg="1"/>
      <p:bldP spid="9" grpId="1" animBg="1"/>
      <p:bldP spid="11"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4"/>
          <a:stretch>
            <a:fillRect/>
          </a:stretch>
        </p:blipFill>
        <p:spPr>
          <a:xfrm rot="16200000">
            <a:off x="5644327" y="1241434"/>
            <a:ext cx="2689840" cy="2809123"/>
          </a:xfrm>
          <a:prstGeom prst="rect">
            <a:avLst/>
          </a:prstGeom>
        </p:spPr>
      </p:pic>
      <p:sp>
        <p:nvSpPr>
          <p:cNvPr id="2" name="標題 1"/>
          <p:cNvSpPr>
            <a:spLocks noGrp="1"/>
          </p:cNvSpPr>
          <p:nvPr>
            <p:ph type="title"/>
          </p:nvPr>
        </p:nvSpPr>
        <p:spPr>
          <a:xfrm>
            <a:off x="311700" y="349526"/>
            <a:ext cx="8520600" cy="943200"/>
          </a:xfrm>
        </p:spPr>
        <p:txBody>
          <a:bodyPr/>
          <a:lstStyle/>
          <a:p>
            <a:r>
              <a:rPr lang="en-US" altLang="zh-TW" dirty="0">
                <a:latin typeface="+mj-lt"/>
              </a:rPr>
              <a:t>Universality Theorem</a:t>
            </a:r>
            <a:endParaRPr lang="zh-TW" altLang="en-US" dirty="0">
              <a:latin typeface="+mj-lt"/>
            </a:endParaRPr>
          </a:p>
        </p:txBody>
      </p:sp>
      <p:sp>
        <p:nvSpPr>
          <p:cNvPr id="4" name="矩形 3"/>
          <p:cNvSpPr/>
          <p:nvPr/>
        </p:nvSpPr>
        <p:spPr>
          <a:xfrm>
            <a:off x="5584683" y="3947576"/>
            <a:ext cx="2930667" cy="923330"/>
          </a:xfrm>
          <a:prstGeom prst="rect">
            <a:avLst/>
          </a:prstGeom>
        </p:spPr>
        <p:txBody>
          <a:bodyPr wrap="square">
            <a:spAutoFit/>
          </a:bodyPr>
          <a:lstStyle/>
          <a:p>
            <a:r>
              <a:rPr lang="en-US" altLang="zh-TW" dirty="0">
                <a:solidFill>
                  <a:srgbClr val="0000FF"/>
                </a:solidFill>
              </a:rPr>
              <a:t>Reference</a:t>
            </a:r>
            <a:r>
              <a:rPr lang="zh-TW" altLang="en-US" dirty="0">
                <a:solidFill>
                  <a:srgbClr val="0000FF"/>
                </a:solidFill>
              </a:rPr>
              <a:t> </a:t>
            </a:r>
            <a:r>
              <a:rPr lang="en-US" altLang="zh-TW" dirty="0">
                <a:solidFill>
                  <a:srgbClr val="0000FF"/>
                </a:solidFill>
              </a:rPr>
              <a:t>for the reason: </a:t>
            </a:r>
            <a:r>
              <a:rPr lang="zh-TW" altLang="en-US" u="sng" dirty="0"/>
              <a:t>http://neuralnetworksanddeeplearning.com/chap4.html</a:t>
            </a:r>
          </a:p>
        </p:txBody>
      </p:sp>
      <p:sp>
        <p:nvSpPr>
          <p:cNvPr id="7" name="文字方塊 6"/>
          <p:cNvSpPr txBox="1"/>
          <p:nvPr/>
        </p:nvSpPr>
        <p:spPr>
          <a:xfrm>
            <a:off x="311700" y="1836049"/>
            <a:ext cx="4390847" cy="523220"/>
          </a:xfrm>
          <a:prstGeom prst="rect">
            <a:avLst/>
          </a:prstGeom>
          <a:noFill/>
        </p:spPr>
        <p:txBody>
          <a:bodyPr wrap="square" rtlCol="0">
            <a:spAutoFit/>
          </a:bodyPr>
          <a:lstStyle/>
          <a:p>
            <a:r>
              <a:rPr lang="en-US" altLang="zh-TW" sz="2800" dirty="0"/>
              <a:t>Any continuous function </a:t>
            </a:r>
            <a:r>
              <a:rPr lang="en-US" altLang="zh-TW" sz="2800" i="1" dirty="0">
                <a:latin typeface="Times New Roman" panose="02020603050405020304" pitchFamily="18" charset="0"/>
                <a:cs typeface="Times New Roman" panose="02020603050405020304" pitchFamily="18" charset="0"/>
              </a:rPr>
              <a:t>f</a:t>
            </a:r>
            <a:endParaRPr lang="zh-TW" altLang="en-US" sz="2800" i="1" dirty="0">
              <a:latin typeface="Times New Roman" panose="02020603050405020304" pitchFamily="18" charset="0"/>
              <a:cs typeface="Times New Roman" panose="02020603050405020304" pitchFamily="18" charset="0"/>
            </a:endParaRPr>
          </a:p>
        </p:txBody>
      </p:sp>
      <p:graphicFrame>
        <p:nvGraphicFramePr>
          <p:cNvPr id="8" name="Object 12"/>
          <p:cNvGraphicFramePr>
            <a:graphicFrameLocks noChangeAspect="1"/>
          </p:cNvGraphicFramePr>
          <p:nvPr>
            <p:extLst>
              <p:ext uri="{D42A27DB-BD31-4B8C-83A1-F6EECF244321}">
                <p14:modId xmlns:p14="http://schemas.microsoft.com/office/powerpoint/2010/main" val="2348259184"/>
              </p:ext>
            </p:extLst>
          </p:nvPr>
        </p:nvGraphicFramePr>
        <p:xfrm>
          <a:off x="1684327" y="2468404"/>
          <a:ext cx="2342046" cy="630000"/>
        </p:xfrm>
        <a:graphic>
          <a:graphicData uri="http://schemas.openxmlformats.org/presentationml/2006/ole">
            <mc:AlternateContent xmlns:mc="http://schemas.openxmlformats.org/markup-compatibility/2006">
              <mc:Choice xmlns:v="urn:schemas-microsoft-com:vml" Requires="v">
                <p:oleObj spid="_x0000_s5184" name="方程式" r:id="rId5" imgW="850680" imgH="228600" progId="Equation.3">
                  <p:embed/>
                </p:oleObj>
              </mc:Choice>
              <mc:Fallback>
                <p:oleObj name="方程式" r:id="rId5" imgW="850680" imgH="228600" progId="Equation.3">
                  <p:embed/>
                  <p:pic>
                    <p:nvPicPr>
                      <p:cNvPr id="8" name="Object 12"/>
                      <p:cNvPicPr>
                        <a:picLocks noChangeAspect="1" noChangeArrowheads="1"/>
                      </p:cNvPicPr>
                      <p:nvPr/>
                    </p:nvPicPr>
                    <p:blipFill>
                      <a:blip r:embed="rId6"/>
                      <a:srcRect/>
                      <a:stretch>
                        <a:fillRect/>
                      </a:stretch>
                    </p:blipFill>
                    <p:spPr bwMode="auto">
                      <a:xfrm>
                        <a:off x="1684327" y="2468404"/>
                        <a:ext cx="2342046" cy="63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p:cNvSpPr txBox="1"/>
          <p:nvPr/>
        </p:nvSpPr>
        <p:spPr>
          <a:xfrm>
            <a:off x="311700" y="3141229"/>
            <a:ext cx="4655890" cy="1384995"/>
          </a:xfrm>
          <a:prstGeom prst="rect">
            <a:avLst/>
          </a:prstGeom>
          <a:noFill/>
        </p:spPr>
        <p:txBody>
          <a:bodyPr wrap="square" rtlCol="0">
            <a:spAutoFit/>
          </a:bodyPr>
          <a:lstStyle/>
          <a:p>
            <a:r>
              <a:rPr lang="en-US" altLang="zh-TW" sz="2800" dirty="0"/>
              <a:t>can be realized by a network </a:t>
            </a:r>
            <a:r>
              <a:rPr lang="en-US" altLang="zh-TW" sz="2400" dirty="0"/>
              <a:t>with</a:t>
            </a:r>
            <a:r>
              <a:rPr lang="en-US" altLang="zh-TW" sz="2800" dirty="0"/>
              <a:t> one hidden layer</a:t>
            </a:r>
            <a:endParaRPr lang="zh-TW" altLang="en-US" sz="2800" dirty="0"/>
          </a:p>
        </p:txBody>
      </p:sp>
      <p:sp>
        <p:nvSpPr>
          <p:cNvPr id="10" name="文字方塊 9"/>
          <p:cNvSpPr txBox="1"/>
          <p:nvPr/>
        </p:nvSpPr>
        <p:spPr>
          <a:xfrm>
            <a:off x="1113969" y="4056597"/>
            <a:ext cx="4848183" cy="461665"/>
          </a:xfrm>
          <a:prstGeom prst="rect">
            <a:avLst/>
          </a:prstGeom>
          <a:noFill/>
        </p:spPr>
        <p:txBody>
          <a:bodyPr wrap="square" rtlCol="0">
            <a:spAutoFit/>
          </a:bodyPr>
          <a:lstStyle/>
          <a:p>
            <a:r>
              <a:rPr lang="en-US" altLang="zh-TW" sz="2400" dirty="0"/>
              <a:t>(given </a:t>
            </a:r>
            <a:r>
              <a:rPr lang="en-US" altLang="zh-TW" sz="2400" b="1" dirty="0"/>
              <a:t>enough</a:t>
            </a:r>
            <a:r>
              <a:rPr lang="en-US" altLang="zh-TW" sz="2400" dirty="0"/>
              <a:t> hidden neurons)</a:t>
            </a:r>
            <a:endParaRPr lang="zh-TW" altLang="en-US" sz="2400" dirty="0"/>
          </a:p>
        </p:txBody>
      </p:sp>
      <p:sp>
        <p:nvSpPr>
          <p:cNvPr id="11" name="矩形 10"/>
          <p:cNvSpPr/>
          <p:nvPr/>
        </p:nvSpPr>
        <p:spPr>
          <a:xfrm>
            <a:off x="394884" y="5119251"/>
            <a:ext cx="7477369" cy="46166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altLang="zh-TW" sz="2400" dirty="0">
                <a:solidFill>
                  <a:schemeClr val="bg1"/>
                </a:solidFill>
              </a:rPr>
              <a:t>Yes, shallow network can represent any function.</a:t>
            </a:r>
            <a:endParaRPr lang="zh-TW" altLang="en-US" sz="2400" dirty="0">
              <a:solidFill>
                <a:schemeClr val="bg1"/>
              </a:solidFill>
            </a:endParaRPr>
          </a:p>
        </p:txBody>
      </p:sp>
      <p:sp>
        <p:nvSpPr>
          <p:cNvPr id="12" name="矩形 11"/>
          <p:cNvSpPr/>
          <p:nvPr/>
        </p:nvSpPr>
        <p:spPr>
          <a:xfrm>
            <a:off x="1312089" y="5799186"/>
            <a:ext cx="747736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n-US" altLang="zh-TW" sz="2400" dirty="0">
                <a:solidFill>
                  <a:schemeClr val="bg1"/>
                </a:solidFill>
              </a:rPr>
              <a:t>However, using deep structure is more effective.</a:t>
            </a:r>
            <a:endParaRPr lang="zh-TW" altLang="en-US" sz="2400" dirty="0">
              <a:solidFill>
                <a:schemeClr val="bg1"/>
              </a:solidFill>
            </a:endParaRPr>
          </a:p>
        </p:txBody>
      </p:sp>
      <p:sp>
        <p:nvSpPr>
          <p:cNvPr id="13" name="矩形 12"/>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http://speech.ee.ntu.edu.tw/~tlkagk/courses/ML_2017/Lecture/Why.pptx</a:t>
            </a:r>
            <a:endParaRPr lang="zh-TW" altLang="en-US" sz="1200" dirty="0">
              <a:solidFill>
                <a:srgbClr val="CE93D8"/>
              </a:solidFill>
            </a:endParaRPr>
          </a:p>
        </p:txBody>
      </p:sp>
      <p:sp>
        <p:nvSpPr>
          <p:cNvPr id="14" name="投影片編號版面配置區 1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smtClean="0">
                <a:solidFill>
                  <a:srgbClr val="000000"/>
                </a:solidFill>
                <a:latin typeface="Arial"/>
                <a:ea typeface="Arial"/>
                <a:cs typeface="Arial"/>
                <a:sym typeface="Arial"/>
              </a:rPr>
              <a:t>34</a:t>
            </a:fld>
            <a:endParaRPr lang="zh-TW"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22695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44608"/>
            <a:ext cx="8520600" cy="763500"/>
          </a:xfrm>
        </p:spPr>
        <p:txBody>
          <a:bodyPr/>
          <a:lstStyle/>
          <a:p>
            <a:r>
              <a:rPr lang="en-US" altLang="zh-TW" sz="2400" dirty="0"/>
              <a:t>Analogy</a:t>
            </a:r>
            <a:endParaRPr lang="zh-TW" altLang="en-US" sz="2400" dirty="0"/>
          </a:p>
        </p:txBody>
      </p:sp>
      <p:sp>
        <p:nvSpPr>
          <p:cNvPr id="3" name="內容版面配置區 2"/>
          <p:cNvSpPr>
            <a:spLocks noGrp="1"/>
          </p:cNvSpPr>
          <p:nvPr>
            <p:ph sz="half" idx="1"/>
          </p:nvPr>
        </p:nvSpPr>
        <p:spPr>
          <a:xfrm>
            <a:off x="311700" y="2450465"/>
            <a:ext cx="4203150" cy="4351338"/>
          </a:xfrm>
        </p:spPr>
        <p:txBody>
          <a:bodyPr>
            <a:normAutofit/>
          </a:bodyPr>
          <a:lstStyle/>
          <a:p>
            <a:endParaRPr lang="en-US" altLang="zh-TW" sz="1600" dirty="0"/>
          </a:p>
          <a:p>
            <a:r>
              <a:rPr lang="en-US" altLang="zh-TW" sz="2000" dirty="0"/>
              <a:t>Logic circuit consists of </a:t>
            </a:r>
            <a:r>
              <a:rPr lang="en-US" altLang="zh-TW" sz="2000" b="1" dirty="0">
                <a:solidFill>
                  <a:srgbClr val="0000FF"/>
                </a:solidFill>
              </a:rPr>
              <a:t>gates</a:t>
            </a:r>
          </a:p>
          <a:p>
            <a:r>
              <a:rPr lang="en-US" altLang="zh-TW" sz="2000" b="1" dirty="0">
                <a:solidFill>
                  <a:srgbClr val="00B050"/>
                </a:solidFill>
              </a:rPr>
              <a:t>Two layers of logic gates </a:t>
            </a:r>
            <a:r>
              <a:rPr lang="en-US" altLang="zh-TW" sz="2000" dirty="0"/>
              <a:t>can represent </a:t>
            </a:r>
            <a:r>
              <a:rPr lang="en-US" altLang="zh-TW" sz="2000" b="1" dirty="0"/>
              <a:t>any Boolean function.</a:t>
            </a:r>
          </a:p>
          <a:p>
            <a:r>
              <a:rPr lang="en-US" altLang="zh-TW" sz="2000" dirty="0"/>
              <a:t>Using multiple layers of logic gates to build some functions is much simpler</a:t>
            </a:r>
          </a:p>
          <a:p>
            <a:endParaRPr lang="en-US" altLang="zh-TW" sz="1600" dirty="0"/>
          </a:p>
          <a:p>
            <a:endParaRPr lang="zh-TW" altLang="en-US" sz="1600" dirty="0"/>
          </a:p>
        </p:txBody>
      </p:sp>
      <p:sp>
        <p:nvSpPr>
          <p:cNvPr id="4" name="內容版面配置區 3"/>
          <p:cNvSpPr>
            <a:spLocks noGrp="1"/>
          </p:cNvSpPr>
          <p:nvPr>
            <p:ph sz="half" idx="2"/>
          </p:nvPr>
        </p:nvSpPr>
        <p:spPr>
          <a:xfrm>
            <a:off x="4629149" y="2450465"/>
            <a:ext cx="4373363" cy="4351338"/>
          </a:xfrm>
        </p:spPr>
        <p:txBody>
          <a:bodyPr>
            <a:normAutofit/>
          </a:bodyPr>
          <a:lstStyle/>
          <a:p>
            <a:endParaRPr lang="en-US" altLang="zh-TW" sz="1600" dirty="0"/>
          </a:p>
          <a:p>
            <a:r>
              <a:rPr lang="en-US" altLang="zh-TW" sz="2000" dirty="0"/>
              <a:t>Neural network consists of </a:t>
            </a:r>
            <a:r>
              <a:rPr lang="en-US" altLang="zh-TW" sz="2000" b="1" dirty="0">
                <a:solidFill>
                  <a:srgbClr val="0000FF"/>
                </a:solidFill>
              </a:rPr>
              <a:t>neurons</a:t>
            </a:r>
          </a:p>
          <a:p>
            <a:r>
              <a:rPr lang="en-US" altLang="zh-TW" sz="2000" b="1" dirty="0">
                <a:solidFill>
                  <a:srgbClr val="00B050"/>
                </a:solidFill>
              </a:rPr>
              <a:t>A hidden-layer network </a:t>
            </a:r>
            <a:r>
              <a:rPr lang="en-US" altLang="zh-TW" sz="2000" dirty="0"/>
              <a:t>can represent </a:t>
            </a:r>
            <a:r>
              <a:rPr lang="en-US" altLang="zh-TW" sz="2000" b="1" dirty="0"/>
              <a:t>any continuous function.</a:t>
            </a:r>
          </a:p>
          <a:p>
            <a:r>
              <a:rPr lang="en-US" altLang="zh-TW" sz="2000" dirty="0"/>
              <a:t>Using multiple layers of neurons to represent some functions is much simpler</a:t>
            </a:r>
          </a:p>
          <a:p>
            <a:endParaRPr lang="en-US" altLang="zh-TW" sz="2000" dirty="0"/>
          </a:p>
          <a:p>
            <a:endParaRPr lang="en-US" altLang="zh-TW" sz="1600" dirty="0"/>
          </a:p>
          <a:p>
            <a:endParaRPr lang="zh-TW" altLang="en-US" sz="1600" dirty="0"/>
          </a:p>
        </p:txBody>
      </p:sp>
      <p:grpSp>
        <p:nvGrpSpPr>
          <p:cNvPr id="8" name="群組 7"/>
          <p:cNvGrpSpPr/>
          <p:nvPr/>
        </p:nvGrpSpPr>
        <p:grpSpPr>
          <a:xfrm>
            <a:off x="941580" y="6007392"/>
            <a:ext cx="3134407" cy="408502"/>
            <a:chOff x="1074058" y="5946129"/>
            <a:chExt cx="3134407" cy="408502"/>
          </a:xfrm>
        </p:grpSpPr>
        <p:sp>
          <p:nvSpPr>
            <p:cNvPr id="6" name="矩形 5"/>
            <p:cNvSpPr/>
            <p:nvPr/>
          </p:nvSpPr>
          <p:spPr>
            <a:xfrm>
              <a:off x="1943101" y="5946129"/>
              <a:ext cx="2265364" cy="40011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n-US" altLang="zh-TW" sz="2000" dirty="0"/>
                <a:t>less gates needed</a:t>
              </a:r>
              <a:endParaRPr lang="zh-TW" altLang="en-US" sz="2000" dirty="0"/>
            </a:p>
          </p:txBody>
        </p:sp>
        <p:sp>
          <p:nvSpPr>
            <p:cNvPr id="7" name="向右箭號 6"/>
            <p:cNvSpPr/>
            <p:nvPr/>
          </p:nvSpPr>
          <p:spPr>
            <a:xfrm>
              <a:off x="1074058" y="5999293"/>
              <a:ext cx="754743" cy="3553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200"/>
            </a:p>
          </p:txBody>
        </p:sp>
      </p:grpSp>
      <p:sp>
        <p:nvSpPr>
          <p:cNvPr id="9" name="矩形 8"/>
          <p:cNvSpPr/>
          <p:nvPr/>
        </p:nvSpPr>
        <p:spPr>
          <a:xfrm>
            <a:off x="1507420" y="2422209"/>
            <a:ext cx="1896673" cy="4616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en-US" altLang="zh-TW" sz="2400" dirty="0"/>
              <a:t>Logic circuit </a:t>
            </a:r>
            <a:endParaRPr lang="zh-TW" altLang="en-US" sz="2400" dirty="0"/>
          </a:p>
        </p:txBody>
      </p:sp>
      <p:pic>
        <p:nvPicPr>
          <p:cNvPr id="78850" name="Picture 2" descr="http://www.labri.fr/perso/strandh/Teaching/AMP/Common/Strandh-Tutorial/exp-circuit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760" y="724921"/>
            <a:ext cx="3943350" cy="151447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5450403" y="2461240"/>
            <a:ext cx="2257349" cy="4616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r>
              <a:rPr lang="en-US" altLang="zh-TW" sz="2400" dirty="0"/>
              <a:t>Neural network</a:t>
            </a:r>
            <a:endParaRPr lang="zh-TW" altLang="en-US" sz="2400" dirty="0"/>
          </a:p>
        </p:txBody>
      </p:sp>
      <p:sp>
        <p:nvSpPr>
          <p:cNvPr id="10" name="向右箭號 9"/>
          <p:cNvSpPr/>
          <p:nvPr/>
        </p:nvSpPr>
        <p:spPr>
          <a:xfrm>
            <a:off x="4264444" y="4979127"/>
            <a:ext cx="427231" cy="68217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sz="1200"/>
          </a:p>
        </p:txBody>
      </p:sp>
      <p:grpSp>
        <p:nvGrpSpPr>
          <p:cNvPr id="13" name="群組 12"/>
          <p:cNvGrpSpPr/>
          <p:nvPr/>
        </p:nvGrpSpPr>
        <p:grpSpPr>
          <a:xfrm>
            <a:off x="4963110" y="5863085"/>
            <a:ext cx="2303734" cy="707886"/>
            <a:chOff x="927211" y="5784436"/>
            <a:chExt cx="2303734" cy="707886"/>
          </a:xfrm>
        </p:grpSpPr>
        <p:sp>
          <p:nvSpPr>
            <p:cNvPr id="14" name="矩形 13"/>
            <p:cNvSpPr/>
            <p:nvPr/>
          </p:nvSpPr>
          <p:spPr>
            <a:xfrm>
              <a:off x="1372536" y="5784436"/>
              <a:ext cx="1858409" cy="70788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n-US" altLang="zh-TW" sz="2000" dirty="0"/>
                <a:t>less parameters</a:t>
              </a:r>
              <a:endParaRPr lang="zh-TW" altLang="en-US" sz="2000" dirty="0"/>
            </a:p>
          </p:txBody>
        </p:sp>
        <p:sp>
          <p:nvSpPr>
            <p:cNvPr id="15" name="向右箭號 14"/>
            <p:cNvSpPr/>
            <p:nvPr/>
          </p:nvSpPr>
          <p:spPr>
            <a:xfrm>
              <a:off x="927211" y="6022265"/>
              <a:ext cx="403617" cy="3553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200"/>
            </a:p>
          </p:txBody>
        </p:sp>
      </p:grpSp>
      <p:sp>
        <p:nvSpPr>
          <p:cNvPr id="16" name="向右箭號 15"/>
          <p:cNvSpPr/>
          <p:nvPr/>
        </p:nvSpPr>
        <p:spPr>
          <a:xfrm>
            <a:off x="7319757" y="6100914"/>
            <a:ext cx="403617" cy="35533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200"/>
          </a:p>
        </p:txBody>
      </p:sp>
      <p:sp>
        <p:nvSpPr>
          <p:cNvPr id="17" name="矩形 16"/>
          <p:cNvSpPr/>
          <p:nvPr/>
        </p:nvSpPr>
        <p:spPr>
          <a:xfrm>
            <a:off x="7791527" y="6048236"/>
            <a:ext cx="1226226" cy="4001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altLang="zh-TW" sz="2000" dirty="0"/>
              <a:t>less data?</a:t>
            </a:r>
            <a:endParaRPr lang="zh-TW" altLang="en-US" sz="2000" dirty="0"/>
          </a:p>
        </p:txBody>
      </p:sp>
      <p:sp>
        <p:nvSpPr>
          <p:cNvPr id="18" name="矩形 17"/>
          <p:cNvSpPr/>
          <p:nvPr/>
        </p:nvSpPr>
        <p:spPr>
          <a:xfrm>
            <a:off x="395553" y="6559768"/>
            <a:ext cx="8352893" cy="276999"/>
          </a:xfrm>
          <a:prstGeom prst="rect">
            <a:avLst/>
          </a:prstGeom>
        </p:spPr>
        <p:txBody>
          <a:bodyPr wrap="square">
            <a:spAutoFit/>
          </a:bodyPr>
          <a:lstStyle/>
          <a:p>
            <a:r>
              <a:rPr lang="en-US" altLang="zh-TW" sz="1200" dirty="0">
                <a:solidFill>
                  <a:srgbClr val="CE93D8"/>
                </a:solidFill>
                <a:latin typeface="Arial" panose="020B0604020202020204" pitchFamily="34" charset="0"/>
              </a:rPr>
              <a:t>Source: http://speech.ee.ntu.edu.tw/~tlkagk/courses/ML_2017/Lecture/Why.pptx</a:t>
            </a:r>
            <a:endParaRPr lang="zh-TW" altLang="en-US" sz="1200" dirty="0">
              <a:solidFill>
                <a:srgbClr val="CE93D8"/>
              </a:solidFill>
            </a:endParaRPr>
          </a:p>
        </p:txBody>
      </p:sp>
      <p:pic>
        <p:nvPicPr>
          <p:cNvPr id="19" name="圖片 18"/>
          <p:cNvPicPr>
            <a:picLocks noChangeAspect="1"/>
          </p:cNvPicPr>
          <p:nvPr/>
        </p:nvPicPr>
        <p:blipFill>
          <a:blip r:embed="rId4"/>
          <a:stretch>
            <a:fillRect/>
          </a:stretch>
        </p:blipFill>
        <p:spPr>
          <a:xfrm rot="16200000">
            <a:off x="5449145" y="-50107"/>
            <a:ext cx="2259862" cy="2360077"/>
          </a:xfrm>
          <a:prstGeom prst="rect">
            <a:avLst/>
          </a:prstGeom>
        </p:spPr>
      </p:pic>
      <p:sp>
        <p:nvSpPr>
          <p:cNvPr id="20" name="投影片編號版面配置區 19"/>
          <p:cNvSpPr>
            <a:spLocks noGrp="1"/>
          </p:cNvSpPr>
          <p:nvPr>
            <p:ph type="sldNum" sz="quarter" idx="12"/>
          </p:nvPr>
        </p:nvSpPr>
        <p:spPr>
          <a:xfrm>
            <a:off x="8762940" y="6456161"/>
            <a:ext cx="548700" cy="524700"/>
          </a:xfrm>
        </p:spPr>
        <p:txBody>
          <a:bodyPr/>
          <a:lstStyle/>
          <a:p>
            <a:fld id="{EF17FEE1-401D-41A0-A8EC-0ED92B3952C9}" type="slidenum">
              <a:rPr lang="zh-TW" altLang="en-US" smtClean="0"/>
              <a:t>35</a:t>
            </a:fld>
            <a:endParaRPr lang="zh-TW" altLang="en-US" dirty="0"/>
          </a:p>
        </p:txBody>
      </p:sp>
    </p:spTree>
    <p:extLst>
      <p:ext uri="{BB962C8B-B14F-4D97-AF65-F5344CB8AC3E}">
        <p14:creationId xmlns:p14="http://schemas.microsoft.com/office/powerpoint/2010/main" val="31875137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8850"/>
                                        </p:tgtEl>
                                        <p:attrNameLst>
                                          <p:attrName>style.visibility</p:attrName>
                                        </p:attrNameLst>
                                      </p:cBhvr>
                                      <p:to>
                                        <p:strVal val="visible"/>
                                      </p:to>
                                    </p:set>
                                    <p:anim calcmode="lin" valueType="num">
                                      <p:cBhvr additive="base">
                                        <p:cTn id="11" dur="500" fill="hold"/>
                                        <p:tgtEl>
                                          <p:spTgt spid="78850"/>
                                        </p:tgtEl>
                                        <p:attrNameLst>
                                          <p:attrName>ppt_x</p:attrName>
                                        </p:attrNameLst>
                                      </p:cBhvr>
                                      <p:tavLst>
                                        <p:tav tm="0">
                                          <p:val>
                                            <p:strVal val="#ppt_x"/>
                                          </p:val>
                                        </p:tav>
                                        <p:tav tm="100000">
                                          <p:val>
                                            <p:strVal val="#ppt_x"/>
                                          </p:val>
                                        </p:tav>
                                      </p:tavLst>
                                    </p:anim>
                                    <p:anim calcmode="lin" valueType="num">
                                      <p:cBhvr additive="base">
                                        <p:cTn id="12" dur="500" fill="hold"/>
                                        <p:tgtEl>
                                          <p:spTgt spid="788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9" grpId="0" animBg="1"/>
      <p:bldP spid="11" grpId="0" animBg="1"/>
      <p:bldP spid="10"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endParaRPr sz="3600" b="1" i="0" u="none" strike="noStrike" cap="none" dirty="0">
              <a:solidFill>
                <a:schemeClr val="accent1"/>
              </a:solidFill>
              <a:latin typeface="PT Sans Narrow"/>
              <a:ea typeface="PT Sans Narrow"/>
              <a:cs typeface="PT Sans Narrow"/>
              <a:sym typeface="PT Sans Narrow"/>
            </a:endParaRPr>
          </a:p>
        </p:txBody>
      </p:sp>
      <p:sp>
        <p:nvSpPr>
          <p:cNvPr id="497" name="Shape 49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pic>
        <p:nvPicPr>
          <p:cNvPr id="498" name="Shape 498"/>
          <p:cNvPicPr preferRelativeResize="0"/>
          <p:nvPr/>
        </p:nvPicPr>
        <p:blipFill rotWithShape="1">
          <a:blip r:embed="rId3">
            <a:alphaModFix/>
          </a:blip>
          <a:srcRect/>
          <a:stretch/>
        </p:blipFill>
        <p:spPr>
          <a:xfrm>
            <a:off x="0" y="781050"/>
            <a:ext cx="9144000" cy="5311073"/>
          </a:xfrm>
          <a:prstGeom prst="rect">
            <a:avLst/>
          </a:prstGeom>
          <a:noFill/>
          <a:ln>
            <a:noFill/>
          </a:ln>
        </p:spPr>
      </p:pic>
      <p:sp>
        <p:nvSpPr>
          <p:cNvPr id="2" name="矩形 1"/>
          <p:cNvSpPr/>
          <p:nvPr/>
        </p:nvSpPr>
        <p:spPr>
          <a:xfrm>
            <a:off x="2613027" y="6494771"/>
            <a:ext cx="4091185" cy="276999"/>
          </a:xfrm>
          <a:prstGeom prst="rect">
            <a:avLst/>
          </a:prstGeom>
        </p:spPr>
        <p:txBody>
          <a:bodyPr wrap="none">
            <a:spAutoFit/>
          </a:bodyPr>
          <a:lstStyle/>
          <a:p>
            <a:r>
              <a:rPr lang="en-US" altLang="zh-TW" sz="1200" dirty="0">
                <a:solidFill>
                  <a:srgbClr val="CE93D8"/>
                </a:solidFill>
              </a:rPr>
              <a:t>Source: https://www.youtube.com/watch?v=a-ovvd_ZrmA</a:t>
            </a:r>
            <a:endParaRPr lang="zh-TW" altLang="en-US" sz="1200" dirty="0">
              <a:solidFill>
                <a:srgbClr val="CE93D8"/>
              </a:solidFill>
            </a:endParaRPr>
          </a:p>
        </p:txBody>
      </p:sp>
      <p:sp>
        <p:nvSpPr>
          <p:cNvPr id="3" name="投影片編號版面配置區 2"/>
          <p:cNvSpPr>
            <a:spLocks noGrp="1"/>
          </p:cNvSpPr>
          <p:nvPr>
            <p:ph type="sldNum" idx="12"/>
          </p:nvPr>
        </p:nvSpPr>
        <p:spPr/>
        <p:txBody>
          <a:bodyPr/>
          <a:lstStyle/>
          <a:p>
            <a:pPr lvl="0">
              <a:spcBef>
                <a:spcPts val="0"/>
              </a:spcBef>
              <a:buNone/>
            </a:pPr>
            <a:fld id="{00000000-1234-1234-1234-123412341234}" type="slidenum">
              <a:rPr lang="en-US" altLang="zh-TW" smtClean="0"/>
              <a:t>36</a:t>
            </a:fld>
            <a:endParaRPr lang="zh-TW"/>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endParaRPr sz="3600" b="1" i="0" u="none" strike="noStrike" cap="none" dirty="0">
              <a:solidFill>
                <a:schemeClr val="accent1"/>
              </a:solidFill>
              <a:latin typeface="PT Sans Narrow"/>
              <a:ea typeface="PT Sans Narrow"/>
              <a:cs typeface="PT Sans Narrow"/>
              <a:sym typeface="PT Sans Narrow"/>
            </a:endParaRPr>
          </a:p>
        </p:txBody>
      </p:sp>
      <p:sp>
        <p:nvSpPr>
          <p:cNvPr id="504" name="Shape 504"/>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pic>
        <p:nvPicPr>
          <p:cNvPr id="505" name="Shape 505"/>
          <p:cNvPicPr preferRelativeResize="0"/>
          <p:nvPr/>
        </p:nvPicPr>
        <p:blipFill rotWithShape="1">
          <a:blip r:embed="rId3">
            <a:alphaModFix/>
          </a:blip>
          <a:srcRect/>
          <a:stretch/>
        </p:blipFill>
        <p:spPr>
          <a:xfrm>
            <a:off x="0" y="488124"/>
            <a:ext cx="9144000" cy="5603999"/>
          </a:xfrm>
          <a:prstGeom prst="rect">
            <a:avLst/>
          </a:prstGeom>
          <a:noFill/>
          <a:ln>
            <a:noFill/>
          </a:ln>
        </p:spPr>
      </p:pic>
      <p:sp>
        <p:nvSpPr>
          <p:cNvPr id="2" name="矩形 1"/>
          <p:cNvSpPr/>
          <p:nvPr/>
        </p:nvSpPr>
        <p:spPr>
          <a:xfrm>
            <a:off x="1480457" y="6581001"/>
            <a:ext cx="6607629" cy="276999"/>
          </a:xfrm>
          <a:prstGeom prst="rect">
            <a:avLst/>
          </a:prstGeom>
        </p:spPr>
        <p:txBody>
          <a:bodyPr wrap="square">
            <a:spAutoFit/>
          </a:bodyPr>
          <a:lstStyle/>
          <a:p>
            <a:r>
              <a:rPr lang="en-US" altLang="zh-TW" sz="1200" dirty="0">
                <a:solidFill>
                  <a:srgbClr val="CE93D8"/>
                </a:solidFill>
              </a:rPr>
              <a:t>Source: https://www.slideshare.net/kuanhoong/an-introduction-to-deep-learning-64170092</a:t>
            </a:r>
            <a:endParaRPr lang="zh-TW" altLang="en-US" sz="1200" dirty="0">
              <a:solidFill>
                <a:srgbClr val="CE93D8"/>
              </a:solidFill>
            </a:endParaRPr>
          </a:p>
        </p:txBody>
      </p:sp>
      <p:sp>
        <p:nvSpPr>
          <p:cNvPr id="3" name="投影片編號版面配置區 2"/>
          <p:cNvSpPr>
            <a:spLocks noGrp="1"/>
          </p:cNvSpPr>
          <p:nvPr>
            <p:ph type="sldNum" idx="12"/>
          </p:nvPr>
        </p:nvSpPr>
        <p:spPr/>
        <p:txBody>
          <a:bodyPr/>
          <a:lstStyle/>
          <a:p>
            <a:pPr lvl="0">
              <a:spcBef>
                <a:spcPts val="0"/>
              </a:spcBef>
              <a:buNone/>
            </a:pPr>
            <a:fld id="{00000000-1234-1234-1234-123412341234}" type="slidenum">
              <a:rPr lang="en-US" altLang="zh-TW" smtClean="0"/>
              <a:t>37</a:t>
            </a:fld>
            <a:endParaRPr lang="zh-TW"/>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4307" y="280704"/>
            <a:ext cx="8520600" cy="763500"/>
          </a:xfrm>
        </p:spPr>
        <p:txBody>
          <a:bodyPr/>
          <a:lstStyle/>
          <a:p>
            <a:r>
              <a:rPr lang="en-US" altLang="zh-TW" sz="3600" b="1" dirty="0">
                <a:latin typeface="+mj-lt"/>
              </a:rPr>
              <a:t>Image Captioning</a:t>
            </a:r>
            <a:endParaRPr lang="zh-TW" altLang="en-US" sz="3600" b="1" dirty="0">
              <a:latin typeface="+mj-lt"/>
            </a:endParaRPr>
          </a:p>
        </p:txBody>
      </p:sp>
      <p:pic>
        <p:nvPicPr>
          <p:cNvPr id="6" name="圖片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427"/>
          <a:stretch/>
        </p:blipFill>
        <p:spPr>
          <a:xfrm>
            <a:off x="134307" y="1173480"/>
            <a:ext cx="8903367" cy="5359438"/>
          </a:xfrm>
          <a:prstGeom prst="rect">
            <a:avLst/>
          </a:prstGeom>
        </p:spPr>
      </p:pic>
      <p:sp>
        <p:nvSpPr>
          <p:cNvPr id="7" name="Shape 519"/>
          <p:cNvSpPr/>
          <p:nvPr/>
        </p:nvSpPr>
        <p:spPr>
          <a:xfrm>
            <a:off x="2148840" y="6584621"/>
            <a:ext cx="7009150" cy="381750"/>
          </a:xfrm>
          <a:prstGeom prst="rect">
            <a:avLst/>
          </a:prstGeom>
          <a:noFill/>
          <a:ln>
            <a:noFill/>
          </a:ln>
        </p:spPr>
        <p:txBody>
          <a:bodyPr lIns="91425" tIns="45700" rIns="91425" bIns="45700" anchor="t" anchorCtr="0">
            <a:noAutofit/>
          </a:bodyPr>
          <a:lstStyle/>
          <a:p>
            <a:pPr lvl="0">
              <a:buClr>
                <a:srgbClr val="000000"/>
              </a:buClr>
              <a:buSzPct val="25000"/>
            </a:pPr>
            <a:r>
              <a:rPr lang="en-US" altLang="zh-TW" sz="1200" b="0" i="0" strike="noStrike" cap="none" dirty="0">
                <a:solidFill>
                  <a:srgbClr val="CE93D8"/>
                </a:solidFill>
                <a:latin typeface="Arial"/>
                <a:ea typeface="Arial"/>
                <a:cs typeface="Arial"/>
                <a:sym typeface="Arial"/>
              </a:rPr>
              <a:t>Source</a:t>
            </a:r>
            <a:r>
              <a:rPr lang="en-US" altLang="zh-TW" sz="1200" dirty="0">
                <a:solidFill>
                  <a:srgbClr val="CE93D8"/>
                </a:solidFill>
              </a:rPr>
              <a:t>: https://www.slideshare.net/tw_dsconf/ss-70083878?from_action=save</a:t>
            </a:r>
            <a:endParaRPr sz="1200" b="0" i="0" u="none" strike="noStrike" cap="none" dirty="0">
              <a:solidFill>
                <a:srgbClr val="CE93D8"/>
              </a:solidFill>
              <a:latin typeface="Arial"/>
              <a:ea typeface="Arial"/>
              <a:cs typeface="Arial"/>
              <a:sym typeface="Arial"/>
            </a:endParaRPr>
          </a:p>
        </p:txBody>
      </p:sp>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38</a:t>
            </a:fld>
            <a:endParaRPr lang="zh-TW"/>
          </a:p>
        </p:txBody>
      </p:sp>
    </p:spTree>
    <p:extLst>
      <p:ext uri="{BB962C8B-B14F-4D97-AF65-F5344CB8AC3E}">
        <p14:creationId xmlns:p14="http://schemas.microsoft.com/office/powerpoint/2010/main" val="1782808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Arts</a:t>
            </a:r>
            <a:endParaRPr lang="zh-TW" sz="3600" b="1" i="0" u="none" strike="noStrike" cap="none" dirty="0">
              <a:solidFill>
                <a:schemeClr val="accent1"/>
              </a:solidFill>
              <a:latin typeface="+mj-lt"/>
              <a:ea typeface="PT Sans Narrow"/>
              <a:cs typeface="PT Sans Narrow"/>
              <a:sym typeface="PT Sans Narrow"/>
            </a:endParaRPr>
          </a:p>
        </p:txBody>
      </p:sp>
      <p:pic>
        <p:nvPicPr>
          <p:cNvPr id="511" name="Shape 511"/>
          <p:cNvPicPr preferRelativeResize="0"/>
          <p:nvPr/>
        </p:nvPicPr>
        <p:blipFill rotWithShape="1">
          <a:blip r:embed="rId3">
            <a:alphaModFix/>
          </a:blip>
          <a:srcRect/>
          <a:stretch/>
        </p:blipFill>
        <p:spPr>
          <a:xfrm>
            <a:off x="311700" y="1356866"/>
            <a:ext cx="8342443" cy="5084804"/>
          </a:xfrm>
          <a:prstGeom prst="rect">
            <a:avLst/>
          </a:prstGeom>
          <a:noFill/>
          <a:ln>
            <a:noFill/>
          </a:ln>
        </p:spPr>
      </p:pic>
      <p:sp>
        <p:nvSpPr>
          <p:cNvPr id="512" name="Shape 512"/>
          <p:cNvSpPr/>
          <p:nvPr/>
        </p:nvSpPr>
        <p:spPr>
          <a:xfrm>
            <a:off x="436976" y="6441670"/>
            <a:ext cx="7657600" cy="36933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altLang="zh-TW" sz="1200" b="0" i="0" strike="noStrike" cap="none" dirty="0">
                <a:solidFill>
                  <a:srgbClr val="CE93D8"/>
                </a:solidFill>
                <a:latin typeface="+mj-lt"/>
                <a:ea typeface="Arial"/>
                <a:cs typeface="Arial"/>
                <a:sym typeface="Arial"/>
              </a:rPr>
              <a:t>Source: </a:t>
            </a:r>
            <a:r>
              <a:rPr lang="zh-TW" sz="1200" b="0" i="0" strike="noStrike" cap="none" dirty="0">
                <a:solidFill>
                  <a:srgbClr val="CE93D8"/>
                </a:solidFill>
                <a:latin typeface="+mj-lt"/>
                <a:ea typeface="Arial"/>
                <a:cs typeface="Arial"/>
                <a:sym typeface="Arial"/>
              </a:rPr>
              <a:t>http://arxiv.org/abs/1508.06576</a:t>
            </a:r>
            <a:endParaRPr lang="zh-TW" sz="1200" b="0" i="0" strike="noStrike" cap="none" dirty="0">
              <a:solidFill>
                <a:srgbClr val="CE93D8"/>
              </a:solidFill>
              <a:latin typeface="+mj-lt"/>
              <a:ea typeface="Arial"/>
              <a:cs typeface="Arial"/>
              <a:sym typeface="Arial"/>
              <a:hlinkClick r:id="rId4"/>
            </a:endParaRPr>
          </a:p>
        </p:txBody>
      </p:sp>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39</a:t>
            </a:fld>
            <a:endParaRPr lang="zh-TW"/>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a:spLocks noGrp="1"/>
          </p:cNvSpPr>
          <p:nvPr>
            <p:ph type="title"/>
          </p:nvPr>
        </p:nvSpPr>
        <p:spPr>
          <a:xfrm>
            <a:off x="291547" y="241640"/>
            <a:ext cx="8520600" cy="763500"/>
          </a:xfrm>
          <a:prstGeom prst="rect">
            <a:avLst/>
          </a:prstGeom>
          <a:noFill/>
          <a:ln>
            <a:noFill/>
          </a:ln>
        </p:spPr>
        <p:txBody>
          <a:bodyPr lIns="91425" tIns="91425" rIns="91425" bIns="180000"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Artificial </a:t>
            </a:r>
            <a:r>
              <a:rPr lang="zh-TW" sz="3600" b="1" i="0" u="none" strike="noStrike" cap="none" dirty="0">
                <a:solidFill>
                  <a:schemeClr val="accent1"/>
                </a:solidFill>
                <a:latin typeface="+mj-lt"/>
                <a:ea typeface="PT Sans Narrow"/>
                <a:cs typeface="PT Sans Narrow"/>
                <a:sym typeface="PT Sans Narrow"/>
              </a:rPr>
              <a:t>Neur</a:t>
            </a:r>
            <a:r>
              <a:rPr lang="en-US" altLang="zh-TW" sz="3600" b="1" i="0" u="none" strike="noStrike" cap="none" dirty="0">
                <a:solidFill>
                  <a:schemeClr val="accent1"/>
                </a:solidFill>
                <a:latin typeface="+mj-lt"/>
                <a:ea typeface="PT Sans Narrow"/>
                <a:cs typeface="PT Sans Narrow"/>
                <a:sym typeface="PT Sans Narrow"/>
              </a:rPr>
              <a:t>on</a:t>
            </a:r>
            <a:endParaRPr lang="zh-TW" sz="3600" b="1" i="0" u="none" strike="noStrike" cap="none" dirty="0">
              <a:solidFill>
                <a:schemeClr val="accent1"/>
              </a:solidFill>
              <a:latin typeface="+mj-lt"/>
              <a:ea typeface="PT Sans Narrow"/>
              <a:cs typeface="PT Sans Narrow"/>
              <a:sym typeface="PT Sans Narrow"/>
            </a:endParaRPr>
          </a:p>
        </p:txBody>
      </p:sp>
      <p:pic>
        <p:nvPicPr>
          <p:cNvPr id="2050" name="Picture 2" descr="https://www.researchgate.net/profile/Metin_Aydin2/publication/260432101/figure/fig2/AS:297008049999873@1447823645101/Figure-3-Detailed-view-of-an-ANN-neur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 y="1417954"/>
            <a:ext cx="8651231" cy="481505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28600" y="6251201"/>
            <a:ext cx="8473440" cy="600164"/>
          </a:xfrm>
          <a:prstGeom prst="rect">
            <a:avLst/>
          </a:prstGeom>
        </p:spPr>
        <p:txBody>
          <a:bodyPr wrap="square">
            <a:spAutoFit/>
          </a:bodyPr>
          <a:lstStyle/>
          <a:p>
            <a:r>
              <a:rPr lang="en-US" altLang="zh-TW" sz="1100" dirty="0">
                <a:solidFill>
                  <a:srgbClr val="CE93D8"/>
                </a:solidFill>
              </a:rPr>
              <a:t>Adapted from: https://www.researchgate.net/publication/260432101_Modeling_of_Driver_Lane_Choice_Behavior_with_Artificial_Neural_Networks_ANN_and_Linear_Regression_LR_Analysis_on_Deformed_Roads</a:t>
            </a:r>
            <a:endParaRPr lang="zh-TW" altLang="en-US" sz="1100" dirty="0">
              <a:solidFill>
                <a:srgbClr val="CE93D8"/>
              </a:solidFill>
            </a:endParaRPr>
          </a:p>
        </p:txBody>
      </p:sp>
      <p:sp>
        <p:nvSpPr>
          <p:cNvPr id="3" name="文字方塊 2"/>
          <p:cNvSpPr txBox="1"/>
          <p:nvPr/>
        </p:nvSpPr>
        <p:spPr>
          <a:xfrm>
            <a:off x="966013" y="1164250"/>
            <a:ext cx="8224511" cy="584775"/>
          </a:xfrm>
          <a:prstGeom prst="rect">
            <a:avLst/>
          </a:prstGeom>
          <a:solidFill>
            <a:schemeClr val="bg1"/>
          </a:solidFill>
        </p:spPr>
        <p:txBody>
          <a:bodyPr wrap="square" rtlCol="0">
            <a:spAutoFit/>
          </a:bodyPr>
          <a:lstStyle/>
          <a:p>
            <a:r>
              <a:rPr lang="en-US" altLang="zh-TW" sz="3200" dirty="0"/>
              <a:t>         Neuron: y</a:t>
            </a:r>
            <a:r>
              <a:rPr lang="en-US" altLang="zh-TW" sz="3200" baseline="-25000" dirty="0"/>
              <a:t>j</a:t>
            </a:r>
            <a:r>
              <a:rPr lang="en-US" altLang="zh-TW" sz="3200" dirty="0"/>
              <a:t>=</a:t>
            </a:r>
            <a:r>
              <a:rPr lang="en-US" altLang="zh-TW" sz="3200" dirty="0">
                <a:sym typeface="Symbol" panose="05050102010706020507" pitchFamily="18" charset="2"/>
              </a:rPr>
              <a:t> </a:t>
            </a:r>
            <a:r>
              <a:rPr lang="en-US" altLang="zh-TW" sz="3200" b="1" dirty="0">
                <a:solidFill>
                  <a:srgbClr val="FF0000"/>
                </a:solidFill>
                <a:sym typeface="Symbol" panose="05050102010706020507" pitchFamily="18" charset="2"/>
              </a:rPr>
              <a:t>b</a:t>
            </a:r>
            <a:r>
              <a:rPr lang="en-US" altLang="zh-TW" sz="3200" dirty="0">
                <a:sym typeface="Symbol" panose="05050102010706020507" pitchFamily="18" charset="2"/>
              </a:rPr>
              <a:t>+</a:t>
            </a:r>
            <a:r>
              <a:rPr lang="en-US" altLang="zh-TW" sz="3200" baseline="-25000" dirty="0">
                <a:sym typeface="Symbol" panose="05050102010706020507" pitchFamily="18" charset="2"/>
              </a:rPr>
              <a:t>i=1..n</a:t>
            </a:r>
            <a:r>
              <a:rPr lang="en-US" altLang="zh-TW" sz="3200" dirty="0">
                <a:sym typeface="Symbol" panose="05050102010706020507" pitchFamily="18" charset="2"/>
              </a:rPr>
              <a:t>x</a:t>
            </a:r>
            <a:r>
              <a:rPr lang="en-US" altLang="zh-TW" sz="3200" baseline="-25000" dirty="0">
                <a:sym typeface="Symbol" panose="05050102010706020507" pitchFamily="18" charset="2"/>
              </a:rPr>
              <a:t>i</a:t>
            </a:r>
            <a:r>
              <a:rPr lang="en-US" altLang="zh-TW" sz="3200" dirty="0">
                <a:sym typeface="Symbol" panose="05050102010706020507" pitchFamily="18" charset="2"/>
              </a:rPr>
              <a:t>w</a:t>
            </a:r>
            <a:r>
              <a:rPr lang="en-US" altLang="zh-TW" sz="3200" baseline="-25000" dirty="0">
                <a:sym typeface="Symbol" panose="05050102010706020507" pitchFamily="18" charset="2"/>
              </a:rPr>
              <a:t>ij </a:t>
            </a:r>
            <a:r>
              <a:rPr lang="en-US" altLang="zh-TW" sz="3200" dirty="0">
                <a:sym typeface="Symbol" panose="05050102010706020507" pitchFamily="18" charset="2"/>
              </a:rPr>
              <a:t>= </a:t>
            </a:r>
            <a:r>
              <a:rPr lang="en-US" altLang="zh-TW" sz="3200" dirty="0">
                <a:solidFill>
                  <a:srgbClr val="0000FF"/>
                </a:solidFill>
                <a:sym typeface="Symbol" panose="05050102010706020507" pitchFamily="18" charset="2"/>
              </a:rPr>
              <a:t></a:t>
            </a:r>
            <a:r>
              <a:rPr lang="en-US" altLang="zh-TW" sz="3200" baseline="-25000" dirty="0">
                <a:solidFill>
                  <a:srgbClr val="0000FF"/>
                </a:solidFill>
                <a:sym typeface="Symbol" panose="05050102010706020507" pitchFamily="18" charset="2"/>
              </a:rPr>
              <a:t>i=0..n</a:t>
            </a:r>
            <a:r>
              <a:rPr lang="en-US" altLang="zh-TW" sz="3200" dirty="0">
                <a:solidFill>
                  <a:srgbClr val="0000FF"/>
                </a:solidFill>
                <a:sym typeface="Symbol" panose="05050102010706020507" pitchFamily="18" charset="2"/>
              </a:rPr>
              <a:t>x</a:t>
            </a:r>
            <a:r>
              <a:rPr lang="en-US" altLang="zh-TW" sz="3200" baseline="-25000" dirty="0">
                <a:solidFill>
                  <a:srgbClr val="0000FF"/>
                </a:solidFill>
                <a:sym typeface="Symbol" panose="05050102010706020507" pitchFamily="18" charset="2"/>
              </a:rPr>
              <a:t>i</a:t>
            </a:r>
            <a:r>
              <a:rPr lang="en-US" altLang="zh-TW" sz="3200" dirty="0">
                <a:solidFill>
                  <a:srgbClr val="0000FF"/>
                </a:solidFill>
                <a:sym typeface="Symbol" panose="05050102010706020507" pitchFamily="18" charset="2"/>
              </a:rPr>
              <a:t>w</a:t>
            </a:r>
            <a:r>
              <a:rPr lang="en-US" altLang="zh-TW" sz="3200" baseline="-25000" dirty="0">
                <a:solidFill>
                  <a:srgbClr val="0000FF"/>
                </a:solidFill>
                <a:sym typeface="Symbol" panose="05050102010706020507" pitchFamily="18" charset="2"/>
              </a:rPr>
              <a:t>ij</a:t>
            </a:r>
            <a:endParaRPr lang="zh-TW" altLang="en-US" sz="3200" dirty="0">
              <a:solidFill>
                <a:srgbClr val="0000FF"/>
              </a:solidFill>
            </a:endParaRPr>
          </a:p>
        </p:txBody>
      </p:sp>
      <p:sp>
        <p:nvSpPr>
          <p:cNvPr id="7" name="文字方塊 6"/>
          <p:cNvSpPr txBox="1"/>
          <p:nvPr/>
        </p:nvSpPr>
        <p:spPr>
          <a:xfrm>
            <a:off x="2890686" y="5565463"/>
            <a:ext cx="2602671" cy="400110"/>
          </a:xfrm>
          <a:prstGeom prst="rect">
            <a:avLst/>
          </a:prstGeom>
          <a:solidFill>
            <a:schemeClr val="bg1"/>
          </a:solidFill>
        </p:spPr>
        <p:txBody>
          <a:bodyPr wrap="square" rtlCol="0">
            <a:spAutoFit/>
          </a:bodyPr>
          <a:lstStyle/>
          <a:p>
            <a:r>
              <a:rPr lang="en-US" altLang="zh-TW" sz="2000" dirty="0"/>
              <a:t> Linear Transform</a:t>
            </a:r>
            <a:endParaRPr lang="zh-TW" altLang="en-US" sz="2000" dirty="0"/>
          </a:p>
        </p:txBody>
      </p:sp>
      <p:sp>
        <p:nvSpPr>
          <p:cNvPr id="8" name="文字方塊 7"/>
          <p:cNvSpPr txBox="1"/>
          <p:nvPr/>
        </p:nvSpPr>
        <p:spPr>
          <a:xfrm>
            <a:off x="5368414" y="5565465"/>
            <a:ext cx="2602671" cy="707886"/>
          </a:xfrm>
          <a:prstGeom prst="rect">
            <a:avLst/>
          </a:prstGeom>
          <a:solidFill>
            <a:schemeClr val="bg1"/>
          </a:solidFill>
        </p:spPr>
        <p:txBody>
          <a:bodyPr wrap="square" rtlCol="0">
            <a:spAutoFit/>
          </a:bodyPr>
          <a:lstStyle/>
          <a:p>
            <a:r>
              <a:rPr lang="en-US" altLang="zh-TW" sz="2000" dirty="0"/>
              <a:t>Nonlinear Transform</a:t>
            </a:r>
          </a:p>
          <a:p>
            <a:r>
              <a:rPr lang="en-US" altLang="zh-TW" sz="2000" dirty="0"/>
              <a:t>(Activation Function)</a:t>
            </a:r>
            <a:endParaRPr lang="zh-TW" altLang="en-US" sz="2000" dirty="0"/>
          </a:p>
        </p:txBody>
      </p:sp>
      <p:sp>
        <p:nvSpPr>
          <p:cNvPr id="9" name="文字方塊 8"/>
          <p:cNvSpPr txBox="1"/>
          <p:nvPr/>
        </p:nvSpPr>
        <p:spPr>
          <a:xfrm>
            <a:off x="1698158" y="2435556"/>
            <a:ext cx="511641" cy="383844"/>
          </a:xfrm>
          <a:prstGeom prst="rect">
            <a:avLst/>
          </a:prstGeom>
          <a:solidFill>
            <a:schemeClr val="bg1"/>
          </a:solidFill>
        </p:spPr>
        <p:txBody>
          <a:bodyPr wrap="square" lIns="0" tIns="0" rIns="0" bIns="0" rtlCol="0">
            <a:spAutoFit/>
          </a:bodyPr>
          <a:lstStyle/>
          <a:p>
            <a:r>
              <a:rPr lang="en-US" altLang="zh-TW" sz="2400" dirty="0"/>
              <a:t>w</a:t>
            </a:r>
            <a:r>
              <a:rPr lang="en-US" altLang="zh-TW" sz="2400" baseline="-25000" dirty="0"/>
              <a:t>1j    </a:t>
            </a:r>
            <a:endParaRPr lang="zh-TW" altLang="en-US" sz="2400" baseline="-25000" dirty="0"/>
          </a:p>
        </p:txBody>
      </p:sp>
      <p:sp>
        <p:nvSpPr>
          <p:cNvPr id="10" name="文字方塊 9"/>
          <p:cNvSpPr txBox="1"/>
          <p:nvPr/>
        </p:nvSpPr>
        <p:spPr>
          <a:xfrm>
            <a:off x="1713398" y="3304236"/>
            <a:ext cx="511641" cy="383844"/>
          </a:xfrm>
          <a:prstGeom prst="rect">
            <a:avLst/>
          </a:prstGeom>
          <a:solidFill>
            <a:schemeClr val="bg1"/>
          </a:solidFill>
        </p:spPr>
        <p:txBody>
          <a:bodyPr wrap="square" lIns="0" tIns="0" rIns="0" bIns="0" rtlCol="0">
            <a:spAutoFit/>
          </a:bodyPr>
          <a:lstStyle/>
          <a:p>
            <a:r>
              <a:rPr lang="en-US" altLang="zh-TW" sz="2400" dirty="0"/>
              <a:t>w</a:t>
            </a:r>
            <a:r>
              <a:rPr lang="en-US" altLang="zh-TW" sz="2400" baseline="-25000" dirty="0"/>
              <a:t>2j    </a:t>
            </a:r>
            <a:endParaRPr lang="zh-TW" altLang="en-US" sz="2400" baseline="-25000" dirty="0"/>
          </a:p>
        </p:txBody>
      </p:sp>
      <p:sp>
        <p:nvSpPr>
          <p:cNvPr id="11" name="文字方塊 10"/>
          <p:cNvSpPr txBox="1"/>
          <p:nvPr/>
        </p:nvSpPr>
        <p:spPr>
          <a:xfrm>
            <a:off x="1652439" y="3990036"/>
            <a:ext cx="557360" cy="369332"/>
          </a:xfrm>
          <a:prstGeom prst="rect">
            <a:avLst/>
          </a:prstGeom>
          <a:solidFill>
            <a:schemeClr val="bg1"/>
          </a:solidFill>
        </p:spPr>
        <p:txBody>
          <a:bodyPr wrap="square" lIns="0" tIns="0" rIns="0" bIns="0" rtlCol="0">
            <a:spAutoFit/>
          </a:bodyPr>
          <a:lstStyle/>
          <a:p>
            <a:r>
              <a:rPr lang="en-US" altLang="zh-TW" sz="2400" dirty="0"/>
              <a:t>w</a:t>
            </a:r>
            <a:r>
              <a:rPr lang="en-US" altLang="zh-TW" sz="2400" baseline="-25000" dirty="0"/>
              <a:t>nj    </a:t>
            </a:r>
            <a:endParaRPr lang="zh-TW" altLang="en-US" sz="2400" baseline="-25000" dirty="0"/>
          </a:p>
        </p:txBody>
      </p:sp>
      <p:cxnSp>
        <p:nvCxnSpPr>
          <p:cNvPr id="6" name="直線單箭頭接點 5"/>
          <p:cNvCxnSpPr/>
          <p:nvPr/>
        </p:nvCxnSpPr>
        <p:spPr>
          <a:xfrm>
            <a:off x="1165142" y="2034652"/>
            <a:ext cx="1821898" cy="708286"/>
          </a:xfrm>
          <a:prstGeom prst="straightConnector1">
            <a:avLst/>
          </a:prstGeom>
          <a:ln w="34925">
            <a:solidFill>
              <a:srgbClr val="00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a:xfrm>
            <a:off x="1817009" y="1915246"/>
            <a:ext cx="785580" cy="369332"/>
          </a:xfrm>
          <a:prstGeom prst="rect">
            <a:avLst/>
          </a:prstGeom>
          <a:solidFill>
            <a:schemeClr val="bg1"/>
          </a:solidFill>
        </p:spPr>
        <p:txBody>
          <a:bodyPr wrap="square" lIns="0" tIns="0" rIns="0" bIns="0" rtlCol="0">
            <a:spAutoFit/>
          </a:bodyPr>
          <a:lstStyle/>
          <a:p>
            <a:r>
              <a:rPr lang="en-US" altLang="zh-TW" sz="2400" dirty="0">
                <a:solidFill>
                  <a:srgbClr val="FF0000"/>
                </a:solidFill>
              </a:rPr>
              <a:t>b</a:t>
            </a:r>
            <a:r>
              <a:rPr lang="en-US" altLang="zh-TW" sz="2400" baseline="-25000" dirty="0"/>
              <a:t>    </a:t>
            </a:r>
            <a:endParaRPr lang="zh-TW" altLang="en-US" sz="2400" baseline="-25000" dirty="0"/>
          </a:p>
        </p:txBody>
      </p:sp>
      <p:sp>
        <p:nvSpPr>
          <p:cNvPr id="14" name="文字方塊 13"/>
          <p:cNvSpPr txBox="1"/>
          <p:nvPr/>
        </p:nvSpPr>
        <p:spPr>
          <a:xfrm>
            <a:off x="387902" y="1716068"/>
            <a:ext cx="777240" cy="369332"/>
          </a:xfrm>
          <a:prstGeom prst="rect">
            <a:avLst/>
          </a:prstGeom>
          <a:solidFill>
            <a:schemeClr val="bg1"/>
          </a:solidFill>
        </p:spPr>
        <p:txBody>
          <a:bodyPr wrap="square" lIns="0" tIns="0" rIns="0" bIns="0" rtlCol="0">
            <a:spAutoFit/>
          </a:bodyPr>
          <a:lstStyle/>
          <a:p>
            <a:r>
              <a:rPr lang="en-US" altLang="zh-TW" sz="2400" dirty="0">
                <a:solidFill>
                  <a:srgbClr val="0000FF"/>
                </a:solidFill>
              </a:rPr>
              <a:t>x</a:t>
            </a:r>
            <a:r>
              <a:rPr lang="en-US" altLang="zh-TW" sz="2400" baseline="-25000" dirty="0">
                <a:solidFill>
                  <a:srgbClr val="0000FF"/>
                </a:solidFill>
              </a:rPr>
              <a:t>0</a:t>
            </a:r>
            <a:r>
              <a:rPr lang="en-US" altLang="zh-TW" sz="2400" dirty="0">
                <a:solidFill>
                  <a:srgbClr val="0000FF"/>
                </a:solidFill>
              </a:rPr>
              <a:t>=1</a:t>
            </a:r>
            <a:endParaRPr lang="zh-TW" altLang="en-US" sz="2400" baseline="-25000" dirty="0">
              <a:solidFill>
                <a:srgbClr val="0000FF"/>
              </a:solidFill>
            </a:endParaRPr>
          </a:p>
        </p:txBody>
      </p:sp>
      <p:sp>
        <p:nvSpPr>
          <p:cNvPr id="15" name="文字方塊 14"/>
          <p:cNvSpPr txBox="1"/>
          <p:nvPr/>
        </p:nvSpPr>
        <p:spPr>
          <a:xfrm>
            <a:off x="714554" y="4433327"/>
            <a:ext cx="388620" cy="369332"/>
          </a:xfrm>
          <a:prstGeom prst="rect">
            <a:avLst/>
          </a:prstGeom>
          <a:solidFill>
            <a:schemeClr val="bg1"/>
          </a:solidFill>
        </p:spPr>
        <p:txBody>
          <a:bodyPr wrap="square" lIns="0" tIns="0" rIns="0" bIns="0" rtlCol="0">
            <a:spAutoFit/>
          </a:bodyPr>
          <a:lstStyle/>
          <a:p>
            <a:r>
              <a:rPr lang="en-US" altLang="zh-TW" sz="2400" dirty="0"/>
              <a:t>x</a:t>
            </a:r>
            <a:r>
              <a:rPr lang="en-US" altLang="zh-TW" sz="2400" baseline="-25000" dirty="0"/>
              <a:t>n</a:t>
            </a:r>
            <a:endParaRPr lang="zh-TW" altLang="en-US" sz="2400" baseline="-25000" dirty="0"/>
          </a:p>
        </p:txBody>
      </p:sp>
      <p:sp>
        <p:nvSpPr>
          <p:cNvPr id="17" name="文字方塊 16"/>
          <p:cNvSpPr txBox="1"/>
          <p:nvPr/>
        </p:nvSpPr>
        <p:spPr>
          <a:xfrm>
            <a:off x="2029836" y="1925133"/>
            <a:ext cx="572753" cy="369332"/>
          </a:xfrm>
          <a:prstGeom prst="rect">
            <a:avLst/>
          </a:prstGeom>
          <a:solidFill>
            <a:schemeClr val="bg1"/>
          </a:solidFill>
        </p:spPr>
        <p:txBody>
          <a:bodyPr wrap="square" lIns="0" tIns="0" rIns="0" bIns="0" rtlCol="0">
            <a:spAutoFit/>
          </a:bodyPr>
          <a:lstStyle/>
          <a:p>
            <a:r>
              <a:rPr lang="en-US" altLang="zh-TW" sz="2400" dirty="0">
                <a:solidFill>
                  <a:srgbClr val="0000FF"/>
                </a:solidFill>
              </a:rPr>
              <a:t>=w</a:t>
            </a:r>
            <a:r>
              <a:rPr lang="en-US" altLang="zh-TW" sz="2400" baseline="-25000" dirty="0">
                <a:solidFill>
                  <a:srgbClr val="0000FF"/>
                </a:solidFill>
              </a:rPr>
              <a:t>0j </a:t>
            </a:r>
            <a:r>
              <a:rPr lang="en-US" altLang="zh-TW" sz="2400" baseline="-25000" dirty="0"/>
              <a:t>   </a:t>
            </a:r>
            <a:endParaRPr lang="zh-TW" altLang="en-US" sz="2400" baseline="-25000" dirty="0"/>
          </a:p>
        </p:txBody>
      </p:sp>
      <p:pic>
        <p:nvPicPr>
          <p:cNvPr id="6146" name="Picture 2" descr="「unit step function F」的圖片搜尋結果"/>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4073" t="3743" r="2793" b="8136"/>
          <a:stretch/>
        </p:blipFill>
        <p:spPr bwMode="auto">
          <a:xfrm>
            <a:off x="5678565" y="2226265"/>
            <a:ext cx="1783860" cy="1224173"/>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4</a:t>
            </a:fld>
            <a:endParaRPr lang="zh-TW"/>
          </a:p>
        </p:txBody>
      </p:sp>
    </p:spTree>
    <p:extLst>
      <p:ext uri="{BB962C8B-B14F-4D97-AF65-F5344CB8AC3E}">
        <p14:creationId xmlns:p14="http://schemas.microsoft.com/office/powerpoint/2010/main" val="3349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0-#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Poems</a:t>
            </a:r>
            <a:endParaRPr lang="zh-TW" sz="3600" b="1" i="0" u="none" strike="noStrike" cap="none" dirty="0">
              <a:solidFill>
                <a:schemeClr val="accent1"/>
              </a:solidFill>
              <a:latin typeface="+mj-lt"/>
              <a:ea typeface="PT Sans Narrow"/>
              <a:cs typeface="PT Sans Narrow"/>
              <a:sym typeface="PT Sans Narrow"/>
            </a:endParaRPr>
          </a:p>
        </p:txBody>
      </p:sp>
      <p:sp>
        <p:nvSpPr>
          <p:cNvPr id="525" name="Shape 525"/>
          <p:cNvSpPr/>
          <p:nvPr/>
        </p:nvSpPr>
        <p:spPr>
          <a:xfrm>
            <a:off x="399032" y="6425942"/>
            <a:ext cx="8149992" cy="32316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altLang="zh-TW" sz="1200" b="0" i="0" strike="noStrike" cap="none" dirty="0">
                <a:solidFill>
                  <a:srgbClr val="CE93D8"/>
                </a:solidFill>
                <a:latin typeface="Arial"/>
                <a:ea typeface="Arial"/>
                <a:cs typeface="Arial"/>
                <a:sym typeface="Arial"/>
              </a:rPr>
              <a:t>Source: </a:t>
            </a:r>
            <a:r>
              <a:rPr lang="zh-TW" sz="1200" b="0" i="0" strike="noStrike" cap="none" dirty="0">
                <a:solidFill>
                  <a:srgbClr val="CE93D8"/>
                </a:solidFill>
                <a:latin typeface="Arial"/>
                <a:ea typeface="Arial"/>
                <a:cs typeface="Arial"/>
                <a:sym typeface="Arial"/>
              </a:rPr>
              <a:t>http://emnlp2014.org/papers/pdf/EMNLP2014074.pdf</a:t>
            </a:r>
            <a:endParaRPr lang="zh-TW" sz="1200" b="0" i="0" strike="noStrike" cap="none" dirty="0">
              <a:solidFill>
                <a:srgbClr val="CE93D8"/>
              </a:solidFill>
              <a:latin typeface="Arial"/>
              <a:ea typeface="Arial"/>
              <a:cs typeface="Arial"/>
              <a:sym typeface="Arial"/>
              <a:hlinkClick r:id="rId3"/>
            </a:endParaRPr>
          </a:p>
          <a:p>
            <a:pPr marL="0" marR="0" lvl="0" indent="0" algn="ctr" rtl="0">
              <a:lnSpc>
                <a:spcPct val="100000"/>
              </a:lnSpc>
              <a:spcBef>
                <a:spcPts val="0"/>
              </a:spcBef>
              <a:spcAft>
                <a:spcPts val="0"/>
              </a:spcAft>
              <a:buClr>
                <a:srgbClr val="000000"/>
              </a:buClr>
              <a:buFont typeface="Arial"/>
              <a:buNone/>
            </a:pPr>
            <a:endParaRPr sz="1200" b="0" i="0" u="none" strike="noStrike" cap="none" dirty="0">
              <a:solidFill>
                <a:srgbClr val="CE93D8"/>
              </a:solidFill>
              <a:latin typeface="Arial"/>
              <a:ea typeface="Arial"/>
              <a:cs typeface="Arial"/>
              <a:sym typeface="Arial"/>
            </a:endParaRPr>
          </a:p>
        </p:txBody>
      </p:sp>
      <p:pic>
        <p:nvPicPr>
          <p:cNvPr id="526" name="Shape 526"/>
          <p:cNvPicPr preferRelativeResize="0"/>
          <p:nvPr/>
        </p:nvPicPr>
        <p:blipFill rotWithShape="1">
          <a:blip r:embed="rId4">
            <a:alphaModFix/>
          </a:blip>
          <a:srcRect/>
          <a:stretch/>
        </p:blipFill>
        <p:spPr>
          <a:xfrm>
            <a:off x="0" y="1895408"/>
            <a:ext cx="8948057" cy="3616134"/>
          </a:xfrm>
          <a:prstGeom prst="rect">
            <a:avLst/>
          </a:prstGeom>
          <a:noFill/>
          <a:ln>
            <a:noFill/>
          </a:ln>
        </p:spPr>
      </p:pic>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40</a:t>
            </a:fld>
            <a:endParaRPr lang="zh-TW"/>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Shape 531"/>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Video Games</a:t>
            </a:r>
            <a:endParaRPr lang="zh-TW" sz="3600" b="1" i="0" u="none" strike="noStrike" cap="none" dirty="0">
              <a:solidFill>
                <a:schemeClr val="accent1"/>
              </a:solidFill>
              <a:latin typeface="+mj-lt"/>
              <a:ea typeface="PT Sans Narrow"/>
              <a:cs typeface="PT Sans Narrow"/>
              <a:sym typeface="PT Sans Narrow"/>
            </a:endParaRPr>
          </a:p>
        </p:txBody>
      </p:sp>
      <p:sp>
        <p:nvSpPr>
          <p:cNvPr id="532" name="Shape 532"/>
          <p:cNvSpPr/>
          <p:nvPr/>
        </p:nvSpPr>
        <p:spPr>
          <a:xfrm>
            <a:off x="2228866" y="6497977"/>
            <a:ext cx="4830919" cy="36933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altLang="zh-TW" sz="1200" b="0" i="0" strike="noStrike" cap="none" dirty="0">
                <a:solidFill>
                  <a:schemeClr val="hlink"/>
                </a:solidFill>
                <a:latin typeface="Arial"/>
                <a:ea typeface="Arial"/>
                <a:cs typeface="Arial"/>
                <a:sym typeface="Arial"/>
              </a:rPr>
              <a:t>Source: </a:t>
            </a:r>
            <a:r>
              <a:rPr lang="zh-TW" sz="1200" b="0" i="0" strike="noStrike" cap="none" dirty="0">
                <a:solidFill>
                  <a:schemeClr val="hlink"/>
                </a:solidFill>
                <a:latin typeface="Arial"/>
                <a:ea typeface="Arial"/>
                <a:cs typeface="Arial"/>
                <a:sym typeface="Arial"/>
              </a:rPr>
              <a:t>http://arxiv.org/pdf/1312.5602v1.pdf</a:t>
            </a:r>
            <a:endParaRPr lang="zh-TW" sz="1200" b="0" i="0" strike="noStrike" cap="none" dirty="0">
              <a:solidFill>
                <a:schemeClr val="hlink"/>
              </a:solidFill>
              <a:latin typeface="Arial"/>
              <a:ea typeface="Arial"/>
              <a:cs typeface="Arial"/>
              <a:sym typeface="Arial"/>
              <a:hlinkClick r:id="rId3"/>
            </a:endParaRPr>
          </a:p>
        </p:txBody>
      </p:sp>
      <p:pic>
        <p:nvPicPr>
          <p:cNvPr id="533" name="Shape 533"/>
          <p:cNvPicPr preferRelativeResize="0"/>
          <p:nvPr/>
        </p:nvPicPr>
        <p:blipFill rotWithShape="1">
          <a:blip r:embed="rId4">
            <a:alphaModFix/>
          </a:blip>
          <a:srcRect/>
          <a:stretch/>
        </p:blipFill>
        <p:spPr>
          <a:xfrm>
            <a:off x="940295" y="1324209"/>
            <a:ext cx="6930076" cy="3274662"/>
          </a:xfrm>
          <a:prstGeom prst="rect">
            <a:avLst/>
          </a:prstGeom>
          <a:noFill/>
          <a:ln>
            <a:noFill/>
          </a:ln>
        </p:spPr>
      </p:pic>
      <p:pic>
        <p:nvPicPr>
          <p:cNvPr id="534" name="Shape 534"/>
          <p:cNvPicPr preferRelativeResize="0"/>
          <p:nvPr/>
        </p:nvPicPr>
        <p:blipFill rotWithShape="1">
          <a:blip r:embed="rId5">
            <a:alphaModFix/>
          </a:blip>
          <a:srcRect/>
          <a:stretch/>
        </p:blipFill>
        <p:spPr>
          <a:xfrm>
            <a:off x="979714" y="3134350"/>
            <a:ext cx="6997508" cy="3274662"/>
          </a:xfrm>
          <a:prstGeom prst="rect">
            <a:avLst/>
          </a:prstGeom>
          <a:noFill/>
          <a:ln>
            <a:noFill/>
          </a:ln>
        </p:spPr>
      </p:pic>
      <p:sp>
        <p:nvSpPr>
          <p:cNvPr id="4" name="投影片編號版面配置區 3"/>
          <p:cNvSpPr>
            <a:spLocks noGrp="1"/>
          </p:cNvSpPr>
          <p:nvPr>
            <p:ph type="sldNum" idx="12"/>
          </p:nvPr>
        </p:nvSpPr>
        <p:spPr/>
        <p:txBody>
          <a:bodyPr/>
          <a:lstStyle/>
          <a:p>
            <a:pPr lvl="0">
              <a:spcBef>
                <a:spcPts val="0"/>
              </a:spcBef>
              <a:buNone/>
            </a:pPr>
            <a:fld id="{00000000-1234-1234-1234-123412341234}" type="slidenum">
              <a:rPr lang="en-US" altLang="zh-TW" smtClean="0"/>
              <a:t>41</a:t>
            </a:fld>
            <a:endParaRPr lang="zh-TW"/>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34490" y="1751606"/>
            <a:ext cx="5943600" cy="763500"/>
          </a:xfrm>
        </p:spPr>
        <p:txBody>
          <a:bodyPr/>
          <a:lstStyle/>
          <a:p>
            <a:pPr algn="ctr"/>
            <a:r>
              <a:rPr lang="en-US" altLang="zh-TW" sz="16600" i="1" dirty="0">
                <a:latin typeface="Times New Roman" panose="02020603050405020304" pitchFamily="18" charset="0"/>
                <a:cs typeface="Times New Roman" panose="02020603050405020304" pitchFamily="18" charset="0"/>
              </a:rPr>
              <a:t>Q&amp;A</a:t>
            </a:r>
            <a:endParaRPr lang="zh-TW" altLang="en-US" sz="16600" i="1" dirty="0">
              <a:latin typeface="Times New Roman" panose="02020603050405020304" pitchFamily="18" charset="0"/>
              <a:cs typeface="Times New Roman" panose="02020603050405020304" pitchFamily="18" charset="0"/>
            </a:endParaRPr>
          </a:p>
        </p:txBody>
      </p:sp>
      <p:sp>
        <p:nvSpPr>
          <p:cNvPr id="5" name="投影片編號版面配置區 4"/>
          <p:cNvSpPr>
            <a:spLocks noGrp="1"/>
          </p:cNvSpPr>
          <p:nvPr>
            <p:ph type="sldNum" idx="12"/>
          </p:nvPr>
        </p:nvSpPr>
        <p:spPr/>
        <p:txBody>
          <a:bodyPr/>
          <a:lstStyle/>
          <a:p>
            <a:pPr lvl="0">
              <a:spcBef>
                <a:spcPts val="0"/>
              </a:spcBef>
              <a:buNone/>
            </a:pPr>
            <a:fld id="{00000000-1234-1234-1234-123412341234}" type="slidenum">
              <a:rPr lang="en-US" altLang="zh-TW" smtClean="0"/>
              <a:t>42</a:t>
            </a:fld>
            <a:endParaRPr lang="zh-TW"/>
          </a:p>
        </p:txBody>
      </p:sp>
    </p:spTree>
    <p:extLst>
      <p:ext uri="{BB962C8B-B14F-4D97-AF65-F5344CB8AC3E}">
        <p14:creationId xmlns:p14="http://schemas.microsoft.com/office/powerpoint/2010/main" val="1122520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Nonlinear Activation Function</a:t>
            </a:r>
            <a:endParaRPr lang="zh-TW" altLang="en-US" dirty="0"/>
          </a:p>
        </p:txBody>
      </p:sp>
      <p:pic>
        <p:nvPicPr>
          <p:cNvPr id="4" name="圖片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160519" y="1204957"/>
            <a:ext cx="4899473" cy="4376352"/>
          </a:xfrm>
          <a:prstGeom prst="rect">
            <a:avLst/>
          </a:prstGeom>
        </p:spPr>
      </p:pic>
      <p:pic>
        <p:nvPicPr>
          <p:cNvPr id="5" name="圖片 4"/>
          <p:cNvPicPr>
            <a:picLocks noChangeAspect="1"/>
          </p:cNvPicPr>
          <p:nvPr/>
        </p:nvPicPr>
        <p:blipFill>
          <a:blip r:embed="rId5"/>
          <a:stretch>
            <a:fillRect/>
          </a:stretch>
        </p:blipFill>
        <p:spPr>
          <a:xfrm>
            <a:off x="133957" y="3324540"/>
            <a:ext cx="5279446" cy="2868360"/>
          </a:xfrm>
          <a:prstGeom prst="rect">
            <a:avLst/>
          </a:prstGeom>
        </p:spPr>
      </p:pic>
      <p:sp>
        <p:nvSpPr>
          <p:cNvPr id="7" name="矩形 6"/>
          <p:cNvSpPr/>
          <p:nvPr/>
        </p:nvSpPr>
        <p:spPr>
          <a:xfrm>
            <a:off x="476165" y="6565093"/>
            <a:ext cx="7696200" cy="261610"/>
          </a:xfrm>
          <a:prstGeom prst="rect">
            <a:avLst/>
          </a:prstGeom>
        </p:spPr>
        <p:txBody>
          <a:bodyPr wrap="square">
            <a:spAutoFit/>
          </a:bodyPr>
          <a:lstStyle/>
          <a:p>
            <a:r>
              <a:rPr lang="en-US" altLang="zh-TW" sz="1100" dirty="0">
                <a:solidFill>
                  <a:srgbClr val="CE93D8"/>
                </a:solidFill>
              </a:rPr>
              <a:t>Source:  https://www.slideshare.net/GauravMittal68/convolutional-neural-networks-cnn</a:t>
            </a:r>
            <a:endParaRPr lang="en-US" altLang="zh-TW" sz="1100" dirty="0">
              <a:solidFill>
                <a:srgbClr val="CE93D8"/>
              </a:solidFill>
              <a:hlinkClick r:id="rId6"/>
            </a:endParaRPr>
          </a:p>
        </p:txBody>
      </p:sp>
      <p:sp>
        <p:nvSpPr>
          <p:cNvPr id="8" name="投影片編號版面配置區 7"/>
          <p:cNvSpPr>
            <a:spLocks noGrp="1"/>
          </p:cNvSpPr>
          <p:nvPr>
            <p:ph type="sldNum" idx="12"/>
          </p:nvPr>
        </p:nvSpPr>
        <p:spPr/>
        <p:txBody>
          <a:bodyPr/>
          <a:lstStyle/>
          <a:p>
            <a:pPr lvl="0">
              <a:spcBef>
                <a:spcPts val="0"/>
              </a:spcBef>
              <a:buNone/>
            </a:pPr>
            <a:fld id="{00000000-1234-1234-1234-123412341234}" type="slidenum">
              <a:rPr lang="en-US" altLang="zh-TW" smtClean="0"/>
              <a:t>5</a:t>
            </a:fld>
            <a:endParaRPr lang="zh-TW"/>
          </a:p>
        </p:txBody>
      </p:sp>
    </p:spTree>
    <p:extLst>
      <p:ext uri="{BB962C8B-B14F-4D97-AF65-F5344CB8AC3E}">
        <p14:creationId xmlns:p14="http://schemas.microsoft.com/office/powerpoint/2010/main" val="19019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Artificial Neural Network (ANN)</a:t>
            </a:r>
            <a:endParaRPr lang="zh-TW" sz="3600" b="1" i="0" u="none" strike="noStrike" cap="none" dirty="0">
              <a:solidFill>
                <a:schemeClr val="accent1"/>
              </a:solidFill>
              <a:latin typeface="+mj-lt"/>
              <a:ea typeface="PT Sans Narrow"/>
              <a:cs typeface="PT Sans Narrow"/>
              <a:sym typeface="PT Sans Narrow"/>
            </a:endParaRPr>
          </a:p>
        </p:txBody>
      </p:sp>
      <p:sp>
        <p:nvSpPr>
          <p:cNvPr id="596" name="Shape 596"/>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pic>
        <p:nvPicPr>
          <p:cNvPr id="1028" name="Picture 4" descr="Artificial Intelligence Neural Network No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00" y="1243140"/>
            <a:ext cx="7860665" cy="5142186"/>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476165" y="6565093"/>
            <a:ext cx="7696200" cy="261610"/>
          </a:xfrm>
          <a:prstGeom prst="rect">
            <a:avLst/>
          </a:prstGeom>
        </p:spPr>
        <p:txBody>
          <a:bodyPr wrap="square">
            <a:spAutoFit/>
          </a:bodyPr>
          <a:lstStyle/>
          <a:p>
            <a:r>
              <a:rPr lang="en-US" altLang="zh-TW" sz="1100" dirty="0">
                <a:solidFill>
                  <a:srgbClr val="CE93D8"/>
                </a:solidFill>
              </a:rPr>
              <a:t>Source:  http://futurehumanevolution.com/artificial-intelligence-future-human-evolution/artificial-neural-networks</a:t>
            </a:r>
            <a:endParaRPr lang="en-US" altLang="zh-TW" sz="1100" dirty="0">
              <a:solidFill>
                <a:srgbClr val="CE93D8"/>
              </a:solidFill>
              <a:hlinkClick r:id="rId4"/>
            </a:endParaRPr>
          </a:p>
        </p:txBody>
      </p:sp>
      <p:sp>
        <p:nvSpPr>
          <p:cNvPr id="2" name="投影片編號版面配置區 1"/>
          <p:cNvSpPr>
            <a:spLocks noGrp="1"/>
          </p:cNvSpPr>
          <p:nvPr>
            <p:ph type="sldNum" idx="12"/>
          </p:nvPr>
        </p:nvSpPr>
        <p:spPr/>
        <p:txBody>
          <a:bodyPr/>
          <a:lstStyle/>
          <a:p>
            <a:pPr lvl="0">
              <a:spcBef>
                <a:spcPts val="0"/>
              </a:spcBef>
              <a:buNone/>
            </a:pPr>
            <a:fld id="{00000000-1234-1234-1234-123412341234}" type="slidenum">
              <a:rPr lang="en-US" altLang="zh-TW" smtClean="0"/>
              <a:t>6</a:t>
            </a:fld>
            <a:endParaRPr lang="zh-TW"/>
          </a:p>
        </p:txBody>
      </p:sp>
    </p:spTree>
    <p:extLst>
      <p:ext uri="{BB962C8B-B14F-4D97-AF65-F5344CB8AC3E}">
        <p14:creationId xmlns:p14="http://schemas.microsoft.com/office/powerpoint/2010/main" val="2740245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311700" y="593366"/>
            <a:ext cx="8520600" cy="7635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PT Sans Narrow"/>
              <a:buNone/>
            </a:pPr>
            <a:r>
              <a:rPr lang="en-US" altLang="zh-TW" sz="3600" b="1" i="0" u="none" strike="noStrike" cap="none" dirty="0">
                <a:solidFill>
                  <a:schemeClr val="accent1"/>
                </a:solidFill>
                <a:latin typeface="+mj-lt"/>
                <a:ea typeface="PT Sans Narrow"/>
                <a:cs typeface="PT Sans Narrow"/>
                <a:sym typeface="PT Sans Narrow"/>
              </a:rPr>
              <a:t>Deep Neural Network (DNN)</a:t>
            </a:r>
            <a:endParaRPr lang="zh-TW" sz="3600" b="1" i="0" u="none" strike="noStrike" cap="none" dirty="0">
              <a:solidFill>
                <a:schemeClr val="accent1"/>
              </a:solidFill>
              <a:latin typeface="+mj-lt"/>
              <a:ea typeface="PT Sans Narrow"/>
              <a:cs typeface="PT Sans Narrow"/>
              <a:sym typeface="PT Sans Narrow"/>
            </a:endParaRPr>
          </a:p>
        </p:txBody>
      </p:sp>
      <p:sp>
        <p:nvSpPr>
          <p:cNvPr id="596" name="Shape 596"/>
          <p:cNvSpPr txBox="1">
            <a:spLocks noGrp="1"/>
          </p:cNvSpPr>
          <p:nvPr>
            <p:ph type="body" idx="1"/>
          </p:nvPr>
        </p:nvSpPr>
        <p:spPr>
          <a:xfrm>
            <a:off x="603715" y="4768337"/>
            <a:ext cx="8520600" cy="4555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Open Sans"/>
              <a:buNone/>
            </a:pPr>
            <a:endParaRPr sz="1800" b="0" i="0" u="none" strike="noStrike" cap="none" dirty="0">
              <a:solidFill>
                <a:srgbClr val="3333FF"/>
              </a:solidFill>
              <a:latin typeface="Open Sans"/>
              <a:ea typeface="Open Sans"/>
              <a:cs typeface="Open Sans"/>
              <a:sym typeface="Open Sans"/>
            </a:endParaRPr>
          </a:p>
        </p:txBody>
      </p:sp>
      <p:sp>
        <p:nvSpPr>
          <p:cNvPr id="8" name="矩形 7"/>
          <p:cNvSpPr/>
          <p:nvPr/>
        </p:nvSpPr>
        <p:spPr>
          <a:xfrm>
            <a:off x="476165" y="6565093"/>
            <a:ext cx="7696200" cy="261610"/>
          </a:xfrm>
          <a:prstGeom prst="rect">
            <a:avLst/>
          </a:prstGeom>
        </p:spPr>
        <p:txBody>
          <a:bodyPr wrap="square">
            <a:spAutoFit/>
          </a:bodyPr>
          <a:lstStyle/>
          <a:p>
            <a:r>
              <a:rPr lang="en-US" altLang="zh-TW" sz="1100" dirty="0">
                <a:solidFill>
                  <a:srgbClr val="CE93D8"/>
                </a:solidFill>
              </a:rPr>
              <a:t>Source:http://speech.ee.ntu.edu.tw/~tlkagk/courses/ML_2017/Lecture/DL.pptx</a:t>
            </a:r>
            <a:endParaRPr lang="en-US" altLang="zh-TW" sz="1100" dirty="0">
              <a:solidFill>
                <a:srgbClr val="CE93D8"/>
              </a:solidFill>
              <a:hlinkClick r:id="rId3"/>
            </a:endParaRPr>
          </a:p>
        </p:txBody>
      </p:sp>
      <p:pic>
        <p:nvPicPr>
          <p:cNvPr id="2052" name="Picture 4" descr="https://lh4.googleusercontent.com/Jf9-4GyI_w9p3MqNyYoaQsQvjFlfL8EnMQ10m7lmirxuPO1C7CUlRpWzgr1sdiWtpU5OR2g7QXhi7L8L_F-L_2Q4YTu-ME7rSTT-C1BOWJ45Xhz3wgb3Bx8zNZLwJj5ApurebxQ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64" y="1219200"/>
            <a:ext cx="8344240" cy="5345893"/>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idx="12"/>
          </p:nvPr>
        </p:nvSpPr>
        <p:spPr/>
        <p:txBody>
          <a:bodyPr/>
          <a:lstStyle/>
          <a:p>
            <a:pPr lvl="0">
              <a:spcBef>
                <a:spcPts val="0"/>
              </a:spcBef>
              <a:buNone/>
            </a:pPr>
            <a:fld id="{00000000-1234-1234-1234-123412341234}" type="slidenum">
              <a:rPr lang="en-US" altLang="zh-TW" smtClean="0"/>
              <a:t>7</a:t>
            </a:fld>
            <a:endParaRPr lang="zh-TW"/>
          </a:p>
        </p:txBody>
      </p:sp>
    </p:spTree>
    <p:extLst>
      <p:ext uri="{BB962C8B-B14F-4D97-AF65-F5344CB8AC3E}">
        <p14:creationId xmlns:p14="http://schemas.microsoft.com/office/powerpoint/2010/main" val="3782747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Deep Learning (DL: Machine Learning Using DNN)</a:t>
            </a:r>
            <a:endParaRPr lang="zh-TW" altLang="en-US" dirty="0"/>
          </a:p>
        </p:txBody>
      </p:sp>
      <p:pic>
        <p:nvPicPr>
          <p:cNvPr id="3074" name="Picture 2" descr="https://lh5.googleusercontent.com/FQ7Q8-qJKhHsIriA3ednN2obddow19r5_9df1qALqm-Q0Yly94mI824axI4hZpbDpJ90gS179AkqcIXnkPH6pYD6Az-8AHrdLH_il8kbIY3aWYKMR65zaZUHl3YGKq-Qon8ghL4N"/>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053" y="2289902"/>
            <a:ext cx="8162867" cy="424036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727169" y="3067595"/>
            <a:ext cx="947057" cy="461665"/>
          </a:xfrm>
          <a:prstGeom prst="rect">
            <a:avLst/>
          </a:prstGeom>
          <a:solidFill>
            <a:schemeClr val="bg1"/>
          </a:solidFill>
        </p:spPr>
        <p:txBody>
          <a:bodyPr wrap="square" lIns="0" rIns="0" rtlCol="0">
            <a:spAutoFit/>
          </a:bodyPr>
          <a:lstStyle/>
          <a:p>
            <a:r>
              <a:rPr lang="en-US" altLang="zh-TW" sz="2400" dirty="0"/>
              <a:t>ML</a:t>
            </a:r>
            <a:r>
              <a:rPr lang="en-US" altLang="zh-TW" sz="2400" baseline="-25000" dirty="0"/>
              <a:t>DNN</a:t>
            </a:r>
            <a:endParaRPr lang="zh-TW" altLang="en-US" sz="2400" baseline="-25000" dirty="0"/>
          </a:p>
        </p:txBody>
      </p:sp>
      <p:sp>
        <p:nvSpPr>
          <p:cNvPr id="8" name="矩形 7"/>
          <p:cNvSpPr/>
          <p:nvPr/>
        </p:nvSpPr>
        <p:spPr>
          <a:xfrm>
            <a:off x="133710" y="6515110"/>
            <a:ext cx="8473440" cy="261610"/>
          </a:xfrm>
          <a:prstGeom prst="rect">
            <a:avLst/>
          </a:prstGeom>
        </p:spPr>
        <p:txBody>
          <a:bodyPr wrap="square">
            <a:spAutoFit/>
          </a:bodyPr>
          <a:lstStyle/>
          <a:p>
            <a:r>
              <a:rPr lang="en-US" altLang="zh-TW" sz="1100" dirty="0">
                <a:solidFill>
                  <a:srgbClr val="CE93D8"/>
                </a:solidFill>
              </a:rPr>
              <a:t>Adapted from: https://www.slideshare.net/tw_dsconf/ss-62245351?from_action=save</a:t>
            </a:r>
            <a:endParaRPr lang="zh-TW" altLang="en-US" sz="1100" dirty="0">
              <a:solidFill>
                <a:srgbClr val="CE93D8"/>
              </a:solidFill>
            </a:endParaRPr>
          </a:p>
        </p:txBody>
      </p:sp>
      <p:sp>
        <p:nvSpPr>
          <p:cNvPr id="9" name="文字方塊 8"/>
          <p:cNvSpPr txBox="1"/>
          <p:nvPr/>
        </p:nvSpPr>
        <p:spPr>
          <a:xfrm>
            <a:off x="1448529" y="4286795"/>
            <a:ext cx="947057" cy="461665"/>
          </a:xfrm>
          <a:prstGeom prst="rect">
            <a:avLst/>
          </a:prstGeom>
          <a:solidFill>
            <a:schemeClr val="bg1"/>
          </a:solidFill>
        </p:spPr>
        <p:txBody>
          <a:bodyPr wrap="square" lIns="0" rIns="0" rtlCol="0">
            <a:spAutoFit/>
          </a:bodyPr>
          <a:lstStyle/>
          <a:p>
            <a:r>
              <a:rPr lang="en-US" altLang="zh-TW" sz="2400" dirty="0"/>
              <a:t>ML</a:t>
            </a:r>
            <a:r>
              <a:rPr lang="en-US" altLang="zh-TW" sz="2400" baseline="-25000" dirty="0"/>
              <a:t>DNN</a:t>
            </a:r>
            <a:endParaRPr lang="zh-TW" altLang="en-US" sz="2400" baseline="-25000" dirty="0"/>
          </a:p>
        </p:txBody>
      </p:sp>
      <p:sp>
        <p:nvSpPr>
          <p:cNvPr id="10" name="文字方塊 9"/>
          <p:cNvSpPr txBox="1"/>
          <p:nvPr/>
        </p:nvSpPr>
        <p:spPr>
          <a:xfrm>
            <a:off x="1497155" y="5749835"/>
            <a:ext cx="947057" cy="461665"/>
          </a:xfrm>
          <a:prstGeom prst="rect">
            <a:avLst/>
          </a:prstGeom>
          <a:solidFill>
            <a:schemeClr val="bg1"/>
          </a:solidFill>
        </p:spPr>
        <p:txBody>
          <a:bodyPr wrap="square" lIns="0" rIns="0" rtlCol="0">
            <a:spAutoFit/>
          </a:bodyPr>
          <a:lstStyle/>
          <a:p>
            <a:r>
              <a:rPr lang="en-US" altLang="zh-TW" sz="2400" dirty="0"/>
              <a:t>ML</a:t>
            </a:r>
            <a:r>
              <a:rPr lang="en-US" altLang="zh-TW" sz="2400" baseline="-25000" dirty="0"/>
              <a:t>DNN</a:t>
            </a:r>
            <a:endParaRPr lang="zh-TW" altLang="en-US" sz="2400" baseline="-25000" dirty="0"/>
          </a:p>
        </p:txBody>
      </p:sp>
      <p:sp>
        <p:nvSpPr>
          <p:cNvPr id="11" name="文字方塊 10"/>
          <p:cNvSpPr txBox="1"/>
          <p:nvPr/>
        </p:nvSpPr>
        <p:spPr>
          <a:xfrm>
            <a:off x="210829" y="1240848"/>
            <a:ext cx="7627611" cy="1107996"/>
          </a:xfrm>
          <a:prstGeom prst="rect">
            <a:avLst/>
          </a:prstGeom>
          <a:solidFill>
            <a:schemeClr val="bg1"/>
          </a:solidFill>
        </p:spPr>
        <p:txBody>
          <a:bodyPr wrap="square" lIns="0" rIns="0" rtlCol="0">
            <a:spAutoFit/>
          </a:bodyPr>
          <a:lstStyle/>
          <a:p>
            <a:pPr marL="342900" indent="-342900">
              <a:spcAft>
                <a:spcPts val="1200"/>
              </a:spcAft>
              <a:buSzPct val="50000"/>
              <a:buFont typeface="Wingdings" panose="05000000000000000000" pitchFamily="2" charset="2"/>
              <a:buChar char="l"/>
            </a:pPr>
            <a:r>
              <a:rPr lang="en-US" altLang="zh-TW" sz="2400" dirty="0"/>
              <a:t>Regression</a:t>
            </a:r>
          </a:p>
          <a:p>
            <a:r>
              <a:rPr lang="zh-TW" altLang="en-US" sz="2400" dirty="0"/>
              <a:t>      </a:t>
            </a:r>
            <a:r>
              <a:rPr lang="en-US" altLang="zh-TW" sz="2400" dirty="0"/>
              <a:t>ML</a:t>
            </a:r>
            <a:r>
              <a:rPr lang="en-US" altLang="zh-TW" sz="2400" baseline="-25000" dirty="0"/>
              <a:t>DNN</a:t>
            </a:r>
            <a:r>
              <a:rPr lang="zh-TW" altLang="en-US" sz="2400" baseline="-25000" dirty="0"/>
              <a:t> </a:t>
            </a:r>
            <a:r>
              <a:rPr lang="en-US" altLang="zh-TW" sz="3200" dirty="0">
                <a:latin typeface="Times New Roman" panose="02020603050405020304" pitchFamily="18" charset="0"/>
                <a:cs typeface="Times New Roman" panose="02020603050405020304" pitchFamily="18" charset="0"/>
              </a:rPr>
              <a:t>(</a:t>
            </a:r>
            <a:r>
              <a:rPr lang="en-US" altLang="zh-TW" sz="2400" dirty="0"/>
              <a:t>x</a:t>
            </a:r>
            <a:r>
              <a:rPr lang="en-US" altLang="zh-TW" sz="2400" baseline="-25000" dirty="0"/>
              <a:t>1</a:t>
            </a:r>
            <a:r>
              <a:rPr lang="en-US" altLang="zh-TW" sz="2400" dirty="0"/>
              <a:t>, x</a:t>
            </a:r>
            <a:r>
              <a:rPr lang="en-US" altLang="zh-TW" sz="2400" baseline="-25000" dirty="0"/>
              <a:t>2</a:t>
            </a:r>
            <a:r>
              <a:rPr lang="en-US" altLang="zh-TW" sz="2400" dirty="0"/>
              <a:t>, …., x</a:t>
            </a:r>
            <a:r>
              <a:rPr lang="en-US" altLang="zh-TW" sz="2400" baseline="-25000" dirty="0"/>
              <a:t>n</a:t>
            </a:r>
            <a:r>
              <a:rPr lang="en-US" altLang="zh-TW" sz="3200" dirty="0">
                <a:latin typeface="Times New Roman" panose="02020603050405020304" pitchFamily="18" charset="0"/>
                <a:cs typeface="Times New Roman" panose="02020603050405020304" pitchFamily="18" charset="0"/>
              </a:rPr>
              <a:t>)</a:t>
            </a:r>
            <a:r>
              <a:rPr lang="en-US" altLang="zh-TW" sz="2400" dirty="0"/>
              <a:t> = </a:t>
            </a:r>
            <a:r>
              <a:rPr lang="en-US" altLang="zh-TW" sz="3200" dirty="0">
                <a:latin typeface="Times New Roman" panose="02020603050405020304" pitchFamily="18" charset="0"/>
                <a:cs typeface="Times New Roman" panose="02020603050405020304" pitchFamily="18" charset="0"/>
              </a:rPr>
              <a:t>(</a:t>
            </a:r>
            <a:r>
              <a:rPr lang="en-US" altLang="zh-TW" sz="2400" dirty="0"/>
              <a:t>y</a:t>
            </a:r>
            <a:r>
              <a:rPr lang="en-US" altLang="zh-TW" sz="2400" baseline="-25000" dirty="0"/>
              <a:t>1</a:t>
            </a:r>
            <a:r>
              <a:rPr lang="en-US" altLang="zh-TW" sz="2400" dirty="0"/>
              <a:t>, y</a:t>
            </a:r>
            <a:r>
              <a:rPr lang="en-US" altLang="zh-TW" sz="2400" baseline="-25000" dirty="0"/>
              <a:t>2</a:t>
            </a:r>
            <a:r>
              <a:rPr lang="en-US" altLang="zh-TW" sz="2400" dirty="0"/>
              <a:t>, …., y</a:t>
            </a:r>
            <a:r>
              <a:rPr lang="en-US" altLang="zh-TW" sz="2400" baseline="-25000" dirty="0"/>
              <a:t>m</a:t>
            </a:r>
            <a:r>
              <a:rPr lang="en-US" altLang="zh-TW" sz="3200" dirty="0">
                <a:latin typeface="Times New Roman" panose="02020603050405020304" pitchFamily="18" charset="0"/>
                <a:cs typeface="Times New Roman" panose="02020603050405020304" pitchFamily="18" charset="0"/>
              </a:rPr>
              <a:t>)</a:t>
            </a:r>
            <a:r>
              <a:rPr lang="en-US" altLang="zh-TW" sz="2400" dirty="0"/>
              <a:t> </a:t>
            </a:r>
            <a:endParaRPr lang="zh-TW" altLang="en-US" sz="2400" baseline="-25000" dirty="0"/>
          </a:p>
        </p:txBody>
      </p:sp>
      <p:sp>
        <p:nvSpPr>
          <p:cNvPr id="6" name="投影片編號版面配置區 5"/>
          <p:cNvSpPr>
            <a:spLocks noGrp="1"/>
          </p:cNvSpPr>
          <p:nvPr>
            <p:ph type="sldNum" idx="12"/>
          </p:nvPr>
        </p:nvSpPr>
        <p:spPr/>
        <p:txBody>
          <a:bodyPr/>
          <a:lstStyle/>
          <a:p>
            <a:pPr lvl="0">
              <a:spcBef>
                <a:spcPts val="0"/>
              </a:spcBef>
              <a:buNone/>
            </a:pPr>
            <a:fld id="{00000000-1234-1234-1234-123412341234}" type="slidenum">
              <a:rPr lang="en-US" altLang="zh-TW" smtClean="0"/>
              <a:t>8</a:t>
            </a:fld>
            <a:endParaRPr lang="zh-TW"/>
          </a:p>
        </p:txBody>
      </p:sp>
    </p:spTree>
    <p:extLst>
      <p:ext uri="{BB962C8B-B14F-4D97-AF65-F5344CB8AC3E}">
        <p14:creationId xmlns:p14="http://schemas.microsoft.com/office/powerpoint/2010/main" val="397701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 y="181886"/>
            <a:ext cx="9037320" cy="763500"/>
          </a:xfrm>
        </p:spPr>
        <p:txBody>
          <a:bodyPr/>
          <a:lstStyle/>
          <a:p>
            <a:r>
              <a:rPr lang="en-US" altLang="zh-TW" dirty="0"/>
              <a:t>ML (Supervised Learning)  Example: Linear Regression</a:t>
            </a:r>
            <a:endParaRPr lang="zh-TW" altLang="en-US" dirty="0"/>
          </a:p>
        </p:txBody>
      </p:sp>
      <p:pic>
        <p:nvPicPr>
          <p:cNvPr id="4" name="圖片 3"/>
          <p:cNvPicPr>
            <a:picLocks noChangeAspect="1"/>
          </p:cNvPicPr>
          <p:nvPr/>
        </p:nvPicPr>
        <p:blipFill>
          <a:blip r:embed="rId3"/>
          <a:stretch>
            <a:fillRect/>
          </a:stretch>
        </p:blipFill>
        <p:spPr>
          <a:xfrm>
            <a:off x="518161" y="2076445"/>
            <a:ext cx="4480559" cy="2497361"/>
          </a:xfrm>
          <a:prstGeom prst="rect">
            <a:avLst/>
          </a:prstGeom>
        </p:spPr>
      </p:pic>
      <p:sp>
        <p:nvSpPr>
          <p:cNvPr id="6" name="標題 1"/>
          <p:cNvSpPr txBox="1">
            <a:spLocks/>
          </p:cNvSpPr>
          <p:nvPr/>
        </p:nvSpPr>
        <p:spPr>
          <a:xfrm>
            <a:off x="139333" y="995486"/>
            <a:ext cx="9037320" cy="763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271463" indent="-271463">
              <a:buFont typeface="Arial" panose="020B0604020202020204" pitchFamily="34" charset="0"/>
              <a:buChar char="•"/>
            </a:pPr>
            <a:r>
              <a:rPr lang="en-US" altLang="zh-TW" sz="1800" dirty="0">
                <a:solidFill>
                  <a:srgbClr val="000000"/>
                </a:solidFill>
              </a:rPr>
              <a:t>We are given a dataset of the living areas and prices of 47 houses.</a:t>
            </a:r>
            <a:br>
              <a:rPr lang="en-US" altLang="zh-TW" sz="1800" dirty="0">
                <a:solidFill>
                  <a:srgbClr val="000000"/>
                </a:solidFill>
              </a:rPr>
            </a:br>
            <a:endParaRPr lang="zh-TW" altLang="en-US" sz="1800" dirty="0">
              <a:solidFill>
                <a:srgbClr val="000000"/>
              </a:solidFill>
            </a:endParaRPr>
          </a:p>
        </p:txBody>
      </p:sp>
      <p:pic>
        <p:nvPicPr>
          <p:cNvPr id="7" name="圖片 6"/>
          <p:cNvPicPr>
            <a:picLocks noChangeAspect="1"/>
          </p:cNvPicPr>
          <p:nvPr/>
        </p:nvPicPr>
        <p:blipFill>
          <a:blip r:embed="rId4"/>
          <a:stretch>
            <a:fillRect/>
          </a:stretch>
        </p:blipFill>
        <p:spPr>
          <a:xfrm>
            <a:off x="4206240" y="3054177"/>
            <a:ext cx="4579403" cy="3482739"/>
          </a:xfrm>
          <a:prstGeom prst="rect">
            <a:avLst/>
          </a:prstGeom>
        </p:spPr>
      </p:pic>
      <p:sp>
        <p:nvSpPr>
          <p:cNvPr id="8" name="矩形 7"/>
          <p:cNvSpPr/>
          <p:nvPr/>
        </p:nvSpPr>
        <p:spPr>
          <a:xfrm>
            <a:off x="369439" y="6535786"/>
            <a:ext cx="6430775" cy="276999"/>
          </a:xfrm>
          <a:prstGeom prst="rect">
            <a:avLst/>
          </a:prstGeom>
        </p:spPr>
        <p:txBody>
          <a:bodyPr wrap="square">
            <a:spAutoFit/>
          </a:bodyPr>
          <a:lstStyle/>
          <a:p>
            <a:r>
              <a:rPr lang="en-US" altLang="zh-TW" sz="1200" dirty="0">
                <a:solidFill>
                  <a:srgbClr val="CE93D8"/>
                </a:solidFill>
              </a:rPr>
              <a:t>Source: Andrew Ng, CS229 Lecture Notes, http://cs229.stanford.edu/notes/cs229-notes1.pdf</a:t>
            </a:r>
            <a:endParaRPr lang="zh-TW" altLang="en-US" sz="1200" dirty="0">
              <a:solidFill>
                <a:srgbClr val="CE93D8"/>
              </a:solidFill>
            </a:endParaRPr>
          </a:p>
        </p:txBody>
      </p:sp>
      <p:sp>
        <p:nvSpPr>
          <p:cNvPr id="9" name="標題 1"/>
          <p:cNvSpPr txBox="1">
            <a:spLocks/>
          </p:cNvSpPr>
          <p:nvPr/>
        </p:nvSpPr>
        <p:spPr>
          <a:xfrm>
            <a:off x="139333" y="1495021"/>
            <a:ext cx="9167952" cy="7635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271463" indent="-271463">
              <a:buFont typeface="Arial" panose="020B0604020202020204" pitchFamily="34" charset="0"/>
              <a:buChar char="•"/>
            </a:pPr>
            <a:r>
              <a:rPr lang="en-US" altLang="zh-TW" sz="1800" dirty="0">
                <a:solidFill>
                  <a:srgbClr val="FF0000"/>
                </a:solidFill>
              </a:rPr>
              <a:t>We are to predict (estimate) the price (</a:t>
            </a:r>
            <a:r>
              <a:rPr lang="en-US" altLang="zh-TW" sz="1800" i="1" dirty="0">
                <a:solidFill>
                  <a:srgbClr val="FF0000"/>
                </a:solidFill>
                <a:latin typeface="Times New Roman" panose="02020603050405020304" pitchFamily="18" charset="0"/>
                <a:cs typeface="Times New Roman" panose="02020603050405020304" pitchFamily="18" charset="0"/>
              </a:rPr>
              <a:t>y</a:t>
            </a:r>
            <a:r>
              <a:rPr lang="en-US" altLang="zh-TW" sz="1800" dirty="0">
                <a:solidFill>
                  <a:srgbClr val="FF0000"/>
                </a:solidFill>
              </a:rPr>
              <a:t>) of a house based on its living area (</a:t>
            </a:r>
            <a:r>
              <a:rPr lang="en-US" altLang="zh-TW" sz="1800" i="1" dirty="0">
                <a:solidFill>
                  <a:srgbClr val="FF0000"/>
                </a:solidFill>
                <a:latin typeface="Times New Roman" panose="02020603050405020304" pitchFamily="18" charset="0"/>
                <a:cs typeface="Times New Roman" panose="02020603050405020304" pitchFamily="18" charset="0"/>
              </a:rPr>
              <a:t>x</a:t>
            </a:r>
            <a:r>
              <a:rPr lang="en-US" altLang="zh-TW" sz="1800" dirty="0">
                <a:solidFill>
                  <a:srgbClr val="FF0000"/>
                </a:solidFill>
              </a:rPr>
              <a:t>).</a:t>
            </a:r>
            <a:endParaRPr lang="zh-TW" altLang="en-US" sz="1800" dirty="0">
              <a:solidFill>
                <a:srgbClr val="FF0000"/>
              </a:solidFill>
            </a:endParaRPr>
          </a:p>
        </p:txBody>
      </p:sp>
      <p:cxnSp>
        <p:nvCxnSpPr>
          <p:cNvPr id="11" name="直線接點 10"/>
          <p:cNvCxnSpPr/>
          <p:nvPr/>
        </p:nvCxnSpPr>
        <p:spPr>
          <a:xfrm flipV="1">
            <a:off x="4664364" y="4036291"/>
            <a:ext cx="3796145" cy="169949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字方塊 11"/>
          <p:cNvSpPr txBox="1"/>
          <p:nvPr/>
        </p:nvSpPr>
        <p:spPr>
          <a:xfrm>
            <a:off x="5318397" y="4137001"/>
            <a:ext cx="2483372" cy="307777"/>
          </a:xfrm>
          <a:prstGeom prst="rect">
            <a:avLst/>
          </a:prstGeom>
          <a:noFill/>
        </p:spPr>
        <p:txBody>
          <a:bodyPr wrap="none" rtlCol="0">
            <a:spAutoFit/>
          </a:bodyPr>
          <a:lstStyle/>
          <a:p>
            <a:r>
              <a:rPr lang="en-US" altLang="zh-TW" i="1" dirty="0">
                <a:solidFill>
                  <a:srgbClr val="FF0000"/>
                </a:solidFill>
                <a:latin typeface="Times New Roman" panose="02020603050405020304" pitchFamily="18" charset="0"/>
                <a:cs typeface="Times New Roman" panose="02020603050405020304" pitchFamily="18" charset="0"/>
              </a:rPr>
              <a:t>y</a:t>
            </a:r>
            <a:r>
              <a:rPr lang="en-US" altLang="zh-TW" dirty="0">
                <a:solidFill>
                  <a:srgbClr val="FF0000"/>
                </a:solidFill>
                <a:latin typeface="Times New Roman" panose="02020603050405020304" pitchFamily="18" charset="0"/>
                <a:cs typeface="Times New Roman" panose="02020603050405020304" pitchFamily="18" charset="0"/>
              </a:rPr>
              <a:t>=</a:t>
            </a:r>
            <a:r>
              <a:rPr lang="en-US" altLang="zh-TW" i="1" dirty="0">
                <a:solidFill>
                  <a:srgbClr val="FF0000"/>
                </a:solidFill>
                <a:latin typeface="Times New Roman" panose="02020603050405020304" pitchFamily="18" charset="0"/>
                <a:cs typeface="Times New Roman" panose="02020603050405020304" pitchFamily="18" charset="0"/>
              </a:rPr>
              <a:t>h</a:t>
            </a:r>
            <a:r>
              <a:rPr lang="en-US" altLang="zh-TW"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0</a:t>
            </a:r>
            <a:r>
              <a:rPr lang="en-US" altLang="zh-TW"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TW" baseline="-25000"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1</a:t>
            </a:r>
            <a:r>
              <a:rPr lang="en-US" altLang="zh-TW"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TW"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=71.27+0.1345</a:t>
            </a:r>
            <a:r>
              <a:rPr lang="en-US" altLang="zh-TW" i="1"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x</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10" name="投影片編號版面配置區 9"/>
          <p:cNvSpPr>
            <a:spLocks noGrp="1"/>
          </p:cNvSpPr>
          <p:nvPr>
            <p:ph type="sldNum" idx="12"/>
          </p:nvPr>
        </p:nvSpPr>
        <p:spPr/>
        <p:txBody>
          <a:bodyPr/>
          <a:lstStyle/>
          <a:p>
            <a:pPr lvl="0">
              <a:spcBef>
                <a:spcPts val="0"/>
              </a:spcBef>
              <a:buNone/>
            </a:pPr>
            <a:fld id="{00000000-1234-1234-1234-123412341234}" type="slidenum">
              <a:rPr lang="en-US" altLang="zh-TW" smtClean="0"/>
              <a:t>9</a:t>
            </a:fld>
            <a:endParaRPr lang="zh-TW"/>
          </a:p>
        </p:txBody>
      </p:sp>
    </p:spTree>
    <p:extLst>
      <p:ext uri="{BB962C8B-B14F-4D97-AF65-F5344CB8AC3E}">
        <p14:creationId xmlns:p14="http://schemas.microsoft.com/office/powerpoint/2010/main" val="75190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Lst>
  </p:timing>
</p:sld>
</file>

<file path=ppt/theme/theme1.xml><?xml version="1.0" encoding="utf-8"?>
<a:theme xmlns:a="http://schemas.openxmlformats.org/drawingml/2006/main" name="simple-light-2">
  <a:themeElements>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themeOverride>
</file>

<file path=ppt/theme/themeOverride2.xml><?xml version="1.0" encoding="utf-8"?>
<a:themeOverride xmlns:a="http://schemas.openxmlformats.org/drawingml/2006/main">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themeOverride>
</file>

<file path=ppt/theme/themeOverride3.xml><?xml version="1.0" encoding="utf-8"?>
<a:themeOverride xmlns:a="http://schemas.openxmlformats.org/drawingml/2006/main">
  <a:clrScheme name="自訂9">
    <a:dk1>
      <a:srgbClr val="0000FF"/>
    </a:dk1>
    <a:lt1>
      <a:srgbClr val="FFFFFF"/>
    </a:lt1>
    <a:dk2>
      <a:srgbClr val="003366"/>
    </a:dk2>
    <a:lt2>
      <a:srgbClr val="B3A77D"/>
    </a:lt2>
    <a:accent1>
      <a:srgbClr val="0000FF"/>
    </a:accent1>
    <a:accent2>
      <a:srgbClr val="009668"/>
    </a:accent2>
    <a:accent3>
      <a:srgbClr val="4DB6AC"/>
    </a:accent3>
    <a:accent4>
      <a:srgbClr val="FF9800"/>
    </a:accent4>
    <a:accent5>
      <a:srgbClr val="CE93D8"/>
    </a:accent5>
    <a:accent6>
      <a:srgbClr val="EEFF41"/>
    </a:accent6>
    <a:hlink>
      <a:srgbClr val="CE93D8"/>
    </a:hlink>
    <a:folHlink>
      <a:srgbClr val="CE93D8"/>
    </a:folHlink>
  </a:clrScheme>
</a:themeOverride>
</file>

<file path=docProps/app.xml><?xml version="1.0" encoding="utf-8"?>
<Properties xmlns="http://schemas.openxmlformats.org/officeDocument/2006/extended-properties" xmlns:vt="http://schemas.openxmlformats.org/officeDocument/2006/docPropsVTypes">
  <TotalTime>5749</TotalTime>
  <Words>5150</Words>
  <Application>Microsoft Office PowerPoint</Application>
  <PresentationFormat>如螢幕大小 (4:3)</PresentationFormat>
  <Paragraphs>369</Paragraphs>
  <Slides>42</Slides>
  <Notes>30</Notes>
  <HiddenSlides>0</HiddenSlides>
  <MMClips>0</MMClips>
  <ScaleCrop>false</ScaleCrop>
  <HeadingPairs>
    <vt:vector size="8" baseType="variant">
      <vt:variant>
        <vt:lpstr>使用字型</vt:lpstr>
      </vt:variant>
      <vt:variant>
        <vt:i4>9</vt:i4>
      </vt:variant>
      <vt:variant>
        <vt:lpstr>佈景主題</vt:lpstr>
      </vt:variant>
      <vt:variant>
        <vt:i4>1</vt:i4>
      </vt:variant>
      <vt:variant>
        <vt:lpstr>內嵌 OLE 伺服程式</vt:lpstr>
      </vt:variant>
      <vt:variant>
        <vt:i4>1</vt:i4>
      </vt:variant>
      <vt:variant>
        <vt:lpstr>投影片標題</vt:lpstr>
      </vt:variant>
      <vt:variant>
        <vt:i4>42</vt:i4>
      </vt:variant>
    </vt:vector>
  </HeadingPairs>
  <TitlesOfParts>
    <vt:vector size="53" baseType="lpstr">
      <vt:lpstr>Symbol</vt:lpstr>
      <vt:lpstr>Cambria Math</vt:lpstr>
      <vt:lpstr>Arial</vt:lpstr>
      <vt:lpstr>Times New Roman</vt:lpstr>
      <vt:lpstr>新細明體</vt:lpstr>
      <vt:lpstr>PT Sans Narrow</vt:lpstr>
      <vt:lpstr>Noto Sans Symbols</vt:lpstr>
      <vt:lpstr>Open Sans</vt:lpstr>
      <vt:lpstr>Wingdings</vt:lpstr>
      <vt:lpstr>simple-light-2</vt:lpstr>
      <vt:lpstr>方程式</vt:lpstr>
      <vt:lpstr>Deep Learning</vt:lpstr>
      <vt:lpstr>Neural Network in Brain </vt:lpstr>
      <vt:lpstr>Neuron Structure</vt:lpstr>
      <vt:lpstr>Artificial Neuron</vt:lpstr>
      <vt:lpstr>Nonlinear Activation Function</vt:lpstr>
      <vt:lpstr>Artificial Neural Network (ANN)</vt:lpstr>
      <vt:lpstr>Deep Neural Network (DNN)</vt:lpstr>
      <vt:lpstr>Deep Learning (DL: Machine Learning Using DNN)</vt:lpstr>
      <vt:lpstr>ML (Supervised Learning)  Example: Linear Regression</vt:lpstr>
      <vt:lpstr>ML (Supervised Learning)  Example: Linear Regression</vt:lpstr>
      <vt:lpstr>Multiple Linear Regression Example</vt:lpstr>
      <vt:lpstr>Cost Function for Multiple Linear Regression</vt:lpstr>
      <vt:lpstr>Gradient Descent</vt:lpstr>
      <vt:lpstr>Cost Function Is Decreased by Gradient Descent</vt:lpstr>
      <vt:lpstr>Error Backpropagation Learning Rule</vt:lpstr>
      <vt:lpstr>Error Backpropagation Learning Rule</vt:lpstr>
      <vt:lpstr>Error Backpropagation Learning Rule</vt:lpstr>
      <vt:lpstr>Error Backpropagation Learning Rule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Why Deep? Fat + Short (Shallow) v.s. Thin + Tall (Deep)</vt:lpstr>
      <vt:lpstr>Fat + Short v.s. Thin + Tall</vt:lpstr>
      <vt:lpstr>Universality Theorem</vt:lpstr>
      <vt:lpstr>Analogy</vt:lpstr>
      <vt:lpstr>PowerPoint 簡報</vt:lpstr>
      <vt:lpstr>PowerPoint 簡報</vt:lpstr>
      <vt:lpstr>Image Captioning</vt:lpstr>
      <vt:lpstr>Arts</vt:lpstr>
      <vt:lpstr>Poems</vt:lpstr>
      <vt:lpstr>Video Games</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4.0 CPS  Gets Big and Deep!?</dc:title>
  <dc:creator>Bob</dc:creator>
  <cp:lastModifiedBy>jr</cp:lastModifiedBy>
  <cp:revision>192</cp:revision>
  <cp:lastPrinted>2017-12-18T23:57:24Z</cp:lastPrinted>
  <dcterms:modified xsi:type="dcterms:W3CDTF">2021-10-04T13:58:17Z</dcterms:modified>
</cp:coreProperties>
</file>