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16"/>
  </p:notesMasterIdLst>
  <p:sldIdLst>
    <p:sldId id="329" r:id="rId2"/>
    <p:sldId id="409" r:id="rId3"/>
    <p:sldId id="385" r:id="rId4"/>
    <p:sldId id="404" r:id="rId5"/>
    <p:sldId id="406" r:id="rId6"/>
    <p:sldId id="405" r:id="rId7"/>
    <p:sldId id="261" r:id="rId8"/>
    <p:sldId id="262" r:id="rId9"/>
    <p:sldId id="263" r:id="rId10"/>
    <p:sldId id="264" r:id="rId11"/>
    <p:sldId id="265" r:id="rId12"/>
    <p:sldId id="266" r:id="rId13"/>
    <p:sldId id="267" r:id="rId14"/>
    <p:sldId id="384" r:id="rId15"/>
  </p:sldIdLst>
  <p:sldSz cx="9144000" cy="6858000" type="screen4x3"/>
  <p:notesSz cx="6815138" cy="9945688"/>
  <p:embeddedFontLst>
    <p:embeddedFont>
      <p:font typeface="Open Sans" panose="02020500000000000000" charset="0"/>
      <p:regular r:id="rId17"/>
      <p:bold r:id="rId18"/>
      <p:italic r:id="rId19"/>
      <p:boldItalic r:id="rId20"/>
    </p:embeddedFont>
    <p:embeddedFont>
      <p:font typeface="PT Sans Narrow" panose="02020500000000000000" charset="0"/>
      <p:regular r:id="rId21"/>
      <p:bold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FF"/>
    <a:srgbClr val="CE93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9AE589A-A088-43FD-8942-703BCA3EA1F1}">
  <a:tblStyle styleId="{F9AE589A-A088-43FD-8942-703BCA3EA1F1}" styleName="Table_0">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 styleId="{327F97BB-C833-4FB7-BDE5-3F7075034690}" styleName="佈景主題樣式 2 - 輔色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301B821-A1FF-4177-AEE7-76D212191A09}" styleName="中等深淺樣式 1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7B26C5-4107-4FEC-AEDC-1716B250A1EF}" styleName="淺色樣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淺色樣式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中等深淺樣式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5" autoAdjust="0"/>
    <p:restoredTop sz="56287" autoAdjust="0"/>
  </p:normalViewPr>
  <p:slideViewPr>
    <p:cSldViewPr snapToGrid="0">
      <p:cViewPr varScale="1">
        <p:scale>
          <a:sx n="25" d="100"/>
          <a:sy n="25" d="100"/>
        </p:scale>
        <p:origin x="1666" y="19"/>
      </p:cViewPr>
      <p:guideLst>
        <p:guide orient="horz" pos="2160"/>
        <p:guide pos="2880"/>
      </p:guideLst>
    </p:cSldViewPr>
  </p:slideViewPr>
  <p:notesTextViewPr>
    <p:cViewPr>
      <p:scale>
        <a:sx n="1" d="1"/>
        <a:sy n="1" d="1"/>
      </p:scale>
      <p:origin x="0" y="0"/>
    </p:cViewPr>
  </p:notesTextViewPr>
  <p:sorterViewPr>
    <p:cViewPr>
      <p:scale>
        <a:sx n="100" d="100"/>
        <a:sy n="100" d="100"/>
      </p:scale>
      <p:origin x="0" y="-5477"/>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922338" y="746125"/>
            <a:ext cx="4972050" cy="372903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1515" y="4724202"/>
            <a:ext cx="5452109" cy="4475560"/>
          </a:xfrm>
          <a:prstGeom prst="rect">
            <a:avLst/>
          </a:prstGeom>
          <a:noFill/>
          <a:ln>
            <a:noFill/>
          </a:ln>
        </p:spPr>
        <p:txBody>
          <a:bodyPr lIns="91425" tIns="91425" rIns="91425" bIns="91425" anchor="t"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100" b="0" i="0" u="none" strike="noStrike" cap="none">
                <a:solidFill>
                  <a:schemeClr val="dk1"/>
                </a:solidFill>
                <a:latin typeface="Arial"/>
                <a:ea typeface="Arial"/>
                <a:cs typeface="Arial"/>
                <a:sym typeface="Arial"/>
              </a:defRPr>
            </a:lvl2pPr>
            <a:lvl3pPr marL="914400" marR="0" lvl="2" indent="0" algn="l" rtl="0">
              <a:spcBef>
                <a:spcPts val="0"/>
              </a:spcBef>
              <a:buNone/>
              <a:defRPr sz="1100" b="0" i="0" u="none" strike="noStrike" cap="none">
                <a:solidFill>
                  <a:schemeClr val="dk1"/>
                </a:solidFill>
                <a:latin typeface="Arial"/>
                <a:ea typeface="Arial"/>
                <a:cs typeface="Arial"/>
                <a:sym typeface="Arial"/>
              </a:defRPr>
            </a:lvl3pPr>
            <a:lvl4pPr marL="1371600" marR="0" lvl="3" indent="0" algn="l" rtl="0">
              <a:spcBef>
                <a:spcPts val="0"/>
              </a:spcBef>
              <a:buNone/>
              <a:defRPr sz="1100" b="0" i="0" u="none" strike="noStrike" cap="none">
                <a:solidFill>
                  <a:schemeClr val="dk1"/>
                </a:solidFill>
                <a:latin typeface="Arial"/>
                <a:ea typeface="Arial"/>
                <a:cs typeface="Arial"/>
                <a:sym typeface="Arial"/>
              </a:defRPr>
            </a:lvl4pPr>
            <a:lvl5pPr marL="1828800" marR="0" lvl="4" indent="0" algn="l" rtl="0">
              <a:spcBef>
                <a:spcPts val="0"/>
              </a:spcBef>
              <a:buNone/>
              <a:defRPr sz="1100" b="0" i="0" u="none" strike="noStrike" cap="none">
                <a:solidFill>
                  <a:schemeClr val="dk1"/>
                </a:solidFill>
                <a:latin typeface="Arial"/>
                <a:ea typeface="Arial"/>
                <a:cs typeface="Arial"/>
                <a:sym typeface="Arial"/>
              </a:defRPr>
            </a:lvl5pPr>
            <a:lvl6pPr marL="2286000" marR="0" lvl="5" indent="0" algn="l" rtl="0">
              <a:spcBef>
                <a:spcPts val="0"/>
              </a:spcBef>
              <a:buNone/>
              <a:defRPr sz="1100" b="0" i="0" u="none" strike="noStrike" cap="none">
                <a:solidFill>
                  <a:schemeClr val="dk1"/>
                </a:solidFill>
                <a:latin typeface="Arial"/>
                <a:ea typeface="Arial"/>
                <a:cs typeface="Arial"/>
                <a:sym typeface="Arial"/>
              </a:defRPr>
            </a:lvl6pPr>
            <a:lvl7pPr marL="2743200" marR="0" lvl="6" indent="0" algn="l" rtl="0">
              <a:spcBef>
                <a:spcPts val="0"/>
              </a:spcBef>
              <a:buNone/>
              <a:defRPr sz="1100" b="0" i="0" u="none" strike="noStrike" cap="none">
                <a:solidFill>
                  <a:schemeClr val="dk1"/>
                </a:solidFill>
                <a:latin typeface="Arial"/>
                <a:ea typeface="Arial"/>
                <a:cs typeface="Arial"/>
                <a:sym typeface="Arial"/>
              </a:defRPr>
            </a:lvl7pPr>
            <a:lvl8pPr marL="3200400" marR="0" lvl="7" indent="0" algn="l" rtl="0">
              <a:spcBef>
                <a:spcPts val="0"/>
              </a:spcBef>
              <a:buNone/>
              <a:defRPr sz="1100" b="0" i="0" u="none" strike="noStrike" cap="none">
                <a:solidFill>
                  <a:schemeClr val="dk1"/>
                </a:solidFill>
                <a:latin typeface="Arial"/>
                <a:ea typeface="Arial"/>
                <a:cs typeface="Arial"/>
                <a:sym typeface="Arial"/>
              </a:defRPr>
            </a:lvl8pPr>
            <a:lvl9pPr marL="3657600" marR="0" lvl="8" indent="0" algn="l" rtl="0">
              <a:spcBef>
                <a:spcPts val="0"/>
              </a:spcBef>
              <a:buNone/>
              <a:defRPr sz="11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895014988"/>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businessweekly.com.tw/article.aspx?id=33360&amp;type=Indep"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line.naver.jp/R/msg/text/?%E7%94%A2%E5%AE%98%E5%AD%B8%E6%94%9C%E6%89%8B%E7%82%BA%E6%99%BA%E6%85%A7%E6%A9%9F%E6%A2%B0%E7%94%A2%E6%A5%AD%E8%82%B2%E6%89%8D%0d%0ahttp://www.businessweekly.com.tw/article.aspx?id%3d33360%26type%3dIndep"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s://www2.deloitte.com/content/dam/Deloitte/us/Documents/manufacturing/us-gmci.pdf" TargetMode="External"/><Relationship Id="rId3" Type="http://schemas.openxmlformats.org/officeDocument/2006/relationships/hyperlink" Target="http://s.igmhb.com/click?v=VFc6MTM1MjY0OjE0MDI5OmZ1dHVyZXM6ZWQ3MDk2MTg2MzU2OTVjNzExYzE4NzkwNWJhN2MwNmY6ei0yNDQ5LTg4ODE1MjA4Ond3dy53ZWZvcnVtLm9yZzozOTM2NTI6MDo4MDYzOGRkMmI2ZWQ0ZjhmYjg1M2JlNWRhZWJmM2M5MjowOmRhdGFfc3MsNTc2eDEwMjQ7ZGF0YV9yYywzO2RhdGFfZmIsbm87OjUxMDc5MTY6OjowLjAy&amp;subid=g-88815208-fecc941f86064b1fa303af765bd7d63d-&amp;data_ss=576x1024&amp;data_rc=3&amp;data_fb=no&amp;data_tagname=A&amp;data_ct=link_only&amp;data_clickel=link&amp;data_sid=6173f516aedfe0d3b9576b3bbf90d0d9" TargetMode="External"/><Relationship Id="rId7" Type="http://schemas.openxmlformats.org/officeDocument/2006/relationships/hyperlink" Target="https://www.weforum.org/agenda/2017/01/designing-iinnovation-policies-in-emerging-economies#13336036"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www.weforum.org/agenda/2017/01/designing-iinnovation-policies-in-emerging-economies#47322330" TargetMode="External"/><Relationship Id="rId11" Type="http://schemas.openxmlformats.org/officeDocument/2006/relationships/hyperlink" Target="https://www.weforum.org/agenda/2017/01/designing-iinnovation-policies-in-emerging-economies#66687377" TargetMode="External"/><Relationship Id="rId5" Type="http://schemas.openxmlformats.org/officeDocument/2006/relationships/hyperlink" Target="http://s.igmhb.com/click?v=VFc6MTM1MjY0OjE0MDI5OmludmVzdGluZzoxMjI0ODQ0Y2VjOGM2NGMxYjRiZjZkNzA2ZTllN2U1NTp6LTI0NDktODg4MTUyMDg6d3d3LndlZm9ydW0ub3JnOjM5MzY1MjowOmY3MDA0YjRjYzYwOTQzYWViMmEyOWVjYTZkYTEyMGEzOjA6ZGF0YV9zcyw1NzZ4MTAyNDtkYXRhX3JjLDE7ZGF0YV9mYixubzs6NDQ5MjgyODo6OjAuMDI&amp;subid=g-88815208-fecc941f86064b1fa303af765bd7d63d-&amp;data_ss=576x1024&amp;data_rc=1&amp;data_fb=no&amp;data_tagname=A&amp;data_ct=link_only&amp;data_clickel=link&amp;data_sid=6173f516aedfe0d3b9576b3bbf90d0d9" TargetMode="External"/><Relationship Id="rId10" Type="http://schemas.openxmlformats.org/officeDocument/2006/relationships/hyperlink" Target="https://www.weforum.org/agenda/2017/01/designing-iinnovation-policies-in-emerging-economies#91988125" TargetMode="External"/><Relationship Id="rId4" Type="http://schemas.openxmlformats.org/officeDocument/2006/relationships/hyperlink" Target="https://www.weforum.org/events/world-economic-forum-annual-meeting-2017" TargetMode="External"/><Relationship Id="rId9" Type="http://schemas.openxmlformats.org/officeDocument/2006/relationships/hyperlink" Target="https://home.kpmg.com/jm/en/home/insights.html"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922338" y="746125"/>
            <a:ext cx="4972050" cy="37290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1514" y="4724202"/>
            <a:ext cx="5452110" cy="4475560"/>
          </a:xfrm>
          <a:prstGeom prst="rect">
            <a:avLst/>
          </a:prstGeom>
        </p:spPr>
        <p:txBody>
          <a:bodyPr lIns="91425" tIns="91425" rIns="91425" bIns="91425" anchor="t" anchorCtr="0">
            <a:noAutofit/>
          </a:bodyPr>
          <a:lstStyle/>
          <a:p>
            <a:pPr lvl="0">
              <a:spcBef>
                <a:spcPts val="0"/>
              </a:spcBef>
              <a:buNone/>
            </a:pPr>
            <a:r>
              <a:rPr lang="zh-TW" altLang="en-US" dirty="0" smtClean="0"/>
              <a:t>變大、變深、變朦</a:t>
            </a:r>
            <a:r>
              <a:rPr lang="en-US" altLang="zh-TW" dirty="0" smtClean="0"/>
              <a:t>!?</a:t>
            </a:r>
          </a:p>
          <a:p>
            <a:pPr lvl="0">
              <a:spcBef>
                <a:spcPts val="0"/>
              </a:spcBef>
              <a:buNone/>
            </a:pPr>
            <a:endParaRPr lang="en-US" dirty="0" smtClean="0"/>
          </a:p>
          <a:p>
            <a:pPr lvl="0">
              <a:spcBef>
                <a:spcPts val="0"/>
              </a:spcBef>
              <a:buNone/>
            </a:pPr>
            <a:r>
              <a:rPr lang="en-US" dirty="0" smtClean="0"/>
              <a:t>Gets big, deep, and foggy</a:t>
            </a:r>
            <a:r>
              <a:rPr lang="en-US" altLang="zh-TW" dirty="0" smtClean="0"/>
              <a:t>!</a:t>
            </a:r>
            <a:r>
              <a:rPr lang="en-US" dirty="0" smtClean="0"/>
              <a:t>?</a:t>
            </a:r>
            <a:endParaRPr dirty="0"/>
          </a:p>
        </p:txBody>
      </p:sp>
    </p:spTree>
    <p:extLst>
      <p:ext uri="{BB962C8B-B14F-4D97-AF65-F5344CB8AC3E}">
        <p14:creationId xmlns:p14="http://schemas.microsoft.com/office/powerpoint/2010/main" val="17399168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txBox="1">
            <a:spLocks noGrp="1"/>
          </p:cNvSpPr>
          <p:nvPr>
            <p:ph type="body" idx="1"/>
          </p:nvPr>
        </p:nvSpPr>
        <p:spPr>
          <a:xfrm>
            <a:off x="681515" y="4724202"/>
            <a:ext cx="5452109" cy="4475560"/>
          </a:xfrm>
          <a:prstGeom prst="rect">
            <a:avLst/>
          </a:prstGeom>
        </p:spPr>
        <p:txBody>
          <a:bodyPr lIns="91425" tIns="91425" rIns="91425" bIns="91425" anchor="t" anchorCtr="0">
            <a:noAutofit/>
          </a:bodyPr>
          <a:lstStyle/>
          <a:p>
            <a:pPr lvl="0">
              <a:spcBef>
                <a:spcPts val="0"/>
              </a:spcBef>
              <a:buNone/>
            </a:pPr>
            <a:endParaRPr dirty="0"/>
          </a:p>
        </p:txBody>
      </p:sp>
      <p:sp>
        <p:nvSpPr>
          <p:cNvPr id="127" name="Shape 127"/>
          <p:cNvSpPr>
            <a:spLocks noGrp="1" noRot="1" noChangeAspect="1"/>
          </p:cNvSpPr>
          <p:nvPr>
            <p:ph type="sldImg" idx="2"/>
          </p:nvPr>
        </p:nvSpPr>
        <p:spPr>
          <a:xfrm>
            <a:off x="922338" y="746125"/>
            <a:ext cx="4972050" cy="372903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742506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922338" y="746125"/>
            <a:ext cx="4972050" cy="372903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4" name="Shape 134"/>
          <p:cNvSpPr txBox="1">
            <a:spLocks noGrp="1"/>
          </p:cNvSpPr>
          <p:nvPr>
            <p:ph type="body" idx="1"/>
          </p:nvPr>
        </p:nvSpPr>
        <p:spPr>
          <a:xfrm>
            <a:off x="681515" y="4724202"/>
            <a:ext cx="5452109" cy="4475560"/>
          </a:xfrm>
          <a:prstGeom prst="rect">
            <a:avLst/>
          </a:prstGeom>
          <a:noFill/>
          <a:ln>
            <a:noFill/>
          </a:ln>
        </p:spPr>
        <p:txBody>
          <a:bodyPr lIns="91425" tIns="91425" rIns="91425" bIns="91425" anchor="t" anchorCtr="0">
            <a:noAutofit/>
          </a:bodyPr>
          <a:lstStyle/>
          <a:p>
            <a:pPr marL="0" marR="0" lvl="0" indent="0" algn="l" rtl="0">
              <a:spcBef>
                <a:spcPts val="0"/>
              </a:spcBef>
              <a:buSzPct val="25000"/>
              <a:buNone/>
            </a:pPr>
            <a:endParaRPr sz="1100" b="0" i="0" u="none" strike="noStrike" cap="none" dirty="0">
              <a:solidFill>
                <a:schemeClr val="dk1"/>
              </a:solidFill>
              <a:latin typeface="Arial"/>
              <a:ea typeface="Arial"/>
              <a:cs typeface="Arial"/>
              <a:sym typeface="Arial"/>
            </a:endParaRPr>
          </a:p>
        </p:txBody>
      </p:sp>
      <p:sp>
        <p:nvSpPr>
          <p:cNvPr id="135" name="Shape 135"/>
          <p:cNvSpPr txBox="1">
            <a:spLocks noGrp="1"/>
          </p:cNvSpPr>
          <p:nvPr>
            <p:ph type="sldNum" idx="12"/>
          </p:nvPr>
        </p:nvSpPr>
        <p:spPr>
          <a:xfrm>
            <a:off x="3860334" y="10276542"/>
            <a:ext cx="2953225" cy="54096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altLang="zh-TW" sz="1400" b="0" i="0" u="none" strike="noStrike" cap="none">
                <a:solidFill>
                  <a:srgbClr val="000000"/>
                </a:solidFill>
                <a:latin typeface="Arial"/>
                <a:ea typeface="Arial"/>
                <a:cs typeface="Arial"/>
                <a:sym typeface="Arial"/>
              </a:rPr>
              <a:t>12</a:t>
            </a:fld>
            <a:endParaRPr lang="zh-TW"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6889772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txBox="1">
            <a:spLocks noGrp="1"/>
          </p:cNvSpPr>
          <p:nvPr>
            <p:ph type="body" idx="1"/>
          </p:nvPr>
        </p:nvSpPr>
        <p:spPr>
          <a:xfrm>
            <a:off x="681515" y="4724202"/>
            <a:ext cx="5452109" cy="4475560"/>
          </a:xfrm>
          <a:prstGeom prst="rect">
            <a:avLst/>
          </a:prstGeom>
        </p:spPr>
        <p:txBody>
          <a:bodyPr lIns="91425" tIns="91425" rIns="91425" bIns="91425" anchor="t" anchorCtr="0">
            <a:noAutofit/>
          </a:bodyPr>
          <a:lstStyle/>
          <a:p>
            <a:pPr lvl="0">
              <a:spcBef>
                <a:spcPts val="0"/>
              </a:spcBef>
              <a:buNone/>
            </a:pPr>
            <a:endParaRPr/>
          </a:p>
        </p:txBody>
      </p:sp>
      <p:sp>
        <p:nvSpPr>
          <p:cNvPr id="148" name="Shape 148"/>
          <p:cNvSpPr>
            <a:spLocks noGrp="1" noRot="1" noChangeAspect="1"/>
          </p:cNvSpPr>
          <p:nvPr>
            <p:ph type="sldImg" idx="2"/>
          </p:nvPr>
        </p:nvSpPr>
        <p:spPr>
          <a:xfrm>
            <a:off x="922338" y="746125"/>
            <a:ext cx="4972050" cy="372903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288908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2587463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100" b="0" i="0" u="none" strike="noStrike" kern="1200" cap="none" dirty="0" smtClean="0">
                <a:solidFill>
                  <a:schemeClr val="dk1"/>
                </a:solidFill>
                <a:effectLst/>
                <a:latin typeface="Arial"/>
                <a:ea typeface="Arial"/>
                <a:cs typeface="Arial"/>
                <a:sym typeface="Arial"/>
              </a:rPr>
              <a:t>經濟部工業局「金屬機電智機化暨人才扎根」產學合作</a:t>
            </a:r>
          </a:p>
          <a:p>
            <a:r>
              <a:rPr lang="zh-TW" altLang="en-US" sz="1100" b="1" i="0" u="none" strike="noStrike" kern="1200" cap="none" dirty="0" smtClean="0">
                <a:solidFill>
                  <a:schemeClr val="dk1"/>
                </a:solidFill>
                <a:effectLst/>
                <a:latin typeface="Arial"/>
                <a:ea typeface="Arial"/>
                <a:cs typeface="Arial"/>
                <a:sym typeface="Arial"/>
              </a:rPr>
              <a:t>產官學攜手為智慧機械產業育才 </a:t>
            </a:r>
          </a:p>
          <a:p>
            <a:r>
              <a:rPr lang="en-US" altLang="zh-TW" sz="1100" b="1" i="0" u="none" strike="noStrike" kern="1200" cap="none" dirty="0" smtClean="0">
                <a:solidFill>
                  <a:schemeClr val="dk1"/>
                </a:solidFill>
                <a:effectLst/>
                <a:latin typeface="Arial"/>
                <a:ea typeface="Arial"/>
                <a:cs typeface="Arial"/>
                <a:sym typeface="Arial"/>
              </a:rPr>
              <a:t>2017.10.02</a:t>
            </a:r>
            <a:endParaRPr lang="zh-TW" altLang="en-US" sz="1100" b="1" i="0" u="none" strike="noStrike" kern="1200" cap="none" dirty="0" smtClean="0">
              <a:solidFill>
                <a:schemeClr val="dk1"/>
              </a:solidFill>
              <a:effectLst/>
              <a:latin typeface="Arial"/>
              <a:ea typeface="Arial"/>
              <a:cs typeface="Arial"/>
              <a:sym typeface="Arial"/>
            </a:endParaRPr>
          </a:p>
          <a:p>
            <a:r>
              <a:rPr lang="zh-TW" altLang="en-US" sz="1100" b="0" i="0" u="none" strike="noStrike" kern="1200" cap="none" dirty="0" smtClean="0">
                <a:solidFill>
                  <a:schemeClr val="dk1"/>
                </a:solidFill>
                <a:effectLst/>
                <a:latin typeface="Arial"/>
                <a:ea typeface="Arial"/>
                <a:cs typeface="Arial"/>
                <a:sym typeface="Arial"/>
              </a:rPr>
              <a:t>撰文者產官學攜手為智慧機械產業育才</a:t>
            </a:r>
          </a:p>
          <a:p>
            <a:r>
              <a:rPr lang="zh-TW" altLang="en-US" sz="1100" b="0" i="0" u="none" strike="noStrike" kern="1200" cap="none" dirty="0" smtClean="0">
                <a:solidFill>
                  <a:schemeClr val="dk1"/>
                </a:solidFill>
                <a:effectLst/>
                <a:latin typeface="Arial"/>
                <a:ea typeface="Arial"/>
                <a:cs typeface="Arial"/>
                <a:sym typeface="Arial"/>
              </a:rPr>
              <a:t>廣編企劃瀏覽數：</a:t>
            </a:r>
            <a:r>
              <a:rPr lang="en-US" altLang="zh-TW" sz="1100" b="0" i="0" u="none" strike="noStrike" kern="1200" cap="none" dirty="0" smtClean="0">
                <a:solidFill>
                  <a:schemeClr val="dk1"/>
                </a:solidFill>
                <a:effectLst/>
                <a:latin typeface="Arial"/>
                <a:ea typeface="Arial"/>
                <a:cs typeface="Arial"/>
                <a:sym typeface="Arial"/>
              </a:rPr>
              <a:t>81</a:t>
            </a:r>
          </a:p>
          <a:p>
            <a:r>
              <a:rPr lang="en-US" altLang="zh-TW" sz="1100" b="0" i="0" u="none" strike="noStrike" kern="1200" cap="none" dirty="0" smtClean="0">
                <a:solidFill>
                  <a:schemeClr val="dk1"/>
                </a:solidFill>
                <a:effectLst/>
                <a:latin typeface="Arial"/>
                <a:ea typeface="Arial"/>
                <a:cs typeface="Arial"/>
                <a:sym typeface="Arial"/>
                <a:hlinkClick r:id="rId3"/>
              </a:rPr>
              <a:t>+A-A</a:t>
            </a:r>
            <a:endParaRPr lang="zh-TW" altLang="en-US" sz="1100" b="0" i="0" u="none" strike="noStrike" kern="1200" cap="none" dirty="0" smtClean="0">
              <a:solidFill>
                <a:schemeClr val="dk1"/>
              </a:solidFill>
              <a:effectLst/>
              <a:latin typeface="Arial"/>
              <a:ea typeface="Arial"/>
              <a:cs typeface="Arial"/>
              <a:sym typeface="Arial"/>
            </a:endParaRPr>
          </a:p>
          <a:p>
            <a:r>
              <a:rPr lang="zh-TW" altLang="en-US" sz="1100" b="0" i="0" u="none" strike="noStrike" kern="1200" cap="none" dirty="0" smtClean="0">
                <a:solidFill>
                  <a:schemeClr val="dk1"/>
                </a:solidFill>
                <a:effectLst/>
                <a:latin typeface="Arial"/>
                <a:ea typeface="Arial"/>
                <a:cs typeface="Arial"/>
                <a:sym typeface="Arial"/>
                <a:hlinkClick r:id="rId4"/>
              </a:rPr>
              <a:t> </a:t>
            </a:r>
            <a:endParaRPr lang="zh-TW" altLang="en-US" sz="1100" b="0" i="0" u="sng" strike="noStrike" kern="1200" cap="none" dirty="0" smtClean="0">
              <a:solidFill>
                <a:schemeClr val="dk1"/>
              </a:solidFill>
              <a:effectLst/>
              <a:latin typeface="Arial"/>
              <a:ea typeface="Arial"/>
              <a:cs typeface="Arial"/>
              <a:sym typeface="Arial"/>
            </a:endParaRPr>
          </a:p>
          <a:p>
            <a:r>
              <a:rPr lang="zh-TW" altLang="en-US" sz="1100" b="0" i="0" u="none" strike="noStrike" kern="1200" cap="none" dirty="0" smtClean="0">
                <a:solidFill>
                  <a:schemeClr val="dk1"/>
                </a:solidFill>
                <a:effectLst/>
                <a:latin typeface="Arial"/>
                <a:ea typeface="Arial"/>
                <a:cs typeface="Arial"/>
                <a:sym typeface="Arial"/>
              </a:rPr>
              <a:t>智慧製造成為全球產業的顯學，經濟部工業局結合國內機械相關公協會整合智慧機械產業人才需求，推動厚植國產化關鍵技術研發及應用人才技能，為智慧機械產業全力育才。</a:t>
            </a:r>
          </a:p>
          <a:p>
            <a:r>
              <a:rPr lang="zh-TW" altLang="en-US" sz="1100" b="0" i="0" u="none" strike="noStrike" kern="1200" cap="none" dirty="0" smtClean="0">
                <a:solidFill>
                  <a:schemeClr val="dk1"/>
                </a:solidFill>
                <a:effectLst/>
                <a:latin typeface="Arial"/>
                <a:ea typeface="Arial"/>
                <a:cs typeface="Arial"/>
                <a:sym typeface="Arial"/>
              </a:rPr>
              <a:t>智慧機械是台灣工具機產業目前必須轉型的新契機，但智慧機械需要的技術不再限於機械工程本身，而是跨及資訊科技等領域。</a:t>
            </a:r>
          </a:p>
          <a:p>
            <a:r>
              <a:rPr lang="zh-TW" altLang="en-US" sz="1100" b="0" i="0" u="none" strike="noStrike" kern="1200" cap="none" dirty="0" smtClean="0">
                <a:solidFill>
                  <a:schemeClr val="dk1"/>
                </a:solidFill>
                <a:effectLst/>
                <a:latin typeface="Arial"/>
                <a:ea typeface="Arial"/>
                <a:cs typeface="Arial"/>
                <a:sym typeface="Arial"/>
              </a:rPr>
              <a:t>現今產業急需跨領域人才，因此經濟部工業局因應產業人才需求，推動「金屬機電智機化暨人才扎根」產學合作，促成企業及大學校院共同培育智慧機械產業所需人才， 強化產業人才加值及產業升級轉型。</a:t>
            </a:r>
          </a:p>
          <a:p>
            <a:r>
              <a:rPr lang="zh-TW" altLang="en-US" sz="1100" b="0" i="0" u="none" strike="noStrike" kern="1200" cap="none" dirty="0" smtClean="0">
                <a:solidFill>
                  <a:schemeClr val="dk1"/>
                </a:solidFill>
                <a:effectLst/>
                <a:latin typeface="Arial"/>
                <a:ea typeface="Arial"/>
                <a:cs typeface="Arial"/>
                <a:sym typeface="Arial"/>
              </a:rPr>
              <a:t>人才是落實智慧機械的關鍵</a:t>
            </a:r>
          </a:p>
          <a:p>
            <a:r>
              <a:rPr lang="zh-TW" altLang="en-US" sz="1100" b="0" i="0" u="none" strike="noStrike" kern="1200" cap="none" dirty="0" smtClean="0">
                <a:solidFill>
                  <a:schemeClr val="dk1"/>
                </a:solidFill>
                <a:effectLst/>
                <a:latin typeface="Arial"/>
                <a:ea typeface="Arial"/>
                <a:cs typeface="Arial"/>
                <a:sym typeface="Arial"/>
              </a:rPr>
              <a:t>慶鴻機電為台灣放電加工機業第一品牌並自主研發電腦控制器、其產品應用於航太、汽車、</a:t>
            </a:r>
            <a:r>
              <a:rPr lang="en-US" altLang="zh-TW" sz="1100" b="0" i="0" u="none" strike="noStrike" kern="1200" cap="none" dirty="0" smtClean="0">
                <a:solidFill>
                  <a:schemeClr val="dk1"/>
                </a:solidFill>
                <a:effectLst/>
                <a:latin typeface="Arial"/>
                <a:ea typeface="Arial"/>
                <a:cs typeface="Arial"/>
                <a:sym typeface="Arial"/>
              </a:rPr>
              <a:t>3C</a:t>
            </a:r>
            <a:r>
              <a:rPr lang="zh-TW" altLang="en-US" sz="1100" b="0" i="0" u="none" strike="noStrike" kern="1200" cap="none" dirty="0" smtClean="0">
                <a:solidFill>
                  <a:schemeClr val="dk1"/>
                </a:solidFill>
                <a:effectLst/>
                <a:latin typeface="Arial"/>
                <a:ea typeface="Arial"/>
                <a:cs typeface="Arial"/>
                <a:sym typeface="Arial"/>
              </a:rPr>
              <a:t>、醫療等產業的模具與零件。在全球工業</a:t>
            </a:r>
            <a:r>
              <a:rPr lang="en-US" altLang="zh-TW" sz="1100" b="0" i="0" u="none" strike="noStrike" kern="1200" cap="none" dirty="0" smtClean="0">
                <a:solidFill>
                  <a:schemeClr val="dk1"/>
                </a:solidFill>
                <a:effectLst/>
                <a:latin typeface="Arial"/>
                <a:ea typeface="Arial"/>
                <a:cs typeface="Arial"/>
                <a:sym typeface="Arial"/>
              </a:rPr>
              <a:t>4.0</a:t>
            </a:r>
            <a:r>
              <a:rPr lang="zh-TW" altLang="en-US" sz="1100" b="0" i="0" u="none" strike="noStrike" kern="1200" cap="none" dirty="0" smtClean="0">
                <a:solidFill>
                  <a:schemeClr val="dk1"/>
                </a:solidFill>
                <a:effectLst/>
                <a:latin typeface="Arial"/>
                <a:ea typeface="Arial"/>
                <a:cs typeface="Arial"/>
                <a:sym typeface="Arial"/>
              </a:rPr>
              <a:t>發展趨勢下，慶鴻不斷提升產品的高精度、智慧化功能來滿足客戶需求，然而人才將成為慶鴻技術提升及產品附加價值提高的關鍵。</a:t>
            </a:r>
          </a:p>
          <a:p>
            <a:r>
              <a:rPr lang="zh-TW" altLang="en-US" sz="1100" b="0" i="0" u="none" strike="noStrike" kern="1200" cap="none" dirty="0" smtClean="0">
                <a:solidFill>
                  <a:schemeClr val="dk1"/>
                </a:solidFill>
                <a:effectLst/>
                <a:latin typeface="Arial"/>
                <a:ea typeface="Arial"/>
                <a:cs typeface="Arial"/>
                <a:sym typeface="Arial"/>
              </a:rPr>
              <a:t>慶鴻機電總經理王陳鴻表示，三年前開始透過經濟部工業局產學合作推動平台，與修平科大及僑光科大共同培育企業所需人才，慶鴻每學期皆指派技術團隊主管到學校協助教學，讓學生在學時就能學習到產業所需技術，並提供學生大四期間來慶鴻進行全年度的實務技能訓練，慶鴻把學生都視為為公司未來重要的資產，公司高階主管定期關懷學生實習情況，也安排學生進行產線各站訓練；此外，慶鴻協助學生規劃職涯發展，讓學生清楚知道每個階段需學習不同技能。</a:t>
            </a:r>
          </a:p>
          <a:p>
            <a:r>
              <a:rPr lang="zh-TW" altLang="en-US" sz="1100" b="0" i="0" u="none" strike="noStrike" kern="1200" cap="none" dirty="0" smtClean="0">
                <a:solidFill>
                  <a:schemeClr val="dk1"/>
                </a:solidFill>
                <a:effectLst/>
                <a:latin typeface="Arial"/>
                <a:ea typeface="Arial"/>
                <a:cs typeface="Arial"/>
                <a:sym typeface="Arial"/>
              </a:rPr>
              <a:t>因智慧機械時代來臨，慶鴻更需要跨領域人才進入企業，今年在經濟部工業局產學合作平台協助下攜手中央大學機械系、資工系及臺科大機械系共同推動跨領域人才產學合作。</a:t>
            </a:r>
          </a:p>
          <a:p>
            <a:r>
              <a:rPr lang="zh-TW" altLang="en-US" sz="1100" b="0" i="0" u="none" strike="noStrike" kern="1200" cap="none" dirty="0" smtClean="0">
                <a:solidFill>
                  <a:schemeClr val="dk1"/>
                </a:solidFill>
                <a:effectLst/>
                <a:latin typeface="Arial"/>
                <a:ea typeface="Arial"/>
                <a:cs typeface="Arial"/>
                <a:sym typeface="Arial"/>
              </a:rPr>
              <a:t>為實習生規劃職涯發展藍圖</a:t>
            </a:r>
          </a:p>
          <a:p>
            <a:r>
              <a:rPr lang="zh-TW" altLang="en-US" sz="1100" b="0" i="0" u="none" strike="noStrike" kern="1200" cap="none" dirty="0" smtClean="0">
                <a:solidFill>
                  <a:schemeClr val="dk1"/>
                </a:solidFill>
                <a:effectLst/>
                <a:latin typeface="Arial"/>
                <a:ea typeface="Arial"/>
                <a:cs typeface="Arial"/>
                <a:sym typeface="Arial"/>
              </a:rPr>
              <a:t>修平科技大學機械系學生謝凱翔，大三時參加產業人才扎根計畫，於大四期間進入慶鴻展開整年度的實習。今年夏天剛從學校畢業的他，決定留在慶鴻就業，成為慶鴻正式員工。</a:t>
            </a:r>
          </a:p>
          <a:p>
            <a:r>
              <a:rPr lang="zh-TW" altLang="en-US" sz="1100" b="0" i="0" u="none" strike="noStrike" kern="1200" cap="none" dirty="0" smtClean="0">
                <a:solidFill>
                  <a:schemeClr val="dk1"/>
                </a:solidFill>
                <a:effectLst/>
                <a:latin typeface="Arial"/>
                <a:ea typeface="Arial"/>
                <a:cs typeface="Arial"/>
                <a:sym typeface="Arial"/>
              </a:rPr>
              <a:t>「慶鴻在我進來實習前，會先規劃好我的工作內容與學習目標，不會讓我流於漫無目的的實習。而且慶鴻設有企業導師制，時時關懷我在實習期間的學習狀況。」產品最重要就是高精度，機械組立則是產品高精度製程的第一步，謝凱翔在師傅指導下進行鑄件組裝及精度測試，學習產品製程中最關鍵技術。他認為，慶鴻有完整職涯規劃外，更打造幸福企業環境，讓學生有家的感覺，因此促使他在畢業後，主動選擇進入慶鴻工作。</a:t>
            </a:r>
          </a:p>
          <a:p>
            <a:r>
              <a:rPr lang="zh-TW" altLang="en-US" sz="1100" b="0" i="0" u="none" strike="noStrike" kern="1200" cap="none" dirty="0" smtClean="0">
                <a:solidFill>
                  <a:schemeClr val="dk1"/>
                </a:solidFill>
                <a:effectLst/>
                <a:latin typeface="Arial"/>
                <a:ea typeface="Arial"/>
                <a:cs typeface="Arial"/>
                <a:sym typeface="Arial"/>
              </a:rPr>
              <a:t>跨域、跨專業、跨學術與實務</a:t>
            </a:r>
          </a:p>
          <a:p>
            <a:r>
              <a:rPr lang="zh-TW" altLang="en-US" sz="1100" b="0" i="0" u="none" strike="noStrike" kern="1200" cap="none" dirty="0" smtClean="0">
                <a:solidFill>
                  <a:schemeClr val="dk1"/>
                </a:solidFill>
                <a:effectLst/>
                <a:latin typeface="Arial"/>
                <a:ea typeface="Arial"/>
                <a:cs typeface="Arial"/>
                <a:sym typeface="Arial"/>
              </a:rPr>
              <a:t>慶鴻機電總經理王陳鴻表示，今年結合中央機械系、資工系及台科大機械系進行「跨域、跨專業、跨學術與實務的產學合作」，讓在校的機械系、資工系學生認同機械相關產業，之後學生畢業後才會願意進來機械相關產業工作。</a:t>
            </a:r>
          </a:p>
          <a:p>
            <a:r>
              <a:rPr lang="zh-TW" altLang="en-US" sz="1100" b="0" i="0" u="none" strike="noStrike" kern="1200" cap="none" dirty="0" smtClean="0">
                <a:solidFill>
                  <a:schemeClr val="dk1"/>
                </a:solidFill>
                <a:effectLst/>
                <a:latin typeface="Arial"/>
                <a:ea typeface="Arial"/>
                <a:cs typeface="Arial"/>
                <a:sym typeface="Arial"/>
              </a:rPr>
              <a:t>中央大學機械工程學系教授顏炳華也指出，政府目前著力發展智慧機械、智慧製造，但眼前最缺乏跨領域的人才。推動智慧機械發展，一定要靠人才，而人才的產生來自教育。因此，中央機械工程學系與資訊工程學系、台科大機械工程系透過「金屬機電智機化暨人才扎根」計畫，與慶鴻展開合作，由慶鴻、研華科技、鼎新電腦擔任業師，規劃跨領域的課程，讓學生瞭解慶鴻的產品、發展願景、所需技術等。</a:t>
            </a:r>
          </a:p>
          <a:p>
            <a:r>
              <a:rPr lang="zh-TW" altLang="en-US" sz="1100" b="0" i="0" u="none" strike="noStrike" kern="1200" cap="none" dirty="0" smtClean="0">
                <a:solidFill>
                  <a:schemeClr val="dk1"/>
                </a:solidFill>
                <a:effectLst/>
                <a:latin typeface="Arial"/>
                <a:ea typeface="Arial"/>
                <a:cs typeface="Arial"/>
                <a:sym typeface="Arial"/>
              </a:rPr>
              <a:t>中央機械系主任何正榮指出，產業遭遇製程相關的瓶頸，通常是系統的問題，學界要協助產業解決問題，也必須要組成跨科系的團隊，若以智慧機械來講，就得納入機械、資工、資管等領域，為機械產業解決特定題目，而學生透過產學合作提早認識產業發展，就會自動學習跨領域，並懂得跟不同領域的同學展開合作，甚至未來學生畢業後進入職場後，對跨領域的整合也不會感到陌生，同時對其他領域亦有涉獵。</a:t>
            </a:r>
          </a:p>
          <a:p>
            <a:r>
              <a:rPr lang="zh-TW" altLang="en-US" sz="1100" b="0" i="0" u="none" strike="noStrike" kern="1200" cap="none" dirty="0" smtClean="0">
                <a:solidFill>
                  <a:schemeClr val="dk1"/>
                </a:solidFill>
                <a:effectLst/>
                <a:latin typeface="Arial"/>
                <a:ea typeface="Arial"/>
                <a:cs typeface="Arial"/>
                <a:sym typeface="Arial"/>
              </a:rPr>
              <a:t>此次更吸引中央資工系學生參加「金屬機電智機化暨人才扎根」計畫，學生們從產學合作中，首度瞭解到智慧機械未來發展的大好前景。中央資工系教授江振瑞表示，資工系學生來慶鴻做專題後，發現智慧機械是新領域，而且前景會更長遠，如果畢業後馬上進入這項領域工作，將會早別人一步，盼藉由經濟部工業局產學合作平台，鼓勵資工系學生投入這項產業。</a:t>
            </a:r>
          </a:p>
          <a:p>
            <a:r>
              <a:rPr lang="zh-TW" altLang="en-US" sz="1100" b="0" i="0" u="none" strike="noStrike" kern="1200" cap="none" dirty="0" smtClean="0">
                <a:solidFill>
                  <a:schemeClr val="dk1"/>
                </a:solidFill>
                <a:effectLst/>
                <a:latin typeface="Arial"/>
                <a:ea typeface="Arial"/>
                <a:cs typeface="Arial"/>
                <a:sym typeface="Arial"/>
              </a:rPr>
              <a:t>經濟部工業局提供一個產學合作平台，協助企業解決人才需求缺口，王陳鴻說：「我們希望透過更多產學合作計畫，讓更多學校老師、學生能深入瞭解我們產業。」慶鴻藉由經濟部工業局產學合作平台資源，進入校園與學校攜手共同培育自己要的人才，也提供健全職涯規劃，讓學生知道自己未來的發展，這個模式成效非常豐碩，慶鴻未來會持續推動企業育才於校，將人才做為慶鴻最大資產。</a:t>
            </a:r>
          </a:p>
          <a:p>
            <a:endParaRPr lang="zh-TW" altLang="en-US" dirty="0"/>
          </a:p>
        </p:txBody>
      </p:sp>
    </p:spTree>
    <p:extLst>
      <p:ext uri="{BB962C8B-B14F-4D97-AF65-F5344CB8AC3E}">
        <p14:creationId xmlns:p14="http://schemas.microsoft.com/office/powerpoint/2010/main" val="1158284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22338" y="746125"/>
            <a:ext cx="4972050" cy="3729038"/>
          </a:xfrm>
        </p:spPr>
      </p:sp>
      <p:sp>
        <p:nvSpPr>
          <p:cNvPr id="3" name="備忘稿版面配置區 2"/>
          <p:cNvSpPr>
            <a:spLocks noGrp="1"/>
          </p:cNvSpPr>
          <p:nvPr>
            <p:ph type="body" idx="1"/>
          </p:nvPr>
        </p:nvSpPr>
        <p:spPr/>
        <p:txBody>
          <a:bodyPr/>
          <a:lstStyle/>
          <a:p>
            <a:r>
              <a:rPr lang="zh-TW" altLang="zh-TW" sz="1200" kern="1200" dirty="0" smtClean="0">
                <a:solidFill>
                  <a:schemeClr val="tx1"/>
                </a:solidFill>
                <a:effectLst/>
                <a:latin typeface="+mn-lt"/>
                <a:ea typeface="+mn-ea"/>
                <a:cs typeface="+mn-cs"/>
              </a:rPr>
              <a:t>工業物聯網</a:t>
            </a:r>
            <a:r>
              <a:rPr lang="en-US" altLang="zh-TW" sz="1200" kern="1200" dirty="0" smtClean="0">
                <a:solidFill>
                  <a:schemeClr val="tx1"/>
                </a:solidFill>
                <a:effectLst/>
                <a:latin typeface="+mn-lt"/>
                <a:ea typeface="+mn-ea"/>
                <a:cs typeface="+mn-cs"/>
              </a:rPr>
              <a:t>(Industrial Internet of Things, IIoT)</a:t>
            </a:r>
            <a:r>
              <a:rPr lang="zh-TW" altLang="zh-TW" sz="1200" kern="1200" dirty="0" smtClean="0">
                <a:solidFill>
                  <a:schemeClr val="tx1"/>
                </a:solidFill>
                <a:effectLst/>
                <a:latin typeface="+mn-lt"/>
                <a:ea typeface="+mn-ea"/>
                <a:cs typeface="+mn-cs"/>
              </a:rPr>
              <a:t>是實現德國政府所提工業</a:t>
            </a:r>
            <a:r>
              <a:rPr lang="en-US" altLang="zh-TW" sz="1200" kern="1200" dirty="0" smtClean="0">
                <a:solidFill>
                  <a:schemeClr val="tx1"/>
                </a:solidFill>
                <a:effectLst/>
                <a:latin typeface="+mn-lt"/>
                <a:ea typeface="+mn-ea"/>
                <a:cs typeface="+mn-cs"/>
              </a:rPr>
              <a:t>4.0 (Industry 4.0, I4.0)[1]</a:t>
            </a:r>
            <a:r>
              <a:rPr lang="zh-TW" altLang="zh-TW" sz="1200" kern="1200" dirty="0" smtClean="0">
                <a:solidFill>
                  <a:schemeClr val="tx1"/>
                </a:solidFill>
                <a:effectLst/>
                <a:latin typeface="+mn-lt"/>
                <a:ea typeface="+mn-ea"/>
                <a:cs typeface="+mn-cs"/>
              </a:rPr>
              <a:t>策略的核心技術。如文獻</a:t>
            </a:r>
            <a:r>
              <a:rPr lang="en-US" altLang="zh-TW" sz="1200" kern="1200" dirty="0" smtClean="0">
                <a:solidFill>
                  <a:schemeClr val="tx1"/>
                </a:solidFill>
                <a:effectLst/>
                <a:latin typeface="+mn-lt"/>
                <a:ea typeface="+mn-ea"/>
                <a:cs typeface="+mn-cs"/>
              </a:rPr>
              <a:t>[2]</a:t>
            </a:r>
            <a:r>
              <a:rPr lang="zh-TW" altLang="zh-TW" sz="1200" kern="1200" dirty="0" smtClean="0">
                <a:solidFill>
                  <a:schemeClr val="tx1"/>
                </a:solidFill>
                <a:effectLst/>
                <a:latin typeface="+mn-lt"/>
                <a:ea typeface="+mn-ea"/>
                <a:cs typeface="+mn-cs"/>
              </a:rPr>
              <a:t>中所描述</a:t>
            </a:r>
            <a:r>
              <a:rPr lang="en-US" altLang="zh-TW" sz="1200" kern="1200" dirty="0" smtClean="0">
                <a:solidFill>
                  <a:schemeClr val="tx1"/>
                </a:solidFill>
                <a:effectLst/>
                <a:latin typeface="+mn-lt"/>
                <a:ea typeface="+mn-ea"/>
                <a:cs typeface="+mn-cs"/>
              </a:rPr>
              <a:t>:</a:t>
            </a:r>
            <a:r>
              <a:rPr lang="zh-TW" altLang="zh-TW" sz="1200" kern="1200" dirty="0" smtClean="0">
                <a:solidFill>
                  <a:schemeClr val="tx1"/>
                </a:solidFill>
                <a:effectLst/>
                <a:latin typeface="+mn-lt"/>
                <a:ea typeface="+mn-ea"/>
                <a:cs typeface="+mn-cs"/>
              </a:rPr>
              <a:t>「工業</a:t>
            </a:r>
            <a:r>
              <a:rPr lang="en-US" altLang="zh-TW" sz="1200" kern="1200" dirty="0" smtClean="0">
                <a:solidFill>
                  <a:schemeClr val="tx1"/>
                </a:solidFill>
                <a:effectLst/>
                <a:latin typeface="+mn-lt"/>
                <a:ea typeface="+mn-ea"/>
                <a:cs typeface="+mn-cs"/>
              </a:rPr>
              <a:t>4.0</a:t>
            </a:r>
            <a:r>
              <a:rPr lang="zh-TW" altLang="zh-TW" sz="1200" kern="1200" dirty="0" smtClean="0">
                <a:solidFill>
                  <a:schemeClr val="tx1"/>
                </a:solidFill>
                <a:effectLst/>
                <a:latin typeface="+mn-lt"/>
                <a:ea typeface="+mn-ea"/>
                <a:cs typeface="+mn-cs"/>
              </a:rPr>
              <a:t>一詞最早是在</a:t>
            </a:r>
            <a:r>
              <a:rPr lang="en-US" altLang="zh-TW" sz="1200" kern="1200" dirty="0" smtClean="0">
                <a:solidFill>
                  <a:schemeClr val="tx1"/>
                </a:solidFill>
                <a:effectLst/>
                <a:latin typeface="+mn-lt"/>
                <a:ea typeface="+mn-ea"/>
                <a:cs typeface="+mn-cs"/>
              </a:rPr>
              <a:t> 2011 </a:t>
            </a:r>
            <a:r>
              <a:rPr lang="zh-TW" altLang="zh-TW" sz="1200" kern="1200" dirty="0" smtClean="0">
                <a:solidFill>
                  <a:schemeClr val="tx1"/>
                </a:solidFill>
                <a:effectLst/>
                <a:latin typeface="+mn-lt"/>
                <a:ea typeface="+mn-ea"/>
                <a:cs typeface="+mn-cs"/>
              </a:rPr>
              <a:t>年的漢諾瓦工業博覽會提出。</a:t>
            </a:r>
            <a:r>
              <a:rPr lang="en-US" altLang="zh-TW" sz="1200" kern="1200" dirty="0" smtClean="0">
                <a:solidFill>
                  <a:schemeClr val="tx1"/>
                </a:solidFill>
                <a:effectLst/>
                <a:latin typeface="+mn-lt"/>
                <a:ea typeface="+mn-ea"/>
                <a:cs typeface="+mn-cs"/>
              </a:rPr>
              <a:t>2012</a:t>
            </a:r>
            <a:r>
              <a:rPr lang="zh-TW" altLang="zh-TW" sz="1200" kern="1200" dirty="0" smtClean="0">
                <a:solidFill>
                  <a:schemeClr val="tx1"/>
                </a:solidFill>
                <a:effectLst/>
                <a:latin typeface="+mn-lt"/>
                <a:ea typeface="+mn-ea"/>
                <a:cs typeface="+mn-cs"/>
              </a:rPr>
              <a:t>年</a:t>
            </a:r>
            <a:r>
              <a:rPr lang="en-US" altLang="zh-TW" sz="1200" kern="1200" dirty="0" smtClean="0">
                <a:solidFill>
                  <a:schemeClr val="tx1"/>
                </a:solidFill>
                <a:effectLst/>
                <a:latin typeface="+mn-lt"/>
                <a:ea typeface="+mn-ea"/>
                <a:cs typeface="+mn-cs"/>
              </a:rPr>
              <a:t>10</a:t>
            </a:r>
            <a:r>
              <a:rPr lang="zh-TW" altLang="zh-TW" sz="1200" kern="1200" dirty="0" smtClean="0">
                <a:solidFill>
                  <a:schemeClr val="tx1"/>
                </a:solidFill>
                <a:effectLst/>
                <a:latin typeface="+mn-lt"/>
                <a:ea typeface="+mn-ea"/>
                <a:cs typeface="+mn-cs"/>
              </a:rPr>
              <a:t>月由羅伯特</a:t>
            </a:r>
            <a:r>
              <a:rPr lang="en-US" altLang="zh-TW" sz="1200" kern="1200" dirty="0" smtClean="0">
                <a:solidFill>
                  <a:schemeClr val="tx1"/>
                </a:solidFill>
                <a:effectLst/>
                <a:latin typeface="+mn-lt"/>
                <a:ea typeface="+mn-ea"/>
                <a:cs typeface="+mn-cs"/>
              </a:rPr>
              <a:t>·</a:t>
            </a:r>
            <a:r>
              <a:rPr lang="zh-TW" altLang="zh-TW" sz="1200" kern="1200" dirty="0" smtClean="0">
                <a:solidFill>
                  <a:schemeClr val="tx1"/>
                </a:solidFill>
                <a:effectLst/>
                <a:latin typeface="+mn-lt"/>
                <a:ea typeface="+mn-ea"/>
                <a:cs typeface="+mn-cs"/>
              </a:rPr>
              <a:t>博世有限公司的</a:t>
            </a:r>
            <a:r>
              <a:rPr lang="en-US" altLang="zh-TW" sz="1200" kern="1200" dirty="0" smtClean="0">
                <a:solidFill>
                  <a:schemeClr val="tx1"/>
                </a:solidFill>
                <a:effectLst/>
                <a:latin typeface="+mn-lt"/>
                <a:ea typeface="+mn-ea"/>
                <a:cs typeface="+mn-cs"/>
              </a:rPr>
              <a:t> Siegfried Dais </a:t>
            </a:r>
            <a:r>
              <a:rPr lang="zh-TW" altLang="zh-TW" sz="1200" kern="1200" dirty="0" smtClean="0">
                <a:solidFill>
                  <a:schemeClr val="tx1"/>
                </a:solidFill>
                <a:effectLst/>
                <a:latin typeface="+mn-lt"/>
                <a:ea typeface="+mn-ea"/>
                <a:cs typeface="+mn-cs"/>
              </a:rPr>
              <a:t>及利奧波第那科學院的孔翰寧組成的工業</a:t>
            </a:r>
            <a:r>
              <a:rPr lang="en-US" altLang="zh-TW" sz="1200" kern="1200" dirty="0" smtClean="0">
                <a:solidFill>
                  <a:schemeClr val="tx1"/>
                </a:solidFill>
                <a:effectLst/>
                <a:latin typeface="+mn-lt"/>
                <a:ea typeface="+mn-ea"/>
                <a:cs typeface="+mn-cs"/>
              </a:rPr>
              <a:t>4.0</a:t>
            </a:r>
            <a:r>
              <a:rPr lang="zh-TW" altLang="zh-TW" sz="1200" kern="1200" dirty="0" smtClean="0">
                <a:solidFill>
                  <a:schemeClr val="tx1"/>
                </a:solidFill>
                <a:effectLst/>
                <a:latin typeface="+mn-lt"/>
                <a:ea typeface="+mn-ea"/>
                <a:cs typeface="+mn-cs"/>
              </a:rPr>
              <a:t>工作小組，向德國聯邦政府提出了工業</a:t>
            </a:r>
            <a:r>
              <a:rPr lang="en-US" altLang="zh-TW" sz="1200" kern="1200" dirty="0" smtClean="0">
                <a:solidFill>
                  <a:schemeClr val="tx1"/>
                </a:solidFill>
                <a:effectLst/>
                <a:latin typeface="+mn-lt"/>
                <a:ea typeface="+mn-ea"/>
                <a:cs typeface="+mn-cs"/>
              </a:rPr>
              <a:t>4.0</a:t>
            </a:r>
            <a:r>
              <a:rPr lang="zh-TW" altLang="zh-TW" sz="1200" kern="1200" dirty="0" smtClean="0">
                <a:solidFill>
                  <a:schemeClr val="tx1"/>
                </a:solidFill>
                <a:effectLst/>
                <a:latin typeface="+mn-lt"/>
                <a:ea typeface="+mn-ea"/>
                <a:cs typeface="+mn-cs"/>
              </a:rPr>
              <a:t>的實施建議。</a:t>
            </a:r>
            <a:r>
              <a:rPr lang="en-US" altLang="zh-TW" sz="1200" kern="1200" dirty="0" smtClean="0">
                <a:solidFill>
                  <a:schemeClr val="tx1"/>
                </a:solidFill>
                <a:effectLst/>
                <a:latin typeface="+mn-lt"/>
                <a:ea typeface="+mn-ea"/>
                <a:cs typeface="+mn-cs"/>
              </a:rPr>
              <a:t>2013</a:t>
            </a:r>
            <a:r>
              <a:rPr lang="zh-TW" altLang="zh-TW" sz="1200" kern="1200" dirty="0" smtClean="0">
                <a:solidFill>
                  <a:schemeClr val="tx1"/>
                </a:solidFill>
                <a:effectLst/>
                <a:latin typeface="+mn-lt"/>
                <a:ea typeface="+mn-ea"/>
                <a:cs typeface="+mn-cs"/>
              </a:rPr>
              <a:t>年</a:t>
            </a:r>
            <a:r>
              <a:rPr lang="en-US" altLang="zh-TW" sz="1200" kern="1200" dirty="0" smtClean="0">
                <a:solidFill>
                  <a:schemeClr val="tx1"/>
                </a:solidFill>
                <a:effectLst/>
                <a:latin typeface="+mn-lt"/>
                <a:ea typeface="+mn-ea"/>
                <a:cs typeface="+mn-cs"/>
              </a:rPr>
              <a:t>4</a:t>
            </a:r>
            <a:r>
              <a:rPr lang="zh-TW" altLang="zh-TW" sz="1200" kern="1200" dirty="0" smtClean="0">
                <a:solidFill>
                  <a:schemeClr val="tx1"/>
                </a:solidFill>
                <a:effectLst/>
                <a:latin typeface="+mn-lt"/>
                <a:ea typeface="+mn-ea"/>
                <a:cs typeface="+mn-cs"/>
              </a:rPr>
              <a:t>月</a:t>
            </a:r>
            <a:r>
              <a:rPr lang="en-US" altLang="zh-TW" sz="1200" kern="1200" dirty="0" smtClean="0">
                <a:solidFill>
                  <a:schemeClr val="tx1"/>
                </a:solidFill>
                <a:effectLst/>
                <a:latin typeface="+mn-lt"/>
                <a:ea typeface="+mn-ea"/>
                <a:cs typeface="+mn-cs"/>
              </a:rPr>
              <a:t>8</a:t>
            </a:r>
            <a:r>
              <a:rPr lang="zh-TW" altLang="zh-TW" sz="1200" kern="1200" dirty="0" smtClean="0">
                <a:solidFill>
                  <a:schemeClr val="tx1"/>
                </a:solidFill>
                <a:effectLst/>
                <a:latin typeface="+mn-lt"/>
                <a:ea typeface="+mn-ea"/>
                <a:cs typeface="+mn-cs"/>
              </a:rPr>
              <a:t>日的漢諾瓦工業博覽會中，工業</a:t>
            </a:r>
            <a:r>
              <a:rPr lang="en-US" altLang="zh-TW" sz="1200" kern="1200" dirty="0" smtClean="0">
                <a:solidFill>
                  <a:schemeClr val="tx1"/>
                </a:solidFill>
                <a:effectLst/>
                <a:latin typeface="+mn-lt"/>
                <a:ea typeface="+mn-ea"/>
                <a:cs typeface="+mn-cs"/>
              </a:rPr>
              <a:t>4.0</a:t>
            </a:r>
            <a:r>
              <a:rPr lang="zh-TW" altLang="zh-TW" sz="1200" kern="1200" dirty="0" smtClean="0">
                <a:solidFill>
                  <a:schemeClr val="tx1"/>
                </a:solidFill>
                <a:effectLst/>
                <a:latin typeface="+mn-lt"/>
                <a:ea typeface="+mn-ea"/>
                <a:cs typeface="+mn-cs"/>
              </a:rPr>
              <a:t>工作小組提出了最終報告」。如圖</a:t>
            </a:r>
            <a:r>
              <a:rPr lang="en-US" altLang="zh-TW" sz="1200" kern="1200" dirty="0" smtClean="0">
                <a:solidFill>
                  <a:schemeClr val="tx1"/>
                </a:solidFill>
                <a:effectLst/>
                <a:latin typeface="+mn-lt"/>
                <a:ea typeface="+mn-ea"/>
                <a:cs typeface="+mn-cs"/>
              </a:rPr>
              <a:t>1</a:t>
            </a:r>
            <a:r>
              <a:rPr lang="zh-TW" altLang="zh-TW" sz="1200" kern="1200" dirty="0" smtClean="0">
                <a:solidFill>
                  <a:schemeClr val="tx1"/>
                </a:solidFill>
                <a:effectLst/>
                <a:latin typeface="+mn-lt"/>
                <a:ea typeface="+mn-ea"/>
                <a:cs typeface="+mn-cs"/>
              </a:rPr>
              <a:t>所示，工業</a:t>
            </a:r>
            <a:r>
              <a:rPr lang="en-US" altLang="zh-TW" sz="1200" kern="1200" dirty="0" smtClean="0">
                <a:solidFill>
                  <a:schemeClr val="tx1"/>
                </a:solidFill>
                <a:effectLst/>
                <a:latin typeface="+mn-lt"/>
                <a:ea typeface="+mn-ea"/>
                <a:cs typeface="+mn-cs"/>
              </a:rPr>
              <a:t>4.0 </a:t>
            </a:r>
            <a:r>
              <a:rPr lang="zh-TW" altLang="zh-TW" sz="1200" kern="1200" dirty="0" smtClean="0">
                <a:solidFill>
                  <a:schemeClr val="tx1"/>
                </a:solidFill>
                <a:effectLst/>
                <a:latin typeface="+mn-lt"/>
                <a:ea typeface="+mn-ea"/>
                <a:cs typeface="+mn-cs"/>
              </a:rPr>
              <a:t>的策略願景是藉由網實融合系統</a:t>
            </a:r>
            <a:r>
              <a:rPr lang="en-US" altLang="zh-TW" sz="1200" kern="1200" dirty="0" smtClean="0">
                <a:solidFill>
                  <a:schemeClr val="tx1"/>
                </a:solidFill>
                <a:effectLst/>
                <a:latin typeface="+mn-lt"/>
                <a:ea typeface="+mn-ea"/>
                <a:cs typeface="+mn-cs"/>
              </a:rPr>
              <a:t>(Cyber-Physical System, CPS)[3]</a:t>
            </a:r>
            <a:r>
              <a:rPr lang="zh-TW" altLang="zh-TW" sz="1200" kern="1200" dirty="0" smtClean="0">
                <a:solidFill>
                  <a:schemeClr val="tx1"/>
                </a:solidFill>
                <a:effectLst/>
                <a:latin typeface="+mn-lt"/>
                <a:ea typeface="+mn-ea"/>
                <a:cs typeface="+mn-cs"/>
              </a:rPr>
              <a:t>或網實融合生產系統</a:t>
            </a:r>
            <a:r>
              <a:rPr lang="en-US" altLang="zh-TW" sz="1200" kern="1200" dirty="0" smtClean="0">
                <a:solidFill>
                  <a:schemeClr val="tx1"/>
                </a:solidFill>
                <a:effectLst/>
                <a:latin typeface="+mn-lt"/>
                <a:ea typeface="+mn-ea"/>
                <a:cs typeface="+mn-cs"/>
              </a:rPr>
              <a:t>(Cyber-Physical Production System, CPPS)[4]</a:t>
            </a:r>
            <a:r>
              <a:rPr lang="zh-TW" altLang="zh-TW" sz="1200" kern="1200" dirty="0" smtClean="0">
                <a:solidFill>
                  <a:schemeClr val="tx1"/>
                </a:solidFill>
                <a:effectLst/>
                <a:latin typeface="+mn-lt"/>
                <a:ea typeface="+mn-ea"/>
                <a:cs typeface="+mn-cs"/>
              </a:rPr>
              <a:t>建構智慧工廠</a:t>
            </a:r>
            <a:r>
              <a:rPr lang="en-US" altLang="zh-TW" sz="1200" kern="1200" dirty="0" smtClean="0">
                <a:solidFill>
                  <a:schemeClr val="tx1"/>
                </a:solidFill>
                <a:effectLst/>
                <a:latin typeface="+mn-lt"/>
                <a:ea typeface="+mn-ea"/>
                <a:cs typeface="+mn-cs"/>
              </a:rPr>
              <a:t>(Smart Factory)</a:t>
            </a:r>
            <a:r>
              <a:rPr lang="zh-TW" altLang="zh-TW" sz="1200" kern="1200" dirty="0" smtClean="0">
                <a:solidFill>
                  <a:schemeClr val="tx1"/>
                </a:solidFill>
                <a:effectLst/>
                <a:latin typeface="+mn-lt"/>
                <a:ea typeface="+mn-ea"/>
                <a:cs typeface="+mn-cs"/>
              </a:rPr>
              <a:t>達成第四次工業革命。這是繼利用蒸汽動力生產的第一次工業革命、使用電力為基礎進行生產線式大量生產的第二次工業革命、及使用電子裝置及資訊技術以增進工業自動化製造的第三次工業革命之後的革命</a:t>
            </a:r>
            <a:r>
              <a:rPr lang="en-US" altLang="zh-TW" sz="1200" kern="1200" dirty="0" smtClean="0">
                <a:solidFill>
                  <a:schemeClr val="tx1"/>
                </a:solidFill>
                <a:effectLst/>
                <a:latin typeface="+mn-lt"/>
                <a:ea typeface="+mn-ea"/>
                <a:cs typeface="+mn-cs"/>
              </a:rPr>
              <a:t>(revolution)</a:t>
            </a:r>
            <a:r>
              <a:rPr lang="zh-TW" altLang="zh-TW" sz="1200" kern="1200" dirty="0" smtClean="0">
                <a:solidFill>
                  <a:schemeClr val="tx1"/>
                </a:solidFill>
                <a:effectLst/>
                <a:latin typeface="+mn-lt"/>
                <a:ea typeface="+mn-ea"/>
                <a:cs typeface="+mn-cs"/>
              </a:rPr>
              <a:t>或演進</a:t>
            </a:r>
            <a:r>
              <a:rPr lang="en-US" altLang="zh-TW" sz="1200" kern="1200" dirty="0" smtClean="0">
                <a:solidFill>
                  <a:schemeClr val="tx1"/>
                </a:solidFill>
                <a:effectLst/>
                <a:latin typeface="+mn-lt"/>
                <a:ea typeface="+mn-ea"/>
                <a:cs typeface="+mn-cs"/>
              </a:rPr>
              <a:t>(evolution)</a:t>
            </a:r>
            <a:r>
              <a:rPr lang="zh-TW" altLang="zh-TW" sz="1200" kern="1200" dirty="0" smtClean="0">
                <a:solidFill>
                  <a:schemeClr val="tx1"/>
                </a:solidFill>
                <a:effectLst/>
                <a:latin typeface="+mn-lt"/>
                <a:ea typeface="+mn-ea"/>
                <a:cs typeface="+mn-cs"/>
              </a:rPr>
              <a:t>。除了德國政府提出的工業</a:t>
            </a:r>
            <a:r>
              <a:rPr lang="en-US" altLang="zh-TW" sz="1200" kern="1200" dirty="0" smtClean="0">
                <a:solidFill>
                  <a:schemeClr val="tx1"/>
                </a:solidFill>
                <a:effectLst/>
                <a:latin typeface="+mn-lt"/>
                <a:ea typeface="+mn-ea"/>
                <a:cs typeface="+mn-cs"/>
              </a:rPr>
              <a:t>4.0</a:t>
            </a:r>
            <a:r>
              <a:rPr lang="zh-TW" altLang="zh-TW" sz="1200" kern="1200" dirty="0" smtClean="0">
                <a:solidFill>
                  <a:schemeClr val="tx1"/>
                </a:solidFill>
                <a:effectLst/>
                <a:latin typeface="+mn-lt"/>
                <a:ea typeface="+mn-ea"/>
                <a:cs typeface="+mn-cs"/>
              </a:rPr>
              <a:t>策略之外，還有許多其他國家政府或機構也提出類似的策略或概念</a:t>
            </a:r>
            <a:r>
              <a:rPr lang="en-US" altLang="zh-TW" sz="1200" kern="1200" dirty="0" smtClean="0">
                <a:solidFill>
                  <a:schemeClr val="tx1"/>
                </a:solidFill>
                <a:effectLst/>
                <a:latin typeface="+mn-lt"/>
                <a:ea typeface="+mn-ea"/>
                <a:cs typeface="+mn-cs"/>
              </a:rPr>
              <a:t>[5]</a:t>
            </a:r>
            <a:r>
              <a:rPr lang="zh-TW" altLang="zh-TW" sz="1200" kern="1200" dirty="0" smtClean="0">
                <a:solidFill>
                  <a:schemeClr val="tx1"/>
                </a:solidFill>
                <a:effectLst/>
                <a:latin typeface="+mn-lt"/>
                <a:ea typeface="+mn-ea"/>
                <a:cs typeface="+mn-cs"/>
              </a:rPr>
              <a:t>，包括台灣的生產力</a:t>
            </a:r>
            <a:r>
              <a:rPr lang="en-US" altLang="zh-TW" sz="1200" kern="1200" dirty="0" smtClean="0">
                <a:solidFill>
                  <a:schemeClr val="tx1"/>
                </a:solidFill>
                <a:effectLst/>
                <a:latin typeface="+mn-lt"/>
                <a:ea typeface="+mn-ea"/>
                <a:cs typeface="+mn-cs"/>
              </a:rPr>
              <a:t>4.0 (Productivity 4.0)</a:t>
            </a:r>
            <a:r>
              <a:rPr lang="zh-TW" altLang="zh-TW" sz="1200" kern="1200" dirty="0" smtClean="0">
                <a:solidFill>
                  <a:schemeClr val="tx1"/>
                </a:solidFill>
                <a:effectLst/>
                <a:latin typeface="+mn-lt"/>
                <a:ea typeface="+mn-ea"/>
                <a:cs typeface="+mn-cs"/>
              </a:rPr>
              <a:t>、美國再工業化</a:t>
            </a:r>
            <a:r>
              <a:rPr lang="en-US" altLang="zh-TW" sz="1200" kern="1200" dirty="0" smtClean="0">
                <a:solidFill>
                  <a:schemeClr val="tx1"/>
                </a:solidFill>
                <a:effectLst/>
                <a:latin typeface="+mn-lt"/>
                <a:ea typeface="+mn-ea"/>
                <a:cs typeface="+mn-cs"/>
              </a:rPr>
              <a:t>(Reindustrialization)</a:t>
            </a:r>
            <a:r>
              <a:rPr lang="zh-TW" altLang="zh-TW" sz="1200" kern="1200" dirty="0" smtClean="0">
                <a:solidFill>
                  <a:schemeClr val="tx1"/>
                </a:solidFill>
                <a:effectLst/>
                <a:latin typeface="+mn-lt"/>
                <a:ea typeface="+mn-ea"/>
                <a:cs typeface="+mn-cs"/>
              </a:rPr>
              <a:t>、中國製造</a:t>
            </a:r>
            <a:r>
              <a:rPr lang="en-US" altLang="zh-TW" sz="1200" kern="1200" dirty="0" smtClean="0">
                <a:solidFill>
                  <a:schemeClr val="tx1"/>
                </a:solidFill>
                <a:effectLst/>
                <a:latin typeface="+mn-lt"/>
                <a:ea typeface="+mn-ea"/>
                <a:cs typeface="+mn-cs"/>
              </a:rPr>
              <a:t>2025</a:t>
            </a:r>
            <a:r>
              <a:rPr lang="zh-TW" altLang="zh-TW" sz="1200" kern="1200" dirty="0" smtClean="0">
                <a:solidFill>
                  <a:schemeClr val="tx1"/>
                </a:solidFill>
                <a:effectLst/>
                <a:latin typeface="+mn-lt"/>
                <a:ea typeface="+mn-ea"/>
                <a:cs typeface="+mn-cs"/>
              </a:rPr>
              <a:t>、</a:t>
            </a:r>
            <a:r>
              <a:rPr lang="en-US" altLang="zh-TW" sz="1200" kern="1200" dirty="0" smtClean="0">
                <a:solidFill>
                  <a:schemeClr val="tx1"/>
                </a:solidFill>
                <a:effectLst/>
                <a:latin typeface="+mn-lt"/>
                <a:ea typeface="+mn-ea"/>
                <a:cs typeface="+mn-cs"/>
              </a:rPr>
              <a:t>IBM</a:t>
            </a:r>
            <a:r>
              <a:rPr lang="zh-TW" altLang="zh-TW" sz="1200" kern="1200" dirty="0" smtClean="0">
                <a:solidFill>
                  <a:schemeClr val="tx1"/>
                </a:solidFill>
                <a:effectLst/>
                <a:latin typeface="+mn-lt"/>
                <a:ea typeface="+mn-ea"/>
                <a:cs typeface="+mn-cs"/>
              </a:rPr>
              <a:t>的智慧地球（</a:t>
            </a:r>
            <a:r>
              <a:rPr lang="en-US" altLang="zh-TW" sz="1200" kern="1200" dirty="0" smtClean="0">
                <a:solidFill>
                  <a:schemeClr val="tx1"/>
                </a:solidFill>
                <a:effectLst/>
                <a:latin typeface="+mn-lt"/>
                <a:ea typeface="+mn-ea"/>
                <a:cs typeface="+mn-cs"/>
              </a:rPr>
              <a:t>Smart Planet</a:t>
            </a:r>
            <a:r>
              <a:rPr lang="zh-TW" altLang="zh-TW" sz="1200" kern="1200" dirty="0" smtClean="0">
                <a:solidFill>
                  <a:schemeClr val="tx1"/>
                </a:solidFill>
                <a:effectLst/>
                <a:latin typeface="+mn-lt"/>
                <a:ea typeface="+mn-ea"/>
                <a:cs typeface="+mn-cs"/>
              </a:rPr>
              <a:t>）、思科（</a:t>
            </a:r>
            <a:r>
              <a:rPr lang="en-US" altLang="zh-TW" sz="1200" kern="1200" dirty="0" smtClean="0">
                <a:solidFill>
                  <a:schemeClr val="tx1"/>
                </a:solidFill>
                <a:effectLst/>
                <a:latin typeface="+mn-lt"/>
                <a:ea typeface="+mn-ea"/>
                <a:cs typeface="+mn-cs"/>
              </a:rPr>
              <a:t>Cisco</a:t>
            </a:r>
            <a:r>
              <a:rPr lang="zh-TW" altLang="zh-TW" sz="1200" kern="1200" dirty="0" smtClean="0">
                <a:solidFill>
                  <a:schemeClr val="tx1"/>
                </a:solidFill>
                <a:effectLst/>
                <a:latin typeface="+mn-lt"/>
                <a:ea typeface="+mn-ea"/>
                <a:cs typeface="+mn-cs"/>
              </a:rPr>
              <a:t>）的萬物聯網（</a:t>
            </a:r>
            <a:r>
              <a:rPr lang="en-US" altLang="zh-TW" sz="1200" kern="1200" dirty="0" smtClean="0">
                <a:solidFill>
                  <a:schemeClr val="tx1"/>
                </a:solidFill>
                <a:effectLst/>
                <a:latin typeface="+mn-lt"/>
                <a:ea typeface="+mn-ea"/>
                <a:cs typeface="+mn-cs"/>
              </a:rPr>
              <a:t>Internet of Everything, IoE</a:t>
            </a:r>
            <a:r>
              <a:rPr lang="zh-TW" altLang="zh-TW" sz="1200" kern="1200" dirty="0" smtClean="0">
                <a:solidFill>
                  <a:schemeClr val="tx1"/>
                </a:solidFill>
                <a:effectLst/>
                <a:latin typeface="+mn-lt"/>
                <a:ea typeface="+mn-ea"/>
                <a:cs typeface="+mn-cs"/>
              </a:rPr>
              <a:t>）、奇異電子（</a:t>
            </a:r>
            <a:r>
              <a:rPr lang="en-US" altLang="zh-TW" sz="1200" kern="1200" dirty="0" smtClean="0">
                <a:solidFill>
                  <a:schemeClr val="tx1"/>
                </a:solidFill>
                <a:effectLst/>
                <a:latin typeface="+mn-lt"/>
                <a:ea typeface="+mn-ea"/>
                <a:cs typeface="+mn-cs"/>
              </a:rPr>
              <a:t>GE</a:t>
            </a:r>
            <a:r>
              <a:rPr lang="zh-TW" altLang="zh-TW" sz="1200" kern="1200" dirty="0" smtClean="0">
                <a:solidFill>
                  <a:schemeClr val="tx1"/>
                </a:solidFill>
                <a:effectLst/>
                <a:latin typeface="+mn-lt"/>
                <a:ea typeface="+mn-ea"/>
                <a:cs typeface="+mn-cs"/>
              </a:rPr>
              <a:t>）的工業網際網路（</a:t>
            </a:r>
            <a:r>
              <a:rPr lang="en-US" altLang="zh-TW" sz="1200" kern="1200" dirty="0" smtClean="0">
                <a:solidFill>
                  <a:schemeClr val="tx1"/>
                </a:solidFill>
                <a:effectLst/>
                <a:latin typeface="+mn-lt"/>
                <a:ea typeface="+mn-ea"/>
                <a:cs typeface="+mn-cs"/>
              </a:rPr>
              <a:t>Industrial Internet</a:t>
            </a:r>
            <a:r>
              <a:rPr lang="zh-TW" altLang="zh-TW" sz="1200" kern="1200" dirty="0" smtClean="0">
                <a:solidFill>
                  <a:schemeClr val="tx1"/>
                </a:solidFill>
                <a:effectLst/>
                <a:latin typeface="+mn-lt"/>
                <a:ea typeface="+mn-ea"/>
                <a:cs typeface="+mn-cs"/>
              </a:rPr>
              <a:t>）、阿里巴巴的</a:t>
            </a:r>
            <a:r>
              <a:rPr lang="en-US" altLang="zh-TW" sz="1200" kern="1200" dirty="0" smtClean="0">
                <a:solidFill>
                  <a:schemeClr val="tx1"/>
                </a:solidFill>
                <a:effectLst/>
                <a:latin typeface="+mn-lt"/>
                <a:ea typeface="+mn-ea"/>
                <a:cs typeface="+mn-cs"/>
              </a:rPr>
              <a:t>C2B</a:t>
            </a:r>
            <a:r>
              <a:rPr lang="zh-TW" altLang="zh-TW" sz="1200" kern="1200" dirty="0" smtClean="0">
                <a:solidFill>
                  <a:schemeClr val="tx1"/>
                </a:solidFill>
                <a:effectLst/>
                <a:latin typeface="+mn-lt"/>
                <a:ea typeface="+mn-ea"/>
                <a:cs typeface="+mn-cs"/>
              </a:rPr>
              <a:t>商業模式、海爾的互聯工廠與智慧家庭，如</a:t>
            </a:r>
            <a:r>
              <a:rPr lang="en-US" altLang="zh-TW" sz="1200" kern="1200" dirty="0" smtClean="0">
                <a:solidFill>
                  <a:schemeClr val="tx1"/>
                </a:solidFill>
                <a:effectLst/>
                <a:latin typeface="+mn-lt"/>
                <a:ea typeface="+mn-ea"/>
                <a:cs typeface="+mn-cs"/>
              </a:rPr>
              <a:t>[5]</a:t>
            </a:r>
            <a:r>
              <a:rPr lang="zh-TW" altLang="zh-TW" sz="1200" kern="1200" dirty="0" smtClean="0">
                <a:solidFill>
                  <a:schemeClr val="tx1"/>
                </a:solidFill>
                <a:effectLst/>
                <a:latin typeface="+mn-lt"/>
                <a:ea typeface="+mn-ea"/>
                <a:cs typeface="+mn-cs"/>
              </a:rPr>
              <a:t>所提到的，這些策略或概念講的都是同一件事，只是從不同角度切入與實踐而已。</a:t>
            </a:r>
            <a:endParaRPr lang="zh-TW" altLang="en-US" dirty="0"/>
          </a:p>
        </p:txBody>
      </p:sp>
      <p:sp>
        <p:nvSpPr>
          <p:cNvPr id="4" name="投影片編號版面配置區 3"/>
          <p:cNvSpPr>
            <a:spLocks noGrp="1"/>
          </p:cNvSpPr>
          <p:nvPr>
            <p:ph type="sldNum" sz="quarter" idx="10"/>
          </p:nvPr>
        </p:nvSpPr>
        <p:spPr/>
        <p:txBody>
          <a:bodyPr/>
          <a:lstStyle/>
          <a:p>
            <a:fld id="{A3831F61-468A-46A1-9147-A05ECE4020F0}" type="slidenum">
              <a:rPr lang="zh-TW" altLang="en-US" smtClean="0"/>
              <a:t>3</a:t>
            </a:fld>
            <a:endParaRPr lang="zh-TW" altLang="en-US"/>
          </a:p>
        </p:txBody>
      </p:sp>
    </p:spTree>
    <p:extLst>
      <p:ext uri="{BB962C8B-B14F-4D97-AF65-F5344CB8AC3E}">
        <p14:creationId xmlns:p14="http://schemas.microsoft.com/office/powerpoint/2010/main" val="2372679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100" b="1" i="0" u="none" strike="noStrike" kern="1200" cap="none" dirty="0" smtClean="0">
                <a:solidFill>
                  <a:schemeClr val="dk1"/>
                </a:solidFill>
                <a:effectLst/>
                <a:latin typeface="Arial"/>
                <a:ea typeface="Arial"/>
                <a:cs typeface="Arial"/>
                <a:sym typeface="Arial"/>
              </a:rPr>
              <a:t>產業發展概況</a:t>
            </a:r>
          </a:p>
          <a:p>
            <a:r>
              <a:rPr lang="zh-TW" altLang="en-US" sz="1100" b="0" i="0" u="none" strike="noStrike" kern="1200" cap="none" dirty="0" smtClean="0">
                <a:solidFill>
                  <a:schemeClr val="dk1"/>
                </a:solidFill>
                <a:effectLst/>
                <a:latin typeface="Arial"/>
                <a:ea typeface="Arial"/>
                <a:cs typeface="Arial"/>
                <a:sym typeface="Arial"/>
              </a:rPr>
              <a:t/>
            </a:r>
            <a:br>
              <a:rPr lang="zh-TW" altLang="en-US" sz="1100" b="0" i="0" u="none" strike="noStrike" kern="1200" cap="none" dirty="0" smtClean="0">
                <a:solidFill>
                  <a:schemeClr val="dk1"/>
                </a:solidFill>
                <a:effectLst/>
                <a:latin typeface="Arial"/>
                <a:ea typeface="Arial"/>
                <a:cs typeface="Arial"/>
                <a:sym typeface="Arial"/>
              </a:rPr>
            </a:br>
            <a:r>
              <a:rPr lang="zh-TW" altLang="en-US" sz="1100" b="1" i="0" u="none" strike="noStrike" kern="1200" cap="none" dirty="0" smtClean="0">
                <a:solidFill>
                  <a:schemeClr val="dk1"/>
                </a:solidFill>
                <a:effectLst/>
                <a:latin typeface="Arial"/>
                <a:ea typeface="Arial"/>
                <a:cs typeface="Arial"/>
                <a:sym typeface="Arial"/>
              </a:rPr>
              <a:t>一、 農業</a:t>
            </a:r>
            <a:r>
              <a:rPr lang="zh-TW" altLang="en-US" sz="1100" b="0" i="0" u="none" strike="noStrike" kern="1200" cap="none" dirty="0" smtClean="0">
                <a:solidFill>
                  <a:schemeClr val="dk1"/>
                </a:solidFill>
                <a:effectLst/>
                <a:latin typeface="Arial"/>
                <a:ea typeface="Arial"/>
                <a:cs typeface="Arial"/>
                <a:sym typeface="Arial"/>
              </a:rPr>
              <a:t/>
            </a:r>
            <a:br>
              <a:rPr lang="zh-TW" altLang="en-US" sz="1100" b="0" i="0" u="none" strike="noStrike" kern="1200" cap="none" dirty="0" smtClean="0">
                <a:solidFill>
                  <a:schemeClr val="dk1"/>
                </a:solidFill>
                <a:effectLst/>
                <a:latin typeface="Arial"/>
                <a:ea typeface="Arial"/>
                <a:cs typeface="Arial"/>
                <a:sym typeface="Arial"/>
              </a:rPr>
            </a:br>
            <a:r>
              <a:rPr lang="zh-TW" altLang="en-US" sz="1100" b="0" i="0" u="none" strike="noStrike" kern="1200" cap="none" dirty="0" smtClean="0">
                <a:solidFill>
                  <a:schemeClr val="dk1"/>
                </a:solidFill>
                <a:effectLst/>
                <a:latin typeface="Arial"/>
                <a:ea typeface="Arial"/>
                <a:cs typeface="Arial"/>
                <a:sym typeface="Arial"/>
              </a:rPr>
              <a:t>近年來臺灣農業結構快速調整，由以往單純的生產功能，轉為兼顧生活及生態層面。</a:t>
            </a:r>
            <a:r>
              <a:rPr lang="en-US" altLang="zh-TW" sz="1100" b="0" i="0" u="none" strike="noStrike" kern="1200" cap="none" dirty="0" smtClean="0">
                <a:solidFill>
                  <a:schemeClr val="dk1"/>
                </a:solidFill>
                <a:effectLst/>
                <a:latin typeface="Arial"/>
                <a:ea typeface="Arial"/>
                <a:cs typeface="Arial"/>
                <a:sym typeface="Arial"/>
              </a:rPr>
              <a:t>105</a:t>
            </a:r>
            <a:r>
              <a:rPr lang="zh-TW" altLang="en-US" sz="1100" b="0" i="0" u="none" strike="noStrike" kern="1200" cap="none" dirty="0" smtClean="0">
                <a:solidFill>
                  <a:schemeClr val="dk1"/>
                </a:solidFill>
                <a:effectLst/>
                <a:latin typeface="Arial"/>
                <a:ea typeface="Arial"/>
                <a:cs typeface="Arial"/>
                <a:sym typeface="Arial"/>
              </a:rPr>
              <a:t>年我國農業占</a:t>
            </a:r>
            <a:r>
              <a:rPr lang="en-US" altLang="zh-TW" sz="1100" b="0" i="0" u="none" strike="noStrike" kern="1200" cap="none" dirty="0" smtClean="0">
                <a:solidFill>
                  <a:schemeClr val="dk1"/>
                </a:solidFill>
                <a:effectLst/>
                <a:latin typeface="Arial"/>
                <a:ea typeface="Arial"/>
                <a:cs typeface="Arial"/>
                <a:sym typeface="Arial"/>
              </a:rPr>
              <a:t>GDP</a:t>
            </a:r>
            <a:r>
              <a:rPr lang="zh-TW" altLang="en-US" sz="1100" b="0" i="0" u="none" strike="noStrike" kern="1200" cap="none" dirty="0" smtClean="0">
                <a:solidFill>
                  <a:schemeClr val="dk1"/>
                </a:solidFill>
                <a:effectLst/>
                <a:latin typeface="Arial"/>
                <a:ea typeface="Arial"/>
                <a:cs typeface="Arial"/>
                <a:sym typeface="Arial"/>
              </a:rPr>
              <a:t>比重為</a:t>
            </a:r>
            <a:r>
              <a:rPr lang="en-US" altLang="zh-TW" sz="1100" b="0" i="0" u="none" strike="noStrike" kern="1200" cap="none" dirty="0" smtClean="0">
                <a:solidFill>
                  <a:schemeClr val="dk1"/>
                </a:solidFill>
                <a:effectLst/>
                <a:latin typeface="Arial"/>
                <a:ea typeface="Arial"/>
                <a:cs typeface="Arial"/>
                <a:sym typeface="Arial"/>
              </a:rPr>
              <a:t>1.82%</a:t>
            </a:r>
            <a:r>
              <a:rPr lang="zh-TW" altLang="en-US" sz="1100" b="0" i="0" u="none" strike="noStrike" kern="1200" cap="none" dirty="0" smtClean="0">
                <a:solidFill>
                  <a:schemeClr val="dk1"/>
                </a:solidFill>
                <a:effectLst/>
                <a:latin typeface="Arial"/>
                <a:ea typeface="Arial"/>
                <a:cs typeface="Arial"/>
                <a:sym typeface="Arial"/>
              </a:rPr>
              <a:t>，</a:t>
            </a:r>
            <a:r>
              <a:rPr lang="en-US" altLang="zh-TW" sz="1100" b="0" i="0" u="none" strike="noStrike" kern="1200" cap="none" dirty="0" smtClean="0">
                <a:solidFill>
                  <a:schemeClr val="dk1"/>
                </a:solidFill>
                <a:effectLst/>
                <a:latin typeface="Arial"/>
                <a:ea typeface="Arial"/>
                <a:cs typeface="Arial"/>
                <a:sym typeface="Arial"/>
              </a:rPr>
              <a:t>104</a:t>
            </a:r>
            <a:r>
              <a:rPr lang="zh-TW" altLang="en-US" sz="1100" b="0" i="0" u="none" strike="noStrike" kern="1200" cap="none" dirty="0" smtClean="0">
                <a:solidFill>
                  <a:schemeClr val="dk1"/>
                </a:solidFill>
                <a:effectLst/>
                <a:latin typeface="Arial"/>
                <a:ea typeface="Arial"/>
                <a:cs typeface="Arial"/>
                <a:sym typeface="Arial"/>
              </a:rPr>
              <a:t>年平均每戶農家所得（不含休廢耕）為</a:t>
            </a:r>
            <a:r>
              <a:rPr lang="en-US" altLang="zh-TW" sz="1100" b="0" i="0" u="none" strike="noStrike" kern="1200" cap="none" dirty="0" smtClean="0">
                <a:solidFill>
                  <a:schemeClr val="dk1"/>
                </a:solidFill>
                <a:effectLst/>
                <a:latin typeface="Arial"/>
                <a:ea typeface="Arial"/>
                <a:cs typeface="Arial"/>
                <a:sym typeface="Arial"/>
              </a:rPr>
              <a:t>102.6</a:t>
            </a:r>
            <a:r>
              <a:rPr lang="zh-TW" altLang="en-US" sz="1100" b="0" i="0" u="none" strike="noStrike" kern="1200" cap="none" dirty="0" smtClean="0">
                <a:solidFill>
                  <a:schemeClr val="dk1"/>
                </a:solidFill>
                <a:effectLst/>
                <a:latin typeface="Arial"/>
                <a:ea typeface="Arial"/>
                <a:cs typeface="Arial"/>
                <a:sym typeface="Arial"/>
              </a:rPr>
              <a:t>萬元，為歷年之最。</a:t>
            </a:r>
          </a:p>
          <a:p>
            <a:r>
              <a:rPr lang="zh-TW" altLang="en-US" sz="1100" b="0" i="0" u="none" strike="noStrike" kern="1200" cap="none" dirty="0" smtClean="0">
                <a:solidFill>
                  <a:schemeClr val="dk1"/>
                </a:solidFill>
                <a:effectLst/>
                <a:latin typeface="Arial"/>
                <a:ea typeface="Arial"/>
                <a:cs typeface="Arial"/>
                <a:sym typeface="Arial"/>
              </a:rPr>
              <a:t/>
            </a:r>
            <a:br>
              <a:rPr lang="zh-TW" altLang="en-US" sz="1100" b="0" i="0" u="none" strike="noStrike" kern="1200" cap="none" dirty="0" smtClean="0">
                <a:solidFill>
                  <a:schemeClr val="dk1"/>
                </a:solidFill>
                <a:effectLst/>
                <a:latin typeface="Arial"/>
                <a:ea typeface="Arial"/>
                <a:cs typeface="Arial"/>
                <a:sym typeface="Arial"/>
              </a:rPr>
            </a:br>
            <a:r>
              <a:rPr lang="zh-TW" altLang="en-US" sz="1100" b="1" i="0" u="none" strike="noStrike" kern="1200" cap="none" dirty="0" smtClean="0">
                <a:solidFill>
                  <a:schemeClr val="dk1"/>
                </a:solidFill>
                <a:effectLst/>
                <a:latin typeface="Arial"/>
                <a:ea typeface="Arial"/>
                <a:cs typeface="Arial"/>
                <a:sym typeface="Arial"/>
              </a:rPr>
              <a:t>二、工業</a:t>
            </a:r>
            <a:r>
              <a:rPr lang="zh-TW" altLang="en-US" sz="1100" b="0" i="0" u="none" strike="noStrike" kern="1200" cap="none" dirty="0" smtClean="0">
                <a:solidFill>
                  <a:schemeClr val="dk1"/>
                </a:solidFill>
                <a:effectLst/>
                <a:latin typeface="Arial"/>
                <a:ea typeface="Arial"/>
                <a:cs typeface="Arial"/>
                <a:sym typeface="Arial"/>
              </a:rPr>
              <a:t/>
            </a:r>
            <a:br>
              <a:rPr lang="zh-TW" altLang="en-US" sz="1100" b="0" i="0" u="none" strike="noStrike" kern="1200" cap="none" dirty="0" smtClean="0">
                <a:solidFill>
                  <a:schemeClr val="dk1"/>
                </a:solidFill>
                <a:effectLst/>
                <a:latin typeface="Arial"/>
                <a:ea typeface="Arial"/>
                <a:cs typeface="Arial"/>
                <a:sym typeface="Arial"/>
              </a:rPr>
            </a:br>
            <a:r>
              <a:rPr lang="en-US" altLang="zh-TW" sz="1100" b="0" i="0" u="none" strike="noStrike" kern="1200" cap="none" dirty="0" smtClean="0">
                <a:solidFill>
                  <a:schemeClr val="dk1"/>
                </a:solidFill>
                <a:effectLst/>
                <a:latin typeface="Arial"/>
                <a:ea typeface="Arial"/>
                <a:cs typeface="Arial"/>
                <a:sym typeface="Arial"/>
              </a:rPr>
              <a:t>70</a:t>
            </a:r>
            <a:r>
              <a:rPr lang="zh-TW" altLang="en-US" sz="1100" b="0" i="0" u="none" strike="noStrike" kern="1200" cap="none" dirty="0" smtClean="0">
                <a:solidFill>
                  <a:schemeClr val="dk1"/>
                </a:solidFill>
                <a:effectLst/>
                <a:latin typeface="Arial"/>
                <a:ea typeface="Arial"/>
                <a:cs typeface="Arial"/>
                <a:sym typeface="Arial"/>
              </a:rPr>
              <a:t>年代以來，我國製造業朝高科技方向快速發展。其中，資訊與通訊科技</a:t>
            </a:r>
            <a:r>
              <a:rPr lang="en-US" altLang="zh-TW" sz="1100" b="0" i="0" u="none" strike="noStrike" kern="1200" cap="none" dirty="0" smtClean="0">
                <a:solidFill>
                  <a:schemeClr val="dk1"/>
                </a:solidFill>
                <a:effectLst/>
                <a:latin typeface="Arial"/>
                <a:ea typeface="Arial"/>
                <a:cs typeface="Arial"/>
                <a:sym typeface="Arial"/>
              </a:rPr>
              <a:t>(ICT)</a:t>
            </a:r>
            <a:r>
              <a:rPr lang="zh-TW" altLang="en-US" sz="1100" b="0" i="0" u="none" strike="noStrike" kern="1200" cap="none" dirty="0" smtClean="0">
                <a:solidFill>
                  <a:schemeClr val="dk1"/>
                </a:solidFill>
                <a:effectLst/>
                <a:latin typeface="Arial"/>
                <a:ea typeface="Arial"/>
                <a:cs typeface="Arial"/>
                <a:sym typeface="Arial"/>
              </a:rPr>
              <a:t>產業已成為全球生產重鎮，</a:t>
            </a:r>
            <a:r>
              <a:rPr lang="en-US" altLang="zh-TW" sz="1100" b="0" i="0" u="none" strike="noStrike" kern="1200" cap="none" dirty="0" smtClean="0">
                <a:solidFill>
                  <a:schemeClr val="dk1"/>
                </a:solidFill>
                <a:effectLst/>
                <a:latin typeface="Arial"/>
                <a:ea typeface="Arial"/>
                <a:cs typeface="Arial"/>
                <a:sym typeface="Arial"/>
              </a:rPr>
              <a:t>104</a:t>
            </a:r>
            <a:r>
              <a:rPr lang="zh-TW" altLang="en-US" sz="1100" b="0" i="0" u="none" strike="noStrike" kern="1200" cap="none" dirty="0" smtClean="0">
                <a:solidFill>
                  <a:schemeClr val="dk1"/>
                </a:solidFill>
                <a:effectLst/>
                <a:latin typeface="Arial"/>
                <a:ea typeface="Arial"/>
                <a:cs typeface="Arial"/>
                <a:sym typeface="Arial"/>
              </a:rPr>
              <a:t>年晶圓代工產值占全球</a:t>
            </a:r>
            <a:r>
              <a:rPr lang="en-US" altLang="zh-TW" sz="1100" b="0" i="0" u="none" strike="noStrike" kern="1200" cap="none" dirty="0" smtClean="0">
                <a:solidFill>
                  <a:schemeClr val="dk1"/>
                </a:solidFill>
                <a:effectLst/>
                <a:latin typeface="Arial"/>
                <a:ea typeface="Arial"/>
                <a:cs typeface="Arial"/>
                <a:sym typeface="Arial"/>
              </a:rPr>
              <a:t>73.7</a:t>
            </a:r>
            <a:r>
              <a:rPr lang="zh-TW" altLang="en-US" sz="1100" b="0" i="0" u="none" strike="noStrike" kern="1200" cap="none" dirty="0" smtClean="0">
                <a:solidFill>
                  <a:schemeClr val="dk1"/>
                </a:solidFill>
                <a:effectLst/>
                <a:latin typeface="Arial"/>
                <a:ea typeface="Arial"/>
                <a:cs typeface="Arial"/>
                <a:sym typeface="Arial"/>
              </a:rPr>
              <a:t>％，積體電路</a:t>
            </a:r>
            <a:r>
              <a:rPr lang="en-US" altLang="zh-TW" sz="1100" b="0" i="0" u="none" strike="noStrike" kern="1200" cap="none" dirty="0" smtClean="0">
                <a:solidFill>
                  <a:schemeClr val="dk1"/>
                </a:solidFill>
                <a:effectLst/>
                <a:latin typeface="Arial"/>
                <a:ea typeface="Arial"/>
                <a:cs typeface="Arial"/>
                <a:sym typeface="Arial"/>
              </a:rPr>
              <a:t>(IC)</a:t>
            </a:r>
            <a:r>
              <a:rPr lang="zh-TW" altLang="en-US" sz="1100" b="0" i="0" u="none" strike="noStrike" kern="1200" cap="none" dirty="0" smtClean="0">
                <a:solidFill>
                  <a:schemeClr val="dk1"/>
                </a:solidFill>
                <a:effectLst/>
                <a:latin typeface="Arial"/>
                <a:ea typeface="Arial"/>
                <a:cs typeface="Arial"/>
                <a:sym typeface="Arial"/>
              </a:rPr>
              <a:t>封測占全球</a:t>
            </a:r>
            <a:r>
              <a:rPr lang="en-US" altLang="zh-TW" sz="1100" b="0" i="0" u="none" strike="noStrike" kern="1200" cap="none" dirty="0" smtClean="0">
                <a:solidFill>
                  <a:schemeClr val="dk1"/>
                </a:solidFill>
                <a:effectLst/>
                <a:latin typeface="Arial"/>
                <a:ea typeface="Arial"/>
                <a:cs typeface="Arial"/>
                <a:sym typeface="Arial"/>
              </a:rPr>
              <a:t>51.8</a:t>
            </a:r>
            <a:r>
              <a:rPr lang="zh-TW" altLang="en-US" sz="1100" b="0" i="0" u="none" strike="noStrike" kern="1200" cap="none" dirty="0" smtClean="0">
                <a:solidFill>
                  <a:schemeClr val="dk1"/>
                </a:solidFill>
                <a:effectLst/>
                <a:latin typeface="Arial"/>
                <a:ea typeface="Arial"/>
                <a:cs typeface="Arial"/>
                <a:sym typeface="Arial"/>
              </a:rPr>
              <a:t>％，均為世界第一。</a:t>
            </a:r>
            <a:r>
              <a:rPr lang="en-US" altLang="zh-TW" sz="1100" b="0" i="0" u="none" strike="noStrike" kern="1200" cap="none" dirty="0" smtClean="0">
                <a:solidFill>
                  <a:schemeClr val="dk1"/>
                </a:solidFill>
                <a:effectLst/>
                <a:latin typeface="Arial"/>
                <a:ea typeface="Arial"/>
                <a:cs typeface="Arial"/>
                <a:sym typeface="Arial"/>
              </a:rPr>
              <a:t>105</a:t>
            </a:r>
            <a:r>
              <a:rPr lang="zh-TW" altLang="en-US" sz="1100" b="0" i="0" u="none" strike="noStrike" kern="1200" cap="none" dirty="0" smtClean="0">
                <a:solidFill>
                  <a:schemeClr val="dk1"/>
                </a:solidFill>
                <a:effectLst/>
                <a:latin typeface="Arial"/>
                <a:ea typeface="Arial"/>
                <a:cs typeface="Arial"/>
                <a:sym typeface="Arial"/>
              </a:rPr>
              <a:t>年整體製造業占</a:t>
            </a:r>
            <a:r>
              <a:rPr lang="en-US" altLang="zh-TW" sz="1100" b="0" i="0" u="none" strike="noStrike" kern="1200" cap="none" dirty="0" smtClean="0">
                <a:solidFill>
                  <a:schemeClr val="dk1"/>
                </a:solidFill>
                <a:effectLst/>
                <a:latin typeface="Arial"/>
                <a:ea typeface="Arial"/>
                <a:cs typeface="Arial"/>
                <a:sym typeface="Arial"/>
              </a:rPr>
              <a:t>GDP</a:t>
            </a:r>
            <a:r>
              <a:rPr lang="zh-TW" altLang="en-US" sz="1100" b="0" i="0" u="none" strike="noStrike" kern="1200" cap="none" dirty="0" smtClean="0">
                <a:solidFill>
                  <a:schemeClr val="dk1"/>
                </a:solidFill>
                <a:effectLst/>
                <a:latin typeface="Arial"/>
                <a:ea typeface="Arial"/>
                <a:cs typeface="Arial"/>
                <a:sym typeface="Arial"/>
              </a:rPr>
              <a:t>比重為</a:t>
            </a:r>
            <a:r>
              <a:rPr lang="en-US" altLang="zh-TW" sz="1100" b="0" i="0" u="none" strike="noStrike" kern="1200" cap="none" dirty="0" smtClean="0">
                <a:solidFill>
                  <a:schemeClr val="dk1"/>
                </a:solidFill>
                <a:effectLst/>
                <a:latin typeface="Arial"/>
                <a:ea typeface="Arial"/>
                <a:cs typeface="Arial"/>
                <a:sym typeface="Arial"/>
              </a:rPr>
              <a:t>30.16</a:t>
            </a:r>
            <a:r>
              <a:rPr lang="zh-TW" altLang="en-US" sz="1100" b="0" i="0" u="none" strike="noStrike" kern="1200" cap="none" dirty="0" smtClean="0">
                <a:solidFill>
                  <a:schemeClr val="dk1"/>
                </a:solidFill>
                <a:effectLst/>
                <a:latin typeface="Arial"/>
                <a:ea typeface="Arial"/>
                <a:cs typeface="Arial"/>
                <a:sym typeface="Arial"/>
              </a:rPr>
              <a:t>％，工業占</a:t>
            </a:r>
            <a:r>
              <a:rPr lang="en-US" altLang="zh-TW" sz="1100" b="0" i="0" u="none" strike="noStrike" kern="1200" cap="none" dirty="0" smtClean="0">
                <a:solidFill>
                  <a:schemeClr val="dk1"/>
                </a:solidFill>
                <a:effectLst/>
                <a:latin typeface="Arial"/>
                <a:ea typeface="Arial"/>
                <a:cs typeface="Arial"/>
                <a:sym typeface="Arial"/>
              </a:rPr>
              <a:t>GDP</a:t>
            </a:r>
            <a:r>
              <a:rPr lang="zh-TW" altLang="en-US" sz="1100" b="0" i="0" u="none" strike="noStrike" kern="1200" cap="none" dirty="0" smtClean="0">
                <a:solidFill>
                  <a:schemeClr val="dk1"/>
                </a:solidFill>
                <a:effectLst/>
                <a:latin typeface="Arial"/>
                <a:ea typeface="Arial"/>
                <a:cs typeface="Arial"/>
                <a:sym typeface="Arial"/>
              </a:rPr>
              <a:t>比重則為</a:t>
            </a:r>
            <a:r>
              <a:rPr lang="en-US" altLang="zh-TW" sz="1100" b="0" i="0" u="none" strike="noStrike" kern="1200" cap="none" dirty="0" smtClean="0">
                <a:solidFill>
                  <a:schemeClr val="dk1"/>
                </a:solidFill>
                <a:effectLst/>
                <a:latin typeface="Arial"/>
                <a:ea typeface="Arial"/>
                <a:cs typeface="Arial"/>
                <a:sym typeface="Arial"/>
              </a:rPr>
              <a:t>35.04</a:t>
            </a:r>
            <a:r>
              <a:rPr lang="zh-TW" altLang="en-US" sz="1100" b="0" i="0" u="none" strike="noStrike" kern="1200" cap="none" dirty="0" smtClean="0">
                <a:solidFill>
                  <a:schemeClr val="dk1"/>
                </a:solidFill>
                <a:effectLst/>
                <a:latin typeface="Arial"/>
                <a:ea typeface="Arial"/>
                <a:cs typeface="Arial"/>
                <a:sym typeface="Arial"/>
              </a:rPr>
              <a:t>％。</a:t>
            </a:r>
          </a:p>
          <a:p>
            <a:r>
              <a:rPr lang="zh-TW" altLang="en-US" sz="1100" b="0" i="0" u="none" strike="noStrike" kern="1200" cap="none" dirty="0" smtClean="0">
                <a:solidFill>
                  <a:schemeClr val="dk1"/>
                </a:solidFill>
                <a:effectLst/>
                <a:latin typeface="Arial"/>
                <a:ea typeface="Arial"/>
                <a:cs typeface="Arial"/>
                <a:sym typeface="Arial"/>
              </a:rPr>
              <a:t/>
            </a:r>
            <a:br>
              <a:rPr lang="zh-TW" altLang="en-US" sz="1100" b="0" i="0" u="none" strike="noStrike" kern="1200" cap="none" dirty="0" smtClean="0">
                <a:solidFill>
                  <a:schemeClr val="dk1"/>
                </a:solidFill>
                <a:effectLst/>
                <a:latin typeface="Arial"/>
                <a:ea typeface="Arial"/>
                <a:cs typeface="Arial"/>
                <a:sym typeface="Arial"/>
              </a:rPr>
            </a:br>
            <a:r>
              <a:rPr lang="zh-TW" altLang="en-US" sz="1100" b="1" i="0" u="none" strike="noStrike" kern="1200" cap="none" dirty="0" smtClean="0">
                <a:solidFill>
                  <a:schemeClr val="dk1"/>
                </a:solidFill>
                <a:effectLst/>
                <a:latin typeface="Arial"/>
                <a:ea typeface="Arial"/>
                <a:cs typeface="Arial"/>
                <a:sym typeface="Arial"/>
              </a:rPr>
              <a:t>三、服務業</a:t>
            </a:r>
            <a:br>
              <a:rPr lang="zh-TW" altLang="en-US" sz="1100" b="1" i="0" u="none" strike="noStrike" kern="1200" cap="none" dirty="0" smtClean="0">
                <a:solidFill>
                  <a:schemeClr val="dk1"/>
                </a:solidFill>
                <a:effectLst/>
                <a:latin typeface="Arial"/>
                <a:ea typeface="Arial"/>
                <a:cs typeface="Arial"/>
                <a:sym typeface="Arial"/>
              </a:rPr>
            </a:br>
            <a:r>
              <a:rPr lang="zh-TW" altLang="en-US" sz="1100" b="0" i="0" u="none" strike="noStrike" kern="1200" cap="none" dirty="0" smtClean="0">
                <a:solidFill>
                  <a:schemeClr val="dk1"/>
                </a:solidFill>
                <a:effectLst/>
                <a:latin typeface="Arial"/>
                <a:ea typeface="Arial"/>
                <a:cs typeface="Arial"/>
                <a:sym typeface="Arial"/>
              </a:rPr>
              <a:t>服務業自</a:t>
            </a:r>
            <a:r>
              <a:rPr lang="en-US" altLang="zh-TW" sz="1100" b="0" i="0" u="none" strike="noStrike" kern="1200" cap="none" dirty="0" smtClean="0">
                <a:solidFill>
                  <a:schemeClr val="dk1"/>
                </a:solidFill>
                <a:effectLst/>
                <a:latin typeface="Arial"/>
                <a:ea typeface="Arial"/>
                <a:cs typeface="Arial"/>
                <a:sym typeface="Arial"/>
              </a:rPr>
              <a:t>70</a:t>
            </a:r>
            <a:r>
              <a:rPr lang="zh-TW" altLang="en-US" sz="1100" b="0" i="0" u="none" strike="noStrike" kern="1200" cap="none" dirty="0" smtClean="0">
                <a:solidFill>
                  <a:schemeClr val="dk1"/>
                </a:solidFill>
                <a:effectLst/>
                <a:latin typeface="Arial"/>
                <a:ea typeface="Arial"/>
                <a:cs typeface="Arial"/>
                <a:sym typeface="Arial"/>
              </a:rPr>
              <a:t>年代中期起，隨國民生活水準提高而蓬勃發展，</a:t>
            </a:r>
            <a:r>
              <a:rPr lang="en-US" altLang="zh-TW" sz="1100" b="0" i="0" u="none" strike="noStrike" kern="1200" cap="none" dirty="0" smtClean="0">
                <a:solidFill>
                  <a:schemeClr val="dk1"/>
                </a:solidFill>
                <a:effectLst/>
                <a:latin typeface="Arial"/>
                <a:ea typeface="Arial"/>
                <a:cs typeface="Arial"/>
                <a:sym typeface="Arial"/>
              </a:rPr>
              <a:t>105</a:t>
            </a:r>
            <a:r>
              <a:rPr lang="zh-TW" altLang="en-US" sz="1100" b="0" i="0" u="none" strike="noStrike" kern="1200" cap="none" dirty="0" smtClean="0">
                <a:solidFill>
                  <a:schemeClr val="dk1"/>
                </a:solidFill>
                <a:effectLst/>
                <a:latin typeface="Arial"/>
                <a:ea typeface="Arial"/>
                <a:cs typeface="Arial"/>
                <a:sym typeface="Arial"/>
              </a:rPr>
              <a:t>年服務業占</a:t>
            </a:r>
            <a:r>
              <a:rPr lang="en-US" altLang="zh-TW" sz="1100" b="0" i="0" u="none" strike="noStrike" kern="1200" cap="none" dirty="0" smtClean="0">
                <a:solidFill>
                  <a:schemeClr val="dk1"/>
                </a:solidFill>
                <a:effectLst/>
                <a:latin typeface="Arial"/>
                <a:ea typeface="Arial"/>
                <a:cs typeface="Arial"/>
                <a:sym typeface="Arial"/>
              </a:rPr>
              <a:t>GDP</a:t>
            </a:r>
            <a:r>
              <a:rPr lang="zh-TW" altLang="en-US" sz="1100" b="0" i="0" u="none" strike="noStrike" kern="1200" cap="none" dirty="0" smtClean="0">
                <a:solidFill>
                  <a:schemeClr val="dk1"/>
                </a:solidFill>
                <a:effectLst/>
                <a:latin typeface="Arial"/>
                <a:ea typeface="Arial"/>
                <a:cs typeface="Arial"/>
                <a:sym typeface="Arial"/>
              </a:rPr>
              <a:t>比重達</a:t>
            </a:r>
            <a:r>
              <a:rPr lang="en-US" altLang="zh-TW" sz="1100" b="0" i="0" u="none" strike="noStrike" kern="1200" cap="none" dirty="0" smtClean="0">
                <a:solidFill>
                  <a:schemeClr val="dk1"/>
                </a:solidFill>
                <a:effectLst/>
                <a:latin typeface="Arial"/>
                <a:ea typeface="Arial"/>
                <a:cs typeface="Arial"/>
                <a:sym typeface="Arial"/>
              </a:rPr>
              <a:t>63.15</a:t>
            </a:r>
            <a:r>
              <a:rPr lang="zh-TW" altLang="en-US" sz="1100" b="0" i="0" u="none" strike="noStrike" kern="1200" cap="none" dirty="0" smtClean="0">
                <a:solidFill>
                  <a:schemeClr val="dk1"/>
                </a:solidFill>
                <a:effectLst/>
                <a:latin typeface="Arial"/>
                <a:ea typeface="Arial"/>
                <a:cs typeface="Arial"/>
                <a:sym typeface="Arial"/>
              </a:rPr>
              <a:t>％，占總就業人數比重達</a:t>
            </a:r>
            <a:r>
              <a:rPr lang="en-US" altLang="zh-TW" sz="1100" b="0" i="0" u="none" strike="noStrike" kern="1200" cap="none" dirty="0" smtClean="0">
                <a:solidFill>
                  <a:schemeClr val="dk1"/>
                </a:solidFill>
                <a:effectLst/>
                <a:latin typeface="Arial"/>
                <a:ea typeface="Arial"/>
                <a:cs typeface="Arial"/>
                <a:sym typeface="Arial"/>
              </a:rPr>
              <a:t>59.17</a:t>
            </a:r>
            <a:r>
              <a:rPr lang="zh-TW" altLang="en-US" sz="1100" b="0" i="0" u="none" strike="noStrike" kern="1200" cap="none" dirty="0" smtClean="0">
                <a:solidFill>
                  <a:schemeClr val="dk1"/>
                </a:solidFill>
                <a:effectLst/>
                <a:latin typeface="Arial"/>
                <a:ea typeface="Arial"/>
                <a:cs typeface="Arial"/>
                <a:sym typeface="Arial"/>
              </a:rPr>
              <a:t>％，顯示服務業已為我國經濟活動之主體，亦為創造就業主要來源。</a:t>
            </a:r>
          </a:p>
          <a:p>
            <a:r>
              <a:rPr lang="zh-TW" altLang="en-US" sz="1100" b="0" i="0" u="none" strike="noStrike" kern="1200" cap="none" dirty="0" smtClean="0">
                <a:solidFill>
                  <a:schemeClr val="dk1"/>
                </a:solidFill>
                <a:effectLst/>
                <a:latin typeface="Arial"/>
                <a:ea typeface="Arial"/>
                <a:cs typeface="Arial"/>
                <a:sym typeface="Arial"/>
              </a:rPr>
              <a:t/>
            </a:r>
            <a:br>
              <a:rPr lang="zh-TW" altLang="en-US" sz="1100" b="0" i="0" u="none" strike="noStrike" kern="1200" cap="none" dirty="0" smtClean="0">
                <a:solidFill>
                  <a:schemeClr val="dk1"/>
                </a:solidFill>
                <a:effectLst/>
                <a:latin typeface="Arial"/>
                <a:ea typeface="Arial"/>
                <a:cs typeface="Arial"/>
                <a:sym typeface="Arial"/>
              </a:rPr>
            </a:br>
            <a:r>
              <a:rPr lang="zh-TW" altLang="en-US" sz="1100" b="0" i="0" u="none" strike="noStrike" kern="1200" cap="none" dirty="0" smtClean="0">
                <a:solidFill>
                  <a:schemeClr val="dk1"/>
                </a:solidFill>
                <a:effectLst/>
                <a:latin typeface="Arial"/>
                <a:ea typeface="Arial"/>
                <a:cs typeface="Arial"/>
                <a:sym typeface="Arial"/>
              </a:rPr>
              <a:t>展望未來，在歐美國家開啟「新工業革命」、數位新經濟崛起、中國大陸本土供應鏈成形等趨勢下，臺灣過去擅長的精實生產、效率競爭模式，已漸漸無法扮演經濟成長的引擎。為此，政府刻推動「亞洲</a:t>
            </a:r>
            <a:r>
              <a:rPr lang="en-US" altLang="zh-TW" sz="1100" b="0" i="0" u="none" strike="noStrike" kern="1200" cap="none" dirty="0" smtClean="0">
                <a:solidFill>
                  <a:schemeClr val="dk1"/>
                </a:solidFill>
                <a:effectLst/>
                <a:latin typeface="Arial"/>
                <a:ea typeface="Arial"/>
                <a:cs typeface="Arial"/>
                <a:sym typeface="Arial"/>
              </a:rPr>
              <a:t>‧</a:t>
            </a:r>
            <a:r>
              <a:rPr lang="zh-TW" altLang="en-US" sz="1100" b="0" i="0" u="none" strike="noStrike" kern="1200" cap="none" dirty="0" smtClean="0">
                <a:solidFill>
                  <a:schemeClr val="dk1"/>
                </a:solidFill>
                <a:effectLst/>
                <a:latin typeface="Arial"/>
                <a:ea typeface="Arial"/>
                <a:cs typeface="Arial"/>
                <a:sym typeface="Arial"/>
              </a:rPr>
              <a:t>矽谷」、「生技醫藥」、「智慧機械」、「綠能科技」、「國防產業」、「新農業」等產業創新計畫，以在地需求為起點，善用地區優勢，並透過各項配套措施，結合中央與地方、國內與國外的資金、技術及人才，完善臺灣創新生態體系，並協助廠商由生產單一零組件、模組或產品，升級為軟硬系統整合之整體解決方案，以帶動整體產業創新轉型，為經濟成長注入新動能。</a:t>
            </a:r>
            <a:r>
              <a:rPr lang="en-US" altLang="zh-TW" sz="1100" b="0" i="0" u="none" strike="noStrike" kern="1200" cap="none" dirty="0" smtClean="0">
                <a:solidFill>
                  <a:schemeClr val="dk1"/>
                </a:solidFill>
                <a:effectLst/>
                <a:latin typeface="Arial"/>
                <a:ea typeface="Arial"/>
                <a:cs typeface="Arial"/>
                <a:sym typeface="Arial"/>
              </a:rPr>
              <a:t>(</a:t>
            </a:r>
            <a:r>
              <a:rPr lang="zh-TW" altLang="en-US" sz="1100" b="0" i="0" u="none" strike="noStrike" kern="1200" cap="none" dirty="0" smtClean="0">
                <a:solidFill>
                  <a:schemeClr val="dk1"/>
                </a:solidFill>
                <a:effectLst/>
                <a:latin typeface="Arial"/>
                <a:ea typeface="Arial"/>
                <a:cs typeface="Arial"/>
                <a:sym typeface="Arial"/>
              </a:rPr>
              <a:t>請參考 表</a:t>
            </a:r>
            <a:r>
              <a:rPr lang="en-US" altLang="zh-TW" sz="1100" b="0" i="0" u="none" strike="noStrike" kern="1200" cap="none" dirty="0" smtClean="0">
                <a:solidFill>
                  <a:schemeClr val="dk1"/>
                </a:solidFill>
                <a:effectLst/>
                <a:latin typeface="Arial"/>
                <a:ea typeface="Arial"/>
                <a:cs typeface="Arial"/>
                <a:sym typeface="Arial"/>
              </a:rPr>
              <a:t>6</a:t>
            </a:r>
            <a:r>
              <a:rPr lang="zh-TW" altLang="en-US" sz="1100" b="0" i="0" u="none" strike="noStrike" kern="1200" cap="none" dirty="0" smtClean="0">
                <a:solidFill>
                  <a:schemeClr val="dk1"/>
                </a:solidFill>
                <a:effectLst/>
                <a:latin typeface="Arial"/>
                <a:ea typeface="Arial"/>
                <a:cs typeface="Arial"/>
                <a:sym typeface="Arial"/>
              </a:rPr>
              <a:t>我國近三年來總體經濟指標</a:t>
            </a:r>
            <a:r>
              <a:rPr lang="en-US" altLang="zh-TW" sz="1100" b="0" i="0" u="none" strike="noStrike" kern="1200" cap="none" dirty="0" smtClean="0">
                <a:solidFill>
                  <a:schemeClr val="dk1"/>
                </a:solidFill>
                <a:effectLst/>
                <a:latin typeface="Arial"/>
                <a:ea typeface="Arial"/>
                <a:cs typeface="Arial"/>
                <a:sym typeface="Arial"/>
              </a:rPr>
              <a:t>)</a:t>
            </a:r>
          </a:p>
          <a:p>
            <a:endParaRPr lang="zh-TW" altLang="en-US" dirty="0"/>
          </a:p>
        </p:txBody>
      </p:sp>
    </p:spTree>
    <p:extLst>
      <p:ext uri="{BB962C8B-B14F-4D97-AF65-F5344CB8AC3E}">
        <p14:creationId xmlns:p14="http://schemas.microsoft.com/office/powerpoint/2010/main" val="3978196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100" b="0" i="0" u="none" strike="noStrike" kern="1200" cap="none" dirty="0" smtClean="0">
                <a:solidFill>
                  <a:schemeClr val="dk1"/>
                </a:solidFill>
                <a:effectLst/>
                <a:latin typeface="Arial"/>
                <a:ea typeface="Arial"/>
                <a:cs typeface="Arial"/>
                <a:sym typeface="Arial"/>
              </a:rPr>
              <a:t>Figure in parenthesis represent the projected 2020 GMCI rank by CEOs</a:t>
            </a:r>
          </a:p>
          <a:p>
            <a:r>
              <a:rPr lang="en-US" altLang="zh-TW" sz="1100" b="0" i="0" u="none" strike="noStrike" kern="1200" cap="none" dirty="0" smtClean="0">
                <a:solidFill>
                  <a:schemeClr val="dk1"/>
                </a:solidFill>
                <a:effectLst/>
                <a:latin typeface="Arial"/>
                <a:ea typeface="Arial"/>
                <a:cs typeface="Arial"/>
                <a:sym typeface="Arial"/>
              </a:rPr>
              <a:t>Image: Deloitte </a:t>
            </a:r>
            <a:r>
              <a:rPr lang="en-US" altLang="zh-TW" sz="1100" b="0" i="0" u="none" strike="noStrike" kern="1200" cap="none" dirty="0" err="1" smtClean="0">
                <a:solidFill>
                  <a:schemeClr val="dk1"/>
                </a:solidFill>
                <a:effectLst/>
                <a:latin typeface="Arial"/>
                <a:ea typeface="Arial"/>
                <a:cs typeface="Arial"/>
                <a:sym typeface="Arial"/>
              </a:rPr>
              <a:t>Touche</a:t>
            </a:r>
            <a:r>
              <a:rPr lang="en-US" altLang="zh-TW" sz="1100" b="0" i="0" u="none" strike="noStrike" kern="1200" cap="none" dirty="0" smtClean="0">
                <a:solidFill>
                  <a:schemeClr val="dk1"/>
                </a:solidFill>
                <a:effectLst/>
                <a:latin typeface="Arial"/>
                <a:ea typeface="Arial"/>
                <a:cs typeface="Arial"/>
                <a:sym typeface="Arial"/>
              </a:rPr>
              <a:t> Tohmatsu Limited and US Council on Competitiveness</a:t>
            </a:r>
          </a:p>
          <a:p>
            <a:endParaRPr lang="en-US" altLang="zh-TW" dirty="0" smtClean="0"/>
          </a:p>
          <a:p>
            <a:r>
              <a:rPr lang="en-US" altLang="zh-TW" sz="1100" b="0" i="0" u="none" strike="noStrike" kern="1200" cap="none" dirty="0" smtClean="0">
                <a:solidFill>
                  <a:schemeClr val="dk1"/>
                </a:solidFill>
                <a:effectLst/>
                <a:latin typeface="Arial"/>
                <a:ea typeface="Arial"/>
                <a:cs typeface="Arial"/>
                <a:sym typeface="Arial"/>
              </a:rPr>
              <a:t>That is important because there are significant risks for emerging markets. Over the last decades, these countries have explored their competitive </a:t>
            </a:r>
            <a:r>
              <a:rPr lang="en-US" altLang="zh-TW" sz="1100" b="1" i="0" u="sng" strike="noStrike" kern="1200" cap="none" dirty="0" smtClean="0">
                <a:solidFill>
                  <a:schemeClr val="dk1"/>
                </a:solidFill>
                <a:effectLst/>
                <a:latin typeface="Arial"/>
                <a:ea typeface="Arial"/>
                <a:cs typeface="Arial"/>
                <a:sym typeface="Arial"/>
              </a:rPr>
              <a:t>advantage on </a:t>
            </a:r>
            <a:r>
              <a:rPr lang="en-US" altLang="zh-TW" sz="1100" b="1" i="0" u="sng" strike="noStrike" kern="1200" cap="none" dirty="0" err="1" smtClean="0">
                <a:solidFill>
                  <a:schemeClr val="dk1"/>
                </a:solidFill>
                <a:effectLst/>
                <a:latin typeface="Arial"/>
                <a:ea typeface="Arial"/>
                <a:cs typeface="Arial"/>
                <a:sym typeface="Arial"/>
              </a:rPr>
              <a:t>labour</a:t>
            </a:r>
            <a:r>
              <a:rPr lang="en-US" altLang="zh-TW" sz="1100" b="1" i="0" u="sng" strike="noStrike" kern="1200" cap="none" dirty="0" smtClean="0">
                <a:solidFill>
                  <a:schemeClr val="dk1"/>
                </a:solidFill>
                <a:effectLst/>
                <a:latin typeface="Arial"/>
                <a:ea typeface="Arial"/>
                <a:cs typeface="Arial"/>
                <a:sym typeface="Arial"/>
              </a:rPr>
              <a:t> costs and natural resources availability</a:t>
            </a:r>
            <a:r>
              <a:rPr lang="en-US" altLang="zh-TW" sz="1100" b="0" i="0" u="none" strike="noStrike" kern="1200" cap="none" dirty="0" smtClean="0">
                <a:solidFill>
                  <a:schemeClr val="dk1"/>
                </a:solidFill>
                <a:effectLst/>
                <a:latin typeface="Arial"/>
                <a:ea typeface="Arial"/>
                <a:cs typeface="Arial"/>
                <a:sym typeface="Arial"/>
              </a:rPr>
              <a:t>. However, the industry of </a:t>
            </a:r>
            <a:r>
              <a:rPr lang="en-US" altLang="zh-TW" sz="1100" b="0" i="0" u="none" strike="noStrike" kern="1200" cap="none" dirty="0" err="1" smtClean="0">
                <a:solidFill>
                  <a:schemeClr val="dk1"/>
                </a:solidFill>
                <a:effectLst/>
                <a:latin typeface="Arial"/>
                <a:ea typeface="Arial"/>
                <a:cs typeface="Arial"/>
                <a:sym typeface="Arial"/>
              </a:rPr>
              <a:t>the</a:t>
            </a:r>
            <a:r>
              <a:rPr lang="en-US" altLang="zh-TW" sz="1100" b="1" i="0" u="sng" strike="noStrike" kern="1200" cap="all" dirty="0" err="1" smtClean="0">
                <a:solidFill>
                  <a:schemeClr val="dk1"/>
                </a:solidFill>
                <a:effectLst/>
                <a:latin typeface="Arial"/>
                <a:ea typeface="Arial"/>
                <a:cs typeface="Arial"/>
                <a:sym typeface="Arial"/>
                <a:hlinkClick r:id="rId3" tooltip="点击继续 Advertise"/>
              </a:rPr>
              <a:t>FUTURE</a:t>
            </a:r>
            <a:r>
              <a:rPr lang="en-US" altLang="zh-TW" sz="1100" b="0" i="0" u="none" strike="noStrike" kern="1200" cap="none" dirty="0" smtClean="0">
                <a:solidFill>
                  <a:schemeClr val="dk1"/>
                </a:solidFill>
                <a:effectLst/>
                <a:latin typeface="Arial"/>
                <a:ea typeface="Arial"/>
                <a:cs typeface="Arial"/>
                <a:sym typeface="Arial"/>
              </a:rPr>
              <a:t> will demand fewer and more qualified workers on manufacturing systems, products will be more sustainable and it will be cost-effective to operate close to customers (reshoring). Governments and businesses from developing countries have to </a:t>
            </a:r>
            <a:r>
              <a:rPr lang="en-US" altLang="zh-TW" sz="1100" b="0" i="0" u="none" strike="noStrike" kern="1200" cap="none" dirty="0" err="1" smtClean="0">
                <a:solidFill>
                  <a:schemeClr val="dk1"/>
                </a:solidFill>
                <a:effectLst/>
                <a:latin typeface="Arial"/>
                <a:ea typeface="Arial"/>
                <a:cs typeface="Arial"/>
                <a:sym typeface="Arial"/>
              </a:rPr>
              <a:t>analyse</a:t>
            </a:r>
            <a:r>
              <a:rPr lang="en-US" altLang="zh-TW" sz="1100" b="0" i="0" u="none" strike="noStrike" kern="1200" cap="none" dirty="0" smtClean="0">
                <a:solidFill>
                  <a:schemeClr val="dk1"/>
                </a:solidFill>
                <a:effectLst/>
                <a:latin typeface="Arial"/>
                <a:ea typeface="Arial"/>
                <a:cs typeface="Arial"/>
                <a:sym typeface="Arial"/>
              </a:rPr>
              <a:t> where they could be competitive in a situation where previous advantages are fading away.</a:t>
            </a:r>
          </a:p>
          <a:p>
            <a:endParaRPr lang="en-US" altLang="zh-TW" sz="1100" b="0" i="0" u="none" strike="noStrike" kern="1200" cap="none" dirty="0" smtClean="0">
              <a:solidFill>
                <a:schemeClr val="dk1"/>
              </a:solidFill>
              <a:effectLst/>
              <a:latin typeface="Arial"/>
              <a:ea typeface="Arial"/>
              <a:cs typeface="Arial"/>
              <a:sym typeface="Arial"/>
            </a:endParaRPr>
          </a:p>
          <a:p>
            <a:r>
              <a:rPr lang="en-US" altLang="zh-TW" sz="1100" b="0" i="0" u="none" strike="noStrike" kern="1200" cap="none" dirty="0" smtClean="0">
                <a:solidFill>
                  <a:schemeClr val="dk1"/>
                </a:solidFill>
                <a:effectLst/>
                <a:latin typeface="Arial"/>
                <a:ea typeface="Arial"/>
                <a:cs typeface="Arial"/>
                <a:sym typeface="Arial"/>
                <a:hlinkClick r:id="rId4"/>
              </a:rPr>
              <a:t>This article is part of the </a:t>
            </a:r>
            <a:r>
              <a:rPr lang="en-US" altLang="zh-TW" sz="1100" b="1" i="0" u="none" strike="noStrike" kern="1200" cap="none" dirty="0" smtClean="0">
                <a:solidFill>
                  <a:schemeClr val="dk1"/>
                </a:solidFill>
                <a:effectLst/>
                <a:latin typeface="Arial"/>
                <a:ea typeface="Arial"/>
                <a:cs typeface="Arial"/>
                <a:sym typeface="Arial"/>
                <a:hlinkClick r:id="rId4"/>
              </a:rPr>
              <a:t>World Economic Forum Annual Meeting</a:t>
            </a:r>
            <a:endParaRPr lang="en-US" altLang="zh-TW" sz="1100" b="0" i="0" u="none" strike="noStrike" kern="1200" cap="none" dirty="0" smtClean="0">
              <a:solidFill>
                <a:schemeClr val="dk1"/>
              </a:solidFill>
              <a:effectLst/>
              <a:latin typeface="Arial"/>
              <a:ea typeface="Arial"/>
              <a:cs typeface="Arial"/>
              <a:sym typeface="Arial"/>
            </a:endParaRPr>
          </a:p>
          <a:p>
            <a:r>
              <a:rPr lang="en-US" altLang="zh-TW" sz="1100" b="0" i="0" u="none" strike="noStrike" kern="1200" cap="none" dirty="0" smtClean="0">
                <a:solidFill>
                  <a:schemeClr val="dk1"/>
                </a:solidFill>
                <a:effectLst/>
                <a:latin typeface="Arial"/>
                <a:ea typeface="Arial"/>
                <a:cs typeface="Arial"/>
                <a:sym typeface="Arial"/>
              </a:rPr>
              <a:t>Developing countries are interesting innovation policy schools. In places where the basic economic principles of limited resources versus unlimited needs are amplified, designing innovation policies becomes even more challenging.</a:t>
            </a:r>
          </a:p>
          <a:p>
            <a:r>
              <a:rPr lang="en-US" altLang="zh-TW" sz="1100" b="0" i="0" u="none" strike="noStrike" kern="1200" cap="none" dirty="0" smtClean="0">
                <a:solidFill>
                  <a:schemeClr val="dk1"/>
                </a:solidFill>
                <a:effectLst/>
                <a:latin typeface="Arial"/>
                <a:ea typeface="Arial"/>
                <a:cs typeface="Arial"/>
                <a:sym typeface="Arial"/>
              </a:rPr>
              <a:t>You put together in a briefcase mass customization, 3D printing, advanced robotics, the internet of things, artificial intelligence and countless other fun developments – and you knock on several doors with your innovation pitch of "best </a:t>
            </a:r>
            <a:r>
              <a:rPr lang="en-US" altLang="zh-TW" sz="1100" b="1" i="0" u="sng" strike="noStrike" kern="1200" cap="all" dirty="0" smtClean="0">
                <a:solidFill>
                  <a:schemeClr val="dk1"/>
                </a:solidFill>
                <a:effectLst/>
                <a:latin typeface="Arial"/>
                <a:ea typeface="Arial"/>
                <a:cs typeface="Arial"/>
                <a:sym typeface="Arial"/>
                <a:hlinkClick r:id="rId5" tooltip="点击继续 Advertise"/>
              </a:rPr>
              <a:t>INVESTMENT</a:t>
            </a:r>
            <a:r>
              <a:rPr lang="en-US" altLang="zh-TW" sz="1100" b="0" i="0" u="none" strike="noStrike" kern="1200" cap="none" dirty="0" smtClean="0">
                <a:solidFill>
                  <a:schemeClr val="dk1"/>
                </a:solidFill>
                <a:effectLst/>
                <a:latin typeface="Arial"/>
                <a:ea typeface="Arial"/>
                <a:cs typeface="Arial"/>
                <a:sym typeface="Arial"/>
              </a:rPr>
              <a:t> today for the development of tomorrow". The challenge is that people demand better health, education, employment and security today. So the pitch really has to be impressive.</a:t>
            </a:r>
          </a:p>
          <a:p>
            <a:r>
              <a:rPr lang="en-US" altLang="zh-TW" sz="1100" b="0" i="0" u="none" strike="noStrike" kern="1200" cap="none" dirty="0" smtClean="0">
                <a:solidFill>
                  <a:schemeClr val="dk1"/>
                </a:solidFill>
                <a:effectLst/>
                <a:latin typeface="Arial"/>
                <a:ea typeface="Arial"/>
                <a:cs typeface="Arial"/>
                <a:sym typeface="Arial"/>
              </a:rPr>
              <a:t>The fourth industrial revolution will be more challenging for emerging economies because risks can be potentially bigger than opportunities. The impact will vary according to the answers to these three questions:</a:t>
            </a:r>
          </a:p>
          <a:p>
            <a:r>
              <a:rPr lang="en-US" altLang="zh-TW" sz="1100" b="0" i="0" u="none" strike="noStrike" kern="1200" cap="none" dirty="0" smtClean="0">
                <a:solidFill>
                  <a:schemeClr val="dk1"/>
                </a:solidFill>
                <a:effectLst/>
                <a:latin typeface="Arial"/>
                <a:ea typeface="Arial"/>
                <a:cs typeface="Arial"/>
                <a:sym typeface="Arial"/>
              </a:rPr>
              <a:t>1) When will these advanced manufacturing technologies be widely adopted?</a:t>
            </a:r>
          </a:p>
          <a:p>
            <a:r>
              <a:rPr lang="en-US" altLang="zh-TW" sz="1100" b="0" i="0" u="none" strike="noStrike" kern="1200" cap="none" dirty="0" smtClean="0">
                <a:solidFill>
                  <a:schemeClr val="dk1"/>
                </a:solidFill>
                <a:effectLst/>
                <a:latin typeface="Arial"/>
                <a:ea typeface="Arial"/>
                <a:cs typeface="Arial"/>
                <a:sym typeface="Arial"/>
              </a:rPr>
              <a:t>2) What public policies will be necessary to deal with this new species of economic development?</a:t>
            </a:r>
          </a:p>
          <a:p>
            <a:r>
              <a:rPr lang="en-US" altLang="zh-TW" sz="1100" b="0" i="0" u="none" strike="noStrike" kern="1200" cap="none" dirty="0" smtClean="0">
                <a:solidFill>
                  <a:schemeClr val="dk1"/>
                </a:solidFill>
                <a:effectLst/>
                <a:latin typeface="Arial"/>
                <a:ea typeface="Arial"/>
                <a:cs typeface="Arial"/>
                <a:sym typeface="Arial"/>
              </a:rPr>
              <a:t>3) How fast will domestic companies adapt to the uncertainties created by new technologies and business models?</a:t>
            </a:r>
          </a:p>
          <a:p>
            <a:r>
              <a:rPr lang="en-US" altLang="zh-TW" sz="1100" b="0" i="0" u="none" strike="noStrike" kern="1200" cap="none" dirty="0" smtClean="0">
                <a:solidFill>
                  <a:schemeClr val="dk1"/>
                </a:solidFill>
                <a:effectLst/>
                <a:latin typeface="Arial"/>
                <a:ea typeface="Arial"/>
                <a:cs typeface="Arial"/>
                <a:sym typeface="Arial"/>
              </a:rPr>
              <a:t>Nobody knows the answers yet because we are at the beginning of an industrial transformation whose impacts are almost impossible to predict. Nevertheless, we can certainly say that we'll see faster results than in previous industrial revolutions.</a:t>
            </a:r>
          </a:p>
          <a:p>
            <a:r>
              <a:rPr lang="en-US" altLang="zh-TW" sz="1100" b="0" i="0" u="none" strike="noStrike" kern="1200" cap="none" dirty="0" smtClean="0">
                <a:solidFill>
                  <a:schemeClr val="dk1"/>
                </a:solidFill>
                <a:effectLst/>
                <a:latin typeface="Arial"/>
                <a:ea typeface="Arial"/>
                <a:cs typeface="Arial"/>
                <a:sym typeface="Arial"/>
              </a:rPr>
              <a:t>Figure in parenthesis represent the projected 2020 GMCI rank by CEOs</a:t>
            </a:r>
          </a:p>
          <a:p>
            <a:r>
              <a:rPr lang="en-US" altLang="zh-TW" sz="1100" b="0" i="0" u="none" strike="noStrike" kern="1200" cap="none" dirty="0" smtClean="0">
                <a:solidFill>
                  <a:schemeClr val="dk1"/>
                </a:solidFill>
                <a:effectLst/>
                <a:latin typeface="Arial"/>
                <a:ea typeface="Arial"/>
                <a:cs typeface="Arial"/>
                <a:sym typeface="Arial"/>
              </a:rPr>
              <a:t>Image: Deloitte </a:t>
            </a:r>
            <a:r>
              <a:rPr lang="en-US" altLang="zh-TW" sz="1100" b="0" i="0" u="none" strike="noStrike" kern="1200" cap="none" dirty="0" err="1" smtClean="0">
                <a:solidFill>
                  <a:schemeClr val="dk1"/>
                </a:solidFill>
                <a:effectLst/>
                <a:latin typeface="Arial"/>
                <a:ea typeface="Arial"/>
                <a:cs typeface="Arial"/>
                <a:sym typeface="Arial"/>
              </a:rPr>
              <a:t>Touche</a:t>
            </a:r>
            <a:r>
              <a:rPr lang="en-US" altLang="zh-TW" sz="1100" b="0" i="0" u="none" strike="noStrike" kern="1200" cap="none" dirty="0" smtClean="0">
                <a:solidFill>
                  <a:schemeClr val="dk1"/>
                </a:solidFill>
                <a:effectLst/>
                <a:latin typeface="Arial"/>
                <a:ea typeface="Arial"/>
                <a:cs typeface="Arial"/>
                <a:sym typeface="Arial"/>
              </a:rPr>
              <a:t> Tohmatsu Limited and US Council on Competitiveness</a:t>
            </a:r>
          </a:p>
          <a:p>
            <a:r>
              <a:rPr lang="en-US" altLang="zh-TW" sz="1100" b="0" i="0" u="none" strike="noStrike" kern="1200" cap="none" dirty="0" smtClean="0">
                <a:solidFill>
                  <a:schemeClr val="dk1"/>
                </a:solidFill>
                <a:effectLst/>
                <a:latin typeface="Arial"/>
                <a:ea typeface="Arial"/>
                <a:cs typeface="Arial"/>
                <a:sym typeface="Arial"/>
              </a:rPr>
              <a:t>Based on a situation dominated by uncertainty and complexity, it is mandatory that governments and businesses in developing countries identify as soon as possible the risks and opportunities for Industry 4.0. It is the first step to understand, plan and make decisions about how to deal with this new reality.</a:t>
            </a:r>
          </a:p>
          <a:p>
            <a:r>
              <a:rPr lang="en-US" altLang="zh-TW" sz="1100" b="0" i="0" u="none" strike="noStrike" kern="1200" cap="none" dirty="0" smtClean="0">
                <a:solidFill>
                  <a:schemeClr val="dk1"/>
                </a:solidFill>
                <a:effectLst/>
                <a:latin typeface="Arial"/>
                <a:ea typeface="Arial"/>
                <a:cs typeface="Arial"/>
                <a:sym typeface="Arial"/>
              </a:rPr>
              <a:t>That is important because there are significant risks for emerging markets. Over the last decades, these countries have explored their competitive advantage on </a:t>
            </a:r>
            <a:r>
              <a:rPr lang="en-US" altLang="zh-TW" sz="1100" b="0" i="0" u="none" strike="noStrike" kern="1200" cap="none" dirty="0" err="1" smtClean="0">
                <a:solidFill>
                  <a:schemeClr val="dk1"/>
                </a:solidFill>
                <a:effectLst/>
                <a:latin typeface="Arial"/>
                <a:ea typeface="Arial"/>
                <a:cs typeface="Arial"/>
                <a:sym typeface="Arial"/>
              </a:rPr>
              <a:t>labour</a:t>
            </a:r>
            <a:r>
              <a:rPr lang="en-US" altLang="zh-TW" sz="1100" b="0" i="0" u="none" strike="noStrike" kern="1200" cap="none" dirty="0" smtClean="0">
                <a:solidFill>
                  <a:schemeClr val="dk1"/>
                </a:solidFill>
                <a:effectLst/>
                <a:latin typeface="Arial"/>
                <a:ea typeface="Arial"/>
                <a:cs typeface="Arial"/>
                <a:sym typeface="Arial"/>
              </a:rPr>
              <a:t> costs and natural resources availability. However, the industry of </a:t>
            </a:r>
            <a:r>
              <a:rPr lang="en-US" altLang="zh-TW" sz="1100" b="0" i="0" u="none" strike="noStrike" kern="1200" cap="none" dirty="0" err="1" smtClean="0">
                <a:solidFill>
                  <a:schemeClr val="dk1"/>
                </a:solidFill>
                <a:effectLst/>
                <a:latin typeface="Arial"/>
                <a:ea typeface="Arial"/>
                <a:cs typeface="Arial"/>
                <a:sym typeface="Arial"/>
              </a:rPr>
              <a:t>the</a:t>
            </a:r>
            <a:r>
              <a:rPr lang="en-US" altLang="zh-TW" sz="1100" b="1" i="0" u="sng" strike="noStrike" kern="1200" cap="all" dirty="0" err="1" smtClean="0">
                <a:solidFill>
                  <a:schemeClr val="dk1"/>
                </a:solidFill>
                <a:effectLst/>
                <a:latin typeface="Arial"/>
                <a:ea typeface="Arial"/>
                <a:cs typeface="Arial"/>
                <a:sym typeface="Arial"/>
                <a:hlinkClick r:id="rId3" tooltip="点击继续 Advertise"/>
              </a:rPr>
              <a:t>FUTURE</a:t>
            </a:r>
            <a:r>
              <a:rPr lang="en-US" altLang="zh-TW" sz="1100" b="0" i="0" u="none" strike="noStrike" kern="1200" cap="none" dirty="0" smtClean="0">
                <a:solidFill>
                  <a:schemeClr val="dk1"/>
                </a:solidFill>
                <a:effectLst/>
                <a:latin typeface="Arial"/>
                <a:ea typeface="Arial"/>
                <a:cs typeface="Arial"/>
                <a:sym typeface="Arial"/>
              </a:rPr>
              <a:t> will demand fewer and more qualified workers on manufacturing systems, products will be more sustainable and it will be cost-effective to operate close to customers (reshoring). Governments and businesses from developing countries have to </a:t>
            </a:r>
            <a:r>
              <a:rPr lang="en-US" altLang="zh-TW" sz="1100" b="0" i="0" u="none" strike="noStrike" kern="1200" cap="none" dirty="0" err="1" smtClean="0">
                <a:solidFill>
                  <a:schemeClr val="dk1"/>
                </a:solidFill>
                <a:effectLst/>
                <a:latin typeface="Arial"/>
                <a:ea typeface="Arial"/>
                <a:cs typeface="Arial"/>
                <a:sym typeface="Arial"/>
              </a:rPr>
              <a:t>analyse</a:t>
            </a:r>
            <a:r>
              <a:rPr lang="en-US" altLang="zh-TW" sz="1100" b="0" i="0" u="none" strike="noStrike" kern="1200" cap="none" dirty="0" smtClean="0">
                <a:solidFill>
                  <a:schemeClr val="dk1"/>
                </a:solidFill>
                <a:effectLst/>
                <a:latin typeface="Arial"/>
                <a:ea typeface="Arial"/>
                <a:cs typeface="Arial"/>
                <a:sym typeface="Arial"/>
              </a:rPr>
              <a:t> where they could be competitive in a situation where previous advantages are fading away.</a:t>
            </a:r>
          </a:p>
          <a:p>
            <a:r>
              <a:rPr lang="en-US" altLang="zh-TW" sz="1100" b="0" i="0" u="none" strike="noStrike" kern="1200" cap="none" dirty="0" smtClean="0">
                <a:solidFill>
                  <a:schemeClr val="dk1"/>
                </a:solidFill>
                <a:effectLst/>
                <a:latin typeface="Arial"/>
                <a:ea typeface="Arial"/>
                <a:cs typeface="Arial"/>
                <a:sym typeface="Arial"/>
              </a:rPr>
              <a:t>Another serious concern is jobs. Advanced manufacturing will require a different kind of worker in the future. As they learn to make their own decisions, robots look set to replace many mental activities, as well as physical. The worker of the future will need to be highly proficient at soft skills such as teamwork, creativity, critical thinking, as well as technical skills. It will be an enormous challenge for traditional education systems and long-term outcomes.</a:t>
            </a:r>
          </a:p>
          <a:p>
            <a:r>
              <a:rPr lang="en-US" altLang="zh-TW" sz="1100" b="0" i="0" u="none" strike="noStrike" kern="1200" cap="none" dirty="0" smtClean="0">
                <a:solidFill>
                  <a:schemeClr val="dk1"/>
                </a:solidFill>
                <a:effectLst/>
                <a:latin typeface="Arial"/>
                <a:ea typeface="Arial"/>
                <a:cs typeface="Arial"/>
                <a:sym typeface="Arial"/>
              </a:rPr>
              <a:t>Industry 4.0 also presents potential opportunities for emerging economies. The first and obvious advantage is the size of the consumer market: it is an important motivation to foster local production, innovation and attract foreign </a:t>
            </a:r>
            <a:r>
              <a:rPr lang="en-US" altLang="zh-TW" sz="1100" b="0" i="0" u="none" strike="noStrike" kern="1200" cap="none" dirty="0" err="1" smtClean="0">
                <a:solidFill>
                  <a:schemeClr val="dk1"/>
                </a:solidFill>
                <a:effectLst/>
                <a:latin typeface="Arial"/>
                <a:ea typeface="Arial"/>
                <a:cs typeface="Arial"/>
                <a:sym typeface="Arial"/>
              </a:rPr>
              <a:t>direct</a:t>
            </a:r>
            <a:r>
              <a:rPr lang="en-US" altLang="zh-TW" sz="1100" b="1" i="0" u="sng" strike="noStrike" kern="1200" cap="all" dirty="0" err="1" smtClean="0">
                <a:solidFill>
                  <a:schemeClr val="dk1"/>
                </a:solidFill>
                <a:effectLst/>
                <a:latin typeface="Arial"/>
                <a:ea typeface="Arial"/>
                <a:cs typeface="Arial"/>
                <a:sym typeface="Arial"/>
                <a:hlinkClick r:id="rId6" tooltip="点击继续 Advertise"/>
              </a:rPr>
              <a:t>INVESTMENT</a:t>
            </a:r>
            <a:r>
              <a:rPr lang="en-US" altLang="zh-TW" sz="1100" b="0" i="0" u="none" strike="noStrike" kern="1200" cap="none" dirty="0" smtClean="0">
                <a:solidFill>
                  <a:schemeClr val="dk1"/>
                </a:solidFill>
                <a:effectLst/>
                <a:latin typeface="Arial"/>
                <a:ea typeface="Arial"/>
                <a:cs typeface="Arial"/>
                <a:sym typeface="Arial"/>
              </a:rPr>
              <a:t> to the country. One important aspect of this new revolution is reduced barriers to entry. Digital tools, low-cost and powerful sensors, 3D printing and other technologies have brought into being new businesses, business models and opportunities. It is an excellent opportunity to create customized products and services to local markets based on their own reality.</a:t>
            </a:r>
          </a:p>
          <a:p>
            <a:r>
              <a:rPr lang="en-US" altLang="zh-TW" sz="1100" b="0" i="0" u="none" strike="noStrike" kern="1200" cap="none" dirty="0" smtClean="0">
                <a:solidFill>
                  <a:schemeClr val="dk1"/>
                </a:solidFill>
                <a:effectLst/>
                <a:latin typeface="Arial"/>
                <a:ea typeface="Arial"/>
                <a:cs typeface="Arial"/>
                <a:sym typeface="Arial"/>
              </a:rPr>
              <a:t>The </a:t>
            </a:r>
            <a:r>
              <a:rPr lang="en-US" altLang="zh-TW" sz="1100" b="0" i="0" u="none" strike="noStrike" kern="1200" cap="none" dirty="0" err="1" smtClean="0">
                <a:solidFill>
                  <a:schemeClr val="dk1"/>
                </a:solidFill>
                <a:effectLst/>
                <a:latin typeface="Arial"/>
                <a:ea typeface="Arial"/>
                <a:cs typeface="Arial"/>
                <a:sym typeface="Arial"/>
              </a:rPr>
              <a:t>world’s</a:t>
            </a:r>
            <a:r>
              <a:rPr lang="en-US" altLang="zh-TW" sz="1100" b="1" i="0" u="sng" strike="noStrike" kern="1200" cap="all" dirty="0" err="1" smtClean="0">
                <a:solidFill>
                  <a:schemeClr val="dk1"/>
                </a:solidFill>
                <a:effectLst/>
                <a:latin typeface="Arial"/>
                <a:ea typeface="Arial"/>
                <a:cs typeface="Arial"/>
                <a:sym typeface="Arial"/>
                <a:hlinkClick r:id="rId7" tooltip="点击继续 Advertise"/>
              </a:rPr>
              <a:t>FUTURE</a:t>
            </a:r>
            <a:r>
              <a:rPr lang="en-US" altLang="zh-TW" sz="1100" b="0" i="0" u="none" strike="noStrike" kern="1200" cap="none" dirty="0" smtClean="0">
                <a:solidFill>
                  <a:schemeClr val="dk1"/>
                </a:solidFill>
                <a:effectLst/>
                <a:latin typeface="Arial"/>
                <a:ea typeface="Arial"/>
                <a:cs typeface="Arial"/>
                <a:sym typeface="Arial"/>
              </a:rPr>
              <a:t> growth will largely depend on the engines of emerging markets. The physical and digital infrastructure needs are immense, and so is the demand on more intelligent solutions for water, sanitation, education, housing; among others. Despite the current economic scenario, these economies are already rising up international rankings, such as </a:t>
            </a:r>
            <a:r>
              <a:rPr lang="en-US" altLang="zh-TW" sz="1100" b="0" i="0" u="none" strike="noStrike" kern="1200" cap="none" dirty="0" smtClean="0">
                <a:solidFill>
                  <a:schemeClr val="dk1"/>
                </a:solidFill>
                <a:effectLst/>
                <a:latin typeface="Arial"/>
                <a:ea typeface="Arial"/>
                <a:cs typeface="Arial"/>
                <a:sym typeface="Arial"/>
                <a:hlinkClick r:id="rId8"/>
              </a:rPr>
              <a:t>Deloitte’s 2016 Global Manufacturing Competitiveness Index</a:t>
            </a:r>
            <a:r>
              <a:rPr lang="en-US" altLang="zh-TW" sz="1100" b="0" i="0" u="none" strike="noStrike" kern="1200" cap="none" dirty="0" smtClean="0">
                <a:solidFill>
                  <a:schemeClr val="dk1"/>
                </a:solidFill>
                <a:effectLst/>
                <a:latin typeface="Arial"/>
                <a:ea typeface="Arial"/>
                <a:cs typeface="Arial"/>
                <a:sym typeface="Arial"/>
              </a:rPr>
              <a:t>.</a:t>
            </a:r>
          </a:p>
          <a:p>
            <a:r>
              <a:rPr lang="en-US" altLang="zh-TW" sz="1100" b="0" i="0" u="none" strike="noStrike" kern="1200" cap="none" dirty="0" smtClean="0">
                <a:solidFill>
                  <a:schemeClr val="dk1"/>
                </a:solidFill>
                <a:effectLst/>
                <a:latin typeface="Arial"/>
                <a:ea typeface="Arial"/>
                <a:cs typeface="Arial"/>
                <a:sym typeface="Arial"/>
              </a:rPr>
              <a:t>Complexity and speed are of essence once you understand the profound impacts that Industry 4.0 will have on global value chains, education, employment and many other critical economic and social aspects. With that in mind, in 2015 the Brazilian government brought together private sector, academia, research institutes and other parties to develop an advanced manufacturing policy. The main question was simple and complex: what should be an advanced manufacturing strategy for Brazil?</a:t>
            </a:r>
          </a:p>
          <a:p>
            <a:r>
              <a:rPr lang="en-US" altLang="zh-TW" sz="1100" b="0" i="0" u="none" strike="noStrike" kern="1200" cap="none" dirty="0" smtClean="0">
                <a:solidFill>
                  <a:schemeClr val="dk1"/>
                </a:solidFill>
                <a:effectLst/>
                <a:latin typeface="Arial"/>
                <a:ea typeface="Arial"/>
                <a:cs typeface="Arial"/>
                <a:sym typeface="Arial"/>
              </a:rPr>
              <a:t>A large, inclusive and transparent process of public consultation was carried out from North to South of Brazil (a country which is 24 times the size of Germany). Since the beginning of 2016, hundreds of specialists from private sector, government and academia took part in structured workshops pointing out practical opportunities and challenges on the areas of technological convergence, regulation, human resources, value chains and infrastructure. A positive side effect of this process is the growing awareness about the topic in government and private sector.</a:t>
            </a:r>
          </a:p>
          <a:p>
            <a:r>
              <a:rPr lang="en-US" altLang="zh-TW" sz="1100" b="0" i="0" u="none" strike="noStrike" kern="1200" cap="none" dirty="0" smtClean="0">
                <a:solidFill>
                  <a:schemeClr val="dk1"/>
                </a:solidFill>
                <a:effectLst/>
                <a:latin typeface="Arial"/>
                <a:ea typeface="Arial"/>
                <a:cs typeface="Arial"/>
                <a:sym typeface="Arial"/>
              </a:rPr>
              <a:t>Indeed several key questions remain open: which strategic choices will Brazil make in terms of Industry 4.0? How will the country position itself as value chains become more flexible but at the same time more fragmented? How will inter-operability and data security be ensured? What technologies should be prioritized based on our own capability? What is the ultimate goal: productivity increase, technology development or both? The most important aspect is that we are answering these questions together with the Brazilian society and not only on government cabinet offices.</a:t>
            </a:r>
          </a:p>
          <a:p>
            <a:r>
              <a:rPr lang="en-US" altLang="zh-TW" sz="1100" b="0" i="0" u="none" strike="noStrike" kern="1200" cap="none" dirty="0" smtClean="0">
                <a:solidFill>
                  <a:schemeClr val="dk1"/>
                </a:solidFill>
                <a:effectLst/>
                <a:latin typeface="Arial"/>
                <a:ea typeface="Arial"/>
                <a:cs typeface="Arial"/>
                <a:sym typeface="Arial"/>
              </a:rPr>
              <a:t>The fact is that the world is a very different place today and new opportunities exist for emerging economies. </a:t>
            </a:r>
            <a:r>
              <a:rPr lang="en-US" altLang="zh-TW" sz="1100" b="0" i="0" u="none" strike="noStrike" kern="1200" cap="none" dirty="0" smtClean="0">
                <a:solidFill>
                  <a:schemeClr val="dk1"/>
                </a:solidFill>
                <a:effectLst/>
                <a:latin typeface="Arial"/>
                <a:ea typeface="Arial"/>
                <a:cs typeface="Arial"/>
                <a:sym typeface="Arial"/>
                <a:hlinkClick r:id="rId9"/>
              </a:rPr>
              <a:t>KPMG’s Future State 2030</a:t>
            </a:r>
            <a:r>
              <a:rPr lang="en-US" altLang="zh-TW" sz="1100" b="0" i="0" u="none" strike="noStrike" kern="1200" cap="none" dirty="0" smtClean="0">
                <a:solidFill>
                  <a:schemeClr val="dk1"/>
                </a:solidFill>
                <a:effectLst/>
                <a:latin typeface="Arial"/>
                <a:ea typeface="Arial"/>
                <a:cs typeface="Arial"/>
                <a:sym typeface="Arial"/>
              </a:rPr>
              <a:t> points out that in 1937 a company used to stay on average 75 years on S&amp;P’s 500 Index. In 2011, it was 15 years. In 2025, this is expected to be five years. This is the core of the pitch.</a:t>
            </a:r>
          </a:p>
          <a:p>
            <a:r>
              <a:rPr lang="en-US" altLang="zh-TW" sz="1100" b="0" i="0" u="none" strike="noStrike" kern="1200" cap="none" dirty="0" smtClean="0">
                <a:solidFill>
                  <a:schemeClr val="dk1"/>
                </a:solidFill>
                <a:effectLst/>
                <a:latin typeface="Arial"/>
                <a:ea typeface="Arial"/>
                <a:cs typeface="Arial"/>
                <a:sym typeface="Arial"/>
              </a:rPr>
              <a:t>If emerging </a:t>
            </a:r>
            <a:r>
              <a:rPr lang="en-US" altLang="zh-TW" sz="1100" b="0" i="0" u="none" strike="noStrike" kern="1200" cap="none" dirty="0" err="1" smtClean="0">
                <a:solidFill>
                  <a:schemeClr val="dk1"/>
                </a:solidFill>
                <a:effectLst/>
                <a:latin typeface="Arial"/>
                <a:ea typeface="Arial"/>
                <a:cs typeface="Arial"/>
                <a:sym typeface="Arial"/>
              </a:rPr>
              <a:t>economies</a:t>
            </a:r>
            <a:r>
              <a:rPr lang="en-US" altLang="zh-TW" sz="1100" b="1" i="0" u="sng" strike="noStrike" kern="1200" cap="all" dirty="0" err="1" smtClean="0">
                <a:solidFill>
                  <a:schemeClr val="dk1"/>
                </a:solidFill>
                <a:effectLst/>
                <a:latin typeface="Arial"/>
                <a:ea typeface="Arial"/>
                <a:cs typeface="Arial"/>
                <a:sym typeface="Arial"/>
                <a:hlinkClick r:id="rId10" tooltip="点击继续 Advertise"/>
              </a:rPr>
              <a:t>INVEST</a:t>
            </a:r>
            <a:r>
              <a:rPr lang="en-US" altLang="zh-TW" sz="1100" b="0" i="0" u="none" strike="noStrike" kern="1200" cap="none" dirty="0" smtClean="0">
                <a:solidFill>
                  <a:schemeClr val="dk1"/>
                </a:solidFill>
                <a:effectLst/>
                <a:latin typeface="Arial"/>
                <a:ea typeface="Arial"/>
                <a:cs typeface="Arial"/>
                <a:sym typeface="Arial"/>
              </a:rPr>
              <a:t> fast enough and properly on innovation policies, work with networks of local and global partners, take advantage of large consumer markets, they will certainly have a good story to tell in </a:t>
            </a:r>
            <a:r>
              <a:rPr lang="en-US" altLang="zh-TW" sz="1100" b="0" i="0" u="none" strike="noStrike" kern="1200" cap="none" dirty="0" err="1" smtClean="0">
                <a:solidFill>
                  <a:schemeClr val="dk1"/>
                </a:solidFill>
                <a:effectLst/>
                <a:latin typeface="Arial"/>
                <a:ea typeface="Arial"/>
                <a:cs typeface="Arial"/>
                <a:sym typeface="Arial"/>
              </a:rPr>
              <a:t>the</a:t>
            </a:r>
            <a:r>
              <a:rPr lang="en-US" altLang="zh-TW" sz="1100" b="1" i="0" u="sng" strike="noStrike" kern="1200" cap="all" dirty="0" err="1" smtClean="0">
                <a:solidFill>
                  <a:schemeClr val="dk1"/>
                </a:solidFill>
                <a:effectLst/>
                <a:latin typeface="Arial"/>
                <a:ea typeface="Arial"/>
                <a:cs typeface="Arial"/>
                <a:sym typeface="Arial"/>
                <a:hlinkClick r:id="rId11" tooltip="点击继续 Advertise"/>
              </a:rPr>
              <a:t>FUTURE</a:t>
            </a:r>
            <a:r>
              <a:rPr lang="en-US" altLang="zh-TW" sz="1100" b="0" i="0" u="none" strike="noStrike" kern="1200" cap="none" dirty="0" smtClean="0">
                <a:solidFill>
                  <a:schemeClr val="dk1"/>
                </a:solidFill>
                <a:effectLst/>
                <a:latin typeface="Arial"/>
                <a:ea typeface="Arial"/>
                <a:cs typeface="Arial"/>
                <a:sym typeface="Arial"/>
              </a:rPr>
              <a:t>.</a:t>
            </a:r>
          </a:p>
          <a:p>
            <a:endParaRPr lang="en-US" altLang="zh-TW" sz="1100" b="0" i="0" u="none" strike="noStrike" kern="1200" cap="none" dirty="0" smtClean="0">
              <a:solidFill>
                <a:schemeClr val="dk1"/>
              </a:solidFill>
              <a:effectLst/>
              <a:latin typeface="Arial"/>
              <a:ea typeface="Arial"/>
              <a:cs typeface="Arial"/>
              <a:sym typeface="Arial"/>
            </a:endParaRPr>
          </a:p>
          <a:p>
            <a:endParaRPr lang="en-US" altLang="zh-TW" sz="1100" b="0" i="0" u="none" strike="noStrike" kern="1200" cap="none" dirty="0" smtClean="0">
              <a:solidFill>
                <a:schemeClr val="dk1"/>
              </a:solidFill>
              <a:effectLst/>
              <a:latin typeface="Arial"/>
              <a:ea typeface="Arial"/>
              <a:cs typeface="Arial"/>
              <a:sym typeface="Arial"/>
            </a:endParaRPr>
          </a:p>
          <a:p>
            <a:endParaRPr lang="en-US" altLang="zh-TW" sz="1100" b="0" i="0" u="none" strike="noStrike" kern="1200" cap="none" dirty="0" smtClean="0">
              <a:solidFill>
                <a:schemeClr val="dk1"/>
              </a:solidFill>
              <a:effectLst/>
              <a:latin typeface="Arial"/>
              <a:ea typeface="Arial"/>
              <a:cs typeface="Arial"/>
              <a:sym typeface="Arial"/>
            </a:endParaRPr>
          </a:p>
          <a:p>
            <a:endParaRPr lang="zh-TW" altLang="en-US" dirty="0"/>
          </a:p>
        </p:txBody>
      </p:sp>
    </p:spTree>
    <p:extLst>
      <p:ext uri="{BB962C8B-B14F-4D97-AF65-F5344CB8AC3E}">
        <p14:creationId xmlns:p14="http://schemas.microsoft.com/office/powerpoint/2010/main" val="10124541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txBox="1">
            <a:spLocks noGrp="1"/>
          </p:cNvSpPr>
          <p:nvPr>
            <p:ph type="body" idx="1"/>
          </p:nvPr>
        </p:nvSpPr>
        <p:spPr>
          <a:xfrm>
            <a:off x="681515" y="4724202"/>
            <a:ext cx="5452109" cy="4475560"/>
          </a:xfrm>
          <a:prstGeom prst="rect">
            <a:avLst/>
          </a:prstGeom>
        </p:spPr>
        <p:txBody>
          <a:bodyPr lIns="91425" tIns="91425" rIns="91425" bIns="91425" anchor="t" anchorCtr="0">
            <a:noAutofit/>
          </a:bodyPr>
          <a:lstStyle/>
          <a:p>
            <a:pPr lvl="0">
              <a:spcBef>
                <a:spcPts val="0"/>
              </a:spcBef>
              <a:buNone/>
            </a:pPr>
            <a:endParaRPr dirty="0"/>
          </a:p>
        </p:txBody>
      </p:sp>
      <p:sp>
        <p:nvSpPr>
          <p:cNvPr id="97" name="Shape 97"/>
          <p:cNvSpPr>
            <a:spLocks noGrp="1" noRot="1" noChangeAspect="1"/>
          </p:cNvSpPr>
          <p:nvPr>
            <p:ph type="sldImg" idx="2"/>
          </p:nvPr>
        </p:nvSpPr>
        <p:spPr>
          <a:xfrm>
            <a:off x="922338" y="746125"/>
            <a:ext cx="4972050" cy="372903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006883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txBox="1">
            <a:spLocks noGrp="1"/>
          </p:cNvSpPr>
          <p:nvPr>
            <p:ph type="body" idx="1"/>
          </p:nvPr>
        </p:nvSpPr>
        <p:spPr>
          <a:xfrm>
            <a:off x="681515" y="4724202"/>
            <a:ext cx="5452109" cy="4475560"/>
          </a:xfrm>
          <a:prstGeom prst="rect">
            <a:avLst/>
          </a:prstGeom>
        </p:spPr>
        <p:txBody>
          <a:bodyPr lIns="91425" tIns="91425" rIns="91425" bIns="91425" anchor="t" anchorCtr="0">
            <a:noAutofit/>
          </a:bodyPr>
          <a:lstStyle/>
          <a:p>
            <a:pPr lvl="0">
              <a:spcBef>
                <a:spcPts val="0"/>
              </a:spcBef>
              <a:buNone/>
            </a:pPr>
            <a:endParaRPr dirty="0"/>
          </a:p>
        </p:txBody>
      </p:sp>
      <p:sp>
        <p:nvSpPr>
          <p:cNvPr id="103" name="Shape 103"/>
          <p:cNvSpPr>
            <a:spLocks noGrp="1" noRot="1" noChangeAspect="1"/>
          </p:cNvSpPr>
          <p:nvPr>
            <p:ph type="sldImg" idx="2"/>
          </p:nvPr>
        </p:nvSpPr>
        <p:spPr>
          <a:xfrm>
            <a:off x="922338" y="746125"/>
            <a:ext cx="4972050" cy="372903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840841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txBox="1">
            <a:spLocks noGrp="1"/>
          </p:cNvSpPr>
          <p:nvPr>
            <p:ph type="body" idx="1"/>
          </p:nvPr>
        </p:nvSpPr>
        <p:spPr>
          <a:xfrm>
            <a:off x="681515" y="4724202"/>
            <a:ext cx="5452109" cy="4475560"/>
          </a:xfrm>
          <a:prstGeom prst="rect">
            <a:avLst/>
          </a:prstGeom>
        </p:spPr>
        <p:txBody>
          <a:bodyPr lIns="91425" tIns="91425" rIns="91425" bIns="91425" anchor="t" anchorCtr="0">
            <a:noAutofit/>
          </a:bodyPr>
          <a:lstStyle/>
          <a:p>
            <a:pPr lvl="0">
              <a:spcBef>
                <a:spcPts val="0"/>
              </a:spcBef>
              <a:buNone/>
            </a:pPr>
            <a:endParaRPr dirty="0"/>
          </a:p>
        </p:txBody>
      </p:sp>
      <p:sp>
        <p:nvSpPr>
          <p:cNvPr id="111" name="Shape 111"/>
          <p:cNvSpPr>
            <a:spLocks noGrp="1" noRot="1" noChangeAspect="1"/>
          </p:cNvSpPr>
          <p:nvPr>
            <p:ph type="sldImg" idx="2"/>
          </p:nvPr>
        </p:nvSpPr>
        <p:spPr>
          <a:xfrm>
            <a:off x="922338" y="746125"/>
            <a:ext cx="4972050" cy="372903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267648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txBox="1">
            <a:spLocks noGrp="1"/>
          </p:cNvSpPr>
          <p:nvPr>
            <p:ph type="body" idx="1"/>
          </p:nvPr>
        </p:nvSpPr>
        <p:spPr>
          <a:xfrm>
            <a:off x="681515" y="4724202"/>
            <a:ext cx="5452109" cy="4475560"/>
          </a:xfrm>
          <a:prstGeom prst="rect">
            <a:avLst/>
          </a:prstGeom>
        </p:spPr>
        <p:txBody>
          <a:bodyPr lIns="91425" tIns="91425" rIns="91425" bIns="91425" anchor="t" anchorCtr="0">
            <a:noAutofit/>
          </a:bodyPr>
          <a:lstStyle/>
          <a:p>
            <a:pPr lvl="0">
              <a:spcBef>
                <a:spcPts val="0"/>
              </a:spcBef>
              <a:buNone/>
            </a:pPr>
            <a:endParaRPr dirty="0"/>
          </a:p>
        </p:txBody>
      </p:sp>
      <p:sp>
        <p:nvSpPr>
          <p:cNvPr id="119" name="Shape 119"/>
          <p:cNvSpPr>
            <a:spLocks noGrp="1" noRot="1" noChangeAspect="1"/>
          </p:cNvSpPr>
          <p:nvPr>
            <p:ph type="sldImg" idx="2"/>
          </p:nvPr>
        </p:nvSpPr>
        <p:spPr>
          <a:xfrm>
            <a:off x="922338" y="746125"/>
            <a:ext cx="4972050" cy="372903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375005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nd body">
    <p:bg>
      <p:bgPr>
        <a:solidFill>
          <a:schemeClr val="lt1"/>
        </a:solidFill>
        <a:effectLst/>
      </p:bgPr>
    </p:bg>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593366"/>
            <a:ext cx="8520600" cy="7635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536633"/>
            <a:ext cx="8520600" cy="4555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812147" y="6466934"/>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zh-TW"/>
              <a:t>‹#›</a:t>
            </a:fld>
            <a:endParaRPr lang="zh-TW"/>
          </a:p>
        </p:txBody>
      </p:sp>
    </p:spTree>
  </p:cSld>
  <p:clrMapOvr>
    <a:overrideClrMapping bg1="lt1" tx1="dk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Title only">
    <p:bg>
      <p:bgPr>
        <a:solidFill>
          <a:schemeClr val="lt1"/>
        </a:solidFill>
        <a:effectLst/>
      </p:bgPr>
    </p:bg>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593366"/>
            <a:ext cx="8520600" cy="7635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785643" y="6441670"/>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zh-TW"/>
              <a:t>‹#›</a:t>
            </a:fld>
            <a:endParaRPr lang="zh-TW"/>
          </a:p>
        </p:txBody>
      </p:sp>
    </p:spTree>
  </p:cSld>
  <p:clrMapOvr>
    <a:overrideClrMapping bg1="lt1" tx1="dk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bg>
      <p:bgPr>
        <a:solidFill>
          <a:schemeClr val="lt1"/>
        </a:solidFill>
        <a:effectLst/>
      </p:bgPr>
    </p:bg>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311700" y="593366"/>
            <a:ext cx="8520600" cy="943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accent1"/>
              </a:buClr>
              <a:buFont typeface="PT Sans Narrow"/>
              <a:buNone/>
              <a:defRPr sz="3600" b="1" i="0" u="none" strike="noStrike" cap="none">
                <a:solidFill>
                  <a:schemeClr val="accent1"/>
                </a:solidFill>
                <a:latin typeface="PT Sans Narrow"/>
                <a:ea typeface="PT Sans Narrow"/>
                <a:cs typeface="PT Sans Narrow"/>
                <a:sym typeface="PT Sans Narrow"/>
              </a:defRPr>
            </a:lvl1pPr>
            <a:lvl2pPr lvl="1" indent="0" rtl="0">
              <a:spcBef>
                <a:spcPts val="0"/>
              </a:spcBef>
              <a:buClr>
                <a:schemeClr val="accent1"/>
              </a:buClr>
              <a:buFont typeface="PT Sans Narrow"/>
              <a:buNone/>
              <a:defRPr sz="3600" b="1">
                <a:solidFill>
                  <a:schemeClr val="accent1"/>
                </a:solidFill>
                <a:latin typeface="PT Sans Narrow"/>
                <a:ea typeface="PT Sans Narrow"/>
                <a:cs typeface="PT Sans Narrow"/>
                <a:sym typeface="PT Sans Narrow"/>
              </a:defRPr>
            </a:lvl2pPr>
            <a:lvl3pPr lvl="2" indent="0" rtl="0">
              <a:spcBef>
                <a:spcPts val="0"/>
              </a:spcBef>
              <a:buClr>
                <a:schemeClr val="accent1"/>
              </a:buClr>
              <a:buFont typeface="PT Sans Narrow"/>
              <a:buNone/>
              <a:defRPr sz="3600" b="1">
                <a:solidFill>
                  <a:schemeClr val="accent1"/>
                </a:solidFill>
                <a:latin typeface="PT Sans Narrow"/>
                <a:ea typeface="PT Sans Narrow"/>
                <a:cs typeface="PT Sans Narrow"/>
                <a:sym typeface="PT Sans Narrow"/>
              </a:defRPr>
            </a:lvl3pPr>
            <a:lvl4pPr lvl="3" indent="0" rtl="0">
              <a:spcBef>
                <a:spcPts val="0"/>
              </a:spcBef>
              <a:buClr>
                <a:schemeClr val="accent1"/>
              </a:buClr>
              <a:buFont typeface="PT Sans Narrow"/>
              <a:buNone/>
              <a:defRPr sz="3600" b="1">
                <a:solidFill>
                  <a:schemeClr val="accent1"/>
                </a:solidFill>
                <a:latin typeface="PT Sans Narrow"/>
                <a:ea typeface="PT Sans Narrow"/>
                <a:cs typeface="PT Sans Narrow"/>
                <a:sym typeface="PT Sans Narrow"/>
              </a:defRPr>
            </a:lvl4pPr>
            <a:lvl5pPr lvl="4" indent="0" rtl="0">
              <a:spcBef>
                <a:spcPts val="0"/>
              </a:spcBef>
              <a:buClr>
                <a:schemeClr val="accent1"/>
              </a:buClr>
              <a:buFont typeface="PT Sans Narrow"/>
              <a:buNone/>
              <a:defRPr sz="3600" b="1">
                <a:solidFill>
                  <a:schemeClr val="accent1"/>
                </a:solidFill>
                <a:latin typeface="PT Sans Narrow"/>
                <a:ea typeface="PT Sans Narrow"/>
                <a:cs typeface="PT Sans Narrow"/>
                <a:sym typeface="PT Sans Narrow"/>
              </a:defRPr>
            </a:lvl5pPr>
            <a:lvl6pPr lvl="5" indent="0" rtl="0">
              <a:spcBef>
                <a:spcPts val="0"/>
              </a:spcBef>
              <a:buClr>
                <a:schemeClr val="accent1"/>
              </a:buClr>
              <a:buFont typeface="PT Sans Narrow"/>
              <a:buNone/>
              <a:defRPr sz="3600" b="1">
                <a:solidFill>
                  <a:schemeClr val="accent1"/>
                </a:solidFill>
                <a:latin typeface="PT Sans Narrow"/>
                <a:ea typeface="PT Sans Narrow"/>
                <a:cs typeface="PT Sans Narrow"/>
                <a:sym typeface="PT Sans Narrow"/>
              </a:defRPr>
            </a:lvl6pPr>
            <a:lvl7pPr lvl="6" indent="0" rtl="0">
              <a:spcBef>
                <a:spcPts val="0"/>
              </a:spcBef>
              <a:buClr>
                <a:schemeClr val="accent1"/>
              </a:buClr>
              <a:buFont typeface="PT Sans Narrow"/>
              <a:buNone/>
              <a:defRPr sz="3600" b="1">
                <a:solidFill>
                  <a:schemeClr val="accent1"/>
                </a:solidFill>
                <a:latin typeface="PT Sans Narrow"/>
                <a:ea typeface="PT Sans Narrow"/>
                <a:cs typeface="PT Sans Narrow"/>
                <a:sym typeface="PT Sans Narrow"/>
              </a:defRPr>
            </a:lvl7pPr>
            <a:lvl8pPr lvl="7" indent="0" rtl="0">
              <a:spcBef>
                <a:spcPts val="0"/>
              </a:spcBef>
              <a:buClr>
                <a:schemeClr val="accent1"/>
              </a:buClr>
              <a:buFont typeface="PT Sans Narrow"/>
              <a:buNone/>
              <a:defRPr sz="3600" b="1">
                <a:solidFill>
                  <a:schemeClr val="accent1"/>
                </a:solidFill>
                <a:latin typeface="PT Sans Narrow"/>
                <a:ea typeface="PT Sans Narrow"/>
                <a:cs typeface="PT Sans Narrow"/>
                <a:sym typeface="PT Sans Narrow"/>
              </a:defRPr>
            </a:lvl8pPr>
            <a:lvl9pPr lvl="8" indent="0" rtl="0">
              <a:spcBef>
                <a:spcPts val="0"/>
              </a:spcBef>
              <a:buClr>
                <a:schemeClr val="accent1"/>
              </a:buClr>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52" name="Shape 52"/>
          <p:cNvSpPr txBox="1">
            <a:spLocks noGrp="1"/>
          </p:cNvSpPr>
          <p:nvPr>
            <p:ph type="body" idx="1"/>
          </p:nvPr>
        </p:nvSpPr>
        <p:spPr>
          <a:xfrm>
            <a:off x="311700" y="1688433"/>
            <a:ext cx="8520600" cy="4403700"/>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chemeClr val="dk2"/>
              </a:buClr>
              <a:buFont typeface="Open Sans"/>
              <a:buNone/>
              <a:defRPr sz="1800" b="0" i="0" u="none" strike="noStrike" cap="none">
                <a:solidFill>
                  <a:schemeClr val="dk2"/>
                </a:solidFill>
                <a:latin typeface="Open Sans"/>
                <a:ea typeface="Open Sans"/>
                <a:cs typeface="Open Sans"/>
                <a:sym typeface="Open Sans"/>
              </a:defRPr>
            </a:lvl1pPr>
            <a:lvl2pPr marL="457200" marR="0" lvl="1" indent="0"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2pPr>
            <a:lvl3pPr marL="914400" marR="0" lvl="2" indent="0"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3pPr>
            <a:lvl4pPr marL="1371600" marR="0" lvl="3" indent="0"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4pPr>
            <a:lvl5pPr marL="1828800" marR="0" lvl="4" indent="0"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5pPr>
            <a:lvl6pPr marL="2286000" marR="0" lvl="5" indent="0"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6pPr>
            <a:lvl7pPr marL="2743200" marR="0" lvl="6" indent="0"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7pPr>
            <a:lvl8pPr marL="3200400" marR="0" lvl="7" indent="0"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8pPr>
            <a:lvl9pPr marL="3657600" marR="0" lvl="8" indent="0"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9pPr>
          </a:lstStyle>
          <a:p>
            <a:endParaRPr/>
          </a:p>
        </p:txBody>
      </p:sp>
      <p:sp>
        <p:nvSpPr>
          <p:cNvPr id="53" name="Shape 53"/>
          <p:cNvSpPr txBox="1">
            <a:spLocks noGrp="1"/>
          </p:cNvSpPr>
          <p:nvPr>
            <p:ph type="dt" idx="10"/>
          </p:nvPr>
        </p:nvSpPr>
        <p:spPr>
          <a:xfrm>
            <a:off x="457200" y="6356350"/>
            <a:ext cx="2133600" cy="3651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dirty="0"/>
          </a:p>
        </p:txBody>
      </p:sp>
      <p:sp>
        <p:nvSpPr>
          <p:cNvPr id="54" name="Shape 54"/>
          <p:cNvSpPr txBox="1">
            <a:spLocks noGrp="1"/>
          </p:cNvSpPr>
          <p:nvPr>
            <p:ph type="ftr" idx="11"/>
          </p:nvPr>
        </p:nvSpPr>
        <p:spPr>
          <a:xfrm>
            <a:off x="3124200" y="6356350"/>
            <a:ext cx="2895600" cy="3651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dirty="0"/>
          </a:p>
        </p:txBody>
      </p:sp>
      <p:sp>
        <p:nvSpPr>
          <p:cNvPr id="55" name="Shape 55"/>
          <p:cNvSpPr txBox="1">
            <a:spLocks noGrp="1"/>
          </p:cNvSpPr>
          <p:nvPr>
            <p:ph type="sldNum" idx="12"/>
          </p:nvPr>
        </p:nvSpPr>
        <p:spPr>
          <a:xfrm>
            <a:off x="8773929" y="6459100"/>
            <a:ext cx="548700" cy="5247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zh-TW" sz="1400" b="0" i="0" u="none" strike="noStrike" cap="none">
                <a:solidFill>
                  <a:srgbClr val="000000"/>
                </a:solidFill>
                <a:latin typeface="Arial"/>
                <a:ea typeface="Arial"/>
                <a:cs typeface="Arial"/>
                <a:sym typeface="Arial"/>
              </a:rPr>
              <a:t>‹#›</a:t>
            </a:fld>
            <a:endParaRPr lang="zh-TW" sz="1400" b="0" i="0" u="none" strike="noStrike" cap="none">
              <a:solidFill>
                <a:srgbClr val="000000"/>
              </a:solidFill>
              <a:latin typeface="Arial"/>
              <a:ea typeface="Arial"/>
              <a:cs typeface="Arial"/>
              <a:sym typeface="Arial"/>
            </a:endParaRPr>
          </a:p>
        </p:txBody>
      </p:sp>
    </p:spTree>
  </p:cSld>
  <p:clrMapOvr>
    <a:overrideClrMapping bg1="lt1" tx1="dk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cxnSp>
        <p:nvCxnSpPr>
          <p:cNvPr id="10" name="Shape 10"/>
          <p:cNvCxnSpPr/>
          <p:nvPr/>
        </p:nvCxnSpPr>
        <p:spPr>
          <a:xfrm>
            <a:off x="7007735" y="4235850"/>
            <a:ext cx="562200" cy="0"/>
          </a:xfrm>
          <a:prstGeom prst="straightConnector1">
            <a:avLst/>
          </a:prstGeom>
          <a:noFill/>
          <a:ln w="76200" cap="flat" cmpd="sng">
            <a:solidFill>
              <a:schemeClr val="lt2"/>
            </a:solidFill>
            <a:prstDash val="solid"/>
            <a:round/>
            <a:headEnd type="none" w="med" len="med"/>
            <a:tailEnd type="none" w="med" len="med"/>
          </a:ln>
        </p:spPr>
      </p:cxnSp>
      <p:cxnSp>
        <p:nvCxnSpPr>
          <p:cNvPr id="11" name="Shape 11"/>
          <p:cNvCxnSpPr/>
          <p:nvPr/>
        </p:nvCxnSpPr>
        <p:spPr>
          <a:xfrm>
            <a:off x="1575034" y="4211002"/>
            <a:ext cx="562200" cy="0"/>
          </a:xfrm>
          <a:prstGeom prst="straightConnector1">
            <a:avLst/>
          </a:prstGeom>
          <a:noFill/>
          <a:ln w="76200" cap="flat" cmpd="sng">
            <a:solidFill>
              <a:schemeClr val="lt2"/>
            </a:solidFill>
            <a:prstDash val="solid"/>
            <a:round/>
            <a:headEnd type="none" w="med" len="med"/>
            <a:tailEnd type="none" w="med" len="med"/>
          </a:ln>
        </p:spPr>
      </p:cxnSp>
      <p:grpSp>
        <p:nvGrpSpPr>
          <p:cNvPr id="12" name="Shape 12"/>
          <p:cNvGrpSpPr/>
          <p:nvPr/>
        </p:nvGrpSpPr>
        <p:grpSpPr>
          <a:xfrm>
            <a:off x="1004144" y="1362666"/>
            <a:ext cx="7136667" cy="203194"/>
            <a:chOff x="1346428" y="1011300"/>
            <a:chExt cx="6452100" cy="152400"/>
          </a:xfrm>
        </p:grpSpPr>
        <p:cxnSp>
          <p:nvCxnSpPr>
            <p:cNvPr id="13" name="Shape 13"/>
            <p:cNvCxnSpPr/>
            <p:nvPr/>
          </p:nvCxnSpPr>
          <p:spPr>
            <a:xfrm rot="10800000">
              <a:off x="1346428" y="1011300"/>
              <a:ext cx="6452100" cy="0"/>
            </a:xfrm>
            <a:prstGeom prst="straightConnector1">
              <a:avLst/>
            </a:prstGeom>
            <a:noFill/>
            <a:ln w="76200" cap="flat" cmpd="sng">
              <a:solidFill>
                <a:schemeClr val="accent3"/>
              </a:solidFill>
              <a:prstDash val="solid"/>
              <a:round/>
              <a:headEnd type="none" w="med" len="med"/>
              <a:tailEnd type="none" w="med" len="med"/>
            </a:ln>
          </p:spPr>
        </p:cxnSp>
        <p:cxnSp>
          <p:nvCxnSpPr>
            <p:cNvPr id="14" name="Shape 14"/>
            <p:cNvCxnSpPr/>
            <p:nvPr/>
          </p:nvCxnSpPr>
          <p:spPr>
            <a:xfrm rot="10800000">
              <a:off x="1346428" y="1163700"/>
              <a:ext cx="6452100" cy="0"/>
            </a:xfrm>
            <a:prstGeom prst="straightConnector1">
              <a:avLst/>
            </a:prstGeom>
            <a:noFill/>
            <a:ln w="9525" cap="flat" cmpd="sng">
              <a:solidFill>
                <a:schemeClr val="accent3"/>
              </a:solidFill>
              <a:prstDash val="solid"/>
              <a:round/>
              <a:headEnd type="none" w="med" len="med"/>
              <a:tailEnd type="none" w="med" len="med"/>
            </a:ln>
          </p:spPr>
        </p:cxnSp>
      </p:grpSp>
      <p:grpSp>
        <p:nvGrpSpPr>
          <p:cNvPr id="15" name="Shape 15"/>
          <p:cNvGrpSpPr/>
          <p:nvPr/>
        </p:nvGrpSpPr>
        <p:grpSpPr>
          <a:xfrm>
            <a:off x="1004151" y="5292001"/>
            <a:ext cx="7136667" cy="203194"/>
            <a:chOff x="1346435" y="3969087"/>
            <a:chExt cx="6452100" cy="152400"/>
          </a:xfrm>
        </p:grpSpPr>
        <p:cxnSp>
          <p:nvCxnSpPr>
            <p:cNvPr id="16" name="Shape 16"/>
            <p:cNvCxnSpPr/>
            <p:nvPr/>
          </p:nvCxnSpPr>
          <p:spPr>
            <a:xfrm>
              <a:off x="1346435" y="4121487"/>
              <a:ext cx="6452100" cy="0"/>
            </a:xfrm>
            <a:prstGeom prst="straightConnector1">
              <a:avLst/>
            </a:prstGeom>
            <a:noFill/>
            <a:ln w="76200" cap="flat" cmpd="sng">
              <a:solidFill>
                <a:schemeClr val="accent3"/>
              </a:solidFill>
              <a:prstDash val="solid"/>
              <a:round/>
              <a:headEnd type="none" w="med" len="med"/>
              <a:tailEnd type="none" w="med" len="med"/>
            </a:ln>
          </p:spPr>
        </p:cxnSp>
        <p:cxnSp>
          <p:nvCxnSpPr>
            <p:cNvPr id="17" name="Shape 17"/>
            <p:cNvCxnSpPr/>
            <p:nvPr/>
          </p:nvCxnSpPr>
          <p:spPr>
            <a:xfrm>
              <a:off x="1346435" y="3969087"/>
              <a:ext cx="6452100" cy="0"/>
            </a:xfrm>
            <a:prstGeom prst="straightConnector1">
              <a:avLst/>
            </a:prstGeom>
            <a:noFill/>
            <a:ln w="9525" cap="flat" cmpd="sng">
              <a:solidFill>
                <a:schemeClr val="accent3"/>
              </a:solidFill>
              <a:prstDash val="solid"/>
              <a:round/>
              <a:headEnd type="none" w="med" len="med"/>
              <a:tailEnd type="none" w="med" len="med"/>
            </a:ln>
          </p:spPr>
        </p:cxnSp>
      </p:grpSp>
      <p:sp>
        <p:nvSpPr>
          <p:cNvPr id="18" name="Shape 18"/>
          <p:cNvSpPr txBox="1">
            <a:spLocks noGrp="1"/>
          </p:cNvSpPr>
          <p:nvPr>
            <p:ph type="ctrTitle"/>
          </p:nvPr>
        </p:nvSpPr>
        <p:spPr>
          <a:xfrm>
            <a:off x="1004150" y="2335685"/>
            <a:ext cx="7136700" cy="1363200"/>
          </a:xfrm>
          <a:prstGeom prst="rect">
            <a:avLst/>
          </a:prstGeom>
        </p:spPr>
        <p:txBody>
          <a:bodyPr lIns="91425" tIns="91425" rIns="91425" bIns="91425" anchor="b" anchorCtr="0"/>
          <a:lstStyle>
            <a:lvl1pPr lvl="0" algn="ctr">
              <a:spcBef>
                <a:spcPts val="0"/>
              </a:spcBef>
              <a:buSzPct val="100000"/>
              <a:defRPr sz="5400"/>
            </a:lvl1pPr>
            <a:lvl2pPr lvl="1" algn="ctr">
              <a:spcBef>
                <a:spcPts val="0"/>
              </a:spcBef>
              <a:buSzPct val="100000"/>
              <a:defRPr sz="5400"/>
            </a:lvl2pPr>
            <a:lvl3pPr lvl="2" algn="ctr">
              <a:spcBef>
                <a:spcPts val="0"/>
              </a:spcBef>
              <a:buSzPct val="100000"/>
              <a:defRPr sz="5400"/>
            </a:lvl3pPr>
            <a:lvl4pPr lvl="3" algn="ctr">
              <a:spcBef>
                <a:spcPts val="0"/>
              </a:spcBef>
              <a:buSzPct val="100000"/>
              <a:defRPr sz="5400"/>
            </a:lvl4pPr>
            <a:lvl5pPr lvl="4" algn="ctr">
              <a:spcBef>
                <a:spcPts val="0"/>
              </a:spcBef>
              <a:buSzPct val="100000"/>
              <a:defRPr sz="5400"/>
            </a:lvl5pPr>
            <a:lvl6pPr lvl="5" algn="ctr">
              <a:spcBef>
                <a:spcPts val="0"/>
              </a:spcBef>
              <a:buSzPct val="100000"/>
              <a:defRPr sz="5400"/>
            </a:lvl6pPr>
            <a:lvl7pPr lvl="6" algn="ctr">
              <a:spcBef>
                <a:spcPts val="0"/>
              </a:spcBef>
              <a:buSzPct val="100000"/>
              <a:defRPr sz="5400"/>
            </a:lvl7pPr>
            <a:lvl8pPr lvl="7" algn="ctr">
              <a:spcBef>
                <a:spcPts val="0"/>
              </a:spcBef>
              <a:buSzPct val="100000"/>
              <a:defRPr sz="5400"/>
            </a:lvl8pPr>
            <a:lvl9pPr lvl="8" algn="ctr">
              <a:spcBef>
                <a:spcPts val="0"/>
              </a:spcBef>
              <a:buSzPct val="100000"/>
              <a:defRPr sz="5400"/>
            </a:lvl9pPr>
          </a:lstStyle>
          <a:p>
            <a:endParaRPr/>
          </a:p>
        </p:txBody>
      </p:sp>
      <p:sp>
        <p:nvSpPr>
          <p:cNvPr id="19" name="Shape 19"/>
          <p:cNvSpPr txBox="1">
            <a:spLocks noGrp="1"/>
          </p:cNvSpPr>
          <p:nvPr>
            <p:ph type="subTitle" idx="1"/>
          </p:nvPr>
        </p:nvSpPr>
        <p:spPr>
          <a:xfrm>
            <a:off x="2137225" y="3800052"/>
            <a:ext cx="4870500" cy="10569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400"/>
            </a:lvl1pPr>
            <a:lvl2pPr lvl="1" algn="ctr">
              <a:lnSpc>
                <a:spcPct val="100000"/>
              </a:lnSpc>
              <a:spcBef>
                <a:spcPts val="0"/>
              </a:spcBef>
              <a:spcAft>
                <a:spcPts val="0"/>
              </a:spcAft>
              <a:buSzPct val="100000"/>
              <a:buNone/>
              <a:defRPr sz="2400"/>
            </a:lvl2pPr>
            <a:lvl3pPr lvl="2" algn="ctr">
              <a:lnSpc>
                <a:spcPct val="100000"/>
              </a:lnSpc>
              <a:spcBef>
                <a:spcPts val="0"/>
              </a:spcBef>
              <a:spcAft>
                <a:spcPts val="0"/>
              </a:spcAft>
              <a:buSzPct val="100000"/>
              <a:buNone/>
              <a:defRPr sz="2400"/>
            </a:lvl3pPr>
            <a:lvl4pPr lvl="3" algn="ctr">
              <a:lnSpc>
                <a:spcPct val="100000"/>
              </a:lnSpc>
              <a:spcBef>
                <a:spcPts val="0"/>
              </a:spcBef>
              <a:spcAft>
                <a:spcPts val="0"/>
              </a:spcAft>
              <a:buSzPct val="100000"/>
              <a:buNone/>
              <a:defRPr sz="2400"/>
            </a:lvl4pPr>
            <a:lvl5pPr lvl="4" algn="ctr">
              <a:lnSpc>
                <a:spcPct val="100000"/>
              </a:lnSpc>
              <a:spcBef>
                <a:spcPts val="0"/>
              </a:spcBef>
              <a:spcAft>
                <a:spcPts val="0"/>
              </a:spcAft>
              <a:buSzPct val="100000"/>
              <a:buNone/>
              <a:defRPr sz="2400"/>
            </a:lvl5pPr>
            <a:lvl6pPr lvl="5" algn="ctr">
              <a:lnSpc>
                <a:spcPct val="100000"/>
              </a:lnSpc>
              <a:spcBef>
                <a:spcPts val="0"/>
              </a:spcBef>
              <a:spcAft>
                <a:spcPts val="0"/>
              </a:spcAft>
              <a:buSzPct val="100000"/>
              <a:buNone/>
              <a:defRPr sz="2400"/>
            </a:lvl6pPr>
            <a:lvl7pPr lvl="6" algn="ctr">
              <a:lnSpc>
                <a:spcPct val="100000"/>
              </a:lnSpc>
              <a:spcBef>
                <a:spcPts val="0"/>
              </a:spcBef>
              <a:spcAft>
                <a:spcPts val="0"/>
              </a:spcAft>
              <a:buSzPct val="100000"/>
              <a:buNone/>
              <a:defRPr sz="2400"/>
            </a:lvl7pPr>
            <a:lvl8pPr lvl="7" algn="ctr">
              <a:lnSpc>
                <a:spcPct val="100000"/>
              </a:lnSpc>
              <a:spcBef>
                <a:spcPts val="0"/>
              </a:spcBef>
              <a:spcAft>
                <a:spcPts val="0"/>
              </a:spcAft>
              <a:buSzPct val="100000"/>
              <a:buNone/>
              <a:defRPr sz="2400"/>
            </a:lvl8pPr>
            <a:lvl9pPr lvl="8" algn="ctr">
              <a:lnSpc>
                <a:spcPct val="100000"/>
              </a:lnSpc>
              <a:spcBef>
                <a:spcPts val="0"/>
              </a:spcBef>
              <a:spcAft>
                <a:spcPts val="0"/>
              </a:spcAft>
              <a:buSzPct val="100000"/>
              <a:buNone/>
              <a:defRPr sz="2400"/>
            </a:lvl9pPr>
          </a:lstStyle>
          <a:p>
            <a:endParaRPr/>
          </a:p>
        </p:txBody>
      </p:sp>
    </p:spTree>
    <p:extLst>
      <p:ext uri="{BB962C8B-B14F-4D97-AF65-F5344CB8AC3E}">
        <p14:creationId xmlns:p14="http://schemas.microsoft.com/office/powerpoint/2010/main" val="103178126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593366"/>
            <a:ext cx="8520600" cy="7635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536633"/>
            <a:ext cx="8520600" cy="45552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595300" y="6456161"/>
            <a:ext cx="548700" cy="5247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zh-TW" sz="1000">
                <a:solidFill>
                  <a:schemeClr val="dk2"/>
                </a:solidFill>
              </a:rPr>
              <a:t>‹#›</a:t>
            </a:fld>
            <a:endParaRPr lang="zh-TW"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50" r:id="rId1"/>
    <p:sldLayoutId id="2147483652" r:id="rId2"/>
    <p:sldLayoutId id="2147483659" r:id="rId3"/>
    <p:sldLayoutId id="2147483662"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ctrTitle"/>
          </p:nvPr>
        </p:nvSpPr>
        <p:spPr>
          <a:xfrm>
            <a:off x="801325" y="1696428"/>
            <a:ext cx="7542300" cy="2632074"/>
          </a:xfrm>
          <a:prstGeom prst="rect">
            <a:avLst/>
          </a:prstGeom>
        </p:spPr>
        <p:txBody>
          <a:bodyPr lIns="91425" tIns="91425" rIns="91425" bIns="91425" anchor="b" anchorCtr="0">
            <a:noAutofit/>
          </a:bodyPr>
          <a:lstStyle/>
          <a:p>
            <a:pPr lvl="0">
              <a:spcBef>
                <a:spcPts val="1800"/>
              </a:spcBef>
              <a:buNone/>
            </a:pPr>
            <a:r>
              <a:rPr lang="en-US" altLang="zh-TW" dirty="0" smtClean="0"/>
              <a:t>What is </a:t>
            </a:r>
            <a:r>
              <a:rPr lang="zh-TW" dirty="0" smtClean="0"/>
              <a:t>CPS </a:t>
            </a:r>
            <a:r>
              <a:rPr lang="en-US" altLang="zh-TW" dirty="0" smtClean="0"/>
              <a:t/>
            </a:r>
            <a:br>
              <a:rPr lang="en-US" altLang="zh-TW" dirty="0" smtClean="0"/>
            </a:br>
            <a:endParaRPr lang="zh-TW" dirty="0"/>
          </a:p>
        </p:txBody>
      </p:sp>
      <p:sp>
        <p:nvSpPr>
          <p:cNvPr id="67" name="Shape 67"/>
          <p:cNvSpPr txBox="1">
            <a:spLocks noGrp="1"/>
          </p:cNvSpPr>
          <p:nvPr>
            <p:ph type="subTitle" idx="1"/>
          </p:nvPr>
        </p:nvSpPr>
        <p:spPr>
          <a:xfrm>
            <a:off x="2137225" y="3800052"/>
            <a:ext cx="4870500" cy="1056900"/>
          </a:xfrm>
          <a:prstGeom prst="rect">
            <a:avLst/>
          </a:prstGeom>
        </p:spPr>
        <p:txBody>
          <a:bodyPr lIns="91425" tIns="91425" rIns="91425" bIns="91425" anchor="t" anchorCtr="0">
            <a:noAutofit/>
          </a:bodyPr>
          <a:lstStyle/>
          <a:p>
            <a:pPr lvl="0">
              <a:spcBef>
                <a:spcPts val="0"/>
              </a:spcBef>
              <a:buNone/>
            </a:pPr>
            <a:r>
              <a:rPr lang="zh-TW" dirty="0"/>
              <a:t>Presented by </a:t>
            </a:r>
            <a:r>
              <a:rPr lang="zh-TW" b="1" dirty="0"/>
              <a:t>Jehn-Ruey Jiang</a:t>
            </a:r>
          </a:p>
          <a:p>
            <a:pPr lvl="0">
              <a:spcBef>
                <a:spcPts val="0"/>
              </a:spcBef>
              <a:buNone/>
            </a:pPr>
            <a:r>
              <a:rPr lang="zh-TW" dirty="0"/>
              <a:t>National Central University</a:t>
            </a:r>
          </a:p>
          <a:p>
            <a:pPr lvl="0">
              <a:spcBef>
                <a:spcPts val="0"/>
              </a:spcBef>
              <a:buNone/>
            </a:pPr>
            <a:r>
              <a:rPr lang="zh-TW" dirty="0"/>
              <a:t>Taoyuan City, Taiwan</a:t>
            </a:r>
          </a:p>
        </p:txBody>
      </p:sp>
    </p:spTree>
    <p:extLst>
      <p:ext uri="{BB962C8B-B14F-4D97-AF65-F5344CB8AC3E}">
        <p14:creationId xmlns:p14="http://schemas.microsoft.com/office/powerpoint/2010/main" val="1714296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321225" y="199278"/>
            <a:ext cx="8579295" cy="13715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accent1"/>
              </a:buClr>
              <a:buSzPct val="25000"/>
              <a:buFont typeface="PT Sans Narrow"/>
              <a:buNone/>
            </a:pPr>
            <a:r>
              <a:rPr lang="zh-TW" sz="3200" b="1" i="0" u="none" strike="noStrike" cap="none" dirty="0">
                <a:solidFill>
                  <a:schemeClr val="accent1"/>
                </a:solidFill>
                <a:latin typeface="+mj-lt"/>
                <a:ea typeface="PT Sans Narrow"/>
                <a:cs typeface="PT Sans Narrow"/>
                <a:sym typeface="PT Sans Narrow"/>
              </a:rPr>
              <a:t>Industrial Internet of Things (IIoT) Gateway</a:t>
            </a:r>
          </a:p>
        </p:txBody>
      </p:sp>
      <p:pic>
        <p:nvPicPr>
          <p:cNvPr id="122" name="Shape 122"/>
          <p:cNvPicPr preferRelativeResize="0">
            <a:picLocks noGrp="1"/>
          </p:cNvPicPr>
          <p:nvPr>
            <p:ph type="body" idx="1"/>
          </p:nvPr>
        </p:nvPicPr>
        <p:blipFill rotWithShape="1">
          <a:blip r:embed="rId3">
            <a:alphaModFix/>
          </a:blip>
          <a:srcRect/>
          <a:stretch/>
        </p:blipFill>
        <p:spPr>
          <a:xfrm>
            <a:off x="683568" y="1268758"/>
            <a:ext cx="6624735" cy="5461478"/>
          </a:xfrm>
          <a:prstGeom prst="rect">
            <a:avLst/>
          </a:prstGeom>
          <a:noFill/>
          <a:ln>
            <a:noFill/>
          </a:ln>
        </p:spPr>
      </p:pic>
      <p:sp>
        <p:nvSpPr>
          <p:cNvPr id="124" name="Shape 124"/>
          <p:cNvSpPr/>
          <p:nvPr/>
        </p:nvSpPr>
        <p:spPr>
          <a:xfrm>
            <a:off x="4499992" y="2708919"/>
            <a:ext cx="1368151" cy="216023"/>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dirty="0">
              <a:solidFill>
                <a:schemeClr val="lt1"/>
              </a:solidFill>
              <a:latin typeface="Arial"/>
              <a:ea typeface="Arial"/>
              <a:cs typeface="Arial"/>
              <a:sym typeface="Arial"/>
            </a:endParaRPr>
          </a:p>
        </p:txBody>
      </p:sp>
      <p:sp>
        <p:nvSpPr>
          <p:cNvPr id="6" name="矩形 5"/>
          <p:cNvSpPr/>
          <p:nvPr/>
        </p:nvSpPr>
        <p:spPr>
          <a:xfrm>
            <a:off x="321225" y="6572626"/>
            <a:ext cx="7908375" cy="276999"/>
          </a:xfrm>
          <a:prstGeom prst="rect">
            <a:avLst/>
          </a:prstGeom>
        </p:spPr>
        <p:txBody>
          <a:bodyPr wrap="square">
            <a:spAutoFit/>
          </a:bodyPr>
          <a:lstStyle/>
          <a:p>
            <a:r>
              <a:rPr lang="en-US" altLang="zh-TW" sz="1200" dirty="0" smtClean="0">
                <a:solidFill>
                  <a:srgbClr val="CE93D8"/>
                </a:solidFill>
                <a:latin typeface="Times New Roman" panose="02020603050405020304" pitchFamily="18" charset="0"/>
                <a:ea typeface="新細明體" panose="02020500000000000000" pitchFamily="18" charset="-120"/>
              </a:rPr>
              <a:t>Source: http</a:t>
            </a:r>
            <a:r>
              <a:rPr lang="en-US" altLang="zh-TW" sz="1200" dirty="0">
                <a:solidFill>
                  <a:srgbClr val="CE93D8"/>
                </a:solidFill>
                <a:latin typeface="Times New Roman" panose="02020603050405020304" pitchFamily="18" charset="0"/>
                <a:ea typeface="新細明體" panose="02020500000000000000" pitchFamily="18" charset="-120"/>
              </a:rPr>
              <a:t>://www.nexcom.com.tw/news/Detail/brining-intelligence-to-manufacturing-with-the-internet-of-things-iot</a:t>
            </a:r>
            <a:endParaRPr lang="zh-TW" altLang="en-US" sz="1200" dirty="0">
              <a:solidFill>
                <a:srgbClr val="CE93D8"/>
              </a:solidFill>
            </a:endParaRPr>
          </a:p>
        </p:txBody>
      </p:sp>
      <p:sp>
        <p:nvSpPr>
          <p:cNvPr id="2" name="投影片編號版面配置區 1"/>
          <p:cNvSpPr>
            <a:spLocks noGrp="1"/>
          </p:cNvSpPr>
          <p:nvPr>
            <p:ph type="sldNum" idx="12"/>
          </p:nvPr>
        </p:nvSpPr>
        <p:spPr/>
        <p:txBody>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altLang="zh-TW" sz="1400" b="0" i="0" u="none" strike="noStrike" cap="none" smtClean="0">
                <a:solidFill>
                  <a:srgbClr val="000000"/>
                </a:solidFill>
                <a:latin typeface="Arial"/>
                <a:ea typeface="Arial"/>
                <a:cs typeface="Arial"/>
                <a:sym typeface="Arial"/>
              </a:rPr>
              <a:t>10</a:t>
            </a:fld>
            <a:endParaRPr lang="zh-TW"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311700" y="164702"/>
            <a:ext cx="8520599" cy="9431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accent1"/>
              </a:buClr>
              <a:buSzPct val="25000"/>
              <a:buFont typeface="PT Sans Narrow"/>
              <a:buNone/>
            </a:pPr>
            <a:r>
              <a:rPr lang="zh-TW" sz="3600" b="1" i="0" u="none" strike="noStrike" cap="none" dirty="0">
                <a:solidFill>
                  <a:schemeClr val="accent1"/>
                </a:solidFill>
                <a:latin typeface="+mj-lt"/>
                <a:ea typeface="PT Sans Narrow"/>
                <a:cs typeface="PT Sans Narrow"/>
                <a:sym typeface="PT Sans Narrow"/>
              </a:rPr>
              <a:t>5C CPS Architecture (Lee et al., 2015)</a:t>
            </a:r>
            <a:r>
              <a:rPr lang="zh-TW" sz="1600" b="1" i="0" u="none" strike="noStrike" cap="none" dirty="0">
                <a:solidFill>
                  <a:schemeClr val="accent1"/>
                </a:solidFill>
                <a:latin typeface="+mj-lt"/>
                <a:ea typeface="PT Sans Narrow"/>
                <a:cs typeface="PT Sans Narrow"/>
                <a:sym typeface="PT Sans Narrow"/>
              </a:rPr>
              <a:t/>
            </a:r>
            <a:br>
              <a:rPr lang="zh-TW" sz="1600" b="1" i="0" u="none" strike="noStrike" cap="none" dirty="0">
                <a:solidFill>
                  <a:schemeClr val="accent1"/>
                </a:solidFill>
                <a:latin typeface="+mj-lt"/>
                <a:ea typeface="PT Sans Narrow"/>
                <a:cs typeface="PT Sans Narrow"/>
                <a:sym typeface="PT Sans Narrow"/>
              </a:rPr>
            </a:br>
            <a:endParaRPr lang="zh-TW" sz="1600" b="1" i="0" u="none" strike="noStrike" cap="none" dirty="0">
              <a:solidFill>
                <a:schemeClr val="accent1"/>
              </a:solidFill>
              <a:latin typeface="+mj-lt"/>
              <a:ea typeface="PT Sans Narrow"/>
              <a:cs typeface="PT Sans Narrow"/>
              <a:sym typeface="PT Sans Narrow"/>
            </a:endParaRPr>
          </a:p>
        </p:txBody>
      </p:sp>
      <p:sp>
        <p:nvSpPr>
          <p:cNvPr id="130" name="Shape 130"/>
          <p:cNvSpPr txBox="1">
            <a:spLocks noGrp="1"/>
          </p:cNvSpPr>
          <p:nvPr>
            <p:ph type="body" idx="1"/>
          </p:nvPr>
        </p:nvSpPr>
        <p:spPr>
          <a:xfrm>
            <a:off x="311700" y="1688433"/>
            <a:ext cx="8520599" cy="4403700"/>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dk2"/>
              </a:buClr>
              <a:buSzPct val="25000"/>
              <a:buFont typeface="Open Sans"/>
              <a:buNone/>
            </a:pPr>
            <a:endParaRPr sz="1800" b="0" i="0" u="none" strike="noStrike" cap="none" dirty="0">
              <a:solidFill>
                <a:schemeClr val="dk2"/>
              </a:solidFill>
              <a:latin typeface="Open Sans"/>
              <a:ea typeface="Open Sans"/>
              <a:cs typeface="Open Sans"/>
              <a:sym typeface="Open Sans"/>
            </a:endParaRPr>
          </a:p>
        </p:txBody>
      </p:sp>
      <p:pic>
        <p:nvPicPr>
          <p:cNvPr id="131" name="Shape 131" descr="DL4pYQrJbSGAaeVMVqcTHWWbmW784OmqZ-NEfJBF9AvYT3_G_cSZZeToLqSp-YL9afYzQ_6ZpmrHPWhfllAUPxla02OCSf6F_ocJyz7P2AZEEFuOgi27G9wHUAbrPzgBAA5diPNT"/>
          <p:cNvPicPr preferRelativeResize="0"/>
          <p:nvPr/>
        </p:nvPicPr>
        <p:blipFill rotWithShape="1">
          <a:blip r:embed="rId3">
            <a:alphaModFix/>
          </a:blip>
          <a:srcRect/>
          <a:stretch/>
        </p:blipFill>
        <p:spPr>
          <a:xfrm>
            <a:off x="637498" y="902513"/>
            <a:ext cx="8136431" cy="5556587"/>
          </a:xfrm>
          <a:prstGeom prst="rect">
            <a:avLst/>
          </a:prstGeom>
          <a:noFill/>
          <a:ln>
            <a:noFill/>
          </a:ln>
        </p:spPr>
      </p:pic>
      <p:sp>
        <p:nvSpPr>
          <p:cNvPr id="7" name="矩形 6"/>
          <p:cNvSpPr/>
          <p:nvPr/>
        </p:nvSpPr>
        <p:spPr>
          <a:xfrm>
            <a:off x="311700" y="6411752"/>
            <a:ext cx="8462229" cy="461665"/>
          </a:xfrm>
          <a:prstGeom prst="rect">
            <a:avLst/>
          </a:prstGeom>
        </p:spPr>
        <p:txBody>
          <a:bodyPr wrap="square">
            <a:spAutoFit/>
          </a:bodyPr>
          <a:lstStyle/>
          <a:p>
            <a:r>
              <a:rPr lang="en-US" altLang="zh-TW" sz="1200" dirty="0" smtClean="0">
                <a:solidFill>
                  <a:srgbClr val="CE93D8"/>
                </a:solidFill>
                <a:latin typeface="Times New Roman" panose="02020603050405020304" pitchFamily="18" charset="0"/>
                <a:ea typeface="新細明體" panose="02020500000000000000" pitchFamily="18" charset="-120"/>
              </a:rPr>
              <a:t>Source: </a:t>
            </a:r>
            <a:r>
              <a:rPr lang="en-US" altLang="zh-TW" sz="1200" dirty="0">
                <a:solidFill>
                  <a:srgbClr val="CE93D8"/>
                </a:solidFill>
                <a:latin typeface="Times New Roman" panose="02020603050405020304" pitchFamily="18" charset="0"/>
                <a:ea typeface="新細明體" panose="02020500000000000000" pitchFamily="18" charset="-120"/>
              </a:rPr>
              <a:t>Lee, Jay, </a:t>
            </a:r>
            <a:r>
              <a:rPr lang="en-US" altLang="zh-TW" sz="1200" dirty="0" err="1">
                <a:solidFill>
                  <a:srgbClr val="CE93D8"/>
                </a:solidFill>
                <a:latin typeface="Times New Roman" panose="02020603050405020304" pitchFamily="18" charset="0"/>
                <a:ea typeface="新細明體" panose="02020500000000000000" pitchFamily="18" charset="-120"/>
              </a:rPr>
              <a:t>Behrad</a:t>
            </a:r>
            <a:r>
              <a:rPr lang="en-US" altLang="zh-TW" sz="1200" dirty="0">
                <a:solidFill>
                  <a:srgbClr val="CE93D8"/>
                </a:solidFill>
                <a:latin typeface="Times New Roman" panose="02020603050405020304" pitchFamily="18" charset="0"/>
                <a:ea typeface="新細明體" panose="02020500000000000000" pitchFamily="18" charset="-120"/>
              </a:rPr>
              <a:t> </a:t>
            </a:r>
            <a:r>
              <a:rPr lang="en-US" altLang="zh-TW" sz="1200" dirty="0" err="1">
                <a:solidFill>
                  <a:srgbClr val="CE93D8"/>
                </a:solidFill>
                <a:latin typeface="Times New Roman" panose="02020603050405020304" pitchFamily="18" charset="0"/>
                <a:ea typeface="新細明體" panose="02020500000000000000" pitchFamily="18" charset="-120"/>
              </a:rPr>
              <a:t>Bagheri</a:t>
            </a:r>
            <a:r>
              <a:rPr lang="en-US" altLang="zh-TW" sz="1200" dirty="0">
                <a:solidFill>
                  <a:srgbClr val="CE93D8"/>
                </a:solidFill>
                <a:latin typeface="Times New Roman" panose="02020603050405020304" pitchFamily="18" charset="0"/>
                <a:ea typeface="新細明體" panose="02020500000000000000" pitchFamily="18" charset="-120"/>
              </a:rPr>
              <a:t>, and Hung-An Kao. "A cyber-physical systems architecture for industry 4.0-based manufacturing systems." Manufacturing Letters 3 (2015): 18-23</a:t>
            </a:r>
            <a:r>
              <a:rPr lang="en-US" altLang="zh-TW" sz="1200" dirty="0" smtClean="0">
                <a:solidFill>
                  <a:srgbClr val="CE93D8"/>
                </a:solidFill>
                <a:latin typeface="Times New Roman" panose="02020603050405020304" pitchFamily="18" charset="0"/>
                <a:ea typeface="新細明體" panose="02020500000000000000" pitchFamily="18" charset="-120"/>
              </a:rPr>
              <a:t>.</a:t>
            </a:r>
            <a:endParaRPr lang="zh-TW" altLang="en-US" sz="1200" dirty="0">
              <a:solidFill>
                <a:srgbClr val="CE93D8"/>
              </a:solidFill>
            </a:endParaRPr>
          </a:p>
        </p:txBody>
      </p:sp>
      <p:sp>
        <p:nvSpPr>
          <p:cNvPr id="2" name="投影片編號版面配置區 1"/>
          <p:cNvSpPr>
            <a:spLocks noGrp="1"/>
          </p:cNvSpPr>
          <p:nvPr>
            <p:ph type="sldNum" idx="12"/>
          </p:nvPr>
        </p:nvSpPr>
        <p:spPr/>
        <p:txBody>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altLang="zh-TW" sz="1400" b="0" i="0" u="none" strike="noStrike" cap="none" smtClean="0">
                <a:solidFill>
                  <a:srgbClr val="000000"/>
                </a:solidFill>
                <a:latin typeface="Arial"/>
                <a:ea typeface="Arial"/>
                <a:cs typeface="Arial"/>
                <a:sym typeface="Arial"/>
              </a:rPr>
              <a:t>11</a:t>
            </a:fld>
            <a:endParaRPr lang="zh-TW"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p:nvPr/>
        </p:nvSpPr>
        <p:spPr>
          <a:xfrm>
            <a:off x="0" y="530922"/>
            <a:ext cx="9144000" cy="288228"/>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Arial"/>
              <a:buNone/>
            </a:pPr>
            <a:r>
              <a:rPr lang="zh-TW" sz="3200" b="1" i="0" u="none" strike="noStrike" cap="none" dirty="0">
                <a:solidFill>
                  <a:schemeClr val="dk1"/>
                </a:solidFill>
                <a:latin typeface="Arial"/>
                <a:ea typeface="Arial"/>
                <a:cs typeface="Arial"/>
                <a:sym typeface="Arial"/>
              </a:rPr>
              <a:t>   8C CPS Architecture (Jiang, 2017)</a:t>
            </a:r>
          </a:p>
        </p:txBody>
      </p:sp>
      <p:sp>
        <p:nvSpPr>
          <p:cNvPr id="138" name="Shape 138"/>
          <p:cNvSpPr txBox="1"/>
          <p:nvPr/>
        </p:nvSpPr>
        <p:spPr>
          <a:xfrm>
            <a:off x="403278" y="788468"/>
            <a:ext cx="1656222" cy="49013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zh-TW" sz="2585" b="0" i="0" u="none" strike="noStrike" cap="none" dirty="0">
                <a:solidFill>
                  <a:srgbClr val="000000"/>
                </a:solidFill>
                <a:latin typeface="Arial"/>
                <a:ea typeface="Arial"/>
                <a:cs typeface="Arial"/>
                <a:sym typeface="Arial"/>
              </a:rPr>
              <a:t>5C Levels</a:t>
            </a:r>
          </a:p>
        </p:txBody>
      </p:sp>
      <p:sp>
        <p:nvSpPr>
          <p:cNvPr id="139" name="Shape 139"/>
          <p:cNvSpPr txBox="1"/>
          <p:nvPr/>
        </p:nvSpPr>
        <p:spPr>
          <a:xfrm>
            <a:off x="1978475" y="783552"/>
            <a:ext cx="1976822" cy="49013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zh-TW" sz="2585" b="0" i="0" u="none" strike="noStrike" cap="none">
                <a:solidFill>
                  <a:srgbClr val="000000"/>
                </a:solidFill>
                <a:latin typeface="Arial"/>
                <a:ea typeface="Arial"/>
                <a:cs typeface="Arial"/>
                <a:sym typeface="Arial"/>
              </a:rPr>
              <a:t>+ </a:t>
            </a:r>
            <a:r>
              <a:rPr lang="zh-TW" sz="2585" b="0" i="0" u="none" strike="noStrike" cap="none">
                <a:solidFill>
                  <a:srgbClr val="FF0000"/>
                </a:solidFill>
                <a:latin typeface="Arial"/>
                <a:ea typeface="Arial"/>
                <a:cs typeface="Arial"/>
                <a:sym typeface="Arial"/>
              </a:rPr>
              <a:t>3C Facets</a:t>
            </a:r>
          </a:p>
        </p:txBody>
      </p:sp>
      <p:pic>
        <p:nvPicPr>
          <p:cNvPr id="140" name="Shape 140"/>
          <p:cNvPicPr preferRelativeResize="0"/>
          <p:nvPr/>
        </p:nvPicPr>
        <p:blipFill rotWithShape="1">
          <a:blip r:embed="rId3">
            <a:alphaModFix/>
          </a:blip>
          <a:srcRect/>
          <a:stretch/>
        </p:blipFill>
        <p:spPr>
          <a:xfrm>
            <a:off x="95822" y="2139847"/>
            <a:ext cx="5813065" cy="3494365"/>
          </a:xfrm>
          <a:prstGeom prst="rect">
            <a:avLst/>
          </a:prstGeom>
          <a:noFill/>
          <a:ln>
            <a:noFill/>
          </a:ln>
        </p:spPr>
      </p:pic>
      <p:sp>
        <p:nvSpPr>
          <p:cNvPr id="141" name="Shape 141"/>
          <p:cNvSpPr txBox="1"/>
          <p:nvPr/>
        </p:nvSpPr>
        <p:spPr>
          <a:xfrm rot="-2993440">
            <a:off x="91052" y="3461394"/>
            <a:ext cx="2432597" cy="490133"/>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FF0000"/>
              </a:buClr>
              <a:buSzPct val="25000"/>
              <a:buFont typeface="Arial"/>
              <a:buNone/>
            </a:pPr>
            <a:r>
              <a:rPr lang="zh-TW" sz="2585" b="0" i="0" u="none" strike="noStrike" cap="none">
                <a:solidFill>
                  <a:srgbClr val="FF0000"/>
                </a:solidFill>
                <a:latin typeface="Arial"/>
                <a:ea typeface="Arial"/>
                <a:cs typeface="Arial"/>
                <a:sym typeface="Arial"/>
              </a:rPr>
              <a:t>Customer</a:t>
            </a:r>
          </a:p>
        </p:txBody>
      </p:sp>
      <p:sp>
        <p:nvSpPr>
          <p:cNvPr id="142" name="Shape 142"/>
          <p:cNvSpPr txBox="1"/>
          <p:nvPr/>
        </p:nvSpPr>
        <p:spPr>
          <a:xfrm rot="3066225">
            <a:off x="3733546" y="3607724"/>
            <a:ext cx="1951892" cy="490134"/>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FF0000"/>
              </a:buClr>
              <a:buSzPct val="25000"/>
              <a:buFont typeface="Arial"/>
              <a:buNone/>
            </a:pPr>
            <a:r>
              <a:rPr lang="zh-TW" sz="2585" b="0" i="0" u="none" strike="noStrike" cap="none">
                <a:solidFill>
                  <a:srgbClr val="FF0000"/>
                </a:solidFill>
                <a:latin typeface="Arial"/>
                <a:ea typeface="Arial"/>
                <a:cs typeface="Arial"/>
                <a:sym typeface="Arial"/>
              </a:rPr>
              <a:t>Content</a:t>
            </a:r>
          </a:p>
        </p:txBody>
      </p:sp>
      <p:sp>
        <p:nvSpPr>
          <p:cNvPr id="143" name="Shape 143"/>
          <p:cNvSpPr txBox="1"/>
          <p:nvPr/>
        </p:nvSpPr>
        <p:spPr>
          <a:xfrm>
            <a:off x="1963281" y="5634212"/>
            <a:ext cx="1951891" cy="490134"/>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FF0000"/>
              </a:buClr>
              <a:buSzPct val="25000"/>
              <a:buFont typeface="Arial"/>
              <a:buNone/>
            </a:pPr>
            <a:r>
              <a:rPr lang="zh-TW" sz="2585" b="0" i="0" u="none" strike="noStrike" cap="none">
                <a:solidFill>
                  <a:srgbClr val="FF0000"/>
                </a:solidFill>
                <a:latin typeface="Arial"/>
                <a:ea typeface="Arial"/>
                <a:cs typeface="Arial"/>
                <a:sym typeface="Arial"/>
              </a:rPr>
              <a:t>Coalition</a:t>
            </a:r>
          </a:p>
        </p:txBody>
      </p:sp>
      <p:sp>
        <p:nvSpPr>
          <p:cNvPr id="144" name="Shape 144"/>
          <p:cNvSpPr txBox="1"/>
          <p:nvPr/>
        </p:nvSpPr>
        <p:spPr>
          <a:xfrm>
            <a:off x="5494575" y="1188710"/>
            <a:ext cx="3481785" cy="4715847"/>
          </a:xfrm>
          <a:prstGeom prst="rect">
            <a:avLst/>
          </a:prstGeom>
          <a:noFill/>
          <a:ln>
            <a:noFill/>
          </a:ln>
        </p:spPr>
        <p:txBody>
          <a:bodyPr lIns="91425" tIns="45700" rIns="91425" bIns="45700" anchor="t" anchorCtr="0">
            <a:noAutofit/>
          </a:bodyPr>
          <a:lstStyle/>
          <a:p>
            <a:pPr marL="316531" lvl="0" indent="-316531" algn="just">
              <a:buClr>
                <a:srgbClr val="000000"/>
              </a:buClr>
              <a:buSzPct val="99384"/>
              <a:buFont typeface="Arial"/>
              <a:buAutoNum type="arabicPeriod"/>
            </a:pPr>
            <a:r>
              <a:rPr lang="zh-TW" sz="1200" b="0" i="0" u="none" strike="noStrike" cap="none" dirty="0" smtClean="0">
                <a:solidFill>
                  <a:srgbClr val="000000"/>
                </a:solidFill>
                <a:latin typeface="+mn-lt"/>
                <a:sym typeface="Arial"/>
              </a:rPr>
              <a:t>Connection</a:t>
            </a:r>
            <a:r>
              <a:rPr lang="en-US" altLang="zh-TW" sz="1200" dirty="0">
                <a:latin typeface="+mn-lt"/>
              </a:rPr>
              <a:t>: connecting machines and their components for acquiring accurate and reliable </a:t>
            </a:r>
            <a:r>
              <a:rPr lang="en-US" altLang="zh-TW" sz="1200" dirty="0" smtClean="0">
                <a:latin typeface="+mn-lt"/>
              </a:rPr>
              <a:t>data (measurements)</a:t>
            </a:r>
            <a:endParaRPr lang="zh-TW" sz="1200" b="0" i="0" u="none" strike="noStrike" cap="none" dirty="0">
              <a:solidFill>
                <a:srgbClr val="000000"/>
              </a:solidFill>
              <a:latin typeface="+mn-lt"/>
              <a:sym typeface="Arial"/>
            </a:endParaRPr>
          </a:p>
          <a:p>
            <a:pPr marL="316531" lvl="0" indent="-316531" algn="just">
              <a:buClr>
                <a:srgbClr val="000000"/>
              </a:buClr>
              <a:buSzPct val="99384"/>
              <a:buFont typeface="Arial"/>
              <a:buAutoNum type="arabicPeriod"/>
            </a:pPr>
            <a:r>
              <a:rPr lang="en-US" altLang="zh-TW" sz="1200" b="0" i="0" u="none" strike="noStrike" cap="none" dirty="0" smtClean="0">
                <a:solidFill>
                  <a:srgbClr val="000000"/>
                </a:solidFill>
                <a:latin typeface="+mn-lt"/>
                <a:sym typeface="Arial"/>
              </a:rPr>
              <a:t>Conversion</a:t>
            </a:r>
            <a:r>
              <a:rPr lang="en-US" altLang="zh-TW" sz="1200" dirty="0" smtClean="0">
                <a:latin typeface="+mn-lt"/>
              </a:rPr>
              <a:t>: </a:t>
            </a:r>
            <a:r>
              <a:rPr lang="en-US" altLang="zh-TW" sz="1200" dirty="0">
                <a:latin typeface="+mn-lt"/>
              </a:rPr>
              <a:t>data are converted into information to bring </a:t>
            </a:r>
            <a:r>
              <a:rPr lang="en-US" altLang="zh-TW" sz="1200" dirty="0" smtClean="0">
                <a:latin typeface="+mn-lt"/>
              </a:rPr>
              <a:t>self-awareness properties, such as </a:t>
            </a:r>
            <a:r>
              <a:rPr lang="en-US" altLang="zh-TW" sz="1200" dirty="0">
                <a:latin typeface="+mn-lt"/>
              </a:rPr>
              <a:t>prognostics and machine </a:t>
            </a:r>
            <a:r>
              <a:rPr lang="en-US" altLang="zh-TW" sz="1200" dirty="0" smtClean="0">
                <a:latin typeface="+mn-lt"/>
              </a:rPr>
              <a:t>lifetime prediction, to </a:t>
            </a:r>
            <a:r>
              <a:rPr lang="en-US" altLang="zh-TW" sz="1200" dirty="0">
                <a:latin typeface="+mn-lt"/>
              </a:rPr>
              <a:t>the </a:t>
            </a:r>
            <a:r>
              <a:rPr lang="en-US" altLang="zh-TW" sz="1200" dirty="0" smtClean="0">
                <a:latin typeface="+mn-lt"/>
              </a:rPr>
              <a:t>machines</a:t>
            </a:r>
            <a:endParaRPr lang="zh-TW" sz="1200" b="0" i="0" u="none" strike="noStrike" cap="none" dirty="0">
              <a:solidFill>
                <a:srgbClr val="000000"/>
              </a:solidFill>
              <a:latin typeface="+mn-lt"/>
              <a:sym typeface="Arial"/>
            </a:endParaRPr>
          </a:p>
          <a:p>
            <a:pPr marL="316531" lvl="0" indent="-316531" algn="just">
              <a:buClr>
                <a:srgbClr val="000000"/>
              </a:buClr>
              <a:buSzPct val="99384"/>
              <a:buFont typeface="Arial"/>
              <a:buAutoNum type="arabicPeriod"/>
            </a:pPr>
            <a:r>
              <a:rPr lang="zh-TW" sz="1200" b="0" i="0" u="none" strike="noStrike" cap="none" dirty="0" smtClean="0">
                <a:solidFill>
                  <a:srgbClr val="000000"/>
                </a:solidFill>
                <a:latin typeface="+mn-lt"/>
                <a:sym typeface="Arial"/>
              </a:rPr>
              <a:t>Cyber</a:t>
            </a:r>
            <a:r>
              <a:rPr lang="en-US" altLang="zh-TW" sz="1200" dirty="0">
                <a:latin typeface="+mn-lt"/>
              </a:rPr>
              <a:t>: </a:t>
            </a:r>
            <a:r>
              <a:rPr lang="en-US" altLang="zh-TW" sz="1200" dirty="0" smtClean="0">
                <a:latin typeface="+mn-lt"/>
              </a:rPr>
              <a:t>playing </a:t>
            </a:r>
            <a:r>
              <a:rPr lang="en-US" altLang="zh-TW" sz="1200" dirty="0">
                <a:latin typeface="+mn-lt"/>
              </a:rPr>
              <a:t>the role of central information hub, which gathers massive information from machines in the machine network to </a:t>
            </a:r>
            <a:r>
              <a:rPr lang="en-US" altLang="zh-TW" sz="1200" dirty="0" smtClean="0">
                <a:latin typeface="+mn-lt"/>
              </a:rPr>
              <a:t>extract in-depth </a:t>
            </a:r>
            <a:r>
              <a:rPr lang="en-US" altLang="zh-TW" sz="1200" dirty="0">
                <a:latin typeface="+mn-lt"/>
              </a:rPr>
              <a:t>analytic </a:t>
            </a:r>
            <a:r>
              <a:rPr lang="en-US" altLang="zh-TW" sz="1200" dirty="0" smtClean="0">
                <a:latin typeface="+mn-lt"/>
              </a:rPr>
              <a:t>information</a:t>
            </a:r>
            <a:endParaRPr lang="zh-TW" sz="1200" b="0" i="0" u="none" strike="noStrike" cap="none" dirty="0">
              <a:solidFill>
                <a:srgbClr val="000000"/>
              </a:solidFill>
              <a:latin typeface="+mn-lt"/>
              <a:sym typeface="Arial"/>
            </a:endParaRPr>
          </a:p>
          <a:p>
            <a:pPr marL="316531" lvl="0" indent="-316531" algn="just">
              <a:buClr>
                <a:srgbClr val="000000"/>
              </a:buClr>
              <a:buSzPct val="99384"/>
              <a:buFont typeface="Arial"/>
              <a:buAutoNum type="arabicPeriod"/>
            </a:pPr>
            <a:r>
              <a:rPr lang="en-US" altLang="zh-TW" sz="1200" dirty="0" smtClean="0">
                <a:latin typeface="+mn-lt"/>
              </a:rPr>
              <a:t>Cognition: </a:t>
            </a:r>
            <a:r>
              <a:rPr lang="en-US" altLang="zh-TW" sz="1200" dirty="0">
                <a:latin typeface="+mn-lt"/>
              </a:rPr>
              <a:t>proper presentation of analytic information is provided to users for making </a:t>
            </a:r>
            <a:r>
              <a:rPr lang="en-US" altLang="zh-TW" sz="1200" dirty="0" smtClean="0">
                <a:latin typeface="+mn-lt"/>
              </a:rPr>
              <a:t>decisions</a:t>
            </a:r>
            <a:endParaRPr lang="zh-TW" sz="1200" b="0" i="0" u="none" strike="noStrike" cap="none" dirty="0">
              <a:solidFill>
                <a:srgbClr val="000000"/>
              </a:solidFill>
              <a:latin typeface="+mn-lt"/>
              <a:sym typeface="Arial"/>
            </a:endParaRPr>
          </a:p>
          <a:p>
            <a:pPr marL="316531" lvl="0" indent="-316531" algn="just">
              <a:buClr>
                <a:srgbClr val="000000"/>
              </a:buClr>
              <a:buSzPct val="99384"/>
              <a:buFont typeface="Arial"/>
              <a:buAutoNum type="arabicPeriod"/>
            </a:pPr>
            <a:r>
              <a:rPr lang="zh-TW" sz="1200" b="0" i="0" u="none" strike="noStrike" cap="none" dirty="0" smtClean="0">
                <a:solidFill>
                  <a:srgbClr val="000000"/>
                </a:solidFill>
                <a:latin typeface="+mn-lt"/>
                <a:sym typeface="Arial"/>
              </a:rPr>
              <a:t>Configuration</a:t>
            </a:r>
            <a:r>
              <a:rPr lang="en-US" altLang="zh-TW" sz="1200" dirty="0">
                <a:latin typeface="+mn-lt"/>
              </a:rPr>
              <a:t>: </a:t>
            </a:r>
            <a:r>
              <a:rPr lang="en-US" altLang="zh-TW" sz="1200" dirty="0" smtClean="0">
                <a:latin typeface="+mn-lt"/>
              </a:rPr>
              <a:t>giving </a:t>
            </a:r>
            <a:r>
              <a:rPr lang="en-US" altLang="zh-TW" sz="1200" dirty="0">
                <a:latin typeface="+mn-lt"/>
              </a:rPr>
              <a:t>feedback from the cyber part back to the physical </a:t>
            </a:r>
            <a:r>
              <a:rPr lang="en-US" altLang="zh-TW" sz="1200" dirty="0" smtClean="0">
                <a:latin typeface="+mn-lt"/>
              </a:rPr>
              <a:t>part</a:t>
            </a:r>
            <a:endParaRPr lang="zh-TW" sz="1200" b="0" i="0" u="none" strike="noStrike" cap="none" dirty="0">
              <a:solidFill>
                <a:srgbClr val="000000"/>
              </a:solidFill>
              <a:latin typeface="+mn-lt"/>
              <a:sym typeface="Arial"/>
            </a:endParaRPr>
          </a:p>
          <a:p>
            <a:pPr marL="316531" lvl="0" indent="-316531" algn="just">
              <a:buClr>
                <a:srgbClr val="FF0000"/>
              </a:buClr>
              <a:buSzPct val="99384"/>
              <a:buFont typeface="Arial"/>
              <a:buAutoNum type="arabicPeriod"/>
            </a:pPr>
            <a:r>
              <a:rPr lang="en-US" altLang="zh-TW" sz="1200" dirty="0" smtClean="0">
                <a:solidFill>
                  <a:srgbClr val="FF0000"/>
                </a:solidFill>
                <a:latin typeface="+mn-lt"/>
              </a:rPr>
              <a:t>Coalition</a:t>
            </a:r>
            <a:r>
              <a:rPr lang="en-US" altLang="zh-TW" sz="1200" b="0" i="0" u="none" strike="noStrike" cap="none" dirty="0" smtClean="0">
                <a:solidFill>
                  <a:srgbClr val="FF0000"/>
                </a:solidFill>
                <a:latin typeface="+mn-lt"/>
                <a:sym typeface="Arial"/>
              </a:rPr>
              <a:t>: f</a:t>
            </a:r>
            <a:r>
              <a:rPr lang="en-US" altLang="zh-TW" sz="1200" dirty="0" smtClean="0">
                <a:solidFill>
                  <a:srgbClr val="FF0000"/>
                </a:solidFill>
                <a:latin typeface="+mn-lt"/>
              </a:rPr>
              <a:t>ocusing on the </a:t>
            </a:r>
            <a:r>
              <a:rPr lang="en-US" altLang="zh-TW" sz="1200" dirty="0">
                <a:solidFill>
                  <a:srgbClr val="FF0000"/>
                </a:solidFill>
                <a:latin typeface="+mn-lt"/>
              </a:rPr>
              <a:t>value </a:t>
            </a:r>
            <a:r>
              <a:rPr lang="en-US" altLang="zh-TW" sz="1200" dirty="0" smtClean="0">
                <a:solidFill>
                  <a:srgbClr val="FF0000"/>
                </a:solidFill>
                <a:latin typeface="+mn-lt"/>
              </a:rPr>
              <a:t>chain integration and </a:t>
            </a:r>
            <a:r>
              <a:rPr lang="en-US" altLang="zh-TW" sz="1200" dirty="0">
                <a:solidFill>
                  <a:srgbClr val="FF0000"/>
                </a:solidFill>
                <a:latin typeface="+mn-lt"/>
              </a:rPr>
              <a:t>production chain </a:t>
            </a:r>
            <a:r>
              <a:rPr lang="en-US" altLang="zh-TW" sz="1200" dirty="0" smtClean="0">
                <a:solidFill>
                  <a:srgbClr val="FF0000"/>
                </a:solidFill>
                <a:latin typeface="+mn-lt"/>
              </a:rPr>
              <a:t>integration among different parties related products</a:t>
            </a:r>
          </a:p>
          <a:p>
            <a:pPr marL="316531" lvl="0" indent="-316531" algn="just">
              <a:buClr>
                <a:srgbClr val="FF0000"/>
              </a:buClr>
              <a:buSzPct val="99384"/>
              <a:buFont typeface="Arial"/>
              <a:buAutoNum type="arabicPeriod"/>
            </a:pPr>
            <a:r>
              <a:rPr lang="en-US" altLang="zh-TW" sz="1200" b="0" i="0" u="none" strike="noStrike" cap="none" dirty="0" smtClean="0">
                <a:solidFill>
                  <a:srgbClr val="FF0000"/>
                </a:solidFill>
                <a:latin typeface="+mn-lt"/>
                <a:sym typeface="Arial"/>
              </a:rPr>
              <a:t>Customer: focusing on the </a:t>
            </a:r>
            <a:r>
              <a:rPr lang="en-US" altLang="zh-TW" sz="1200" dirty="0" smtClean="0">
                <a:solidFill>
                  <a:srgbClr val="FF0000"/>
                </a:solidFill>
                <a:latin typeface="+mn-lt"/>
              </a:rPr>
              <a:t>role </a:t>
            </a:r>
            <a:r>
              <a:rPr lang="en-US" altLang="zh-TW" sz="1200" dirty="0">
                <a:solidFill>
                  <a:srgbClr val="FF0000"/>
                </a:solidFill>
                <a:latin typeface="+mn-lt"/>
              </a:rPr>
              <a:t>which the customers play in the </a:t>
            </a:r>
            <a:r>
              <a:rPr lang="en-US" altLang="zh-TW" sz="1200" dirty="0" smtClean="0">
                <a:solidFill>
                  <a:srgbClr val="FF0000"/>
                </a:solidFill>
                <a:latin typeface="+mn-lt"/>
              </a:rPr>
              <a:t>whole product life cycle, including the designing, producing, delivering, operating, using, maintaining, and recycling of the product</a:t>
            </a:r>
          </a:p>
          <a:p>
            <a:pPr marL="316531" lvl="0" indent="-316531" algn="just">
              <a:buClr>
                <a:srgbClr val="FF0000"/>
              </a:buClr>
              <a:buSzPct val="99384"/>
              <a:buFont typeface="Arial"/>
              <a:buAutoNum type="arabicPeriod"/>
            </a:pPr>
            <a:r>
              <a:rPr lang="zh-TW" sz="1200" b="0" i="0" u="none" strike="noStrike" cap="none" dirty="0" smtClean="0">
                <a:solidFill>
                  <a:srgbClr val="FF0000"/>
                </a:solidFill>
                <a:latin typeface="+mn-lt"/>
                <a:sym typeface="Arial"/>
              </a:rPr>
              <a:t>C</a:t>
            </a:r>
            <a:r>
              <a:rPr lang="en-US" altLang="zh-TW" sz="1200" b="0" i="0" u="none" strike="noStrike" cap="none" dirty="0" err="1" smtClean="0">
                <a:solidFill>
                  <a:srgbClr val="FF0000"/>
                </a:solidFill>
                <a:latin typeface="+mn-lt"/>
                <a:sym typeface="Arial"/>
              </a:rPr>
              <a:t>ontent</a:t>
            </a:r>
            <a:r>
              <a:rPr lang="en-US" altLang="zh-TW" sz="1200" b="0" i="0" u="none" strike="noStrike" cap="none" dirty="0" smtClean="0">
                <a:solidFill>
                  <a:srgbClr val="FF0000"/>
                </a:solidFill>
                <a:latin typeface="+mn-lt"/>
                <a:sym typeface="Arial"/>
              </a:rPr>
              <a:t>: f</a:t>
            </a:r>
            <a:r>
              <a:rPr lang="en-US" altLang="zh-TW" sz="1200" dirty="0" smtClean="0">
                <a:solidFill>
                  <a:srgbClr val="FF0000"/>
                </a:solidFill>
                <a:latin typeface="+mn-lt"/>
              </a:rPr>
              <a:t>ocusing </a:t>
            </a:r>
            <a:r>
              <a:rPr lang="en-US" altLang="zh-TW" sz="1200" dirty="0">
                <a:solidFill>
                  <a:srgbClr val="FF0000"/>
                </a:solidFill>
                <a:latin typeface="+mn-lt"/>
              </a:rPr>
              <a:t>on the extracting, storing, and inquiring of product </a:t>
            </a:r>
            <a:r>
              <a:rPr lang="en-US" altLang="zh-TW" sz="1200" dirty="0" smtClean="0">
                <a:solidFill>
                  <a:srgbClr val="FF0000"/>
                </a:solidFill>
                <a:latin typeface="+mn-lt"/>
              </a:rPr>
              <a:t>traceability record, like manufacturing parameters, machine states, and environment conditions, for optimizing the manufacturing process and providing better customer </a:t>
            </a:r>
            <a:r>
              <a:rPr lang="en-US" altLang="zh-TW" sz="1200" dirty="0" err="1" smtClean="0">
                <a:solidFill>
                  <a:srgbClr val="FF0000"/>
                </a:solidFill>
                <a:latin typeface="+mn-lt"/>
              </a:rPr>
              <a:t>servcie</a:t>
            </a:r>
            <a:endParaRPr sz="1200" b="0" i="0" u="none" strike="noStrike" cap="none" dirty="0">
              <a:solidFill>
                <a:srgbClr val="FF0000"/>
              </a:solidFill>
              <a:latin typeface="+mn-lt"/>
              <a:sym typeface="Arial"/>
            </a:endParaRPr>
          </a:p>
          <a:p>
            <a:pPr marL="0" marR="0" lvl="0" indent="0" algn="just" rtl="0">
              <a:lnSpc>
                <a:spcPct val="100000"/>
              </a:lnSpc>
              <a:spcBef>
                <a:spcPts val="0"/>
              </a:spcBef>
              <a:spcAft>
                <a:spcPts val="0"/>
              </a:spcAft>
              <a:buClr>
                <a:srgbClr val="000000"/>
              </a:buClr>
              <a:buFont typeface="Arial"/>
              <a:buNone/>
            </a:pPr>
            <a:endParaRPr sz="1200" b="0" i="0" u="none" strike="noStrike" cap="none" dirty="0">
              <a:solidFill>
                <a:srgbClr val="000000"/>
              </a:solidFill>
              <a:latin typeface="+mn-lt"/>
              <a:sym typeface="Arial"/>
            </a:endParaRPr>
          </a:p>
        </p:txBody>
      </p:sp>
      <p:sp>
        <p:nvSpPr>
          <p:cNvPr id="2" name="投影片編號版面配置區 1"/>
          <p:cNvSpPr>
            <a:spLocks noGrp="1"/>
          </p:cNvSpPr>
          <p:nvPr>
            <p:ph type="sldNum" idx="12"/>
          </p:nvPr>
        </p:nvSpPr>
        <p:spPr/>
        <p:txBody>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altLang="zh-TW" sz="1400" b="0" i="0" u="none" strike="noStrike" cap="none" smtClean="0">
                <a:solidFill>
                  <a:srgbClr val="000000"/>
                </a:solidFill>
                <a:latin typeface="Arial"/>
                <a:ea typeface="Arial"/>
                <a:cs typeface="Arial"/>
                <a:sym typeface="Arial"/>
              </a:rPr>
              <a:t>12</a:t>
            </a:fld>
            <a:endParaRPr lang="zh-TW"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8"/>
                                        </p:tgtEl>
                                        <p:attrNameLst>
                                          <p:attrName>style.visibility</p:attrName>
                                        </p:attrNameLst>
                                      </p:cBhvr>
                                      <p:to>
                                        <p:strVal val="visible"/>
                                      </p:to>
                                    </p:set>
                                    <p:anim calcmode="lin" valueType="num">
                                      <p:cBhvr additive="base">
                                        <p:cTn id="7" dur="500" fill="hold"/>
                                        <p:tgtEl>
                                          <p:spTgt spid="138"/>
                                        </p:tgtEl>
                                        <p:attrNameLst>
                                          <p:attrName>ppt_x</p:attrName>
                                        </p:attrNameLst>
                                      </p:cBhvr>
                                      <p:tavLst>
                                        <p:tav tm="0">
                                          <p:val>
                                            <p:strVal val="#ppt_x"/>
                                          </p:val>
                                        </p:tav>
                                        <p:tav tm="100000">
                                          <p:val>
                                            <p:strVal val="#ppt_x"/>
                                          </p:val>
                                        </p:tav>
                                      </p:tavLst>
                                    </p:anim>
                                    <p:anim calcmode="lin" valueType="num">
                                      <p:cBhvr additive="base">
                                        <p:cTn id="8" dur="500" fill="hold"/>
                                        <p:tgtEl>
                                          <p:spTgt spid="13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4">
                                            <p:txEl>
                                              <p:pRg st="0" end="0"/>
                                            </p:txEl>
                                          </p:spTgt>
                                        </p:tgtEl>
                                        <p:attrNameLst>
                                          <p:attrName>style.visibility</p:attrName>
                                        </p:attrNameLst>
                                      </p:cBhvr>
                                      <p:to>
                                        <p:strVal val="visible"/>
                                      </p:to>
                                    </p:set>
                                    <p:anim calcmode="lin" valueType="num">
                                      <p:cBhvr additive="base">
                                        <p:cTn id="11" dur="500" fill="hold"/>
                                        <p:tgtEl>
                                          <p:spTgt spid="14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44">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44">
                                            <p:txEl>
                                              <p:pRg st="1" end="1"/>
                                            </p:txEl>
                                          </p:spTgt>
                                        </p:tgtEl>
                                        <p:attrNameLst>
                                          <p:attrName>style.visibility</p:attrName>
                                        </p:attrNameLst>
                                      </p:cBhvr>
                                      <p:to>
                                        <p:strVal val="visible"/>
                                      </p:to>
                                    </p:set>
                                    <p:anim calcmode="lin" valueType="num">
                                      <p:cBhvr additive="base">
                                        <p:cTn id="15" dur="500" fill="hold"/>
                                        <p:tgtEl>
                                          <p:spTgt spid="144">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44">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4">
                                            <p:txEl>
                                              <p:pRg st="2" end="2"/>
                                            </p:txEl>
                                          </p:spTgt>
                                        </p:tgtEl>
                                        <p:attrNameLst>
                                          <p:attrName>style.visibility</p:attrName>
                                        </p:attrNameLst>
                                      </p:cBhvr>
                                      <p:to>
                                        <p:strVal val="visible"/>
                                      </p:to>
                                    </p:set>
                                    <p:anim calcmode="lin" valueType="num">
                                      <p:cBhvr additive="base">
                                        <p:cTn id="19" dur="500" fill="hold"/>
                                        <p:tgtEl>
                                          <p:spTgt spid="14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4">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44">
                                            <p:txEl>
                                              <p:pRg st="3" end="3"/>
                                            </p:txEl>
                                          </p:spTgt>
                                        </p:tgtEl>
                                        <p:attrNameLst>
                                          <p:attrName>style.visibility</p:attrName>
                                        </p:attrNameLst>
                                      </p:cBhvr>
                                      <p:to>
                                        <p:strVal val="visible"/>
                                      </p:to>
                                    </p:set>
                                    <p:anim calcmode="lin" valueType="num">
                                      <p:cBhvr additive="base">
                                        <p:cTn id="23" dur="500" fill="hold"/>
                                        <p:tgtEl>
                                          <p:spTgt spid="144">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44">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44">
                                            <p:txEl>
                                              <p:pRg st="4" end="4"/>
                                            </p:txEl>
                                          </p:spTgt>
                                        </p:tgtEl>
                                        <p:attrNameLst>
                                          <p:attrName>style.visibility</p:attrName>
                                        </p:attrNameLst>
                                      </p:cBhvr>
                                      <p:to>
                                        <p:strVal val="visible"/>
                                      </p:to>
                                    </p:set>
                                    <p:anim calcmode="lin" valueType="num">
                                      <p:cBhvr additive="base">
                                        <p:cTn id="27" dur="500" fill="hold"/>
                                        <p:tgtEl>
                                          <p:spTgt spid="144">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44">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0"/>
                                        </p:tgtEl>
                                        <p:attrNameLst>
                                          <p:attrName>style.visibility</p:attrName>
                                        </p:attrNameLst>
                                      </p:cBhvr>
                                      <p:to>
                                        <p:strVal val="visible"/>
                                      </p:to>
                                    </p:set>
                                    <p:anim calcmode="lin" valueType="num">
                                      <p:cBhvr additive="base">
                                        <p:cTn id="31" dur="500" fill="hold"/>
                                        <p:tgtEl>
                                          <p:spTgt spid="140"/>
                                        </p:tgtEl>
                                        <p:attrNameLst>
                                          <p:attrName>ppt_x</p:attrName>
                                        </p:attrNameLst>
                                      </p:cBhvr>
                                      <p:tavLst>
                                        <p:tav tm="0">
                                          <p:val>
                                            <p:strVal val="#ppt_x"/>
                                          </p:val>
                                        </p:tav>
                                        <p:tav tm="100000">
                                          <p:val>
                                            <p:strVal val="#ppt_x"/>
                                          </p:val>
                                        </p:tav>
                                      </p:tavLst>
                                    </p:anim>
                                    <p:anim calcmode="lin" valueType="num">
                                      <p:cBhvr additive="base">
                                        <p:cTn id="32" dur="500" fill="hold"/>
                                        <p:tgtEl>
                                          <p:spTgt spid="14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39"/>
                                        </p:tgtEl>
                                        <p:attrNameLst>
                                          <p:attrName>style.visibility</p:attrName>
                                        </p:attrNameLst>
                                      </p:cBhvr>
                                      <p:to>
                                        <p:strVal val="visible"/>
                                      </p:to>
                                    </p:set>
                                    <p:anim calcmode="lin" valueType="num">
                                      <p:cBhvr additive="base">
                                        <p:cTn id="37" dur="500"/>
                                        <p:tgtEl>
                                          <p:spTgt spid="139"/>
                                        </p:tgtEl>
                                        <p:attrNameLst>
                                          <p:attrName>ppt_y</p:attrName>
                                        </p:attrNameLst>
                                      </p:cBhvr>
                                      <p:tavLst>
                                        <p:tav tm="0">
                                          <p:val>
                                            <p:strVal val="#ppt_y+1"/>
                                          </p:val>
                                        </p:tav>
                                        <p:tav tm="100000">
                                          <p:val>
                                            <p:strVal val="#ppt_y"/>
                                          </p:val>
                                        </p:tav>
                                      </p:tavLst>
                                    </p:anim>
                                  </p:childTnLst>
                                </p:cTn>
                              </p:par>
                              <p:par>
                                <p:cTn id="38" presetID="2" presetClass="entr" presetSubtype="2" fill="hold" nodeType="withEffect">
                                  <p:stCondLst>
                                    <p:cond delay="0"/>
                                  </p:stCondLst>
                                  <p:childTnLst>
                                    <p:set>
                                      <p:cBhvr>
                                        <p:cTn id="39" dur="1" fill="hold">
                                          <p:stCondLst>
                                            <p:cond delay="0"/>
                                          </p:stCondLst>
                                        </p:cTn>
                                        <p:tgtEl>
                                          <p:spTgt spid="142"/>
                                        </p:tgtEl>
                                        <p:attrNameLst>
                                          <p:attrName>style.visibility</p:attrName>
                                        </p:attrNameLst>
                                      </p:cBhvr>
                                      <p:to>
                                        <p:strVal val="visible"/>
                                      </p:to>
                                    </p:set>
                                    <p:anim calcmode="lin" valueType="num">
                                      <p:cBhvr additive="base">
                                        <p:cTn id="40" dur="500"/>
                                        <p:tgtEl>
                                          <p:spTgt spid="142"/>
                                        </p:tgtEl>
                                        <p:attrNameLst>
                                          <p:attrName>ppt_x</p:attrName>
                                        </p:attrNameLst>
                                      </p:cBhvr>
                                      <p:tavLst>
                                        <p:tav tm="0">
                                          <p:val>
                                            <p:strVal val="#ppt_x+1"/>
                                          </p:val>
                                        </p:tav>
                                        <p:tav tm="100000">
                                          <p:val>
                                            <p:strVal val="#ppt_x"/>
                                          </p:val>
                                        </p:tav>
                                      </p:tavLst>
                                    </p:anim>
                                  </p:childTnLst>
                                </p:cTn>
                              </p:par>
                              <p:par>
                                <p:cTn id="41" presetID="2" presetClass="entr" presetSubtype="8" fill="hold" nodeType="withEffect">
                                  <p:stCondLst>
                                    <p:cond delay="0"/>
                                  </p:stCondLst>
                                  <p:childTnLst>
                                    <p:set>
                                      <p:cBhvr>
                                        <p:cTn id="42" dur="1" fill="hold">
                                          <p:stCondLst>
                                            <p:cond delay="0"/>
                                          </p:stCondLst>
                                        </p:cTn>
                                        <p:tgtEl>
                                          <p:spTgt spid="141"/>
                                        </p:tgtEl>
                                        <p:attrNameLst>
                                          <p:attrName>style.visibility</p:attrName>
                                        </p:attrNameLst>
                                      </p:cBhvr>
                                      <p:to>
                                        <p:strVal val="visible"/>
                                      </p:to>
                                    </p:set>
                                    <p:anim calcmode="lin" valueType="num">
                                      <p:cBhvr additive="base">
                                        <p:cTn id="43" dur="500"/>
                                        <p:tgtEl>
                                          <p:spTgt spid="141"/>
                                        </p:tgtEl>
                                        <p:attrNameLst>
                                          <p:attrName>ppt_x</p:attrName>
                                        </p:attrNameLst>
                                      </p:cBhvr>
                                      <p:tavLst>
                                        <p:tav tm="0">
                                          <p:val>
                                            <p:strVal val="#ppt_x-1"/>
                                          </p:val>
                                        </p:tav>
                                        <p:tav tm="100000">
                                          <p:val>
                                            <p:strVal val="#ppt_x"/>
                                          </p:val>
                                        </p:tav>
                                      </p:tavLst>
                                    </p:anim>
                                  </p:childTnLst>
                                </p:cTn>
                              </p:par>
                              <p:par>
                                <p:cTn id="44" presetID="2" presetClass="entr" presetSubtype="4" fill="hold" nodeType="withEffect">
                                  <p:stCondLst>
                                    <p:cond delay="0"/>
                                  </p:stCondLst>
                                  <p:childTnLst>
                                    <p:set>
                                      <p:cBhvr>
                                        <p:cTn id="45" dur="1" fill="hold">
                                          <p:stCondLst>
                                            <p:cond delay="0"/>
                                          </p:stCondLst>
                                        </p:cTn>
                                        <p:tgtEl>
                                          <p:spTgt spid="143"/>
                                        </p:tgtEl>
                                        <p:attrNameLst>
                                          <p:attrName>style.visibility</p:attrName>
                                        </p:attrNameLst>
                                      </p:cBhvr>
                                      <p:to>
                                        <p:strVal val="visible"/>
                                      </p:to>
                                    </p:set>
                                    <p:anim calcmode="lin" valueType="num">
                                      <p:cBhvr additive="base">
                                        <p:cTn id="46" dur="500"/>
                                        <p:tgtEl>
                                          <p:spTgt spid="143"/>
                                        </p:tgtEl>
                                        <p:attrNameLst>
                                          <p:attrName>ppt_y</p:attrName>
                                        </p:attrNameLst>
                                      </p:cBhvr>
                                      <p:tavLst>
                                        <p:tav tm="0">
                                          <p:val>
                                            <p:strVal val="#ppt_y+1"/>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144">
                                            <p:txEl>
                                              <p:pRg st="5" end="5"/>
                                            </p:txEl>
                                          </p:spTgt>
                                        </p:tgtEl>
                                        <p:attrNameLst>
                                          <p:attrName>style.visibility</p:attrName>
                                        </p:attrNameLst>
                                      </p:cBhvr>
                                      <p:to>
                                        <p:strVal val="visible"/>
                                      </p:to>
                                    </p:set>
                                    <p:anim calcmode="lin" valueType="num">
                                      <p:cBhvr additive="base">
                                        <p:cTn id="49" dur="500" fill="hold"/>
                                        <p:tgtEl>
                                          <p:spTgt spid="144">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44">
                                            <p:txEl>
                                              <p:pRg st="5" end="5"/>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144">
                                            <p:txEl>
                                              <p:pRg st="6" end="6"/>
                                            </p:txEl>
                                          </p:spTgt>
                                        </p:tgtEl>
                                        <p:attrNameLst>
                                          <p:attrName>style.visibility</p:attrName>
                                        </p:attrNameLst>
                                      </p:cBhvr>
                                      <p:to>
                                        <p:strVal val="visible"/>
                                      </p:to>
                                    </p:set>
                                    <p:anim calcmode="lin" valueType="num">
                                      <p:cBhvr additive="base">
                                        <p:cTn id="53" dur="500" fill="hold"/>
                                        <p:tgtEl>
                                          <p:spTgt spid="144">
                                            <p:txEl>
                                              <p:pRg st="6" end="6"/>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44">
                                            <p:txEl>
                                              <p:pRg st="6" end="6"/>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144">
                                            <p:txEl>
                                              <p:pRg st="7" end="7"/>
                                            </p:txEl>
                                          </p:spTgt>
                                        </p:tgtEl>
                                        <p:attrNameLst>
                                          <p:attrName>style.visibility</p:attrName>
                                        </p:attrNameLst>
                                      </p:cBhvr>
                                      <p:to>
                                        <p:strVal val="visible"/>
                                      </p:to>
                                    </p:set>
                                    <p:anim calcmode="lin" valueType="num">
                                      <p:cBhvr additive="base">
                                        <p:cTn id="57" dur="500" fill="hold"/>
                                        <p:tgtEl>
                                          <p:spTgt spid="144">
                                            <p:txEl>
                                              <p:pRg st="7" end="7"/>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txBox="1">
            <a:spLocks noGrp="1"/>
          </p:cNvSpPr>
          <p:nvPr>
            <p:ph type="title"/>
          </p:nvPr>
        </p:nvSpPr>
        <p:spPr>
          <a:xfrm>
            <a:off x="235930" y="257700"/>
            <a:ext cx="8520599" cy="9431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accent1"/>
              </a:buClr>
              <a:buSzPct val="25000"/>
              <a:buFont typeface="PT Sans Narrow"/>
              <a:buNone/>
            </a:pPr>
            <a:r>
              <a:rPr lang="zh-TW" sz="3600" b="1" i="0" u="none" strike="noStrike" cap="none">
                <a:solidFill>
                  <a:schemeClr val="accent1"/>
                </a:solidFill>
                <a:latin typeface="PT Sans Narrow"/>
                <a:ea typeface="PT Sans Narrow"/>
                <a:cs typeface="PT Sans Narrow"/>
                <a:sym typeface="PT Sans Narrow"/>
              </a:rPr>
              <a:t>A 8C CPS for a Smart Factory</a:t>
            </a:r>
          </a:p>
        </p:txBody>
      </p:sp>
      <p:pic>
        <p:nvPicPr>
          <p:cNvPr id="151" name="Shape 151" descr="oKTI7w8LgV9QZot-ENxPVCvUaCchIj6CKdqS_HW9sFEPueRCLig1u5YMAz3YaOdHhGOv2b71wDSzrnptAF-eklYb4q7KtujxFw1pkAmvolYLWSiF68UOGmjYfqHSNpiGu48oF2vl"/>
          <p:cNvPicPr preferRelativeResize="0"/>
          <p:nvPr/>
        </p:nvPicPr>
        <p:blipFill rotWithShape="1">
          <a:blip r:embed="rId3">
            <a:alphaModFix/>
          </a:blip>
          <a:srcRect/>
          <a:stretch/>
        </p:blipFill>
        <p:spPr>
          <a:xfrm>
            <a:off x="143656" y="1312700"/>
            <a:ext cx="8705147" cy="5308016"/>
          </a:xfrm>
          <a:prstGeom prst="rect">
            <a:avLst/>
          </a:prstGeom>
          <a:noFill/>
          <a:ln>
            <a:noFill/>
          </a:ln>
        </p:spPr>
      </p:pic>
      <p:sp>
        <p:nvSpPr>
          <p:cNvPr id="2" name="投影片編號版面配置區 1"/>
          <p:cNvSpPr>
            <a:spLocks noGrp="1"/>
          </p:cNvSpPr>
          <p:nvPr>
            <p:ph type="sldNum" idx="12"/>
          </p:nvPr>
        </p:nvSpPr>
        <p:spPr/>
        <p:txBody>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altLang="zh-TW" sz="1400" b="0" i="0" u="none" strike="noStrike" cap="none" smtClean="0">
                <a:solidFill>
                  <a:srgbClr val="000000"/>
                </a:solidFill>
                <a:latin typeface="Arial"/>
                <a:ea typeface="Arial"/>
                <a:cs typeface="Arial"/>
                <a:sym typeface="Arial"/>
              </a:rPr>
              <a:t>13</a:t>
            </a:fld>
            <a:endParaRPr lang="zh-TW"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691640" y="2437406"/>
            <a:ext cx="5943600" cy="763500"/>
          </a:xfrm>
        </p:spPr>
        <p:txBody>
          <a:bodyPr/>
          <a:lstStyle/>
          <a:p>
            <a:r>
              <a:rPr lang="en-US" altLang="zh-TW" sz="9600" i="1" dirty="0" smtClean="0">
                <a:latin typeface="Times New Roman" panose="02020603050405020304" pitchFamily="18" charset="0"/>
                <a:cs typeface="Times New Roman" panose="02020603050405020304" pitchFamily="18" charset="0"/>
              </a:rPr>
              <a:t>The End</a:t>
            </a:r>
            <a:endParaRPr lang="zh-TW" altLang="en-US" sz="9600" i="1" dirty="0">
              <a:latin typeface="Times New Roman" panose="02020603050405020304" pitchFamily="18" charset="0"/>
              <a:cs typeface="Times New Roman" panose="02020603050405020304" pitchFamily="18" charset="0"/>
            </a:endParaRPr>
          </a:p>
        </p:txBody>
      </p:sp>
      <p:sp>
        <p:nvSpPr>
          <p:cNvPr id="3" name="投影片編號版面配置區 2"/>
          <p:cNvSpPr>
            <a:spLocks noGrp="1"/>
          </p:cNvSpPr>
          <p:nvPr>
            <p:ph type="sldNum" idx="12"/>
          </p:nvPr>
        </p:nvSpPr>
        <p:spPr/>
        <p:txBody>
          <a:bodyPr/>
          <a:lstStyle/>
          <a:p>
            <a:pPr lvl="0">
              <a:spcBef>
                <a:spcPts val="0"/>
              </a:spcBef>
              <a:buNone/>
            </a:pPr>
            <a:fld id="{00000000-1234-1234-1234-123412341234}" type="slidenum">
              <a:rPr lang="en-US" altLang="zh-TW" smtClean="0"/>
              <a:t>14</a:t>
            </a:fld>
            <a:endParaRPr lang="zh-TW"/>
          </a:p>
        </p:txBody>
      </p:sp>
    </p:spTree>
    <p:extLst>
      <p:ext uri="{BB962C8B-B14F-4D97-AF65-F5344CB8AC3E}">
        <p14:creationId xmlns:p14="http://schemas.microsoft.com/office/powerpoint/2010/main" val="11225205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6146" name="Picture 2" descr="產官學攜手為智慧機械產業育才"/>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9479"/>
            <a:ext cx="9144000" cy="6092192"/>
          </a:xfrm>
          <a:prstGeom prst="rect">
            <a:avLst/>
          </a:prstGeom>
          <a:noFill/>
          <a:extLst>
            <a:ext uri="{909E8E84-426E-40DD-AFC4-6F175D3DCCD1}">
              <a14:hiddenFill xmlns:a14="http://schemas.microsoft.com/office/drawing/2010/main">
                <a:solidFill>
                  <a:srgbClr val="FFFFFF"/>
                </a:solidFill>
              </a14:hiddenFill>
            </a:ext>
          </a:extLst>
        </p:spPr>
      </p:pic>
      <p:sp>
        <p:nvSpPr>
          <p:cNvPr id="5" name="文字方塊 4"/>
          <p:cNvSpPr txBox="1"/>
          <p:nvPr/>
        </p:nvSpPr>
        <p:spPr>
          <a:xfrm>
            <a:off x="422640" y="6509173"/>
            <a:ext cx="7596951" cy="276999"/>
          </a:xfrm>
          <a:prstGeom prst="rect">
            <a:avLst/>
          </a:prstGeom>
          <a:noFill/>
        </p:spPr>
        <p:txBody>
          <a:bodyPr wrap="none" rtlCol="0">
            <a:spAutoFit/>
          </a:bodyPr>
          <a:lstStyle/>
          <a:p>
            <a:r>
              <a:rPr lang="en-US" altLang="zh-TW" sz="1200" dirty="0">
                <a:solidFill>
                  <a:srgbClr val="CE93D8"/>
                </a:solidFill>
              </a:rPr>
              <a:t>Source: http://</a:t>
            </a:r>
            <a:r>
              <a:rPr lang="en-US" altLang="zh-TW" sz="1200" dirty="0" smtClean="0">
                <a:solidFill>
                  <a:srgbClr val="CE93D8"/>
                </a:solidFill>
              </a:rPr>
              <a:t>www.businessweekly.com.tw/article.aspx?id=33360&amp;type=Indep (</a:t>
            </a:r>
            <a:r>
              <a:rPr lang="zh-TW" altLang="en-US" sz="1200" dirty="0">
                <a:solidFill>
                  <a:srgbClr val="CE93D8"/>
                </a:solidFill>
              </a:rPr>
              <a:t>商業</a:t>
            </a:r>
            <a:r>
              <a:rPr lang="zh-TW" altLang="en-US" sz="1200" dirty="0" smtClean="0">
                <a:solidFill>
                  <a:srgbClr val="CE93D8"/>
                </a:solidFill>
              </a:rPr>
              <a:t>周刊</a:t>
            </a:r>
            <a:r>
              <a:rPr lang="en-US" altLang="zh-TW" sz="1200" dirty="0" smtClean="0">
                <a:solidFill>
                  <a:srgbClr val="CE93D8"/>
                </a:solidFill>
              </a:rPr>
              <a:t>2017</a:t>
            </a:r>
            <a:r>
              <a:rPr lang="zh-TW" altLang="en-US" sz="1200" dirty="0" smtClean="0">
                <a:solidFill>
                  <a:srgbClr val="CE93D8"/>
                </a:solidFill>
              </a:rPr>
              <a:t>年</a:t>
            </a:r>
            <a:r>
              <a:rPr lang="en-US" altLang="zh-TW" sz="1200" dirty="0" smtClean="0">
                <a:solidFill>
                  <a:srgbClr val="CE93D8"/>
                </a:solidFill>
              </a:rPr>
              <a:t>10</a:t>
            </a:r>
            <a:r>
              <a:rPr lang="zh-TW" altLang="en-US" sz="1200" dirty="0" smtClean="0">
                <a:solidFill>
                  <a:srgbClr val="CE93D8"/>
                </a:solidFill>
              </a:rPr>
              <a:t>月</a:t>
            </a:r>
            <a:r>
              <a:rPr lang="en-US" altLang="zh-TW" sz="1200" dirty="0" smtClean="0">
                <a:solidFill>
                  <a:srgbClr val="CE93D8"/>
                </a:solidFill>
              </a:rPr>
              <a:t>1560</a:t>
            </a:r>
            <a:r>
              <a:rPr lang="zh-TW" altLang="en-US" sz="1200" dirty="0" smtClean="0">
                <a:solidFill>
                  <a:srgbClr val="CE93D8"/>
                </a:solidFill>
              </a:rPr>
              <a:t>期</a:t>
            </a:r>
            <a:r>
              <a:rPr lang="en-US" altLang="zh-TW" sz="1200" dirty="0" smtClean="0">
                <a:solidFill>
                  <a:srgbClr val="CE93D8"/>
                </a:solidFill>
              </a:rPr>
              <a:t>)</a:t>
            </a:r>
            <a:endParaRPr lang="zh-TW" altLang="en-US" sz="1200" dirty="0">
              <a:solidFill>
                <a:srgbClr val="CE93D8"/>
              </a:solidFill>
            </a:endParaRPr>
          </a:p>
        </p:txBody>
      </p:sp>
      <p:sp>
        <p:nvSpPr>
          <p:cNvPr id="4" name="投影片編號版面配置區 3"/>
          <p:cNvSpPr>
            <a:spLocks noGrp="1"/>
          </p:cNvSpPr>
          <p:nvPr>
            <p:ph type="sldNum" idx="12"/>
          </p:nvPr>
        </p:nvSpPr>
        <p:spPr/>
        <p:txBody>
          <a:bodyPr/>
          <a:lstStyle/>
          <a:p>
            <a:pPr lvl="0">
              <a:spcBef>
                <a:spcPts val="0"/>
              </a:spcBef>
              <a:buNone/>
            </a:pPr>
            <a:fld id="{00000000-1234-1234-1234-123412341234}" type="slidenum">
              <a:rPr lang="en-US" altLang="zh-TW" smtClean="0"/>
              <a:t>2</a:t>
            </a:fld>
            <a:endParaRPr lang="zh-TW"/>
          </a:p>
        </p:txBody>
      </p:sp>
    </p:spTree>
    <p:extLst>
      <p:ext uri="{BB962C8B-B14F-4D97-AF65-F5344CB8AC3E}">
        <p14:creationId xmlns:p14="http://schemas.microsoft.com/office/powerpoint/2010/main" val="29420780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5" name="image11.png"/>
          <p:cNvPicPr/>
          <p:nvPr/>
        </p:nvPicPr>
        <p:blipFill>
          <a:blip r:embed="rId3"/>
          <a:srcRect l="920" t="21528" b="8265"/>
          <a:stretch>
            <a:fillRect/>
          </a:stretch>
        </p:blipFill>
        <p:spPr>
          <a:xfrm>
            <a:off x="0" y="414351"/>
            <a:ext cx="9216110" cy="5977334"/>
          </a:xfrm>
          <a:prstGeom prst="rect">
            <a:avLst/>
          </a:prstGeom>
          <a:ln/>
        </p:spPr>
      </p:pic>
      <p:sp>
        <p:nvSpPr>
          <p:cNvPr id="6" name="文字方塊 5"/>
          <p:cNvSpPr txBox="1"/>
          <p:nvPr/>
        </p:nvSpPr>
        <p:spPr>
          <a:xfrm>
            <a:off x="2865237" y="6417085"/>
            <a:ext cx="2361544" cy="276999"/>
          </a:xfrm>
          <a:prstGeom prst="rect">
            <a:avLst/>
          </a:prstGeom>
          <a:noFill/>
        </p:spPr>
        <p:txBody>
          <a:bodyPr wrap="none" rtlCol="0">
            <a:spAutoFit/>
          </a:bodyPr>
          <a:lstStyle/>
          <a:p>
            <a:r>
              <a:rPr lang="en-US" altLang="zh-TW" sz="1200" dirty="0" smtClean="0">
                <a:solidFill>
                  <a:srgbClr val="CE93D8"/>
                </a:solidFill>
              </a:rPr>
              <a:t>Source: Siemens </a:t>
            </a:r>
            <a:r>
              <a:rPr lang="en-US" altLang="zh-TW" sz="1200" dirty="0">
                <a:solidFill>
                  <a:srgbClr val="CE93D8"/>
                </a:solidFill>
              </a:rPr>
              <a:t>PLM </a:t>
            </a:r>
            <a:r>
              <a:rPr lang="en-US" altLang="zh-TW" sz="1200" dirty="0" smtClean="0">
                <a:solidFill>
                  <a:srgbClr val="CE93D8"/>
                </a:solidFill>
              </a:rPr>
              <a:t>Software</a:t>
            </a:r>
            <a:endParaRPr lang="zh-TW" altLang="en-US" sz="1200" dirty="0">
              <a:solidFill>
                <a:srgbClr val="CE93D8"/>
              </a:solidFill>
            </a:endParaRPr>
          </a:p>
        </p:txBody>
      </p:sp>
      <p:sp>
        <p:nvSpPr>
          <p:cNvPr id="4" name="投影片編號版面配置區 3"/>
          <p:cNvSpPr>
            <a:spLocks noGrp="1"/>
          </p:cNvSpPr>
          <p:nvPr>
            <p:ph type="sldNum" idx="12"/>
          </p:nvPr>
        </p:nvSpPr>
        <p:spPr/>
        <p:txBody>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altLang="zh-TW" sz="1400" b="0" i="0" u="none" strike="noStrike" cap="none" smtClean="0">
                <a:solidFill>
                  <a:srgbClr val="000000"/>
                </a:solidFill>
                <a:latin typeface="Arial"/>
                <a:ea typeface="Arial"/>
                <a:cs typeface="Arial"/>
                <a:sym typeface="Arial"/>
              </a:rPr>
              <a:t>3</a:t>
            </a:fld>
            <a:endParaRPr lang="zh-TW"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0950090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99"/>
          <p:cNvSpPr txBox="1">
            <a:spLocks noGrp="1"/>
          </p:cNvSpPr>
          <p:nvPr>
            <p:ph type="title"/>
          </p:nvPr>
        </p:nvSpPr>
        <p:spPr>
          <a:xfrm>
            <a:off x="304800" y="228600"/>
            <a:ext cx="8839200" cy="1061400"/>
          </a:xfrm>
          <a:prstGeom prst="rect">
            <a:avLst/>
          </a:prstGeom>
          <a:noFill/>
          <a:ln>
            <a:noFill/>
          </a:ln>
        </p:spPr>
        <p:txBody>
          <a:bodyPr lIns="91425" tIns="91425" rIns="91425" bIns="91425" anchor="t" anchorCtr="0">
            <a:noAutofit/>
          </a:bodyPr>
          <a:lstStyle/>
          <a:p>
            <a:pPr>
              <a:buSzPct val="25000"/>
            </a:pPr>
            <a:r>
              <a:rPr lang="en-US" altLang="zh-TW" sz="3200" dirty="0" smtClean="0">
                <a:sym typeface="Arial"/>
              </a:rPr>
              <a:t>Manufacturing Strategies of Leading Countries</a:t>
            </a:r>
            <a:endParaRPr lang="zh-TW" sz="3200" dirty="0">
              <a:sym typeface="Arial"/>
            </a:endParaRPr>
          </a:p>
        </p:txBody>
      </p:sp>
      <p:sp>
        <p:nvSpPr>
          <p:cNvPr id="9" name="文字方塊 8"/>
          <p:cNvSpPr txBox="1"/>
          <p:nvPr/>
        </p:nvSpPr>
        <p:spPr>
          <a:xfrm>
            <a:off x="323877" y="6578471"/>
            <a:ext cx="7842109" cy="276999"/>
          </a:xfrm>
          <a:prstGeom prst="rect">
            <a:avLst/>
          </a:prstGeom>
          <a:noFill/>
        </p:spPr>
        <p:txBody>
          <a:bodyPr wrap="square" rtlCol="0">
            <a:spAutoFit/>
          </a:bodyPr>
          <a:lstStyle/>
          <a:p>
            <a:r>
              <a:rPr lang="en-US" altLang="zh-TW" sz="1200" dirty="0">
                <a:solidFill>
                  <a:srgbClr val="CE93D8"/>
                </a:solidFill>
              </a:rPr>
              <a:t>Source: http://www.epochtimes.com/b5/15/9/4/n4520369.htm</a:t>
            </a:r>
            <a:endParaRPr lang="zh-TW" altLang="en-US" sz="1200" dirty="0">
              <a:solidFill>
                <a:srgbClr val="CE93D8"/>
              </a:solidFill>
            </a:endParaRPr>
          </a:p>
        </p:txBody>
      </p:sp>
      <p:pic>
        <p:nvPicPr>
          <p:cNvPr id="6148" name="Picture 4" descr="圖片搜尋結果"/>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077" y="759300"/>
            <a:ext cx="1552543" cy="1045009"/>
          </a:xfrm>
          <a:prstGeom prst="rect">
            <a:avLst/>
          </a:prstGeom>
          <a:noFill/>
          <a:extLst>
            <a:ext uri="{909E8E84-426E-40DD-AFC4-6F175D3DCCD1}">
              <a14:hiddenFill xmlns:a14="http://schemas.microsoft.com/office/drawing/2010/main">
                <a:solidFill>
                  <a:srgbClr val="FFFFFF"/>
                </a:solidFill>
              </a14:hiddenFill>
            </a:ext>
          </a:extLst>
        </p:spPr>
      </p:pic>
      <p:cxnSp>
        <p:nvCxnSpPr>
          <p:cNvPr id="5" name="直線單箭頭接點 4"/>
          <p:cNvCxnSpPr>
            <a:stCxn id="6148" idx="3"/>
          </p:cNvCxnSpPr>
          <p:nvPr/>
        </p:nvCxnSpPr>
        <p:spPr>
          <a:xfrm>
            <a:off x="1889456" y="1281805"/>
            <a:ext cx="2340909" cy="0"/>
          </a:xfrm>
          <a:prstGeom prst="straightConnector1">
            <a:avLst/>
          </a:prstGeom>
          <a:ln w="57150" cmpd="sng">
            <a:headEnd type="none" w="med" len="med"/>
            <a:tailEnd type="stealth" w="med" len="med"/>
          </a:ln>
        </p:spPr>
        <p:style>
          <a:lnRef idx="1">
            <a:schemeClr val="accent1"/>
          </a:lnRef>
          <a:fillRef idx="0">
            <a:schemeClr val="accent1"/>
          </a:fillRef>
          <a:effectRef idx="0">
            <a:schemeClr val="accent1"/>
          </a:effectRef>
          <a:fontRef idx="minor">
            <a:schemeClr val="tx1"/>
          </a:fontRef>
        </p:style>
      </p:cxnSp>
      <p:sp>
        <p:nvSpPr>
          <p:cNvPr id="10" name="文字方塊 9"/>
          <p:cNvSpPr txBox="1"/>
          <p:nvPr/>
        </p:nvSpPr>
        <p:spPr>
          <a:xfrm>
            <a:off x="1978199" y="951862"/>
            <a:ext cx="1812346" cy="338554"/>
          </a:xfrm>
          <a:prstGeom prst="rect">
            <a:avLst/>
          </a:prstGeom>
          <a:noFill/>
        </p:spPr>
        <p:txBody>
          <a:bodyPr wrap="none" rtlCol="0">
            <a:spAutoFit/>
          </a:bodyPr>
          <a:lstStyle/>
          <a:p>
            <a:r>
              <a:rPr lang="en-US" altLang="zh-TW" sz="1600" dirty="0" smtClean="0"/>
              <a:t>Industry 4.0</a:t>
            </a:r>
            <a:endParaRPr lang="zh-TW" altLang="en-US" sz="1600" dirty="0"/>
          </a:p>
        </p:txBody>
      </p:sp>
      <p:sp>
        <p:nvSpPr>
          <p:cNvPr id="13" name="文字方塊 12"/>
          <p:cNvSpPr txBox="1"/>
          <p:nvPr/>
        </p:nvSpPr>
        <p:spPr>
          <a:xfrm>
            <a:off x="1978199" y="1327635"/>
            <a:ext cx="1955450" cy="338554"/>
          </a:xfrm>
          <a:prstGeom prst="rect">
            <a:avLst/>
          </a:prstGeom>
          <a:noFill/>
        </p:spPr>
        <p:txBody>
          <a:bodyPr wrap="none" rtlCol="0">
            <a:spAutoFit/>
          </a:bodyPr>
          <a:lstStyle/>
          <a:p>
            <a:r>
              <a:rPr lang="en-US" altLang="zh-TW" sz="1600" dirty="0" smtClean="0"/>
              <a:t>Europe 2020</a:t>
            </a:r>
            <a:endParaRPr lang="zh-TW" altLang="en-US" sz="1600" dirty="0"/>
          </a:p>
        </p:txBody>
      </p:sp>
      <p:sp>
        <p:nvSpPr>
          <p:cNvPr id="11" name="文字方塊 10"/>
          <p:cNvSpPr txBox="1"/>
          <p:nvPr/>
        </p:nvSpPr>
        <p:spPr>
          <a:xfrm>
            <a:off x="4369608" y="943369"/>
            <a:ext cx="3691253" cy="646331"/>
          </a:xfrm>
          <a:prstGeom prst="rect">
            <a:avLst/>
          </a:prstGeom>
          <a:noFill/>
        </p:spPr>
        <p:txBody>
          <a:bodyPr wrap="square" rtlCol="0">
            <a:spAutoFit/>
          </a:bodyPr>
          <a:lstStyle/>
          <a:p>
            <a:r>
              <a:rPr lang="en-US" altLang="zh-TW" sz="1200" dirty="0" smtClean="0"/>
              <a:t>Cyber-Physical System </a:t>
            </a:r>
          </a:p>
          <a:p>
            <a:r>
              <a:rPr lang="en-US" altLang="zh-TW" sz="1200" dirty="0" smtClean="0"/>
              <a:t>Smart Factory</a:t>
            </a:r>
          </a:p>
          <a:p>
            <a:r>
              <a:rPr lang="en-US" altLang="zh-TW" sz="1200" dirty="0" smtClean="0"/>
              <a:t>Internet of Things and Services</a:t>
            </a:r>
            <a:endParaRPr lang="zh-TW" altLang="en-US" sz="1200" dirty="0"/>
          </a:p>
        </p:txBody>
      </p:sp>
      <p:cxnSp>
        <p:nvCxnSpPr>
          <p:cNvPr id="16" name="直線單箭頭接點 15"/>
          <p:cNvCxnSpPr/>
          <p:nvPr/>
        </p:nvCxnSpPr>
        <p:spPr>
          <a:xfrm>
            <a:off x="1889166" y="3540423"/>
            <a:ext cx="2340909" cy="0"/>
          </a:xfrm>
          <a:prstGeom prst="straightConnector1">
            <a:avLst/>
          </a:prstGeom>
          <a:ln w="57150" cmpd="sng">
            <a:headEnd type="none" w="med" len="med"/>
            <a:tailEnd type="stealth" w="med" len="med"/>
          </a:ln>
        </p:spPr>
        <p:style>
          <a:lnRef idx="1">
            <a:schemeClr val="accent1"/>
          </a:lnRef>
          <a:fillRef idx="0">
            <a:schemeClr val="accent1"/>
          </a:fillRef>
          <a:effectRef idx="0">
            <a:schemeClr val="accent1"/>
          </a:effectRef>
          <a:fontRef idx="minor">
            <a:schemeClr val="tx1"/>
          </a:fontRef>
        </p:style>
      </p:cxnSp>
      <p:sp>
        <p:nvSpPr>
          <p:cNvPr id="17" name="文字方塊 16"/>
          <p:cNvSpPr txBox="1"/>
          <p:nvPr/>
        </p:nvSpPr>
        <p:spPr>
          <a:xfrm>
            <a:off x="1978199" y="2972835"/>
            <a:ext cx="2216270" cy="584775"/>
          </a:xfrm>
          <a:prstGeom prst="rect">
            <a:avLst/>
          </a:prstGeom>
          <a:noFill/>
        </p:spPr>
        <p:txBody>
          <a:bodyPr wrap="none" rtlCol="0">
            <a:spAutoFit/>
          </a:bodyPr>
          <a:lstStyle/>
          <a:p>
            <a:r>
              <a:rPr lang="en-US" altLang="zh-TW" sz="1600" dirty="0" smtClean="0"/>
              <a:t>Manufacturing</a:t>
            </a:r>
          </a:p>
          <a:p>
            <a:r>
              <a:rPr lang="en-US" altLang="zh-TW" sz="1600" dirty="0" smtClean="0"/>
              <a:t>Renaissance</a:t>
            </a:r>
            <a:endParaRPr lang="zh-TW" altLang="en-US" sz="1600" dirty="0"/>
          </a:p>
        </p:txBody>
      </p:sp>
      <p:sp>
        <p:nvSpPr>
          <p:cNvPr id="18" name="文字方塊 17"/>
          <p:cNvSpPr txBox="1"/>
          <p:nvPr/>
        </p:nvSpPr>
        <p:spPr>
          <a:xfrm>
            <a:off x="1989998" y="3594572"/>
            <a:ext cx="2673279" cy="338554"/>
          </a:xfrm>
          <a:prstGeom prst="rect">
            <a:avLst/>
          </a:prstGeom>
          <a:noFill/>
        </p:spPr>
        <p:txBody>
          <a:bodyPr wrap="none" rtlCol="0">
            <a:spAutoFit/>
          </a:bodyPr>
          <a:lstStyle/>
          <a:p>
            <a:r>
              <a:rPr lang="en-US" altLang="zh-TW" sz="1600" dirty="0" smtClean="0"/>
              <a:t>Reindustrialization</a:t>
            </a:r>
            <a:endParaRPr lang="zh-TW" altLang="en-US" sz="1600" dirty="0"/>
          </a:p>
        </p:txBody>
      </p:sp>
      <p:sp>
        <p:nvSpPr>
          <p:cNvPr id="19" name="文字方塊 18"/>
          <p:cNvSpPr txBox="1"/>
          <p:nvPr/>
        </p:nvSpPr>
        <p:spPr>
          <a:xfrm>
            <a:off x="4369319" y="3201986"/>
            <a:ext cx="4953310" cy="646331"/>
          </a:xfrm>
          <a:prstGeom prst="rect">
            <a:avLst/>
          </a:prstGeom>
          <a:noFill/>
        </p:spPr>
        <p:txBody>
          <a:bodyPr wrap="square" rtlCol="0">
            <a:spAutoFit/>
          </a:bodyPr>
          <a:lstStyle/>
          <a:p>
            <a:r>
              <a:rPr lang="en-US" altLang="zh-TW" sz="1200" dirty="0" smtClean="0"/>
              <a:t>Advanced Manufacturing Partnership (AMP) </a:t>
            </a:r>
          </a:p>
          <a:p>
            <a:pPr marL="171450" indent="-171450">
              <a:buFont typeface="Arial" panose="020B0604020202020204" pitchFamily="34" charset="0"/>
              <a:buChar char="•"/>
            </a:pPr>
            <a:r>
              <a:rPr lang="en-US" altLang="zh-TW" sz="1200" dirty="0" smtClean="0"/>
              <a:t>3D Printing, Big Data, Advanced Robots, Energy Saving</a:t>
            </a:r>
            <a:endParaRPr lang="zh-TW" altLang="en-US" sz="1200" dirty="0"/>
          </a:p>
        </p:txBody>
      </p:sp>
      <p:cxnSp>
        <p:nvCxnSpPr>
          <p:cNvPr id="36" name="直線單箭頭接點 35"/>
          <p:cNvCxnSpPr/>
          <p:nvPr/>
        </p:nvCxnSpPr>
        <p:spPr>
          <a:xfrm>
            <a:off x="1874488" y="4661014"/>
            <a:ext cx="2340909" cy="0"/>
          </a:xfrm>
          <a:prstGeom prst="straightConnector1">
            <a:avLst/>
          </a:prstGeom>
          <a:ln w="57150" cmpd="sng">
            <a:headEnd type="none" w="med" len="med"/>
            <a:tailEnd type="stealth" w="med" len="med"/>
          </a:ln>
        </p:spPr>
        <p:style>
          <a:lnRef idx="1">
            <a:schemeClr val="accent1"/>
          </a:lnRef>
          <a:fillRef idx="0">
            <a:schemeClr val="accent1"/>
          </a:fillRef>
          <a:effectRef idx="0">
            <a:schemeClr val="accent1"/>
          </a:effectRef>
          <a:fontRef idx="minor">
            <a:schemeClr val="tx1"/>
          </a:fontRef>
        </p:style>
      </p:cxnSp>
      <p:sp>
        <p:nvSpPr>
          <p:cNvPr id="37" name="文字方塊 36"/>
          <p:cNvSpPr txBox="1"/>
          <p:nvPr/>
        </p:nvSpPr>
        <p:spPr>
          <a:xfrm>
            <a:off x="2034401" y="4076239"/>
            <a:ext cx="1151277" cy="584775"/>
          </a:xfrm>
          <a:prstGeom prst="rect">
            <a:avLst/>
          </a:prstGeom>
          <a:noFill/>
        </p:spPr>
        <p:txBody>
          <a:bodyPr wrap="none" rtlCol="0">
            <a:spAutoFit/>
          </a:bodyPr>
          <a:lstStyle/>
          <a:p>
            <a:r>
              <a:rPr lang="en-US" altLang="zh-TW" sz="1600" dirty="0" smtClean="0"/>
              <a:t>Robotics</a:t>
            </a:r>
          </a:p>
          <a:p>
            <a:r>
              <a:rPr lang="en-US" altLang="zh-TW" sz="1600" dirty="0" smtClean="0"/>
              <a:t>Revolution</a:t>
            </a:r>
            <a:endParaRPr lang="zh-TW" altLang="en-US" sz="1600" dirty="0"/>
          </a:p>
        </p:txBody>
      </p:sp>
      <p:sp>
        <p:nvSpPr>
          <p:cNvPr id="38" name="文字方塊 37"/>
          <p:cNvSpPr txBox="1"/>
          <p:nvPr/>
        </p:nvSpPr>
        <p:spPr>
          <a:xfrm>
            <a:off x="2034401" y="4693809"/>
            <a:ext cx="824466" cy="338554"/>
          </a:xfrm>
          <a:prstGeom prst="rect">
            <a:avLst/>
          </a:prstGeom>
          <a:noFill/>
        </p:spPr>
        <p:txBody>
          <a:bodyPr wrap="none" rtlCol="0">
            <a:spAutoFit/>
          </a:bodyPr>
          <a:lstStyle/>
          <a:p>
            <a:r>
              <a:rPr lang="en-US" altLang="zh-TW" sz="1600" dirty="0" smtClean="0"/>
              <a:t>J4.1</a:t>
            </a:r>
            <a:endParaRPr lang="zh-TW" altLang="en-US" sz="1600" dirty="0"/>
          </a:p>
        </p:txBody>
      </p:sp>
      <p:sp>
        <p:nvSpPr>
          <p:cNvPr id="39" name="文字方塊 38"/>
          <p:cNvSpPr txBox="1"/>
          <p:nvPr/>
        </p:nvSpPr>
        <p:spPr>
          <a:xfrm>
            <a:off x="4354641" y="4322578"/>
            <a:ext cx="3448957" cy="830997"/>
          </a:xfrm>
          <a:prstGeom prst="rect">
            <a:avLst/>
          </a:prstGeom>
          <a:noFill/>
        </p:spPr>
        <p:txBody>
          <a:bodyPr wrap="square" rtlCol="0">
            <a:spAutoFit/>
          </a:bodyPr>
          <a:lstStyle/>
          <a:p>
            <a:r>
              <a:rPr lang="en-US" altLang="zh-TW" sz="1200" dirty="0" smtClean="0"/>
              <a:t>Human and Robots Coexist</a:t>
            </a:r>
          </a:p>
          <a:p>
            <a:pPr marL="171450" indent="-171450">
              <a:buFont typeface="Arial" panose="020B0604020202020204" pitchFamily="34" charset="0"/>
              <a:buChar char="•"/>
            </a:pPr>
            <a:r>
              <a:rPr lang="en-US" altLang="zh-TW" sz="1200" dirty="0" smtClean="0"/>
              <a:t>Mutually-connected Robots, Autonomous Data Accumulating and Utilizing</a:t>
            </a:r>
            <a:endParaRPr lang="zh-TW" altLang="en-US" sz="1200" dirty="0"/>
          </a:p>
        </p:txBody>
      </p:sp>
      <p:cxnSp>
        <p:nvCxnSpPr>
          <p:cNvPr id="47" name="直線單箭頭接點 46"/>
          <p:cNvCxnSpPr/>
          <p:nvPr/>
        </p:nvCxnSpPr>
        <p:spPr>
          <a:xfrm>
            <a:off x="1847446" y="5700497"/>
            <a:ext cx="2340909" cy="0"/>
          </a:xfrm>
          <a:prstGeom prst="straightConnector1">
            <a:avLst/>
          </a:prstGeom>
          <a:ln w="57150" cmpd="sng">
            <a:headEnd type="none" w="med" len="med"/>
            <a:tailEnd type="stealth" w="med" len="med"/>
          </a:ln>
        </p:spPr>
        <p:style>
          <a:lnRef idx="1">
            <a:schemeClr val="accent1"/>
          </a:lnRef>
          <a:fillRef idx="0">
            <a:schemeClr val="accent1"/>
          </a:fillRef>
          <a:effectRef idx="0">
            <a:schemeClr val="accent1"/>
          </a:effectRef>
          <a:fontRef idx="minor">
            <a:schemeClr val="tx1"/>
          </a:fontRef>
        </p:style>
      </p:cxnSp>
      <p:sp>
        <p:nvSpPr>
          <p:cNvPr id="48" name="文字方塊 47"/>
          <p:cNvSpPr txBox="1"/>
          <p:nvPr/>
        </p:nvSpPr>
        <p:spPr>
          <a:xfrm>
            <a:off x="1641885" y="5329148"/>
            <a:ext cx="2727434" cy="338554"/>
          </a:xfrm>
          <a:prstGeom prst="rect">
            <a:avLst/>
          </a:prstGeom>
          <a:noFill/>
        </p:spPr>
        <p:txBody>
          <a:bodyPr wrap="square" rtlCol="0">
            <a:spAutoFit/>
          </a:bodyPr>
          <a:lstStyle/>
          <a:p>
            <a:pPr algn="ctr"/>
            <a:r>
              <a:rPr lang="en-US" altLang="zh-TW" sz="1600" dirty="0" smtClean="0"/>
              <a:t>Made in China 2025</a:t>
            </a:r>
            <a:endParaRPr lang="zh-TW" altLang="en-US" sz="1600" dirty="0"/>
          </a:p>
        </p:txBody>
      </p:sp>
      <p:sp>
        <p:nvSpPr>
          <p:cNvPr id="50" name="文字方塊 49"/>
          <p:cNvSpPr txBox="1"/>
          <p:nvPr/>
        </p:nvSpPr>
        <p:spPr>
          <a:xfrm>
            <a:off x="4327598" y="5362064"/>
            <a:ext cx="4862452" cy="461665"/>
          </a:xfrm>
          <a:prstGeom prst="rect">
            <a:avLst/>
          </a:prstGeom>
          <a:noFill/>
        </p:spPr>
        <p:txBody>
          <a:bodyPr wrap="square" rtlCol="0">
            <a:spAutoFit/>
          </a:bodyPr>
          <a:lstStyle/>
          <a:p>
            <a:r>
              <a:rPr lang="en-US" altLang="zh-TW" sz="1200" dirty="0" smtClean="0"/>
              <a:t>Higher Value-Added Manufacturing</a:t>
            </a:r>
          </a:p>
          <a:p>
            <a:pPr marL="171450" indent="-171450">
              <a:buFont typeface="Arial" panose="020B0604020202020204" pitchFamily="34" charset="0"/>
              <a:buChar char="•"/>
            </a:pPr>
            <a:r>
              <a:rPr lang="en-US" altLang="zh-TW" sz="1200" dirty="0" smtClean="0"/>
              <a:t>Digital Manufacturing, Innovative Manufacturing</a:t>
            </a:r>
            <a:endParaRPr lang="zh-TW" altLang="en-US" sz="1200" dirty="0"/>
          </a:p>
        </p:txBody>
      </p:sp>
      <p:pic>
        <p:nvPicPr>
          <p:cNvPr id="6150" name="Picture 6" descr="美利堅合眾國國旗"/>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868" y="2998353"/>
            <a:ext cx="1581519" cy="1053595"/>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圖片搜尋結果"/>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0488" y="4103233"/>
            <a:ext cx="1609424" cy="1072949"/>
          </a:xfrm>
          <a:prstGeom prst="rect">
            <a:avLst/>
          </a:prstGeom>
          <a:noFill/>
          <a:ln>
            <a:solidFill>
              <a:srgbClr val="000000"/>
            </a:solidFill>
          </a:ln>
          <a:extLst>
            <a:ext uri="{909E8E84-426E-40DD-AFC4-6F175D3DCCD1}">
              <a14:hiddenFill xmlns:a14="http://schemas.microsoft.com/office/drawing/2010/main">
                <a:solidFill>
                  <a:srgbClr val="FFFFFF"/>
                </a:solidFill>
              </a14:hiddenFill>
            </a:ext>
          </a:extLst>
        </p:spPr>
      </p:pic>
      <p:pic>
        <p:nvPicPr>
          <p:cNvPr id="6156" name="Picture 12" descr="圖片搜尋結果"/>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0488" y="5213496"/>
            <a:ext cx="1602499" cy="1057079"/>
          </a:xfrm>
          <a:prstGeom prst="rect">
            <a:avLst/>
          </a:prstGeom>
          <a:noFill/>
          <a:extLst>
            <a:ext uri="{909E8E84-426E-40DD-AFC4-6F175D3DCCD1}">
              <a14:hiddenFill xmlns:a14="http://schemas.microsoft.com/office/drawing/2010/main">
                <a:solidFill>
                  <a:srgbClr val="FFFFFF"/>
                </a:solidFill>
              </a14:hiddenFill>
            </a:ext>
          </a:extLst>
        </p:spPr>
      </p:pic>
      <p:cxnSp>
        <p:nvCxnSpPr>
          <p:cNvPr id="57" name="直線單箭頭接點 56"/>
          <p:cNvCxnSpPr/>
          <p:nvPr/>
        </p:nvCxnSpPr>
        <p:spPr>
          <a:xfrm>
            <a:off x="1889166" y="2416473"/>
            <a:ext cx="2340909" cy="0"/>
          </a:xfrm>
          <a:prstGeom prst="straightConnector1">
            <a:avLst/>
          </a:prstGeom>
          <a:ln w="57150" cmpd="sng">
            <a:headEnd type="none" w="med" len="med"/>
            <a:tailEnd type="stealth" w="med" len="med"/>
          </a:ln>
        </p:spPr>
        <p:style>
          <a:lnRef idx="1">
            <a:schemeClr val="accent1"/>
          </a:lnRef>
          <a:fillRef idx="0">
            <a:schemeClr val="accent1"/>
          </a:fillRef>
          <a:effectRef idx="0">
            <a:schemeClr val="accent1"/>
          </a:effectRef>
          <a:fontRef idx="minor">
            <a:schemeClr val="tx1"/>
          </a:fontRef>
        </p:style>
      </p:cxnSp>
      <p:sp>
        <p:nvSpPr>
          <p:cNvPr id="58" name="文字方塊 57"/>
          <p:cNvSpPr txBox="1"/>
          <p:nvPr/>
        </p:nvSpPr>
        <p:spPr>
          <a:xfrm>
            <a:off x="1978199" y="2077503"/>
            <a:ext cx="1587294" cy="338554"/>
          </a:xfrm>
          <a:prstGeom prst="rect">
            <a:avLst/>
          </a:prstGeom>
          <a:noFill/>
        </p:spPr>
        <p:txBody>
          <a:bodyPr wrap="none" rtlCol="0">
            <a:spAutoFit/>
          </a:bodyPr>
          <a:lstStyle/>
          <a:p>
            <a:r>
              <a:rPr lang="en-US" altLang="zh-TW" sz="1600" dirty="0" smtClean="0"/>
              <a:t>Productivity 4.0</a:t>
            </a:r>
            <a:endParaRPr lang="zh-TW" altLang="en-US" sz="1600" dirty="0"/>
          </a:p>
        </p:txBody>
      </p:sp>
      <p:sp>
        <p:nvSpPr>
          <p:cNvPr id="60" name="文字方塊 59"/>
          <p:cNvSpPr txBox="1"/>
          <p:nvPr/>
        </p:nvSpPr>
        <p:spPr>
          <a:xfrm>
            <a:off x="4369319" y="2078036"/>
            <a:ext cx="4953310" cy="461665"/>
          </a:xfrm>
          <a:prstGeom prst="rect">
            <a:avLst/>
          </a:prstGeom>
          <a:noFill/>
        </p:spPr>
        <p:txBody>
          <a:bodyPr wrap="square" rtlCol="0">
            <a:spAutoFit/>
          </a:bodyPr>
          <a:lstStyle/>
          <a:p>
            <a:r>
              <a:rPr lang="en-US" altLang="zh-TW" sz="1200" dirty="0" smtClean="0"/>
              <a:t>Smart Manufacturing</a:t>
            </a:r>
          </a:p>
          <a:p>
            <a:pPr marL="171450" indent="-171450">
              <a:buFont typeface="Arial" panose="020B0604020202020204" pitchFamily="34" charset="0"/>
              <a:buChar char="•"/>
            </a:pPr>
            <a:r>
              <a:rPr lang="en-US" altLang="zh-TW" sz="1200" dirty="0" smtClean="0"/>
              <a:t>upgrade manufacturing from automation to smart production</a:t>
            </a:r>
            <a:endParaRPr lang="zh-TW" altLang="en-US" sz="1200" dirty="0"/>
          </a:p>
        </p:txBody>
      </p:sp>
      <p:pic>
        <p:nvPicPr>
          <p:cNvPr id="6158" name="Picture 14" descr="「Taiwan flag」的圖片搜尋結果"/>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3877" y="1882407"/>
            <a:ext cx="1550611" cy="1034257"/>
          </a:xfrm>
          <a:prstGeom prst="rect">
            <a:avLst/>
          </a:prstGeom>
          <a:noFill/>
          <a:extLst>
            <a:ext uri="{909E8E84-426E-40DD-AFC4-6F175D3DCCD1}">
              <a14:hiddenFill xmlns:a14="http://schemas.microsoft.com/office/drawing/2010/main">
                <a:solidFill>
                  <a:srgbClr val="FFFFFF"/>
                </a:solidFill>
              </a14:hiddenFill>
            </a:ext>
          </a:extLst>
        </p:spPr>
      </p:pic>
      <p:sp>
        <p:nvSpPr>
          <p:cNvPr id="2" name="投影片編號版面配置區 1"/>
          <p:cNvSpPr>
            <a:spLocks noGrp="1"/>
          </p:cNvSpPr>
          <p:nvPr>
            <p:ph type="sldNum" idx="12"/>
          </p:nvPr>
        </p:nvSpPr>
        <p:spPr/>
        <p:txBody>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altLang="zh-TW" sz="1400" b="0" i="0" u="none" strike="noStrike" cap="none" smtClean="0">
                <a:solidFill>
                  <a:srgbClr val="000000"/>
                </a:solidFill>
                <a:latin typeface="Arial"/>
                <a:ea typeface="Arial"/>
                <a:cs typeface="Arial"/>
                <a:sym typeface="Arial"/>
              </a:rPr>
              <a:t>4</a:t>
            </a:fld>
            <a:endParaRPr lang="zh-TW"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3533548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99"/>
          <p:cNvSpPr txBox="1">
            <a:spLocks noGrp="1"/>
          </p:cNvSpPr>
          <p:nvPr>
            <p:ph type="title"/>
          </p:nvPr>
        </p:nvSpPr>
        <p:spPr>
          <a:xfrm>
            <a:off x="304800" y="228600"/>
            <a:ext cx="8839200" cy="1061400"/>
          </a:xfrm>
          <a:prstGeom prst="rect">
            <a:avLst/>
          </a:prstGeom>
          <a:noFill/>
          <a:ln>
            <a:noFill/>
          </a:ln>
        </p:spPr>
        <p:txBody>
          <a:bodyPr lIns="91425" tIns="91425" rIns="91425" bIns="91425" anchor="t" anchorCtr="0">
            <a:noAutofit/>
          </a:bodyPr>
          <a:lstStyle/>
          <a:p>
            <a:pPr>
              <a:buSzPct val="25000"/>
            </a:pPr>
            <a:r>
              <a:rPr lang="en-US" altLang="zh-TW" sz="3200" dirty="0" smtClean="0">
                <a:sym typeface="Arial"/>
              </a:rPr>
              <a:t>2016 Global </a:t>
            </a:r>
            <a:r>
              <a:rPr lang="en-US" altLang="zh-TW" sz="3200" dirty="0">
                <a:sym typeface="Arial"/>
              </a:rPr>
              <a:t>Manufacturing Competitiveness Index (GMCI)</a:t>
            </a:r>
            <a:endParaRPr lang="zh-TW" sz="3200" dirty="0">
              <a:sym typeface="Arial"/>
            </a:endParaRPr>
          </a:p>
        </p:txBody>
      </p:sp>
      <p:sp>
        <p:nvSpPr>
          <p:cNvPr id="9" name="文字方塊 8"/>
          <p:cNvSpPr txBox="1"/>
          <p:nvPr/>
        </p:nvSpPr>
        <p:spPr>
          <a:xfrm>
            <a:off x="39656" y="6509173"/>
            <a:ext cx="8674169" cy="261610"/>
          </a:xfrm>
          <a:prstGeom prst="rect">
            <a:avLst/>
          </a:prstGeom>
          <a:noFill/>
        </p:spPr>
        <p:txBody>
          <a:bodyPr wrap="none" rtlCol="0">
            <a:spAutoFit/>
          </a:bodyPr>
          <a:lstStyle/>
          <a:p>
            <a:r>
              <a:rPr lang="en-US" altLang="zh-TW" sz="1100" dirty="0">
                <a:solidFill>
                  <a:srgbClr val="CE93D8"/>
                </a:solidFill>
              </a:rPr>
              <a:t>Source: https://www2.deloitte.com/content/dam/Deloitte/global/Documents/Manufacturing/gx-global-mfg-competitiveness-index-2016.pdf</a:t>
            </a:r>
            <a:endParaRPr lang="zh-TW" altLang="en-US" sz="1100" dirty="0">
              <a:solidFill>
                <a:srgbClr val="CE93D8"/>
              </a:solidFill>
            </a:endParaRPr>
          </a:p>
        </p:txBody>
      </p:sp>
      <p:pic>
        <p:nvPicPr>
          <p:cNvPr id="2" name="圖片 1"/>
          <p:cNvPicPr>
            <a:picLocks noChangeAspect="1"/>
          </p:cNvPicPr>
          <p:nvPr/>
        </p:nvPicPr>
        <p:blipFill>
          <a:blip r:embed="rId2"/>
          <a:stretch>
            <a:fillRect/>
          </a:stretch>
        </p:blipFill>
        <p:spPr>
          <a:xfrm>
            <a:off x="141335" y="1076823"/>
            <a:ext cx="8837535" cy="5432350"/>
          </a:xfrm>
          <a:prstGeom prst="rect">
            <a:avLst/>
          </a:prstGeom>
        </p:spPr>
      </p:pic>
      <p:sp>
        <p:nvSpPr>
          <p:cNvPr id="3" name="投影片編號版面配置區 2"/>
          <p:cNvSpPr>
            <a:spLocks noGrp="1"/>
          </p:cNvSpPr>
          <p:nvPr>
            <p:ph type="sldNum" idx="12"/>
          </p:nvPr>
        </p:nvSpPr>
        <p:spPr/>
        <p:txBody>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altLang="zh-TW" sz="1400" b="0" i="0" u="none" strike="noStrike" cap="none" smtClean="0">
                <a:solidFill>
                  <a:srgbClr val="000000"/>
                </a:solidFill>
                <a:latin typeface="Arial"/>
                <a:ea typeface="Arial"/>
                <a:cs typeface="Arial"/>
                <a:sym typeface="Arial"/>
              </a:rPr>
              <a:t>5</a:t>
            </a:fld>
            <a:endParaRPr lang="zh-TW"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6163670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99"/>
          <p:cNvSpPr txBox="1">
            <a:spLocks noGrp="1"/>
          </p:cNvSpPr>
          <p:nvPr>
            <p:ph type="title"/>
          </p:nvPr>
        </p:nvSpPr>
        <p:spPr>
          <a:xfrm>
            <a:off x="304800" y="228600"/>
            <a:ext cx="8839200" cy="1061400"/>
          </a:xfrm>
          <a:prstGeom prst="rect">
            <a:avLst/>
          </a:prstGeom>
          <a:noFill/>
          <a:ln>
            <a:noFill/>
          </a:ln>
        </p:spPr>
        <p:txBody>
          <a:bodyPr lIns="91425" tIns="91425" rIns="91425" bIns="91425" anchor="t" anchorCtr="0">
            <a:noAutofit/>
          </a:bodyPr>
          <a:lstStyle/>
          <a:p>
            <a:pPr>
              <a:buSzPct val="25000"/>
            </a:pPr>
            <a:r>
              <a:rPr lang="en-US" altLang="zh-TW" sz="3200" dirty="0" smtClean="0">
                <a:sym typeface="Arial"/>
              </a:rPr>
              <a:t>2020 Global </a:t>
            </a:r>
            <a:r>
              <a:rPr lang="en-US" altLang="zh-TW" sz="3200" dirty="0">
                <a:sym typeface="Arial"/>
              </a:rPr>
              <a:t>Manufacturing Competitiveness Index (GMCI)</a:t>
            </a:r>
            <a:endParaRPr lang="zh-TW" sz="3200" dirty="0">
              <a:sym typeface="Arial"/>
            </a:endParaRPr>
          </a:p>
        </p:txBody>
      </p:sp>
      <p:pic>
        <p:nvPicPr>
          <p:cNvPr id="8196" name="Picture 4" descr="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77" y="1348299"/>
            <a:ext cx="9975377" cy="4798502"/>
          </a:xfrm>
          <a:prstGeom prst="rect">
            <a:avLst/>
          </a:prstGeom>
          <a:noFill/>
          <a:extLst>
            <a:ext uri="{909E8E84-426E-40DD-AFC4-6F175D3DCCD1}">
              <a14:hiddenFill xmlns:a14="http://schemas.microsoft.com/office/drawing/2010/main">
                <a:solidFill>
                  <a:srgbClr val="FFFFFF"/>
                </a:solidFill>
              </a14:hiddenFill>
            </a:ext>
          </a:extLst>
        </p:spPr>
      </p:pic>
      <p:sp>
        <p:nvSpPr>
          <p:cNvPr id="9" name="文字方塊 8"/>
          <p:cNvSpPr txBox="1"/>
          <p:nvPr/>
        </p:nvSpPr>
        <p:spPr>
          <a:xfrm>
            <a:off x="422640" y="6509173"/>
            <a:ext cx="7332457" cy="276999"/>
          </a:xfrm>
          <a:prstGeom prst="rect">
            <a:avLst/>
          </a:prstGeom>
          <a:noFill/>
        </p:spPr>
        <p:txBody>
          <a:bodyPr wrap="none" rtlCol="0">
            <a:spAutoFit/>
          </a:bodyPr>
          <a:lstStyle/>
          <a:p>
            <a:r>
              <a:rPr lang="en-US" altLang="zh-TW" sz="1200" dirty="0">
                <a:solidFill>
                  <a:srgbClr val="CE93D8"/>
                </a:solidFill>
              </a:rPr>
              <a:t>Source: https://www.weforum.org/agenda/2017/01/designing-iinnovation-policies-in-emerging-economies/</a:t>
            </a:r>
            <a:endParaRPr lang="zh-TW" altLang="en-US" sz="1200" dirty="0">
              <a:solidFill>
                <a:srgbClr val="CE93D8"/>
              </a:solidFill>
            </a:endParaRPr>
          </a:p>
        </p:txBody>
      </p:sp>
      <p:sp>
        <p:nvSpPr>
          <p:cNvPr id="2" name="投影片編號版面配置區 1"/>
          <p:cNvSpPr>
            <a:spLocks noGrp="1"/>
          </p:cNvSpPr>
          <p:nvPr>
            <p:ph type="sldNum" idx="12"/>
          </p:nvPr>
        </p:nvSpPr>
        <p:spPr/>
        <p:txBody>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altLang="zh-TW" sz="1400" b="0" i="0" u="none" strike="noStrike" cap="none" smtClean="0">
                <a:solidFill>
                  <a:srgbClr val="000000"/>
                </a:solidFill>
                <a:latin typeface="Arial"/>
                <a:ea typeface="Arial"/>
                <a:cs typeface="Arial"/>
                <a:sym typeface="Arial"/>
              </a:rPr>
              <a:t>6</a:t>
            </a:fld>
            <a:endParaRPr lang="zh-TW"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9009680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311700" y="593366"/>
            <a:ext cx="8520600" cy="7635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accent1"/>
              </a:buClr>
              <a:buSzPct val="25000"/>
              <a:buFont typeface="PT Sans Narrow"/>
              <a:buNone/>
            </a:pPr>
            <a:r>
              <a:rPr lang="zh-TW" sz="3600" b="1" i="0" u="none" strike="noStrike" cap="none" dirty="0">
                <a:solidFill>
                  <a:schemeClr val="accent1"/>
                </a:solidFill>
                <a:latin typeface="PT Sans Narrow"/>
                <a:ea typeface="PT Sans Narrow"/>
                <a:cs typeface="PT Sans Narrow"/>
                <a:sym typeface="PT Sans Narrow"/>
              </a:rPr>
              <a:t>What is CPS?</a:t>
            </a:r>
          </a:p>
        </p:txBody>
      </p:sp>
      <p:sp>
        <p:nvSpPr>
          <p:cNvPr id="100" name="Shape 100"/>
          <p:cNvSpPr txBox="1">
            <a:spLocks noGrp="1"/>
          </p:cNvSpPr>
          <p:nvPr>
            <p:ph type="body" idx="1"/>
          </p:nvPr>
        </p:nvSpPr>
        <p:spPr>
          <a:xfrm>
            <a:off x="311700" y="1536633"/>
            <a:ext cx="8520600" cy="4555200"/>
          </a:xfrm>
          <a:prstGeom prst="rect">
            <a:avLst/>
          </a:prstGeom>
          <a:noFill/>
          <a:ln>
            <a:noFill/>
          </a:ln>
        </p:spPr>
        <p:txBody>
          <a:bodyPr lIns="91425" tIns="91425" rIns="91425" bIns="91425" anchor="t" anchorCtr="0">
            <a:noAutofit/>
          </a:bodyPr>
          <a:lstStyle/>
          <a:p>
            <a:pPr marL="457200" marR="0" lvl="0" indent="-457200" algn="l" rtl="0">
              <a:lnSpc>
                <a:spcPct val="115000"/>
              </a:lnSpc>
              <a:spcBef>
                <a:spcPts val="0"/>
              </a:spcBef>
              <a:spcAft>
                <a:spcPts val="0"/>
              </a:spcAft>
              <a:buClr>
                <a:srgbClr val="3333FF"/>
              </a:buClr>
              <a:buSzPct val="100000"/>
              <a:buFont typeface="PT Sans Narrow"/>
              <a:buChar char="❖"/>
            </a:pPr>
            <a:r>
              <a:rPr lang="en-US" altLang="zh-TW" sz="2400" b="1" i="0" u="none" strike="noStrike" cap="none" dirty="0" smtClean="0">
                <a:solidFill>
                  <a:srgbClr val="000000"/>
                </a:solidFill>
                <a:latin typeface="PT Sans Narrow"/>
                <a:ea typeface="PT Sans Narrow"/>
                <a:cs typeface="PT Sans Narrow"/>
                <a:sym typeface="PT Sans Narrow"/>
              </a:rPr>
              <a:t>Cyber-Physical System</a:t>
            </a:r>
          </a:p>
          <a:p>
            <a:pPr marL="457200" marR="0" lvl="0" indent="-457200" algn="l" rtl="0">
              <a:lnSpc>
                <a:spcPct val="115000"/>
              </a:lnSpc>
              <a:spcBef>
                <a:spcPts val="0"/>
              </a:spcBef>
              <a:spcAft>
                <a:spcPts val="0"/>
              </a:spcAft>
              <a:buClr>
                <a:srgbClr val="3333FF"/>
              </a:buClr>
              <a:buSzPct val="100000"/>
              <a:buFont typeface="PT Sans Narrow"/>
              <a:buChar char="❖"/>
            </a:pPr>
            <a:r>
              <a:rPr lang="en-US" altLang="zh-TW" sz="2400" b="1" dirty="0" smtClean="0">
                <a:solidFill>
                  <a:srgbClr val="000000"/>
                </a:solidFill>
                <a:latin typeface="PT Sans Narrow"/>
                <a:ea typeface="PT Sans Narrow"/>
                <a:cs typeface="PT Sans Narrow"/>
                <a:sym typeface="PT Sans Narrow"/>
              </a:rPr>
              <a:t>Cyber is a prefix related to </a:t>
            </a:r>
            <a:r>
              <a:rPr lang="en-US" altLang="zh-TW" sz="2400" b="1" dirty="0" smtClean="0">
                <a:solidFill>
                  <a:srgbClr val="FF0000"/>
                </a:solidFill>
                <a:latin typeface="PT Sans Narrow"/>
                <a:ea typeface="PT Sans Narrow"/>
                <a:cs typeface="PT Sans Narrow"/>
                <a:sym typeface="PT Sans Narrow"/>
              </a:rPr>
              <a:t>networking</a:t>
            </a:r>
            <a:r>
              <a:rPr lang="en-US" altLang="zh-TW" sz="2400" b="1" dirty="0" smtClean="0">
                <a:solidFill>
                  <a:srgbClr val="000000"/>
                </a:solidFill>
                <a:latin typeface="PT Sans Narrow"/>
                <a:ea typeface="PT Sans Narrow"/>
                <a:cs typeface="PT Sans Narrow"/>
                <a:sym typeface="PT Sans Narrow"/>
              </a:rPr>
              <a:t> and </a:t>
            </a:r>
            <a:r>
              <a:rPr lang="en-US" altLang="zh-TW" sz="2400" b="1" dirty="0" smtClean="0">
                <a:solidFill>
                  <a:srgbClr val="FF0000"/>
                </a:solidFill>
                <a:latin typeface="PT Sans Narrow"/>
                <a:ea typeface="PT Sans Narrow"/>
                <a:cs typeface="PT Sans Narrow"/>
                <a:sym typeface="PT Sans Narrow"/>
              </a:rPr>
              <a:t>computing</a:t>
            </a:r>
            <a:endParaRPr lang="en-US" altLang="zh-TW" sz="2400" b="1" i="0" u="none" strike="noStrike" cap="none" dirty="0" smtClean="0">
              <a:solidFill>
                <a:srgbClr val="FF0000"/>
              </a:solidFill>
              <a:latin typeface="PT Sans Narrow"/>
              <a:ea typeface="PT Sans Narrow"/>
              <a:cs typeface="PT Sans Narrow"/>
              <a:sym typeface="PT Sans Narrow"/>
            </a:endParaRPr>
          </a:p>
          <a:p>
            <a:pPr marL="457200" lvl="0" indent="-457200">
              <a:spcAft>
                <a:spcPts val="0"/>
              </a:spcAft>
              <a:buClr>
                <a:srgbClr val="3333FF"/>
              </a:buClr>
              <a:buFont typeface="PT Sans Narrow"/>
              <a:buChar char="❖"/>
            </a:pPr>
            <a:r>
              <a:rPr lang="en-US" altLang="zh-TW" sz="2400" b="1" i="0" u="none" strike="noStrike" cap="none" dirty="0" smtClean="0">
                <a:solidFill>
                  <a:srgbClr val="000000"/>
                </a:solidFill>
                <a:latin typeface="PT Sans Narrow"/>
                <a:ea typeface="PT Sans Narrow"/>
                <a:cs typeface="PT Sans Narrow"/>
                <a:sym typeface="PT Sans Narrow"/>
              </a:rPr>
              <a:t>CPS </a:t>
            </a:r>
            <a:r>
              <a:rPr lang="zh-TW" sz="2400" b="1" i="0" u="none" strike="noStrike" cap="none" dirty="0" smtClean="0">
                <a:solidFill>
                  <a:srgbClr val="000000"/>
                </a:solidFill>
                <a:latin typeface="PT Sans Narrow"/>
                <a:ea typeface="PT Sans Narrow"/>
                <a:cs typeface="PT Sans Narrow"/>
                <a:sym typeface="PT Sans Narrow"/>
              </a:rPr>
              <a:t>was </a:t>
            </a:r>
            <a:r>
              <a:rPr lang="en-US" altLang="zh-TW" sz="2400" b="1" i="0" u="none" strike="noStrike" cap="none" dirty="0" smtClean="0">
                <a:solidFill>
                  <a:srgbClr val="000000"/>
                </a:solidFill>
                <a:latin typeface="PT Sans Narrow"/>
                <a:ea typeface="PT Sans Narrow"/>
                <a:cs typeface="PT Sans Narrow"/>
                <a:sym typeface="PT Sans Narrow"/>
              </a:rPr>
              <a:t>first </a:t>
            </a:r>
            <a:r>
              <a:rPr lang="zh-TW" sz="2400" b="1" i="0" u="none" strike="noStrike" cap="none" dirty="0" smtClean="0">
                <a:solidFill>
                  <a:srgbClr val="000000"/>
                </a:solidFill>
                <a:latin typeface="PT Sans Narrow"/>
                <a:ea typeface="PT Sans Narrow"/>
                <a:cs typeface="PT Sans Narrow"/>
                <a:sym typeface="PT Sans Narrow"/>
              </a:rPr>
              <a:t>defined </a:t>
            </a:r>
            <a:r>
              <a:rPr lang="zh-TW" sz="2400" b="1" i="0" u="none" strike="noStrike" cap="none" dirty="0">
                <a:solidFill>
                  <a:srgbClr val="000000"/>
                </a:solidFill>
                <a:latin typeface="PT Sans Narrow"/>
                <a:ea typeface="PT Sans Narrow"/>
                <a:cs typeface="PT Sans Narrow"/>
                <a:sym typeface="PT Sans Narrow"/>
              </a:rPr>
              <a:t>as </a:t>
            </a:r>
            <a:r>
              <a:rPr lang="zh-TW" sz="2400" b="1" i="0" u="none" strike="noStrike" cap="none" dirty="0">
                <a:solidFill>
                  <a:srgbClr val="0000FF"/>
                </a:solidFill>
                <a:latin typeface="PT Sans Narrow"/>
                <a:ea typeface="PT Sans Narrow"/>
                <a:cs typeface="PT Sans Narrow"/>
                <a:sym typeface="PT Sans Narrow"/>
              </a:rPr>
              <a:t>“a system  composed  of  collaborative  entities,  equipped  with calculation capabilities and actors of an intensive connection with  the  surrounding  physical  world  and  phenomena,  using and  providing  all  together  services  of  treatment  and communication  of  data  available  on  the  </a:t>
            </a:r>
            <a:r>
              <a:rPr lang="zh-TW" sz="2400" b="1" i="0" u="none" strike="noStrike" cap="none" dirty="0" smtClean="0">
                <a:solidFill>
                  <a:srgbClr val="0000FF"/>
                </a:solidFill>
                <a:latin typeface="PT Sans Narrow"/>
                <a:ea typeface="PT Sans Narrow"/>
                <a:cs typeface="PT Sans Narrow"/>
                <a:sym typeface="PT Sans Narrow"/>
              </a:rPr>
              <a:t>network”</a:t>
            </a:r>
            <a:r>
              <a:rPr lang="en-US" altLang="zh-TW" sz="2400" b="1" dirty="0">
                <a:solidFill>
                  <a:srgbClr val="0000FF"/>
                </a:solidFill>
                <a:latin typeface="PT Sans Narrow"/>
                <a:ea typeface="PT Sans Narrow"/>
                <a:cs typeface="PT Sans Narrow"/>
                <a:sym typeface="PT Sans Narrow"/>
              </a:rPr>
              <a:t> </a:t>
            </a:r>
            <a:r>
              <a:rPr lang="en-US" altLang="zh-TW" sz="2400" b="1" dirty="0" smtClean="0">
                <a:solidFill>
                  <a:srgbClr val="0000FF"/>
                </a:solidFill>
                <a:latin typeface="PT Sans Narrow"/>
                <a:ea typeface="PT Sans Narrow"/>
                <a:cs typeface="PT Sans Narrow"/>
                <a:sym typeface="PT Sans Narrow"/>
              </a:rPr>
              <a:t>at an NSF </a:t>
            </a:r>
            <a:r>
              <a:rPr lang="en-US" altLang="zh-TW" sz="2400" b="1" dirty="0">
                <a:solidFill>
                  <a:srgbClr val="0000FF"/>
                </a:solidFill>
                <a:latin typeface="PT Sans Narrow"/>
                <a:ea typeface="PT Sans Narrow"/>
                <a:cs typeface="PT Sans Narrow"/>
                <a:sym typeface="PT Sans Narrow"/>
              </a:rPr>
              <a:t>workshop </a:t>
            </a:r>
            <a:r>
              <a:rPr lang="en-US" altLang="zh-TW" sz="2400" b="1" dirty="0" smtClean="0">
                <a:solidFill>
                  <a:srgbClr val="0000FF"/>
                </a:solidFill>
                <a:latin typeface="PT Sans Narrow"/>
                <a:ea typeface="PT Sans Narrow"/>
                <a:cs typeface="PT Sans Narrow"/>
                <a:sym typeface="PT Sans Narrow"/>
              </a:rPr>
              <a:t> </a:t>
            </a:r>
            <a:r>
              <a:rPr lang="en-US" altLang="zh-TW" sz="2400" b="1" dirty="0">
                <a:solidFill>
                  <a:srgbClr val="0000FF"/>
                </a:solidFill>
                <a:latin typeface="PT Sans Narrow"/>
                <a:ea typeface="PT Sans Narrow"/>
                <a:cs typeface="PT Sans Narrow"/>
                <a:sym typeface="PT Sans Narrow"/>
              </a:rPr>
              <a:t>held in Austin, Texas, </a:t>
            </a:r>
            <a:r>
              <a:rPr lang="en-US" altLang="zh-TW" sz="2400" b="1" dirty="0" smtClean="0">
                <a:solidFill>
                  <a:srgbClr val="0000FF"/>
                </a:solidFill>
                <a:latin typeface="PT Sans Narrow"/>
                <a:ea typeface="PT Sans Narrow"/>
                <a:cs typeface="PT Sans Narrow"/>
                <a:sym typeface="PT Sans Narrow"/>
              </a:rPr>
              <a:t>USA, in 2006.</a:t>
            </a:r>
            <a:endParaRPr lang="en-US" altLang="zh-TW" sz="2400" b="1" i="0" u="none" strike="noStrike" cap="none" dirty="0" smtClean="0">
              <a:solidFill>
                <a:srgbClr val="0000FF"/>
              </a:solidFill>
              <a:latin typeface="PT Sans Narrow"/>
              <a:ea typeface="PT Sans Narrow"/>
              <a:cs typeface="PT Sans Narrow"/>
              <a:sym typeface="PT Sans Narrow"/>
            </a:endParaRPr>
          </a:p>
          <a:p>
            <a:pPr marL="457200" marR="0" lvl="0" indent="-457200" algn="l" rtl="0">
              <a:lnSpc>
                <a:spcPct val="115000"/>
              </a:lnSpc>
              <a:spcBef>
                <a:spcPts val="0"/>
              </a:spcBef>
              <a:spcAft>
                <a:spcPts val="0"/>
              </a:spcAft>
              <a:buClr>
                <a:srgbClr val="3333FF"/>
              </a:buClr>
              <a:buSzPct val="100000"/>
              <a:buFont typeface="PT Sans Narrow"/>
              <a:buChar char="❖"/>
            </a:pPr>
            <a:r>
              <a:rPr lang="en-US" altLang="zh-TW" sz="2400" b="1" dirty="0" smtClean="0">
                <a:solidFill>
                  <a:srgbClr val="000000"/>
                </a:solidFill>
                <a:latin typeface="PT Sans Narrow"/>
                <a:ea typeface="PT Sans Narrow"/>
                <a:cs typeface="PT Sans Narrow"/>
                <a:sym typeface="PT Sans Narrow"/>
              </a:rPr>
              <a:t>CPS </a:t>
            </a:r>
            <a:r>
              <a:rPr lang="zh-TW" sz="2400" b="1" i="0" u="none" strike="noStrike" cap="none" dirty="0" smtClean="0">
                <a:solidFill>
                  <a:srgbClr val="000000"/>
                </a:solidFill>
                <a:latin typeface="PT Sans Narrow"/>
                <a:ea typeface="PT Sans Narrow"/>
                <a:cs typeface="PT Sans Narrow"/>
                <a:sym typeface="PT Sans Narrow"/>
              </a:rPr>
              <a:t>is </a:t>
            </a:r>
            <a:r>
              <a:rPr lang="en-US" altLang="zh-TW" sz="2400" b="1" i="0" u="none" strike="noStrike" cap="none" dirty="0" smtClean="0">
                <a:solidFill>
                  <a:srgbClr val="000000"/>
                </a:solidFill>
                <a:latin typeface="PT Sans Narrow"/>
                <a:ea typeface="PT Sans Narrow"/>
                <a:cs typeface="PT Sans Narrow"/>
                <a:sym typeface="PT Sans Narrow"/>
              </a:rPr>
              <a:t>regarded as </a:t>
            </a:r>
            <a:r>
              <a:rPr lang="zh-TW" sz="2400" b="1" i="0" u="none" strike="noStrike" cap="none" dirty="0" smtClean="0">
                <a:solidFill>
                  <a:srgbClr val="000000"/>
                </a:solidFill>
                <a:latin typeface="PT Sans Narrow"/>
                <a:ea typeface="PT Sans Narrow"/>
                <a:cs typeface="PT Sans Narrow"/>
                <a:sym typeface="PT Sans Narrow"/>
              </a:rPr>
              <a:t>the </a:t>
            </a:r>
            <a:r>
              <a:rPr lang="zh-TW" sz="2400" b="1" i="0" u="none" strike="noStrike" cap="none" dirty="0">
                <a:solidFill>
                  <a:srgbClr val="000000"/>
                </a:solidFill>
                <a:latin typeface="PT Sans Narrow"/>
                <a:ea typeface="PT Sans Narrow"/>
                <a:cs typeface="PT Sans Narrow"/>
                <a:sym typeface="PT Sans Narrow"/>
              </a:rPr>
              <a:t>core concept of Industry 4.0 advocated by the German government for building smart factories to bring about the fourth industrial revolution. </a:t>
            </a:r>
          </a:p>
          <a:p>
            <a:pPr marL="457200" marR="0" lvl="0" indent="-457200" algn="l" rtl="0">
              <a:lnSpc>
                <a:spcPct val="115000"/>
              </a:lnSpc>
              <a:spcBef>
                <a:spcPts val="1600"/>
              </a:spcBef>
              <a:spcAft>
                <a:spcPts val="0"/>
              </a:spcAft>
              <a:buClr>
                <a:srgbClr val="3333FF"/>
              </a:buClr>
              <a:buSzPct val="100000"/>
              <a:buFont typeface="PT Sans Narrow"/>
              <a:buNone/>
            </a:pPr>
            <a:endParaRPr sz="2400" b="1" i="0" u="none" strike="noStrike" cap="none" dirty="0">
              <a:solidFill>
                <a:srgbClr val="000000"/>
              </a:solidFill>
              <a:latin typeface="PT Sans Narrow"/>
              <a:ea typeface="PT Sans Narrow"/>
              <a:cs typeface="PT Sans Narrow"/>
              <a:sym typeface="PT Sans Narrow"/>
            </a:endParaRPr>
          </a:p>
        </p:txBody>
      </p:sp>
      <p:sp>
        <p:nvSpPr>
          <p:cNvPr id="3" name="投影片編號版面配置區 2"/>
          <p:cNvSpPr>
            <a:spLocks noGrp="1"/>
          </p:cNvSpPr>
          <p:nvPr>
            <p:ph type="sldNum" idx="12"/>
          </p:nvPr>
        </p:nvSpPr>
        <p:spPr/>
        <p:txBody>
          <a:bodyPr/>
          <a:lstStyle/>
          <a:p>
            <a:pPr lvl="0">
              <a:spcBef>
                <a:spcPts val="0"/>
              </a:spcBef>
              <a:buNone/>
            </a:pPr>
            <a:fld id="{00000000-1234-1234-1234-123412341234}" type="slidenum">
              <a:rPr lang="en-US" altLang="zh-TW" smtClean="0"/>
              <a:t>7</a:t>
            </a:fld>
            <a:endParaRPr lang="zh-TW"/>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0">
                                            <p:txEl>
                                              <p:pRg st="0" end="0"/>
                                            </p:txEl>
                                          </p:spTgt>
                                        </p:tgtEl>
                                        <p:attrNameLst>
                                          <p:attrName>style.visibility</p:attrName>
                                        </p:attrNameLst>
                                      </p:cBhvr>
                                      <p:to>
                                        <p:strVal val="visible"/>
                                      </p:to>
                                    </p:set>
                                    <p:anim calcmode="lin" valueType="num">
                                      <p:cBhvr additive="base">
                                        <p:cTn id="7" dur="500" fill="hold"/>
                                        <p:tgtEl>
                                          <p:spTgt spid="10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0">
                                            <p:txEl>
                                              <p:pRg st="1" end="1"/>
                                            </p:txEl>
                                          </p:spTgt>
                                        </p:tgtEl>
                                        <p:attrNameLst>
                                          <p:attrName>style.visibility</p:attrName>
                                        </p:attrNameLst>
                                      </p:cBhvr>
                                      <p:to>
                                        <p:strVal val="visible"/>
                                      </p:to>
                                    </p:set>
                                    <p:anim calcmode="lin" valueType="num">
                                      <p:cBhvr additive="base">
                                        <p:cTn id="13" dur="500" fill="hold"/>
                                        <p:tgtEl>
                                          <p:spTgt spid="10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0">
                                            <p:txEl>
                                              <p:pRg st="2" end="2"/>
                                            </p:txEl>
                                          </p:spTgt>
                                        </p:tgtEl>
                                        <p:attrNameLst>
                                          <p:attrName>style.visibility</p:attrName>
                                        </p:attrNameLst>
                                      </p:cBhvr>
                                      <p:to>
                                        <p:strVal val="visible"/>
                                      </p:to>
                                    </p:set>
                                    <p:anim calcmode="lin" valueType="num">
                                      <p:cBhvr additive="base">
                                        <p:cTn id="19" dur="500" fill="hold"/>
                                        <p:tgtEl>
                                          <p:spTgt spid="10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0">
                                            <p:txEl>
                                              <p:pRg st="3" end="3"/>
                                            </p:txEl>
                                          </p:spTgt>
                                        </p:tgtEl>
                                        <p:attrNameLst>
                                          <p:attrName>style.visibility</p:attrName>
                                        </p:attrNameLst>
                                      </p:cBhvr>
                                      <p:to>
                                        <p:strVal val="visible"/>
                                      </p:to>
                                    </p:set>
                                    <p:anim calcmode="lin" valueType="num">
                                      <p:cBhvr additive="base">
                                        <p:cTn id="25" dur="500" fill="hold"/>
                                        <p:tgtEl>
                                          <p:spTgt spid="10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0">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311700" y="593366"/>
            <a:ext cx="8520599" cy="9431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accent1"/>
              </a:buClr>
              <a:buSzPct val="25000"/>
              <a:buFont typeface="PT Sans Narrow"/>
              <a:buNone/>
            </a:pPr>
            <a:endParaRPr sz="3600" b="1" i="0" u="none" strike="noStrike" cap="none" dirty="0">
              <a:solidFill>
                <a:schemeClr val="accent1"/>
              </a:solidFill>
              <a:latin typeface="PT Sans Narrow"/>
              <a:ea typeface="PT Sans Narrow"/>
              <a:cs typeface="PT Sans Narrow"/>
              <a:sym typeface="PT Sans Narrow"/>
            </a:endParaRPr>
          </a:p>
        </p:txBody>
      </p:sp>
      <p:sp>
        <p:nvSpPr>
          <p:cNvPr id="106" name="Shape 106"/>
          <p:cNvSpPr txBox="1">
            <a:spLocks noGrp="1"/>
          </p:cNvSpPr>
          <p:nvPr>
            <p:ph type="body" idx="1"/>
          </p:nvPr>
        </p:nvSpPr>
        <p:spPr>
          <a:xfrm>
            <a:off x="311700" y="1688433"/>
            <a:ext cx="8520599" cy="4403700"/>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dk2"/>
              </a:buClr>
              <a:buSzPct val="25000"/>
              <a:buFont typeface="Open Sans"/>
              <a:buNone/>
            </a:pPr>
            <a:endParaRPr sz="1800" b="0" i="0" u="none" strike="noStrike" cap="none" dirty="0">
              <a:solidFill>
                <a:schemeClr val="dk2"/>
              </a:solidFill>
              <a:latin typeface="Open Sans"/>
              <a:ea typeface="Open Sans"/>
              <a:cs typeface="Open Sans"/>
              <a:sym typeface="Open Sans"/>
            </a:endParaRPr>
          </a:p>
        </p:txBody>
      </p:sp>
      <p:pic>
        <p:nvPicPr>
          <p:cNvPr id="107" name="Shape 107"/>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657310" y="87328"/>
            <a:ext cx="7062624" cy="6371772"/>
          </a:xfrm>
          <a:prstGeom prst="rect">
            <a:avLst/>
          </a:prstGeom>
          <a:noFill/>
          <a:ln>
            <a:noFill/>
          </a:ln>
        </p:spPr>
      </p:pic>
      <p:sp>
        <p:nvSpPr>
          <p:cNvPr id="6" name="文字方塊 5"/>
          <p:cNvSpPr txBox="1"/>
          <p:nvPr/>
        </p:nvSpPr>
        <p:spPr>
          <a:xfrm>
            <a:off x="372661" y="6492240"/>
            <a:ext cx="3129383" cy="276999"/>
          </a:xfrm>
          <a:prstGeom prst="rect">
            <a:avLst/>
          </a:prstGeom>
          <a:noFill/>
        </p:spPr>
        <p:txBody>
          <a:bodyPr wrap="none" rtlCol="0">
            <a:spAutoFit/>
          </a:bodyPr>
          <a:lstStyle/>
          <a:p>
            <a:r>
              <a:rPr lang="en-US" altLang="zh-TW" sz="1200" dirty="0" smtClean="0">
                <a:solidFill>
                  <a:srgbClr val="CE93D8"/>
                </a:solidFill>
              </a:rPr>
              <a:t>Source: Bosch </a:t>
            </a:r>
            <a:r>
              <a:rPr lang="en-US" altLang="zh-TW" sz="1200" dirty="0">
                <a:solidFill>
                  <a:srgbClr val="CE93D8"/>
                </a:solidFill>
              </a:rPr>
              <a:t>Software Innovations, </a:t>
            </a:r>
            <a:r>
              <a:rPr lang="en-US" altLang="zh-TW" sz="1200" dirty="0" smtClean="0">
                <a:solidFill>
                  <a:srgbClr val="CE93D8"/>
                </a:solidFill>
              </a:rPr>
              <a:t>2012</a:t>
            </a:r>
            <a:endParaRPr lang="zh-TW" altLang="en-US" sz="1200" dirty="0">
              <a:solidFill>
                <a:srgbClr val="CE93D8"/>
              </a:solidFill>
            </a:endParaRPr>
          </a:p>
        </p:txBody>
      </p:sp>
      <p:sp>
        <p:nvSpPr>
          <p:cNvPr id="2" name="投影片編號版面配置區 1"/>
          <p:cNvSpPr>
            <a:spLocks noGrp="1"/>
          </p:cNvSpPr>
          <p:nvPr>
            <p:ph type="sldNum" idx="12"/>
          </p:nvPr>
        </p:nvSpPr>
        <p:spPr/>
        <p:txBody>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altLang="zh-TW" sz="1400" b="0" i="0" u="none" strike="noStrike" cap="none" smtClean="0">
                <a:solidFill>
                  <a:srgbClr val="000000"/>
                </a:solidFill>
                <a:latin typeface="Arial"/>
                <a:ea typeface="Arial"/>
                <a:cs typeface="Arial"/>
                <a:sym typeface="Arial"/>
              </a:rPr>
              <a:t>8</a:t>
            </a:fld>
            <a:endParaRPr lang="zh-TW"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311700" y="61342"/>
            <a:ext cx="8832300" cy="9431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accent1"/>
              </a:buClr>
              <a:buSzPct val="25000"/>
              <a:buFont typeface="PT Sans Narrow"/>
              <a:buNone/>
            </a:pPr>
            <a:r>
              <a:rPr lang="zh-TW" sz="3200" b="1" i="0" u="none" strike="noStrike" cap="none" dirty="0" smtClean="0">
                <a:solidFill>
                  <a:schemeClr val="accent1"/>
                </a:solidFill>
                <a:latin typeface="+mj-lt"/>
                <a:sym typeface="PT Sans Narrow"/>
              </a:rPr>
              <a:t>Fieldbus</a:t>
            </a:r>
            <a:r>
              <a:rPr lang="en-US" altLang="zh-TW" sz="3200" b="1" i="0" u="none" strike="noStrike" cap="none" dirty="0" smtClean="0">
                <a:solidFill>
                  <a:schemeClr val="accent1"/>
                </a:solidFill>
                <a:latin typeface="+mj-lt"/>
                <a:sym typeface="PT Sans Narrow"/>
              </a:rPr>
              <a:t> for</a:t>
            </a:r>
            <a:r>
              <a:rPr lang="en-US" altLang="zh-TW" sz="3200" dirty="0" smtClean="0">
                <a:latin typeface="+mj-lt"/>
              </a:rPr>
              <a:t> Local Area Network for Factory</a:t>
            </a:r>
            <a:r>
              <a:rPr lang="zh-TW" sz="3200" b="1" i="0" u="none" strike="noStrike" cap="none" dirty="0">
                <a:solidFill>
                  <a:schemeClr val="accent1"/>
                </a:solidFill>
                <a:latin typeface="+mj-lt"/>
                <a:sym typeface="PT Sans Narrow"/>
              </a:rPr>
              <a:t/>
            </a:r>
            <a:br>
              <a:rPr lang="zh-TW" sz="3200" b="1" i="0" u="none" strike="noStrike" cap="none" dirty="0">
                <a:solidFill>
                  <a:schemeClr val="accent1"/>
                </a:solidFill>
                <a:latin typeface="+mj-lt"/>
                <a:sym typeface="PT Sans Narrow"/>
              </a:rPr>
            </a:br>
            <a:r>
              <a:rPr lang="zh-TW" sz="3200" b="1" i="0" u="none" strike="noStrike" cap="none" dirty="0">
                <a:solidFill>
                  <a:schemeClr val="accent1"/>
                </a:solidFill>
                <a:latin typeface="+mj-lt"/>
                <a:sym typeface="PT Sans Narrow"/>
              </a:rPr>
              <a:t> </a:t>
            </a:r>
          </a:p>
        </p:txBody>
      </p:sp>
      <p:sp>
        <p:nvSpPr>
          <p:cNvPr id="114" name="Shape 114"/>
          <p:cNvSpPr txBox="1">
            <a:spLocks noGrp="1"/>
          </p:cNvSpPr>
          <p:nvPr>
            <p:ph type="body" idx="1"/>
          </p:nvPr>
        </p:nvSpPr>
        <p:spPr>
          <a:xfrm>
            <a:off x="311700" y="1688433"/>
            <a:ext cx="8520599" cy="4403700"/>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dk2"/>
              </a:buClr>
              <a:buSzPct val="25000"/>
              <a:buFont typeface="Open Sans"/>
              <a:buNone/>
            </a:pPr>
            <a:endParaRPr sz="1800" b="0" i="0" u="none" strike="noStrike" cap="none" dirty="0">
              <a:solidFill>
                <a:schemeClr val="dk2"/>
              </a:solidFill>
              <a:latin typeface="Open Sans"/>
              <a:ea typeface="Open Sans"/>
              <a:cs typeface="Open Sans"/>
              <a:sym typeface="Open Sans"/>
            </a:endParaRPr>
          </a:p>
        </p:txBody>
      </p:sp>
      <p:pic>
        <p:nvPicPr>
          <p:cNvPr id="115" name="Shape 115"/>
          <p:cNvPicPr preferRelativeResize="0"/>
          <p:nvPr/>
        </p:nvPicPr>
        <p:blipFill rotWithShape="1">
          <a:blip r:embed="rId3">
            <a:alphaModFix/>
          </a:blip>
          <a:srcRect/>
          <a:stretch/>
        </p:blipFill>
        <p:spPr>
          <a:xfrm>
            <a:off x="311701" y="1268759"/>
            <a:ext cx="8580780" cy="4912966"/>
          </a:xfrm>
          <a:prstGeom prst="rect">
            <a:avLst/>
          </a:prstGeom>
          <a:noFill/>
          <a:ln>
            <a:noFill/>
          </a:ln>
        </p:spPr>
      </p:pic>
      <p:sp>
        <p:nvSpPr>
          <p:cNvPr id="2" name="矩形 1"/>
          <p:cNvSpPr/>
          <p:nvPr/>
        </p:nvSpPr>
        <p:spPr>
          <a:xfrm>
            <a:off x="311700" y="6477086"/>
            <a:ext cx="7908375" cy="276999"/>
          </a:xfrm>
          <a:prstGeom prst="rect">
            <a:avLst/>
          </a:prstGeom>
        </p:spPr>
        <p:txBody>
          <a:bodyPr wrap="square">
            <a:spAutoFit/>
          </a:bodyPr>
          <a:lstStyle/>
          <a:p>
            <a:r>
              <a:rPr lang="en-US" altLang="zh-TW" sz="1200" dirty="0" smtClean="0">
                <a:solidFill>
                  <a:srgbClr val="CE93D8"/>
                </a:solidFill>
                <a:latin typeface="Times New Roman" panose="02020603050405020304" pitchFamily="18" charset="0"/>
                <a:ea typeface="新細明體" panose="02020500000000000000" pitchFamily="18" charset="-120"/>
              </a:rPr>
              <a:t>Source: http</a:t>
            </a:r>
            <a:r>
              <a:rPr lang="en-US" altLang="zh-TW" sz="1200" dirty="0">
                <a:solidFill>
                  <a:srgbClr val="CE93D8"/>
                </a:solidFill>
                <a:latin typeface="Times New Roman" panose="02020603050405020304" pitchFamily="18" charset="0"/>
                <a:ea typeface="新細明體" panose="02020500000000000000" pitchFamily="18" charset="-120"/>
              </a:rPr>
              <a:t>://www.nexcom.com.tw/news/Detail/brining-intelligence-to-manufacturing-with-the-internet-of-things-iot</a:t>
            </a:r>
            <a:endParaRPr lang="zh-TW" altLang="en-US" sz="1200" dirty="0">
              <a:solidFill>
                <a:srgbClr val="CE93D8"/>
              </a:solidFill>
            </a:endParaRPr>
          </a:p>
        </p:txBody>
      </p:sp>
      <p:sp>
        <p:nvSpPr>
          <p:cNvPr id="3" name="投影片編號版面配置區 2"/>
          <p:cNvSpPr>
            <a:spLocks noGrp="1"/>
          </p:cNvSpPr>
          <p:nvPr>
            <p:ph type="sldNum" idx="12"/>
          </p:nvPr>
        </p:nvSpPr>
        <p:spPr/>
        <p:txBody>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altLang="zh-TW" sz="1400" b="0" i="0" u="none" strike="noStrike" cap="none" smtClean="0">
                <a:solidFill>
                  <a:srgbClr val="000000"/>
                </a:solidFill>
                <a:latin typeface="Arial"/>
                <a:ea typeface="Arial"/>
                <a:cs typeface="Arial"/>
                <a:sym typeface="Arial"/>
              </a:rPr>
              <a:t>9</a:t>
            </a:fld>
            <a:endParaRPr lang="zh-TW"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imple-light-2">
  <a:themeElements>
    <a:clrScheme name="自訂9">
      <a:dk1>
        <a:srgbClr val="0000FF"/>
      </a:dk1>
      <a:lt1>
        <a:srgbClr val="FFFFFF"/>
      </a:lt1>
      <a:dk2>
        <a:srgbClr val="003366"/>
      </a:dk2>
      <a:lt2>
        <a:srgbClr val="B3A77D"/>
      </a:lt2>
      <a:accent1>
        <a:srgbClr val="0000FF"/>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自訂9">
    <a:dk1>
      <a:srgbClr val="0000FF"/>
    </a:dk1>
    <a:lt1>
      <a:srgbClr val="FFFFFF"/>
    </a:lt1>
    <a:dk2>
      <a:srgbClr val="003366"/>
    </a:dk2>
    <a:lt2>
      <a:srgbClr val="B3A77D"/>
    </a:lt2>
    <a:accent1>
      <a:srgbClr val="0000FF"/>
    </a:accent1>
    <a:accent2>
      <a:srgbClr val="009668"/>
    </a:accent2>
    <a:accent3>
      <a:srgbClr val="4DB6AC"/>
    </a:accent3>
    <a:accent4>
      <a:srgbClr val="FF9800"/>
    </a:accent4>
    <a:accent5>
      <a:srgbClr val="CE93D8"/>
    </a:accent5>
    <a:accent6>
      <a:srgbClr val="EEFF41"/>
    </a:accent6>
    <a:hlink>
      <a:srgbClr val="CE93D8"/>
    </a:hlink>
    <a:folHlink>
      <a:srgbClr val="CE93D8"/>
    </a:folHlink>
  </a:clrScheme>
</a:themeOverride>
</file>

<file path=ppt/theme/themeOverride2.xml><?xml version="1.0" encoding="utf-8"?>
<a:themeOverride xmlns:a="http://schemas.openxmlformats.org/drawingml/2006/main">
  <a:clrScheme name="自訂9">
    <a:dk1>
      <a:srgbClr val="0000FF"/>
    </a:dk1>
    <a:lt1>
      <a:srgbClr val="FFFFFF"/>
    </a:lt1>
    <a:dk2>
      <a:srgbClr val="003366"/>
    </a:dk2>
    <a:lt2>
      <a:srgbClr val="B3A77D"/>
    </a:lt2>
    <a:accent1>
      <a:srgbClr val="0000FF"/>
    </a:accent1>
    <a:accent2>
      <a:srgbClr val="009668"/>
    </a:accent2>
    <a:accent3>
      <a:srgbClr val="4DB6AC"/>
    </a:accent3>
    <a:accent4>
      <a:srgbClr val="FF9800"/>
    </a:accent4>
    <a:accent5>
      <a:srgbClr val="CE93D8"/>
    </a:accent5>
    <a:accent6>
      <a:srgbClr val="EEFF41"/>
    </a:accent6>
    <a:hlink>
      <a:srgbClr val="CE93D8"/>
    </a:hlink>
    <a:folHlink>
      <a:srgbClr val="CE93D8"/>
    </a:folHlink>
  </a:clrScheme>
</a:themeOverride>
</file>

<file path=ppt/theme/themeOverride3.xml><?xml version="1.0" encoding="utf-8"?>
<a:themeOverride xmlns:a="http://schemas.openxmlformats.org/drawingml/2006/main">
  <a:clrScheme name="自訂9">
    <a:dk1>
      <a:srgbClr val="0000FF"/>
    </a:dk1>
    <a:lt1>
      <a:srgbClr val="FFFFFF"/>
    </a:lt1>
    <a:dk2>
      <a:srgbClr val="003366"/>
    </a:dk2>
    <a:lt2>
      <a:srgbClr val="B3A77D"/>
    </a:lt2>
    <a:accent1>
      <a:srgbClr val="0000FF"/>
    </a:accent1>
    <a:accent2>
      <a:srgbClr val="009668"/>
    </a:accent2>
    <a:accent3>
      <a:srgbClr val="4DB6AC"/>
    </a:accent3>
    <a:accent4>
      <a:srgbClr val="FF9800"/>
    </a:accent4>
    <a:accent5>
      <a:srgbClr val="CE93D8"/>
    </a:accent5>
    <a:accent6>
      <a:srgbClr val="EEFF41"/>
    </a:accent6>
    <a:hlink>
      <a:srgbClr val="CE93D8"/>
    </a:hlink>
    <a:folHlink>
      <a:srgbClr val="CE93D8"/>
    </a:folHlink>
  </a:clrScheme>
</a:themeOverride>
</file>

<file path=docProps/app.xml><?xml version="1.0" encoding="utf-8"?>
<Properties xmlns="http://schemas.openxmlformats.org/officeDocument/2006/extended-properties" xmlns:vt="http://schemas.openxmlformats.org/officeDocument/2006/docPropsVTypes">
  <TotalTime>5765</TotalTime>
  <Words>1017</Words>
  <Application>Microsoft Office PowerPoint</Application>
  <PresentationFormat>如螢幕大小 (4:3)</PresentationFormat>
  <Paragraphs>135</Paragraphs>
  <Slides>14</Slides>
  <Notes>13</Notes>
  <HiddenSlides>0</HiddenSlides>
  <MMClips>0</MMClips>
  <ScaleCrop>false</ScaleCrop>
  <HeadingPairs>
    <vt:vector size="6" baseType="variant">
      <vt:variant>
        <vt:lpstr>使用字型</vt:lpstr>
      </vt:variant>
      <vt:variant>
        <vt:i4>5</vt:i4>
      </vt:variant>
      <vt:variant>
        <vt:lpstr>佈景主題</vt:lpstr>
      </vt:variant>
      <vt:variant>
        <vt:i4>1</vt:i4>
      </vt:variant>
      <vt:variant>
        <vt:lpstr>投影片標題</vt:lpstr>
      </vt:variant>
      <vt:variant>
        <vt:i4>14</vt:i4>
      </vt:variant>
    </vt:vector>
  </HeadingPairs>
  <TitlesOfParts>
    <vt:vector size="20" baseType="lpstr">
      <vt:lpstr>Open Sans</vt:lpstr>
      <vt:lpstr>新細明體</vt:lpstr>
      <vt:lpstr>PT Sans Narrow</vt:lpstr>
      <vt:lpstr>Arial</vt:lpstr>
      <vt:lpstr>Times New Roman</vt:lpstr>
      <vt:lpstr>simple-light-2</vt:lpstr>
      <vt:lpstr>What is CPS  </vt:lpstr>
      <vt:lpstr>PowerPoint 簡報</vt:lpstr>
      <vt:lpstr>PowerPoint 簡報</vt:lpstr>
      <vt:lpstr>Manufacturing Strategies of Leading Countries</vt:lpstr>
      <vt:lpstr>2016 Global Manufacturing Competitiveness Index (GMCI)</vt:lpstr>
      <vt:lpstr>2020 Global Manufacturing Competitiveness Index (GMCI)</vt:lpstr>
      <vt:lpstr>What is CPS?</vt:lpstr>
      <vt:lpstr>PowerPoint 簡報</vt:lpstr>
      <vt:lpstr>Fieldbus for Local Area Network for Factory  </vt:lpstr>
      <vt:lpstr>Industrial Internet of Things (IIoT) Gateway</vt:lpstr>
      <vt:lpstr>5C CPS Architecture (Lee et al., 2015) </vt:lpstr>
      <vt:lpstr>PowerPoint 簡報</vt:lpstr>
      <vt:lpstr>A 8C CPS for a Smart Factory</vt:lpstr>
      <vt:lpstr>The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Industry 4.0 CPS  Gets Big and Deep!?</dc:title>
  <dc:creator>Bob</dc:creator>
  <cp:lastModifiedBy>Bob</cp:lastModifiedBy>
  <cp:revision>202</cp:revision>
  <cp:lastPrinted>2017-05-04T19:01:49Z</cp:lastPrinted>
  <dcterms:modified xsi:type="dcterms:W3CDTF">2019-09-17T00:49:07Z</dcterms:modified>
</cp:coreProperties>
</file>