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286" r:id="rId3"/>
    <p:sldId id="257" r:id="rId4"/>
    <p:sldId id="287" r:id="rId5"/>
    <p:sldId id="285" r:id="rId6"/>
    <p:sldId id="290" r:id="rId7"/>
    <p:sldId id="289" r:id="rId8"/>
    <p:sldId id="292" r:id="rId9"/>
    <p:sldId id="291" r:id="rId10"/>
    <p:sldId id="293" r:id="rId11"/>
    <p:sldId id="294" r:id="rId12"/>
    <p:sldId id="295" r:id="rId13"/>
    <p:sldId id="297" r:id="rId14"/>
    <p:sldId id="298" r:id="rId15"/>
    <p:sldId id="300" r:id="rId16"/>
    <p:sldId id="301" r:id="rId17"/>
    <p:sldId id="302" r:id="rId18"/>
    <p:sldId id="303" r:id="rId19"/>
    <p:sldId id="304" r:id="rId20"/>
    <p:sldId id="305" r:id="rId21"/>
    <p:sldId id="307" r:id="rId22"/>
    <p:sldId id="308" r:id="rId23"/>
    <p:sldId id="309" r:id="rId24"/>
    <p:sldId id="310" r:id="rId25"/>
    <p:sldId id="280" r:id="rId26"/>
  </p:sldIdLst>
  <p:sldSz cx="9144000" cy="6858000" type="screen4x3"/>
  <p:notesSz cx="6858000" cy="9144000"/>
  <p:embeddedFontLst>
    <p:embeddedFont>
      <p:font typeface="Source Sans Pro" panose="02020500000000000000" charset="0"/>
      <p:regular r:id="rId28"/>
      <p:bold r:id="rId29"/>
      <p:italic r:id="rId30"/>
      <p:boldItalic r:id="rId31"/>
    </p:embeddedFont>
    <p:embeddedFont>
      <p:font typeface="Roboto Slab" panose="02020500000000000000" charset="0"/>
      <p:regular r:id="rId32"/>
      <p:bold r:id="rId33"/>
    </p:embeddedFont>
    <p:embeddedFont>
      <p:font typeface="MS Mincho" panose="02020609040205080304" pitchFamily="49" charset="-128"/>
      <p:regular r:id="rId34"/>
    </p:embeddedFont>
    <p:embeddedFont>
      <p:font typeface="SimSun" panose="02010600030101010101" pitchFamily="2" charset="-122"/>
      <p:regular r:id="rId35"/>
    </p:embeddedFont>
    <p:embeddedFont>
      <p:font typeface="Cambria Math" panose="02040503050406030204" pitchFamily="18"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EA27C4-7732-483B-A0D8-B5674F9EC1F5}">
  <a:tblStyle styleId="{E9EA27C4-7732-483B-A0D8-B5674F9EC1F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00" autoAdjust="0"/>
  </p:normalViewPr>
  <p:slideViewPr>
    <p:cSldViewPr snapToGrid="0">
      <p:cViewPr varScale="1">
        <p:scale>
          <a:sx n="46" d="100"/>
          <a:sy n="46" d="100"/>
        </p:scale>
        <p:origin x="113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78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701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881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2243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318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344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195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4474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5108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1377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1378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2000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57849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91818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240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9416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283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611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099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5882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4195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5156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700185" y="1360350"/>
            <a:ext cx="5807400" cy="1546500"/>
          </a:xfrm>
          <a:prstGeom prst="rect">
            <a:avLst/>
          </a:prstGeom>
        </p:spPr>
        <p:txBody>
          <a:bodyPr spcFirstLastPara="1" wrap="square" lIns="91425" tIns="91425" rIns="91425" bIns="91425" anchor="t" anchorCtr="0"/>
          <a:lstStyle>
            <a:lvl1pPr lvl="0">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1" name="Shape 11"/>
          <p:cNvSpPr/>
          <p:nvPr/>
        </p:nvSpPr>
        <p:spPr>
          <a:xfrm>
            <a:off x="6897625" y="619995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7454375" y="56388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8827727" y="4597554"/>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677050" y="6577875"/>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972225" y="6334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79635" y="3373479"/>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311843" y="79151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626322" y="1339872"/>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104500" y="4963100"/>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803950" y="5654657"/>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196310" y="1990890"/>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1738050" y="271322"/>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771659" y="2504485"/>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4271584" y="474825"/>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729213" y="6127438"/>
            <a:ext cx="253800" cy="2541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Shape 30" descr="connections-05.png"/>
          <p:cNvPicPr preferRelativeResize="0"/>
          <p:nvPr/>
        </p:nvPicPr>
        <p:blipFill>
          <a:blip r:embed="rId2">
            <a:alphaModFix/>
          </a:blip>
          <a:stretch>
            <a:fillRect/>
          </a:stretch>
        </p:blipFill>
        <p:spPr>
          <a:xfrm rot="10800000" flipH="1">
            <a:off x="5945" y="0"/>
            <a:ext cx="9132109" cy="6858000"/>
          </a:xfrm>
          <a:prstGeom prst="rect">
            <a:avLst/>
          </a:prstGeom>
          <a:noFill/>
          <a:ln>
            <a:noFill/>
          </a:ln>
        </p:spPr>
      </p:pic>
      <p:sp>
        <p:nvSpPr>
          <p:cNvPr id="31" name="Shape 31"/>
          <p:cNvSpPr txBox="1">
            <a:spLocks noGrp="1"/>
          </p:cNvSpPr>
          <p:nvPr>
            <p:ph type="body" idx="1"/>
          </p:nvPr>
        </p:nvSpPr>
        <p:spPr>
          <a:xfrm>
            <a:off x="1215300" y="2501400"/>
            <a:ext cx="6713400" cy="1093200"/>
          </a:xfrm>
          <a:prstGeom prst="rect">
            <a:avLst/>
          </a:prstGeom>
        </p:spPr>
        <p:txBody>
          <a:bodyPr spcFirstLastPara="1" wrap="square" lIns="91425" tIns="91425" rIns="91425" bIns="91425" anchor="t" anchorCtr="0"/>
          <a:lstStyle>
            <a:lvl1pPr marL="457200" lvl="0" indent="-457200" algn="ctr" rtl="0">
              <a:spcBef>
                <a:spcPts val="600"/>
              </a:spcBef>
              <a:spcAft>
                <a:spcPts val="0"/>
              </a:spcAft>
              <a:buClr>
                <a:srgbClr val="263238"/>
              </a:buClr>
              <a:buSzPts val="3600"/>
              <a:buChar char="◎"/>
              <a:defRPr sz="3600" i="1"/>
            </a:lvl1pPr>
            <a:lvl2pPr marL="914400" lvl="1" indent="-457200" algn="ctr" rtl="0">
              <a:spcBef>
                <a:spcPts val="0"/>
              </a:spcBef>
              <a:spcAft>
                <a:spcPts val="0"/>
              </a:spcAft>
              <a:buClr>
                <a:srgbClr val="263238"/>
              </a:buClr>
              <a:buSzPts val="3600"/>
              <a:buChar char="○"/>
              <a:defRPr sz="3600" i="1"/>
            </a:lvl2pPr>
            <a:lvl3pPr marL="1371600" lvl="2" indent="-457200" algn="ctr" rtl="0">
              <a:spcBef>
                <a:spcPts val="0"/>
              </a:spcBef>
              <a:spcAft>
                <a:spcPts val="0"/>
              </a:spcAft>
              <a:buClr>
                <a:srgbClr val="263238"/>
              </a:buClr>
              <a:buSzPts val="3600"/>
              <a:buChar char="◉"/>
              <a:defRPr sz="3600" i="1"/>
            </a:lvl3pPr>
            <a:lvl4pPr marL="1828800" lvl="3" indent="-457200" algn="ctr" rtl="0">
              <a:spcBef>
                <a:spcPts val="0"/>
              </a:spcBef>
              <a:spcAft>
                <a:spcPts val="0"/>
              </a:spcAft>
              <a:buClr>
                <a:srgbClr val="263238"/>
              </a:buClr>
              <a:buSzPts val="3600"/>
              <a:buChar char="●"/>
              <a:defRPr sz="3600" i="1"/>
            </a:lvl4pPr>
            <a:lvl5pPr marL="2286000" lvl="4" indent="-457200" algn="ctr" rtl="0">
              <a:spcBef>
                <a:spcPts val="0"/>
              </a:spcBef>
              <a:spcAft>
                <a:spcPts val="0"/>
              </a:spcAft>
              <a:buClr>
                <a:srgbClr val="263238"/>
              </a:buClr>
              <a:buSzPts val="3600"/>
              <a:buChar char="○"/>
              <a:defRPr sz="3600" i="1"/>
            </a:lvl5pPr>
            <a:lvl6pPr marL="2743200" lvl="5" indent="-457200" algn="ctr" rtl="0">
              <a:spcBef>
                <a:spcPts val="0"/>
              </a:spcBef>
              <a:spcAft>
                <a:spcPts val="0"/>
              </a:spcAft>
              <a:buClr>
                <a:srgbClr val="263238"/>
              </a:buClr>
              <a:buSzPts val="3600"/>
              <a:buChar char="■"/>
              <a:defRPr sz="3600" i="1"/>
            </a:lvl6pPr>
            <a:lvl7pPr marL="3200400" lvl="6" indent="-457200" algn="ctr" rtl="0">
              <a:spcBef>
                <a:spcPts val="0"/>
              </a:spcBef>
              <a:spcAft>
                <a:spcPts val="0"/>
              </a:spcAft>
              <a:buClr>
                <a:srgbClr val="263238"/>
              </a:buClr>
              <a:buSzPts val="3600"/>
              <a:buChar char="●"/>
              <a:defRPr sz="3600" i="1"/>
            </a:lvl7pPr>
            <a:lvl8pPr marL="3657600" lvl="7" indent="-457200" algn="ctr" rtl="0">
              <a:spcBef>
                <a:spcPts val="0"/>
              </a:spcBef>
              <a:spcAft>
                <a:spcPts val="0"/>
              </a:spcAft>
              <a:buClr>
                <a:srgbClr val="263238"/>
              </a:buClr>
              <a:buSzPts val="3600"/>
              <a:buChar char="○"/>
              <a:defRPr sz="3600" i="1"/>
            </a:lvl8pPr>
            <a:lvl9pPr marL="4114800" lvl="8" indent="-457200" algn="ctr">
              <a:spcBef>
                <a:spcPts val="0"/>
              </a:spcBef>
              <a:spcAft>
                <a:spcPts val="0"/>
              </a:spcAft>
              <a:buClr>
                <a:srgbClr val="263238"/>
              </a:buClr>
              <a:buSzPts val="3600"/>
              <a:buChar char="■"/>
              <a:defRPr sz="3600" i="1"/>
            </a:lvl9pPr>
          </a:lstStyle>
          <a:p>
            <a:endParaRPr/>
          </a:p>
        </p:txBody>
      </p:sp>
      <p:grpSp>
        <p:nvGrpSpPr>
          <p:cNvPr id="32" name="Shape 32"/>
          <p:cNvGrpSpPr/>
          <p:nvPr/>
        </p:nvGrpSpPr>
        <p:grpSpPr>
          <a:xfrm>
            <a:off x="3593400" y="1074285"/>
            <a:ext cx="1957200" cy="1093200"/>
            <a:chOff x="3593400" y="1760085"/>
            <a:chExt cx="1957200" cy="1093200"/>
          </a:xfrm>
        </p:grpSpPr>
        <p:sp>
          <p:nvSpPr>
            <p:cNvPr id="33" name="Shape 33"/>
            <p:cNvSpPr txBox="1"/>
            <p:nvPr/>
          </p:nvSpPr>
          <p:spPr>
            <a:xfrm>
              <a:off x="3593400" y="1872097"/>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solidFill>
                    <a:srgbClr val="0091EA"/>
                  </a:solidFill>
                  <a:latin typeface="Source Sans Pro"/>
                  <a:ea typeface="Source Sans Pro"/>
                  <a:cs typeface="Source Sans Pro"/>
                  <a:sym typeface="Source Sans Pro"/>
                </a:rPr>
                <a:t>“</a:t>
              </a:r>
              <a:endParaRPr sz="6000" b="1">
                <a:solidFill>
                  <a:srgbClr val="0091EA"/>
                </a:solidFill>
                <a:latin typeface="Source Sans Pro"/>
                <a:ea typeface="Source Sans Pro"/>
                <a:cs typeface="Source Sans Pro"/>
                <a:sym typeface="Source Sans Pro"/>
              </a:endParaRPr>
            </a:p>
          </p:txBody>
        </p:sp>
        <p:sp>
          <p:nvSpPr>
            <p:cNvPr id="34" name="Shape 3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6" name="Shape 36"/>
          <p:cNvCxnSpPr>
            <a:endCxn id="34" idx="1"/>
          </p:cNvCxnSpPr>
          <p:nvPr/>
        </p:nvCxnSpPr>
        <p:spPr>
          <a:xfrm>
            <a:off x="3742095" y="871980"/>
            <a:ext cx="443400" cy="362400"/>
          </a:xfrm>
          <a:prstGeom prst="straightConnector1">
            <a:avLst/>
          </a:prstGeom>
          <a:noFill/>
          <a:ln w="9525" cap="flat" cmpd="sng">
            <a:solidFill>
              <a:srgbClr val="CFD8DC"/>
            </a:solidFill>
            <a:prstDash val="solid"/>
            <a:round/>
            <a:headEnd type="none" w="med" len="med"/>
            <a:tailEnd type="none" w="med" len="med"/>
          </a:ln>
        </p:spPr>
      </p:cxnSp>
      <p:cxnSp>
        <p:nvCxnSpPr>
          <p:cNvPr id="37" name="Shape 37"/>
          <p:cNvCxnSpPr/>
          <p:nvPr/>
        </p:nvCxnSpPr>
        <p:spPr>
          <a:xfrm rot="10800000">
            <a:off x="4114800" y="269685"/>
            <a:ext cx="457200" cy="804600"/>
          </a:xfrm>
          <a:prstGeom prst="straightConnector1">
            <a:avLst/>
          </a:prstGeom>
          <a:noFill/>
          <a:ln w="9525" cap="flat" cmpd="sng">
            <a:solidFill>
              <a:srgbClr val="CFD8DC"/>
            </a:solidFill>
            <a:prstDash val="solid"/>
            <a:round/>
            <a:headEnd type="none" w="med" len="med"/>
            <a:tailEnd type="none" w="med" len="med"/>
          </a:ln>
        </p:spPr>
      </p:cxnSp>
      <p:cxnSp>
        <p:nvCxnSpPr>
          <p:cNvPr id="38" name="Shape 38"/>
          <p:cNvCxnSpPr/>
          <p:nvPr/>
        </p:nvCxnSpPr>
        <p:spPr>
          <a:xfrm rot="10800000" flipH="1">
            <a:off x="4749075" y="753125"/>
            <a:ext cx="95100" cy="348900"/>
          </a:xfrm>
          <a:prstGeom prst="straightConnector1">
            <a:avLst/>
          </a:prstGeom>
          <a:noFill/>
          <a:ln w="9525" cap="flat" cmpd="sng">
            <a:solidFill>
              <a:srgbClr val="CFD8DC"/>
            </a:solidFill>
            <a:prstDash val="solid"/>
            <a:round/>
            <a:headEnd type="none" w="med" len="med"/>
            <a:tailEnd type="none" w="med" len="med"/>
          </a:ln>
        </p:spPr>
      </p:cxnSp>
      <p:sp>
        <p:nvSpPr>
          <p:cNvPr id="39" name="Shape 39"/>
          <p:cNvSpPr txBox="1">
            <a:spLocks noGrp="1"/>
          </p:cNvSpPr>
          <p:nvPr>
            <p:ph type="sldNum" idx="12"/>
          </p:nvPr>
        </p:nvSpPr>
        <p:spPr>
          <a:xfrm>
            <a:off x="-87" y="6333125"/>
            <a:ext cx="91440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Shape 42"/>
          <p:cNvSpPr txBox="1">
            <a:spLocks noGrp="1"/>
          </p:cNvSpPr>
          <p:nvPr>
            <p:ph type="body" idx="1"/>
          </p:nvPr>
        </p:nvSpPr>
        <p:spPr>
          <a:xfrm>
            <a:off x="786150" y="1682267"/>
            <a:ext cx="7571700" cy="47649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Shape 46"/>
          <p:cNvSpPr txBox="1">
            <a:spLocks noGrp="1"/>
          </p:cNvSpPr>
          <p:nvPr>
            <p:ph type="body" idx="1"/>
          </p:nvPr>
        </p:nvSpPr>
        <p:spPr>
          <a:xfrm>
            <a:off x="786137" y="1600200"/>
            <a:ext cx="36753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7" name="Shape 47"/>
          <p:cNvSpPr txBox="1">
            <a:spLocks noGrp="1"/>
          </p:cNvSpPr>
          <p:nvPr>
            <p:ph type="body" idx="2"/>
          </p:nvPr>
        </p:nvSpPr>
        <p:spPr>
          <a:xfrm>
            <a:off x="4682659" y="1600200"/>
            <a:ext cx="36753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8" name="Shape 48"/>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Shape 5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410826"/>
            <a:ext cx="7571700" cy="936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682267"/>
            <a:ext cx="7571700" cy="4764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marL="914400" lvl="1"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marL="1371600" lvl="2"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marL="1828800" lvl="3"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marL="2286000" lvl="4"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marL="2743200" lvl="5"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marL="3200400" lvl="6"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marL="3657600" lvl="7"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marL="4114800" lvl="8"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043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b="1">
                <a:solidFill>
                  <a:srgbClr val="0091EA"/>
                </a:solidFill>
                <a:latin typeface="Source Sans Pro"/>
                <a:ea typeface="Source Sans Pro"/>
                <a:cs typeface="Source Sans Pro"/>
                <a:sym typeface="Source Sans Pro"/>
              </a:defRPr>
            </a:lvl1pPr>
            <a:lvl2pPr lvl="1" algn="r">
              <a:buNone/>
              <a:defRPr sz="1300" b="1">
                <a:solidFill>
                  <a:srgbClr val="0091EA"/>
                </a:solidFill>
                <a:latin typeface="Source Sans Pro"/>
                <a:ea typeface="Source Sans Pro"/>
                <a:cs typeface="Source Sans Pro"/>
                <a:sym typeface="Source Sans Pro"/>
              </a:defRPr>
            </a:lvl2pPr>
            <a:lvl3pPr lvl="2" algn="r">
              <a:buNone/>
              <a:defRPr sz="1300" b="1">
                <a:solidFill>
                  <a:srgbClr val="0091EA"/>
                </a:solidFill>
                <a:latin typeface="Source Sans Pro"/>
                <a:ea typeface="Source Sans Pro"/>
                <a:cs typeface="Source Sans Pro"/>
                <a:sym typeface="Source Sans Pro"/>
              </a:defRPr>
            </a:lvl3pPr>
            <a:lvl4pPr lvl="3" algn="r">
              <a:buNone/>
              <a:defRPr sz="1300" b="1">
                <a:solidFill>
                  <a:srgbClr val="0091EA"/>
                </a:solidFill>
                <a:latin typeface="Source Sans Pro"/>
                <a:ea typeface="Source Sans Pro"/>
                <a:cs typeface="Source Sans Pro"/>
                <a:sym typeface="Source Sans Pro"/>
              </a:defRPr>
            </a:lvl4pPr>
            <a:lvl5pPr lvl="4" algn="r">
              <a:buNone/>
              <a:defRPr sz="1300" b="1">
                <a:solidFill>
                  <a:srgbClr val="0091EA"/>
                </a:solidFill>
                <a:latin typeface="Source Sans Pro"/>
                <a:ea typeface="Source Sans Pro"/>
                <a:cs typeface="Source Sans Pro"/>
                <a:sym typeface="Source Sans Pro"/>
              </a:defRPr>
            </a:lvl5pPr>
            <a:lvl6pPr lvl="5" algn="r">
              <a:buNone/>
              <a:defRPr sz="1300" b="1">
                <a:solidFill>
                  <a:srgbClr val="0091EA"/>
                </a:solidFill>
                <a:latin typeface="Source Sans Pro"/>
                <a:ea typeface="Source Sans Pro"/>
                <a:cs typeface="Source Sans Pro"/>
                <a:sym typeface="Source Sans Pro"/>
              </a:defRPr>
            </a:lvl6pPr>
            <a:lvl7pPr lvl="6" algn="r">
              <a:buNone/>
              <a:defRPr sz="1300" b="1">
                <a:solidFill>
                  <a:srgbClr val="0091EA"/>
                </a:solidFill>
                <a:latin typeface="Source Sans Pro"/>
                <a:ea typeface="Source Sans Pro"/>
                <a:cs typeface="Source Sans Pro"/>
                <a:sym typeface="Source Sans Pro"/>
              </a:defRPr>
            </a:lvl7pPr>
            <a:lvl8pPr lvl="7" algn="r">
              <a:buNone/>
              <a:defRPr sz="1300" b="1">
                <a:solidFill>
                  <a:srgbClr val="0091EA"/>
                </a:solidFill>
                <a:latin typeface="Source Sans Pro"/>
                <a:ea typeface="Source Sans Pro"/>
                <a:cs typeface="Source Sans Pro"/>
                <a:sym typeface="Source Sans Pro"/>
              </a:defRPr>
            </a:lvl8pPr>
            <a:lvl9pPr lvl="8" algn="r">
              <a:buNone/>
              <a:defRPr sz="1300" b="1">
                <a:solidFill>
                  <a:srgbClr val="0091EA"/>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627033" y="1534086"/>
            <a:ext cx="6173942" cy="1546500"/>
          </a:xfrm>
          <a:prstGeom prst="rect">
            <a:avLst/>
          </a:prstGeom>
        </p:spPr>
        <p:txBody>
          <a:bodyPr spcFirstLastPara="1" wrap="square" lIns="91425" tIns="91425" rIns="91425" bIns="91425" anchor="t" anchorCtr="0">
            <a:noAutofit/>
          </a:bodyPr>
          <a:lstStyle/>
          <a:p>
            <a:pPr lvl="0"/>
            <a:r>
              <a:rPr lang="en" sz="4800" dirty="0" smtClean="0">
                <a:solidFill>
                  <a:schemeClr val="tx1"/>
                </a:solidFill>
              </a:rPr>
              <a:t>PINUS:</a:t>
            </a:r>
            <a:br>
              <a:rPr lang="en" sz="4800" dirty="0" smtClean="0">
                <a:solidFill>
                  <a:schemeClr val="tx1"/>
                </a:solidFill>
              </a:rPr>
            </a:br>
            <a:r>
              <a:rPr lang="en-US" sz="4400" b="0" dirty="0" smtClean="0"/>
              <a:t>Indoor </a:t>
            </a:r>
            <a:r>
              <a:rPr lang="en-US" sz="4400" b="0" dirty="0"/>
              <a:t>Weighted Centroid Localization</a:t>
            </a:r>
            <a:br>
              <a:rPr lang="en-US" sz="4400" b="0" dirty="0"/>
            </a:br>
            <a:r>
              <a:rPr lang="en-US" sz="4400" b="0" dirty="0"/>
              <a:t>with Crowdsourced Calibration</a:t>
            </a:r>
          </a:p>
        </p:txBody>
      </p:sp>
      <p:sp>
        <p:nvSpPr>
          <p:cNvPr id="3" name="Rectangle 2"/>
          <p:cNvSpPr/>
          <p:nvPr/>
        </p:nvSpPr>
        <p:spPr>
          <a:xfrm>
            <a:off x="210312" y="5603707"/>
            <a:ext cx="4572000" cy="784830"/>
          </a:xfrm>
          <a:prstGeom prst="rect">
            <a:avLst/>
          </a:prstGeom>
        </p:spPr>
        <p:txBody>
          <a:bodyPr>
            <a:spAutoFit/>
          </a:bodyPr>
          <a:lstStyle/>
          <a:p>
            <a:r>
              <a:rPr lang="en-SG" sz="1200" b="1" dirty="0" err="1"/>
              <a:t>Jehn-Ruey</a:t>
            </a:r>
            <a:r>
              <a:rPr lang="en-SG" sz="1200" b="1" dirty="0"/>
              <a:t> Jiang, Hanas Subakti, </a:t>
            </a:r>
            <a:r>
              <a:rPr lang="en-SG" sz="1200" b="1" dirty="0" err="1"/>
              <a:t>Ching-Chih</a:t>
            </a:r>
            <a:r>
              <a:rPr lang="en-SG" sz="1200" b="1" dirty="0"/>
              <a:t> Chen</a:t>
            </a:r>
          </a:p>
          <a:p>
            <a:r>
              <a:rPr lang="en-SG" sz="1100" dirty="0"/>
              <a:t>Dept. of Comp. Sci. and Inf. Eng.</a:t>
            </a:r>
          </a:p>
          <a:p>
            <a:r>
              <a:rPr lang="en-SG" sz="1100" dirty="0"/>
              <a:t>National Central University</a:t>
            </a:r>
          </a:p>
          <a:p>
            <a:r>
              <a:rPr lang="en-SG" sz="1100" dirty="0"/>
              <a:t>Taoyuan City, Taiwan</a:t>
            </a:r>
          </a:p>
        </p:txBody>
      </p:sp>
      <p:sp>
        <p:nvSpPr>
          <p:cNvPr id="5" name="Rectangle 4"/>
          <p:cNvSpPr/>
          <p:nvPr/>
        </p:nvSpPr>
        <p:spPr>
          <a:xfrm>
            <a:off x="2065945" y="5603707"/>
            <a:ext cx="4572000" cy="784830"/>
          </a:xfrm>
          <a:prstGeom prst="rect">
            <a:avLst/>
          </a:prstGeom>
        </p:spPr>
        <p:txBody>
          <a:bodyPr>
            <a:spAutoFit/>
          </a:bodyPr>
          <a:lstStyle/>
          <a:p>
            <a:pPr algn="r"/>
            <a:r>
              <a:rPr lang="en-SG" sz="1200" b="1" dirty="0"/>
              <a:t>Kazuya Sakai</a:t>
            </a:r>
          </a:p>
          <a:p>
            <a:pPr algn="r"/>
            <a:r>
              <a:rPr lang="en-SG" sz="1100" dirty="0"/>
              <a:t>Dept. of Elec. Eng. and Comp. Sci.</a:t>
            </a:r>
          </a:p>
          <a:p>
            <a:pPr algn="r"/>
            <a:r>
              <a:rPr lang="en-SG" sz="1100" dirty="0"/>
              <a:t>Tokyo Metropolitan University</a:t>
            </a:r>
          </a:p>
          <a:p>
            <a:pPr algn="r"/>
            <a:r>
              <a:rPr lang="en-SG" sz="1100" dirty="0"/>
              <a:t>Tokyo, Japan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sz="2800" dirty="0"/>
              <a:t>A.	Calibration for </a:t>
            </a:r>
            <a:r>
              <a:rPr lang="en-SG" sz="2800" dirty="0" smtClean="0"/>
              <a:t>WCL(2)</a:t>
            </a:r>
            <a:endParaRPr sz="2800" dirty="0"/>
          </a:p>
        </p:txBody>
      </p:sp>
      <p:sp>
        <p:nvSpPr>
          <p:cNvPr id="76" name="Shape 76"/>
          <p:cNvSpPr txBox="1"/>
          <p:nvPr/>
        </p:nvSpPr>
        <p:spPr>
          <a:xfrm>
            <a:off x="2231136" y="3482496"/>
            <a:ext cx="6501384" cy="3070200"/>
          </a:xfrm>
          <a:prstGeom prst="rect">
            <a:avLst/>
          </a:prstGeom>
          <a:noFill/>
          <a:ln>
            <a:noFill/>
          </a:ln>
        </p:spPr>
        <p:txBody>
          <a:bodyPr spcFirstLastPara="1" wrap="square" lIns="91425" tIns="91425" rIns="91425" bIns="91425" anchor="t" anchorCtr="0">
            <a:noAutofit/>
          </a:bodyPr>
          <a:lstStyle/>
          <a:p>
            <a:r>
              <a:rPr lang="en-US" sz="1600" dirty="0">
                <a:solidFill>
                  <a:srgbClr val="263238"/>
                </a:solidFill>
                <a:latin typeface="Source Sans Pro"/>
                <a:ea typeface="Source Sans Pro"/>
                <a:cs typeface="Source Sans Pro"/>
              </a:rPr>
              <a:t>After the calibration, when a target receives a signal from an anchor, it can use the RSSI value </a:t>
            </a:r>
            <a:r>
              <a:rPr lang="en-US" sz="1600" dirty="0" smtClean="0">
                <a:solidFill>
                  <a:srgbClr val="263238"/>
                </a:solidFill>
                <a:latin typeface="Source Sans Pro"/>
                <a:ea typeface="Source Sans Pro"/>
                <a:cs typeface="Source Sans Pro"/>
              </a:rPr>
              <a:t>of </a:t>
            </a:r>
            <a:r>
              <a:rPr lang="en-US" sz="1600" dirty="0" err="1" smtClean="0">
                <a:solidFill>
                  <a:srgbClr val="263238"/>
                </a:solidFill>
                <a:latin typeface="Source Sans Pro"/>
                <a:ea typeface="Source Sans Pro"/>
                <a:cs typeface="Source Sans Pro"/>
              </a:rPr>
              <a:t>Pr</a:t>
            </a:r>
            <a:r>
              <a:rPr lang="en-US" sz="1600" dirty="0" smtClean="0">
                <a:solidFill>
                  <a:srgbClr val="263238"/>
                </a:solidFill>
                <a:latin typeface="Source Sans Pro"/>
                <a:ea typeface="Source Sans Pro"/>
                <a:cs typeface="Source Sans Pro"/>
              </a:rPr>
              <a:t> </a:t>
            </a:r>
            <a:r>
              <a:rPr lang="en-US" sz="1600" dirty="0">
                <a:solidFill>
                  <a:srgbClr val="263238"/>
                </a:solidFill>
                <a:latin typeface="Source Sans Pro"/>
                <a:ea typeface="Source Sans Pro"/>
                <a:cs typeface="Source Sans Pro"/>
              </a:rPr>
              <a:t>and the calibration parameter C associated with the anchor to derive the distance between itself and the anchor as follows</a:t>
            </a:r>
            <a:r>
              <a:rPr lang="en-US" sz="1600" dirty="0" smtClean="0">
                <a:solidFill>
                  <a:srgbClr val="263238"/>
                </a:solidFill>
                <a:latin typeface="Source Sans Pro"/>
                <a:ea typeface="Source Sans Pro"/>
                <a:cs typeface="Source Sans Pro"/>
              </a:rPr>
              <a:t>.</a:t>
            </a:r>
            <a:endParaRPr lang="en-SG" sz="1600" dirty="0">
              <a:solidFill>
                <a:srgbClr val="263238"/>
              </a:solidFill>
              <a:latin typeface="Source Sans Pro"/>
              <a:ea typeface="Source Sans Pro"/>
              <a:cs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10</a:t>
            </a:fld>
            <a:endParaRPr/>
          </a:p>
        </p:txBody>
      </p:sp>
      <mc:AlternateContent xmlns:mc="http://schemas.openxmlformats.org/markup-compatibility/2006" xmlns:a14="http://schemas.microsoft.com/office/drawing/2010/main">
        <mc:Choice Requires="a14">
          <p:sp>
            <p:nvSpPr>
              <p:cNvPr id="2" name="Rectangle 1"/>
              <p:cNvSpPr/>
              <p:nvPr/>
            </p:nvSpPr>
            <p:spPr>
              <a:xfrm>
                <a:off x="4572000" y="4476150"/>
                <a:ext cx="1708288" cy="613501"/>
              </a:xfrm>
              <a:prstGeom prst="rect">
                <a:avLst/>
              </a:prstGeom>
            </p:spPr>
            <p:txBody>
              <a:bodyPr wrap="none">
                <a:spAutoFit/>
              </a:bodyPr>
              <a:lstStyle/>
              <a:p>
                <a14:m>
                  <m:oMath xmlns:m="http://schemas.openxmlformats.org/officeDocument/2006/math">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𝑑</m:t>
                    </m:r>
                    <m:r>
                      <a:rPr lang="en-US" sz="2400">
                        <a:solidFill>
                          <a:srgbClr val="222222"/>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SG" sz="2400" i="1">
                            <a:solidFill>
                              <a:srgbClr val="222222"/>
                            </a:solidFill>
                            <a:effectLst/>
                            <a:latin typeface="Cambria Math" panose="02040503050406030204" pitchFamily="18" charset="0"/>
                          </a:rPr>
                        </m:ctrlPr>
                      </m:sSupPr>
                      <m:e>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10</m:t>
                        </m:r>
                      </m:e>
                      <m:sup>
                        <m:f>
                          <m:fPr>
                            <m:ctrlPr>
                              <a:rPr lang="en-SG" sz="2400" i="1">
                                <a:solidFill>
                                  <a:srgbClr val="222222"/>
                                </a:solidFill>
                                <a:effectLst/>
                                <a:latin typeface="Cambria Math" panose="02040503050406030204" pitchFamily="18" charset="0"/>
                              </a:rPr>
                            </m:ctrlPr>
                          </m:fPr>
                          <m:num>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𝐶</m:t>
                            </m:r>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SG" sz="2400" i="1">
                                    <a:solidFill>
                                      <a:srgbClr val="222222"/>
                                    </a:solidFill>
                                    <a:effectLst/>
                                    <a:latin typeface="Cambria Math" panose="02040503050406030204" pitchFamily="18" charset="0"/>
                                  </a:rPr>
                                </m:ctrlPr>
                              </m:sSubPr>
                              <m:e>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𝑃</m:t>
                                </m:r>
                              </m:e>
                              <m:sub>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𝑟</m:t>
                                </m:r>
                              </m:sub>
                            </m:sSub>
                          </m:num>
                          <m:den>
                            <m:r>
                              <a:rPr lang="en-US" sz="2400" i="1">
                                <a:solidFill>
                                  <a:srgbClr val="222222"/>
                                </a:solidFill>
                                <a:latin typeface="Cambria Math" panose="02040503050406030204" pitchFamily="18" charset="0"/>
                                <a:ea typeface="SimSun" panose="02010600030101010101" pitchFamily="2" charset="-122"/>
                                <a:cs typeface="Times New Roman" panose="02020603050405020304" pitchFamily="18" charset="0"/>
                              </a:rPr>
                              <m:t>20</m:t>
                            </m:r>
                          </m:den>
                        </m:f>
                      </m:sup>
                    </m:sSup>
                  </m:oMath>
                </a14:m>
                <a:r>
                  <a:rPr lang="en-US" sz="2400" dirty="0">
                    <a:solidFill>
                      <a:srgbClr val="222222"/>
                    </a:solidFill>
                    <a:latin typeface="Times New Roman" panose="02020603050405020304" pitchFamily="18" charset="0"/>
                    <a:ea typeface="PMingLiU" panose="02020500000000000000" pitchFamily="18" charset="-120"/>
                  </a:rPr>
                  <a:t> </a:t>
                </a:r>
                <a:endParaRPr lang="en-SG" sz="2400" dirty="0"/>
              </a:p>
            </p:txBody>
          </p:sp>
        </mc:Choice>
        <mc:Fallback xmlns="">
          <p:sp>
            <p:nvSpPr>
              <p:cNvPr id="2" name="Rectangle 1"/>
              <p:cNvSpPr>
                <a:spLocks noRot="1" noChangeAspect="1" noMove="1" noResize="1" noEditPoints="1" noAdjustHandles="1" noChangeArrowheads="1" noChangeShapeType="1" noTextEdit="1"/>
              </p:cNvSpPr>
              <p:nvPr/>
            </p:nvSpPr>
            <p:spPr>
              <a:xfrm>
                <a:off x="4572000" y="4476150"/>
                <a:ext cx="1708288" cy="613501"/>
              </a:xfrm>
              <a:prstGeom prst="rect">
                <a:avLst/>
              </a:prstGeom>
              <a:blipFill>
                <a:blip r:embed="rId3"/>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 name="Shape 78"/>
              <p:cNvSpPr txBox="1"/>
              <p:nvPr/>
            </p:nvSpPr>
            <p:spPr>
              <a:xfrm>
                <a:off x="585216" y="1544054"/>
                <a:ext cx="7284343" cy="826500"/>
              </a:xfrm>
              <a:prstGeom prst="rect">
                <a:avLst/>
              </a:prstGeom>
              <a:noFill/>
              <a:ln>
                <a:noFill/>
              </a:ln>
            </p:spPr>
            <p:txBody>
              <a:bodyPr spcFirstLastPara="1" wrap="square" lIns="91425" tIns="91425" rIns="91425" bIns="91425" anchor="t" anchorCtr="0">
                <a:noAutofit/>
              </a:bodyPr>
              <a:lstStyle/>
              <a:p>
                <a:r>
                  <a:rPr lang="en-US" sz="1600" dirty="0">
                    <a:solidFill>
                      <a:srgbClr val="263238"/>
                    </a:solidFill>
                    <a:latin typeface="Source Sans Pro"/>
                    <a:ea typeface="Source Sans Pro"/>
                    <a:cs typeface="Source Sans Pro"/>
                  </a:rPr>
                  <a:t>Note that all terms in Eq. (5) are of the unit of </a:t>
                </a:r>
                <a:r>
                  <a:rPr lang="en-US" sz="1600" dirty="0" err="1">
                    <a:solidFill>
                      <a:srgbClr val="263238"/>
                    </a:solidFill>
                    <a:latin typeface="Source Sans Pro"/>
                    <a:ea typeface="Source Sans Pro"/>
                    <a:cs typeface="Source Sans Pro"/>
                  </a:rPr>
                  <a:t>dBm</a:t>
                </a:r>
                <a:r>
                  <a:rPr lang="en-US" sz="1600" dirty="0">
                    <a:solidFill>
                      <a:srgbClr val="263238"/>
                    </a:solidFill>
                    <a:latin typeface="Source Sans Pro"/>
                    <a:ea typeface="Source Sans Pro"/>
                    <a:cs typeface="Source Sans Pro"/>
                  </a:rPr>
                  <a:t> or </a:t>
                </a:r>
                <a:r>
                  <a:rPr lang="en-US" sz="1600" dirty="0" err="1">
                    <a:solidFill>
                      <a:srgbClr val="263238"/>
                    </a:solidFill>
                    <a:latin typeface="Source Sans Pro"/>
                    <a:ea typeface="Source Sans Pro"/>
                    <a:cs typeface="Source Sans Pro"/>
                  </a:rPr>
                  <a:t>dBi</a:t>
                </a:r>
                <a:r>
                  <a:rPr lang="en-US" sz="1600" dirty="0">
                    <a:solidFill>
                      <a:srgbClr val="263238"/>
                    </a:solidFill>
                    <a:latin typeface="Source Sans Pro"/>
                    <a:ea typeface="Source Sans Pro"/>
                    <a:cs typeface="Source Sans Pro"/>
                  </a:rPr>
                  <a:t>. Let the term (</a:t>
                </a:r>
                <a14:m>
                  <m:oMath xmlns:m="http://schemas.openxmlformats.org/officeDocument/2006/math">
                    <m:sSub>
                      <m:sSubPr>
                        <m:ctrlPr>
                          <a:rPr lang="en-SG" sz="1600" i="1">
                            <a:solidFill>
                              <a:srgbClr val="263238"/>
                            </a:solidFill>
                            <a:latin typeface="Cambria Math" panose="02040503050406030204" pitchFamily="18" charset="0"/>
                            <a:ea typeface="Source Sans Pro"/>
                            <a:cs typeface="Source Sans Pro"/>
                          </a:rPr>
                        </m:ctrlPr>
                      </m:sSubPr>
                      <m:e>
                        <m:r>
                          <a:rPr lang="en-US" sz="1600">
                            <a:solidFill>
                              <a:srgbClr val="263238"/>
                            </a:solidFill>
                            <a:latin typeface="Cambria Math" panose="02040503050406030204" pitchFamily="18" charset="0"/>
                            <a:ea typeface="Source Sans Pro"/>
                            <a:cs typeface="Source Sans Pro"/>
                          </a:rPr>
                          <m:t>𝑃</m:t>
                        </m:r>
                      </m:e>
                      <m:sub>
                        <m:r>
                          <a:rPr lang="en-US" sz="1600">
                            <a:solidFill>
                              <a:srgbClr val="263238"/>
                            </a:solidFill>
                            <a:latin typeface="Cambria Math" panose="02040503050406030204" pitchFamily="18" charset="0"/>
                            <a:ea typeface="Source Sans Pro"/>
                            <a:cs typeface="Source Sans Pro"/>
                          </a:rPr>
                          <m:t>𝑡</m:t>
                        </m:r>
                        <m:r>
                          <a:rPr lang="en-US" sz="1600">
                            <a:solidFill>
                              <a:srgbClr val="263238"/>
                            </a:solidFill>
                            <a:latin typeface="Cambria Math" panose="02040503050406030204" pitchFamily="18" charset="0"/>
                            <a:ea typeface="Source Sans Pro"/>
                            <a:cs typeface="Source Sans Pro"/>
                          </a:rPr>
                          <m:t> </m:t>
                        </m:r>
                      </m:sub>
                    </m:sSub>
                    <m:sSub>
                      <m:sSubPr>
                        <m:ctrlPr>
                          <a:rPr lang="en-SG" sz="1600" i="1">
                            <a:solidFill>
                              <a:srgbClr val="263238"/>
                            </a:solidFill>
                            <a:latin typeface="Cambria Math" panose="02040503050406030204" pitchFamily="18" charset="0"/>
                            <a:ea typeface="Source Sans Pro"/>
                            <a:cs typeface="Source Sans Pro"/>
                          </a:rPr>
                        </m:ctrlPr>
                      </m:sSubPr>
                      <m:e>
                        <m:r>
                          <a:rPr lang="en-US" sz="1600">
                            <a:solidFill>
                              <a:srgbClr val="263238"/>
                            </a:solidFill>
                            <a:latin typeface="Cambria Math" panose="02040503050406030204" pitchFamily="18" charset="0"/>
                            <a:ea typeface="Source Sans Pro"/>
                            <a:cs typeface="Source Sans Pro"/>
                          </a:rPr>
                          <m:t>+ </m:t>
                        </m:r>
                        <m:r>
                          <a:rPr lang="en-US" sz="1600">
                            <a:solidFill>
                              <a:srgbClr val="263238"/>
                            </a:solidFill>
                            <a:latin typeface="Cambria Math" panose="02040503050406030204" pitchFamily="18" charset="0"/>
                            <a:ea typeface="Source Sans Pro"/>
                            <a:cs typeface="Source Sans Pro"/>
                          </a:rPr>
                          <m:t>𝐺</m:t>
                        </m:r>
                      </m:e>
                      <m:sub>
                        <m:r>
                          <a:rPr lang="en-US" sz="1600">
                            <a:solidFill>
                              <a:srgbClr val="263238"/>
                            </a:solidFill>
                            <a:latin typeface="Cambria Math" panose="02040503050406030204" pitchFamily="18" charset="0"/>
                            <a:ea typeface="Source Sans Pro"/>
                            <a:cs typeface="Source Sans Pro"/>
                          </a:rPr>
                          <m:t>𝑡</m:t>
                        </m:r>
                        <m:r>
                          <a:rPr lang="en-US" sz="1600">
                            <a:solidFill>
                              <a:srgbClr val="263238"/>
                            </a:solidFill>
                            <a:latin typeface="Cambria Math" panose="02040503050406030204" pitchFamily="18" charset="0"/>
                            <a:ea typeface="Source Sans Pro"/>
                            <a:cs typeface="Source Sans Pro"/>
                          </a:rPr>
                          <m:t> </m:t>
                        </m:r>
                      </m:sub>
                    </m:sSub>
                    <m:r>
                      <a:rPr lang="en-US" sz="1600">
                        <a:solidFill>
                          <a:srgbClr val="263238"/>
                        </a:solidFill>
                        <a:latin typeface="Cambria Math" panose="02040503050406030204" pitchFamily="18" charset="0"/>
                        <a:ea typeface="Source Sans Pro"/>
                        <a:cs typeface="Source Sans Pro"/>
                      </a:rPr>
                      <m:t>+</m:t>
                    </m:r>
                    <m:sSub>
                      <m:sSubPr>
                        <m:ctrlPr>
                          <a:rPr lang="en-SG" sz="1600" i="1">
                            <a:solidFill>
                              <a:srgbClr val="263238"/>
                            </a:solidFill>
                            <a:latin typeface="Cambria Math" panose="02040503050406030204" pitchFamily="18" charset="0"/>
                            <a:ea typeface="Source Sans Pro"/>
                            <a:cs typeface="Source Sans Pro"/>
                          </a:rPr>
                        </m:ctrlPr>
                      </m:sSubPr>
                      <m:e>
                        <m:r>
                          <a:rPr lang="en-US" sz="1600">
                            <a:solidFill>
                              <a:srgbClr val="263238"/>
                            </a:solidFill>
                            <a:latin typeface="Cambria Math" panose="02040503050406030204" pitchFamily="18" charset="0"/>
                            <a:ea typeface="Source Sans Pro"/>
                            <a:cs typeface="Source Sans Pro"/>
                          </a:rPr>
                          <m:t>𝐺</m:t>
                        </m:r>
                      </m:e>
                      <m:sub>
                        <m:r>
                          <a:rPr lang="en-US" sz="1600">
                            <a:solidFill>
                              <a:srgbClr val="263238"/>
                            </a:solidFill>
                            <a:latin typeface="Cambria Math" panose="02040503050406030204" pitchFamily="18" charset="0"/>
                            <a:ea typeface="Source Sans Pro"/>
                            <a:cs typeface="Source Sans Pro"/>
                          </a:rPr>
                          <m:t>𝑟</m:t>
                        </m:r>
                      </m:sub>
                    </m:sSub>
                    <m:r>
                      <a:rPr lang="en-US" sz="1600">
                        <a:solidFill>
                          <a:srgbClr val="263238"/>
                        </a:solidFill>
                        <a:latin typeface="Cambria Math" panose="02040503050406030204" pitchFamily="18" charset="0"/>
                        <a:ea typeface="Source Sans Pro"/>
                        <a:cs typeface="Source Sans Pro"/>
                      </a:rPr>
                      <m:t>+20</m:t>
                    </m:r>
                    <m:func>
                      <m:funcPr>
                        <m:ctrlPr>
                          <a:rPr lang="en-SG" sz="1600" i="1">
                            <a:solidFill>
                              <a:srgbClr val="263238"/>
                            </a:solidFill>
                            <a:latin typeface="Cambria Math" panose="02040503050406030204" pitchFamily="18" charset="0"/>
                            <a:ea typeface="Source Sans Pro"/>
                            <a:cs typeface="Source Sans Pro"/>
                          </a:rPr>
                        </m:ctrlPr>
                      </m:funcPr>
                      <m:fName>
                        <m:r>
                          <a:rPr lang="en-US" sz="1600">
                            <a:solidFill>
                              <a:srgbClr val="263238"/>
                            </a:solidFill>
                            <a:latin typeface="Cambria Math" panose="02040503050406030204" pitchFamily="18" charset="0"/>
                            <a:ea typeface="Source Sans Pro"/>
                            <a:cs typeface="Source Sans Pro"/>
                          </a:rPr>
                          <m:t>(</m:t>
                        </m:r>
                        <m:r>
                          <m:rPr>
                            <m:sty m:val="p"/>
                          </m:rPr>
                          <a:rPr lang="en-US" sz="1600">
                            <a:solidFill>
                              <a:srgbClr val="263238"/>
                            </a:solidFill>
                            <a:latin typeface="Cambria Math" panose="02040503050406030204" pitchFamily="18" charset="0"/>
                            <a:ea typeface="Source Sans Pro"/>
                            <a:cs typeface="Source Sans Pro"/>
                          </a:rPr>
                          <m:t>log</m:t>
                        </m:r>
                      </m:fName>
                      <m:e>
                        <m:r>
                          <a:rPr lang="en-US" sz="1600">
                            <a:solidFill>
                              <a:srgbClr val="263238"/>
                            </a:solidFill>
                            <a:latin typeface="Cambria Math" panose="02040503050406030204" pitchFamily="18" charset="0"/>
                            <a:ea typeface="Source Sans Pro"/>
                            <a:cs typeface="Source Sans Pro"/>
                            <a:sym typeface="Symbol" panose="05050102010706020507" pitchFamily="18" charset="2"/>
                          </a:rPr>
                          <m:t></m:t>
                        </m:r>
                        <m:r>
                          <a:rPr lang="en-US" sz="1600">
                            <a:solidFill>
                              <a:srgbClr val="263238"/>
                            </a:solidFill>
                            <a:latin typeface="Cambria Math" panose="02040503050406030204" pitchFamily="18" charset="0"/>
                            <a:ea typeface="Source Sans Pro"/>
                            <a:cs typeface="Source Sans Pro"/>
                          </a:rPr>
                          <m:t>−</m:t>
                        </m:r>
                        <m:func>
                          <m:funcPr>
                            <m:ctrlPr>
                              <a:rPr lang="en-SG" sz="1600" i="1">
                                <a:solidFill>
                                  <a:srgbClr val="263238"/>
                                </a:solidFill>
                                <a:latin typeface="Cambria Math" panose="02040503050406030204" pitchFamily="18" charset="0"/>
                                <a:ea typeface="Source Sans Pro"/>
                                <a:cs typeface="Source Sans Pro"/>
                              </a:rPr>
                            </m:ctrlPr>
                          </m:funcPr>
                          <m:fName>
                            <m:r>
                              <m:rPr>
                                <m:sty m:val="p"/>
                              </m:rPr>
                              <a:rPr lang="en-US" sz="1600">
                                <a:solidFill>
                                  <a:srgbClr val="263238"/>
                                </a:solidFill>
                                <a:latin typeface="Cambria Math" panose="02040503050406030204" pitchFamily="18" charset="0"/>
                                <a:ea typeface="Source Sans Pro"/>
                                <a:cs typeface="Source Sans Pro"/>
                              </a:rPr>
                              <m:t>log</m:t>
                            </m:r>
                          </m:fName>
                          <m:e>
                            <m:r>
                              <a:rPr lang="en-US" sz="1600">
                                <a:solidFill>
                                  <a:srgbClr val="263238"/>
                                </a:solidFill>
                                <a:latin typeface="Cambria Math" panose="02040503050406030204" pitchFamily="18" charset="0"/>
                                <a:ea typeface="Source Sans Pro"/>
                                <a:cs typeface="Source Sans Pro"/>
                              </a:rPr>
                              <m:t>4</m:t>
                            </m:r>
                          </m:e>
                        </m:func>
                      </m:e>
                    </m:func>
                    <m:r>
                      <a:rPr lang="en-US" sz="1600">
                        <a:solidFill>
                          <a:srgbClr val="263238"/>
                        </a:solidFill>
                        <a:latin typeface="Cambria Math" panose="02040503050406030204" pitchFamily="18" charset="0"/>
                        <a:ea typeface="Source Sans Pro"/>
                        <a:cs typeface="Source Sans Pro"/>
                      </a:rPr>
                      <m:t>−</m:t>
                    </m:r>
                    <m:func>
                      <m:funcPr>
                        <m:ctrlPr>
                          <a:rPr lang="en-SG" sz="1600" i="1">
                            <a:solidFill>
                              <a:srgbClr val="263238"/>
                            </a:solidFill>
                            <a:latin typeface="Cambria Math" panose="02040503050406030204" pitchFamily="18" charset="0"/>
                            <a:ea typeface="Source Sans Pro"/>
                            <a:cs typeface="Source Sans Pro"/>
                          </a:rPr>
                        </m:ctrlPr>
                      </m:funcPr>
                      <m:fName>
                        <m:r>
                          <m:rPr>
                            <m:sty m:val="p"/>
                          </m:rPr>
                          <a:rPr lang="en-US" sz="1600">
                            <a:solidFill>
                              <a:srgbClr val="263238"/>
                            </a:solidFill>
                            <a:latin typeface="Cambria Math" panose="02040503050406030204" pitchFamily="18" charset="0"/>
                            <a:ea typeface="Source Sans Pro"/>
                            <a:cs typeface="Source Sans Pro"/>
                          </a:rPr>
                          <m:t>log</m:t>
                        </m:r>
                      </m:fName>
                      <m:e>
                        <m:r>
                          <a:rPr lang="en-US" sz="1600">
                            <a:solidFill>
                              <a:srgbClr val="263238"/>
                            </a:solidFill>
                            <a:latin typeface="Cambria Math" panose="02040503050406030204" pitchFamily="18" charset="0"/>
                            <a:ea typeface="Source Sans Pro"/>
                            <a:cs typeface="Source Sans Pro"/>
                            <a:sym typeface="Symbol" panose="05050102010706020507" pitchFamily="18" charset="2"/>
                          </a:rPr>
                          <m:t></m:t>
                        </m:r>
                      </m:e>
                    </m:func>
                    <m:r>
                      <a:rPr lang="en-US" sz="1600">
                        <a:solidFill>
                          <a:srgbClr val="263238"/>
                        </a:solidFill>
                        <a:latin typeface="Cambria Math" panose="02040503050406030204" pitchFamily="18" charset="0"/>
                        <a:ea typeface="Source Sans Pro"/>
                        <a:cs typeface="Source Sans Pro"/>
                      </a:rPr>
                      <m:t>) )</m:t>
                    </m:r>
                  </m:oMath>
                </a14:m>
                <a:r>
                  <a:rPr lang="en-US" sz="1600" dirty="0">
                    <a:solidFill>
                      <a:srgbClr val="263238"/>
                    </a:solidFill>
                    <a:latin typeface="Source Sans Pro"/>
                    <a:ea typeface="Source Sans Pro"/>
                    <a:cs typeface="Source Sans Pro"/>
                  </a:rPr>
                  <a:t> be C. We have the following equation.</a:t>
                </a:r>
                <a:endParaRPr lang="en-SG" sz="1600" dirty="0">
                  <a:solidFill>
                    <a:srgbClr val="263238"/>
                  </a:solidFill>
                  <a:latin typeface="Source Sans Pro"/>
                  <a:ea typeface="Source Sans Pro"/>
                  <a:cs typeface="Source Sans Pro"/>
                </a:endParaRPr>
              </a:p>
            </p:txBody>
          </p:sp>
        </mc:Choice>
        <mc:Fallback xmlns="">
          <p:sp>
            <p:nvSpPr>
              <p:cNvPr id="8" name="Shape 78"/>
              <p:cNvSpPr txBox="1">
                <a:spLocks noRot="1" noChangeAspect="1" noMove="1" noResize="1" noEditPoints="1" noAdjustHandles="1" noChangeArrowheads="1" noChangeShapeType="1" noTextEdit="1"/>
              </p:cNvSpPr>
              <p:nvPr/>
            </p:nvSpPr>
            <p:spPr>
              <a:xfrm>
                <a:off x="585216" y="1544054"/>
                <a:ext cx="7284343" cy="826500"/>
              </a:xfrm>
              <a:prstGeom prst="rect">
                <a:avLst/>
              </a:prstGeom>
              <a:blipFill>
                <a:blip r:embed="rId4"/>
                <a:stretch>
                  <a:fillRect l="-502"/>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14593" y="2322265"/>
                <a:ext cx="2396406" cy="646331"/>
              </a:xfrm>
              <a:prstGeom prst="rect">
                <a:avLst/>
              </a:prstGeom>
            </p:spPr>
            <p:txBody>
              <a:bodyPr wrap="square">
                <a:spAutoFit/>
              </a:bodyPr>
              <a:lstStyle/>
              <a:p>
                <a14:m>
                  <m:oMath xmlns:m="http://schemas.openxmlformats.org/officeDocument/2006/math">
                    <m:sSub>
                      <m:sSubPr>
                        <m:ctrlPr>
                          <a:rPr lang="en-SG" sz="1800" i="1">
                            <a:latin typeface="Cambria Math" panose="02040503050406030204" pitchFamily="18" charset="0"/>
                          </a:rPr>
                        </m:ctrlPr>
                      </m:sSubPr>
                      <m:e>
                        <m:r>
                          <a:rPr lang="en-US" sz="1800" i="1">
                            <a:latin typeface="Cambria Math" panose="02040503050406030204" pitchFamily="18" charset="0"/>
                            <a:ea typeface="SimSun" panose="02010600030101010101" pitchFamily="2" charset="-122"/>
                            <a:cs typeface="Times New Roman" panose="02020603050405020304" pitchFamily="18" charset="0"/>
                          </a:rPr>
                          <m:t>𝑃</m:t>
                        </m:r>
                      </m:e>
                      <m:sub>
                        <m:r>
                          <a:rPr lang="en-US" sz="1800" i="1">
                            <a:latin typeface="Cambria Math" panose="02040503050406030204" pitchFamily="18" charset="0"/>
                            <a:ea typeface="SimSun" panose="02010600030101010101" pitchFamily="2" charset="-122"/>
                            <a:cs typeface="Times New Roman" panose="02020603050405020304" pitchFamily="18" charset="0"/>
                          </a:rPr>
                          <m:t>𝑟</m:t>
                        </m:r>
                        <m:r>
                          <a:rPr lang="en-US" sz="1800" i="1">
                            <a:latin typeface="Cambria Math" panose="02040503050406030204" pitchFamily="18" charset="0"/>
                            <a:ea typeface="SimSun" panose="02010600030101010101" pitchFamily="2" charset="-122"/>
                            <a:cs typeface="Times New Roman" panose="02020603050405020304" pitchFamily="18" charset="0"/>
                          </a:rPr>
                          <m:t> </m:t>
                        </m:r>
                      </m:sub>
                    </m:sSub>
                    <m:r>
                      <a:rPr lang="en-US" sz="1800" i="1">
                        <a:latin typeface="Cambria Math" panose="02040503050406030204" pitchFamily="18" charset="0"/>
                        <a:ea typeface="SimSun" panose="02010600030101010101" pitchFamily="2" charset="-122"/>
                        <a:cs typeface="Times New Roman" panose="02020603050405020304" pitchFamily="18" charset="0"/>
                      </a:rPr>
                      <m:t>=</m:t>
                    </m:r>
                    <m:sSup>
                      <m:sSupPr>
                        <m:ctrlPr>
                          <a:rPr lang="en-SG" sz="1800" i="1">
                            <a:effectLst/>
                            <a:latin typeface="Cambria Math" panose="02040503050406030204" pitchFamily="18" charset="0"/>
                          </a:rPr>
                        </m:ctrlPr>
                      </m:sSupPr>
                      <m:e>
                        <m:r>
                          <a:rPr lang="en-US" sz="1800" i="1">
                            <a:latin typeface="Cambria Math" panose="02040503050406030204" pitchFamily="18" charset="0"/>
                            <a:ea typeface="SimSun" panose="02010600030101010101" pitchFamily="2" charset="-122"/>
                            <a:cs typeface="Times New Roman" panose="02020603050405020304" pitchFamily="18" charset="0"/>
                          </a:rPr>
                          <m:t>𝐶</m:t>
                        </m:r>
                        <m:r>
                          <a:rPr lang="en-US" sz="1800" i="1">
                            <a:latin typeface="Cambria Math" panose="02040503050406030204" pitchFamily="18" charset="0"/>
                            <a:ea typeface="SimSun" panose="02010600030101010101" pitchFamily="2" charset="-122"/>
                            <a:cs typeface="Times New Roman" panose="02020603050405020304" pitchFamily="18" charset="0"/>
                          </a:rPr>
                          <m:t>−20 </m:t>
                        </m:r>
                        <m:func>
                          <m:funcPr>
                            <m:ctrlPr>
                              <a:rPr lang="en-SG" sz="1800" i="1">
                                <a:effectLst/>
                                <a:latin typeface="Cambria Math" panose="02040503050406030204" pitchFamily="18" charset="0"/>
                              </a:rPr>
                            </m:ctrlPr>
                          </m:funcPr>
                          <m:fName>
                            <m:r>
                              <m:rPr>
                                <m:sty m:val="p"/>
                              </m:rPr>
                              <a:rPr lang="en-US" sz="1800">
                                <a:latin typeface="Cambria Math" panose="02040503050406030204" pitchFamily="18" charset="0"/>
                                <a:ea typeface="SimSun" panose="02010600030101010101" pitchFamily="2" charset="-122"/>
                                <a:cs typeface="Times New Roman" panose="02020603050405020304" pitchFamily="18" charset="0"/>
                              </a:rPr>
                              <m:t>log</m:t>
                            </m:r>
                          </m:fName>
                          <m:e>
                            <m:r>
                              <a:rPr lang="en-US" sz="1800" i="1">
                                <a:latin typeface="Cambria Math" panose="02040503050406030204" pitchFamily="18" charset="0"/>
                                <a:ea typeface="SimSun" panose="02010600030101010101" pitchFamily="2" charset="-122"/>
                                <a:cs typeface="Times New Roman" panose="02020603050405020304" pitchFamily="18" charset="0"/>
                              </a:rPr>
                              <m:t>𝑑</m:t>
                            </m:r>
                          </m:e>
                        </m:func>
                      </m:e>
                      <m:sup>
                        <m:r>
                          <a:rPr lang="en-US" sz="1800" i="1">
                            <a:latin typeface="Cambria Math" panose="02040503050406030204" pitchFamily="18" charset="0"/>
                            <a:ea typeface="SimSun" panose="02010600030101010101" pitchFamily="2" charset="-122"/>
                            <a:cs typeface="Times New Roman" panose="02020603050405020304" pitchFamily="18" charset="0"/>
                          </a:rPr>
                          <m:t>  </m:t>
                        </m:r>
                      </m:sup>
                    </m:sSup>
                  </m:oMath>
                </a14:m>
                <a:r>
                  <a:rPr lang="en-US" sz="1800" dirty="0">
                    <a:latin typeface="Times New Roman" panose="02020603050405020304" pitchFamily="18" charset="0"/>
                    <a:ea typeface="PMingLiU" panose="02020500000000000000" pitchFamily="18" charset="-120"/>
                  </a:rPr>
                  <a:t> 	</a:t>
                </a:r>
                <a:endParaRPr lang="en-SG" sz="1800" dirty="0"/>
              </a:p>
            </p:txBody>
          </p:sp>
        </mc:Choice>
        <mc:Fallback xmlns="">
          <p:sp>
            <p:nvSpPr>
              <p:cNvPr id="9" name="Rectangle 8"/>
              <p:cNvSpPr>
                <a:spLocks noRot="1" noChangeAspect="1" noMove="1" noResize="1" noEditPoints="1" noAdjustHandles="1" noChangeArrowheads="1" noChangeShapeType="1" noTextEdit="1"/>
              </p:cNvSpPr>
              <p:nvPr/>
            </p:nvSpPr>
            <p:spPr>
              <a:xfrm>
                <a:off x="1414593" y="2322265"/>
                <a:ext cx="2396406" cy="646331"/>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22142" y="2779433"/>
                <a:ext cx="6556482" cy="584775"/>
              </a:xfrm>
              <a:prstGeom prst="rect">
                <a:avLst/>
              </a:prstGeom>
            </p:spPr>
            <p:txBody>
              <a:bodyPr wrap="square">
                <a:spAutoFit/>
              </a:bodyPr>
              <a:lstStyle/>
              <a:p>
                <a:r>
                  <a:rPr lang="en-US" sz="1600" dirty="0">
                    <a:solidFill>
                      <a:srgbClr val="222222"/>
                    </a:solidFill>
                    <a:latin typeface="Times New Roman" panose="02020603050405020304" pitchFamily="18" charset="0"/>
                    <a:ea typeface="SimSun" panose="02010600030101010101" pitchFamily="2" charset="-122"/>
                  </a:rPr>
                  <a:t>Since </a:t>
                </a:r>
                <a:r>
                  <a:rPr lang="en-US" sz="1600" i="1" dirty="0" err="1">
                    <a:solidFill>
                      <a:srgbClr val="222222"/>
                    </a:solidFill>
                    <a:latin typeface="Times New Roman" panose="02020603050405020304" pitchFamily="18" charset="0"/>
                    <a:ea typeface="SimSun" panose="02010600030101010101" pitchFamily="2" charset="-122"/>
                  </a:rPr>
                  <a:t>P</a:t>
                </a:r>
                <a:r>
                  <a:rPr lang="en-US" sz="1600" i="1" baseline="-25000" dirty="0" err="1">
                    <a:solidFill>
                      <a:srgbClr val="222222"/>
                    </a:solidFill>
                    <a:latin typeface="Times New Roman" panose="02020603050405020304" pitchFamily="18" charset="0"/>
                    <a:ea typeface="SimSun" panose="02010600030101010101" pitchFamily="2" charset="-122"/>
                  </a:rPr>
                  <a:t>r</a:t>
                </a:r>
                <a:r>
                  <a:rPr lang="en-US" sz="1600" dirty="0">
                    <a:solidFill>
                      <a:srgbClr val="222222"/>
                    </a:solidFill>
                    <a:latin typeface="Times New Roman" panose="02020603050405020304" pitchFamily="18" charset="0"/>
                    <a:ea typeface="SimSun" panose="02010600030101010101" pitchFamily="2" charset="-122"/>
                  </a:rPr>
                  <a:t> and </a:t>
                </a:r>
                <a:r>
                  <a:rPr lang="en-US" sz="1600" i="1" dirty="0">
                    <a:solidFill>
                      <a:srgbClr val="222222"/>
                    </a:solidFill>
                    <a:latin typeface="Times New Roman" panose="02020603050405020304" pitchFamily="18" charset="0"/>
                    <a:ea typeface="SimSun" panose="02010600030101010101" pitchFamily="2" charset="-122"/>
                  </a:rPr>
                  <a:t>d</a:t>
                </a:r>
                <a:r>
                  <a:rPr lang="en-US" sz="1600" dirty="0">
                    <a:solidFill>
                      <a:srgbClr val="222222"/>
                    </a:solidFill>
                    <a:latin typeface="Times New Roman" panose="02020603050405020304" pitchFamily="18" charset="0"/>
                    <a:ea typeface="SimSun" panose="02010600030101010101" pitchFamily="2" charset="-122"/>
                  </a:rPr>
                  <a:t> are known, then </a:t>
                </a:r>
                <a:r>
                  <a:rPr lang="en-US" sz="1600" i="1" dirty="0">
                    <a:solidFill>
                      <a:srgbClr val="222222"/>
                    </a:solidFill>
                    <a:latin typeface="Times New Roman" panose="02020603050405020304" pitchFamily="18" charset="0"/>
                    <a:ea typeface="SimSun" panose="02010600030101010101" pitchFamily="2" charset="-122"/>
                  </a:rPr>
                  <a:t>C</a:t>
                </a:r>
                <a:r>
                  <a:rPr lang="en-US" sz="1600" dirty="0">
                    <a:solidFill>
                      <a:srgbClr val="222222"/>
                    </a:solidFill>
                    <a:latin typeface="Times New Roman" panose="02020603050405020304" pitchFamily="18" charset="0"/>
                    <a:ea typeface="SimSun" panose="02010600030101010101" pitchFamily="2" charset="-122"/>
                  </a:rPr>
                  <a:t> can be calculated as </a:t>
                </a:r>
                <a14:m>
                  <m:oMath xmlns:m="http://schemas.openxmlformats.org/officeDocument/2006/math">
                    <m:sSub>
                      <m:sSubPr>
                        <m:ctrlPr>
                          <a:rPr lang="en-SG" sz="1600" i="1">
                            <a:effectLst/>
                            <a:latin typeface="Cambria Math" panose="02040503050406030204" pitchFamily="18" charset="0"/>
                          </a:rPr>
                        </m:ctrlPr>
                      </m:sSubPr>
                      <m:e>
                        <m:r>
                          <a:rPr lang="en-US" sz="1600" i="1">
                            <a:latin typeface="Cambria Math" panose="02040503050406030204" pitchFamily="18" charset="0"/>
                            <a:ea typeface="SimSun" panose="02010600030101010101" pitchFamily="2" charset="-122"/>
                            <a:cs typeface="Times New Roman" panose="02020603050405020304" pitchFamily="18" charset="0"/>
                          </a:rPr>
                          <m:t>𝑃</m:t>
                        </m:r>
                      </m:e>
                      <m:sub>
                        <m:r>
                          <a:rPr lang="en-US" sz="1600" i="1">
                            <a:latin typeface="Cambria Math" panose="02040503050406030204" pitchFamily="18" charset="0"/>
                            <a:ea typeface="SimSun" panose="02010600030101010101" pitchFamily="2" charset="-122"/>
                            <a:cs typeface="Times New Roman" panose="02020603050405020304" pitchFamily="18" charset="0"/>
                          </a:rPr>
                          <m:t>𝑟</m:t>
                        </m:r>
                        <m:r>
                          <a:rPr lang="en-US" sz="1600" i="1">
                            <a:latin typeface="Cambria Math" panose="02040503050406030204" pitchFamily="18" charset="0"/>
                            <a:ea typeface="SimSun" panose="02010600030101010101" pitchFamily="2" charset="-122"/>
                            <a:cs typeface="Times New Roman" panose="02020603050405020304" pitchFamily="18" charset="0"/>
                          </a:rPr>
                          <m:t> </m:t>
                        </m:r>
                      </m:sub>
                    </m:sSub>
                    <m:sSup>
                      <m:sSupPr>
                        <m:ctrlPr>
                          <a:rPr lang="en-SG" sz="1600" i="1">
                            <a:effectLst/>
                            <a:latin typeface="Cambria Math" panose="02040503050406030204" pitchFamily="18" charset="0"/>
                          </a:rPr>
                        </m:ctrlPr>
                      </m:sSupPr>
                      <m:e>
                        <m:r>
                          <a:rPr lang="en-US" sz="1600" i="1">
                            <a:latin typeface="Cambria Math" panose="02040503050406030204" pitchFamily="18" charset="0"/>
                            <a:ea typeface="SimSun" panose="02010600030101010101" pitchFamily="2" charset="-122"/>
                            <a:cs typeface="Times New Roman" panose="02020603050405020304" pitchFamily="18" charset="0"/>
                          </a:rPr>
                          <m:t>+ 20</m:t>
                        </m:r>
                        <m:func>
                          <m:funcPr>
                            <m:ctrlPr>
                              <a:rPr lang="en-SG" sz="1600" i="1">
                                <a:effectLst/>
                                <a:latin typeface="Cambria Math" panose="02040503050406030204" pitchFamily="18" charset="0"/>
                              </a:rPr>
                            </m:ctrlPr>
                          </m:funcPr>
                          <m:fName>
                            <m:r>
                              <m:rPr>
                                <m:sty m:val="p"/>
                              </m:rPr>
                              <a:rPr lang="en-US" sz="1600">
                                <a:latin typeface="Cambria Math" panose="02040503050406030204" pitchFamily="18" charset="0"/>
                                <a:ea typeface="SimSun" panose="02010600030101010101" pitchFamily="2" charset="-122"/>
                                <a:cs typeface="Times New Roman" panose="02020603050405020304" pitchFamily="18" charset="0"/>
                              </a:rPr>
                              <m:t>log</m:t>
                            </m:r>
                          </m:fName>
                          <m:e>
                            <m:r>
                              <a:rPr lang="en-US" sz="1600" i="1">
                                <a:latin typeface="Cambria Math" panose="02040503050406030204" pitchFamily="18" charset="0"/>
                                <a:ea typeface="SimSun" panose="02010600030101010101" pitchFamily="2" charset="-122"/>
                                <a:cs typeface="Times New Roman" panose="02020603050405020304" pitchFamily="18" charset="0"/>
                              </a:rPr>
                              <m:t>𝑑</m:t>
                            </m:r>
                          </m:e>
                        </m:func>
                      </m:e>
                      <m:sup>
                        <m:r>
                          <a:rPr lang="en-US" sz="1600" i="1">
                            <a:latin typeface="Cambria Math" panose="02040503050406030204" pitchFamily="18" charset="0"/>
                            <a:ea typeface="SimSun" panose="02010600030101010101" pitchFamily="2" charset="-122"/>
                            <a:cs typeface="Times New Roman" panose="02020603050405020304" pitchFamily="18" charset="0"/>
                          </a:rPr>
                          <m:t> </m:t>
                        </m:r>
                      </m:sup>
                    </m:sSup>
                  </m:oMath>
                </a14:m>
                <a:r>
                  <a:rPr lang="en-US" sz="1600" dirty="0">
                    <a:solidFill>
                      <a:srgbClr val="222222"/>
                    </a:solidFill>
                    <a:latin typeface="Times New Roman" panose="02020603050405020304" pitchFamily="18" charset="0"/>
                    <a:ea typeface="SimSun" panose="02010600030101010101" pitchFamily="2" charset="-122"/>
                  </a:rPr>
                  <a:t>and regarded as </a:t>
                </a:r>
                <a:r>
                  <a:rPr lang="en-US" sz="1600" dirty="0">
                    <a:solidFill>
                      <a:srgbClr val="222222"/>
                    </a:solidFill>
                    <a:latin typeface="Times New Roman" panose="02020603050405020304" pitchFamily="18" charset="0"/>
                    <a:ea typeface="PMingLiU" panose="02020500000000000000" pitchFamily="18" charset="-120"/>
                  </a:rPr>
                  <a:t>the</a:t>
                </a:r>
                <a:r>
                  <a:rPr lang="en-US" sz="1600" dirty="0">
                    <a:solidFill>
                      <a:srgbClr val="222222"/>
                    </a:solidFill>
                    <a:latin typeface="Times New Roman" panose="02020603050405020304" pitchFamily="18" charset="0"/>
                    <a:ea typeface="SimSun" panose="02010600030101010101" pitchFamily="2" charset="-122"/>
                  </a:rPr>
                  <a:t> calibration parameter associated with the </a:t>
                </a:r>
                <a:r>
                  <a:rPr lang="en-US" sz="1600" dirty="0" smtClean="0">
                    <a:solidFill>
                      <a:srgbClr val="222222"/>
                    </a:solidFill>
                    <a:latin typeface="Times New Roman" panose="02020603050405020304" pitchFamily="18" charset="0"/>
                    <a:ea typeface="SimSun" panose="02010600030101010101" pitchFamily="2" charset="-122"/>
                  </a:rPr>
                  <a:t>anchor.</a:t>
                </a:r>
                <a:endParaRPr lang="en-SG" sz="1600" dirty="0"/>
              </a:p>
            </p:txBody>
          </p:sp>
        </mc:Choice>
        <mc:Fallback xmlns="">
          <p:sp>
            <p:nvSpPr>
              <p:cNvPr id="10" name="Rectangle 9"/>
              <p:cNvSpPr>
                <a:spLocks noRot="1" noChangeAspect="1" noMove="1" noResize="1" noEditPoints="1" noAdjustHandles="1" noChangeArrowheads="1" noChangeShapeType="1" noTextEdit="1"/>
              </p:cNvSpPr>
              <p:nvPr/>
            </p:nvSpPr>
            <p:spPr>
              <a:xfrm>
                <a:off x="722142" y="2779433"/>
                <a:ext cx="6556482" cy="584775"/>
              </a:xfrm>
              <a:prstGeom prst="rect">
                <a:avLst/>
              </a:prstGeom>
              <a:blipFill>
                <a:blip r:embed="rId6"/>
                <a:stretch>
                  <a:fillRect l="-465" t="-3125" b="-12500"/>
                </a:stretch>
              </a:blipFill>
            </p:spPr>
            <p:txBody>
              <a:bodyPr/>
              <a:lstStyle/>
              <a:p>
                <a:r>
                  <a:rPr lang="en-SG">
                    <a:noFill/>
                  </a:rPr>
                  <a:t> </a:t>
                </a:r>
              </a:p>
            </p:txBody>
          </p:sp>
        </mc:Fallback>
      </mc:AlternateContent>
      <p:sp>
        <p:nvSpPr>
          <p:cNvPr id="3" name="Rectangle 2"/>
          <p:cNvSpPr/>
          <p:nvPr/>
        </p:nvSpPr>
        <p:spPr>
          <a:xfrm>
            <a:off x="1014984" y="5103366"/>
            <a:ext cx="6757416" cy="794064"/>
          </a:xfrm>
          <a:prstGeom prst="rect">
            <a:avLst/>
          </a:prstGeom>
        </p:spPr>
        <p:txBody>
          <a:bodyPr wrap="square">
            <a:spAutoFit/>
          </a:bodyPr>
          <a:lstStyle/>
          <a:p>
            <a:pPr algn="just">
              <a:lnSpc>
                <a:spcPct val="95000"/>
              </a:lnSpc>
            </a:pPr>
            <a:r>
              <a:rPr lang="en-US" sz="1600" dirty="0" smtClean="0">
                <a:solidFill>
                  <a:srgbClr val="263238"/>
                </a:solidFill>
                <a:latin typeface="Source Sans Pro"/>
                <a:ea typeface="Source Sans Pro"/>
                <a:cs typeface="Source Sans Pro"/>
              </a:rPr>
              <a:t>A target </a:t>
            </a:r>
            <a:r>
              <a:rPr lang="en-US" sz="1600" dirty="0">
                <a:solidFill>
                  <a:srgbClr val="263238"/>
                </a:solidFill>
                <a:latin typeface="Source Sans Pro"/>
                <a:ea typeface="Source Sans Pro"/>
                <a:cs typeface="Source Sans Pro"/>
              </a:rPr>
              <a:t>can derive the distance between itself and every anchor based on Eq. (7</a:t>
            </a:r>
            <a:r>
              <a:rPr lang="en-US" sz="1600" dirty="0" smtClean="0">
                <a:solidFill>
                  <a:srgbClr val="263238"/>
                </a:solidFill>
                <a:latin typeface="Source Sans Pro"/>
                <a:ea typeface="Source Sans Pro"/>
                <a:cs typeface="Source Sans Pro"/>
              </a:rPr>
              <a:t>). Afterwards, </a:t>
            </a:r>
            <a:r>
              <a:rPr lang="en-US" sz="1600" dirty="0">
                <a:solidFill>
                  <a:srgbClr val="263238"/>
                </a:solidFill>
                <a:latin typeface="Source Sans Pro"/>
                <a:ea typeface="Source Sans Pro"/>
                <a:cs typeface="Source Sans Pro"/>
              </a:rPr>
              <a:t>it can derive the weight associated with every anchor and easily derive its estimated position on the basis of Eq. (4).</a:t>
            </a:r>
            <a:endParaRPr lang="en-SG" sz="1600" dirty="0">
              <a:solidFill>
                <a:srgbClr val="263238"/>
              </a:solidFill>
              <a:latin typeface="Source Sans Pro"/>
              <a:ea typeface="Source Sans Pro"/>
              <a:cs typeface="Source Sans Pro"/>
            </a:endParaRPr>
          </a:p>
        </p:txBody>
      </p:sp>
    </p:spTree>
    <p:extLst>
      <p:ext uri="{BB962C8B-B14F-4D97-AF65-F5344CB8AC3E}">
        <p14:creationId xmlns:p14="http://schemas.microsoft.com/office/powerpoint/2010/main" val="318764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P spid="2" grpId="0"/>
      <p:bldP spid="8" grpId="0"/>
      <p:bldP spid="9" grpId="0"/>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US" sz="2800" dirty="0"/>
              <a:t>B.	Crowdsourced Calibration for WCL</a:t>
            </a:r>
            <a:endParaRPr sz="2800" dirty="0"/>
          </a:p>
        </p:txBody>
      </p:sp>
      <p:sp>
        <p:nvSpPr>
          <p:cNvPr id="76" name="Shape 76"/>
          <p:cNvSpPr txBox="1"/>
          <p:nvPr/>
        </p:nvSpPr>
        <p:spPr>
          <a:xfrm>
            <a:off x="786150" y="1553112"/>
            <a:ext cx="2330425" cy="3070200"/>
          </a:xfrm>
          <a:prstGeom prst="rect">
            <a:avLst/>
          </a:prstGeom>
          <a:noFill/>
          <a:ln>
            <a:noFill/>
          </a:ln>
        </p:spPr>
        <p:txBody>
          <a:bodyPr spcFirstLastPara="1" wrap="square" lIns="91425" tIns="91425" rIns="91425" bIns="91425" anchor="t" anchorCtr="0">
            <a:noAutofit/>
          </a:bodyPr>
          <a:lstStyle/>
          <a:p>
            <a:pPr lvl="0">
              <a:spcBef>
                <a:spcPts val="600"/>
              </a:spcBef>
            </a:pPr>
            <a:r>
              <a:rPr lang="en-US" b="1" dirty="0" smtClean="0">
                <a:solidFill>
                  <a:srgbClr val="0091EA"/>
                </a:solidFill>
                <a:latin typeface="Source Sans Pro"/>
                <a:ea typeface="Source Sans Pro"/>
                <a:cs typeface="Source Sans Pro"/>
                <a:sym typeface="Source Sans Pro"/>
              </a:rPr>
              <a:t>Crowdsourcing </a:t>
            </a:r>
            <a:r>
              <a:rPr lang="en-US" b="1" dirty="0">
                <a:solidFill>
                  <a:srgbClr val="0091EA"/>
                </a:solidFill>
                <a:latin typeface="Source Sans Pro"/>
                <a:ea typeface="Source Sans Pro"/>
                <a:cs typeface="Source Sans Pro"/>
                <a:sym typeface="Source Sans Pro"/>
              </a:rPr>
              <a:t>can be utilized to help complete comprehensive </a:t>
            </a:r>
            <a:r>
              <a:rPr lang="en-US" b="1" dirty="0" smtClean="0">
                <a:solidFill>
                  <a:srgbClr val="0091EA"/>
                </a:solidFill>
                <a:latin typeface="Source Sans Pro"/>
                <a:ea typeface="Source Sans Pro"/>
                <a:cs typeface="Source Sans Pro"/>
                <a:sym typeface="Source Sans Pro"/>
              </a:rPr>
              <a:t>calibration</a:t>
            </a:r>
          </a:p>
          <a:p>
            <a:pPr lvl="0">
              <a:spcBef>
                <a:spcPts val="600"/>
              </a:spcBef>
            </a:pPr>
            <a:r>
              <a:rPr lang="en-US" dirty="0">
                <a:solidFill>
                  <a:srgbClr val="263238"/>
                </a:solidFill>
                <a:latin typeface="Source Sans Pro"/>
                <a:ea typeface="Source Sans Pro"/>
                <a:cs typeface="Source Sans Pro"/>
                <a:sym typeface="Source Sans Pro"/>
              </a:rPr>
              <a:t>Crowdsourced calibration can be active or passive. </a:t>
            </a:r>
            <a:endParaRPr lang="en-US" dirty="0" smtClean="0">
              <a:solidFill>
                <a:srgbClr val="263238"/>
              </a:solidFill>
              <a:latin typeface="Source Sans Pro"/>
              <a:ea typeface="Source Sans Pro"/>
              <a:cs typeface="Source Sans Pro"/>
              <a:sym typeface="Source Sans Pro"/>
            </a:endParaRPr>
          </a:p>
          <a:p>
            <a:pPr marL="0" lvl="0" indent="0" rtl="0">
              <a:spcBef>
                <a:spcPts val="600"/>
              </a:spcBef>
              <a:spcAft>
                <a:spcPts val="0"/>
              </a:spcAft>
              <a:buClr>
                <a:schemeClr val="dk1"/>
              </a:buClr>
              <a:buSzPts val="1100"/>
              <a:buFont typeface="Arial"/>
              <a:buNone/>
            </a:pPr>
            <a:endParaRPr dirty="0">
              <a:solidFill>
                <a:srgbClr val="263238"/>
              </a:solidFill>
              <a:latin typeface="Source Sans Pro"/>
              <a:ea typeface="Source Sans Pro"/>
              <a:cs typeface="Source Sans Pro"/>
              <a:sym typeface="Source Sans Pro"/>
            </a:endParaRPr>
          </a:p>
          <a:p>
            <a:pPr marL="0" lvl="0" indent="0" rtl="0">
              <a:spcBef>
                <a:spcPts val="600"/>
              </a:spcBef>
              <a:spcAft>
                <a:spcPts val="0"/>
              </a:spcAft>
              <a:buNone/>
            </a:pPr>
            <a:endParaRPr dirty="0">
              <a:solidFill>
                <a:srgbClr val="263238"/>
              </a:solidFill>
              <a:latin typeface="Source Sans Pro"/>
              <a:ea typeface="Source Sans Pro"/>
              <a:cs typeface="Source Sans Pro"/>
              <a:sym typeface="Source Sans Pro"/>
            </a:endParaRPr>
          </a:p>
        </p:txBody>
      </p:sp>
      <p:sp>
        <p:nvSpPr>
          <p:cNvPr id="77" name="Shape 77"/>
          <p:cNvSpPr txBox="1"/>
          <p:nvPr/>
        </p:nvSpPr>
        <p:spPr>
          <a:xfrm>
            <a:off x="3566160" y="1553112"/>
            <a:ext cx="4147996" cy="3070200"/>
          </a:xfrm>
          <a:prstGeom prst="rect">
            <a:avLst/>
          </a:prstGeom>
          <a:noFill/>
          <a:ln>
            <a:noFill/>
          </a:ln>
        </p:spPr>
        <p:txBody>
          <a:bodyPr spcFirstLastPara="1" wrap="square" lIns="91425" tIns="91425" rIns="91425" bIns="91425" anchor="t" anchorCtr="0">
            <a:noAutofit/>
          </a:bodyPr>
          <a:lstStyle/>
          <a:p>
            <a:pPr lvl="0">
              <a:spcBef>
                <a:spcPts val="600"/>
              </a:spcBef>
            </a:pPr>
            <a:r>
              <a:rPr lang="en-US" b="1" dirty="0">
                <a:solidFill>
                  <a:srgbClr val="263238"/>
                </a:solidFill>
                <a:latin typeface="Source Sans Pro"/>
                <a:ea typeface="Source Sans Pro"/>
                <a:cs typeface="Source Sans Pro"/>
                <a:sym typeface="Source Sans Pro"/>
              </a:rPr>
              <a:t>In active crowdsource calibration</a:t>
            </a:r>
            <a:r>
              <a:rPr lang="en-US" dirty="0">
                <a:solidFill>
                  <a:srgbClr val="263238"/>
                </a:solidFill>
                <a:latin typeface="Source Sans Pro"/>
                <a:ea typeface="Source Sans Pro"/>
                <a:cs typeface="Source Sans Pro"/>
                <a:sym typeface="Source Sans Pro"/>
              </a:rPr>
              <a:t>, a participant standing at a calibration point enters the coordinate of the calibration point to complete the calibration for all anchors whose signals can be received by the participant device.</a:t>
            </a:r>
          </a:p>
          <a:p>
            <a:pPr>
              <a:spcBef>
                <a:spcPts val="600"/>
              </a:spcBef>
            </a:pPr>
            <a:r>
              <a:rPr lang="en-US" b="1" dirty="0">
                <a:solidFill>
                  <a:srgbClr val="263238"/>
                </a:solidFill>
                <a:latin typeface="Source Sans Pro"/>
                <a:ea typeface="Source Sans Pro"/>
                <a:cs typeface="Source Sans Pro"/>
              </a:rPr>
              <a:t>In passive crowdsourced calibration, </a:t>
            </a:r>
            <a:r>
              <a:rPr lang="en-US" dirty="0">
                <a:solidFill>
                  <a:srgbClr val="263238"/>
                </a:solidFill>
                <a:latin typeface="Source Sans Pro"/>
                <a:ea typeface="Source Sans Pro"/>
                <a:cs typeface="Source Sans Pro"/>
              </a:rPr>
              <a:t>the sensors in the participant’s device can be used to derive location information or movement trajectory of the participant to allow the participant to do the calibration implicitly. </a:t>
            </a:r>
            <a:endParaRPr lang="en-US" dirty="0">
              <a:solidFill>
                <a:srgbClr val="263238"/>
              </a:solidFill>
              <a:latin typeface="Source Sans Pro"/>
              <a:ea typeface="Source Sans Pro"/>
              <a:cs typeface="Source Sans Pro"/>
              <a:sym typeface="Source Sans Pro"/>
            </a:endParaRPr>
          </a:p>
        </p:txBody>
      </p:sp>
      <p:sp>
        <p:nvSpPr>
          <p:cNvPr id="78" name="Shape 78"/>
          <p:cNvSpPr txBox="1"/>
          <p:nvPr/>
        </p:nvSpPr>
        <p:spPr>
          <a:xfrm>
            <a:off x="2257039" y="4344837"/>
            <a:ext cx="5338200" cy="826500"/>
          </a:xfrm>
          <a:prstGeom prst="rect">
            <a:avLst/>
          </a:prstGeom>
          <a:noFill/>
          <a:ln>
            <a:noFill/>
          </a:ln>
        </p:spPr>
        <p:txBody>
          <a:bodyPr spcFirstLastPara="1" wrap="square" lIns="91425" tIns="91425" rIns="91425" bIns="91425" anchor="t" anchorCtr="0">
            <a:noAutofit/>
          </a:bodyPr>
          <a:lstStyle/>
          <a:p>
            <a:pPr lvl="0">
              <a:spcBef>
                <a:spcPts val="1000"/>
              </a:spcBef>
            </a:pPr>
            <a:r>
              <a:rPr lang="en-US" b="1" dirty="0">
                <a:solidFill>
                  <a:srgbClr val="263238"/>
                </a:solidFill>
                <a:latin typeface="Source Sans Pro"/>
                <a:ea typeface="Source Sans Pro"/>
                <a:cs typeface="Source Sans Pro"/>
                <a:sym typeface="Source Sans Pro"/>
              </a:rPr>
              <a:t>After performing the calibration for WCL, </a:t>
            </a:r>
            <a:r>
              <a:rPr lang="en-US" dirty="0">
                <a:solidFill>
                  <a:srgbClr val="263238"/>
                </a:solidFill>
                <a:latin typeface="Source Sans Pro"/>
                <a:ea typeface="Source Sans Pro"/>
                <a:cs typeface="Source Sans Pro"/>
                <a:sym typeface="Source Sans Pro"/>
              </a:rPr>
              <a:t>a target may upload the calibration parameters associated with some anchors to a web site for future sharing. </a:t>
            </a:r>
            <a:endParaRPr lang="en-US" dirty="0" smtClean="0">
              <a:solidFill>
                <a:srgbClr val="263238"/>
              </a:solidFill>
              <a:latin typeface="Source Sans Pro"/>
              <a:ea typeface="Source Sans Pro"/>
              <a:cs typeface="Source Sans Pro"/>
              <a:sym typeface="Source Sans Pro"/>
            </a:endParaRPr>
          </a:p>
          <a:p>
            <a:pPr lvl="0">
              <a:spcBef>
                <a:spcPts val="1000"/>
              </a:spcBef>
            </a:pPr>
            <a:r>
              <a:rPr lang="en-US" dirty="0">
                <a:solidFill>
                  <a:srgbClr val="263238"/>
                </a:solidFill>
                <a:latin typeface="Source Sans Pro"/>
                <a:ea typeface="Source Sans Pro"/>
                <a:cs typeface="Source Sans Pro"/>
                <a:sym typeface="Source Sans Pro"/>
              </a:rPr>
              <a:t>Note that a pseudo ID should also be uploaded or exchanged along with those parameters. </a:t>
            </a:r>
            <a:endParaRPr dirty="0">
              <a:solidFill>
                <a:srgbClr val="263238"/>
              </a:solidFill>
              <a:latin typeface="Source Sans Pro"/>
              <a:ea typeface="Source Sans Pro"/>
              <a:cs typeface="Source Sans Pro"/>
              <a:sym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9579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0" end="0"/>
                                            </p:txEl>
                                          </p:spTgt>
                                        </p:tgtEl>
                                        <p:attrNameLst>
                                          <p:attrName>style.visibility</p:attrName>
                                        </p:attrNameLst>
                                      </p:cBhvr>
                                      <p:to>
                                        <p:strVal val="visible"/>
                                      </p:to>
                                    </p:set>
                                    <p:animEffect transition="in" filter="fade">
                                      <p:cBhvr>
                                        <p:cTn id="17" dur="500"/>
                                        <p:tgtEl>
                                          <p:spTgt spid="7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8">
                                            <p:txEl>
                                              <p:pRg st="1" end="1"/>
                                            </p:txEl>
                                          </p:spTgt>
                                        </p:tgtEl>
                                        <p:attrNameLst>
                                          <p:attrName>style.visibility</p:attrName>
                                        </p:attrNameLst>
                                      </p:cBhvr>
                                      <p:to>
                                        <p:strVal val="visible"/>
                                      </p:to>
                                    </p:set>
                                    <p:animEffect transition="in" filter="fade">
                                      <p:cBhvr>
                                        <p:cTn id="20" dur="500"/>
                                        <p:tgtEl>
                                          <p:spTgt spid="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US" sz="2800" dirty="0"/>
              <a:t>B.	Crowdsourced Calibration for </a:t>
            </a:r>
            <a:r>
              <a:rPr lang="en-US" sz="2800" dirty="0" smtClean="0"/>
              <a:t>WCL(2)</a:t>
            </a:r>
            <a:endParaRPr sz="2800" dirty="0"/>
          </a:p>
        </p:txBody>
      </p:sp>
      <p:sp>
        <p:nvSpPr>
          <p:cNvPr id="76" name="Shape 76"/>
          <p:cNvSpPr txBox="1"/>
          <p:nvPr/>
        </p:nvSpPr>
        <p:spPr>
          <a:xfrm>
            <a:off x="786150" y="1553112"/>
            <a:ext cx="2542266"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sz="1600" b="1" dirty="0" smtClean="0">
                <a:solidFill>
                  <a:srgbClr val="0091EA"/>
                </a:solidFill>
                <a:latin typeface="Source Sans Pro"/>
                <a:ea typeface="Source Sans Pro"/>
                <a:cs typeface="Source Sans Pro"/>
                <a:sym typeface="Source Sans Pro"/>
              </a:rPr>
              <a:t>Facing Device Diversity</a:t>
            </a:r>
            <a:endParaRPr sz="1600" dirty="0">
              <a:solidFill>
                <a:srgbClr val="0091EA"/>
              </a:solidFill>
              <a:latin typeface="Source Sans Pro"/>
              <a:ea typeface="Source Sans Pro"/>
              <a:cs typeface="Source Sans Pro"/>
              <a:sym typeface="Source Sans Pro"/>
            </a:endParaRPr>
          </a:p>
          <a:p>
            <a:pPr lvl="0">
              <a:spcBef>
                <a:spcPts val="600"/>
              </a:spcBef>
              <a:buClr>
                <a:schemeClr val="dk1"/>
              </a:buClr>
              <a:buSzPts val="1100"/>
            </a:pPr>
            <a:r>
              <a:rPr lang="en-US" sz="1600" dirty="0">
                <a:solidFill>
                  <a:srgbClr val="263238"/>
                </a:solidFill>
                <a:latin typeface="Source Sans Pro"/>
                <a:ea typeface="Source Sans Pro"/>
                <a:cs typeface="Source Sans Pro"/>
                <a:sym typeface="Source Sans Pro"/>
              </a:rPr>
              <a:t>The proposed crowdsourced calibration in practice has no device diversity problem. </a:t>
            </a:r>
            <a:endParaRPr lang="en-US" sz="1600" dirty="0" smtClean="0">
              <a:solidFill>
                <a:srgbClr val="263238"/>
              </a:solidFill>
              <a:latin typeface="Source Sans Pro"/>
              <a:ea typeface="Source Sans Pro"/>
              <a:cs typeface="Source Sans Pro"/>
              <a:sym typeface="Source Sans Pro"/>
            </a:endParaRPr>
          </a:p>
          <a:p>
            <a:pPr lvl="0">
              <a:spcBef>
                <a:spcPts val="600"/>
              </a:spcBef>
              <a:buClr>
                <a:schemeClr val="dk1"/>
              </a:buClr>
              <a:buSzPts val="1100"/>
            </a:pPr>
            <a:r>
              <a:rPr lang="en-US" sz="1600" dirty="0" smtClean="0">
                <a:solidFill>
                  <a:srgbClr val="263238"/>
                </a:solidFill>
                <a:latin typeface="Source Sans Pro"/>
                <a:ea typeface="Source Sans Pro"/>
                <a:cs typeface="Source Sans Pro"/>
                <a:sym typeface="Source Sans Pro"/>
              </a:rPr>
              <a:t>A device </a:t>
            </a:r>
            <a:r>
              <a:rPr lang="en-US" sz="1600" b="1" dirty="0">
                <a:solidFill>
                  <a:srgbClr val="263238"/>
                </a:solidFill>
                <a:latin typeface="Source Sans Pro"/>
                <a:ea typeface="Source Sans Pro"/>
                <a:cs typeface="Source Sans Pro"/>
                <a:sym typeface="Source Sans Pro"/>
              </a:rPr>
              <a:t>A</a:t>
            </a:r>
            <a:r>
              <a:rPr lang="en-US" sz="1600" dirty="0">
                <a:solidFill>
                  <a:srgbClr val="263238"/>
                </a:solidFill>
                <a:latin typeface="Source Sans Pro"/>
                <a:ea typeface="Source Sans Pro"/>
                <a:cs typeface="Source Sans Pro"/>
                <a:sym typeface="Source Sans Pro"/>
              </a:rPr>
              <a:t> can directly use calibration parameters provided by another device </a:t>
            </a:r>
            <a:r>
              <a:rPr lang="en-US" sz="1600" b="1" dirty="0">
                <a:solidFill>
                  <a:srgbClr val="263238"/>
                </a:solidFill>
                <a:latin typeface="Source Sans Pro"/>
                <a:ea typeface="Source Sans Pro"/>
                <a:cs typeface="Source Sans Pro"/>
                <a:sym typeface="Source Sans Pro"/>
              </a:rPr>
              <a:t>B.</a:t>
            </a:r>
            <a:r>
              <a:rPr lang="en-US" sz="1600" dirty="0">
                <a:solidFill>
                  <a:srgbClr val="263238"/>
                </a:solidFill>
                <a:latin typeface="Source Sans Pro"/>
                <a:ea typeface="Source Sans Pro"/>
                <a:cs typeface="Source Sans Pro"/>
                <a:sym typeface="Source Sans Pro"/>
              </a:rPr>
              <a:t> </a:t>
            </a:r>
            <a:endParaRPr sz="1600" dirty="0" smtClean="0">
              <a:solidFill>
                <a:srgbClr val="263238"/>
              </a:solidFill>
              <a:latin typeface="Source Sans Pro"/>
              <a:ea typeface="Source Sans Pro"/>
              <a:cs typeface="Source Sans Pro"/>
              <a:sym typeface="Source Sans Pro"/>
            </a:endParaRPr>
          </a:p>
          <a:p>
            <a:pPr marL="0" lvl="0" indent="0"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mc:AlternateContent xmlns:mc="http://schemas.openxmlformats.org/markup-compatibility/2006" xmlns:a14="http://schemas.microsoft.com/office/drawing/2010/main">
        <mc:Choice Requires="a14">
          <p:sp>
            <p:nvSpPr>
              <p:cNvPr id="77" name="Shape 77"/>
              <p:cNvSpPr txBox="1"/>
              <p:nvPr/>
            </p:nvSpPr>
            <p:spPr>
              <a:xfrm>
                <a:off x="3493008" y="1553112"/>
                <a:ext cx="4453128" cy="3070200"/>
              </a:xfrm>
              <a:prstGeom prst="rect">
                <a:avLst/>
              </a:prstGeom>
              <a:noFill/>
              <a:ln>
                <a:noFill/>
              </a:ln>
            </p:spPr>
            <p:txBody>
              <a:bodyPr spcFirstLastPara="1" wrap="square" lIns="91425" tIns="91425" rIns="91425" bIns="91425" anchor="t" anchorCtr="0">
                <a:noAutofit/>
              </a:bodyPr>
              <a:lstStyle/>
              <a:p>
                <a:pPr>
                  <a:spcBef>
                    <a:spcPts val="600"/>
                  </a:spcBef>
                </a:pPr>
                <a:r>
                  <a:rPr lang="en-SG" sz="1600" b="1" dirty="0" smtClean="0">
                    <a:solidFill>
                      <a:srgbClr val="0091EA"/>
                    </a:solidFill>
                    <a:latin typeface="Source Sans Pro"/>
                    <a:ea typeface="Source Sans Pro"/>
                    <a:cs typeface="Source Sans Pro"/>
                    <a:sym typeface="Source Sans Pro"/>
                  </a:rPr>
                  <a:t>Explanation</a:t>
                </a:r>
                <a:endParaRPr lang="en-US" sz="1600" dirty="0" smtClean="0">
                  <a:solidFill>
                    <a:srgbClr val="263238"/>
                  </a:solidFill>
                  <a:latin typeface="Source Sans Pro"/>
                  <a:ea typeface="Source Sans Pro"/>
                  <a:cs typeface="Source Sans Pro"/>
                </a:endParaRPr>
              </a:p>
              <a:p>
                <a:pPr marL="285750" lvl="0" indent="-285750">
                  <a:spcBef>
                    <a:spcPts val="600"/>
                  </a:spcBef>
                  <a:buFont typeface="Arial" panose="020B0604020202020204" pitchFamily="34" charset="0"/>
                  <a:buChar char="•"/>
                </a:pPr>
                <a:r>
                  <a:rPr lang="en-US" sz="1600" dirty="0" smtClean="0">
                    <a:solidFill>
                      <a:srgbClr val="263238"/>
                    </a:solidFill>
                    <a:latin typeface="Source Sans Pro"/>
                    <a:ea typeface="Source Sans Pro"/>
                    <a:cs typeface="Source Sans Pro"/>
                  </a:rPr>
                  <a:t>Without </a:t>
                </a:r>
                <a:r>
                  <a:rPr lang="en-US" sz="1600" dirty="0">
                    <a:solidFill>
                      <a:srgbClr val="263238"/>
                    </a:solidFill>
                    <a:latin typeface="Source Sans Pro"/>
                    <a:ea typeface="Source Sans Pro"/>
                    <a:cs typeface="Source Sans Pro"/>
                  </a:rPr>
                  <a:t>loss of generality, assume that the receiver module of A is more sensitive than that of B by a factor f. </a:t>
                </a:r>
                <a:endParaRPr lang="en-US" sz="1600" dirty="0" smtClean="0">
                  <a:solidFill>
                    <a:srgbClr val="263238"/>
                  </a:solidFill>
                  <a:latin typeface="Source Sans Pro"/>
                  <a:ea typeface="Source Sans Pro"/>
                  <a:cs typeface="Source Sans Pro"/>
                </a:endParaRPr>
              </a:p>
              <a:p>
                <a:pPr marL="285750" lvl="0" indent="-285750">
                  <a:spcBef>
                    <a:spcPts val="600"/>
                  </a:spcBef>
                  <a:buFont typeface="Arial" panose="020B0604020202020204" pitchFamily="34" charset="0"/>
                  <a:buChar char="•"/>
                </a:pPr>
                <a:r>
                  <a:rPr lang="en-US" sz="1600" dirty="0">
                    <a:solidFill>
                      <a:srgbClr val="263238"/>
                    </a:solidFill>
                    <a:latin typeface="Source Sans Pro"/>
                    <a:ea typeface="Source Sans Pro"/>
                    <a:cs typeface="Source Sans Pro"/>
                  </a:rPr>
                  <a:t>I</a:t>
                </a:r>
                <a:r>
                  <a:rPr lang="en-US" sz="1600" dirty="0" smtClean="0">
                    <a:solidFill>
                      <a:srgbClr val="263238"/>
                    </a:solidFill>
                    <a:latin typeface="Source Sans Pro"/>
                    <a:ea typeface="Source Sans Pro"/>
                    <a:cs typeface="Source Sans Pro"/>
                  </a:rPr>
                  <a:t>f </a:t>
                </a:r>
                <a:r>
                  <a:rPr lang="en-US" sz="1600" dirty="0">
                    <a:solidFill>
                      <a:srgbClr val="263238"/>
                    </a:solidFill>
                    <a:latin typeface="Source Sans Pro"/>
                    <a:ea typeface="Source Sans Pro"/>
                    <a:cs typeface="Source Sans Pro"/>
                  </a:rPr>
                  <a:t>B measures the received power as P, then A measures the received power as </a:t>
                </a:r>
                <a:r>
                  <a:rPr lang="en-US" sz="1600" dirty="0" err="1">
                    <a:solidFill>
                      <a:srgbClr val="263238"/>
                    </a:solidFill>
                    <a:latin typeface="Source Sans Pro"/>
                    <a:ea typeface="Source Sans Pro"/>
                    <a:cs typeface="Source Sans Pro"/>
                  </a:rPr>
                  <a:t>f</a:t>
                </a:r>
                <a:r>
                  <a:rPr lang="en-US" sz="1600" dirty="0" err="1">
                    <a:solidFill>
                      <a:srgbClr val="263238"/>
                    </a:solidFill>
                    <a:latin typeface="Source Sans Pro"/>
                    <a:ea typeface="Source Sans Pro"/>
                    <a:cs typeface="Source Sans Pro"/>
                    <a:sym typeface="Symbol" panose="05050102010706020507" pitchFamily="18" charset="2"/>
                  </a:rPr>
                  <a:t></a:t>
                </a:r>
                <a:r>
                  <a:rPr lang="en-US" sz="1600" dirty="0" err="1">
                    <a:solidFill>
                      <a:srgbClr val="263238"/>
                    </a:solidFill>
                    <a:latin typeface="Source Sans Pro"/>
                    <a:ea typeface="Source Sans Pro"/>
                    <a:cs typeface="Source Sans Pro"/>
                  </a:rPr>
                  <a:t>P</a:t>
                </a:r>
                <a:r>
                  <a:rPr lang="en-US" sz="1600" dirty="0">
                    <a:solidFill>
                      <a:srgbClr val="263238"/>
                    </a:solidFill>
                    <a:latin typeface="Source Sans Pro"/>
                    <a:ea typeface="Source Sans Pro"/>
                    <a:cs typeface="Source Sans Pro"/>
                  </a:rPr>
                  <a:t> for the same </a:t>
                </a:r>
                <a:r>
                  <a:rPr lang="en-US" sz="1600" dirty="0" smtClean="0">
                    <a:solidFill>
                      <a:srgbClr val="263238"/>
                    </a:solidFill>
                    <a:latin typeface="Source Sans Pro"/>
                    <a:ea typeface="Source Sans Pro"/>
                    <a:cs typeface="Source Sans Pro"/>
                  </a:rPr>
                  <a:t>condition</a:t>
                </a:r>
                <a:r>
                  <a:rPr lang="en-US" sz="1600" dirty="0" smtClean="0">
                    <a:solidFill>
                      <a:srgbClr val="263238"/>
                    </a:solidFill>
                    <a:latin typeface="Source Sans Pro"/>
                    <a:ea typeface="Source Sans Pro"/>
                    <a:cs typeface="Source Sans Pro"/>
                    <a:sym typeface="Source Sans Pro"/>
                  </a:rPr>
                  <a:t>.</a:t>
                </a:r>
              </a:p>
              <a:p>
                <a:pPr marL="285750" lvl="0" indent="-285750">
                  <a:spcBef>
                    <a:spcPts val="600"/>
                  </a:spcBef>
                  <a:buFont typeface="Arial" panose="020B0604020202020204" pitchFamily="34" charset="0"/>
                  <a:buChar char="•"/>
                </a:pPr>
                <a:r>
                  <a:rPr lang="en-US" sz="1600" dirty="0">
                    <a:solidFill>
                      <a:srgbClr val="263238"/>
                    </a:solidFill>
                    <a:latin typeface="Source Sans Pro"/>
                    <a:ea typeface="Source Sans Pro"/>
                    <a:cs typeface="Source Sans Pro"/>
                  </a:rPr>
                  <a:t>W</a:t>
                </a:r>
                <a:r>
                  <a:rPr lang="en-US" sz="1600" dirty="0" smtClean="0">
                    <a:solidFill>
                      <a:srgbClr val="263238"/>
                    </a:solidFill>
                    <a:latin typeface="Source Sans Pro"/>
                    <a:ea typeface="Source Sans Pro"/>
                    <a:cs typeface="Source Sans Pro"/>
                  </a:rPr>
                  <a:t>ith </a:t>
                </a:r>
                <a:r>
                  <a:rPr lang="en-US" sz="1600" dirty="0">
                    <a:solidFill>
                      <a:srgbClr val="263238"/>
                    </a:solidFill>
                    <a:latin typeface="Source Sans Pro"/>
                    <a:ea typeface="Source Sans Pro"/>
                    <a:cs typeface="Source Sans Pro"/>
                  </a:rPr>
                  <a:t>the same condition, if B derives a calibration parameter of C, then A should derive a calibration parameter of C+10 log f (in the unit of </a:t>
                </a:r>
                <a:r>
                  <a:rPr lang="en-US" sz="1600" dirty="0" err="1">
                    <a:solidFill>
                      <a:srgbClr val="263238"/>
                    </a:solidFill>
                    <a:latin typeface="Source Sans Pro"/>
                    <a:ea typeface="Source Sans Pro"/>
                    <a:cs typeface="Source Sans Pro"/>
                  </a:rPr>
                  <a:t>dBm</a:t>
                </a:r>
                <a:r>
                  <a:rPr lang="en-US" sz="1600" dirty="0">
                    <a:solidFill>
                      <a:srgbClr val="263238"/>
                    </a:solidFill>
                    <a:latin typeface="Source Sans Pro"/>
                    <a:ea typeface="Source Sans Pro"/>
                    <a:cs typeface="Source Sans Pro"/>
                  </a:rPr>
                  <a:t>). </a:t>
                </a:r>
                <a:endParaRPr lang="en-US" sz="1600" dirty="0" smtClean="0">
                  <a:solidFill>
                    <a:srgbClr val="263238"/>
                  </a:solidFill>
                  <a:latin typeface="Source Sans Pro"/>
                  <a:ea typeface="Source Sans Pro"/>
                  <a:cs typeface="Source Sans Pro"/>
                </a:endParaRPr>
              </a:p>
              <a:p>
                <a:pPr marL="285750" indent="-285750">
                  <a:spcBef>
                    <a:spcPts val="600"/>
                  </a:spcBef>
                  <a:buFont typeface="Arial" panose="020B0604020202020204" pitchFamily="34" charset="0"/>
                  <a:buChar char="•"/>
                </a:pPr>
                <a:r>
                  <a:rPr lang="en-US" sz="1600" dirty="0">
                    <a:solidFill>
                      <a:srgbClr val="263238"/>
                    </a:solidFill>
                    <a:latin typeface="Source Sans Pro"/>
                    <a:ea typeface="Source Sans Pro"/>
                    <a:cs typeface="Source Sans Pro"/>
                  </a:rPr>
                  <a:t>If the distance between A and an anchor is really d, A will estimate the distance to be d</a:t>
                </a:r>
                <a:r>
                  <a:rPr lang="en-US" sz="1600" dirty="0">
                    <a:solidFill>
                      <a:srgbClr val="263238"/>
                    </a:solidFill>
                    <a:latin typeface="Source Sans Pro"/>
                    <a:ea typeface="Source Sans Pro"/>
                    <a:cs typeface="Source Sans Pro"/>
                    <a:sym typeface="Symbol" panose="05050102010706020507" pitchFamily="18" charset="2"/>
                  </a:rPr>
                  <a:t></a:t>
                </a:r>
                <a14:m>
                  <m:oMath xmlns:m="http://schemas.openxmlformats.org/officeDocument/2006/math">
                    <m:sSup>
                      <m:sSupPr>
                        <m:ctrlPr>
                          <a:rPr lang="en-SG" sz="1600" i="1">
                            <a:solidFill>
                              <a:srgbClr val="263238"/>
                            </a:solidFill>
                            <a:latin typeface="Cambria Math" panose="02040503050406030204" pitchFamily="18" charset="0"/>
                            <a:ea typeface="Source Sans Pro"/>
                            <a:cs typeface="Source Sans Pro"/>
                          </a:rPr>
                        </m:ctrlPr>
                      </m:sSupPr>
                      <m:e>
                        <m:r>
                          <a:rPr lang="en-US" sz="1600">
                            <a:solidFill>
                              <a:srgbClr val="263238"/>
                            </a:solidFill>
                            <a:latin typeface="Cambria Math" panose="02040503050406030204" pitchFamily="18" charset="0"/>
                            <a:ea typeface="Source Sans Pro"/>
                            <a:cs typeface="Source Sans Pro"/>
                          </a:rPr>
                          <m:t>𝑓</m:t>
                        </m:r>
                      </m:e>
                      <m:sup>
                        <m:r>
                          <a:rPr lang="en-US" sz="1600">
                            <a:solidFill>
                              <a:srgbClr val="263238"/>
                            </a:solidFill>
                            <a:latin typeface="Cambria Math" panose="02040503050406030204" pitchFamily="18" charset="0"/>
                            <a:ea typeface="Source Sans Pro"/>
                            <a:cs typeface="Source Sans Pro"/>
                          </a:rPr>
                          <m:t>−</m:t>
                        </m:r>
                        <m:f>
                          <m:fPr>
                            <m:ctrlPr>
                              <a:rPr lang="en-SG" sz="1600" i="1">
                                <a:solidFill>
                                  <a:srgbClr val="263238"/>
                                </a:solidFill>
                                <a:latin typeface="Cambria Math" panose="02040503050406030204" pitchFamily="18" charset="0"/>
                                <a:ea typeface="Source Sans Pro"/>
                                <a:cs typeface="Source Sans Pro"/>
                              </a:rPr>
                            </m:ctrlPr>
                          </m:fPr>
                          <m:num>
                            <m:r>
                              <a:rPr lang="en-US" sz="1600">
                                <a:solidFill>
                                  <a:srgbClr val="263238"/>
                                </a:solidFill>
                                <a:latin typeface="Cambria Math" panose="02040503050406030204" pitchFamily="18" charset="0"/>
                                <a:ea typeface="Source Sans Pro"/>
                                <a:cs typeface="Source Sans Pro"/>
                              </a:rPr>
                              <m:t>1</m:t>
                            </m:r>
                          </m:num>
                          <m:den>
                            <m:r>
                              <a:rPr lang="en-US" sz="1600">
                                <a:solidFill>
                                  <a:srgbClr val="263238"/>
                                </a:solidFill>
                                <a:latin typeface="Cambria Math" panose="02040503050406030204" pitchFamily="18" charset="0"/>
                                <a:ea typeface="Source Sans Pro"/>
                                <a:cs typeface="Source Sans Pro"/>
                              </a:rPr>
                              <m:t>2</m:t>
                            </m:r>
                          </m:den>
                        </m:f>
                      </m:sup>
                    </m:sSup>
                  </m:oMath>
                </a14:m>
                <a:r>
                  <a:rPr lang="en-US" sz="1600" dirty="0">
                    <a:solidFill>
                      <a:srgbClr val="263238"/>
                    </a:solidFill>
                    <a:latin typeface="Source Sans Pro"/>
                    <a:ea typeface="Source Sans Pro"/>
                    <a:cs typeface="Source Sans Pro"/>
                  </a:rPr>
                  <a:t> (i.e., d/</a:t>
                </a:r>
                <a14:m>
                  <m:oMath xmlns:m="http://schemas.openxmlformats.org/officeDocument/2006/math">
                    <m:rad>
                      <m:radPr>
                        <m:degHide m:val="on"/>
                        <m:ctrlPr>
                          <a:rPr lang="en-SG" sz="1600" i="1">
                            <a:solidFill>
                              <a:srgbClr val="263238"/>
                            </a:solidFill>
                            <a:latin typeface="Cambria Math" panose="02040503050406030204" pitchFamily="18" charset="0"/>
                            <a:ea typeface="Source Sans Pro"/>
                            <a:cs typeface="Source Sans Pro"/>
                          </a:rPr>
                        </m:ctrlPr>
                      </m:radPr>
                      <m:deg/>
                      <m:e>
                        <m:r>
                          <a:rPr lang="en-US" sz="1600">
                            <a:solidFill>
                              <a:srgbClr val="263238"/>
                            </a:solidFill>
                            <a:latin typeface="Cambria Math" panose="02040503050406030204" pitchFamily="18" charset="0"/>
                            <a:ea typeface="Source Sans Pro"/>
                            <a:cs typeface="Source Sans Pro"/>
                          </a:rPr>
                          <m:t>𝑓</m:t>
                        </m:r>
                      </m:e>
                    </m:rad>
                  </m:oMath>
                </a14:m>
                <a:r>
                  <a:rPr lang="en-US" sz="1600" dirty="0">
                    <a:solidFill>
                      <a:srgbClr val="263238"/>
                    </a:solidFill>
                    <a:latin typeface="Source Sans Pro"/>
                    <a:ea typeface="Source Sans Pro"/>
                    <a:cs typeface="Source Sans Pro"/>
                  </a:rPr>
                  <a:t>) under B’s calibration parameter according to Eq. (7). </a:t>
                </a:r>
                <a:endParaRPr lang="en-US" sz="1600" dirty="0" smtClean="0">
                  <a:solidFill>
                    <a:srgbClr val="263238"/>
                  </a:solidFill>
                  <a:latin typeface="Source Sans Pro"/>
                  <a:ea typeface="Source Sans Pro"/>
                  <a:cs typeface="Source Sans Pro"/>
                </a:endParaRPr>
              </a:p>
              <a:p>
                <a:pPr marL="285750" lvl="0" indent="-285750">
                  <a:spcBef>
                    <a:spcPts val="600"/>
                  </a:spcBef>
                  <a:buFont typeface="Arial" panose="020B0604020202020204" pitchFamily="34" charset="0"/>
                  <a:buChar char="•"/>
                </a:pPr>
                <a:r>
                  <a:rPr lang="en-US" sz="1600" dirty="0">
                    <a:solidFill>
                      <a:srgbClr val="263238"/>
                    </a:solidFill>
                    <a:latin typeface="Source Sans Pro"/>
                    <a:ea typeface="Source Sans Pro"/>
                    <a:cs typeface="Source Sans Pro"/>
                  </a:rPr>
                  <a:t>This is because B’s calibration parameter is less than A’s by 10 log f. </a:t>
                </a:r>
              </a:p>
              <a:p>
                <a:pPr marL="285750" indent="-285750">
                  <a:spcBef>
                    <a:spcPts val="600"/>
                  </a:spcBef>
                  <a:buFont typeface="Arial" panose="020B0604020202020204" pitchFamily="34" charset="0"/>
                  <a:buChar char="•"/>
                </a:pPr>
                <a:endParaRPr lang="en-US" sz="1600" dirty="0">
                  <a:solidFill>
                    <a:srgbClr val="263238"/>
                  </a:solidFill>
                  <a:latin typeface="Source Sans Pro"/>
                  <a:ea typeface="Source Sans Pro"/>
                  <a:cs typeface="Source Sans Pro"/>
                </a:endParaRPr>
              </a:p>
            </p:txBody>
          </p:sp>
        </mc:Choice>
        <mc:Fallback xmlns="">
          <p:sp>
            <p:nvSpPr>
              <p:cNvPr id="77" name="Shape 77"/>
              <p:cNvSpPr txBox="1">
                <a:spLocks noRot="1" noChangeAspect="1" noMove="1" noResize="1" noEditPoints="1" noAdjustHandles="1" noChangeArrowheads="1" noChangeShapeType="1" noTextEdit="1"/>
              </p:cNvSpPr>
              <p:nvPr/>
            </p:nvSpPr>
            <p:spPr>
              <a:xfrm>
                <a:off x="3493008" y="1553112"/>
                <a:ext cx="4453128" cy="3070200"/>
              </a:xfrm>
              <a:prstGeom prst="rect">
                <a:avLst/>
              </a:prstGeom>
              <a:blipFill>
                <a:blip r:embed="rId3"/>
                <a:stretch>
                  <a:fillRect l="-821" b="-60239"/>
                </a:stretch>
              </a:blipFill>
              <a:ln>
                <a:noFill/>
              </a:ln>
            </p:spPr>
            <p:txBody>
              <a:bodyPr/>
              <a:lstStyle/>
              <a:p>
                <a:r>
                  <a:rPr lang="en-SG">
                    <a:noFill/>
                  </a:rPr>
                  <a:t> </a:t>
                </a:r>
              </a:p>
            </p:txBody>
          </p:sp>
        </mc:Fallback>
      </mc:AlternateContent>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08872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
                                            <p:txEl>
                                              <p:pRg st="1" end="1"/>
                                            </p:txEl>
                                          </p:spTgt>
                                        </p:tgtEl>
                                        <p:attrNameLst>
                                          <p:attrName>style.visibility</p:attrName>
                                        </p:attrNameLst>
                                      </p:cBhvr>
                                      <p:to>
                                        <p:strVal val="visible"/>
                                      </p:to>
                                    </p:set>
                                    <p:animEffect transition="in" filter="fade">
                                      <p:cBhvr>
                                        <p:cTn id="10" dur="500"/>
                                        <p:tgtEl>
                                          <p:spTgt spid="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Effect transition="in" filter="fade">
                                      <p:cBhvr>
                                        <p:cTn id="13" dur="500"/>
                                        <p:tgtEl>
                                          <p:spTgt spid="7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7">
                                            <p:txEl>
                                              <p:pRg st="0" end="0"/>
                                            </p:txEl>
                                          </p:spTgt>
                                        </p:tgtEl>
                                        <p:attrNameLst>
                                          <p:attrName>style.visibility</p:attrName>
                                        </p:attrNameLst>
                                      </p:cBhvr>
                                      <p:to>
                                        <p:strVal val="visible"/>
                                      </p:to>
                                    </p:set>
                                    <p:animEffect transition="in" filter="fade">
                                      <p:cBhvr>
                                        <p:cTn id="18" dur="500"/>
                                        <p:tgtEl>
                                          <p:spTgt spid="7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xEl>
                                              <p:pRg st="1" end="1"/>
                                            </p:txEl>
                                          </p:spTgt>
                                        </p:tgtEl>
                                        <p:attrNameLst>
                                          <p:attrName>style.visibility</p:attrName>
                                        </p:attrNameLst>
                                      </p:cBhvr>
                                      <p:to>
                                        <p:strVal val="visible"/>
                                      </p:to>
                                    </p:set>
                                    <p:animEffect transition="in" filter="fade">
                                      <p:cBhvr>
                                        <p:cTn id="23" dur="500"/>
                                        <p:tgtEl>
                                          <p:spTgt spid="7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
                                            <p:txEl>
                                              <p:pRg st="2" end="2"/>
                                            </p:txEl>
                                          </p:spTgt>
                                        </p:tgtEl>
                                        <p:attrNameLst>
                                          <p:attrName>style.visibility</p:attrName>
                                        </p:attrNameLst>
                                      </p:cBhvr>
                                      <p:to>
                                        <p:strVal val="visible"/>
                                      </p:to>
                                    </p:set>
                                    <p:animEffect transition="in" filter="fade">
                                      <p:cBhvr>
                                        <p:cTn id="28" dur="500"/>
                                        <p:tgtEl>
                                          <p:spTgt spid="7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7">
                                            <p:txEl>
                                              <p:pRg st="3" end="3"/>
                                            </p:txEl>
                                          </p:spTgt>
                                        </p:tgtEl>
                                        <p:attrNameLst>
                                          <p:attrName>style.visibility</p:attrName>
                                        </p:attrNameLst>
                                      </p:cBhvr>
                                      <p:to>
                                        <p:strVal val="visible"/>
                                      </p:to>
                                    </p:set>
                                    <p:animEffect transition="in" filter="fade">
                                      <p:cBhvr>
                                        <p:cTn id="33" dur="500"/>
                                        <p:tgtEl>
                                          <p:spTgt spid="7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
                                            <p:txEl>
                                              <p:pRg st="4" end="4"/>
                                            </p:txEl>
                                          </p:spTgt>
                                        </p:tgtEl>
                                        <p:attrNameLst>
                                          <p:attrName>style.visibility</p:attrName>
                                        </p:attrNameLst>
                                      </p:cBhvr>
                                      <p:to>
                                        <p:strVal val="visible"/>
                                      </p:to>
                                    </p:set>
                                    <p:animEffect transition="in" filter="fade">
                                      <p:cBhvr>
                                        <p:cTn id="38" dur="500"/>
                                        <p:tgtEl>
                                          <p:spTgt spid="7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7">
                                            <p:txEl>
                                              <p:pRg st="5" end="5"/>
                                            </p:txEl>
                                          </p:spTgt>
                                        </p:tgtEl>
                                        <p:attrNameLst>
                                          <p:attrName>style.visibility</p:attrName>
                                        </p:attrNameLst>
                                      </p:cBhvr>
                                      <p:to>
                                        <p:strVal val="visible"/>
                                      </p:to>
                                    </p:set>
                                    <p:animEffect transition="in" filter="fade">
                                      <p:cBhvr>
                                        <p:cTn id="43" dur="500"/>
                                        <p:tgtEl>
                                          <p:spTgt spid="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US" sz="2800" dirty="0"/>
              <a:t>B.	Crowdsourced Calibration for </a:t>
            </a:r>
            <a:r>
              <a:rPr lang="en-US" sz="2800" dirty="0" smtClean="0"/>
              <a:t>WCL(3)</a:t>
            </a:r>
            <a:endParaRPr sz="2800" dirty="0"/>
          </a:p>
        </p:txBody>
      </p:sp>
      <mc:AlternateContent xmlns:mc="http://schemas.openxmlformats.org/markup-compatibility/2006" xmlns:a14="http://schemas.microsoft.com/office/drawing/2010/main">
        <mc:Choice Requires="a14">
          <p:sp>
            <p:nvSpPr>
              <p:cNvPr id="77" name="Shape 77"/>
              <p:cNvSpPr txBox="1"/>
              <p:nvPr/>
            </p:nvSpPr>
            <p:spPr>
              <a:xfrm>
                <a:off x="1097280" y="1553112"/>
                <a:ext cx="6848856" cy="3070200"/>
              </a:xfrm>
              <a:prstGeom prst="rect">
                <a:avLst/>
              </a:prstGeom>
              <a:noFill/>
              <a:ln>
                <a:noFill/>
              </a:ln>
            </p:spPr>
            <p:txBody>
              <a:bodyPr spcFirstLastPara="1" wrap="square" lIns="91425" tIns="91425" rIns="91425" bIns="91425" anchor="t" anchorCtr="0">
                <a:noAutofit/>
              </a:bodyPr>
              <a:lstStyle/>
              <a:p>
                <a:pPr>
                  <a:spcBef>
                    <a:spcPts val="600"/>
                  </a:spcBef>
                </a:pPr>
                <a:r>
                  <a:rPr lang="en-SG" sz="1600" b="1" dirty="0" smtClean="0">
                    <a:solidFill>
                      <a:srgbClr val="0091EA"/>
                    </a:solidFill>
                    <a:latin typeface="Source Sans Pro"/>
                    <a:ea typeface="Source Sans Pro"/>
                    <a:cs typeface="Source Sans Pro"/>
                    <a:sym typeface="Source Sans Pro"/>
                  </a:rPr>
                  <a:t>Explanation</a:t>
                </a:r>
                <a:endParaRPr lang="en-US" sz="1600" dirty="0" smtClean="0">
                  <a:solidFill>
                    <a:srgbClr val="263238"/>
                  </a:solidFill>
                  <a:latin typeface="Source Sans Pro"/>
                  <a:ea typeface="Source Sans Pro"/>
                  <a:cs typeface="Source Sans Pro"/>
                </a:endParaRPr>
              </a:p>
              <a:p>
                <a:pPr marL="285750" lvl="0" indent="-285750">
                  <a:buFont typeface="Arial"/>
                  <a:buChar char="•"/>
                </a:pPr>
                <a:r>
                  <a:rPr lang="en-US" sz="1600" dirty="0">
                    <a:solidFill>
                      <a:srgbClr val="263238"/>
                    </a:solidFill>
                    <a:latin typeface="Source Sans Pro"/>
                    <a:ea typeface="Source Sans Pro"/>
                    <a:cs typeface="Source Sans Pro"/>
                  </a:rPr>
                  <a:t>Now, assume A receives signals from n anchors and estimates the distance between itself and each anchor all under B’s calibration parameters. </a:t>
                </a:r>
              </a:p>
              <a:p>
                <a:pPr marL="285750" lvl="0" indent="-285750">
                  <a:buFont typeface="Arial"/>
                  <a:buChar char="•"/>
                </a:pPr>
                <a:r>
                  <a:rPr lang="en-US" sz="1600" dirty="0">
                    <a:solidFill>
                      <a:srgbClr val="263238"/>
                    </a:solidFill>
                    <a:latin typeface="Source Sans Pro"/>
                    <a:ea typeface="Source Sans Pro"/>
                    <a:cs typeface="Source Sans Pro"/>
                  </a:rPr>
                  <a:t>Every distances estimated by A will be </a:t>
                </a:r>
                <a14:m>
                  <m:oMath xmlns:m="http://schemas.openxmlformats.org/officeDocument/2006/math">
                    <m:sSup>
                      <m:sSupPr>
                        <m:ctrlPr>
                          <a:rPr lang="en-SG" sz="1600" i="1">
                            <a:solidFill>
                              <a:srgbClr val="263238"/>
                            </a:solidFill>
                            <a:latin typeface="Cambria Math" panose="02040503050406030204" pitchFamily="18" charset="0"/>
                            <a:ea typeface="Source Sans Pro"/>
                            <a:cs typeface="Source Sans Pro"/>
                          </a:rPr>
                        </m:ctrlPr>
                      </m:sSupPr>
                      <m:e>
                        <m:r>
                          <a:rPr lang="en-US" sz="1600">
                            <a:solidFill>
                              <a:srgbClr val="263238"/>
                            </a:solidFill>
                            <a:latin typeface="Cambria Math" panose="02040503050406030204" pitchFamily="18" charset="0"/>
                            <a:ea typeface="Source Sans Pro"/>
                            <a:cs typeface="Source Sans Pro"/>
                          </a:rPr>
                          <m:t>𝑓</m:t>
                        </m:r>
                      </m:e>
                      <m:sup>
                        <m:r>
                          <a:rPr lang="en-US" sz="1600">
                            <a:solidFill>
                              <a:srgbClr val="263238"/>
                            </a:solidFill>
                            <a:latin typeface="Cambria Math" panose="02040503050406030204" pitchFamily="18" charset="0"/>
                            <a:ea typeface="Source Sans Pro"/>
                            <a:cs typeface="Source Sans Pro"/>
                          </a:rPr>
                          <m:t>−</m:t>
                        </m:r>
                        <m:f>
                          <m:fPr>
                            <m:ctrlPr>
                              <a:rPr lang="en-SG" sz="1600" i="1">
                                <a:solidFill>
                                  <a:srgbClr val="263238"/>
                                </a:solidFill>
                                <a:latin typeface="Cambria Math" panose="02040503050406030204" pitchFamily="18" charset="0"/>
                                <a:ea typeface="Source Sans Pro"/>
                                <a:cs typeface="Source Sans Pro"/>
                              </a:rPr>
                            </m:ctrlPr>
                          </m:fPr>
                          <m:num>
                            <m:r>
                              <a:rPr lang="en-US" sz="1600">
                                <a:solidFill>
                                  <a:srgbClr val="263238"/>
                                </a:solidFill>
                                <a:latin typeface="Cambria Math" panose="02040503050406030204" pitchFamily="18" charset="0"/>
                                <a:ea typeface="Source Sans Pro"/>
                                <a:cs typeface="Source Sans Pro"/>
                              </a:rPr>
                              <m:t>1</m:t>
                            </m:r>
                          </m:num>
                          <m:den>
                            <m:r>
                              <a:rPr lang="en-US" sz="1600">
                                <a:solidFill>
                                  <a:srgbClr val="263238"/>
                                </a:solidFill>
                                <a:latin typeface="Cambria Math" panose="02040503050406030204" pitchFamily="18" charset="0"/>
                                <a:ea typeface="Source Sans Pro"/>
                                <a:cs typeface="Source Sans Pro"/>
                              </a:rPr>
                              <m:t>2</m:t>
                            </m:r>
                          </m:den>
                        </m:f>
                      </m:sup>
                    </m:sSup>
                  </m:oMath>
                </a14:m>
                <a:r>
                  <a:rPr lang="en-US" sz="1600" dirty="0">
                    <a:solidFill>
                      <a:srgbClr val="263238"/>
                    </a:solidFill>
                    <a:latin typeface="Source Sans Pro"/>
                    <a:ea typeface="Source Sans Pro"/>
                    <a:cs typeface="Source Sans Pro"/>
                  </a:rPr>
                  <a:t> times of the original distance . consider Eq. (4). </a:t>
                </a:r>
              </a:p>
              <a:p>
                <a:pPr marL="285750" lvl="0" indent="-285750">
                  <a:buFont typeface="Arial"/>
                  <a:buChar char="•"/>
                </a:pPr>
                <a:r>
                  <a:rPr lang="en-US" sz="1600" dirty="0">
                    <a:solidFill>
                      <a:srgbClr val="263238"/>
                    </a:solidFill>
                    <a:latin typeface="Source Sans Pro"/>
                    <a:ea typeface="Source Sans Pro"/>
                    <a:cs typeface="Source Sans Pro"/>
                  </a:rPr>
                  <a:t>Since </a:t>
                </a:r>
                <a14:m>
                  <m:oMath xmlns:m="http://schemas.openxmlformats.org/officeDocument/2006/math">
                    <m:sSup>
                      <m:sSupPr>
                        <m:ctrlPr>
                          <a:rPr lang="en-SG" sz="1600" i="1">
                            <a:solidFill>
                              <a:srgbClr val="263238"/>
                            </a:solidFill>
                            <a:latin typeface="Cambria Math" panose="02040503050406030204" pitchFamily="18" charset="0"/>
                            <a:ea typeface="Source Sans Pro"/>
                            <a:cs typeface="Source Sans Pro"/>
                          </a:rPr>
                        </m:ctrlPr>
                      </m:sSupPr>
                      <m:e>
                        <m:r>
                          <a:rPr lang="en-US" sz="1600">
                            <a:solidFill>
                              <a:srgbClr val="263238"/>
                            </a:solidFill>
                            <a:latin typeface="Cambria Math" panose="02040503050406030204" pitchFamily="18" charset="0"/>
                            <a:ea typeface="Source Sans Pro"/>
                            <a:cs typeface="Source Sans Pro"/>
                          </a:rPr>
                          <m:t>𝑓</m:t>
                        </m:r>
                      </m:e>
                      <m:sup>
                        <m:r>
                          <a:rPr lang="en-US" sz="1600">
                            <a:solidFill>
                              <a:srgbClr val="263238"/>
                            </a:solidFill>
                            <a:latin typeface="Cambria Math" panose="02040503050406030204" pitchFamily="18" charset="0"/>
                            <a:ea typeface="Source Sans Pro"/>
                            <a:cs typeface="Source Sans Pro"/>
                          </a:rPr>
                          <m:t>−</m:t>
                        </m:r>
                        <m:f>
                          <m:fPr>
                            <m:ctrlPr>
                              <a:rPr lang="en-SG" sz="1600" i="1">
                                <a:solidFill>
                                  <a:srgbClr val="263238"/>
                                </a:solidFill>
                                <a:latin typeface="Cambria Math" panose="02040503050406030204" pitchFamily="18" charset="0"/>
                                <a:ea typeface="Source Sans Pro"/>
                                <a:cs typeface="Source Sans Pro"/>
                              </a:rPr>
                            </m:ctrlPr>
                          </m:fPr>
                          <m:num>
                            <m:r>
                              <a:rPr lang="en-US" sz="1600">
                                <a:solidFill>
                                  <a:srgbClr val="263238"/>
                                </a:solidFill>
                                <a:latin typeface="Cambria Math" panose="02040503050406030204" pitchFamily="18" charset="0"/>
                                <a:ea typeface="Source Sans Pro"/>
                                <a:cs typeface="Source Sans Pro"/>
                              </a:rPr>
                              <m:t>1</m:t>
                            </m:r>
                          </m:num>
                          <m:den>
                            <m:r>
                              <a:rPr lang="en-US" sz="1600">
                                <a:solidFill>
                                  <a:srgbClr val="263238"/>
                                </a:solidFill>
                                <a:latin typeface="Cambria Math" panose="02040503050406030204" pitchFamily="18" charset="0"/>
                                <a:ea typeface="Source Sans Pro"/>
                                <a:cs typeface="Source Sans Pro"/>
                              </a:rPr>
                              <m:t>2</m:t>
                            </m:r>
                          </m:den>
                        </m:f>
                      </m:sup>
                    </m:sSup>
                  </m:oMath>
                </a14:m>
                <a:r>
                  <a:rPr lang="en-US" sz="1600" dirty="0">
                    <a:solidFill>
                      <a:srgbClr val="263238"/>
                    </a:solidFill>
                    <a:latin typeface="Source Sans Pro"/>
                    <a:ea typeface="Source Sans Pro"/>
                    <a:cs typeface="Source Sans Pro"/>
                  </a:rPr>
                  <a:t> appears both in the numerator and the denominator of Eq. (4), the final estimated positon of the target will be the same no matter A’s calibration parameters or B’s calibration parameters are used.</a:t>
                </a:r>
              </a:p>
            </p:txBody>
          </p:sp>
        </mc:Choice>
        <mc:Fallback xmlns="">
          <p:sp>
            <p:nvSpPr>
              <p:cNvPr id="77" name="Shape 77"/>
              <p:cNvSpPr txBox="1">
                <a:spLocks noRot="1" noChangeAspect="1" noMove="1" noResize="1" noEditPoints="1" noAdjustHandles="1" noChangeArrowheads="1" noChangeShapeType="1" noTextEdit="1"/>
              </p:cNvSpPr>
              <p:nvPr/>
            </p:nvSpPr>
            <p:spPr>
              <a:xfrm>
                <a:off x="1097280" y="1553112"/>
                <a:ext cx="6848856" cy="3070200"/>
              </a:xfrm>
              <a:prstGeom prst="rect">
                <a:avLst/>
              </a:prstGeom>
              <a:blipFill>
                <a:blip r:embed="rId3"/>
                <a:stretch>
                  <a:fillRect l="-534"/>
                </a:stretch>
              </a:blipFill>
              <a:ln>
                <a:noFill/>
              </a:ln>
            </p:spPr>
            <p:txBody>
              <a:bodyPr/>
              <a:lstStyle/>
              <a:p>
                <a:r>
                  <a:rPr lang="en-SG">
                    <a:noFill/>
                  </a:rPr>
                  <a:t> </a:t>
                </a:r>
              </a:p>
            </p:txBody>
          </p:sp>
        </mc:Fallback>
      </mc:AlternateContent>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13</a:t>
            </a:fld>
            <a:endParaRPr/>
          </a:p>
        </p:txBody>
      </p:sp>
      <p:sp>
        <p:nvSpPr>
          <p:cNvPr id="2" name="Rectangle 1"/>
          <p:cNvSpPr/>
          <p:nvPr/>
        </p:nvSpPr>
        <p:spPr>
          <a:xfrm>
            <a:off x="2432304" y="4264547"/>
            <a:ext cx="5586984" cy="923330"/>
          </a:xfrm>
          <a:prstGeom prst="rect">
            <a:avLst/>
          </a:prstGeom>
        </p:spPr>
        <p:txBody>
          <a:bodyPr wrap="square">
            <a:spAutoFit/>
          </a:bodyPr>
          <a:lstStyle/>
          <a:p>
            <a:pPr indent="182880"/>
            <a:r>
              <a:rPr lang="en-US" sz="1800" dirty="0">
                <a:solidFill>
                  <a:srgbClr val="263238"/>
                </a:solidFill>
                <a:latin typeface="Source Sans Pro"/>
                <a:ea typeface="Source Sans Pro"/>
                <a:cs typeface="Source Sans Pro"/>
              </a:rPr>
              <a:t>This also accounts for the reason why PINUS requires a target to use calibration parameters provided by a same participant when estimating its position.</a:t>
            </a:r>
            <a:endParaRPr lang="en-SG" sz="1800" dirty="0">
              <a:solidFill>
                <a:srgbClr val="263238"/>
              </a:solidFill>
              <a:latin typeface="Source Sans Pro"/>
              <a:ea typeface="Source Sans Pro"/>
              <a:cs typeface="Source Sans Pro"/>
            </a:endParaRPr>
          </a:p>
        </p:txBody>
      </p:sp>
    </p:spTree>
    <p:extLst>
      <p:ext uri="{BB962C8B-B14F-4D97-AF65-F5344CB8AC3E}">
        <p14:creationId xmlns:p14="http://schemas.microsoft.com/office/powerpoint/2010/main" val="152035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5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5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5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5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865747" y="3416025"/>
            <a:ext cx="1820700" cy="18207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ctrTitle" idx="4294967295"/>
          </p:nvPr>
        </p:nvSpPr>
        <p:spPr>
          <a:xfrm>
            <a:off x="1637500" y="587125"/>
            <a:ext cx="5642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b="1" dirty="0" smtClean="0"/>
              <a:t>Outline</a:t>
            </a:r>
            <a:endParaRPr sz="6000" b="1" dirty="0"/>
          </a:p>
        </p:txBody>
      </p:sp>
      <p:sp>
        <p:nvSpPr>
          <p:cNvPr id="86" name="Shape 86"/>
          <p:cNvSpPr txBox="1">
            <a:spLocks noGrp="1"/>
          </p:cNvSpPr>
          <p:nvPr>
            <p:ph type="subTitle" idx="4294967295"/>
          </p:nvPr>
        </p:nvSpPr>
        <p:spPr>
          <a:xfrm>
            <a:off x="1637500" y="1293475"/>
            <a:ext cx="5642100"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smtClean="0"/>
              <a:t>____________</a:t>
            </a:r>
            <a:endParaRPr sz="3600" b="1" dirty="0"/>
          </a:p>
        </p:txBody>
      </p:sp>
      <p:sp>
        <p:nvSpPr>
          <p:cNvPr id="87" name="Shape 87"/>
          <p:cNvSpPr txBox="1">
            <a:spLocks noGrp="1"/>
          </p:cNvSpPr>
          <p:nvPr>
            <p:ph type="body" idx="4294967295"/>
          </p:nvPr>
        </p:nvSpPr>
        <p:spPr>
          <a:xfrm>
            <a:off x="1511412" y="2339875"/>
            <a:ext cx="3602056" cy="3282000"/>
          </a:xfrm>
          <a:prstGeom prst="rect">
            <a:avLst/>
          </a:prstGeom>
        </p:spPr>
        <p:txBody>
          <a:bodyPr spcFirstLastPara="1" wrap="square" lIns="91425" tIns="91425" rIns="91425" bIns="91425" anchor="t" anchorCtr="0">
            <a:noAutofit/>
          </a:bodyPr>
          <a:lstStyle/>
          <a:p>
            <a:pPr marL="514350" lvl="0" indent="-514350" rtl="0">
              <a:spcBef>
                <a:spcPts val="600"/>
              </a:spcBef>
              <a:spcAft>
                <a:spcPts val="0"/>
              </a:spcAft>
              <a:buFont typeface="+mj-lt"/>
              <a:buAutoNum type="arabicPeriod"/>
            </a:pPr>
            <a:r>
              <a:rPr lang="en-SG" sz="2800" dirty="0" smtClean="0"/>
              <a:t>Introduction</a:t>
            </a:r>
            <a:endParaRPr sz="2800" dirty="0"/>
          </a:p>
          <a:p>
            <a:pPr marL="514350" lvl="0" indent="-514350" rtl="0">
              <a:spcBef>
                <a:spcPts val="600"/>
              </a:spcBef>
              <a:spcAft>
                <a:spcPts val="0"/>
              </a:spcAft>
              <a:buFont typeface="+mj-lt"/>
              <a:buAutoNum type="arabicPeriod"/>
            </a:pPr>
            <a:r>
              <a:rPr lang="en-SG" sz="2800" dirty="0" smtClean="0"/>
              <a:t>Related Work</a:t>
            </a:r>
            <a:endParaRPr sz="2800" dirty="0"/>
          </a:p>
          <a:p>
            <a:pPr marL="514350" lvl="0" indent="-514350" rtl="0">
              <a:spcBef>
                <a:spcPts val="600"/>
              </a:spcBef>
              <a:spcAft>
                <a:spcPts val="0"/>
              </a:spcAft>
              <a:buFont typeface="+mj-lt"/>
              <a:buAutoNum type="arabicPeriod"/>
            </a:pPr>
            <a:r>
              <a:rPr lang="en-SG" sz="2800" dirty="0" smtClean="0"/>
              <a:t>Proposed Method</a:t>
            </a:r>
            <a:endParaRPr sz="2800" dirty="0"/>
          </a:p>
          <a:p>
            <a:pPr marL="514350" lvl="0" indent="-514350">
              <a:spcBef>
                <a:spcPts val="600"/>
              </a:spcBef>
              <a:spcAft>
                <a:spcPts val="0"/>
              </a:spcAft>
              <a:buFont typeface="+mj-lt"/>
              <a:buAutoNum type="arabicPeriod"/>
            </a:pPr>
            <a:r>
              <a:rPr lang="en" sz="2800" b="1" dirty="0" smtClean="0"/>
              <a:t>Experiments</a:t>
            </a:r>
          </a:p>
          <a:p>
            <a:pPr marL="514350" lvl="0" indent="-514350">
              <a:spcBef>
                <a:spcPts val="600"/>
              </a:spcBef>
              <a:spcAft>
                <a:spcPts val="0"/>
              </a:spcAft>
              <a:buFont typeface="+mj-lt"/>
              <a:buAutoNum type="arabicPeriod"/>
            </a:pPr>
            <a:r>
              <a:rPr lang="en" sz="2800" dirty="0" smtClean="0"/>
              <a:t>Conclusion</a:t>
            </a:r>
            <a:endParaRPr sz="2800" dirty="0"/>
          </a:p>
        </p:txBody>
      </p:sp>
      <p:cxnSp>
        <p:nvCxnSpPr>
          <p:cNvPr id="89" name="Shape 89"/>
          <p:cNvCxnSpPr/>
          <p:nvPr/>
        </p:nvCxnSpPr>
        <p:spPr>
          <a:xfrm>
            <a:off x="6939075" y="5244825"/>
            <a:ext cx="145800" cy="567600"/>
          </a:xfrm>
          <a:prstGeom prst="straightConnector1">
            <a:avLst/>
          </a:prstGeom>
          <a:noFill/>
          <a:ln w="9525" cap="flat" cmpd="sng">
            <a:solidFill>
              <a:srgbClr val="CFD8DC"/>
            </a:solidFill>
            <a:prstDash val="solid"/>
            <a:round/>
            <a:headEnd type="none" w="med" len="med"/>
            <a:tailEnd type="none" w="med" len="med"/>
          </a:ln>
        </p:spPr>
      </p:cxnSp>
      <p:cxnSp>
        <p:nvCxnSpPr>
          <p:cNvPr id="90" name="Shape 90"/>
          <p:cNvCxnSpPr/>
          <p:nvPr/>
        </p:nvCxnSpPr>
        <p:spPr>
          <a:xfrm>
            <a:off x="7419812" y="4970090"/>
            <a:ext cx="289500" cy="396300"/>
          </a:xfrm>
          <a:prstGeom prst="straightConnector1">
            <a:avLst/>
          </a:prstGeom>
          <a:noFill/>
          <a:ln w="9525" cap="flat" cmpd="sng">
            <a:solidFill>
              <a:srgbClr val="CFD8DC"/>
            </a:solidFill>
            <a:prstDash val="solid"/>
            <a:round/>
            <a:headEnd type="none" w="med" len="med"/>
            <a:tailEnd type="none" w="med" len="med"/>
          </a:ln>
        </p:spPr>
      </p:cxnSp>
      <p:cxnSp>
        <p:nvCxnSpPr>
          <p:cNvPr id="91" name="Shape 91"/>
          <p:cNvCxnSpPr/>
          <p:nvPr/>
        </p:nvCxnSpPr>
        <p:spPr>
          <a:xfrm>
            <a:off x="7636225" y="4669275"/>
            <a:ext cx="802500" cy="259500"/>
          </a:xfrm>
          <a:prstGeom prst="straightConnector1">
            <a:avLst/>
          </a:prstGeom>
          <a:noFill/>
          <a:ln w="9525" cap="flat" cmpd="sng">
            <a:solidFill>
              <a:srgbClr val="CFD8DC"/>
            </a:solidFill>
            <a:prstDash val="solid"/>
            <a:round/>
            <a:headEnd type="none" w="med" len="med"/>
            <a:tailEnd type="none" w="med" len="med"/>
          </a:ln>
        </p:spPr>
      </p:cxnSp>
      <p:sp>
        <p:nvSpPr>
          <p:cNvPr id="92" name="Shape 9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14</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5617742" y="3363920"/>
            <a:ext cx="2316709" cy="2035737"/>
          </a:xfrm>
          <a:prstGeom prst="rect">
            <a:avLst/>
          </a:prstGeom>
        </p:spPr>
      </p:pic>
    </p:spTree>
    <p:extLst>
      <p:ext uri="{BB962C8B-B14F-4D97-AF65-F5344CB8AC3E}">
        <p14:creationId xmlns:p14="http://schemas.microsoft.com/office/powerpoint/2010/main" val="9248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4681425" y="2224438"/>
            <a:ext cx="3809100" cy="38091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Implementation</a:t>
            </a:r>
            <a:endParaRPr dirty="0"/>
          </a:p>
        </p:txBody>
      </p:sp>
      <p:sp>
        <p:nvSpPr>
          <p:cNvPr id="151" name="Shape 151"/>
          <p:cNvSpPr txBox="1">
            <a:spLocks noGrp="1"/>
          </p:cNvSpPr>
          <p:nvPr>
            <p:ph type="body" idx="1"/>
          </p:nvPr>
        </p:nvSpPr>
        <p:spPr>
          <a:xfrm>
            <a:off x="786150" y="1600200"/>
            <a:ext cx="3315600" cy="4967700"/>
          </a:xfrm>
          <a:prstGeom prst="rect">
            <a:avLst/>
          </a:prstGeom>
        </p:spPr>
        <p:txBody>
          <a:bodyPr spcFirstLastPara="1" wrap="square" lIns="91425" tIns="91425" rIns="91425" bIns="91425" anchor="t" anchorCtr="0">
            <a:noAutofit/>
          </a:bodyPr>
          <a:lstStyle/>
          <a:p>
            <a:pPr marL="0" lvl="0" indent="0">
              <a:buNone/>
            </a:pPr>
            <a:r>
              <a:rPr lang="en-US" sz="1800" dirty="0"/>
              <a:t>PINUS is realized by an Android App as a target and a BLE beacon </a:t>
            </a:r>
            <a:r>
              <a:rPr lang="en-US" sz="1800" dirty="0" smtClean="0"/>
              <a:t>device as an anchor.</a:t>
            </a:r>
            <a:endParaRPr sz="1600" dirty="0"/>
          </a:p>
        </p:txBody>
      </p:sp>
      <p:pic>
        <p:nvPicPr>
          <p:cNvPr id="152" name="Shape 152"/>
          <p:cNvPicPr preferRelativeResize="0"/>
          <p:nvPr/>
        </p:nvPicPr>
        <p:blipFill>
          <a:blip r:embed="rId3">
            <a:alphaModFix/>
          </a:blip>
          <a:stretch>
            <a:fillRect/>
          </a:stretch>
        </p:blipFill>
        <p:spPr>
          <a:xfrm>
            <a:off x="4948075" y="2491100"/>
            <a:ext cx="3275700" cy="3275700"/>
          </a:xfrm>
          <a:prstGeom prst="ellipse">
            <a:avLst/>
          </a:prstGeom>
          <a:noFill/>
          <a:ln>
            <a:noFill/>
          </a:ln>
        </p:spPr>
      </p:pic>
      <p:cxnSp>
        <p:nvCxnSpPr>
          <p:cNvPr id="153" name="Shape 153"/>
          <p:cNvCxnSpPr/>
          <p:nvPr/>
        </p:nvCxnSpPr>
        <p:spPr>
          <a:xfrm rot="10800000" flipH="1">
            <a:off x="7401125" y="1758975"/>
            <a:ext cx="219000" cy="624300"/>
          </a:xfrm>
          <a:prstGeom prst="straightConnector1">
            <a:avLst/>
          </a:prstGeom>
          <a:noFill/>
          <a:ln w="9525" cap="flat" cmpd="sng">
            <a:solidFill>
              <a:srgbClr val="CFD8DC"/>
            </a:solidFill>
            <a:prstDash val="solid"/>
            <a:round/>
            <a:headEnd type="none" w="med" len="med"/>
            <a:tailEnd type="none" w="med" len="med"/>
          </a:ln>
        </p:spPr>
      </p:cxnSp>
      <p:cxnSp>
        <p:nvCxnSpPr>
          <p:cNvPr id="154" name="Shape 154"/>
          <p:cNvCxnSpPr/>
          <p:nvPr/>
        </p:nvCxnSpPr>
        <p:spPr>
          <a:xfrm rot="10800000" flipH="1">
            <a:off x="7932695" y="2472367"/>
            <a:ext cx="522300" cy="309900"/>
          </a:xfrm>
          <a:prstGeom prst="straightConnector1">
            <a:avLst/>
          </a:prstGeom>
          <a:noFill/>
          <a:ln w="9525" cap="flat" cmpd="sng">
            <a:solidFill>
              <a:srgbClr val="CFD8DC"/>
            </a:solidFill>
            <a:prstDash val="solid"/>
            <a:round/>
            <a:headEnd type="none" w="med" len="med"/>
            <a:tailEnd type="none" w="med" len="med"/>
          </a:ln>
        </p:spPr>
      </p:cxnSp>
      <p:cxnSp>
        <p:nvCxnSpPr>
          <p:cNvPr id="155" name="Shape 155"/>
          <p:cNvCxnSpPr/>
          <p:nvPr/>
        </p:nvCxnSpPr>
        <p:spPr>
          <a:xfrm rot="10800000" flipH="1">
            <a:off x="7765925" y="1896875"/>
            <a:ext cx="648600" cy="737700"/>
          </a:xfrm>
          <a:prstGeom prst="straightConnector1">
            <a:avLst/>
          </a:prstGeom>
          <a:noFill/>
          <a:ln w="9525" cap="flat" cmpd="sng">
            <a:solidFill>
              <a:srgbClr val="CFD8DC"/>
            </a:solidFill>
            <a:prstDash val="solid"/>
            <a:round/>
            <a:headEnd type="none" w="med" len="med"/>
            <a:tailEnd type="none" w="med" len="med"/>
          </a:ln>
        </p:spPr>
      </p:cxnSp>
      <p:sp>
        <p:nvSpPr>
          <p:cNvPr id="156" name="Shape 156"/>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15</a:t>
            </a:fld>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994616" y="2527227"/>
            <a:ext cx="3199229" cy="3199229"/>
          </a:xfrm>
          <a:prstGeom prst="rect">
            <a:avLst/>
          </a:prstGeom>
        </p:spPr>
      </p:pic>
      <p:sp>
        <p:nvSpPr>
          <p:cNvPr id="2" name="Rectangle 1"/>
          <p:cNvSpPr/>
          <p:nvPr/>
        </p:nvSpPr>
        <p:spPr>
          <a:xfrm>
            <a:off x="4859788" y="5930868"/>
            <a:ext cx="4077053" cy="738664"/>
          </a:xfrm>
          <a:prstGeom prst="rect">
            <a:avLst/>
          </a:prstGeom>
        </p:spPr>
        <p:txBody>
          <a:bodyPr wrap="square">
            <a:spAutoFit/>
          </a:bodyPr>
          <a:lstStyle/>
          <a:p>
            <a:r>
              <a:rPr lang="en-US" dirty="0">
                <a:solidFill>
                  <a:srgbClr val="263238"/>
                </a:solidFill>
                <a:latin typeface="Source Sans Pro"/>
                <a:ea typeface="Source Sans Pro"/>
                <a:cs typeface="Source Sans Pro"/>
                <a:sym typeface="Source Sans Pro"/>
              </a:rPr>
              <a:t>A BLE beacon device can periodically broadcast beacon signals that can be detected by smart devices nearby.</a:t>
            </a:r>
            <a:endParaRPr lang="en-SG" dirty="0">
              <a:solidFill>
                <a:srgbClr val="263238"/>
              </a:solidFill>
              <a:latin typeface="Source Sans Pro"/>
              <a:ea typeface="Source Sans Pro"/>
              <a:cs typeface="Source Sans Pro"/>
              <a:sym typeface="Source Sans Pro"/>
            </a:endParaRPr>
          </a:p>
        </p:txBody>
      </p:sp>
      <p:pic>
        <p:nvPicPr>
          <p:cNvPr id="18" name="圖片 16" descr="圖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49" y="2970032"/>
            <a:ext cx="2030282" cy="3460708"/>
          </a:xfrm>
          <a:prstGeom prst="rect">
            <a:avLst/>
          </a:prstGeom>
          <a:noFill/>
          <a:ln>
            <a:noFill/>
          </a:ln>
        </p:spPr>
      </p:pic>
      <p:pic>
        <p:nvPicPr>
          <p:cNvPr id="19" name="圖片 21" descr="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672" y="2970031"/>
            <a:ext cx="1960243" cy="3455047"/>
          </a:xfrm>
          <a:prstGeom prst="rect">
            <a:avLst/>
          </a:prstGeom>
          <a:noFill/>
          <a:ln>
            <a:noFill/>
          </a:ln>
        </p:spPr>
      </p:pic>
    </p:spTree>
    <p:extLst>
      <p:ext uri="{BB962C8B-B14F-4D97-AF65-F5344CB8AC3E}">
        <p14:creationId xmlns:p14="http://schemas.microsoft.com/office/powerpoint/2010/main" val="27436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86137" y="1600200"/>
            <a:ext cx="3675300" cy="4967700"/>
          </a:xfrm>
          <a:prstGeom prst="rect">
            <a:avLst/>
          </a:prstGeom>
        </p:spPr>
        <p:txBody>
          <a:bodyPr spcFirstLastPara="1" wrap="square" lIns="91425" tIns="91425" rIns="91425" bIns="91425" anchor="t" anchorCtr="0">
            <a:noAutofit/>
          </a:bodyPr>
          <a:lstStyle/>
          <a:p>
            <a:pPr marL="0" lvl="0" indent="0">
              <a:buNone/>
            </a:pPr>
            <a:r>
              <a:rPr lang="en-US" sz="1800" dirty="0"/>
              <a:t>Experiments are conducted in a 5m x 8m area at the lobby of Engineering Building V, National Central University, with four anchors deployed on the </a:t>
            </a:r>
            <a:r>
              <a:rPr lang="en-US" sz="1800" dirty="0" smtClean="0"/>
              <a:t>area </a:t>
            </a:r>
            <a:r>
              <a:rPr lang="en-US" sz="1800" dirty="0"/>
              <a:t>corners. </a:t>
            </a:r>
            <a:endParaRPr lang="en-US" sz="1800" dirty="0" smtClean="0"/>
          </a:p>
          <a:p>
            <a:pPr marL="0" lvl="0" indent="0">
              <a:buNone/>
            </a:pPr>
            <a:endParaRPr sz="1800" dirty="0"/>
          </a:p>
        </p:txBody>
      </p:sp>
      <p:sp>
        <p:nvSpPr>
          <p:cNvPr id="133" name="Shape 133"/>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 </a:t>
            </a:r>
            <a:r>
              <a:rPr lang="en-SG" dirty="0"/>
              <a:t>Environment Setting</a:t>
            </a:r>
            <a:endParaRPr dirty="0"/>
          </a:p>
        </p:txBody>
      </p:sp>
      <p:sp>
        <p:nvSpPr>
          <p:cNvPr id="134" name="Shape 134"/>
          <p:cNvSpPr txBox="1">
            <a:spLocks noGrp="1"/>
          </p:cNvSpPr>
          <p:nvPr>
            <p:ph type="body" idx="2"/>
          </p:nvPr>
        </p:nvSpPr>
        <p:spPr>
          <a:xfrm>
            <a:off x="4682659" y="1600200"/>
            <a:ext cx="3675300" cy="4967700"/>
          </a:xfrm>
          <a:prstGeom prst="rect">
            <a:avLst/>
          </a:prstGeom>
        </p:spPr>
        <p:txBody>
          <a:bodyPr spcFirstLastPara="1" wrap="square" lIns="91425" tIns="91425" rIns="91425" bIns="91425" anchor="t" anchorCtr="0">
            <a:noAutofit/>
          </a:bodyPr>
          <a:lstStyle/>
          <a:p>
            <a:pPr marL="285750" indent="-285750"/>
            <a:r>
              <a:rPr lang="en-US" sz="1800" dirty="0"/>
              <a:t>A coordinate system is </a:t>
            </a:r>
            <a:r>
              <a:rPr lang="en-US" sz="1800" dirty="0" smtClean="0"/>
              <a:t>set up </a:t>
            </a:r>
            <a:r>
              <a:rPr lang="en-US" sz="1800" dirty="0"/>
              <a:t>for the 5m x </a:t>
            </a:r>
            <a:r>
              <a:rPr lang="en-US" sz="1800" dirty="0" smtClean="0"/>
              <a:t>8m area</a:t>
            </a:r>
          </a:p>
          <a:p>
            <a:pPr marL="285750" indent="-285750"/>
            <a:r>
              <a:rPr lang="en-US" sz="1800" dirty="0"/>
              <a:t>30 continuous samples are taken for the error </a:t>
            </a:r>
            <a:r>
              <a:rPr lang="en-US" sz="1800" dirty="0" smtClean="0"/>
              <a:t>evaluation</a:t>
            </a:r>
            <a:endParaRPr sz="1800" dirty="0"/>
          </a:p>
        </p:txBody>
      </p:sp>
      <p:sp>
        <p:nvSpPr>
          <p:cNvPr id="135" name="Shape 135"/>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16</a:t>
            </a:fld>
            <a:endParaRPr/>
          </a:p>
        </p:txBody>
      </p:sp>
      <p:pic>
        <p:nvPicPr>
          <p:cNvPr id="6" name="圖片 26"/>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786137" y="3725053"/>
            <a:ext cx="4644694" cy="2538587"/>
          </a:xfrm>
          <a:prstGeom prst="rect">
            <a:avLst/>
          </a:prstGeom>
        </p:spPr>
      </p:pic>
      <p:pic>
        <p:nvPicPr>
          <p:cNvPr id="7" name="Picture 6"/>
          <p:cNvPicPr/>
          <p:nvPr/>
        </p:nvPicPr>
        <p:blipFill>
          <a:blip r:embed="rId5"/>
          <a:stretch>
            <a:fillRect/>
          </a:stretch>
        </p:blipFill>
        <p:spPr>
          <a:xfrm>
            <a:off x="5833932" y="3261957"/>
            <a:ext cx="2378428" cy="2443899"/>
          </a:xfrm>
          <a:prstGeom prst="rect">
            <a:avLst/>
          </a:prstGeom>
        </p:spPr>
      </p:pic>
    </p:spTree>
    <p:extLst>
      <p:ext uri="{BB962C8B-B14F-4D97-AF65-F5344CB8AC3E}">
        <p14:creationId xmlns:p14="http://schemas.microsoft.com/office/powerpoint/2010/main" val="33563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Experimental </a:t>
            </a:r>
            <a:r>
              <a:rPr lang="en-SG" dirty="0"/>
              <a:t>Results</a:t>
            </a:r>
            <a:endParaRPr dirty="0"/>
          </a:p>
        </p:txBody>
      </p:sp>
      <p:sp>
        <p:nvSpPr>
          <p:cNvPr id="171" name="Shape 17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17</a:t>
            </a:fld>
            <a:endParaRPr/>
          </a:p>
        </p:txBody>
      </p:sp>
      <p:sp>
        <p:nvSpPr>
          <p:cNvPr id="2" name="Rectangle 1"/>
          <p:cNvSpPr/>
          <p:nvPr/>
        </p:nvSpPr>
        <p:spPr>
          <a:xfrm>
            <a:off x="658368" y="1402532"/>
            <a:ext cx="8001000" cy="523220"/>
          </a:xfrm>
          <a:prstGeom prst="rect">
            <a:avLst/>
          </a:prstGeom>
        </p:spPr>
        <p:txBody>
          <a:bodyPr wrap="square">
            <a:spAutoFit/>
          </a:bodyPr>
          <a:lstStyle/>
          <a:p>
            <a:pPr indent="182880"/>
            <a:r>
              <a:rPr lang="en-US" dirty="0" smtClean="0">
                <a:solidFill>
                  <a:srgbClr val="263238"/>
                </a:solidFill>
                <a:latin typeface="Source Sans Pro"/>
                <a:ea typeface="Source Sans Pro"/>
                <a:cs typeface="Source Sans Pro"/>
              </a:rPr>
              <a:t>Two </a:t>
            </a:r>
            <a:r>
              <a:rPr lang="en-US" dirty="0">
                <a:solidFill>
                  <a:srgbClr val="263238"/>
                </a:solidFill>
                <a:latin typeface="Source Sans Pro"/>
                <a:ea typeface="Source Sans Pro"/>
                <a:cs typeface="Source Sans Pro"/>
              </a:rPr>
              <a:t>types of smartphones are used as the target: device A is Sony </a:t>
            </a:r>
            <a:r>
              <a:rPr lang="en-US" dirty="0" err="1">
                <a:solidFill>
                  <a:srgbClr val="263238"/>
                </a:solidFill>
                <a:latin typeface="Source Sans Pro"/>
                <a:ea typeface="Source Sans Pro"/>
                <a:cs typeface="Source Sans Pro"/>
              </a:rPr>
              <a:t>Xperia</a:t>
            </a:r>
            <a:r>
              <a:rPr lang="en-US" dirty="0">
                <a:solidFill>
                  <a:srgbClr val="263238"/>
                </a:solidFill>
                <a:latin typeface="Source Sans Pro"/>
                <a:ea typeface="Source Sans Pro"/>
                <a:cs typeface="Source Sans Pro"/>
              </a:rPr>
              <a:t> XZ Premium, and device B is the Xiaomi Redmi 3S.</a:t>
            </a:r>
            <a:endParaRPr lang="en-SG" dirty="0">
              <a:solidFill>
                <a:srgbClr val="263238"/>
              </a:solidFill>
              <a:latin typeface="Source Sans Pro"/>
              <a:ea typeface="Source Sans Pro"/>
              <a:cs typeface="Source Sans Pro"/>
            </a:endParaRPr>
          </a:p>
        </p:txBody>
      </p:sp>
      <p:pic>
        <p:nvPicPr>
          <p:cNvPr id="9" name="圖片 20"/>
          <p:cNvPicPr/>
          <p:nvPr/>
        </p:nvPicPr>
        <p:blipFill>
          <a:blip r:embed="rId3" cstate="print">
            <a:extLst>
              <a:ext uri="{28A0092B-C50C-407E-A947-70E740481C1C}">
                <a14:useLocalDpi xmlns:a14="http://schemas.microsoft.com/office/drawing/2010/main" val="0"/>
              </a:ext>
            </a:extLst>
          </a:blip>
          <a:stretch>
            <a:fillRect/>
          </a:stretch>
        </p:blipFill>
        <p:spPr bwMode="auto">
          <a:xfrm>
            <a:off x="786150" y="1925752"/>
            <a:ext cx="3554621" cy="2141538"/>
          </a:xfrm>
          <a:prstGeom prst="rect">
            <a:avLst/>
          </a:prstGeom>
          <a:noFill/>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圖片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617" y="1925752"/>
            <a:ext cx="3788011" cy="2141538"/>
          </a:xfrm>
          <a:prstGeom prst="rect">
            <a:avLst/>
          </a:prstGeom>
          <a:noFill/>
          <a:ln w="19050" cap="flat" cmpd="sng" algn="ctr">
            <a:solidFill>
              <a:sysClr val="windowText" lastClr="000000"/>
            </a:solidFill>
            <a:prstDash val="solid"/>
            <a:round/>
            <a:headEnd type="none" w="med" len="med"/>
            <a:tailEnd type="none" w="med" len="med"/>
          </a:ln>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86150" y="4164091"/>
            <a:ext cx="3554621" cy="2112751"/>
          </a:xfrm>
          <a:prstGeom prst="rect">
            <a:avLst/>
          </a:prstGeom>
          <a:noFill/>
          <a:ln w="12700" cap="flat" cmpd="sng" algn="ctr">
            <a:solidFill>
              <a:sysClr val="windowText" lastClr="000000"/>
            </a:solidFill>
            <a:prstDash val="solid"/>
            <a:round/>
            <a:headEnd type="none" w="med" len="med"/>
            <a:tailEnd type="none" w="med" len="med"/>
          </a:ln>
        </p:spPr>
      </p:pic>
      <p:pic>
        <p:nvPicPr>
          <p:cNvPr id="12" name="圖片 25"/>
          <p:cNvPicPr/>
          <p:nvPr/>
        </p:nvPicPr>
        <p:blipFill rotWithShape="1">
          <a:blip r:embed="rId6" cstate="print">
            <a:extLst>
              <a:ext uri="{28A0092B-C50C-407E-A947-70E740481C1C}">
                <a14:useLocalDpi xmlns:a14="http://schemas.microsoft.com/office/drawing/2010/main" val="0"/>
              </a:ext>
            </a:extLst>
          </a:blip>
          <a:srcRect b="10913"/>
          <a:stretch/>
        </p:blipFill>
        <p:spPr bwMode="auto">
          <a:xfrm>
            <a:off x="4407618" y="4164091"/>
            <a:ext cx="3788011" cy="2087926"/>
          </a:xfrm>
          <a:prstGeom prst="rect">
            <a:avLst/>
          </a:prstGeom>
          <a:noFill/>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4" name="Rectangle 3"/>
          <p:cNvSpPr/>
          <p:nvPr/>
        </p:nvSpPr>
        <p:spPr>
          <a:xfrm>
            <a:off x="2308277" y="6333134"/>
            <a:ext cx="4398961" cy="307777"/>
          </a:xfrm>
          <a:prstGeom prst="rect">
            <a:avLst/>
          </a:prstGeom>
        </p:spPr>
        <p:txBody>
          <a:bodyPr wrap="none">
            <a:spAutoFit/>
          </a:bodyPr>
          <a:lstStyle/>
          <a:p>
            <a:r>
              <a:rPr lang="en-US" dirty="0">
                <a:latin typeface="Times New Roman" panose="02020603050405020304" pitchFamily="18" charset="0"/>
                <a:ea typeface="PMingLiU" panose="02020500000000000000" pitchFamily="18" charset="-120"/>
              </a:rPr>
              <a:t>The experimental results for device A without calibration. </a:t>
            </a:r>
            <a:endParaRPr lang="en-SG" dirty="0"/>
          </a:p>
        </p:txBody>
      </p:sp>
    </p:spTree>
    <p:extLst>
      <p:ext uri="{BB962C8B-B14F-4D97-AF65-F5344CB8AC3E}">
        <p14:creationId xmlns:p14="http://schemas.microsoft.com/office/powerpoint/2010/main" val="21815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Experimental Results (2)</a:t>
            </a:r>
            <a:endParaRPr dirty="0"/>
          </a:p>
        </p:txBody>
      </p:sp>
      <p:sp>
        <p:nvSpPr>
          <p:cNvPr id="171" name="Shape 17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18</a:t>
            </a:fld>
            <a:endParaRPr/>
          </a:p>
        </p:txBody>
      </p:sp>
      <p:sp>
        <p:nvSpPr>
          <p:cNvPr id="4" name="Rectangle 3"/>
          <p:cNvSpPr/>
          <p:nvPr/>
        </p:nvSpPr>
        <p:spPr>
          <a:xfrm>
            <a:off x="2182844" y="6333134"/>
            <a:ext cx="4169731" cy="307777"/>
          </a:xfrm>
          <a:prstGeom prst="rect">
            <a:avLst/>
          </a:prstGeom>
        </p:spPr>
        <p:txBody>
          <a:bodyPr wrap="none">
            <a:spAutoFit/>
          </a:bodyPr>
          <a:lstStyle/>
          <a:p>
            <a:r>
              <a:rPr lang="en-US" dirty="0">
                <a:latin typeface="Times New Roman" panose="02020603050405020304" pitchFamily="18" charset="0"/>
                <a:ea typeface="PMingLiU" panose="02020500000000000000" pitchFamily="18" charset="-120"/>
              </a:rPr>
              <a:t>The experimental results for device </a:t>
            </a:r>
            <a:r>
              <a:rPr lang="en-US" dirty="0" smtClean="0">
                <a:latin typeface="Times New Roman" panose="02020603050405020304" pitchFamily="18" charset="0"/>
                <a:ea typeface="PMingLiU" panose="02020500000000000000" pitchFamily="18" charset="-120"/>
              </a:rPr>
              <a:t>A with </a:t>
            </a:r>
            <a:r>
              <a:rPr lang="en-US" dirty="0">
                <a:latin typeface="Times New Roman" panose="02020603050405020304" pitchFamily="18" charset="0"/>
                <a:ea typeface="PMingLiU" panose="02020500000000000000" pitchFamily="18" charset="-120"/>
              </a:rPr>
              <a:t>calibration. </a:t>
            </a:r>
            <a:endParaRPr lang="en-SG" dirty="0"/>
          </a:p>
        </p:txBody>
      </p:sp>
      <p:pic>
        <p:nvPicPr>
          <p:cNvPr id="13" name="圖片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 y="1496764"/>
            <a:ext cx="3650805" cy="2211269"/>
          </a:xfrm>
          <a:prstGeom prst="rect">
            <a:avLst/>
          </a:prstGeom>
          <a:noFill/>
          <a:ln w="12700">
            <a:solidFill>
              <a:schemeClr val="tx1"/>
            </a:solidFill>
          </a:ln>
        </p:spPr>
      </p:pic>
      <p:pic>
        <p:nvPicPr>
          <p:cNvPr id="14" name="圖片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324" y="1464134"/>
            <a:ext cx="3728403" cy="2308619"/>
          </a:xfrm>
          <a:prstGeom prst="rect">
            <a:avLst/>
          </a:prstGeom>
          <a:noFill/>
          <a:ln w="12700">
            <a:solidFill>
              <a:schemeClr val="tx1"/>
            </a:solidFill>
          </a:ln>
        </p:spPr>
      </p:pic>
      <p:pic>
        <p:nvPicPr>
          <p:cNvPr id="15" name="圖片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92" y="3824441"/>
            <a:ext cx="3650805" cy="2331742"/>
          </a:xfrm>
          <a:prstGeom prst="rect">
            <a:avLst/>
          </a:prstGeom>
          <a:noFill/>
          <a:ln w="12700">
            <a:solidFill>
              <a:schemeClr val="tx1"/>
            </a:solidFill>
          </a:ln>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4382324" y="3810850"/>
            <a:ext cx="3745676" cy="2373246"/>
          </a:xfrm>
          <a:prstGeom prst="rect">
            <a:avLst/>
          </a:prstGeom>
        </p:spPr>
      </p:pic>
    </p:spTree>
    <p:extLst>
      <p:ext uri="{BB962C8B-B14F-4D97-AF65-F5344CB8AC3E}">
        <p14:creationId xmlns:p14="http://schemas.microsoft.com/office/powerpoint/2010/main" val="376682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Experimental Results (3)</a:t>
            </a:r>
            <a:endParaRPr dirty="0"/>
          </a:p>
        </p:txBody>
      </p:sp>
      <p:sp>
        <p:nvSpPr>
          <p:cNvPr id="171" name="Shape 17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19</a:t>
            </a:fld>
            <a:endParaRPr/>
          </a:p>
        </p:txBody>
      </p:sp>
      <p:sp>
        <p:nvSpPr>
          <p:cNvPr id="4" name="Rectangle 3"/>
          <p:cNvSpPr/>
          <p:nvPr/>
        </p:nvSpPr>
        <p:spPr>
          <a:xfrm>
            <a:off x="2182844" y="6333134"/>
            <a:ext cx="4398961" cy="307777"/>
          </a:xfrm>
          <a:prstGeom prst="rect">
            <a:avLst/>
          </a:prstGeom>
        </p:spPr>
        <p:txBody>
          <a:bodyPr wrap="none">
            <a:spAutoFit/>
          </a:bodyPr>
          <a:lstStyle/>
          <a:p>
            <a:r>
              <a:rPr lang="en-US" dirty="0">
                <a:latin typeface="Times New Roman" panose="02020603050405020304" pitchFamily="18" charset="0"/>
                <a:ea typeface="PMingLiU" panose="02020500000000000000" pitchFamily="18" charset="-120"/>
              </a:rPr>
              <a:t>The experimental results for device </a:t>
            </a:r>
            <a:r>
              <a:rPr lang="en-US" dirty="0" smtClean="0">
                <a:latin typeface="Times New Roman" panose="02020603050405020304" pitchFamily="18" charset="0"/>
                <a:ea typeface="PMingLiU" panose="02020500000000000000" pitchFamily="18" charset="-120"/>
              </a:rPr>
              <a:t>B </a:t>
            </a:r>
            <a:r>
              <a:rPr lang="en-US" dirty="0">
                <a:latin typeface="Times New Roman" panose="02020603050405020304" pitchFamily="18" charset="0"/>
                <a:ea typeface="PMingLiU" panose="02020500000000000000" pitchFamily="18" charset="-120"/>
              </a:rPr>
              <a:t>without calibration. </a:t>
            </a:r>
            <a:endParaRPr lang="en-SG" dirty="0"/>
          </a:p>
        </p:txBody>
      </p:sp>
      <p:pic>
        <p:nvPicPr>
          <p:cNvPr id="9" name="圖片 17"/>
          <p:cNvPicPr/>
          <p:nvPr/>
        </p:nvPicPr>
        <p:blipFill>
          <a:blip r:embed="rId3" cstate="print">
            <a:extLst>
              <a:ext uri="{28A0092B-C50C-407E-A947-70E740481C1C}">
                <a14:useLocalDpi xmlns:a14="http://schemas.microsoft.com/office/drawing/2010/main" val="0"/>
              </a:ext>
            </a:extLst>
          </a:blip>
          <a:stretch>
            <a:fillRect/>
          </a:stretch>
        </p:blipFill>
        <p:spPr bwMode="auto">
          <a:xfrm>
            <a:off x="698722" y="1367370"/>
            <a:ext cx="3772916" cy="2473060"/>
          </a:xfrm>
          <a:prstGeom prst="rect">
            <a:avLst/>
          </a:prstGeom>
          <a:noFill/>
          <a:ln w="12700">
            <a:solidFill>
              <a:schemeClr val="tx1"/>
            </a:solidFill>
          </a:ln>
        </p:spPr>
      </p:pic>
      <p:pic>
        <p:nvPicPr>
          <p:cNvPr id="10" name="圖片 18"/>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1367370"/>
            <a:ext cx="3754646" cy="2473060"/>
          </a:xfrm>
          <a:prstGeom prst="rect">
            <a:avLst/>
          </a:prstGeom>
          <a:noFill/>
          <a:ln w="12700">
            <a:solidFill>
              <a:schemeClr val="tx1"/>
            </a:solidFill>
          </a:ln>
        </p:spPr>
      </p:pic>
      <p:pic>
        <p:nvPicPr>
          <p:cNvPr id="11" name="圖片 19"/>
          <p:cNvPicPr/>
          <p:nvPr/>
        </p:nvPicPr>
        <p:blipFill>
          <a:blip r:embed="rId5" cstate="print">
            <a:extLst>
              <a:ext uri="{28A0092B-C50C-407E-A947-70E740481C1C}">
                <a14:useLocalDpi xmlns:a14="http://schemas.microsoft.com/office/drawing/2010/main" val="0"/>
              </a:ext>
            </a:extLst>
          </a:blip>
          <a:stretch>
            <a:fillRect/>
          </a:stretch>
        </p:blipFill>
        <p:spPr bwMode="auto">
          <a:xfrm>
            <a:off x="676380" y="3909155"/>
            <a:ext cx="3817599" cy="2355253"/>
          </a:xfrm>
          <a:prstGeom prst="rect">
            <a:avLst/>
          </a:prstGeom>
          <a:noFill/>
          <a:ln w="12700">
            <a:solidFill>
              <a:schemeClr val="tx1"/>
            </a:solidFill>
          </a:ln>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4572000" y="3909155"/>
            <a:ext cx="3722819" cy="2355253"/>
          </a:xfrm>
          <a:prstGeom prst="rect">
            <a:avLst/>
          </a:prstGeom>
        </p:spPr>
      </p:pic>
    </p:spTree>
    <p:extLst>
      <p:ext uri="{BB962C8B-B14F-4D97-AF65-F5344CB8AC3E}">
        <p14:creationId xmlns:p14="http://schemas.microsoft.com/office/powerpoint/2010/main" val="92844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865747" y="3416025"/>
            <a:ext cx="1820700" cy="18207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ctrTitle" idx="4294967295"/>
          </p:nvPr>
        </p:nvSpPr>
        <p:spPr>
          <a:xfrm>
            <a:off x="1637500" y="587125"/>
            <a:ext cx="5642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b="1" dirty="0" smtClean="0"/>
              <a:t>Outline</a:t>
            </a:r>
            <a:endParaRPr sz="6000" b="1" dirty="0"/>
          </a:p>
        </p:txBody>
      </p:sp>
      <p:sp>
        <p:nvSpPr>
          <p:cNvPr id="86" name="Shape 86"/>
          <p:cNvSpPr txBox="1">
            <a:spLocks noGrp="1"/>
          </p:cNvSpPr>
          <p:nvPr>
            <p:ph type="subTitle" idx="4294967295"/>
          </p:nvPr>
        </p:nvSpPr>
        <p:spPr>
          <a:xfrm>
            <a:off x="1637500" y="1293475"/>
            <a:ext cx="5642100"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smtClean="0"/>
              <a:t>____________</a:t>
            </a:r>
            <a:endParaRPr sz="3600" b="1" dirty="0"/>
          </a:p>
        </p:txBody>
      </p:sp>
      <p:sp>
        <p:nvSpPr>
          <p:cNvPr id="87" name="Shape 87"/>
          <p:cNvSpPr txBox="1">
            <a:spLocks noGrp="1"/>
          </p:cNvSpPr>
          <p:nvPr>
            <p:ph type="body" idx="4294967295"/>
          </p:nvPr>
        </p:nvSpPr>
        <p:spPr>
          <a:xfrm>
            <a:off x="1511412" y="2339875"/>
            <a:ext cx="3453300" cy="3282000"/>
          </a:xfrm>
          <a:prstGeom prst="rect">
            <a:avLst/>
          </a:prstGeom>
        </p:spPr>
        <p:txBody>
          <a:bodyPr spcFirstLastPara="1" wrap="square" lIns="91425" tIns="91425" rIns="91425" bIns="91425" anchor="t" anchorCtr="0">
            <a:noAutofit/>
          </a:bodyPr>
          <a:lstStyle/>
          <a:p>
            <a:pPr marL="514350" lvl="0" indent="-514350" rtl="0">
              <a:spcBef>
                <a:spcPts val="600"/>
              </a:spcBef>
              <a:spcAft>
                <a:spcPts val="0"/>
              </a:spcAft>
              <a:buFont typeface="+mj-lt"/>
              <a:buAutoNum type="arabicPeriod"/>
            </a:pPr>
            <a:r>
              <a:rPr lang="en-SG" sz="2800" b="1" dirty="0" smtClean="0"/>
              <a:t>Introduction</a:t>
            </a:r>
            <a:endParaRPr sz="2800" b="1" dirty="0"/>
          </a:p>
          <a:p>
            <a:pPr marL="514350" lvl="0" indent="-514350" rtl="0">
              <a:spcBef>
                <a:spcPts val="600"/>
              </a:spcBef>
              <a:spcAft>
                <a:spcPts val="0"/>
              </a:spcAft>
              <a:buFont typeface="+mj-lt"/>
              <a:buAutoNum type="arabicPeriod"/>
            </a:pPr>
            <a:r>
              <a:rPr lang="en-SG" sz="2800" dirty="0" smtClean="0"/>
              <a:t>Related Work</a:t>
            </a:r>
            <a:endParaRPr sz="2800" dirty="0"/>
          </a:p>
          <a:p>
            <a:pPr marL="514350" lvl="0" indent="-514350" rtl="0">
              <a:spcBef>
                <a:spcPts val="600"/>
              </a:spcBef>
              <a:spcAft>
                <a:spcPts val="0"/>
              </a:spcAft>
              <a:buFont typeface="+mj-lt"/>
              <a:buAutoNum type="arabicPeriod"/>
            </a:pPr>
            <a:r>
              <a:rPr lang="en-SG" sz="2800" dirty="0" smtClean="0"/>
              <a:t>Proposed Method</a:t>
            </a:r>
            <a:endParaRPr sz="2800" dirty="0"/>
          </a:p>
          <a:p>
            <a:pPr marL="514350" lvl="0" indent="-514350">
              <a:spcBef>
                <a:spcPts val="600"/>
              </a:spcBef>
              <a:spcAft>
                <a:spcPts val="0"/>
              </a:spcAft>
              <a:buFont typeface="+mj-lt"/>
              <a:buAutoNum type="arabicPeriod"/>
            </a:pPr>
            <a:r>
              <a:rPr lang="en" sz="2800" dirty="0" smtClean="0"/>
              <a:t>Experiments</a:t>
            </a:r>
          </a:p>
          <a:p>
            <a:pPr marL="514350" lvl="0" indent="-514350">
              <a:spcBef>
                <a:spcPts val="600"/>
              </a:spcBef>
              <a:spcAft>
                <a:spcPts val="0"/>
              </a:spcAft>
              <a:buFont typeface="+mj-lt"/>
              <a:buAutoNum type="arabicPeriod"/>
            </a:pPr>
            <a:r>
              <a:rPr lang="en" sz="2800" dirty="0" smtClean="0"/>
              <a:t>Conclusion</a:t>
            </a:r>
            <a:endParaRPr sz="2800" dirty="0"/>
          </a:p>
        </p:txBody>
      </p:sp>
      <p:cxnSp>
        <p:nvCxnSpPr>
          <p:cNvPr id="89" name="Shape 89"/>
          <p:cNvCxnSpPr/>
          <p:nvPr/>
        </p:nvCxnSpPr>
        <p:spPr>
          <a:xfrm>
            <a:off x="6939075" y="5244825"/>
            <a:ext cx="145800" cy="567600"/>
          </a:xfrm>
          <a:prstGeom prst="straightConnector1">
            <a:avLst/>
          </a:prstGeom>
          <a:noFill/>
          <a:ln w="9525" cap="flat" cmpd="sng">
            <a:solidFill>
              <a:srgbClr val="CFD8DC"/>
            </a:solidFill>
            <a:prstDash val="solid"/>
            <a:round/>
            <a:headEnd type="none" w="med" len="med"/>
            <a:tailEnd type="none" w="med" len="med"/>
          </a:ln>
        </p:spPr>
      </p:cxnSp>
      <p:cxnSp>
        <p:nvCxnSpPr>
          <p:cNvPr id="90" name="Shape 90"/>
          <p:cNvCxnSpPr/>
          <p:nvPr/>
        </p:nvCxnSpPr>
        <p:spPr>
          <a:xfrm>
            <a:off x="7419812" y="4970090"/>
            <a:ext cx="289500" cy="396300"/>
          </a:xfrm>
          <a:prstGeom prst="straightConnector1">
            <a:avLst/>
          </a:prstGeom>
          <a:noFill/>
          <a:ln w="9525" cap="flat" cmpd="sng">
            <a:solidFill>
              <a:srgbClr val="CFD8DC"/>
            </a:solidFill>
            <a:prstDash val="solid"/>
            <a:round/>
            <a:headEnd type="none" w="med" len="med"/>
            <a:tailEnd type="none" w="med" len="med"/>
          </a:ln>
        </p:spPr>
      </p:cxnSp>
      <p:cxnSp>
        <p:nvCxnSpPr>
          <p:cNvPr id="91" name="Shape 91"/>
          <p:cNvCxnSpPr/>
          <p:nvPr/>
        </p:nvCxnSpPr>
        <p:spPr>
          <a:xfrm>
            <a:off x="7636225" y="4669275"/>
            <a:ext cx="802500" cy="259500"/>
          </a:xfrm>
          <a:prstGeom prst="straightConnector1">
            <a:avLst/>
          </a:prstGeom>
          <a:noFill/>
          <a:ln w="9525" cap="flat" cmpd="sng">
            <a:solidFill>
              <a:srgbClr val="CFD8DC"/>
            </a:solidFill>
            <a:prstDash val="solid"/>
            <a:round/>
            <a:headEnd type="none" w="med" len="med"/>
            <a:tailEnd type="none" w="med" len="med"/>
          </a:ln>
        </p:spPr>
      </p:cxnSp>
      <p:sp>
        <p:nvSpPr>
          <p:cNvPr id="92" name="Shape 9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5617742" y="3363920"/>
            <a:ext cx="2316709" cy="2035737"/>
          </a:xfrm>
          <a:prstGeom prst="rect">
            <a:avLst/>
          </a:prstGeom>
        </p:spPr>
      </p:pic>
    </p:spTree>
    <p:extLst>
      <p:ext uri="{BB962C8B-B14F-4D97-AF65-F5344CB8AC3E}">
        <p14:creationId xmlns:p14="http://schemas.microsoft.com/office/powerpoint/2010/main" val="261404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Experimental Results (4)</a:t>
            </a:r>
            <a:endParaRPr dirty="0"/>
          </a:p>
        </p:txBody>
      </p:sp>
      <p:sp>
        <p:nvSpPr>
          <p:cNvPr id="171" name="Shape 17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20</a:t>
            </a:fld>
            <a:endParaRPr/>
          </a:p>
        </p:txBody>
      </p:sp>
      <p:sp>
        <p:nvSpPr>
          <p:cNvPr id="4" name="Rectangle 3"/>
          <p:cNvSpPr/>
          <p:nvPr/>
        </p:nvSpPr>
        <p:spPr>
          <a:xfrm>
            <a:off x="1701550" y="6227358"/>
            <a:ext cx="5360956" cy="523220"/>
          </a:xfrm>
          <a:prstGeom prst="rect">
            <a:avLst/>
          </a:prstGeom>
        </p:spPr>
        <p:txBody>
          <a:bodyPr wrap="square">
            <a:spAutoFit/>
          </a:bodyPr>
          <a:lstStyle/>
          <a:p>
            <a:pPr algn="ctr"/>
            <a:r>
              <a:rPr lang="en-US" dirty="0"/>
              <a:t>The experimental results for device B with calibration using device A’s calibration information</a:t>
            </a:r>
            <a:endParaRPr lang="en-SG" dirty="0"/>
          </a:p>
        </p:txBody>
      </p:sp>
      <p:pic>
        <p:nvPicPr>
          <p:cNvPr id="13" name="圖片 17"/>
          <p:cNvPicPr/>
          <p:nvPr/>
        </p:nvPicPr>
        <p:blipFill>
          <a:blip r:embed="rId3" cstate="print">
            <a:extLst>
              <a:ext uri="{28A0092B-C50C-407E-A947-70E740481C1C}">
                <a14:useLocalDpi xmlns:a14="http://schemas.microsoft.com/office/drawing/2010/main" val="0"/>
              </a:ext>
            </a:extLst>
          </a:blip>
          <a:stretch>
            <a:fillRect/>
          </a:stretch>
        </p:blipFill>
        <p:spPr bwMode="auto">
          <a:xfrm>
            <a:off x="786150" y="1500225"/>
            <a:ext cx="3595878" cy="2223605"/>
          </a:xfrm>
          <a:prstGeom prst="rect">
            <a:avLst/>
          </a:prstGeom>
          <a:noFill/>
          <a:ln w="12700">
            <a:solidFill>
              <a:schemeClr val="tx1"/>
            </a:solidFill>
          </a:ln>
        </p:spPr>
      </p:pic>
      <p:pic>
        <p:nvPicPr>
          <p:cNvPr id="14" name="圖片 18"/>
          <p:cNvPicPr/>
          <p:nvPr/>
        </p:nvPicPr>
        <p:blipFill>
          <a:blip r:embed="rId4" cstate="print">
            <a:extLst>
              <a:ext uri="{28A0092B-C50C-407E-A947-70E740481C1C}">
                <a14:useLocalDpi xmlns:a14="http://schemas.microsoft.com/office/drawing/2010/main" val="0"/>
              </a:ext>
            </a:extLst>
          </a:blip>
          <a:stretch>
            <a:fillRect/>
          </a:stretch>
        </p:blipFill>
        <p:spPr bwMode="auto">
          <a:xfrm>
            <a:off x="4447666" y="1500224"/>
            <a:ext cx="3385281" cy="2223605"/>
          </a:xfrm>
          <a:prstGeom prst="rect">
            <a:avLst/>
          </a:prstGeom>
          <a:noFill/>
          <a:ln w="12700">
            <a:solidFill>
              <a:schemeClr val="tx1"/>
            </a:solidFill>
          </a:ln>
        </p:spPr>
      </p:pic>
      <p:pic>
        <p:nvPicPr>
          <p:cNvPr id="15" name="圖片 19"/>
          <p:cNvPicPr/>
          <p:nvPr/>
        </p:nvPicPr>
        <p:blipFill>
          <a:blip r:embed="rId5" cstate="print">
            <a:extLst>
              <a:ext uri="{28A0092B-C50C-407E-A947-70E740481C1C}">
                <a14:useLocalDpi xmlns:a14="http://schemas.microsoft.com/office/drawing/2010/main" val="0"/>
              </a:ext>
            </a:extLst>
          </a:blip>
          <a:stretch>
            <a:fillRect/>
          </a:stretch>
        </p:blipFill>
        <p:spPr bwMode="auto">
          <a:xfrm>
            <a:off x="816408" y="3876329"/>
            <a:ext cx="3535362" cy="2273699"/>
          </a:xfrm>
          <a:prstGeom prst="rect">
            <a:avLst/>
          </a:prstGeom>
          <a:noFill/>
          <a:ln w="12700">
            <a:solidFill>
              <a:schemeClr val="tx1"/>
            </a:solidFill>
          </a:ln>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4447666" y="3876327"/>
            <a:ext cx="3413819" cy="2273701"/>
          </a:xfrm>
          <a:prstGeom prst="rect">
            <a:avLst/>
          </a:prstGeom>
          <a:ln w="19050">
            <a:solidFill>
              <a:schemeClr val="tx1"/>
            </a:solidFill>
          </a:ln>
        </p:spPr>
      </p:pic>
    </p:spTree>
    <p:extLst>
      <p:ext uri="{BB962C8B-B14F-4D97-AF65-F5344CB8AC3E}">
        <p14:creationId xmlns:p14="http://schemas.microsoft.com/office/powerpoint/2010/main" val="21365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dirty="0" smtClean="0"/>
              <a:t>Experimental Results (5)</a:t>
            </a:r>
            <a:endParaRPr dirty="0"/>
          </a:p>
        </p:txBody>
      </p:sp>
      <p:sp>
        <p:nvSpPr>
          <p:cNvPr id="171" name="Shape 17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21</a:t>
            </a:fld>
            <a:endParaRPr/>
          </a:p>
        </p:txBody>
      </p:sp>
      <p:pic>
        <p:nvPicPr>
          <p:cNvPr id="9" name="圖片 19" descr="C:\Users\dell\Desktop\device 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19" y="2359279"/>
            <a:ext cx="4065782" cy="2413890"/>
          </a:xfrm>
          <a:prstGeom prst="rect">
            <a:avLst/>
          </a:prstGeom>
          <a:noFill/>
          <a:ln>
            <a:noFill/>
          </a:ln>
        </p:spPr>
      </p:pic>
      <p:pic>
        <p:nvPicPr>
          <p:cNvPr id="10" name="圖片 20" descr="C:\Users\dell\Desktop\device 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616" y="2362990"/>
            <a:ext cx="3981118" cy="2410179"/>
          </a:xfrm>
          <a:prstGeom prst="rect">
            <a:avLst/>
          </a:prstGeom>
          <a:noFill/>
          <a:ln>
            <a:noFill/>
          </a:ln>
        </p:spPr>
      </p:pic>
      <p:sp>
        <p:nvSpPr>
          <p:cNvPr id="2" name="Rectangle 1"/>
          <p:cNvSpPr/>
          <p:nvPr/>
        </p:nvSpPr>
        <p:spPr>
          <a:xfrm>
            <a:off x="430496" y="4773169"/>
            <a:ext cx="3942105" cy="307777"/>
          </a:xfrm>
          <a:prstGeom prst="rect">
            <a:avLst/>
          </a:prstGeom>
        </p:spPr>
        <p:txBody>
          <a:bodyPr wrap="none">
            <a:spAutoFit/>
          </a:bodyPr>
          <a:lstStyle/>
          <a:p>
            <a:r>
              <a:rPr lang="en-US" dirty="0">
                <a:latin typeface="Times New Roman" panose="02020603050405020304" pitchFamily="18" charset="0"/>
                <a:ea typeface="PMingLiU" panose="02020500000000000000" pitchFamily="18" charset="-120"/>
              </a:rPr>
              <a:t>Mean, max, and min localization errors of device A.</a:t>
            </a:r>
            <a:endParaRPr lang="en-SG" dirty="0"/>
          </a:p>
        </p:txBody>
      </p:sp>
      <p:sp>
        <p:nvSpPr>
          <p:cNvPr id="3" name="Rectangle 2"/>
          <p:cNvSpPr/>
          <p:nvPr/>
        </p:nvSpPr>
        <p:spPr>
          <a:xfrm>
            <a:off x="4721931" y="4773169"/>
            <a:ext cx="3932487" cy="307777"/>
          </a:xfrm>
          <a:prstGeom prst="rect">
            <a:avLst/>
          </a:prstGeom>
        </p:spPr>
        <p:txBody>
          <a:bodyPr wrap="none">
            <a:spAutoFit/>
          </a:bodyPr>
          <a:lstStyle/>
          <a:p>
            <a:r>
              <a:rPr lang="en-US" dirty="0">
                <a:latin typeface="Times New Roman" panose="02020603050405020304" pitchFamily="18" charset="0"/>
                <a:ea typeface="PMingLiU" panose="02020500000000000000" pitchFamily="18" charset="-120"/>
              </a:rPr>
              <a:t>Mean, max, and min localization errors of device B.</a:t>
            </a:r>
            <a:endParaRPr lang="en-SG" dirty="0"/>
          </a:p>
        </p:txBody>
      </p:sp>
    </p:spTree>
    <p:extLst>
      <p:ext uri="{BB962C8B-B14F-4D97-AF65-F5344CB8AC3E}">
        <p14:creationId xmlns:p14="http://schemas.microsoft.com/office/powerpoint/2010/main" val="199568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865747" y="3416025"/>
            <a:ext cx="1820700" cy="18207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ctrTitle" idx="4294967295"/>
          </p:nvPr>
        </p:nvSpPr>
        <p:spPr>
          <a:xfrm>
            <a:off x="1637500" y="587125"/>
            <a:ext cx="5642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b="1" dirty="0" smtClean="0"/>
              <a:t>Outline</a:t>
            </a:r>
            <a:endParaRPr sz="6000" b="1" dirty="0"/>
          </a:p>
        </p:txBody>
      </p:sp>
      <p:sp>
        <p:nvSpPr>
          <p:cNvPr id="86" name="Shape 86"/>
          <p:cNvSpPr txBox="1">
            <a:spLocks noGrp="1"/>
          </p:cNvSpPr>
          <p:nvPr>
            <p:ph type="subTitle" idx="4294967295"/>
          </p:nvPr>
        </p:nvSpPr>
        <p:spPr>
          <a:xfrm>
            <a:off x="1637500" y="1293475"/>
            <a:ext cx="5642100"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smtClean="0"/>
              <a:t>____________</a:t>
            </a:r>
            <a:endParaRPr sz="3600" b="1" dirty="0"/>
          </a:p>
        </p:txBody>
      </p:sp>
      <p:sp>
        <p:nvSpPr>
          <p:cNvPr id="87" name="Shape 87"/>
          <p:cNvSpPr txBox="1">
            <a:spLocks noGrp="1"/>
          </p:cNvSpPr>
          <p:nvPr>
            <p:ph type="body" idx="4294967295"/>
          </p:nvPr>
        </p:nvSpPr>
        <p:spPr>
          <a:xfrm>
            <a:off x="1511412" y="2339875"/>
            <a:ext cx="3602056" cy="3282000"/>
          </a:xfrm>
          <a:prstGeom prst="rect">
            <a:avLst/>
          </a:prstGeom>
        </p:spPr>
        <p:txBody>
          <a:bodyPr spcFirstLastPara="1" wrap="square" lIns="91425" tIns="91425" rIns="91425" bIns="91425" anchor="t" anchorCtr="0">
            <a:noAutofit/>
          </a:bodyPr>
          <a:lstStyle/>
          <a:p>
            <a:pPr marL="514350" lvl="0" indent="-514350" rtl="0">
              <a:spcBef>
                <a:spcPts val="600"/>
              </a:spcBef>
              <a:spcAft>
                <a:spcPts val="0"/>
              </a:spcAft>
              <a:buFont typeface="+mj-lt"/>
              <a:buAutoNum type="arabicPeriod"/>
            </a:pPr>
            <a:r>
              <a:rPr lang="en-SG" sz="2800" dirty="0" smtClean="0"/>
              <a:t>Introduction</a:t>
            </a:r>
            <a:endParaRPr sz="2800" dirty="0"/>
          </a:p>
          <a:p>
            <a:pPr marL="514350" lvl="0" indent="-514350" rtl="0">
              <a:spcBef>
                <a:spcPts val="600"/>
              </a:spcBef>
              <a:spcAft>
                <a:spcPts val="0"/>
              </a:spcAft>
              <a:buFont typeface="+mj-lt"/>
              <a:buAutoNum type="arabicPeriod"/>
            </a:pPr>
            <a:r>
              <a:rPr lang="en-SG" sz="2800" dirty="0" smtClean="0"/>
              <a:t>Related Work</a:t>
            </a:r>
            <a:endParaRPr sz="2800" dirty="0"/>
          </a:p>
          <a:p>
            <a:pPr marL="514350" lvl="0" indent="-514350" rtl="0">
              <a:spcBef>
                <a:spcPts val="600"/>
              </a:spcBef>
              <a:spcAft>
                <a:spcPts val="0"/>
              </a:spcAft>
              <a:buFont typeface="+mj-lt"/>
              <a:buAutoNum type="arabicPeriod"/>
            </a:pPr>
            <a:r>
              <a:rPr lang="en-SG" sz="2800" dirty="0" smtClean="0"/>
              <a:t>Proposed Method</a:t>
            </a:r>
            <a:endParaRPr sz="2800" dirty="0"/>
          </a:p>
          <a:p>
            <a:pPr marL="514350" lvl="0" indent="-514350">
              <a:spcBef>
                <a:spcPts val="600"/>
              </a:spcBef>
              <a:spcAft>
                <a:spcPts val="0"/>
              </a:spcAft>
              <a:buFont typeface="+mj-lt"/>
              <a:buAutoNum type="arabicPeriod"/>
            </a:pPr>
            <a:r>
              <a:rPr lang="en" sz="2800" dirty="0" smtClean="0"/>
              <a:t>Experiments</a:t>
            </a:r>
          </a:p>
          <a:p>
            <a:pPr marL="514350" lvl="0" indent="-514350">
              <a:spcBef>
                <a:spcPts val="600"/>
              </a:spcBef>
              <a:spcAft>
                <a:spcPts val="0"/>
              </a:spcAft>
              <a:buFont typeface="+mj-lt"/>
              <a:buAutoNum type="arabicPeriod"/>
            </a:pPr>
            <a:r>
              <a:rPr lang="en" sz="2800" b="1" dirty="0" smtClean="0"/>
              <a:t>Conclusion</a:t>
            </a:r>
            <a:endParaRPr sz="2800" b="1" dirty="0"/>
          </a:p>
        </p:txBody>
      </p:sp>
      <p:cxnSp>
        <p:nvCxnSpPr>
          <p:cNvPr id="89" name="Shape 89"/>
          <p:cNvCxnSpPr/>
          <p:nvPr/>
        </p:nvCxnSpPr>
        <p:spPr>
          <a:xfrm>
            <a:off x="6939075" y="5244825"/>
            <a:ext cx="145800" cy="567600"/>
          </a:xfrm>
          <a:prstGeom prst="straightConnector1">
            <a:avLst/>
          </a:prstGeom>
          <a:noFill/>
          <a:ln w="9525" cap="flat" cmpd="sng">
            <a:solidFill>
              <a:srgbClr val="CFD8DC"/>
            </a:solidFill>
            <a:prstDash val="solid"/>
            <a:round/>
            <a:headEnd type="none" w="med" len="med"/>
            <a:tailEnd type="none" w="med" len="med"/>
          </a:ln>
        </p:spPr>
      </p:cxnSp>
      <p:cxnSp>
        <p:nvCxnSpPr>
          <p:cNvPr id="90" name="Shape 90"/>
          <p:cNvCxnSpPr/>
          <p:nvPr/>
        </p:nvCxnSpPr>
        <p:spPr>
          <a:xfrm>
            <a:off x="7419812" y="4970090"/>
            <a:ext cx="289500" cy="396300"/>
          </a:xfrm>
          <a:prstGeom prst="straightConnector1">
            <a:avLst/>
          </a:prstGeom>
          <a:noFill/>
          <a:ln w="9525" cap="flat" cmpd="sng">
            <a:solidFill>
              <a:srgbClr val="CFD8DC"/>
            </a:solidFill>
            <a:prstDash val="solid"/>
            <a:round/>
            <a:headEnd type="none" w="med" len="med"/>
            <a:tailEnd type="none" w="med" len="med"/>
          </a:ln>
        </p:spPr>
      </p:cxnSp>
      <p:cxnSp>
        <p:nvCxnSpPr>
          <p:cNvPr id="91" name="Shape 91"/>
          <p:cNvCxnSpPr/>
          <p:nvPr/>
        </p:nvCxnSpPr>
        <p:spPr>
          <a:xfrm>
            <a:off x="7636225" y="4669275"/>
            <a:ext cx="802500" cy="259500"/>
          </a:xfrm>
          <a:prstGeom prst="straightConnector1">
            <a:avLst/>
          </a:prstGeom>
          <a:noFill/>
          <a:ln w="9525" cap="flat" cmpd="sng">
            <a:solidFill>
              <a:srgbClr val="CFD8DC"/>
            </a:solidFill>
            <a:prstDash val="solid"/>
            <a:round/>
            <a:headEnd type="none" w="med" len="med"/>
            <a:tailEnd type="none" w="med" len="med"/>
          </a:ln>
        </p:spPr>
      </p:cxnSp>
      <p:sp>
        <p:nvSpPr>
          <p:cNvPr id="92" name="Shape 9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22</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5617742" y="3363920"/>
            <a:ext cx="2316709" cy="2035737"/>
          </a:xfrm>
          <a:prstGeom prst="rect">
            <a:avLst/>
          </a:prstGeom>
        </p:spPr>
      </p:pic>
    </p:spTree>
    <p:extLst>
      <p:ext uri="{BB962C8B-B14F-4D97-AF65-F5344CB8AC3E}">
        <p14:creationId xmlns:p14="http://schemas.microsoft.com/office/powerpoint/2010/main" val="221578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1215300" y="2501400"/>
            <a:ext cx="6713400" cy="1093200"/>
          </a:xfrm>
          <a:prstGeom prst="rect">
            <a:avLst/>
          </a:prstGeom>
        </p:spPr>
        <p:txBody>
          <a:bodyPr spcFirstLastPara="1" wrap="square" lIns="91425" tIns="91425" rIns="91425" bIns="91425" anchor="t" anchorCtr="0">
            <a:noAutofit/>
          </a:bodyPr>
          <a:lstStyle/>
          <a:p>
            <a:pPr marL="0" lvl="0" indent="0">
              <a:buNone/>
            </a:pPr>
            <a:r>
              <a:rPr lang="en-US" sz="2000" dirty="0"/>
              <a:t>This paper proposes PINUS, an indoor weighted centroid localization method with crowdsourced calibration, which does not have the device diversity problem. </a:t>
            </a:r>
            <a:endParaRPr lang="en-US" sz="2000" dirty="0" smtClean="0"/>
          </a:p>
          <a:p>
            <a:pPr marL="0" lvl="0" indent="0">
              <a:buNone/>
            </a:pPr>
            <a:endParaRPr lang="en-US" sz="2000" dirty="0"/>
          </a:p>
          <a:p>
            <a:pPr marL="0" lvl="0" indent="0">
              <a:buNone/>
            </a:pPr>
            <a:r>
              <a:rPr lang="en-US" sz="2000" dirty="0" smtClean="0"/>
              <a:t>Errors are reduced </a:t>
            </a:r>
            <a:r>
              <a:rPr lang="en-US" sz="2000" dirty="0"/>
              <a:t>significantly when the calibration is applied even when a device uses another device’s calibration parameters for all anchors involved in the location process.</a:t>
            </a:r>
            <a:endParaRPr lang="en-US" sz="2000" dirty="0" smtClean="0"/>
          </a:p>
          <a:p>
            <a:pPr marL="0" lvl="0" indent="0">
              <a:buNone/>
            </a:pPr>
            <a:endParaRPr sz="2000" dirty="0"/>
          </a:p>
        </p:txBody>
      </p:sp>
      <p:sp>
        <p:nvSpPr>
          <p:cNvPr id="105" name="Shape 105"/>
          <p:cNvSpPr txBox="1">
            <a:spLocks noGrp="1"/>
          </p:cNvSpPr>
          <p:nvPr>
            <p:ph type="sldNum" idx="12"/>
          </p:nvPr>
        </p:nvSpPr>
        <p:spPr>
          <a:xfrm>
            <a:off x="-87" y="6333125"/>
            <a:ext cx="91440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7283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2" end="2"/>
                                            </p:txEl>
                                          </p:spTgt>
                                        </p:tgtEl>
                                        <p:attrNameLst>
                                          <p:attrName>style.visibility</p:attrName>
                                        </p:attrNameLst>
                                      </p:cBhvr>
                                      <p:to>
                                        <p:strVal val="visible"/>
                                      </p:to>
                                    </p:set>
                                    <p:animEffect transition="in" filter="fade">
                                      <p:cBhvr>
                                        <p:cTn id="12" dur="500"/>
                                        <p:tgtEl>
                                          <p:spTgt spid="1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1215300" y="2501400"/>
            <a:ext cx="6713400" cy="1093200"/>
          </a:xfrm>
          <a:prstGeom prst="rect">
            <a:avLst/>
          </a:prstGeom>
        </p:spPr>
        <p:txBody>
          <a:bodyPr spcFirstLastPara="1" wrap="square" lIns="91425" tIns="91425" rIns="91425" bIns="91425" anchor="t" anchorCtr="0">
            <a:noAutofit/>
          </a:bodyPr>
          <a:lstStyle/>
          <a:p>
            <a:pPr marL="0" lvl="0" indent="0">
              <a:buNone/>
            </a:pPr>
            <a:r>
              <a:rPr lang="en-US" sz="2400" b="1" dirty="0" smtClean="0"/>
              <a:t>Future Work</a:t>
            </a:r>
          </a:p>
          <a:p>
            <a:pPr lvl="0" algn="l">
              <a:buSzPct val="100000"/>
              <a:buFont typeface="+mj-lt"/>
              <a:buAutoNum type="arabicPeriod"/>
            </a:pPr>
            <a:r>
              <a:rPr lang="en-US" sz="2000" dirty="0" smtClean="0"/>
              <a:t>Setting </a:t>
            </a:r>
            <a:r>
              <a:rPr lang="en-US" sz="2000" dirty="0"/>
              <a:t>up a coordinate system for the </a:t>
            </a:r>
            <a:r>
              <a:rPr lang="en-US" altLang="zh-TW" sz="2000" dirty="0"/>
              <a:t>Engineering Building V </a:t>
            </a:r>
            <a:r>
              <a:rPr lang="en-US" sz="2000" dirty="0" smtClean="0"/>
              <a:t>Building of NCU and attaching </a:t>
            </a:r>
            <a:r>
              <a:rPr lang="en-US" sz="2000" dirty="0"/>
              <a:t>every </a:t>
            </a:r>
            <a:r>
              <a:rPr lang="en-US" sz="2000" dirty="0" err="1"/>
              <a:t>WiFi</a:t>
            </a:r>
            <a:r>
              <a:rPr lang="en-US" sz="2000" dirty="0"/>
              <a:t>  AP to a unique coordinate</a:t>
            </a:r>
          </a:p>
          <a:p>
            <a:pPr lvl="0" algn="l">
              <a:buSzPct val="100000"/>
              <a:buFont typeface="+mj-lt"/>
              <a:buAutoNum type="arabicPeriod"/>
            </a:pPr>
            <a:r>
              <a:rPr lang="en-US" sz="2000" dirty="0" smtClean="0"/>
              <a:t>Performing </a:t>
            </a:r>
            <a:r>
              <a:rPr lang="en-US" sz="2000" dirty="0"/>
              <a:t>the calibration process using a single device for all </a:t>
            </a:r>
            <a:r>
              <a:rPr lang="en-US" sz="2000" dirty="0" smtClean="0"/>
              <a:t>APs</a:t>
            </a:r>
            <a:endParaRPr lang="en-US" sz="2000" dirty="0"/>
          </a:p>
          <a:p>
            <a:pPr lvl="0" algn="l">
              <a:buSzPct val="100000"/>
              <a:buFont typeface="+mj-lt"/>
              <a:buAutoNum type="arabicPeriod"/>
            </a:pPr>
            <a:r>
              <a:rPr lang="en-US" sz="2000" dirty="0" smtClean="0"/>
              <a:t>Providing </a:t>
            </a:r>
            <a:r>
              <a:rPr lang="en-US" sz="2000" dirty="0"/>
              <a:t>PINUS APP </a:t>
            </a:r>
            <a:r>
              <a:rPr lang="en-US" sz="2000" dirty="0" smtClean="0"/>
              <a:t>to </a:t>
            </a:r>
            <a:r>
              <a:rPr lang="en-US" sz="2000" dirty="0"/>
              <a:t>all visitors or new-comers </a:t>
            </a:r>
            <a:r>
              <a:rPr lang="en-US" sz="2000" dirty="0" smtClean="0"/>
              <a:t>for </a:t>
            </a:r>
            <a:r>
              <a:rPr lang="en-US" sz="2000" dirty="0"/>
              <a:t>the purpose of indoor </a:t>
            </a:r>
            <a:r>
              <a:rPr lang="en-US" sz="2000" dirty="0" smtClean="0"/>
              <a:t>navigation</a:t>
            </a:r>
            <a:endParaRPr sz="2000" dirty="0"/>
          </a:p>
        </p:txBody>
      </p:sp>
      <p:sp>
        <p:nvSpPr>
          <p:cNvPr id="105" name="Shape 105"/>
          <p:cNvSpPr txBox="1">
            <a:spLocks noGrp="1"/>
          </p:cNvSpPr>
          <p:nvPr>
            <p:ph type="sldNum" idx="12"/>
          </p:nvPr>
        </p:nvSpPr>
        <p:spPr>
          <a:xfrm>
            <a:off x="-87" y="6333125"/>
            <a:ext cx="91440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938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3" end="3"/>
                                            </p:txEl>
                                          </p:spTgt>
                                        </p:tgtEl>
                                        <p:attrNameLst>
                                          <p:attrName>style.visibility</p:attrName>
                                        </p:attrNameLst>
                                      </p:cBhvr>
                                      <p:to>
                                        <p:strVal val="visible"/>
                                      </p:to>
                                    </p:set>
                                    <p:animEffect transition="in" filter="fade">
                                      <p:cBhvr>
                                        <p:cTn id="12" dur="500"/>
                                        <p:tgtEl>
                                          <p:spTgt spid="10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1" end="1"/>
                                            </p:txEl>
                                          </p:spTgt>
                                        </p:tgtEl>
                                        <p:attrNameLst>
                                          <p:attrName>style.visibility</p:attrName>
                                        </p:attrNameLst>
                                      </p:cBhvr>
                                      <p:to>
                                        <p:strVal val="visible"/>
                                      </p:to>
                                    </p:set>
                                    <p:animEffect transition="in" filter="fade">
                                      <p:cBhvr>
                                        <p:cTn id="17" dur="500"/>
                                        <p:tgtEl>
                                          <p:spTgt spid="1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2" end="2"/>
                                            </p:txEl>
                                          </p:spTgt>
                                        </p:tgtEl>
                                        <p:attrNameLst>
                                          <p:attrName>style.visibility</p:attrName>
                                        </p:attrNameLst>
                                      </p:cBhvr>
                                      <p:to>
                                        <p:strVal val="visible"/>
                                      </p:to>
                                    </p:set>
                                    <p:animEffect transition="in" filter="fade">
                                      <p:cBhvr>
                                        <p:cTn id="22" dur="500"/>
                                        <p:tgtEl>
                                          <p:spTgt spid="1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ctrTitle" idx="4294967295"/>
          </p:nvPr>
        </p:nvSpPr>
        <p:spPr>
          <a:xfrm>
            <a:off x="685800" y="587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b="1"/>
              <a:t>Thanks!</a:t>
            </a:r>
            <a:endParaRPr sz="6000" b="1"/>
          </a:p>
        </p:txBody>
      </p:sp>
      <p:sp>
        <p:nvSpPr>
          <p:cNvPr id="376" name="Shape 376"/>
          <p:cNvSpPr txBox="1">
            <a:spLocks noGrp="1"/>
          </p:cNvSpPr>
          <p:nvPr>
            <p:ph type="subTitle" idx="4294967295"/>
          </p:nvPr>
        </p:nvSpPr>
        <p:spPr>
          <a:xfrm>
            <a:off x="685800" y="2186550"/>
            <a:ext cx="65937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a:t>Any questions?</a:t>
            </a:r>
            <a:endParaRPr sz="3600" b="1"/>
          </a:p>
        </p:txBody>
      </p:sp>
      <p:sp>
        <p:nvSpPr>
          <p:cNvPr id="378" name="Shape 378"/>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25</a:t>
            </a:fld>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3739896" y="2633201"/>
            <a:ext cx="4084827" cy="3589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800" dirty="0" smtClean="0"/>
              <a:t>Introduction</a:t>
            </a:r>
            <a:endParaRPr sz="2800" dirty="0"/>
          </a:p>
        </p:txBody>
      </p:sp>
      <p:sp>
        <p:nvSpPr>
          <p:cNvPr id="76" name="Shape 76"/>
          <p:cNvSpPr txBox="1"/>
          <p:nvPr/>
        </p:nvSpPr>
        <p:spPr>
          <a:xfrm>
            <a:off x="786150" y="1553112"/>
            <a:ext cx="3290550"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sz="1800" b="1" dirty="0" smtClean="0">
                <a:solidFill>
                  <a:srgbClr val="0091EA"/>
                </a:solidFill>
                <a:latin typeface="Source Sans Pro"/>
                <a:ea typeface="Source Sans Pro"/>
                <a:cs typeface="Source Sans Pro"/>
                <a:sym typeface="Source Sans Pro"/>
              </a:rPr>
              <a:t>The Indoor Localization system (ILS) is a popular topic </a:t>
            </a:r>
            <a:endParaRPr sz="1800" dirty="0">
              <a:solidFill>
                <a:srgbClr val="0091EA"/>
              </a:solidFill>
              <a:latin typeface="Source Sans Pro"/>
              <a:ea typeface="Source Sans Pro"/>
              <a:cs typeface="Source Sans Pro"/>
              <a:sym typeface="Source Sans Pro"/>
            </a:endParaRPr>
          </a:p>
          <a:p>
            <a:pPr marL="285750" lvl="0" indent="-285750" rtl="0">
              <a:spcBef>
                <a:spcPts val="600"/>
              </a:spcBef>
              <a:spcAft>
                <a:spcPts val="0"/>
              </a:spcAft>
              <a:buClr>
                <a:schemeClr val="dk1"/>
              </a:buClr>
              <a:buSzPts val="1100"/>
              <a:buFont typeface="Arial" panose="020B0604020202020204" pitchFamily="34" charset="0"/>
              <a:buChar char="•"/>
            </a:pPr>
            <a:r>
              <a:rPr lang="en-SG" sz="1800" dirty="0" smtClean="0">
                <a:solidFill>
                  <a:srgbClr val="263238"/>
                </a:solidFill>
                <a:latin typeface="Source Sans Pro"/>
                <a:ea typeface="Source Sans Pro"/>
                <a:cs typeface="Source Sans Pro"/>
                <a:sym typeface="Source Sans Pro"/>
              </a:rPr>
              <a:t>Global Navigation Satellite System, such as GPS, could not perform ILS</a:t>
            </a:r>
          </a:p>
          <a:p>
            <a:pPr marL="285750" lvl="0" indent="-285750" rtl="0">
              <a:spcBef>
                <a:spcPts val="600"/>
              </a:spcBef>
              <a:spcAft>
                <a:spcPts val="0"/>
              </a:spcAft>
              <a:buClr>
                <a:schemeClr val="dk1"/>
              </a:buClr>
              <a:buSzPts val="1100"/>
              <a:buFont typeface="Arial" panose="020B0604020202020204" pitchFamily="34" charset="0"/>
              <a:buChar char="•"/>
            </a:pPr>
            <a:r>
              <a:rPr lang="en-SG" sz="1800" dirty="0" smtClean="0">
                <a:solidFill>
                  <a:srgbClr val="263238"/>
                </a:solidFill>
                <a:latin typeface="Source Sans Pro"/>
                <a:ea typeface="Source Sans Pro"/>
                <a:cs typeface="Source Sans Pro"/>
                <a:sym typeface="Source Sans Pro"/>
              </a:rPr>
              <a:t>ILS should be redesigned</a:t>
            </a:r>
          </a:p>
          <a:p>
            <a:pPr marL="285750" lvl="0" indent="-285750">
              <a:spcBef>
                <a:spcPts val="600"/>
              </a:spcBef>
              <a:buClr>
                <a:schemeClr val="dk1"/>
              </a:buClr>
              <a:buSzPts val="1100"/>
              <a:buFont typeface="Arial" panose="020B0604020202020204" pitchFamily="34" charset="0"/>
              <a:buChar char="•"/>
            </a:pPr>
            <a:r>
              <a:rPr lang="en-SG" sz="1800" dirty="0" smtClean="0">
                <a:solidFill>
                  <a:srgbClr val="263238"/>
                </a:solidFill>
                <a:latin typeface="Source Sans Pro"/>
                <a:ea typeface="Source Sans Pro"/>
                <a:cs typeface="Source Sans Pro"/>
                <a:sym typeface="Source Sans Pro"/>
              </a:rPr>
              <a:t>Many ILS applications</a:t>
            </a:r>
            <a:r>
              <a:rPr lang="en-SG" sz="1800" dirty="0">
                <a:solidFill>
                  <a:srgbClr val="263238"/>
                </a:solidFill>
                <a:latin typeface="Source Sans Pro"/>
                <a:ea typeface="Source Sans Pro"/>
                <a:cs typeface="Source Sans Pro"/>
                <a:sym typeface="Source Sans Pro"/>
              </a:rPr>
              <a:t>: guidance and </a:t>
            </a:r>
            <a:r>
              <a:rPr lang="en-SG" sz="1800" dirty="0" smtClean="0">
                <a:solidFill>
                  <a:srgbClr val="263238"/>
                </a:solidFill>
                <a:latin typeface="Source Sans Pro"/>
                <a:ea typeface="Source Sans Pro"/>
                <a:cs typeface="Source Sans Pro"/>
                <a:sym typeface="Source Sans Pro"/>
              </a:rPr>
              <a:t>navigation,</a:t>
            </a:r>
            <a:r>
              <a:rPr lang="en-US" sz="1800" dirty="0" smtClean="0">
                <a:solidFill>
                  <a:srgbClr val="263238"/>
                </a:solidFill>
                <a:latin typeface="Source Sans Pro"/>
                <a:ea typeface="Source Sans Pro"/>
                <a:cs typeface="Source Sans Pro"/>
                <a:sym typeface="Source Sans Pro"/>
              </a:rPr>
              <a:t> AGV </a:t>
            </a:r>
            <a:r>
              <a:rPr lang="en-US" sz="1800" dirty="0">
                <a:solidFill>
                  <a:srgbClr val="263238"/>
                </a:solidFill>
                <a:latin typeface="Source Sans Pro"/>
                <a:ea typeface="Source Sans Pro"/>
                <a:cs typeface="Source Sans Pro"/>
                <a:sym typeface="Source Sans Pro"/>
              </a:rPr>
              <a:t>steering, and </a:t>
            </a:r>
            <a:r>
              <a:rPr lang="en-US" sz="1800" dirty="0" smtClean="0">
                <a:solidFill>
                  <a:srgbClr val="263238"/>
                </a:solidFill>
                <a:latin typeface="Source Sans Pro"/>
                <a:ea typeface="Source Sans Pro"/>
                <a:cs typeface="Source Sans Pro"/>
                <a:sym typeface="Source Sans Pro"/>
              </a:rPr>
              <a:t>item tracking</a:t>
            </a:r>
            <a:endParaRPr sz="1800" dirty="0">
              <a:solidFill>
                <a:srgbClr val="263238"/>
              </a:solidFill>
              <a:latin typeface="Source Sans Pro"/>
              <a:ea typeface="Source Sans Pro"/>
              <a:cs typeface="Source Sans Pro"/>
              <a:sym typeface="Source Sans Pro"/>
            </a:endParaRPr>
          </a:p>
          <a:p>
            <a:pPr marL="0" lvl="0" indent="0" rtl="0">
              <a:spcBef>
                <a:spcPts val="600"/>
              </a:spcBef>
              <a:spcAft>
                <a:spcPts val="0"/>
              </a:spcAft>
              <a:buClr>
                <a:schemeClr val="dk1"/>
              </a:buClr>
              <a:buSzPts val="1100"/>
              <a:buFont typeface="Arial"/>
              <a:buNone/>
            </a:pPr>
            <a:endParaRPr sz="1800" dirty="0">
              <a:solidFill>
                <a:srgbClr val="263238"/>
              </a:solidFill>
              <a:latin typeface="Source Sans Pro"/>
              <a:ea typeface="Source Sans Pro"/>
              <a:cs typeface="Source Sans Pro"/>
              <a:sym typeface="Source Sans Pro"/>
            </a:endParaRPr>
          </a:p>
          <a:p>
            <a:pPr marL="0" lvl="0" indent="0" rtl="0">
              <a:spcBef>
                <a:spcPts val="600"/>
              </a:spcBef>
              <a:spcAft>
                <a:spcPts val="0"/>
              </a:spcAft>
              <a:buNone/>
            </a:pPr>
            <a:endParaRPr sz="1800" dirty="0">
              <a:solidFill>
                <a:srgbClr val="263238"/>
              </a:solidFill>
              <a:latin typeface="Source Sans Pro"/>
              <a:ea typeface="Source Sans Pro"/>
              <a:cs typeface="Source Sans Pro"/>
              <a:sym typeface="Source Sans Pro"/>
            </a:endParaRPr>
          </a:p>
        </p:txBody>
      </p:sp>
      <p:sp>
        <p:nvSpPr>
          <p:cNvPr id="77" name="Shape 77"/>
          <p:cNvSpPr txBox="1"/>
          <p:nvPr/>
        </p:nvSpPr>
        <p:spPr>
          <a:xfrm>
            <a:off x="4152899" y="1553112"/>
            <a:ext cx="4724401"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sz="1800" b="1" dirty="0" smtClean="0">
                <a:solidFill>
                  <a:srgbClr val="0091EA"/>
                </a:solidFill>
                <a:latin typeface="Source Sans Pro"/>
                <a:ea typeface="Source Sans Pro"/>
                <a:cs typeface="Source Sans Pro"/>
                <a:sym typeface="Source Sans Pro"/>
              </a:rPr>
              <a:t>About PINUS or “PIN US”</a:t>
            </a:r>
            <a:endParaRPr sz="1800" dirty="0">
              <a:solidFill>
                <a:srgbClr val="0091EA"/>
              </a:solidFill>
              <a:latin typeface="Source Sans Pro"/>
              <a:ea typeface="Source Sans Pro"/>
              <a:cs typeface="Source Sans Pro"/>
              <a:sym typeface="Source Sans Pro"/>
            </a:endParaRPr>
          </a:p>
          <a:p>
            <a:pPr marL="285750" lvl="0" indent="-285750">
              <a:spcBef>
                <a:spcPts val="600"/>
              </a:spcBef>
              <a:buFont typeface="Arial" panose="020B0604020202020204" pitchFamily="34" charset="0"/>
              <a:buChar char="•"/>
            </a:pPr>
            <a:r>
              <a:rPr lang="en-US" sz="1800" dirty="0" smtClean="0">
                <a:solidFill>
                  <a:srgbClr val="263238"/>
                </a:solidFill>
                <a:latin typeface="Source Sans Pro"/>
                <a:ea typeface="Source Sans Pro"/>
                <a:cs typeface="Source Sans Pro"/>
                <a:sym typeface="Source Sans Pro"/>
              </a:rPr>
              <a:t>PINUS is based </a:t>
            </a:r>
            <a:r>
              <a:rPr lang="en-US" sz="1800" dirty="0">
                <a:solidFill>
                  <a:srgbClr val="263238"/>
                </a:solidFill>
                <a:latin typeface="Source Sans Pro"/>
                <a:ea typeface="Source Sans Pro"/>
                <a:cs typeface="Source Sans Pro"/>
                <a:sym typeface="Source Sans Pro"/>
              </a:rPr>
              <a:t>on the weighted </a:t>
            </a:r>
            <a:r>
              <a:rPr lang="en-US" sz="1800" dirty="0" smtClean="0">
                <a:solidFill>
                  <a:srgbClr val="263238"/>
                </a:solidFill>
                <a:latin typeface="Source Sans Pro"/>
                <a:ea typeface="Source Sans Pro"/>
                <a:cs typeface="Source Sans Pro"/>
                <a:sym typeface="Source Sans Pro"/>
              </a:rPr>
              <a:t>centroid</a:t>
            </a:r>
            <a:br>
              <a:rPr lang="en-US" sz="1800" dirty="0" smtClean="0">
                <a:solidFill>
                  <a:srgbClr val="263238"/>
                </a:solidFill>
                <a:latin typeface="Source Sans Pro"/>
                <a:ea typeface="Source Sans Pro"/>
                <a:cs typeface="Source Sans Pro"/>
                <a:sym typeface="Source Sans Pro"/>
              </a:rPr>
            </a:br>
            <a:r>
              <a:rPr lang="en-US" sz="1800" dirty="0" smtClean="0">
                <a:solidFill>
                  <a:srgbClr val="263238"/>
                </a:solidFill>
                <a:latin typeface="Source Sans Pro"/>
                <a:ea typeface="Source Sans Pro"/>
                <a:cs typeface="Source Sans Pro"/>
                <a:sym typeface="Source Sans Pro"/>
              </a:rPr>
              <a:t>localization </a:t>
            </a:r>
            <a:r>
              <a:rPr lang="en-US" sz="1800" dirty="0">
                <a:solidFill>
                  <a:srgbClr val="263238"/>
                </a:solidFill>
                <a:latin typeface="Source Sans Pro"/>
                <a:ea typeface="Source Sans Pro"/>
                <a:cs typeface="Source Sans Pro"/>
                <a:sym typeface="Source Sans Pro"/>
              </a:rPr>
              <a:t>(WCL) </a:t>
            </a:r>
            <a:endParaRPr lang="en-US" sz="1800" dirty="0" smtClean="0">
              <a:solidFill>
                <a:srgbClr val="263238"/>
              </a:solidFill>
              <a:latin typeface="Source Sans Pro"/>
              <a:ea typeface="Source Sans Pro"/>
              <a:cs typeface="Source Sans Pro"/>
              <a:sym typeface="Source Sans Pro"/>
            </a:endParaRPr>
          </a:p>
          <a:p>
            <a:pPr marL="285750" lvl="0" indent="-285750">
              <a:spcBef>
                <a:spcPts val="600"/>
              </a:spcBef>
              <a:buFont typeface="Arial" panose="020B0604020202020204" pitchFamily="34" charset="0"/>
              <a:buChar char="•"/>
            </a:pPr>
            <a:r>
              <a:rPr lang="en-SG" sz="1800" dirty="0" smtClean="0">
                <a:solidFill>
                  <a:srgbClr val="263238"/>
                </a:solidFill>
                <a:latin typeface="Source Sans Pro"/>
                <a:ea typeface="Source Sans Pro"/>
                <a:cs typeface="Source Sans Pro"/>
                <a:sym typeface="Source Sans Pro"/>
              </a:rPr>
              <a:t>Instead of using </a:t>
            </a:r>
            <a:r>
              <a:rPr lang="en-US" sz="1800" dirty="0" smtClean="0">
                <a:solidFill>
                  <a:srgbClr val="263238"/>
                </a:solidFill>
                <a:latin typeface="Source Sans Pro"/>
                <a:ea typeface="Source Sans Pro"/>
                <a:cs typeface="Source Sans Pro"/>
                <a:sym typeface="Source Sans Pro"/>
              </a:rPr>
              <a:t>estimated distances </a:t>
            </a:r>
            <a:r>
              <a:rPr lang="en-US" sz="1800" dirty="0">
                <a:solidFill>
                  <a:srgbClr val="263238"/>
                </a:solidFill>
                <a:latin typeface="Source Sans Pro"/>
                <a:ea typeface="Source Sans Pro"/>
                <a:cs typeface="Source Sans Pro"/>
                <a:sym typeface="Source Sans Pro"/>
              </a:rPr>
              <a:t>to </a:t>
            </a:r>
            <a:r>
              <a:rPr lang="en-US" sz="1800" dirty="0" smtClean="0">
                <a:solidFill>
                  <a:srgbClr val="263238"/>
                </a:solidFill>
                <a:latin typeface="Source Sans Pro"/>
                <a:ea typeface="Source Sans Pro"/>
                <a:cs typeface="Source Sans Pro"/>
                <a:sym typeface="Source Sans Pro"/>
              </a:rPr>
              <a:t>derive </a:t>
            </a:r>
            <a:r>
              <a:rPr lang="en-US" sz="1800" dirty="0">
                <a:solidFill>
                  <a:srgbClr val="263238"/>
                </a:solidFill>
                <a:latin typeface="Source Sans Pro"/>
                <a:ea typeface="Source Sans Pro"/>
                <a:cs typeface="Source Sans Pro"/>
                <a:sym typeface="Source Sans Pro"/>
              </a:rPr>
              <a:t>the target position </a:t>
            </a:r>
            <a:r>
              <a:rPr lang="en-US" sz="1800" dirty="0" smtClean="0">
                <a:solidFill>
                  <a:srgbClr val="263238"/>
                </a:solidFill>
                <a:latin typeface="Source Sans Pro"/>
                <a:ea typeface="Source Sans Pro"/>
                <a:cs typeface="Source Sans Pro"/>
                <a:sym typeface="Source Sans Pro"/>
              </a:rPr>
              <a:t>directly (which mostly inaccurate), </a:t>
            </a:r>
            <a:r>
              <a:rPr lang="en-US" sz="1800" dirty="0">
                <a:solidFill>
                  <a:srgbClr val="263238"/>
                </a:solidFill>
                <a:latin typeface="Source Sans Pro"/>
                <a:ea typeface="Source Sans Pro"/>
                <a:cs typeface="Source Sans Pro"/>
                <a:sym typeface="Source Sans Pro"/>
              </a:rPr>
              <a:t>PINUS performs distance estimation calibration on the basis of the Friis </a:t>
            </a:r>
            <a:r>
              <a:rPr lang="en-US" sz="1800" dirty="0" smtClean="0">
                <a:solidFill>
                  <a:srgbClr val="263238"/>
                </a:solidFill>
                <a:latin typeface="Source Sans Pro"/>
                <a:ea typeface="Source Sans Pro"/>
                <a:cs typeface="Source Sans Pro"/>
                <a:sym typeface="Source Sans Pro"/>
              </a:rPr>
              <a:t>equation, and uses distance ratios (i.e., weight) to derive target position</a:t>
            </a:r>
          </a:p>
          <a:p>
            <a:pPr marL="285750" lvl="0" indent="-285750">
              <a:spcBef>
                <a:spcPts val="600"/>
              </a:spcBef>
              <a:buFont typeface="Arial" panose="020B0604020202020204" pitchFamily="34" charset="0"/>
              <a:buChar char="•"/>
            </a:pPr>
            <a:r>
              <a:rPr lang="en-US" sz="1800" dirty="0" smtClean="0">
                <a:solidFill>
                  <a:srgbClr val="263238"/>
                </a:solidFill>
                <a:latin typeface="Source Sans Pro"/>
                <a:ea typeface="Source Sans Pro"/>
                <a:cs typeface="Source Sans Pro"/>
                <a:sym typeface="Source Sans Pro"/>
              </a:rPr>
              <a:t>PINUS utilizes </a:t>
            </a:r>
            <a:r>
              <a:rPr lang="en-US" sz="1800" dirty="0">
                <a:solidFill>
                  <a:srgbClr val="263238"/>
                </a:solidFill>
                <a:latin typeface="Source Sans Pro"/>
                <a:ea typeface="Source Sans Pro"/>
                <a:cs typeface="Source Sans Pro"/>
                <a:sym typeface="Source Sans Pro"/>
              </a:rPr>
              <a:t>the crowdsourcing concept for devices to share calibration </a:t>
            </a:r>
            <a:r>
              <a:rPr lang="en-US" sz="1800" dirty="0" smtClean="0">
                <a:solidFill>
                  <a:srgbClr val="263238"/>
                </a:solidFill>
                <a:latin typeface="Source Sans Pro"/>
                <a:ea typeface="Source Sans Pro"/>
                <a:cs typeface="Source Sans Pro"/>
                <a:sym typeface="Source Sans Pro"/>
              </a:rPr>
              <a:t>information</a:t>
            </a:r>
          </a:p>
          <a:p>
            <a:pPr lvl="0">
              <a:spcBef>
                <a:spcPts val="600"/>
              </a:spcBef>
            </a:pPr>
            <a:endParaRPr sz="1800" dirty="0">
              <a:solidFill>
                <a:srgbClr val="263238"/>
              </a:solidFill>
              <a:latin typeface="Source Sans Pro"/>
              <a:ea typeface="Source Sans Pro"/>
              <a:cs typeface="Source Sans Pro"/>
              <a:sym typeface="Source Sans Pro"/>
            </a:endParaRPr>
          </a:p>
        </p:txBody>
      </p:sp>
      <p:sp>
        <p:nvSpPr>
          <p:cNvPr id="78" name="Shape 78"/>
          <p:cNvSpPr txBox="1"/>
          <p:nvPr/>
        </p:nvSpPr>
        <p:spPr>
          <a:xfrm>
            <a:off x="783742" y="5176941"/>
            <a:ext cx="6181578" cy="826500"/>
          </a:xfrm>
          <a:prstGeom prst="rect">
            <a:avLst/>
          </a:prstGeom>
          <a:noFill/>
          <a:ln>
            <a:noFill/>
          </a:ln>
        </p:spPr>
        <p:txBody>
          <a:bodyPr spcFirstLastPara="1" wrap="square" lIns="91425" tIns="91425" rIns="91425" bIns="91425" anchor="t" anchorCtr="0">
            <a:noAutofit/>
          </a:bodyPr>
          <a:lstStyle/>
          <a:p>
            <a:pPr marL="0" lvl="0" indent="0" rtl="0">
              <a:spcBef>
                <a:spcPts val="1000"/>
              </a:spcBef>
              <a:spcAft>
                <a:spcPts val="0"/>
              </a:spcAft>
              <a:buNone/>
            </a:pPr>
            <a:r>
              <a:rPr lang="en" b="1" dirty="0" smtClean="0">
                <a:solidFill>
                  <a:srgbClr val="263238"/>
                </a:solidFill>
                <a:latin typeface="Source Sans Pro"/>
                <a:ea typeface="Source Sans Pro"/>
                <a:cs typeface="Source Sans Pro"/>
                <a:sym typeface="Source Sans Pro"/>
              </a:rPr>
              <a:t>Experiments using Bluetooth Low Energy (BLE) Beacon as an anchor and Smartphone as a target are conducted.</a:t>
            </a:r>
          </a:p>
          <a:p>
            <a:pPr lvl="0">
              <a:spcBef>
                <a:spcPts val="1000"/>
              </a:spcBef>
            </a:pPr>
            <a:r>
              <a:rPr lang="en-US" dirty="0" smtClean="0">
                <a:solidFill>
                  <a:srgbClr val="263238"/>
                </a:solidFill>
                <a:latin typeface="Source Sans Pro"/>
                <a:ea typeface="Source Sans Pro"/>
                <a:cs typeface="Source Sans Pro"/>
                <a:sym typeface="Source Sans Pro"/>
              </a:rPr>
              <a:t>Actually, other </a:t>
            </a:r>
            <a:r>
              <a:rPr lang="en-US" dirty="0">
                <a:solidFill>
                  <a:srgbClr val="263238"/>
                </a:solidFill>
                <a:latin typeface="Source Sans Pro"/>
                <a:ea typeface="Source Sans Pro"/>
                <a:cs typeface="Source Sans Pro"/>
                <a:sym typeface="Source Sans Pro"/>
              </a:rPr>
              <a:t>devices, such as </a:t>
            </a:r>
            <a:r>
              <a:rPr lang="en-US" dirty="0" err="1">
                <a:solidFill>
                  <a:srgbClr val="263238"/>
                </a:solidFill>
                <a:latin typeface="Source Sans Pro"/>
                <a:ea typeface="Source Sans Pro"/>
                <a:cs typeface="Source Sans Pro"/>
                <a:sym typeface="Source Sans Pro"/>
              </a:rPr>
              <a:t>WiFi</a:t>
            </a:r>
            <a:r>
              <a:rPr lang="en-US" dirty="0">
                <a:solidFill>
                  <a:srgbClr val="263238"/>
                </a:solidFill>
                <a:latin typeface="Source Sans Pro"/>
                <a:ea typeface="Source Sans Pro"/>
                <a:cs typeface="Source Sans Pro"/>
                <a:sym typeface="Source Sans Pro"/>
              </a:rPr>
              <a:t> AP, Arduino and Raspberry PI, can also be applied to realize the PINUS system.</a:t>
            </a:r>
            <a:endParaRPr dirty="0" smtClean="0">
              <a:solidFill>
                <a:srgbClr val="263238"/>
              </a:solidFill>
              <a:latin typeface="Source Sans Pro"/>
              <a:ea typeface="Source Sans Pro"/>
              <a:cs typeface="Source Sans Pro"/>
              <a:sym typeface="Source Sans Pro"/>
            </a:endParaRPr>
          </a:p>
          <a:p>
            <a:pPr marL="0" lvl="0" indent="0" rtl="0">
              <a:spcBef>
                <a:spcPts val="1000"/>
              </a:spcBef>
              <a:spcAft>
                <a:spcPts val="1000"/>
              </a:spcAft>
              <a:buNone/>
            </a:pPr>
            <a:endParaRPr dirty="0">
              <a:solidFill>
                <a:srgbClr val="263238"/>
              </a:solidFill>
              <a:latin typeface="Source Sans Pro"/>
              <a:ea typeface="Source Sans Pro"/>
              <a:cs typeface="Source Sans Pro"/>
              <a:sym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
                                            <p:txEl>
                                              <p:pRg st="1" end="1"/>
                                            </p:txEl>
                                          </p:spTgt>
                                        </p:tgtEl>
                                        <p:attrNameLst>
                                          <p:attrName>style.visibility</p:attrName>
                                        </p:attrNameLst>
                                      </p:cBhvr>
                                      <p:to>
                                        <p:strVal val="visible"/>
                                      </p:to>
                                    </p:set>
                                    <p:animEffect transition="in" filter="fade">
                                      <p:cBhvr>
                                        <p:cTn id="10" dur="500"/>
                                        <p:tgtEl>
                                          <p:spTgt spid="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Effect transition="in" filter="fade">
                                      <p:cBhvr>
                                        <p:cTn id="13" dur="500"/>
                                        <p:tgtEl>
                                          <p:spTgt spid="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xEl>
                                              <p:pRg st="3" end="3"/>
                                            </p:txEl>
                                          </p:spTgt>
                                        </p:tgtEl>
                                        <p:attrNameLst>
                                          <p:attrName>style.visibility</p:attrName>
                                        </p:attrNameLst>
                                      </p:cBhvr>
                                      <p:to>
                                        <p:strVal val="visible"/>
                                      </p:to>
                                    </p:set>
                                    <p:animEffect transition="in" filter="fade">
                                      <p:cBhvr>
                                        <p:cTn id="16" dur="500"/>
                                        <p:tgtEl>
                                          <p:spTgt spid="7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7">
                                            <p:txEl>
                                              <p:pRg st="0" end="0"/>
                                            </p:txEl>
                                          </p:spTgt>
                                        </p:tgtEl>
                                        <p:attrNameLst>
                                          <p:attrName>style.visibility</p:attrName>
                                        </p:attrNameLst>
                                      </p:cBhvr>
                                      <p:to>
                                        <p:strVal val="visible"/>
                                      </p:to>
                                    </p:set>
                                    <p:animEffect transition="in" filter="fade">
                                      <p:cBhvr>
                                        <p:cTn id="21" dur="500"/>
                                        <p:tgtEl>
                                          <p:spTgt spid="7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7">
                                            <p:txEl>
                                              <p:pRg st="1" end="1"/>
                                            </p:txEl>
                                          </p:spTgt>
                                        </p:tgtEl>
                                        <p:attrNameLst>
                                          <p:attrName>style.visibility</p:attrName>
                                        </p:attrNameLst>
                                      </p:cBhvr>
                                      <p:to>
                                        <p:strVal val="visible"/>
                                      </p:to>
                                    </p:set>
                                    <p:animEffect transition="in" filter="fade">
                                      <p:cBhvr>
                                        <p:cTn id="24" dur="500"/>
                                        <p:tgtEl>
                                          <p:spTgt spid="7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7">
                                            <p:txEl>
                                              <p:pRg st="2" end="2"/>
                                            </p:txEl>
                                          </p:spTgt>
                                        </p:tgtEl>
                                        <p:attrNameLst>
                                          <p:attrName>style.visibility</p:attrName>
                                        </p:attrNameLst>
                                      </p:cBhvr>
                                      <p:to>
                                        <p:strVal val="visible"/>
                                      </p:to>
                                    </p:set>
                                    <p:animEffect transition="in" filter="fade">
                                      <p:cBhvr>
                                        <p:cTn id="27" dur="500"/>
                                        <p:tgtEl>
                                          <p:spTgt spid="7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7">
                                            <p:txEl>
                                              <p:pRg st="3" end="3"/>
                                            </p:txEl>
                                          </p:spTgt>
                                        </p:tgtEl>
                                        <p:attrNameLst>
                                          <p:attrName>style.visibility</p:attrName>
                                        </p:attrNameLst>
                                      </p:cBhvr>
                                      <p:to>
                                        <p:strVal val="visible"/>
                                      </p:to>
                                    </p:set>
                                    <p:animEffect transition="in" filter="fade">
                                      <p:cBhvr>
                                        <p:cTn id="30" dur="500"/>
                                        <p:tgtEl>
                                          <p:spTgt spid="7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8">
                                            <p:txEl>
                                              <p:pRg st="0" end="0"/>
                                            </p:txEl>
                                          </p:spTgt>
                                        </p:tgtEl>
                                        <p:attrNameLst>
                                          <p:attrName>style.visibility</p:attrName>
                                        </p:attrNameLst>
                                      </p:cBhvr>
                                      <p:to>
                                        <p:strVal val="visible"/>
                                      </p:to>
                                    </p:set>
                                    <p:animEffect transition="in" filter="fade">
                                      <p:cBhvr>
                                        <p:cTn id="35" dur="500"/>
                                        <p:tgtEl>
                                          <p:spTgt spid="78">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8">
                                            <p:txEl>
                                              <p:pRg st="1" end="1"/>
                                            </p:txEl>
                                          </p:spTgt>
                                        </p:tgtEl>
                                        <p:attrNameLst>
                                          <p:attrName>style.visibility</p:attrName>
                                        </p:attrNameLst>
                                      </p:cBhvr>
                                      <p:to>
                                        <p:strVal val="visible"/>
                                      </p:to>
                                    </p:set>
                                    <p:animEffect transition="in" filter="fade">
                                      <p:cBhvr>
                                        <p:cTn id="38" dur="500"/>
                                        <p:tgtEl>
                                          <p:spTgt spid="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865747" y="3416025"/>
            <a:ext cx="1820700" cy="18207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ctrTitle" idx="4294967295"/>
          </p:nvPr>
        </p:nvSpPr>
        <p:spPr>
          <a:xfrm>
            <a:off x="1637500" y="587125"/>
            <a:ext cx="5642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b="1" dirty="0" smtClean="0"/>
              <a:t>Outline</a:t>
            </a:r>
            <a:endParaRPr sz="6000" b="1" dirty="0"/>
          </a:p>
        </p:txBody>
      </p:sp>
      <p:sp>
        <p:nvSpPr>
          <p:cNvPr id="86" name="Shape 86"/>
          <p:cNvSpPr txBox="1">
            <a:spLocks noGrp="1"/>
          </p:cNvSpPr>
          <p:nvPr>
            <p:ph type="subTitle" idx="4294967295"/>
          </p:nvPr>
        </p:nvSpPr>
        <p:spPr>
          <a:xfrm>
            <a:off x="1637500" y="1293475"/>
            <a:ext cx="5642100"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smtClean="0"/>
              <a:t>____________</a:t>
            </a:r>
            <a:endParaRPr sz="3600" b="1" dirty="0"/>
          </a:p>
        </p:txBody>
      </p:sp>
      <p:sp>
        <p:nvSpPr>
          <p:cNvPr id="87" name="Shape 87"/>
          <p:cNvSpPr txBox="1">
            <a:spLocks noGrp="1"/>
          </p:cNvSpPr>
          <p:nvPr>
            <p:ph type="body" idx="4294967295"/>
          </p:nvPr>
        </p:nvSpPr>
        <p:spPr>
          <a:xfrm>
            <a:off x="1511412" y="2339875"/>
            <a:ext cx="3453300" cy="3282000"/>
          </a:xfrm>
          <a:prstGeom prst="rect">
            <a:avLst/>
          </a:prstGeom>
        </p:spPr>
        <p:txBody>
          <a:bodyPr spcFirstLastPara="1" wrap="square" lIns="91425" tIns="91425" rIns="91425" bIns="91425" anchor="t" anchorCtr="0">
            <a:noAutofit/>
          </a:bodyPr>
          <a:lstStyle/>
          <a:p>
            <a:pPr marL="514350" lvl="0" indent="-514350" rtl="0">
              <a:spcBef>
                <a:spcPts val="600"/>
              </a:spcBef>
              <a:spcAft>
                <a:spcPts val="0"/>
              </a:spcAft>
              <a:buFont typeface="+mj-lt"/>
              <a:buAutoNum type="arabicPeriod"/>
            </a:pPr>
            <a:r>
              <a:rPr lang="en-SG" sz="2800" dirty="0" smtClean="0"/>
              <a:t>Introduction</a:t>
            </a:r>
            <a:endParaRPr sz="2800" dirty="0"/>
          </a:p>
          <a:p>
            <a:pPr marL="514350" lvl="0" indent="-514350" rtl="0">
              <a:spcBef>
                <a:spcPts val="600"/>
              </a:spcBef>
              <a:spcAft>
                <a:spcPts val="0"/>
              </a:spcAft>
              <a:buFont typeface="+mj-lt"/>
              <a:buAutoNum type="arabicPeriod"/>
            </a:pPr>
            <a:r>
              <a:rPr lang="en-SG" sz="2800" b="1" dirty="0" smtClean="0"/>
              <a:t>Related Work</a:t>
            </a:r>
            <a:endParaRPr sz="2800" b="1" dirty="0"/>
          </a:p>
          <a:p>
            <a:pPr marL="514350" lvl="0" indent="-514350" rtl="0">
              <a:spcBef>
                <a:spcPts val="600"/>
              </a:spcBef>
              <a:spcAft>
                <a:spcPts val="0"/>
              </a:spcAft>
              <a:buFont typeface="+mj-lt"/>
              <a:buAutoNum type="arabicPeriod"/>
            </a:pPr>
            <a:r>
              <a:rPr lang="en-SG" sz="2800" dirty="0" smtClean="0"/>
              <a:t>Proposed Method</a:t>
            </a:r>
            <a:endParaRPr sz="2800" dirty="0"/>
          </a:p>
          <a:p>
            <a:pPr marL="514350" lvl="0" indent="-514350">
              <a:spcBef>
                <a:spcPts val="600"/>
              </a:spcBef>
              <a:spcAft>
                <a:spcPts val="0"/>
              </a:spcAft>
              <a:buFont typeface="+mj-lt"/>
              <a:buAutoNum type="arabicPeriod"/>
            </a:pPr>
            <a:r>
              <a:rPr lang="en" sz="2800" dirty="0" smtClean="0"/>
              <a:t>Experiments</a:t>
            </a:r>
          </a:p>
          <a:p>
            <a:pPr marL="514350" lvl="0" indent="-514350">
              <a:spcBef>
                <a:spcPts val="600"/>
              </a:spcBef>
              <a:spcAft>
                <a:spcPts val="0"/>
              </a:spcAft>
              <a:buFont typeface="+mj-lt"/>
              <a:buAutoNum type="arabicPeriod"/>
            </a:pPr>
            <a:r>
              <a:rPr lang="en" sz="2800" dirty="0" smtClean="0"/>
              <a:t>Conclusion</a:t>
            </a:r>
            <a:endParaRPr sz="2800" dirty="0"/>
          </a:p>
        </p:txBody>
      </p:sp>
      <p:cxnSp>
        <p:nvCxnSpPr>
          <p:cNvPr id="89" name="Shape 89"/>
          <p:cNvCxnSpPr/>
          <p:nvPr/>
        </p:nvCxnSpPr>
        <p:spPr>
          <a:xfrm>
            <a:off x="6939075" y="5244825"/>
            <a:ext cx="145800" cy="567600"/>
          </a:xfrm>
          <a:prstGeom prst="straightConnector1">
            <a:avLst/>
          </a:prstGeom>
          <a:noFill/>
          <a:ln w="9525" cap="flat" cmpd="sng">
            <a:solidFill>
              <a:srgbClr val="CFD8DC"/>
            </a:solidFill>
            <a:prstDash val="solid"/>
            <a:round/>
            <a:headEnd type="none" w="med" len="med"/>
            <a:tailEnd type="none" w="med" len="med"/>
          </a:ln>
        </p:spPr>
      </p:cxnSp>
      <p:cxnSp>
        <p:nvCxnSpPr>
          <p:cNvPr id="90" name="Shape 90"/>
          <p:cNvCxnSpPr/>
          <p:nvPr/>
        </p:nvCxnSpPr>
        <p:spPr>
          <a:xfrm>
            <a:off x="7419812" y="4970090"/>
            <a:ext cx="289500" cy="396300"/>
          </a:xfrm>
          <a:prstGeom prst="straightConnector1">
            <a:avLst/>
          </a:prstGeom>
          <a:noFill/>
          <a:ln w="9525" cap="flat" cmpd="sng">
            <a:solidFill>
              <a:srgbClr val="CFD8DC"/>
            </a:solidFill>
            <a:prstDash val="solid"/>
            <a:round/>
            <a:headEnd type="none" w="med" len="med"/>
            <a:tailEnd type="none" w="med" len="med"/>
          </a:ln>
        </p:spPr>
      </p:cxnSp>
      <p:cxnSp>
        <p:nvCxnSpPr>
          <p:cNvPr id="91" name="Shape 91"/>
          <p:cNvCxnSpPr/>
          <p:nvPr/>
        </p:nvCxnSpPr>
        <p:spPr>
          <a:xfrm>
            <a:off x="7636225" y="4669275"/>
            <a:ext cx="802500" cy="259500"/>
          </a:xfrm>
          <a:prstGeom prst="straightConnector1">
            <a:avLst/>
          </a:prstGeom>
          <a:noFill/>
          <a:ln w="9525" cap="flat" cmpd="sng">
            <a:solidFill>
              <a:srgbClr val="CFD8DC"/>
            </a:solidFill>
            <a:prstDash val="solid"/>
            <a:round/>
            <a:headEnd type="none" w="med" len="med"/>
            <a:tailEnd type="none" w="med" len="med"/>
          </a:ln>
        </p:spPr>
      </p:cxnSp>
      <p:sp>
        <p:nvSpPr>
          <p:cNvPr id="92" name="Shape 9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5617742" y="3363920"/>
            <a:ext cx="2316709" cy="2035737"/>
          </a:xfrm>
          <a:prstGeom prst="rect">
            <a:avLst/>
          </a:prstGeom>
        </p:spPr>
      </p:pic>
    </p:spTree>
    <p:extLst>
      <p:ext uri="{BB962C8B-B14F-4D97-AF65-F5344CB8AC3E}">
        <p14:creationId xmlns:p14="http://schemas.microsoft.com/office/powerpoint/2010/main" val="49736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800" dirty="0" smtClean="0"/>
              <a:t>Weighted Centroid Localization</a:t>
            </a:r>
            <a:endParaRPr sz="2800" dirty="0"/>
          </a:p>
        </p:txBody>
      </p:sp>
      <p:sp>
        <p:nvSpPr>
          <p:cNvPr id="76" name="Shape 76"/>
          <p:cNvSpPr txBox="1"/>
          <p:nvPr/>
        </p:nvSpPr>
        <p:spPr>
          <a:xfrm>
            <a:off x="786149" y="1553112"/>
            <a:ext cx="3452475"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b="1" dirty="0" smtClean="0">
                <a:solidFill>
                  <a:srgbClr val="0091EA"/>
                </a:solidFill>
                <a:latin typeface="Source Sans Pro"/>
                <a:ea typeface="Source Sans Pro"/>
                <a:cs typeface="Source Sans Pro"/>
                <a:sym typeface="Source Sans Pro"/>
              </a:rPr>
              <a:t>Adopt WCL based on Blumenthal et al. [8]</a:t>
            </a:r>
            <a:endParaRPr dirty="0">
              <a:solidFill>
                <a:srgbClr val="0091EA"/>
              </a:solidFill>
              <a:latin typeface="Source Sans Pro"/>
              <a:ea typeface="Source Sans Pro"/>
              <a:cs typeface="Source Sans Pro"/>
              <a:sym typeface="Source Sans Pro"/>
            </a:endParaRPr>
          </a:p>
          <a:p>
            <a:pPr marL="0" lvl="0" indent="0" rtl="0">
              <a:spcBef>
                <a:spcPts val="600"/>
              </a:spcBef>
              <a:spcAft>
                <a:spcPts val="0"/>
              </a:spcAft>
              <a:buClr>
                <a:schemeClr val="dk1"/>
              </a:buClr>
              <a:buSzPts val="1100"/>
              <a:buFont typeface="Arial"/>
              <a:buNone/>
            </a:pPr>
            <a:r>
              <a:rPr lang="en-SG" dirty="0" smtClean="0">
                <a:solidFill>
                  <a:srgbClr val="263238"/>
                </a:solidFill>
                <a:latin typeface="Source Sans Pro"/>
                <a:ea typeface="Source Sans Pro"/>
                <a:cs typeface="Source Sans Pro"/>
                <a:sym typeface="Source Sans Pro"/>
              </a:rPr>
              <a:t>Using </a:t>
            </a:r>
            <a:r>
              <a:rPr lang="en-SG" dirty="0" err="1" smtClean="0">
                <a:solidFill>
                  <a:srgbClr val="263238"/>
                </a:solidFill>
                <a:latin typeface="Source Sans Pro"/>
                <a:ea typeface="Source Sans Pro"/>
                <a:cs typeface="Source Sans Pro"/>
                <a:sym typeface="Source Sans Pro"/>
              </a:rPr>
              <a:t>Friis</a:t>
            </a:r>
            <a:r>
              <a:rPr lang="en-SG" dirty="0" smtClean="0">
                <a:solidFill>
                  <a:srgbClr val="263238"/>
                </a:solidFill>
                <a:latin typeface="Source Sans Pro"/>
                <a:ea typeface="Source Sans Pro"/>
                <a:cs typeface="Source Sans Pro"/>
                <a:sym typeface="Source Sans Pro"/>
              </a:rPr>
              <a:t> Equation to estimates the distances</a:t>
            </a:r>
          </a:p>
          <a:p>
            <a:pPr marL="0" lvl="0" indent="0" rtl="0">
              <a:spcBef>
                <a:spcPts val="600"/>
              </a:spcBef>
              <a:spcAft>
                <a:spcPts val="0"/>
              </a:spcAft>
              <a:buClr>
                <a:schemeClr val="dk1"/>
              </a:buClr>
              <a:buSzPts val="1100"/>
              <a:buFont typeface="Arial"/>
              <a:buNone/>
            </a:pPr>
            <a:endParaRPr lang="en-SG" dirty="0">
              <a:solidFill>
                <a:srgbClr val="263238"/>
              </a:solidFill>
              <a:latin typeface="Source Sans Pro"/>
              <a:ea typeface="Source Sans Pro"/>
              <a:cs typeface="Source Sans Pro"/>
              <a:sym typeface="Source Sans Pro"/>
            </a:endParaRPr>
          </a:p>
          <a:p>
            <a:pPr marL="0" lvl="0" indent="0" rtl="0">
              <a:spcBef>
                <a:spcPts val="600"/>
              </a:spcBef>
              <a:spcAft>
                <a:spcPts val="0"/>
              </a:spcAft>
              <a:buClr>
                <a:schemeClr val="dk1"/>
              </a:buClr>
              <a:buSzPts val="1100"/>
              <a:buFont typeface="Arial"/>
              <a:buNone/>
            </a:pPr>
            <a:endParaRPr lang="en-SG" dirty="0" smtClean="0">
              <a:solidFill>
                <a:srgbClr val="263238"/>
              </a:solidFill>
              <a:latin typeface="Source Sans Pro"/>
              <a:ea typeface="Source Sans Pro"/>
              <a:cs typeface="Source Sans Pro"/>
              <a:sym typeface="Source Sans Pro"/>
            </a:endParaRPr>
          </a:p>
          <a:p>
            <a:pPr marL="171450" lvl="0" indent="-171450">
              <a:spcBef>
                <a:spcPts val="600"/>
              </a:spcBef>
              <a:buClr>
                <a:schemeClr val="dk1"/>
              </a:buClr>
              <a:buSzPts val="1100"/>
              <a:buFont typeface="Arial" panose="020B0604020202020204" pitchFamily="34" charset="0"/>
              <a:buChar char="•"/>
            </a:pPr>
            <a:r>
              <a:rPr lang="en-US" sz="1200" i="1" dirty="0" err="1"/>
              <a:t>P</a:t>
            </a:r>
            <a:r>
              <a:rPr lang="en-US" sz="1200" i="1" baseline="-25000" dirty="0" err="1"/>
              <a:t>r</a:t>
            </a:r>
            <a:r>
              <a:rPr lang="en-US" sz="1200" dirty="0"/>
              <a:t> is the power received by the receiver (i.e., target</a:t>
            </a:r>
            <a:r>
              <a:rPr lang="en-US" sz="1200" dirty="0" smtClean="0"/>
              <a:t>) </a:t>
            </a:r>
            <a:endParaRPr lang="en-US" sz="1200" dirty="0"/>
          </a:p>
          <a:p>
            <a:pPr marL="171450" lvl="0" indent="-171450">
              <a:spcBef>
                <a:spcPts val="600"/>
              </a:spcBef>
              <a:buClr>
                <a:schemeClr val="dk1"/>
              </a:buClr>
              <a:buSzPts val="1100"/>
              <a:buFont typeface="Arial" panose="020B0604020202020204" pitchFamily="34" charset="0"/>
              <a:buChar char="•"/>
            </a:pPr>
            <a:r>
              <a:rPr lang="en-US" sz="1200" i="1" dirty="0" smtClean="0"/>
              <a:t>P</a:t>
            </a:r>
            <a:r>
              <a:rPr lang="en-US" sz="1200" i="1" baseline="-25000" dirty="0" smtClean="0"/>
              <a:t>t</a:t>
            </a:r>
            <a:r>
              <a:rPr lang="en-US" sz="1200" dirty="0" smtClean="0"/>
              <a:t> </a:t>
            </a:r>
            <a:r>
              <a:rPr lang="en-US" sz="1200" dirty="0"/>
              <a:t>is the transmission power of the transmitter (i.e., anchor</a:t>
            </a:r>
            <a:r>
              <a:rPr lang="en-US" sz="1200" dirty="0" smtClean="0"/>
              <a:t>)</a:t>
            </a:r>
          </a:p>
          <a:p>
            <a:pPr marL="171450" lvl="0" indent="-171450">
              <a:spcBef>
                <a:spcPts val="600"/>
              </a:spcBef>
              <a:buClr>
                <a:schemeClr val="dk1"/>
              </a:buClr>
              <a:buSzPts val="1100"/>
              <a:buFont typeface="Arial" panose="020B0604020202020204" pitchFamily="34" charset="0"/>
              <a:buChar char="•"/>
            </a:pPr>
            <a:r>
              <a:rPr lang="en-US" sz="1200" i="1" dirty="0"/>
              <a:t>G</a:t>
            </a:r>
            <a:r>
              <a:rPr lang="en-US" sz="1200" i="1" baseline="-25000" dirty="0"/>
              <a:t>t</a:t>
            </a:r>
            <a:r>
              <a:rPr lang="en-US" sz="1200" dirty="0"/>
              <a:t> is the gain of the </a:t>
            </a:r>
            <a:r>
              <a:rPr lang="en-US" sz="1200" dirty="0" smtClean="0"/>
              <a:t>transmitter </a:t>
            </a:r>
          </a:p>
          <a:p>
            <a:pPr marL="171450" lvl="0" indent="-171450">
              <a:spcBef>
                <a:spcPts val="600"/>
              </a:spcBef>
              <a:buClr>
                <a:schemeClr val="dk1"/>
              </a:buClr>
              <a:buSzPts val="1100"/>
              <a:buFont typeface="Arial" panose="020B0604020202020204" pitchFamily="34" charset="0"/>
              <a:buChar char="•"/>
            </a:pPr>
            <a:r>
              <a:rPr lang="en-US" sz="1200" i="1" dirty="0" smtClean="0"/>
              <a:t>G</a:t>
            </a:r>
            <a:r>
              <a:rPr lang="en-US" sz="1200" i="1" baseline="-25000" dirty="0" smtClean="0"/>
              <a:t>r</a:t>
            </a:r>
            <a:r>
              <a:rPr lang="en-US" sz="1200" dirty="0" smtClean="0"/>
              <a:t> </a:t>
            </a:r>
            <a:r>
              <a:rPr lang="en-US" sz="1200" dirty="0"/>
              <a:t>is the gain of the </a:t>
            </a:r>
            <a:r>
              <a:rPr lang="en-US" sz="1200" dirty="0" smtClean="0"/>
              <a:t>receiver </a:t>
            </a:r>
            <a:endParaRPr lang="en-US" sz="1200" dirty="0"/>
          </a:p>
          <a:p>
            <a:pPr marL="171450" lvl="0" indent="-171450">
              <a:spcBef>
                <a:spcPts val="600"/>
              </a:spcBef>
              <a:buClr>
                <a:schemeClr val="dk1"/>
              </a:buClr>
              <a:buSzPts val="1100"/>
              <a:buFont typeface="Arial" panose="020B0604020202020204" pitchFamily="34" charset="0"/>
              <a:buChar char="•"/>
            </a:pPr>
            <a:r>
              <a:rPr lang="en-US" dirty="0" smtClean="0">
                <a:sym typeface="Symbol" panose="05050102010706020507" pitchFamily="18" charset="2"/>
              </a:rPr>
              <a:t> </a:t>
            </a:r>
            <a:r>
              <a:rPr lang="en-US" sz="1200" dirty="0" smtClean="0"/>
              <a:t>is </a:t>
            </a:r>
            <a:r>
              <a:rPr lang="en-US" sz="1200" dirty="0"/>
              <a:t>the </a:t>
            </a:r>
            <a:r>
              <a:rPr lang="en-US" sz="1200" dirty="0" smtClean="0"/>
              <a:t>wavelength </a:t>
            </a:r>
          </a:p>
          <a:p>
            <a:pPr marL="171450" lvl="0" indent="-171450">
              <a:spcBef>
                <a:spcPts val="600"/>
              </a:spcBef>
              <a:buClr>
                <a:schemeClr val="dk1"/>
              </a:buClr>
              <a:buSzPts val="1100"/>
              <a:buFont typeface="Arial" panose="020B0604020202020204" pitchFamily="34" charset="0"/>
              <a:buChar char="•"/>
            </a:pPr>
            <a:r>
              <a:rPr lang="en-US" sz="1200" i="1" dirty="0" smtClean="0"/>
              <a:t>d</a:t>
            </a:r>
            <a:r>
              <a:rPr lang="en-US" sz="1200" dirty="0" smtClean="0"/>
              <a:t> </a:t>
            </a:r>
            <a:r>
              <a:rPr lang="en-US" sz="1200" dirty="0"/>
              <a:t>is the distance between the transmitter and the receiver.</a:t>
            </a:r>
            <a:endParaRPr sz="1100" dirty="0">
              <a:solidFill>
                <a:srgbClr val="263238"/>
              </a:solidFill>
              <a:latin typeface="Source Sans Pro"/>
              <a:ea typeface="Source Sans Pro"/>
              <a:cs typeface="Source Sans Pro"/>
              <a:sym typeface="Source Sans Pro"/>
            </a:endParaRPr>
          </a:p>
          <a:p>
            <a:pPr marL="0" lvl="0" indent="0" rtl="0">
              <a:spcBef>
                <a:spcPts val="600"/>
              </a:spcBef>
              <a:spcAft>
                <a:spcPts val="0"/>
              </a:spcAft>
              <a:buClr>
                <a:schemeClr val="dk1"/>
              </a:buClr>
              <a:buSzPts val="1100"/>
              <a:buFont typeface="Arial"/>
              <a:buNone/>
            </a:pPr>
            <a:endParaRPr dirty="0">
              <a:solidFill>
                <a:srgbClr val="263238"/>
              </a:solidFill>
              <a:latin typeface="Source Sans Pro"/>
              <a:ea typeface="Source Sans Pro"/>
              <a:cs typeface="Source Sans Pro"/>
              <a:sym typeface="Source Sans Pro"/>
            </a:endParaRPr>
          </a:p>
          <a:p>
            <a:pPr marL="0" lvl="0" indent="0" rtl="0">
              <a:spcBef>
                <a:spcPts val="600"/>
              </a:spcBef>
              <a:spcAft>
                <a:spcPts val="0"/>
              </a:spcAft>
              <a:buNone/>
            </a:pPr>
            <a:endParaRPr dirty="0">
              <a:solidFill>
                <a:srgbClr val="263238"/>
              </a:solidFill>
              <a:latin typeface="Source Sans Pro"/>
              <a:ea typeface="Source Sans Pro"/>
              <a:cs typeface="Source Sans Pro"/>
              <a:sym typeface="Source Sans Pro"/>
            </a:endParaRPr>
          </a:p>
        </p:txBody>
      </p:sp>
      <p:sp>
        <p:nvSpPr>
          <p:cNvPr id="77" name="Shape 77"/>
          <p:cNvSpPr txBox="1"/>
          <p:nvPr/>
        </p:nvSpPr>
        <p:spPr>
          <a:xfrm>
            <a:off x="4395856" y="1553112"/>
            <a:ext cx="3318300"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b="1" dirty="0" smtClean="0">
                <a:solidFill>
                  <a:srgbClr val="0091EA"/>
                </a:solidFill>
                <a:latin typeface="Source Sans Pro"/>
                <a:ea typeface="Source Sans Pro"/>
                <a:cs typeface="Source Sans Pro"/>
                <a:sym typeface="Source Sans Pro"/>
              </a:rPr>
              <a:t>Received Signal Strength Indicator (RSSI) calculation for </a:t>
            </a:r>
            <a:r>
              <a:rPr lang="en-SG" b="1" i="1" dirty="0" err="1" smtClean="0">
                <a:solidFill>
                  <a:srgbClr val="0091EA"/>
                </a:solidFill>
                <a:latin typeface="Source Sans Pro"/>
                <a:ea typeface="Source Sans Pro"/>
                <a:cs typeface="Source Sans Pro"/>
                <a:sym typeface="Source Sans Pro"/>
              </a:rPr>
              <a:t>P</a:t>
            </a:r>
            <a:r>
              <a:rPr lang="en-SG" b="1" i="1" baseline="-25000" dirty="0" err="1" smtClean="0">
                <a:solidFill>
                  <a:srgbClr val="0091EA"/>
                </a:solidFill>
                <a:latin typeface="Source Sans Pro"/>
                <a:ea typeface="Source Sans Pro"/>
                <a:cs typeface="Source Sans Pro"/>
                <a:sym typeface="Source Sans Pro"/>
              </a:rPr>
              <a:t>r</a:t>
            </a:r>
            <a:endParaRPr lang="en-SG" b="1" i="1" baseline="-25000" dirty="0" smtClean="0">
              <a:solidFill>
                <a:srgbClr val="0091EA"/>
              </a:solidFill>
              <a:latin typeface="Source Sans Pro"/>
              <a:ea typeface="Source Sans Pro"/>
              <a:cs typeface="Source Sans Pro"/>
              <a:sym typeface="Source Sans Pro"/>
            </a:endParaRPr>
          </a:p>
          <a:p>
            <a:pPr marL="0" lvl="0" indent="0" rtl="0">
              <a:spcBef>
                <a:spcPts val="600"/>
              </a:spcBef>
              <a:spcAft>
                <a:spcPts val="0"/>
              </a:spcAft>
              <a:buNone/>
            </a:pPr>
            <a:endParaRPr lang="en-SG" b="1" dirty="0">
              <a:solidFill>
                <a:srgbClr val="0091EA"/>
              </a:solidFill>
              <a:latin typeface="Source Sans Pro"/>
              <a:ea typeface="Source Sans Pro"/>
              <a:cs typeface="Source Sans Pro"/>
              <a:sym typeface="Source Sans Pro"/>
            </a:endParaRPr>
          </a:p>
          <a:p>
            <a:pPr marL="0" lvl="0" indent="0" rtl="0">
              <a:spcBef>
                <a:spcPts val="600"/>
              </a:spcBef>
              <a:spcAft>
                <a:spcPts val="0"/>
              </a:spcAft>
              <a:buNone/>
            </a:pPr>
            <a:endParaRPr lang="en-SG" b="1" dirty="0" smtClean="0">
              <a:solidFill>
                <a:srgbClr val="0091EA"/>
              </a:solidFill>
              <a:latin typeface="Source Sans Pro"/>
              <a:ea typeface="Source Sans Pro"/>
              <a:cs typeface="Source Sans Pro"/>
              <a:sym typeface="Source Sans Pro"/>
            </a:endParaRPr>
          </a:p>
          <a:p>
            <a:pPr marL="0" lvl="0" indent="0" rtl="0">
              <a:spcBef>
                <a:spcPts val="600"/>
              </a:spcBef>
              <a:spcAft>
                <a:spcPts val="0"/>
              </a:spcAft>
              <a:buNone/>
            </a:pPr>
            <a:endParaRPr lang="en-SG" b="1" dirty="0" smtClean="0">
              <a:solidFill>
                <a:srgbClr val="0091EA"/>
              </a:solidFill>
              <a:latin typeface="Source Sans Pro"/>
              <a:ea typeface="Source Sans Pro"/>
              <a:cs typeface="Source Sans Pro"/>
              <a:sym typeface="Source Sans Pro"/>
            </a:endParaRPr>
          </a:p>
          <a:p>
            <a:pPr lvl="0">
              <a:spcBef>
                <a:spcPts val="600"/>
              </a:spcBef>
            </a:pPr>
            <a:r>
              <a:rPr lang="en-US" sz="1200" dirty="0" smtClean="0"/>
              <a:t>RSSI of </a:t>
            </a:r>
            <a:r>
              <a:rPr lang="en-US" sz="1200" i="1" dirty="0" err="1" smtClean="0"/>
              <a:t>P</a:t>
            </a:r>
            <a:r>
              <a:rPr lang="en-US" sz="1200" i="1" baseline="-25000" dirty="0" err="1" smtClean="0"/>
              <a:t>r</a:t>
            </a:r>
            <a:r>
              <a:rPr lang="en-US" sz="1200" dirty="0" smtClean="0"/>
              <a:t> </a:t>
            </a:r>
            <a:r>
              <a:rPr lang="en-US" sz="1200" dirty="0"/>
              <a:t>is of the unit of </a:t>
            </a:r>
            <a:r>
              <a:rPr lang="en-US" sz="1200" dirty="0" err="1"/>
              <a:t>dBm</a:t>
            </a:r>
            <a:r>
              <a:rPr lang="en-US" sz="1200" dirty="0"/>
              <a:t> and is the ratio of the received power to the reference power </a:t>
            </a:r>
            <a:r>
              <a:rPr lang="en-US" sz="1200" i="1" dirty="0" err="1"/>
              <a:t>P</a:t>
            </a:r>
            <a:r>
              <a:rPr lang="en-US" sz="1200" i="1" baseline="-25000" dirty="0" err="1"/>
              <a:t>ref</a:t>
            </a:r>
            <a:r>
              <a:rPr lang="en-US" sz="1200" dirty="0"/>
              <a:t>, usually taken as 1 </a:t>
            </a:r>
            <a:r>
              <a:rPr lang="en-US" sz="1200" dirty="0" err="1"/>
              <a:t>mW</a:t>
            </a:r>
            <a:r>
              <a:rPr lang="en-US" sz="1200" dirty="0"/>
              <a:t>. </a:t>
            </a:r>
            <a:endParaRPr lang="en-US" sz="1200" dirty="0" smtClean="0"/>
          </a:p>
          <a:p>
            <a:pPr lvl="0">
              <a:spcBef>
                <a:spcPts val="600"/>
              </a:spcBef>
            </a:pPr>
            <a:endParaRPr lang="en-US" sz="1200" dirty="0">
              <a:solidFill>
                <a:srgbClr val="0091EA"/>
              </a:solidFill>
              <a:latin typeface="Source Sans Pro"/>
              <a:ea typeface="Source Sans Pro"/>
              <a:cs typeface="Source Sans Pro"/>
              <a:sym typeface="Source Sans Pro"/>
            </a:endParaRPr>
          </a:p>
          <a:p>
            <a:pPr lvl="0">
              <a:spcBef>
                <a:spcPts val="600"/>
              </a:spcBef>
            </a:pPr>
            <a:r>
              <a:rPr lang="en-US" b="1" dirty="0" smtClean="0">
                <a:solidFill>
                  <a:srgbClr val="0091EA"/>
                </a:solidFill>
                <a:latin typeface="Source Sans Pro"/>
                <a:ea typeface="Source Sans Pro"/>
                <a:cs typeface="Source Sans Pro"/>
                <a:sym typeface="Source Sans Pro"/>
              </a:rPr>
              <a:t>In this case we could put </a:t>
            </a:r>
            <a:r>
              <a:rPr lang="en-US" b="1" dirty="0">
                <a:solidFill>
                  <a:srgbClr val="0091EA"/>
                </a:solidFill>
                <a:latin typeface="Source Sans Pro"/>
                <a:ea typeface="Source Sans Pro"/>
                <a:cs typeface="Source Sans Pro"/>
                <a:sym typeface="Source Sans Pro"/>
              </a:rPr>
              <a:t>the </a:t>
            </a:r>
            <a:r>
              <a:rPr lang="en-US" b="1" dirty="0" err="1">
                <a:solidFill>
                  <a:srgbClr val="0091EA"/>
                </a:solidFill>
                <a:latin typeface="Source Sans Pro"/>
                <a:ea typeface="Source Sans Pro"/>
                <a:cs typeface="Source Sans Pro"/>
                <a:sym typeface="Source Sans Pro"/>
              </a:rPr>
              <a:t>Friis</a:t>
            </a:r>
            <a:r>
              <a:rPr lang="en-US" b="1" dirty="0">
                <a:solidFill>
                  <a:srgbClr val="0091EA"/>
                </a:solidFill>
                <a:latin typeface="Source Sans Pro"/>
                <a:ea typeface="Source Sans Pro"/>
                <a:cs typeface="Source Sans Pro"/>
                <a:sym typeface="Source Sans Pro"/>
              </a:rPr>
              <a:t> equation in relative decibel (dB) unit, we have the following equation</a:t>
            </a:r>
            <a:endParaRPr b="1" dirty="0">
              <a:solidFill>
                <a:srgbClr val="0091EA"/>
              </a:solidFill>
              <a:latin typeface="Source Sans Pro"/>
              <a:ea typeface="Source Sans Pro"/>
              <a:cs typeface="Source Sans Pro"/>
              <a:sym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5</a:t>
            </a:fld>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3" name="Object 2"/>
          <p:cNvGraphicFramePr>
            <a:graphicFrameLocks noChangeAspect="1"/>
          </p:cNvGraphicFramePr>
          <p:nvPr>
            <p:extLst>
              <p:ext uri="{D42A27DB-BD31-4B8C-83A1-F6EECF244321}">
                <p14:modId xmlns:p14="http://schemas.microsoft.com/office/powerpoint/2010/main" val="3887000629"/>
              </p:ext>
            </p:extLst>
          </p:nvPr>
        </p:nvGraphicFramePr>
        <p:xfrm>
          <a:off x="1075945" y="2450593"/>
          <a:ext cx="4328765" cy="704088"/>
        </p:xfrm>
        <a:graphic>
          <a:graphicData uri="http://schemas.openxmlformats.org/presentationml/2006/ole">
            <mc:AlternateContent xmlns:mc="http://schemas.openxmlformats.org/markup-compatibility/2006">
              <mc:Choice xmlns:v="urn:schemas-microsoft-com:vml" Requires="v">
                <p:oleObj spid="_x0000_s1063" name="Document" r:id="rId4" imgW="1944592" imgH="369140" progId="Word.Document.12">
                  <p:embed/>
                </p:oleObj>
              </mc:Choice>
              <mc:Fallback>
                <p:oleObj name="Document" r:id="rId4" imgW="1944592" imgH="369140" progId="Word.Document.12">
                  <p:embed/>
                  <p:pic>
                    <p:nvPicPr>
                      <p:cNvPr id="0" name="Object 1"/>
                      <p:cNvPicPr>
                        <a:picLocks noChangeAspect="1" noChangeArrowheads="1"/>
                      </p:cNvPicPr>
                      <p:nvPr/>
                    </p:nvPicPr>
                    <p:blipFill>
                      <a:blip r:embed="rId5"/>
                      <a:srcRect/>
                      <a:stretch>
                        <a:fillRect/>
                      </a:stretch>
                    </p:blipFill>
                    <p:spPr bwMode="auto">
                      <a:xfrm>
                        <a:off x="1075945" y="2450593"/>
                        <a:ext cx="4328765" cy="704088"/>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5" name="Object 4"/>
          <p:cNvGraphicFramePr>
            <a:graphicFrameLocks noChangeAspect="1"/>
          </p:cNvGraphicFramePr>
          <p:nvPr>
            <p:extLst>
              <p:ext uri="{D42A27DB-BD31-4B8C-83A1-F6EECF244321}">
                <p14:modId xmlns:p14="http://schemas.microsoft.com/office/powerpoint/2010/main" val="3902138834"/>
              </p:ext>
            </p:extLst>
          </p:nvPr>
        </p:nvGraphicFramePr>
        <p:xfrm>
          <a:off x="3343698" y="2219591"/>
          <a:ext cx="5609386" cy="954406"/>
        </p:xfrm>
        <a:graphic>
          <a:graphicData uri="http://schemas.openxmlformats.org/presentationml/2006/ole">
            <mc:AlternateContent xmlns:mc="http://schemas.openxmlformats.org/markup-compatibility/2006">
              <mc:Choice xmlns:v="urn:schemas-microsoft-com:vml" Requires="v">
                <p:oleObj spid="_x0000_s1064" name="Document" r:id="rId6" imgW="2586920" imgH="442968" progId="Word.Document.12">
                  <p:embed/>
                </p:oleObj>
              </mc:Choice>
              <mc:Fallback>
                <p:oleObj name="Document" r:id="rId6" imgW="2586920" imgH="442968" progId="Word.Document.12">
                  <p:embed/>
                  <p:pic>
                    <p:nvPicPr>
                      <p:cNvPr id="0" name="Object 3"/>
                      <p:cNvPicPr>
                        <a:picLocks noChangeAspect="1" noChangeArrowheads="1"/>
                      </p:cNvPicPr>
                      <p:nvPr/>
                    </p:nvPicPr>
                    <p:blipFill>
                      <a:blip r:embed="rId7"/>
                      <a:srcRect/>
                      <a:stretch>
                        <a:fillRect/>
                      </a:stretch>
                    </p:blipFill>
                    <p:spPr bwMode="auto">
                      <a:xfrm>
                        <a:off x="3343698" y="2219591"/>
                        <a:ext cx="5609386" cy="954406"/>
                      </a:xfrm>
                      <a:prstGeom prst="rect">
                        <a:avLst/>
                      </a:prstGeom>
                      <a:noFill/>
                    </p:spPr>
                  </p:pic>
                </p:oleObj>
              </mc:Fallback>
            </mc:AlternateContent>
          </a:graphicData>
        </a:graphic>
      </p:graphicFrame>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p:cNvGraphicFramePr>
            <a:graphicFrameLocks noChangeAspect="1"/>
          </p:cNvGraphicFramePr>
          <p:nvPr>
            <p:extLst>
              <p:ext uri="{D42A27DB-BD31-4B8C-83A1-F6EECF244321}">
                <p14:modId xmlns:p14="http://schemas.microsoft.com/office/powerpoint/2010/main" val="2108027831"/>
              </p:ext>
            </p:extLst>
          </p:nvPr>
        </p:nvGraphicFramePr>
        <p:xfrm>
          <a:off x="3950208" y="4662401"/>
          <a:ext cx="5606883" cy="881239"/>
        </p:xfrm>
        <a:graphic>
          <a:graphicData uri="http://schemas.openxmlformats.org/presentationml/2006/ole">
            <mc:AlternateContent xmlns:mc="http://schemas.openxmlformats.org/markup-compatibility/2006">
              <mc:Choice xmlns:v="urn:schemas-microsoft-com:vml" Requires="v">
                <p:oleObj spid="_x0000_s1065" name="Document" r:id="rId8" imgW="2819082" imgH="448010" progId="Word.Document.12">
                  <p:embed/>
                </p:oleObj>
              </mc:Choice>
              <mc:Fallback>
                <p:oleObj name="Document" r:id="rId8" imgW="2819082" imgH="448010" progId="Word.Document.12">
                  <p:embed/>
                  <p:pic>
                    <p:nvPicPr>
                      <p:cNvPr id="0" name="Object 7"/>
                      <p:cNvPicPr>
                        <a:picLocks noChangeAspect="1" noChangeArrowheads="1"/>
                      </p:cNvPicPr>
                      <p:nvPr/>
                    </p:nvPicPr>
                    <p:blipFill>
                      <a:blip r:embed="rId9"/>
                      <a:srcRect/>
                      <a:stretch>
                        <a:fillRect/>
                      </a:stretch>
                    </p:blipFill>
                    <p:spPr bwMode="auto">
                      <a:xfrm>
                        <a:off x="3950208" y="4662401"/>
                        <a:ext cx="5606883" cy="881239"/>
                      </a:xfrm>
                      <a:prstGeom prst="rect">
                        <a:avLst/>
                      </a:prstGeom>
                      <a:noFill/>
                    </p:spPr>
                  </p:pic>
                </p:oleObj>
              </mc:Fallback>
            </mc:AlternateContent>
          </a:graphicData>
        </a:graphic>
      </p:graphicFrame>
      <p:sp>
        <p:nvSpPr>
          <p:cNvPr id="8" name="Rectangle 7"/>
          <p:cNvSpPr/>
          <p:nvPr/>
        </p:nvSpPr>
        <p:spPr>
          <a:xfrm>
            <a:off x="306026" y="6249716"/>
            <a:ext cx="8179660" cy="430887"/>
          </a:xfrm>
          <a:prstGeom prst="rect">
            <a:avLst/>
          </a:prstGeom>
        </p:spPr>
        <p:txBody>
          <a:bodyPr wrap="square">
            <a:spAutoFit/>
          </a:bodyPr>
          <a:lstStyle/>
          <a:p>
            <a:pPr lvl="0" algn="just">
              <a:spcAft>
                <a:spcPts val="250"/>
              </a:spcAft>
              <a:buSzPts val="800"/>
              <a:tabLst>
                <a:tab pos="228600" algn="l"/>
              </a:tabLst>
            </a:pPr>
            <a:r>
              <a:rPr lang="en-US" sz="1100" dirty="0" smtClean="0">
                <a:latin typeface="Times New Roman" panose="02020603050405020304" pitchFamily="18" charset="0"/>
                <a:ea typeface="MS Mincho"/>
              </a:rPr>
              <a:t>[8] J</a:t>
            </a:r>
            <a:r>
              <a:rPr lang="en-US" sz="1100" dirty="0">
                <a:latin typeface="Times New Roman" panose="02020603050405020304" pitchFamily="18" charset="0"/>
                <a:ea typeface="MS Mincho"/>
              </a:rPr>
              <a:t>. Blumenthal, R. Grossmann, F. </a:t>
            </a:r>
            <a:r>
              <a:rPr lang="en-US" sz="1100" dirty="0" err="1">
                <a:latin typeface="Times New Roman" panose="02020603050405020304" pitchFamily="18" charset="0"/>
                <a:ea typeface="MS Mincho"/>
              </a:rPr>
              <a:t>Golatowski</a:t>
            </a:r>
            <a:r>
              <a:rPr lang="en-US" sz="1100" dirty="0">
                <a:latin typeface="Times New Roman" panose="02020603050405020304" pitchFamily="18" charset="0"/>
                <a:ea typeface="MS Mincho"/>
              </a:rPr>
              <a:t> and D. </a:t>
            </a:r>
            <a:r>
              <a:rPr lang="en-US" sz="1100" dirty="0" err="1">
                <a:latin typeface="Times New Roman" panose="02020603050405020304" pitchFamily="18" charset="0"/>
                <a:ea typeface="MS Mincho"/>
              </a:rPr>
              <a:t>Timmermann</a:t>
            </a:r>
            <a:r>
              <a:rPr lang="en-US" sz="1100" dirty="0">
                <a:latin typeface="Times New Roman" panose="02020603050405020304" pitchFamily="18" charset="0"/>
                <a:ea typeface="MS Mincho"/>
              </a:rPr>
              <a:t>, "Weighted Centroid Localization in </a:t>
            </a:r>
            <a:r>
              <a:rPr lang="en-US" sz="1100" dirty="0" err="1">
                <a:latin typeface="Times New Roman" panose="02020603050405020304" pitchFamily="18" charset="0"/>
                <a:ea typeface="MS Mincho"/>
              </a:rPr>
              <a:t>Zigbee</a:t>
            </a:r>
            <a:r>
              <a:rPr lang="en-US" sz="1100" dirty="0">
                <a:latin typeface="Times New Roman" panose="02020603050405020304" pitchFamily="18" charset="0"/>
                <a:ea typeface="MS Mincho"/>
              </a:rPr>
              <a:t>-based Sensor Networks," 2007 IEEE International Symposium on Intelligent Signal Processing, Alcala de Henares, 2007, pp. 1-6. </a:t>
            </a:r>
            <a:r>
              <a:rPr lang="en-US" sz="1100" dirty="0" err="1">
                <a:latin typeface="Times New Roman" panose="02020603050405020304" pitchFamily="18" charset="0"/>
                <a:ea typeface="MS Mincho"/>
              </a:rPr>
              <a:t>doi</a:t>
            </a:r>
            <a:r>
              <a:rPr lang="en-US" sz="1100" dirty="0">
                <a:latin typeface="Times New Roman" panose="02020603050405020304" pitchFamily="18" charset="0"/>
                <a:ea typeface="MS Mincho"/>
              </a:rPr>
              <a:t>: 10.1109/WISP.2007.4447528.</a:t>
            </a:r>
            <a:endParaRPr lang="en-SG" sz="1100" dirty="0">
              <a:latin typeface="Times New Roman" panose="02020603050405020304" pitchFamily="18" charset="0"/>
              <a:ea typeface="MS Mincho"/>
            </a:endParaRPr>
          </a:p>
        </p:txBody>
      </p:sp>
    </p:spTree>
    <p:extLst>
      <p:ext uri="{BB962C8B-B14F-4D97-AF65-F5344CB8AC3E}">
        <p14:creationId xmlns:p14="http://schemas.microsoft.com/office/powerpoint/2010/main" val="35993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86136" y="1600200"/>
            <a:ext cx="4855711" cy="4967700"/>
          </a:xfrm>
          <a:prstGeom prst="rect">
            <a:avLst/>
          </a:prstGeom>
        </p:spPr>
        <p:txBody>
          <a:bodyPr spcFirstLastPara="1" wrap="square" lIns="91425" tIns="91425" rIns="91425" bIns="91425" anchor="t" anchorCtr="0">
            <a:noAutofit/>
          </a:bodyPr>
          <a:lstStyle/>
          <a:p>
            <a:pPr marL="63500" indent="0">
              <a:buNone/>
            </a:pPr>
            <a:r>
              <a:rPr lang="en-US" sz="1800" dirty="0"/>
              <a:t>On receiving signals from </a:t>
            </a:r>
            <a:r>
              <a:rPr lang="en-US" sz="1800" i="1" dirty="0">
                <a:latin typeface="Times New Roman" panose="02020603050405020304" pitchFamily="18" charset="0"/>
                <a:cs typeface="Times New Roman" panose="02020603050405020304" pitchFamily="18" charset="0"/>
              </a:rPr>
              <a:t>n</a:t>
            </a:r>
            <a:r>
              <a:rPr lang="en-US" sz="1800" dirty="0"/>
              <a:t> anchors, a target can determine its position </a:t>
            </a:r>
            <a:r>
              <a:rPr lang="en-US" sz="1800" i="1" dirty="0">
                <a:latin typeface="Times New Roman" panose="02020603050405020304" pitchFamily="18" charset="0"/>
                <a:cs typeface="Times New Roman" panose="02020603050405020304" pitchFamily="18" charset="0"/>
              </a:rPr>
              <a:t>P=</a:t>
            </a:r>
            <a:r>
              <a:rPr lang="en-US" sz="1800"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Px</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Py</a:t>
            </a: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 </a:t>
            </a:r>
            <a:r>
              <a:rPr lang="en-US" sz="1800" dirty="0"/>
              <a:t>according to the following equation, where </a:t>
            </a:r>
            <a:r>
              <a:rPr lang="en-US" sz="1800" i="1" dirty="0">
                <a:latin typeface="Times New Roman" panose="02020603050405020304" pitchFamily="18" charset="0"/>
                <a:cs typeface="Times New Roman" panose="02020603050405020304" pitchFamily="18" charset="0"/>
              </a:rPr>
              <a:t>n</a:t>
            </a:r>
            <a:r>
              <a:rPr lang="en-US" sz="1800" dirty="0"/>
              <a:t> is usually taken as an integer at least 3.</a:t>
            </a:r>
            <a:endParaRPr lang="en-SG" sz="1800" dirty="0"/>
          </a:p>
        </p:txBody>
      </p:sp>
      <p:sp>
        <p:nvSpPr>
          <p:cNvPr id="133" name="Shape 133"/>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 sz="2800" dirty="0"/>
              <a:t>Weighted Centroid </a:t>
            </a:r>
            <a:r>
              <a:rPr lang="en" sz="2800" dirty="0" smtClean="0"/>
              <a:t>Localization(2)</a:t>
            </a:r>
            <a:endParaRPr sz="2800" dirty="0"/>
          </a:p>
        </p:txBody>
      </p:sp>
      <p:sp>
        <p:nvSpPr>
          <p:cNvPr id="135" name="Shape 135"/>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6</a:t>
            </a:fld>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3" name="Object 2"/>
          <p:cNvGraphicFramePr>
            <a:graphicFrameLocks noChangeAspect="1"/>
          </p:cNvGraphicFramePr>
          <p:nvPr>
            <p:extLst>
              <p:ext uri="{D42A27DB-BD31-4B8C-83A1-F6EECF244321}">
                <p14:modId xmlns:p14="http://schemas.microsoft.com/office/powerpoint/2010/main" val="46430840"/>
              </p:ext>
            </p:extLst>
          </p:nvPr>
        </p:nvGraphicFramePr>
        <p:xfrm>
          <a:off x="1124711" y="3054096"/>
          <a:ext cx="4834433" cy="947928"/>
        </p:xfrm>
        <a:graphic>
          <a:graphicData uri="http://schemas.openxmlformats.org/presentationml/2006/ole">
            <mc:AlternateContent xmlns:mc="http://schemas.openxmlformats.org/markup-compatibility/2006">
              <mc:Choice xmlns:v="urn:schemas-microsoft-com:vml" Requires="v">
                <p:oleObj spid="_x0000_s2061" name="Document" r:id="rId4" imgW="1950002" imgH="384466" progId="Word.Document.12">
                  <p:embed/>
                </p:oleObj>
              </mc:Choice>
              <mc:Fallback>
                <p:oleObj name="Document" r:id="rId4" imgW="1950002" imgH="384466"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711" y="3054096"/>
                        <a:ext cx="4834433" cy="94792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1581912" y="4084050"/>
                <a:ext cx="6419088" cy="1381468"/>
              </a:xfrm>
              <a:prstGeom prst="rect">
                <a:avLst/>
              </a:prstGeom>
            </p:spPr>
            <p:txBody>
              <a:bodyPr wrap="square">
                <a:spAutoFit/>
              </a:bodyPr>
              <a:lstStyle/>
              <a:p>
                <a:pPr algn="just"/>
                <a:r>
                  <a:rPr lang="en-US" sz="1600" dirty="0">
                    <a:latin typeface="Source Sans Pro" panose="020B0604020202020204" charset="0"/>
                    <a:ea typeface="SimSun" panose="02010600030101010101" pitchFamily="2" charset="-122"/>
                  </a:rPr>
                  <a:t>As suggested in [8], we may set </a:t>
                </a:r>
                <a14:m>
                  <m:oMath xmlns:m="http://schemas.openxmlformats.org/officeDocument/2006/math">
                    <m:sSub>
                      <m:sSubPr>
                        <m:ctrlPr>
                          <a:rPr lang="en-SG" sz="1600" i="1">
                            <a:latin typeface="Cambria Math" panose="02040503050406030204" pitchFamily="18" charset="0"/>
                            <a:ea typeface="SimSun" panose="02010600030101010101" pitchFamily="2" charset="-122"/>
                          </a:rPr>
                        </m:ctrlPr>
                      </m:sSubPr>
                      <m:e>
                        <m:r>
                          <a:rPr lang="en-US" sz="1600" i="1">
                            <a:latin typeface="Cambria Math" panose="02040503050406030204" pitchFamily="18" charset="0"/>
                            <a:ea typeface="SimSun" panose="02010600030101010101" pitchFamily="2" charset="-122"/>
                          </a:rPr>
                          <m:t>𝑤</m:t>
                        </m:r>
                      </m:e>
                      <m:sub>
                        <m:r>
                          <a:rPr lang="en-US" sz="1600" i="1">
                            <a:latin typeface="Cambria Math" panose="02040503050406030204" pitchFamily="18" charset="0"/>
                            <a:ea typeface="SimSun" panose="02010600030101010101" pitchFamily="2" charset="-122"/>
                          </a:rPr>
                          <m:t>𝑖</m:t>
                        </m:r>
                      </m:sub>
                    </m:sSub>
                    <m:r>
                      <a:rPr lang="en-US" sz="1600" i="1">
                        <a:latin typeface="Cambria Math" panose="02040503050406030204" pitchFamily="18" charset="0"/>
                        <a:ea typeface="SimSun" panose="02010600030101010101" pitchFamily="2" charset="-122"/>
                      </a:rPr>
                      <m:t>=</m:t>
                    </m:r>
                    <m:f>
                      <m:fPr>
                        <m:ctrlPr>
                          <a:rPr lang="en-SG" sz="1600" i="1">
                            <a:latin typeface="Cambria Math" panose="02040503050406030204" pitchFamily="18" charset="0"/>
                            <a:ea typeface="SimSun" panose="02010600030101010101" pitchFamily="2" charset="-122"/>
                          </a:rPr>
                        </m:ctrlPr>
                      </m:fPr>
                      <m:num>
                        <m:r>
                          <a:rPr lang="en-US" sz="1600" i="1">
                            <a:latin typeface="Cambria Math" panose="02040503050406030204" pitchFamily="18" charset="0"/>
                            <a:ea typeface="SimSun" panose="02010600030101010101" pitchFamily="2" charset="-122"/>
                          </a:rPr>
                          <m:t>1</m:t>
                        </m:r>
                      </m:num>
                      <m:den>
                        <m:sSubSup>
                          <m:sSubSupPr>
                            <m:ctrlPr>
                              <a:rPr lang="en-SG" sz="1600" i="1">
                                <a:latin typeface="Cambria Math" panose="02040503050406030204" pitchFamily="18" charset="0"/>
                                <a:ea typeface="SimSun" panose="02010600030101010101" pitchFamily="2" charset="-122"/>
                              </a:rPr>
                            </m:ctrlPr>
                          </m:sSubSupPr>
                          <m:e>
                            <m:r>
                              <a:rPr lang="en-US" sz="1600" i="1">
                                <a:latin typeface="Cambria Math" panose="02040503050406030204" pitchFamily="18" charset="0"/>
                                <a:ea typeface="SimSun" panose="02010600030101010101" pitchFamily="2" charset="-122"/>
                              </a:rPr>
                              <m:t>𝑑</m:t>
                            </m:r>
                          </m:e>
                          <m:sub>
                            <m:r>
                              <a:rPr lang="en-US" sz="1600" i="1">
                                <a:latin typeface="Cambria Math" panose="02040503050406030204" pitchFamily="18" charset="0"/>
                                <a:ea typeface="SimSun" panose="02010600030101010101" pitchFamily="2" charset="-122"/>
                              </a:rPr>
                              <m:t>𝑖</m:t>
                            </m:r>
                          </m:sub>
                          <m:sup>
                            <m:r>
                              <a:rPr lang="en-US" sz="1600" i="1">
                                <a:latin typeface="Cambria Math" panose="02040503050406030204" pitchFamily="18" charset="0"/>
                                <a:ea typeface="SimSun" panose="02010600030101010101" pitchFamily="2" charset="-122"/>
                              </a:rPr>
                              <m:t>𝑔</m:t>
                            </m:r>
                          </m:sup>
                        </m:sSubSup>
                      </m:den>
                    </m:f>
                  </m:oMath>
                </a14:m>
                <a:r>
                  <a:rPr lang="en-US" sz="1600" dirty="0">
                    <a:latin typeface="Source Sans Pro" panose="020B0604020202020204" charset="0"/>
                    <a:ea typeface="SimSun" panose="02010600030101010101" pitchFamily="2" charset="-122"/>
                  </a:rPr>
                  <a:t> with </a:t>
                </a:r>
                <a14:m>
                  <m:oMath xmlns:m="http://schemas.openxmlformats.org/officeDocument/2006/math">
                    <m:r>
                      <a:rPr lang="en-US" sz="1600" i="1">
                        <a:latin typeface="Cambria Math" panose="02040503050406030204" pitchFamily="18" charset="0"/>
                        <a:ea typeface="SimSun" panose="02010600030101010101" pitchFamily="2" charset="-122"/>
                      </a:rPr>
                      <m:t>𝑔</m:t>
                    </m:r>
                  </m:oMath>
                </a14:m>
                <a:r>
                  <a:rPr lang="en-US" sz="1600" dirty="0">
                    <a:latin typeface="Source Sans Pro" panose="020B0604020202020204" charset="0"/>
                    <a:ea typeface="SimSun" panose="02010600030101010101" pitchFamily="2" charset="-122"/>
                  </a:rPr>
                  <a:t> being a large value (say 3) to weight longer distance marginally lower for the case that anchors have long transmission range. However, in this paper </a:t>
                </a:r>
                <a14:m>
                  <m:oMath xmlns:m="http://schemas.openxmlformats.org/officeDocument/2006/math">
                    <m:r>
                      <a:rPr lang="en-US" sz="1600" i="1">
                        <a:latin typeface="Cambria Math" panose="02040503050406030204" pitchFamily="18" charset="0"/>
                        <a:ea typeface="SimSun" panose="02010600030101010101" pitchFamily="2" charset="-122"/>
                      </a:rPr>
                      <m:t>𝑔</m:t>
                    </m:r>
                  </m:oMath>
                </a14:m>
                <a:r>
                  <a:rPr lang="en-US" sz="1600" dirty="0">
                    <a:latin typeface="Source Sans Pro" panose="020B0604020202020204" charset="0"/>
                    <a:ea typeface="SimSun" panose="02010600030101010101" pitchFamily="2" charset="-122"/>
                  </a:rPr>
                  <a:t> is set as 1 and thus  </a:t>
                </a:r>
                <a14:m>
                  <m:oMath xmlns:m="http://schemas.openxmlformats.org/officeDocument/2006/math">
                    <m:sSub>
                      <m:sSubPr>
                        <m:ctrlPr>
                          <a:rPr lang="en-SG" sz="1600" i="1">
                            <a:latin typeface="Cambria Math" panose="02040503050406030204" pitchFamily="18" charset="0"/>
                            <a:ea typeface="SimSun" panose="02010600030101010101" pitchFamily="2" charset="-122"/>
                          </a:rPr>
                        </m:ctrlPr>
                      </m:sSubPr>
                      <m:e>
                        <m:r>
                          <a:rPr lang="en-US" sz="1600" i="1">
                            <a:latin typeface="Cambria Math" panose="02040503050406030204" pitchFamily="18" charset="0"/>
                            <a:ea typeface="SimSun" panose="02010600030101010101" pitchFamily="2" charset="-122"/>
                          </a:rPr>
                          <m:t>𝑤</m:t>
                        </m:r>
                      </m:e>
                      <m:sub>
                        <m:r>
                          <a:rPr lang="en-US" sz="1600" i="1">
                            <a:latin typeface="Cambria Math" panose="02040503050406030204" pitchFamily="18" charset="0"/>
                            <a:ea typeface="SimSun" panose="02010600030101010101" pitchFamily="2" charset="-122"/>
                          </a:rPr>
                          <m:t>𝑖</m:t>
                        </m:r>
                      </m:sub>
                    </m:sSub>
                    <m:r>
                      <a:rPr lang="en-US" sz="1600" i="1">
                        <a:latin typeface="Cambria Math" panose="02040503050406030204" pitchFamily="18" charset="0"/>
                        <a:ea typeface="SimSun" panose="02010600030101010101" pitchFamily="2" charset="-122"/>
                      </a:rPr>
                      <m:t>=</m:t>
                    </m:r>
                    <m:sSub>
                      <m:sSubPr>
                        <m:ctrlPr>
                          <a:rPr lang="en-SG" sz="1600" i="1">
                            <a:latin typeface="Cambria Math" panose="02040503050406030204" pitchFamily="18" charset="0"/>
                            <a:ea typeface="SimSun" panose="02010600030101010101" pitchFamily="2" charset="-122"/>
                          </a:rPr>
                        </m:ctrlPr>
                      </m:sSubPr>
                      <m:e>
                        <m:f>
                          <m:fPr>
                            <m:ctrlPr>
                              <a:rPr lang="en-SG" sz="1600" i="1">
                                <a:latin typeface="Cambria Math" panose="02040503050406030204" pitchFamily="18" charset="0"/>
                                <a:ea typeface="SimSun" panose="02010600030101010101" pitchFamily="2" charset="-122"/>
                              </a:rPr>
                            </m:ctrlPr>
                          </m:fPr>
                          <m:num>
                            <m:r>
                              <a:rPr lang="en-US" sz="1600" i="1">
                                <a:latin typeface="Cambria Math" panose="02040503050406030204" pitchFamily="18" charset="0"/>
                                <a:ea typeface="SimSun" panose="02010600030101010101" pitchFamily="2" charset="-122"/>
                              </a:rPr>
                              <m:t>1</m:t>
                            </m:r>
                          </m:num>
                          <m:den>
                            <m:r>
                              <a:rPr lang="en-US" sz="1600" i="1">
                                <a:latin typeface="Cambria Math" panose="02040503050406030204" pitchFamily="18" charset="0"/>
                                <a:ea typeface="SimSun" panose="02010600030101010101" pitchFamily="2" charset="-122"/>
                              </a:rPr>
                              <m:t>𝑑</m:t>
                            </m:r>
                          </m:den>
                        </m:f>
                      </m:e>
                      <m:sub>
                        <m:r>
                          <a:rPr lang="en-US" sz="1600" i="1">
                            <a:latin typeface="Cambria Math" panose="02040503050406030204" pitchFamily="18" charset="0"/>
                            <a:ea typeface="SimSun" panose="02010600030101010101" pitchFamily="2" charset="-122"/>
                          </a:rPr>
                          <m:t>𝑖</m:t>
                        </m:r>
                      </m:sub>
                    </m:sSub>
                  </m:oMath>
                </a14:m>
                <a:r>
                  <a:rPr lang="en-US" sz="1600" dirty="0">
                    <a:latin typeface="Source Sans Pro" panose="020B0604020202020204" charset="0"/>
                    <a:ea typeface="PMingLiU" panose="02020500000000000000" pitchFamily="18" charset="-120"/>
                  </a:rPr>
                  <a:t>.</a:t>
                </a:r>
                <a:endParaRPr lang="en-SG" sz="1600" dirty="0">
                  <a:latin typeface="Source Sans Pro" panose="020B0604020202020204" charset="0"/>
                  <a:ea typeface="SimSun" panose="02010600030101010101" pitchFamily="2" charset="-122"/>
                </a:endParaRPr>
              </a:p>
            </p:txBody>
          </p:sp>
        </mc:Choice>
        <mc:Fallback xmlns="">
          <p:sp>
            <p:nvSpPr>
              <p:cNvPr id="4" name="Rectangle 3"/>
              <p:cNvSpPr>
                <a:spLocks noRot="1" noChangeAspect="1" noMove="1" noResize="1" noEditPoints="1" noAdjustHandles="1" noChangeArrowheads="1" noChangeShapeType="1" noTextEdit="1"/>
              </p:cNvSpPr>
              <p:nvPr/>
            </p:nvSpPr>
            <p:spPr>
              <a:xfrm>
                <a:off x="1581912" y="4084050"/>
                <a:ext cx="6419088" cy="1381468"/>
              </a:xfrm>
              <a:prstGeom prst="rect">
                <a:avLst/>
              </a:prstGeom>
              <a:blipFill>
                <a:blip r:embed="rId6"/>
                <a:stretch>
                  <a:fillRect l="-570" r="-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899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2">
                                            <p:txEl>
                                              <p:pRg st="0" end="0"/>
                                            </p:txEl>
                                          </p:spTgt>
                                        </p:tgtEl>
                                        <p:attrNameLst>
                                          <p:attrName>style.visibility</p:attrName>
                                        </p:attrNameLst>
                                      </p:cBhvr>
                                      <p:to>
                                        <p:strVal val="visible"/>
                                      </p:to>
                                    </p:set>
                                    <p:animEffect transition="in" filter="fade">
                                      <p:cBhvr>
                                        <p:cTn id="10" dur="5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sz="2800" dirty="0" smtClean="0"/>
              <a:t>Crowdsourced </a:t>
            </a:r>
            <a:r>
              <a:rPr lang="en-SG" sz="2800" dirty="0"/>
              <a:t>Indoor Localization</a:t>
            </a:r>
            <a:endParaRPr sz="2800" dirty="0"/>
          </a:p>
        </p:txBody>
      </p:sp>
      <p:sp>
        <p:nvSpPr>
          <p:cNvPr id="76" name="Shape 76"/>
          <p:cNvSpPr txBox="1"/>
          <p:nvPr/>
        </p:nvSpPr>
        <p:spPr>
          <a:xfrm>
            <a:off x="420390" y="1452528"/>
            <a:ext cx="3831570" cy="3070200"/>
          </a:xfrm>
          <a:prstGeom prst="rect">
            <a:avLst/>
          </a:prstGeom>
          <a:noFill/>
          <a:ln>
            <a:noFill/>
          </a:ln>
        </p:spPr>
        <p:txBody>
          <a:bodyPr spcFirstLastPara="1" wrap="square" lIns="91425" tIns="91425" rIns="91425" bIns="91425" anchor="t" anchorCtr="0">
            <a:noAutofit/>
          </a:bodyPr>
          <a:lstStyle/>
          <a:p>
            <a:pPr lvl="0">
              <a:spcBef>
                <a:spcPts val="600"/>
              </a:spcBef>
            </a:pPr>
            <a:r>
              <a:rPr lang="en-SG" sz="1600" b="1" dirty="0" smtClean="0">
                <a:solidFill>
                  <a:srgbClr val="0091EA"/>
                </a:solidFill>
                <a:latin typeface="Source Sans Pro"/>
                <a:ea typeface="Source Sans Pro"/>
                <a:cs typeface="Source Sans Pro"/>
                <a:sym typeface="Source Sans Pro"/>
              </a:rPr>
              <a:t>Fingerprinting </a:t>
            </a:r>
            <a:r>
              <a:rPr lang="en-SG" sz="1600" b="1" dirty="0">
                <a:solidFill>
                  <a:srgbClr val="0091EA"/>
                </a:solidFill>
                <a:latin typeface="Source Sans Pro"/>
                <a:ea typeface="Source Sans Pro"/>
                <a:cs typeface="Source Sans Pro"/>
                <a:sym typeface="Source Sans Pro"/>
              </a:rPr>
              <a:t>localization </a:t>
            </a:r>
          </a:p>
          <a:p>
            <a:pPr lvl="0">
              <a:spcBef>
                <a:spcPts val="600"/>
              </a:spcBef>
            </a:pPr>
            <a:r>
              <a:rPr lang="en-US" sz="1600" dirty="0">
                <a:solidFill>
                  <a:srgbClr val="263238"/>
                </a:solidFill>
                <a:latin typeface="Source Sans Pro"/>
                <a:ea typeface="Source Sans Pro"/>
                <a:cs typeface="Source Sans Pro"/>
                <a:sym typeface="Source Sans Pro"/>
              </a:rPr>
              <a:t>consists of two phases: offline site survey, and online </a:t>
            </a:r>
            <a:r>
              <a:rPr lang="en-US" sz="1600" dirty="0" smtClean="0">
                <a:solidFill>
                  <a:srgbClr val="263238"/>
                </a:solidFill>
                <a:latin typeface="Source Sans Pro"/>
                <a:ea typeface="Source Sans Pro"/>
                <a:cs typeface="Source Sans Pro"/>
                <a:sym typeface="Source Sans Pro"/>
              </a:rPr>
              <a:t>positioning </a:t>
            </a:r>
            <a:endParaRPr lang="en-US" sz="1600" dirty="0">
              <a:solidFill>
                <a:srgbClr val="263238"/>
              </a:solidFill>
              <a:latin typeface="Source Sans Pro"/>
              <a:ea typeface="Source Sans Pro"/>
              <a:cs typeface="Source Sans Pro"/>
              <a:sym typeface="Source Sans Pro"/>
            </a:endParaRPr>
          </a:p>
          <a:p>
            <a:pPr marL="342900" lvl="0" indent="-342900">
              <a:spcBef>
                <a:spcPts val="600"/>
              </a:spcBef>
              <a:buFont typeface="+mj-lt"/>
              <a:buAutoNum type="arabicPeriod"/>
            </a:pPr>
            <a:r>
              <a:rPr lang="en-US" sz="1600" dirty="0" smtClean="0">
                <a:solidFill>
                  <a:srgbClr val="263238"/>
                </a:solidFill>
                <a:latin typeface="Source Sans Pro"/>
                <a:ea typeface="Source Sans Pro"/>
                <a:cs typeface="Source Sans Pro"/>
                <a:sym typeface="Source Sans Pro"/>
              </a:rPr>
              <a:t>In </a:t>
            </a:r>
            <a:r>
              <a:rPr lang="en-US" sz="1600" dirty="0">
                <a:solidFill>
                  <a:srgbClr val="263238"/>
                </a:solidFill>
                <a:latin typeface="Source Sans Pro"/>
                <a:ea typeface="Source Sans Pro"/>
                <a:cs typeface="Source Sans Pro"/>
                <a:sym typeface="Source Sans Pro"/>
              </a:rPr>
              <a:t>the site survey phase, a fingerprint (e.g., the RSSI values of </a:t>
            </a:r>
            <a:r>
              <a:rPr lang="en-US" sz="1600" dirty="0" err="1">
                <a:solidFill>
                  <a:srgbClr val="263238"/>
                </a:solidFill>
                <a:latin typeface="Source Sans Pro"/>
                <a:ea typeface="Source Sans Pro"/>
                <a:cs typeface="Source Sans Pro"/>
                <a:sym typeface="Source Sans Pro"/>
              </a:rPr>
              <a:t>WiFi</a:t>
            </a:r>
            <a:r>
              <a:rPr lang="en-US" sz="1600" dirty="0">
                <a:solidFill>
                  <a:srgbClr val="263238"/>
                </a:solidFill>
                <a:latin typeface="Source Sans Pro"/>
                <a:ea typeface="Source Sans Pro"/>
                <a:cs typeface="Source Sans Pro"/>
                <a:sym typeface="Source Sans Pro"/>
              </a:rPr>
              <a:t> APs) for every reference point (RP</a:t>
            </a:r>
            <a:r>
              <a:rPr lang="en-US" sz="1600" dirty="0" smtClean="0">
                <a:solidFill>
                  <a:srgbClr val="263238"/>
                </a:solidFill>
                <a:latin typeface="Source Sans Pro"/>
                <a:ea typeface="Source Sans Pro"/>
                <a:cs typeface="Source Sans Pro"/>
                <a:sym typeface="Source Sans Pro"/>
              </a:rPr>
              <a:t>) is obtained</a:t>
            </a:r>
            <a:endParaRPr lang="en-US" sz="1600" dirty="0">
              <a:solidFill>
                <a:srgbClr val="263238"/>
              </a:solidFill>
              <a:latin typeface="Source Sans Pro"/>
              <a:ea typeface="Source Sans Pro"/>
              <a:cs typeface="Source Sans Pro"/>
              <a:sym typeface="Source Sans Pro"/>
            </a:endParaRPr>
          </a:p>
          <a:p>
            <a:pPr marL="342900" lvl="0" indent="-342900">
              <a:spcBef>
                <a:spcPts val="600"/>
              </a:spcBef>
              <a:buFont typeface="+mj-lt"/>
              <a:buAutoNum type="arabicPeriod"/>
            </a:pPr>
            <a:r>
              <a:rPr lang="en-US" sz="1600" dirty="0" smtClean="0">
                <a:solidFill>
                  <a:srgbClr val="263238"/>
                </a:solidFill>
                <a:latin typeface="Source Sans Pro"/>
                <a:ea typeface="Source Sans Pro"/>
                <a:cs typeface="Source Sans Pro"/>
                <a:sym typeface="Source Sans Pro"/>
              </a:rPr>
              <a:t>In </a:t>
            </a:r>
            <a:r>
              <a:rPr lang="en-US" sz="1600" dirty="0">
                <a:solidFill>
                  <a:srgbClr val="263238"/>
                </a:solidFill>
                <a:latin typeface="Source Sans Pro"/>
                <a:ea typeface="Source Sans Pro"/>
                <a:cs typeface="Source Sans Pro"/>
                <a:sym typeface="Source Sans Pro"/>
              </a:rPr>
              <a:t>the positioning phase, the observed fingerprint of a target (e.g., smartphone) is used as the key to find out </a:t>
            </a:r>
            <a:r>
              <a:rPr lang="en-US" sz="1600" i="1" dirty="0">
                <a:solidFill>
                  <a:srgbClr val="263238"/>
                </a:solidFill>
                <a:latin typeface="Times New Roman" panose="02020603050405020304" pitchFamily="18" charset="0"/>
                <a:ea typeface="Source Sans Pro"/>
                <a:cs typeface="Times New Roman" panose="02020603050405020304" pitchFamily="18" charset="0"/>
                <a:sym typeface="Source Sans Pro"/>
              </a:rPr>
              <a:t>k</a:t>
            </a:r>
            <a:r>
              <a:rPr lang="en-US" sz="1600" dirty="0">
                <a:solidFill>
                  <a:srgbClr val="263238"/>
                </a:solidFill>
                <a:latin typeface="Source Sans Pro"/>
                <a:ea typeface="Source Sans Pro"/>
                <a:cs typeface="Source Sans Pro"/>
                <a:sym typeface="Source Sans Pro"/>
              </a:rPr>
              <a:t> nearest fingerprints of </a:t>
            </a:r>
            <a:r>
              <a:rPr lang="en-US" sz="1600" i="1" dirty="0">
                <a:solidFill>
                  <a:srgbClr val="263238"/>
                </a:solidFill>
                <a:latin typeface="Times New Roman" panose="02020603050405020304" pitchFamily="18" charset="0"/>
                <a:ea typeface="Source Sans Pro"/>
                <a:cs typeface="Times New Roman" panose="02020603050405020304" pitchFamily="18" charset="0"/>
                <a:sym typeface="Source Sans Pro"/>
              </a:rPr>
              <a:t>k</a:t>
            </a:r>
            <a:r>
              <a:rPr lang="en-US" sz="1600" dirty="0">
                <a:solidFill>
                  <a:srgbClr val="263238"/>
                </a:solidFill>
                <a:latin typeface="Source Sans Pro"/>
                <a:ea typeface="Source Sans Pro"/>
                <a:cs typeface="Source Sans Pro"/>
                <a:sym typeface="Source Sans Pro"/>
              </a:rPr>
              <a:t> </a:t>
            </a:r>
            <a:r>
              <a:rPr lang="en-US" sz="1600" dirty="0" smtClean="0">
                <a:solidFill>
                  <a:srgbClr val="263238"/>
                </a:solidFill>
                <a:latin typeface="Source Sans Pro"/>
                <a:ea typeface="Source Sans Pro"/>
                <a:cs typeface="Source Sans Pro"/>
                <a:sym typeface="Source Sans Pro"/>
              </a:rPr>
              <a:t>RPs for estimating target position, </a:t>
            </a:r>
            <a:r>
              <a:rPr lang="en-US" sz="1600" dirty="0">
                <a:solidFill>
                  <a:srgbClr val="263238"/>
                </a:solidFill>
                <a:latin typeface="Source Sans Pro"/>
                <a:ea typeface="Source Sans Pro"/>
                <a:cs typeface="Source Sans Pro"/>
                <a:sym typeface="Source Sans Pro"/>
              </a:rPr>
              <a:t>where </a:t>
            </a:r>
            <a:r>
              <a:rPr lang="en-US" sz="1600" i="1" dirty="0">
                <a:solidFill>
                  <a:srgbClr val="263238"/>
                </a:solidFill>
                <a:latin typeface="Times New Roman" panose="02020603050405020304" pitchFamily="18" charset="0"/>
                <a:ea typeface="Source Sans Pro"/>
                <a:cs typeface="Times New Roman" panose="02020603050405020304" pitchFamily="18" charset="0"/>
              </a:rPr>
              <a:t>k</a:t>
            </a:r>
            <a:r>
              <a:rPr lang="en-US" sz="1600" dirty="0">
                <a:sym typeface="Symbol" panose="05050102010706020507" pitchFamily="18" charset="2"/>
              </a:rPr>
              <a:t></a:t>
            </a:r>
            <a:r>
              <a:rPr lang="en-US" sz="1600" dirty="0" smtClean="0"/>
              <a:t>1.</a:t>
            </a:r>
            <a:endParaRPr sz="1600" dirty="0">
              <a:solidFill>
                <a:srgbClr val="263238"/>
              </a:solidFill>
              <a:latin typeface="Source Sans Pro"/>
              <a:ea typeface="Source Sans Pro"/>
              <a:cs typeface="Source Sans Pro"/>
              <a:sym typeface="Source Sans Pro"/>
            </a:endParaRPr>
          </a:p>
        </p:txBody>
      </p:sp>
      <p:sp>
        <p:nvSpPr>
          <p:cNvPr id="77" name="Shape 77"/>
          <p:cNvSpPr txBox="1"/>
          <p:nvPr/>
        </p:nvSpPr>
        <p:spPr>
          <a:xfrm>
            <a:off x="4661032" y="2302920"/>
            <a:ext cx="3318300" cy="30702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SG" sz="1600" b="1" dirty="0" smtClean="0">
                <a:solidFill>
                  <a:srgbClr val="0091EA"/>
                </a:solidFill>
                <a:latin typeface="Source Sans Pro"/>
                <a:ea typeface="Source Sans Pro"/>
                <a:cs typeface="Source Sans Pro"/>
                <a:sym typeface="Source Sans Pro"/>
              </a:rPr>
              <a:t>Advantage of Crowdsourcing Fingerprinting </a:t>
            </a:r>
          </a:p>
          <a:p>
            <a:pPr lvl="0">
              <a:spcBef>
                <a:spcPts val="600"/>
              </a:spcBef>
            </a:pPr>
            <a:r>
              <a:rPr lang="en-US" sz="1600" dirty="0">
                <a:solidFill>
                  <a:srgbClr val="263238"/>
                </a:solidFill>
                <a:latin typeface="Source Sans Pro"/>
                <a:ea typeface="Source Sans Pro"/>
                <a:cs typeface="Source Sans Pro"/>
                <a:sym typeface="Source Sans Pro"/>
              </a:rPr>
              <a:t>Crowdsourcing can relieve the burden of site survey by allowing common users to participate in fingerprinting. </a:t>
            </a:r>
            <a:endParaRPr sz="1600" dirty="0">
              <a:solidFill>
                <a:srgbClr val="263238"/>
              </a:solidFill>
              <a:latin typeface="Source Sans Pro"/>
              <a:ea typeface="Source Sans Pro"/>
              <a:cs typeface="Source Sans Pro"/>
              <a:sym typeface="Source Sans Pro"/>
            </a:endParaRPr>
          </a:p>
        </p:txBody>
      </p:sp>
      <p:sp>
        <p:nvSpPr>
          <p:cNvPr id="78" name="Shape 78"/>
          <p:cNvSpPr txBox="1"/>
          <p:nvPr/>
        </p:nvSpPr>
        <p:spPr>
          <a:xfrm>
            <a:off x="2467350" y="4728114"/>
            <a:ext cx="5937033" cy="826500"/>
          </a:xfrm>
          <a:prstGeom prst="rect">
            <a:avLst/>
          </a:prstGeom>
          <a:noFill/>
          <a:ln>
            <a:noFill/>
          </a:ln>
        </p:spPr>
        <p:txBody>
          <a:bodyPr spcFirstLastPara="1" wrap="square" lIns="91425" tIns="91425" rIns="91425" bIns="91425" anchor="t" anchorCtr="0">
            <a:noAutofit/>
          </a:bodyPr>
          <a:lstStyle/>
          <a:p>
            <a:pPr lvl="0">
              <a:spcBef>
                <a:spcPts val="1000"/>
              </a:spcBef>
            </a:pPr>
            <a:r>
              <a:rPr lang="en-US" sz="1600" b="1" dirty="0">
                <a:solidFill>
                  <a:srgbClr val="263238"/>
                </a:solidFill>
                <a:latin typeface="Source Sans Pro"/>
                <a:ea typeface="Source Sans Pro"/>
                <a:cs typeface="Source Sans Pro"/>
                <a:sym typeface="Source Sans Pro"/>
              </a:rPr>
              <a:t>A challenge of fingerprinting crowdsourcing is device diversity. </a:t>
            </a:r>
            <a:r>
              <a:rPr lang="en-US" sz="1600" dirty="0">
                <a:solidFill>
                  <a:srgbClr val="263238"/>
                </a:solidFill>
                <a:latin typeface="Source Sans Pro"/>
                <a:ea typeface="Source Sans Pro"/>
                <a:cs typeface="Source Sans Pro"/>
                <a:sym typeface="Source Sans Pro"/>
              </a:rPr>
              <a:t>Since crowds own devices with diverse brands, models, and hardware specifications, inconsistency of fingerprint measurements is likely to happen. </a:t>
            </a:r>
            <a:endParaRPr sz="1600" dirty="0">
              <a:solidFill>
                <a:srgbClr val="263238"/>
              </a:solidFill>
              <a:latin typeface="Source Sans Pro"/>
              <a:ea typeface="Source Sans Pro"/>
              <a:cs typeface="Source Sans Pro"/>
              <a:sym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2637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
                                            <p:txEl>
                                              <p:pRg st="1" end="1"/>
                                            </p:txEl>
                                          </p:spTgt>
                                        </p:tgtEl>
                                        <p:attrNameLst>
                                          <p:attrName>style.visibility</p:attrName>
                                        </p:attrNameLst>
                                      </p:cBhvr>
                                      <p:to>
                                        <p:strVal val="visible"/>
                                      </p:to>
                                    </p:set>
                                    <p:animEffect transition="in" filter="fade">
                                      <p:cBhvr>
                                        <p:cTn id="10" dur="500"/>
                                        <p:tgtEl>
                                          <p:spTgt spid="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animEffect transition="in" filter="fade">
                                      <p:cBhvr>
                                        <p:cTn id="13" dur="500"/>
                                        <p:tgtEl>
                                          <p:spTgt spid="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xEl>
                                              <p:pRg st="3" end="3"/>
                                            </p:txEl>
                                          </p:spTgt>
                                        </p:tgtEl>
                                        <p:attrNameLst>
                                          <p:attrName>style.visibility</p:attrName>
                                        </p:attrNameLst>
                                      </p:cBhvr>
                                      <p:to>
                                        <p:strVal val="visible"/>
                                      </p:to>
                                    </p:set>
                                    <p:animEffect transition="in" filter="fade">
                                      <p:cBhvr>
                                        <p:cTn id="16" dur="500"/>
                                        <p:tgtEl>
                                          <p:spTgt spid="7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7">
                                            <p:txEl>
                                              <p:pRg st="0" end="0"/>
                                            </p:txEl>
                                          </p:spTgt>
                                        </p:tgtEl>
                                        <p:attrNameLst>
                                          <p:attrName>style.visibility</p:attrName>
                                        </p:attrNameLst>
                                      </p:cBhvr>
                                      <p:to>
                                        <p:strVal val="visible"/>
                                      </p:to>
                                    </p:set>
                                    <p:animEffect transition="in" filter="fade">
                                      <p:cBhvr>
                                        <p:cTn id="21" dur="500"/>
                                        <p:tgtEl>
                                          <p:spTgt spid="7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7">
                                            <p:txEl>
                                              <p:pRg st="1" end="1"/>
                                            </p:txEl>
                                          </p:spTgt>
                                        </p:tgtEl>
                                        <p:attrNameLst>
                                          <p:attrName>style.visibility</p:attrName>
                                        </p:attrNameLst>
                                      </p:cBhvr>
                                      <p:to>
                                        <p:strVal val="visible"/>
                                      </p:to>
                                    </p:set>
                                    <p:animEffect transition="in" filter="fade">
                                      <p:cBhvr>
                                        <p:cTn id="24" dur="500"/>
                                        <p:tgtEl>
                                          <p:spTgt spid="7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8">
                                            <p:txEl>
                                              <p:pRg st="0" end="0"/>
                                            </p:txEl>
                                          </p:spTgt>
                                        </p:tgtEl>
                                        <p:attrNameLst>
                                          <p:attrName>style.visibility</p:attrName>
                                        </p:attrNameLst>
                                      </p:cBhvr>
                                      <p:to>
                                        <p:strVal val="visible"/>
                                      </p:to>
                                    </p:set>
                                    <p:animEffect transition="in" filter="fade">
                                      <p:cBhvr>
                                        <p:cTn id="29"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5865747" y="3416025"/>
            <a:ext cx="1820700" cy="18207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ctrTitle" idx="4294967295"/>
          </p:nvPr>
        </p:nvSpPr>
        <p:spPr>
          <a:xfrm>
            <a:off x="1637500" y="587125"/>
            <a:ext cx="5642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b="1" dirty="0" smtClean="0"/>
              <a:t>Outline</a:t>
            </a:r>
            <a:endParaRPr sz="6000" b="1" dirty="0"/>
          </a:p>
        </p:txBody>
      </p:sp>
      <p:sp>
        <p:nvSpPr>
          <p:cNvPr id="86" name="Shape 86"/>
          <p:cNvSpPr txBox="1">
            <a:spLocks noGrp="1"/>
          </p:cNvSpPr>
          <p:nvPr>
            <p:ph type="subTitle" idx="4294967295"/>
          </p:nvPr>
        </p:nvSpPr>
        <p:spPr>
          <a:xfrm>
            <a:off x="1637500" y="1293475"/>
            <a:ext cx="5642100"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smtClean="0"/>
              <a:t>____________</a:t>
            </a:r>
            <a:endParaRPr sz="3600" b="1" dirty="0"/>
          </a:p>
        </p:txBody>
      </p:sp>
      <p:sp>
        <p:nvSpPr>
          <p:cNvPr id="87" name="Shape 87"/>
          <p:cNvSpPr txBox="1">
            <a:spLocks noGrp="1"/>
          </p:cNvSpPr>
          <p:nvPr>
            <p:ph type="body" idx="4294967295"/>
          </p:nvPr>
        </p:nvSpPr>
        <p:spPr>
          <a:xfrm>
            <a:off x="1511412" y="2339875"/>
            <a:ext cx="3602056" cy="3282000"/>
          </a:xfrm>
          <a:prstGeom prst="rect">
            <a:avLst/>
          </a:prstGeom>
        </p:spPr>
        <p:txBody>
          <a:bodyPr spcFirstLastPara="1" wrap="square" lIns="91425" tIns="91425" rIns="91425" bIns="91425" anchor="t" anchorCtr="0">
            <a:noAutofit/>
          </a:bodyPr>
          <a:lstStyle/>
          <a:p>
            <a:pPr marL="514350" lvl="0" indent="-514350" rtl="0">
              <a:spcBef>
                <a:spcPts val="600"/>
              </a:spcBef>
              <a:spcAft>
                <a:spcPts val="0"/>
              </a:spcAft>
              <a:buFont typeface="+mj-lt"/>
              <a:buAutoNum type="arabicPeriod"/>
            </a:pPr>
            <a:r>
              <a:rPr lang="en-SG" sz="2800" dirty="0" smtClean="0"/>
              <a:t>Introduction</a:t>
            </a:r>
            <a:endParaRPr sz="2800" dirty="0"/>
          </a:p>
          <a:p>
            <a:pPr marL="514350" lvl="0" indent="-514350" rtl="0">
              <a:spcBef>
                <a:spcPts val="600"/>
              </a:spcBef>
              <a:spcAft>
                <a:spcPts val="0"/>
              </a:spcAft>
              <a:buFont typeface="+mj-lt"/>
              <a:buAutoNum type="arabicPeriod"/>
            </a:pPr>
            <a:r>
              <a:rPr lang="en-SG" sz="2800" dirty="0" smtClean="0"/>
              <a:t>Related Work</a:t>
            </a:r>
            <a:endParaRPr sz="2800" dirty="0"/>
          </a:p>
          <a:p>
            <a:pPr marL="514350" lvl="0" indent="-514350" rtl="0">
              <a:spcBef>
                <a:spcPts val="600"/>
              </a:spcBef>
              <a:spcAft>
                <a:spcPts val="0"/>
              </a:spcAft>
              <a:buFont typeface="+mj-lt"/>
              <a:buAutoNum type="arabicPeriod"/>
            </a:pPr>
            <a:r>
              <a:rPr lang="en-SG" sz="2800" b="1" dirty="0" smtClean="0"/>
              <a:t>Proposed Method</a:t>
            </a:r>
            <a:endParaRPr sz="2800" b="1" dirty="0"/>
          </a:p>
          <a:p>
            <a:pPr marL="514350" lvl="0" indent="-514350">
              <a:spcBef>
                <a:spcPts val="600"/>
              </a:spcBef>
              <a:spcAft>
                <a:spcPts val="0"/>
              </a:spcAft>
              <a:buFont typeface="+mj-lt"/>
              <a:buAutoNum type="arabicPeriod"/>
            </a:pPr>
            <a:r>
              <a:rPr lang="en" sz="2800" dirty="0" smtClean="0"/>
              <a:t>Experiments</a:t>
            </a:r>
          </a:p>
          <a:p>
            <a:pPr marL="514350" lvl="0" indent="-514350">
              <a:spcBef>
                <a:spcPts val="600"/>
              </a:spcBef>
              <a:spcAft>
                <a:spcPts val="0"/>
              </a:spcAft>
              <a:buFont typeface="+mj-lt"/>
              <a:buAutoNum type="arabicPeriod"/>
            </a:pPr>
            <a:r>
              <a:rPr lang="en" sz="2800" dirty="0" smtClean="0"/>
              <a:t>Conclusion</a:t>
            </a:r>
            <a:endParaRPr sz="2800" dirty="0"/>
          </a:p>
        </p:txBody>
      </p:sp>
      <p:cxnSp>
        <p:nvCxnSpPr>
          <p:cNvPr id="89" name="Shape 89"/>
          <p:cNvCxnSpPr/>
          <p:nvPr/>
        </p:nvCxnSpPr>
        <p:spPr>
          <a:xfrm>
            <a:off x="6939075" y="5244825"/>
            <a:ext cx="145800" cy="567600"/>
          </a:xfrm>
          <a:prstGeom prst="straightConnector1">
            <a:avLst/>
          </a:prstGeom>
          <a:noFill/>
          <a:ln w="9525" cap="flat" cmpd="sng">
            <a:solidFill>
              <a:srgbClr val="CFD8DC"/>
            </a:solidFill>
            <a:prstDash val="solid"/>
            <a:round/>
            <a:headEnd type="none" w="med" len="med"/>
            <a:tailEnd type="none" w="med" len="med"/>
          </a:ln>
        </p:spPr>
      </p:cxnSp>
      <p:cxnSp>
        <p:nvCxnSpPr>
          <p:cNvPr id="90" name="Shape 90"/>
          <p:cNvCxnSpPr/>
          <p:nvPr/>
        </p:nvCxnSpPr>
        <p:spPr>
          <a:xfrm>
            <a:off x="7419812" y="4970090"/>
            <a:ext cx="289500" cy="396300"/>
          </a:xfrm>
          <a:prstGeom prst="straightConnector1">
            <a:avLst/>
          </a:prstGeom>
          <a:noFill/>
          <a:ln w="9525" cap="flat" cmpd="sng">
            <a:solidFill>
              <a:srgbClr val="CFD8DC"/>
            </a:solidFill>
            <a:prstDash val="solid"/>
            <a:round/>
            <a:headEnd type="none" w="med" len="med"/>
            <a:tailEnd type="none" w="med" len="med"/>
          </a:ln>
        </p:spPr>
      </p:cxnSp>
      <p:cxnSp>
        <p:nvCxnSpPr>
          <p:cNvPr id="91" name="Shape 91"/>
          <p:cNvCxnSpPr/>
          <p:nvPr/>
        </p:nvCxnSpPr>
        <p:spPr>
          <a:xfrm>
            <a:off x="7636225" y="4669275"/>
            <a:ext cx="802500" cy="259500"/>
          </a:xfrm>
          <a:prstGeom prst="straightConnector1">
            <a:avLst/>
          </a:prstGeom>
          <a:noFill/>
          <a:ln w="9525" cap="flat" cmpd="sng">
            <a:solidFill>
              <a:srgbClr val="CFD8DC"/>
            </a:solidFill>
            <a:prstDash val="solid"/>
            <a:round/>
            <a:headEnd type="none" w="med" len="med"/>
            <a:tailEnd type="none" w="med" len="med"/>
          </a:ln>
        </p:spPr>
      </p:cxnSp>
      <p:sp>
        <p:nvSpPr>
          <p:cNvPr id="92" name="Shape 92"/>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28"/>
          <a:stretch/>
        </p:blipFill>
        <p:spPr>
          <a:xfrm>
            <a:off x="5617742" y="3363920"/>
            <a:ext cx="2316709" cy="2035737"/>
          </a:xfrm>
          <a:prstGeom prst="rect">
            <a:avLst/>
          </a:prstGeom>
        </p:spPr>
      </p:pic>
    </p:spTree>
    <p:extLst>
      <p:ext uri="{BB962C8B-B14F-4D97-AF65-F5344CB8AC3E}">
        <p14:creationId xmlns:p14="http://schemas.microsoft.com/office/powerpoint/2010/main" val="380164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lvl="0"/>
            <a:r>
              <a:rPr lang="en-SG" sz="2800" dirty="0"/>
              <a:t>A.	Calibration for WCL</a:t>
            </a:r>
            <a:endParaRPr sz="2800" dirty="0"/>
          </a:p>
        </p:txBody>
      </p:sp>
      <p:sp>
        <p:nvSpPr>
          <p:cNvPr id="76" name="Shape 76"/>
          <p:cNvSpPr txBox="1"/>
          <p:nvPr/>
        </p:nvSpPr>
        <p:spPr>
          <a:xfrm>
            <a:off x="786150" y="1553112"/>
            <a:ext cx="3179400" cy="3070200"/>
          </a:xfrm>
          <a:prstGeom prst="rect">
            <a:avLst/>
          </a:prstGeom>
          <a:noFill/>
          <a:ln>
            <a:noFill/>
          </a:ln>
        </p:spPr>
        <p:txBody>
          <a:bodyPr spcFirstLastPara="1" wrap="square" lIns="91425" tIns="91425" rIns="91425" bIns="91425" anchor="t" anchorCtr="0">
            <a:noAutofit/>
          </a:bodyPr>
          <a:lstStyle/>
          <a:p>
            <a:pPr>
              <a:spcBef>
                <a:spcPts val="600"/>
              </a:spcBef>
              <a:buSzPts val="1100"/>
            </a:pPr>
            <a:r>
              <a:rPr lang="en-US" sz="1600" dirty="0" smtClean="0">
                <a:solidFill>
                  <a:srgbClr val="263238"/>
                </a:solidFill>
                <a:latin typeface="Source Sans Pro"/>
                <a:ea typeface="Source Sans Pro"/>
                <a:cs typeface="Source Sans Pro"/>
              </a:rPr>
              <a:t>When the WCL method is applied, a target can estimate the distance between itself and an anchor according to the RSSI value of the anchor’s signal received. This is under the assumption that the four values </a:t>
            </a:r>
            <a:r>
              <a:rPr lang="en-US" sz="1600" i="1" dirty="0" smtClean="0">
                <a:solidFill>
                  <a:srgbClr val="263238"/>
                </a:solidFill>
                <a:latin typeface="Times New Roman" panose="02020603050405020304" pitchFamily="18" charset="0"/>
                <a:ea typeface="Source Sans Pro"/>
                <a:cs typeface="Times New Roman" panose="02020603050405020304" pitchFamily="18" charset="0"/>
              </a:rPr>
              <a:t>P</a:t>
            </a:r>
            <a:r>
              <a:rPr lang="en-US" sz="1600" i="1" baseline="-25000" dirty="0" smtClean="0">
                <a:solidFill>
                  <a:srgbClr val="263238"/>
                </a:solidFill>
                <a:latin typeface="Times New Roman" panose="02020603050405020304" pitchFamily="18" charset="0"/>
                <a:ea typeface="Source Sans Pro"/>
                <a:cs typeface="Times New Roman" panose="02020603050405020304" pitchFamily="18" charset="0"/>
              </a:rPr>
              <a:t>t</a:t>
            </a:r>
            <a:r>
              <a:rPr lang="en-US" sz="1600" dirty="0" smtClean="0">
                <a:solidFill>
                  <a:srgbClr val="263238"/>
                </a:solidFill>
                <a:latin typeface="Source Sans Pro"/>
                <a:ea typeface="Source Sans Pro"/>
                <a:cs typeface="Source Sans Pro"/>
              </a:rPr>
              <a:t>, </a:t>
            </a:r>
            <a:r>
              <a:rPr lang="en-US" sz="1600" i="1" dirty="0">
                <a:solidFill>
                  <a:srgbClr val="263238"/>
                </a:solidFill>
                <a:latin typeface="Times New Roman" panose="02020603050405020304" pitchFamily="18" charset="0"/>
                <a:ea typeface="Source Sans Pro"/>
                <a:cs typeface="Times New Roman" panose="02020603050405020304" pitchFamily="18" charset="0"/>
              </a:rPr>
              <a:t>G</a:t>
            </a:r>
            <a:r>
              <a:rPr lang="en-US" sz="1600" i="1" baseline="-25000" dirty="0">
                <a:solidFill>
                  <a:srgbClr val="263238"/>
                </a:solidFill>
                <a:latin typeface="Times New Roman" panose="02020603050405020304" pitchFamily="18" charset="0"/>
                <a:ea typeface="Source Sans Pro"/>
                <a:cs typeface="Times New Roman" panose="02020603050405020304" pitchFamily="18" charset="0"/>
              </a:rPr>
              <a:t>t</a:t>
            </a:r>
            <a:r>
              <a:rPr lang="en-US" sz="1600" dirty="0" smtClean="0">
                <a:solidFill>
                  <a:srgbClr val="263238"/>
                </a:solidFill>
                <a:latin typeface="Source Sans Pro"/>
                <a:ea typeface="Source Sans Pro"/>
                <a:cs typeface="Source Sans Pro"/>
              </a:rPr>
              <a:t>, </a:t>
            </a:r>
            <a:r>
              <a:rPr lang="en-US" sz="1600" i="1" dirty="0">
                <a:solidFill>
                  <a:srgbClr val="263238"/>
                </a:solidFill>
                <a:latin typeface="Times New Roman" panose="02020603050405020304" pitchFamily="18" charset="0"/>
                <a:ea typeface="Source Sans Pro"/>
                <a:cs typeface="Times New Roman" panose="02020603050405020304" pitchFamily="18" charset="0"/>
              </a:rPr>
              <a:t>G</a:t>
            </a:r>
            <a:r>
              <a:rPr lang="en-US" sz="1600" i="1" baseline="-25000" dirty="0">
                <a:solidFill>
                  <a:srgbClr val="263238"/>
                </a:solidFill>
                <a:latin typeface="Times New Roman" panose="02020603050405020304" pitchFamily="18" charset="0"/>
                <a:ea typeface="Source Sans Pro"/>
                <a:cs typeface="Times New Roman" panose="02020603050405020304" pitchFamily="18" charset="0"/>
              </a:rPr>
              <a:t>r</a:t>
            </a:r>
            <a:r>
              <a:rPr lang="en-US" sz="1600" dirty="0" smtClean="0">
                <a:solidFill>
                  <a:srgbClr val="263238"/>
                </a:solidFill>
                <a:latin typeface="Source Sans Pro"/>
                <a:ea typeface="Source Sans Pro"/>
                <a:cs typeface="Source Sans Pro"/>
              </a:rPr>
              <a:t>, and </a:t>
            </a:r>
            <a:r>
              <a:rPr lang="en-US" sz="1600" dirty="0" smtClean="0">
                <a:solidFill>
                  <a:srgbClr val="263238"/>
                </a:solidFill>
                <a:latin typeface="Source Sans Pro"/>
                <a:ea typeface="Source Sans Pro"/>
                <a:cs typeface="Source Sans Pro"/>
                <a:sym typeface="Symbol" panose="05050102010706020507" pitchFamily="18" charset="2"/>
              </a:rPr>
              <a:t></a:t>
            </a:r>
            <a:r>
              <a:rPr lang="en-US" sz="1600" dirty="0" smtClean="0">
                <a:solidFill>
                  <a:srgbClr val="263238"/>
                </a:solidFill>
                <a:latin typeface="Source Sans Pro"/>
                <a:ea typeface="Source Sans Pro"/>
                <a:cs typeface="Source Sans Pro"/>
              </a:rPr>
              <a:t> in the </a:t>
            </a:r>
            <a:r>
              <a:rPr lang="en-US" sz="1600" dirty="0" err="1" smtClean="0">
                <a:solidFill>
                  <a:srgbClr val="263238"/>
                </a:solidFill>
                <a:latin typeface="Source Sans Pro"/>
                <a:ea typeface="Source Sans Pro"/>
                <a:cs typeface="Source Sans Pro"/>
              </a:rPr>
              <a:t>Friis</a:t>
            </a:r>
            <a:r>
              <a:rPr lang="en-US" sz="1600" dirty="0" smtClean="0">
                <a:solidFill>
                  <a:srgbClr val="263238"/>
                </a:solidFill>
                <a:latin typeface="Source Sans Pro"/>
                <a:ea typeface="Source Sans Pro"/>
                <a:cs typeface="Source Sans Pro"/>
              </a:rPr>
              <a:t> equation are known. </a:t>
            </a:r>
            <a:endParaRPr sz="1600" dirty="0" smtClean="0">
              <a:solidFill>
                <a:srgbClr val="263238"/>
              </a:solidFill>
              <a:latin typeface="Source Sans Pro"/>
              <a:ea typeface="Source Sans Pro"/>
              <a:cs typeface="Source Sans Pro"/>
              <a:sym typeface="Source Sans Pro"/>
            </a:endParaRPr>
          </a:p>
          <a:p>
            <a:pPr marL="0" lvl="0" indent="0"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sp>
        <p:nvSpPr>
          <p:cNvPr id="77" name="Shape 77"/>
          <p:cNvSpPr txBox="1"/>
          <p:nvPr/>
        </p:nvSpPr>
        <p:spPr>
          <a:xfrm>
            <a:off x="4460678" y="2632104"/>
            <a:ext cx="3943706" cy="3070200"/>
          </a:xfrm>
          <a:prstGeom prst="rect">
            <a:avLst/>
          </a:prstGeom>
          <a:noFill/>
          <a:ln>
            <a:noFill/>
          </a:ln>
        </p:spPr>
        <p:txBody>
          <a:bodyPr spcFirstLastPara="1" wrap="square" lIns="91425" tIns="91425" rIns="91425" bIns="91425" anchor="t" anchorCtr="0">
            <a:noAutofit/>
          </a:bodyPr>
          <a:lstStyle/>
          <a:p>
            <a:pPr lvl="0">
              <a:spcBef>
                <a:spcPts val="600"/>
              </a:spcBef>
            </a:pPr>
            <a:r>
              <a:rPr lang="en-SG" b="1" dirty="0" smtClean="0">
                <a:solidFill>
                  <a:srgbClr val="0091EA"/>
                </a:solidFill>
                <a:latin typeface="Source Sans Pro"/>
                <a:ea typeface="Source Sans Pro"/>
                <a:cs typeface="Source Sans Pro"/>
                <a:sym typeface="Source Sans Pro"/>
              </a:rPr>
              <a:t>The </a:t>
            </a:r>
            <a:r>
              <a:rPr lang="en-SG" b="1" dirty="0">
                <a:solidFill>
                  <a:srgbClr val="0091EA"/>
                </a:solidFill>
                <a:latin typeface="Source Sans Pro"/>
                <a:ea typeface="Source Sans Pro"/>
                <a:cs typeface="Source Sans Pro"/>
                <a:sym typeface="Source Sans Pro"/>
              </a:rPr>
              <a:t>calibration for </a:t>
            </a:r>
            <a:r>
              <a:rPr lang="en-SG" b="1" dirty="0" smtClean="0">
                <a:solidFill>
                  <a:srgbClr val="0091EA"/>
                </a:solidFill>
                <a:latin typeface="Source Sans Pro"/>
                <a:ea typeface="Source Sans Pro"/>
                <a:cs typeface="Source Sans Pro"/>
                <a:sym typeface="Source Sans Pro"/>
              </a:rPr>
              <a:t>WCL</a:t>
            </a:r>
          </a:p>
          <a:p>
            <a:endParaRPr lang="en-US" dirty="0" smtClean="0"/>
          </a:p>
          <a:p>
            <a:r>
              <a:rPr lang="en-US" sz="1600" dirty="0">
                <a:solidFill>
                  <a:srgbClr val="263238"/>
                </a:solidFill>
                <a:latin typeface="Source Sans Pro"/>
                <a:ea typeface="Source Sans Pro"/>
                <a:cs typeface="Source Sans Pro"/>
              </a:rPr>
              <a:t>Assume the target can receive the signal of a specific anchor with the RSSI value of </a:t>
            </a:r>
            <a:r>
              <a:rPr lang="en-US" sz="1600" i="1" dirty="0" err="1">
                <a:solidFill>
                  <a:srgbClr val="263238"/>
                </a:solidFill>
                <a:latin typeface="Times New Roman" panose="02020603050405020304" pitchFamily="18" charset="0"/>
                <a:ea typeface="Source Sans Pro"/>
                <a:cs typeface="Times New Roman" panose="02020603050405020304" pitchFamily="18" charset="0"/>
              </a:rPr>
              <a:t>P</a:t>
            </a:r>
            <a:r>
              <a:rPr lang="en-US" sz="1600" i="1" baseline="-25000" dirty="0" err="1">
                <a:solidFill>
                  <a:srgbClr val="263238"/>
                </a:solidFill>
                <a:latin typeface="Times New Roman" panose="02020603050405020304" pitchFamily="18" charset="0"/>
                <a:ea typeface="Source Sans Pro"/>
                <a:cs typeface="Times New Roman" panose="02020603050405020304" pitchFamily="18" charset="0"/>
              </a:rPr>
              <a:t>r</a:t>
            </a:r>
            <a:r>
              <a:rPr lang="en-US" sz="1600" dirty="0">
                <a:solidFill>
                  <a:srgbClr val="263238"/>
                </a:solidFill>
                <a:latin typeface="Source Sans Pro"/>
                <a:ea typeface="Source Sans Pro"/>
                <a:cs typeface="Source Sans Pro"/>
              </a:rPr>
              <a:t> (in the unit of </a:t>
            </a:r>
            <a:r>
              <a:rPr lang="en-US" sz="1600" dirty="0" err="1">
                <a:solidFill>
                  <a:srgbClr val="263238"/>
                </a:solidFill>
                <a:latin typeface="Source Sans Pro"/>
                <a:ea typeface="Source Sans Pro"/>
                <a:cs typeface="Source Sans Pro"/>
              </a:rPr>
              <a:t>dBm</a:t>
            </a:r>
            <a:r>
              <a:rPr lang="en-US" sz="1600" dirty="0">
                <a:solidFill>
                  <a:srgbClr val="263238"/>
                </a:solidFill>
                <a:latin typeface="Source Sans Pro"/>
                <a:ea typeface="Source Sans Pro"/>
                <a:cs typeface="Source Sans Pro"/>
              </a:rPr>
              <a:t>) and the distance between the target and the anchor is </a:t>
            </a:r>
            <a:r>
              <a:rPr lang="en-US" sz="1600" i="1" dirty="0">
                <a:solidFill>
                  <a:srgbClr val="263238"/>
                </a:solidFill>
                <a:latin typeface="Times New Roman" panose="02020603050405020304" pitchFamily="18" charset="0"/>
                <a:ea typeface="Source Sans Pro"/>
                <a:cs typeface="Times New Roman" panose="02020603050405020304" pitchFamily="18" charset="0"/>
              </a:rPr>
              <a:t>d</a:t>
            </a:r>
            <a:r>
              <a:rPr lang="en-US" sz="1600" dirty="0">
                <a:solidFill>
                  <a:srgbClr val="263238"/>
                </a:solidFill>
                <a:latin typeface="Source Sans Pro"/>
                <a:ea typeface="Source Sans Pro"/>
                <a:cs typeface="Source Sans Pro"/>
              </a:rPr>
              <a:t>, we can derive the following equation on the basis of Eq. (3).</a:t>
            </a:r>
            <a:endParaRPr lang="en-SG" sz="1600" dirty="0">
              <a:solidFill>
                <a:srgbClr val="263238"/>
              </a:solidFill>
              <a:latin typeface="Source Sans Pro"/>
              <a:ea typeface="Source Sans Pro"/>
              <a:cs typeface="Source Sans Pro"/>
            </a:endParaRPr>
          </a:p>
        </p:txBody>
      </p:sp>
      <p:sp>
        <p:nvSpPr>
          <p:cNvPr id="79" name="Shape 79"/>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9</a:t>
            </a:fld>
            <a:endParaRPr/>
          </a:p>
        </p:txBody>
      </p:sp>
      <mc:AlternateContent xmlns:mc="http://schemas.openxmlformats.org/markup-compatibility/2006" xmlns:a14="http://schemas.microsoft.com/office/drawing/2010/main">
        <mc:Choice Requires="a14">
          <p:sp>
            <p:nvSpPr>
              <p:cNvPr id="2" name="Rectangle 1"/>
              <p:cNvSpPr/>
              <p:nvPr/>
            </p:nvSpPr>
            <p:spPr>
              <a:xfrm>
                <a:off x="2545957" y="5040364"/>
                <a:ext cx="53830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SG" sz="1800" i="1">
                              <a:latin typeface="Cambria Math" panose="02040503050406030204" pitchFamily="18" charset="0"/>
                            </a:rPr>
                          </m:ctrlPr>
                        </m:sSubPr>
                        <m:e>
                          <m:r>
                            <a:rPr lang="en-SG" sz="1800" i="1">
                              <a:latin typeface="Cambria Math" panose="02040503050406030204" pitchFamily="18" charset="0"/>
                            </a:rPr>
                            <m:t>𝑃</m:t>
                          </m:r>
                        </m:e>
                        <m:sub>
                          <m:r>
                            <a:rPr lang="en-SG" sz="1800" i="1">
                              <a:latin typeface="Cambria Math" panose="02040503050406030204" pitchFamily="18" charset="0"/>
                            </a:rPr>
                            <m:t>𝑟</m:t>
                          </m:r>
                          <m:r>
                            <a:rPr lang="en-SG" sz="1800">
                              <a:latin typeface="Cambria Math" panose="02040503050406030204" pitchFamily="18" charset="0"/>
                            </a:rPr>
                            <m:t> </m:t>
                          </m:r>
                        </m:sub>
                      </m:sSub>
                      <m:r>
                        <a:rPr lang="en-SG" sz="1800">
                          <a:latin typeface="Cambria Math" panose="02040503050406030204" pitchFamily="18" charset="0"/>
                        </a:rPr>
                        <m:t>=</m:t>
                      </m:r>
                      <m:sSup>
                        <m:sSupPr>
                          <m:ctrlPr>
                            <a:rPr lang="en-SG" sz="1800" i="1">
                              <a:latin typeface="Cambria Math" panose="02040503050406030204" pitchFamily="18" charset="0"/>
                            </a:rPr>
                          </m:ctrlPr>
                        </m:sSupPr>
                        <m:e>
                          <m:d>
                            <m:dPr>
                              <m:begChr m:val=""/>
                              <m:ctrlPr>
                                <a:rPr lang="en-SG" sz="1800" i="1">
                                  <a:latin typeface="Cambria Math" panose="02040503050406030204" pitchFamily="18" charset="0"/>
                                </a:rPr>
                              </m:ctrlPr>
                            </m:dPr>
                            <m:e>
                              <m:sSub>
                                <m:sSubPr>
                                  <m:ctrlPr>
                                    <a:rPr lang="en-SG" sz="1800" i="1">
                                      <a:latin typeface="Cambria Math" panose="02040503050406030204" pitchFamily="18" charset="0"/>
                                    </a:rPr>
                                  </m:ctrlPr>
                                </m:sSubPr>
                                <m:e>
                                  <m:r>
                                    <a:rPr lang="en-SG" sz="1800" i="1">
                                      <a:latin typeface="Cambria Math" panose="02040503050406030204" pitchFamily="18" charset="0"/>
                                    </a:rPr>
                                    <m:t>𝑃</m:t>
                                  </m:r>
                                </m:e>
                                <m:sub>
                                  <m:r>
                                    <a:rPr lang="en-SG" sz="1800" i="1">
                                      <a:latin typeface="Cambria Math" panose="02040503050406030204" pitchFamily="18" charset="0"/>
                                    </a:rPr>
                                    <m:t>𝑡</m:t>
                                  </m:r>
                                  <m:r>
                                    <a:rPr lang="en-SG" sz="1800">
                                      <a:latin typeface="Cambria Math" panose="02040503050406030204" pitchFamily="18" charset="0"/>
                                    </a:rPr>
                                    <m:t> </m:t>
                                  </m:r>
                                </m:sub>
                              </m:sSub>
                              <m:sSub>
                                <m:sSubPr>
                                  <m:ctrlPr>
                                    <a:rPr lang="en-SG" sz="1800" i="1">
                                      <a:latin typeface="Cambria Math" panose="02040503050406030204" pitchFamily="18" charset="0"/>
                                    </a:rPr>
                                  </m:ctrlPr>
                                </m:sSubPr>
                                <m:e>
                                  <m:r>
                                    <a:rPr lang="en-SG" sz="1800">
                                      <a:latin typeface="Cambria Math" panose="02040503050406030204" pitchFamily="18" charset="0"/>
                                    </a:rPr>
                                    <m:t>+ </m:t>
                                  </m:r>
                                  <m:r>
                                    <a:rPr lang="en-SG" sz="1800" i="1">
                                      <a:latin typeface="Cambria Math" panose="02040503050406030204" pitchFamily="18" charset="0"/>
                                    </a:rPr>
                                    <m:t>𝐺</m:t>
                                  </m:r>
                                </m:e>
                                <m:sub>
                                  <m:r>
                                    <a:rPr lang="en-SG" sz="1800" i="1">
                                      <a:latin typeface="Cambria Math" panose="02040503050406030204" pitchFamily="18" charset="0"/>
                                    </a:rPr>
                                    <m:t>𝑡</m:t>
                                  </m:r>
                                  <m:r>
                                    <a:rPr lang="en-SG" sz="1800">
                                      <a:latin typeface="Cambria Math" panose="02040503050406030204" pitchFamily="18" charset="0"/>
                                    </a:rPr>
                                    <m:t> </m:t>
                                  </m:r>
                                </m:sub>
                              </m:sSub>
                              <m:r>
                                <a:rPr lang="en-SG" sz="1800">
                                  <a:latin typeface="Cambria Math" panose="02040503050406030204" pitchFamily="18" charset="0"/>
                                </a:rPr>
                                <m:t>+</m:t>
                              </m:r>
                              <m:sSub>
                                <m:sSubPr>
                                  <m:ctrlPr>
                                    <a:rPr lang="en-SG" sz="1800" i="1">
                                      <a:latin typeface="Cambria Math" panose="02040503050406030204" pitchFamily="18" charset="0"/>
                                    </a:rPr>
                                  </m:ctrlPr>
                                </m:sSubPr>
                                <m:e>
                                  <m:r>
                                    <a:rPr lang="en-SG" sz="1800" i="1">
                                      <a:latin typeface="Cambria Math" panose="02040503050406030204" pitchFamily="18" charset="0"/>
                                    </a:rPr>
                                    <m:t>𝐺</m:t>
                                  </m:r>
                                </m:e>
                                <m:sub>
                                  <m:r>
                                    <a:rPr lang="en-SG" sz="1800" i="1">
                                      <a:latin typeface="Cambria Math" panose="02040503050406030204" pitchFamily="18" charset="0"/>
                                    </a:rPr>
                                    <m:t>𝑟</m:t>
                                  </m:r>
                                </m:sub>
                              </m:sSub>
                              <m:r>
                                <a:rPr lang="en-SG" sz="1800">
                                  <a:latin typeface="Cambria Math" panose="02040503050406030204" pitchFamily="18" charset="0"/>
                                </a:rPr>
                                <m:t>+20</m:t>
                              </m:r>
                              <m:func>
                                <m:funcPr>
                                  <m:ctrlPr>
                                    <a:rPr lang="en-SG" sz="1800" i="1">
                                      <a:latin typeface="Cambria Math" panose="02040503050406030204" pitchFamily="18" charset="0"/>
                                    </a:rPr>
                                  </m:ctrlPr>
                                </m:funcPr>
                                <m:fName>
                                  <m:d>
                                    <m:dPr>
                                      <m:endChr m:val=""/>
                                      <m:ctrlPr>
                                        <a:rPr lang="en-SG" sz="1800" i="1">
                                          <a:latin typeface="Cambria Math" panose="02040503050406030204" pitchFamily="18" charset="0"/>
                                        </a:rPr>
                                      </m:ctrlPr>
                                    </m:dPr>
                                    <m:e>
                                      <m:r>
                                        <m:rPr>
                                          <m:sty m:val="p"/>
                                        </m:rPr>
                                        <a:rPr lang="en-SG" sz="1800">
                                          <a:latin typeface="Cambria Math" panose="02040503050406030204" pitchFamily="18" charset="0"/>
                                        </a:rPr>
                                        <m:t>log</m:t>
                                      </m:r>
                                    </m:e>
                                  </m:d>
                                </m:fName>
                                <m:e>
                                  <m:r>
                                    <a:rPr lang="en-SG" sz="1800">
                                      <a:latin typeface="Cambria Math" panose="02040503050406030204" pitchFamily="18" charset="0"/>
                                    </a:rPr>
                                    <m:t>−</m:t>
                                  </m:r>
                                  <m:func>
                                    <m:funcPr>
                                      <m:ctrlPr>
                                        <a:rPr lang="en-SG" sz="1800" i="1">
                                          <a:latin typeface="Cambria Math" panose="02040503050406030204" pitchFamily="18" charset="0"/>
                                        </a:rPr>
                                      </m:ctrlPr>
                                    </m:funcPr>
                                    <m:fName>
                                      <m:r>
                                        <m:rPr>
                                          <m:sty m:val="p"/>
                                        </m:rPr>
                                        <a:rPr lang="en-SG" sz="1800">
                                          <a:latin typeface="Cambria Math" panose="02040503050406030204" pitchFamily="18" charset="0"/>
                                        </a:rPr>
                                        <m:t>log</m:t>
                                      </m:r>
                                    </m:fName>
                                    <m:e>
                                      <m:r>
                                        <a:rPr lang="en-SG" sz="1800">
                                          <a:latin typeface="Cambria Math" panose="02040503050406030204" pitchFamily="18" charset="0"/>
                                        </a:rPr>
                                        <m:t>4</m:t>
                                      </m:r>
                                    </m:e>
                                  </m:func>
                                </m:e>
                              </m:func>
                              <m:r>
                                <a:rPr lang="en-SG" sz="1800">
                                  <a:latin typeface="Cambria Math" panose="02040503050406030204" pitchFamily="18" charset="0"/>
                                </a:rPr>
                                <m:t>−</m:t>
                              </m:r>
                              <m:func>
                                <m:funcPr>
                                  <m:ctrlPr>
                                    <a:rPr lang="en-SG" sz="1800" i="1">
                                      <a:latin typeface="Cambria Math" panose="02040503050406030204" pitchFamily="18" charset="0"/>
                                    </a:rPr>
                                  </m:ctrlPr>
                                </m:funcPr>
                                <m:fName>
                                  <m:r>
                                    <m:rPr>
                                      <m:sty m:val="p"/>
                                    </m:rPr>
                                    <a:rPr lang="en-SG" sz="1800">
                                      <a:latin typeface="Cambria Math" panose="02040503050406030204" pitchFamily="18" charset="0"/>
                                    </a:rPr>
                                    <m:t>log</m:t>
                                  </m:r>
                                </m:fName>
                                <m:e>
                                  <m:r>
                                    <m:rPr>
                                      <m:nor/>
                                    </m:rPr>
                                    <a:rPr lang="en-US" sz="1800" dirty="0">
                                      <a:solidFill>
                                        <a:srgbClr val="263238"/>
                                      </a:solidFill>
                                      <a:latin typeface="Source Sans Pro"/>
                                      <a:ea typeface="Source Sans Pro"/>
                                      <a:cs typeface="Source Sans Pro"/>
                                      <a:sym typeface="Symbol" panose="05050102010706020507" pitchFamily="18" charset="2"/>
                                    </a:rPr>
                                    <m:t></m:t>
                                  </m:r>
                                </m:e>
                              </m:func>
                              <m:r>
                                <a:rPr lang="en-SG" sz="1800">
                                  <a:latin typeface="Cambria Math" panose="02040503050406030204" pitchFamily="18" charset="0"/>
                                </a:rPr>
                                <m:t>−</m:t>
                              </m:r>
                              <m:func>
                                <m:funcPr>
                                  <m:ctrlPr>
                                    <a:rPr lang="en-SG" sz="1800" i="1">
                                      <a:latin typeface="Cambria Math" panose="02040503050406030204" pitchFamily="18" charset="0"/>
                                    </a:rPr>
                                  </m:ctrlPr>
                                </m:funcPr>
                                <m:fName>
                                  <m:r>
                                    <m:rPr>
                                      <m:sty m:val="p"/>
                                    </m:rPr>
                                    <a:rPr lang="en-SG" sz="1800">
                                      <a:latin typeface="Cambria Math" panose="02040503050406030204" pitchFamily="18" charset="0"/>
                                    </a:rPr>
                                    <m:t>log</m:t>
                                  </m:r>
                                </m:fName>
                                <m:e>
                                  <m:r>
                                    <a:rPr lang="en-SG" sz="1800" i="1">
                                      <a:latin typeface="Cambria Math" panose="02040503050406030204" pitchFamily="18" charset="0"/>
                                    </a:rPr>
                                    <m:t>𝑑</m:t>
                                  </m:r>
                                </m:e>
                              </m:func>
                            </m:e>
                          </m:d>
                        </m:e>
                        <m:sup>
                          <m:r>
                            <a:rPr lang="en-SG" sz="1800">
                              <a:latin typeface="Cambria Math" panose="02040503050406030204" pitchFamily="18" charset="0"/>
                            </a:rPr>
                            <m:t>  </m:t>
                          </m:r>
                        </m:sup>
                      </m:sSup>
                    </m:oMath>
                  </m:oMathPara>
                </a14:m>
                <a:endParaRPr lang="en-SG" sz="1800" dirty="0"/>
              </a:p>
            </p:txBody>
          </p:sp>
        </mc:Choice>
        <mc:Fallback xmlns="">
          <p:sp>
            <p:nvSpPr>
              <p:cNvPr id="2" name="Rectangle 1"/>
              <p:cNvSpPr>
                <a:spLocks noRot="1" noChangeAspect="1" noMove="1" noResize="1" noEditPoints="1" noAdjustHandles="1" noChangeArrowheads="1" noChangeShapeType="1" noTextEdit="1"/>
              </p:cNvSpPr>
              <p:nvPr/>
            </p:nvSpPr>
            <p:spPr>
              <a:xfrm>
                <a:off x="2545957" y="5040364"/>
                <a:ext cx="5383012" cy="369332"/>
              </a:xfrm>
              <a:prstGeom prst="rect">
                <a:avLst/>
              </a:prstGeom>
              <a:blipFill>
                <a:blip r:embed="rId3"/>
                <a:stretch>
                  <a:fillRect t="-120000" r="-7361" b="-190000"/>
                </a:stretch>
              </a:blipFill>
            </p:spPr>
            <p:txBody>
              <a:bodyPr/>
              <a:lstStyle/>
              <a:p>
                <a:r>
                  <a:rPr lang="en-SG">
                    <a:noFill/>
                  </a:rPr>
                  <a:t> </a:t>
                </a:r>
              </a:p>
            </p:txBody>
          </p:sp>
        </mc:Fallback>
      </mc:AlternateContent>
    </p:spTree>
    <p:extLst>
      <p:ext uri="{BB962C8B-B14F-4D97-AF65-F5344CB8AC3E}">
        <p14:creationId xmlns:p14="http://schemas.microsoft.com/office/powerpoint/2010/main" val="31327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0" end="0"/>
                                            </p:txEl>
                                          </p:spTgt>
                                        </p:tgtEl>
                                        <p:attrNameLst>
                                          <p:attrName>style.visibility</p:attrName>
                                        </p:attrNameLst>
                                      </p:cBhvr>
                                      <p:to>
                                        <p:strVal val="visible"/>
                                      </p:to>
                                    </p:set>
                                    <p:animEffect transition="in" filter="fade">
                                      <p:cBhvr>
                                        <p:cTn id="12" dur="500"/>
                                        <p:tgtEl>
                                          <p:spTgt spid="7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xEl>
                                              <p:pRg st="2" end="2"/>
                                            </p:txEl>
                                          </p:spTgt>
                                        </p:tgtEl>
                                        <p:attrNameLst>
                                          <p:attrName>style.visibility</p:attrName>
                                        </p:attrNameLst>
                                      </p:cBhvr>
                                      <p:to>
                                        <p:strVal val="visible"/>
                                      </p:to>
                                    </p:set>
                                    <p:animEffect transition="in" filter="fade">
                                      <p:cBhvr>
                                        <p:cTn id="15" dur="500"/>
                                        <p:tgtEl>
                                          <p:spTgt spid="7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 grpId="0"/>
    </p:bld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1465</Words>
  <Application>Microsoft Office PowerPoint</Application>
  <PresentationFormat>如螢幕大小 (4:3)</PresentationFormat>
  <Paragraphs>173</Paragraphs>
  <Slides>25</Slides>
  <Notes>25</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25</vt:i4>
      </vt:variant>
    </vt:vector>
  </HeadingPairs>
  <TitlesOfParts>
    <vt:vector size="36" baseType="lpstr">
      <vt:lpstr>Source Sans Pro</vt:lpstr>
      <vt:lpstr>Roboto Slab</vt:lpstr>
      <vt:lpstr>MS Mincho</vt:lpstr>
      <vt:lpstr>Symbol</vt:lpstr>
      <vt:lpstr>SimSun</vt:lpstr>
      <vt:lpstr>Arial</vt:lpstr>
      <vt:lpstr>Cambria Math</vt:lpstr>
      <vt:lpstr>Times New Roman</vt:lpstr>
      <vt:lpstr>新細明體</vt:lpstr>
      <vt:lpstr>Cordelia template</vt:lpstr>
      <vt:lpstr>Document</vt:lpstr>
      <vt:lpstr>PINUS: Indoor Weighted Centroid Localization with Crowdsourced Calibration</vt:lpstr>
      <vt:lpstr>Outline</vt:lpstr>
      <vt:lpstr>Introduction</vt:lpstr>
      <vt:lpstr>Outline</vt:lpstr>
      <vt:lpstr>Weighted Centroid Localization</vt:lpstr>
      <vt:lpstr>Weighted Centroid Localization(2)</vt:lpstr>
      <vt:lpstr>Crowdsourced Indoor Localization</vt:lpstr>
      <vt:lpstr>Outline</vt:lpstr>
      <vt:lpstr>A. Calibration for WCL</vt:lpstr>
      <vt:lpstr>A. Calibration for WCL(2)</vt:lpstr>
      <vt:lpstr>B. Crowdsourced Calibration for WCL</vt:lpstr>
      <vt:lpstr>B. Crowdsourced Calibration for WCL(2)</vt:lpstr>
      <vt:lpstr>B. Crowdsourced Calibration for WCL(3)</vt:lpstr>
      <vt:lpstr>Outline</vt:lpstr>
      <vt:lpstr>Implementation</vt:lpstr>
      <vt:lpstr>Experiment Environment Setting</vt:lpstr>
      <vt:lpstr>Experimental Results</vt:lpstr>
      <vt:lpstr>Experimental Results (2)</vt:lpstr>
      <vt:lpstr>Experimental Results (3)</vt:lpstr>
      <vt:lpstr>Experimental Results (4)</vt:lpstr>
      <vt:lpstr>Experimental Results (5)</vt:lpstr>
      <vt:lpstr>Outline</vt:lpstr>
      <vt:lpstr>PowerPoint 簡報</vt:lpstr>
      <vt:lpstr>PowerPoint 簡報</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 us Indoor Localization based on Bluetooth Low Energy</dc:title>
  <dc:creator>hanas kuliah</dc:creator>
  <cp:lastModifiedBy>Bob</cp:lastModifiedBy>
  <cp:revision>24</cp:revision>
  <dcterms:modified xsi:type="dcterms:W3CDTF">2018-10-01T15:10:21Z</dcterms:modified>
</cp:coreProperties>
</file>