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0" r:id="rId1"/>
  </p:sldMasterIdLst>
  <p:notesMasterIdLst>
    <p:notesMasterId r:id="rId29"/>
  </p:notesMasterIdLst>
  <p:sldIdLst>
    <p:sldId id="256" r:id="rId2"/>
    <p:sldId id="311" r:id="rId3"/>
    <p:sldId id="317" r:id="rId4"/>
    <p:sldId id="288" r:id="rId5"/>
    <p:sldId id="316" r:id="rId6"/>
    <p:sldId id="289" r:id="rId7"/>
    <p:sldId id="290" r:id="rId8"/>
    <p:sldId id="291" r:id="rId9"/>
    <p:sldId id="292" r:id="rId10"/>
    <p:sldId id="293" r:id="rId11"/>
    <p:sldId id="294" r:id="rId12"/>
    <p:sldId id="313" r:id="rId13"/>
    <p:sldId id="297" r:id="rId14"/>
    <p:sldId id="295" r:id="rId15"/>
    <p:sldId id="300" r:id="rId16"/>
    <p:sldId id="301" r:id="rId17"/>
    <p:sldId id="305" r:id="rId18"/>
    <p:sldId id="315" r:id="rId19"/>
    <p:sldId id="318" r:id="rId20"/>
    <p:sldId id="309" r:id="rId21"/>
    <p:sldId id="310" r:id="rId22"/>
    <p:sldId id="298" r:id="rId23"/>
    <p:sldId id="306" r:id="rId24"/>
    <p:sldId id="312" r:id="rId25"/>
    <p:sldId id="307" r:id="rId26"/>
    <p:sldId id="314" r:id="rId27"/>
    <p:sldId id="262" r:id="rId28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CC"/>
    <a:srgbClr val="FFFFFF"/>
    <a:srgbClr val="777777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94" autoAdjust="0"/>
    <p:restoredTop sz="94660"/>
  </p:normalViewPr>
  <p:slideViewPr>
    <p:cSldViewPr>
      <p:cViewPr>
        <p:scale>
          <a:sx n="52" d="100"/>
          <a:sy n="52" d="100"/>
        </p:scale>
        <p:origin x="-1320" y="-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autoTitleDeleted val="1"/>
    <c:plotArea>
      <c:layout>
        <c:manualLayout>
          <c:layoutTarget val="inner"/>
          <c:xMode val="edge"/>
          <c:yMode val="edge"/>
          <c:x val="0.14378908254446204"/>
          <c:y val="8.1996117742428834E-2"/>
          <c:w val="0.80879058656993763"/>
          <c:h val="0.7395567031393806"/>
        </c:manualLayout>
      </c:layout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OBP</c:v>
                </c:pt>
              </c:strCache>
            </c:strRef>
          </c:tx>
          <c:dLbls>
            <c:dLbl>
              <c:idx val="0"/>
              <c:layout>
                <c:manualLayout>
                  <c:x val="5.1587301587301577E-2"/>
                  <c:y val="6.4454040652990513E-2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3.9682539682539791E-2"/>
                  <c:y val="4.8340530489742822E-2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2.3809523809523874E-2"/>
                  <c:y val="4.0283775408118977E-2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2.7777777777780316E-2"/>
                  <c:y val="3.2227020326495256E-2"/>
                </c:manualLayout>
              </c:layout>
              <c:dLblPos val="t"/>
              <c:showVal val="1"/>
            </c:dLbl>
            <c:dLblPos val="t"/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28</c:v>
                </c:pt>
                <c:pt idx="2">
                  <c:v>55</c:v>
                </c:pt>
                <c:pt idx="3">
                  <c:v>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OFP</c:v>
                </c:pt>
              </c:strCache>
            </c:strRef>
          </c:tx>
          <c:dLbls>
            <c:dLblPos val="t"/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25</c:v>
                </c:pt>
                <c:pt idx="1">
                  <c:v>55</c:v>
                </c:pt>
                <c:pt idx="2">
                  <c:v>97</c:v>
                </c:pt>
                <c:pt idx="3">
                  <c:v>151</c:v>
                </c:pt>
              </c:numCache>
            </c:numRef>
          </c:val>
        </c:ser>
        <c:dLbls>
          <c:showVal val="1"/>
        </c:dLbls>
        <c:marker val="1"/>
        <c:axId val="215522688"/>
        <c:axId val="96089600"/>
      </c:lineChart>
      <c:catAx>
        <c:axId val="215522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Level of Hexagon Rings</a:t>
                </a:r>
              </a:p>
            </c:rich>
          </c:tx>
          <c:layout>
            <c:manualLayout>
              <c:xMode val="edge"/>
              <c:yMode val="edge"/>
              <c:x val="0.35460629477282873"/>
              <c:y val="0.83627072701813265"/>
            </c:manualLayout>
          </c:layout>
        </c:title>
        <c:numFmt formatCode="General" sourceLinked="1"/>
        <c:tickLblPos val="nextTo"/>
        <c:crossAx val="96089600"/>
        <c:crosses val="autoZero"/>
        <c:auto val="1"/>
        <c:lblAlgn val="ctr"/>
        <c:lblOffset val="100"/>
      </c:catAx>
      <c:valAx>
        <c:axId val="960896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No. of Transmissions</a:t>
                </a:r>
              </a:p>
            </c:rich>
          </c:tx>
          <c:layout>
            <c:manualLayout>
              <c:xMode val="edge"/>
              <c:yMode val="edge"/>
              <c:x val="8.8415076873404205E-2"/>
              <c:y val="0.10751934842961396"/>
            </c:manualLayout>
          </c:layout>
        </c:title>
        <c:numFmt formatCode="General" sourceLinked="1"/>
        <c:tickLblPos val="nextTo"/>
        <c:crossAx val="215522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026172601554625"/>
          <c:y val="2.1927567099604441E-2"/>
          <c:w val="0.27075997522782214"/>
          <c:h val="0.29137920862366012"/>
        </c:manualLayout>
      </c:layout>
    </c:legend>
    <c:plotVisOnly val="1"/>
  </c:chart>
  <c:spPr>
    <a:ln>
      <a:noFill/>
    </a:ln>
  </c:spPr>
  <c:txPr>
    <a:bodyPr/>
    <a:lstStyle/>
    <a:p>
      <a:pPr>
        <a:defRPr sz="2800"/>
      </a:pPr>
      <a:endParaRPr lang="zh-TW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plotArea>
      <c:layout>
        <c:manualLayout>
          <c:layoutTarget val="inner"/>
          <c:xMode val="edge"/>
          <c:yMode val="edge"/>
          <c:x val="0.14839643695920676"/>
          <c:y val="7.5527344796186197E-2"/>
          <c:w val="0.85160356304079665"/>
          <c:h val="0.72259293794265056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OBP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10</c:v>
                </c:pt>
                <c:pt idx="1">
                  <c:v>12</c:v>
                </c:pt>
                <c:pt idx="2">
                  <c:v>14</c:v>
                </c:pt>
                <c:pt idx="3">
                  <c:v>16</c:v>
                </c:pt>
                <c:pt idx="4">
                  <c:v>18</c:v>
                </c:pt>
                <c:pt idx="5">
                  <c:v>20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0.95000000000000062</c:v>
                </c:pt>
                <c:pt idx="1">
                  <c:v>0.98</c:v>
                </c:pt>
                <c:pt idx="2">
                  <c:v>0.98</c:v>
                </c:pt>
                <c:pt idx="3">
                  <c:v>0.99</c:v>
                </c:pt>
                <c:pt idx="4">
                  <c:v>0.99</c:v>
                </c:pt>
                <c:pt idx="5">
                  <c:v>0.99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OFP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10</c:v>
                </c:pt>
                <c:pt idx="1">
                  <c:v>12</c:v>
                </c:pt>
                <c:pt idx="2">
                  <c:v>14</c:v>
                </c:pt>
                <c:pt idx="3">
                  <c:v>16</c:v>
                </c:pt>
                <c:pt idx="4">
                  <c:v>18</c:v>
                </c:pt>
                <c:pt idx="5">
                  <c:v>20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marker val="1"/>
        <c:axId val="217143552"/>
        <c:axId val="217149824"/>
      </c:lineChart>
      <c:catAx>
        <c:axId val="2171435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/>
                  <a:t>Densitity</a:t>
                </a:r>
              </a:p>
            </c:rich>
          </c:tx>
          <c:layout>
            <c:manualLayout>
              <c:xMode val="edge"/>
              <c:yMode val="edge"/>
              <c:x val="0.45870232971625541"/>
              <c:y val="0.80100830800041711"/>
            </c:manualLayout>
          </c:layout>
        </c:title>
        <c:numFmt formatCode="General" sourceLinked="1"/>
        <c:tickLblPos val="nextTo"/>
        <c:crossAx val="217149824"/>
        <c:crosses val="autoZero"/>
        <c:auto val="1"/>
        <c:lblAlgn val="ctr"/>
        <c:lblOffset val="100"/>
      </c:catAx>
      <c:valAx>
        <c:axId val="217149824"/>
        <c:scaling>
          <c:orientation val="minMax"/>
          <c:max val="1"/>
          <c:min val="0.8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altLang="en-US"/>
                  <a:t>Reachability</a:t>
                </a:r>
              </a:p>
            </c:rich>
          </c:tx>
          <c:layout>
            <c:manualLayout>
              <c:xMode val="edge"/>
              <c:yMode val="edge"/>
              <c:x val="5.0444765011878612E-3"/>
              <c:y val="0.2778975746249015"/>
            </c:manualLayout>
          </c:layout>
        </c:title>
        <c:numFmt formatCode="General" sourceLinked="1"/>
        <c:tickLblPos val="nextTo"/>
        <c:crossAx val="217143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371016122984662"/>
          <c:y val="0.4450141946542398"/>
          <c:w val="0.25882952130985409"/>
          <c:h val="0.24602603246023452"/>
        </c:manualLayout>
      </c:layout>
      <c:txPr>
        <a:bodyPr/>
        <a:lstStyle/>
        <a:p>
          <a:pPr>
            <a:defRPr sz="2400"/>
          </a:pPr>
          <a:endParaRPr lang="zh-TW"/>
        </a:p>
      </c:txPr>
    </c:legend>
    <c:plotVisOnly val="1"/>
  </c:chart>
  <c:spPr>
    <a:ln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C238408C-6839-46EE-8131-EDA75C487F2E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87D77045-401A-4D5E-BFE3-54C21A8A6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53DA-8BF4-4869-96FE-9BCF43372D46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11/10/2010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11/10/2010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1E3E-4B2F-4895-B65E-28B2E64F39F6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5435-8225-4333-BFFA-0096413F0D76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EC5-AC53-4169-941E-EDF10CD23748}" type="datetimeFigureOut">
              <a:rPr lang="en-US" smtClean="0"/>
              <a:pPr/>
              <a:t>11/10/2010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11/10/2010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7272334" cy="1974059"/>
          </a:xfrm>
        </p:spPr>
        <p:txBody>
          <a:bodyPr>
            <a:normAutofit/>
          </a:bodyPr>
          <a:lstStyle>
            <a:extLst/>
          </a:lstStyle>
          <a:p>
            <a:r>
              <a:rPr lang="en-US" cap="none" dirty="0" smtClean="0">
                <a:latin typeface="Arial" pitchFamily="34" charset="0"/>
                <a:cs typeface="Arial" pitchFamily="34" charset="0"/>
              </a:rPr>
              <a:t>Wireless Broadcasting </a:t>
            </a:r>
            <a:r>
              <a:rPr lang="en-US" cap="none" dirty="0" smtClean="0">
                <a:latin typeface="Arial" pitchFamily="34" charset="0"/>
                <a:cs typeface="Arial" pitchFamily="34" charset="0"/>
              </a:rPr>
              <a:t>with Optimized Transmission </a:t>
            </a:r>
            <a:r>
              <a:rPr lang="en-US" cap="none" dirty="0" smtClean="0">
                <a:latin typeface="Arial" pitchFamily="34" charset="0"/>
                <a:cs typeface="Arial" pitchFamily="34" charset="0"/>
              </a:rPr>
              <a:t>Efficiency</a:t>
            </a:r>
            <a:endParaRPr lang="en-US" cap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857224" y="4857760"/>
            <a:ext cx="7772400" cy="200024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Jehn-Ruey </a:t>
            </a:r>
            <a:r>
              <a:rPr lang="en-US" altLang="zh-TW" dirty="0" smtClean="0">
                <a:solidFill>
                  <a:schemeClr val="tx1"/>
                </a:solidFill>
              </a:rPr>
              <a:t>Jiang  </a:t>
            </a:r>
            <a:r>
              <a:rPr lang="en-US" dirty="0" smtClean="0">
                <a:solidFill>
                  <a:schemeClr val="tx1"/>
                </a:solidFill>
              </a:rPr>
              <a:t>and Yung-Liang Lai </a:t>
            </a:r>
            <a:endParaRPr lang="en-US" dirty="0" smtClean="0"/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National Central </a:t>
            </a:r>
            <a:r>
              <a:rPr lang="en-US" b="1" dirty="0" smtClean="0">
                <a:solidFill>
                  <a:schemeClr val="tx1"/>
                </a:solidFill>
              </a:rPr>
              <a:t>University, </a:t>
            </a:r>
            <a:r>
              <a:rPr lang="en-US" b="1" i="1" dirty="0" smtClean="0">
                <a:solidFill>
                  <a:schemeClr val="tx1"/>
                </a:solidFill>
              </a:rPr>
              <a:t>Taiwan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grpSp>
        <p:nvGrpSpPr>
          <p:cNvPr id="18" name="Group 72"/>
          <p:cNvGrpSpPr/>
          <p:nvPr/>
        </p:nvGrpSpPr>
        <p:grpSpPr>
          <a:xfrm>
            <a:off x="7643834" y="500042"/>
            <a:ext cx="142876" cy="357190"/>
            <a:chOff x="7347005" y="3697357"/>
            <a:chExt cx="190832" cy="548640"/>
          </a:xfrm>
        </p:grpSpPr>
        <p:sp>
          <p:nvSpPr>
            <p:cNvPr id="25" name="Rounded Rectangle 24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26" name="Isosceles Triangle 25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pSp>
        <p:nvGrpSpPr>
          <p:cNvPr id="20" name="Group 74"/>
          <p:cNvGrpSpPr/>
          <p:nvPr/>
        </p:nvGrpSpPr>
        <p:grpSpPr>
          <a:xfrm flipH="1">
            <a:off x="7715272" y="500042"/>
            <a:ext cx="424732" cy="394917"/>
            <a:chOff x="6910180" y="3450604"/>
            <a:chExt cx="625077" cy="635304"/>
          </a:xfrm>
        </p:grpSpPr>
        <p:sp>
          <p:nvSpPr>
            <p:cNvPr id="21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22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1" name="Group 72"/>
          <p:cNvGrpSpPr/>
          <p:nvPr/>
        </p:nvGrpSpPr>
        <p:grpSpPr>
          <a:xfrm>
            <a:off x="7000892" y="285728"/>
            <a:ext cx="142876" cy="357190"/>
            <a:chOff x="7347005" y="3697357"/>
            <a:chExt cx="190832" cy="548640"/>
          </a:xfrm>
        </p:grpSpPr>
        <p:sp>
          <p:nvSpPr>
            <p:cNvPr id="52" name="Rounded Rectangle 51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53" name="Isosceles Triangle 52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pSp>
        <p:nvGrpSpPr>
          <p:cNvPr id="55" name="Group 72"/>
          <p:cNvGrpSpPr/>
          <p:nvPr/>
        </p:nvGrpSpPr>
        <p:grpSpPr>
          <a:xfrm>
            <a:off x="7143768" y="1000108"/>
            <a:ext cx="142876" cy="357190"/>
            <a:chOff x="7347005" y="3697357"/>
            <a:chExt cx="190832" cy="548640"/>
          </a:xfrm>
        </p:grpSpPr>
        <p:sp>
          <p:nvSpPr>
            <p:cNvPr id="56" name="Rounded Rectangle 55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57" name="Isosceles Triangle 56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pSp>
        <p:nvGrpSpPr>
          <p:cNvPr id="59" name="Group 72"/>
          <p:cNvGrpSpPr/>
          <p:nvPr/>
        </p:nvGrpSpPr>
        <p:grpSpPr>
          <a:xfrm>
            <a:off x="8143900" y="928670"/>
            <a:ext cx="142876" cy="357190"/>
            <a:chOff x="7347005" y="3697357"/>
            <a:chExt cx="190832" cy="548640"/>
          </a:xfrm>
        </p:grpSpPr>
        <p:sp>
          <p:nvSpPr>
            <p:cNvPr id="60" name="Rounded Rectangle 59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61" name="Isosceles Triangle 60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pSp>
        <p:nvGrpSpPr>
          <p:cNvPr id="63" name="Group 72"/>
          <p:cNvGrpSpPr/>
          <p:nvPr/>
        </p:nvGrpSpPr>
        <p:grpSpPr>
          <a:xfrm>
            <a:off x="8143900" y="142852"/>
            <a:ext cx="142876" cy="357190"/>
            <a:chOff x="7347005" y="3697357"/>
            <a:chExt cx="190832" cy="548640"/>
          </a:xfrm>
        </p:grpSpPr>
        <p:sp>
          <p:nvSpPr>
            <p:cNvPr id="64" name="Rounded Rectangle 63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65" name="Isosceles Triangle 64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1001">
              <a:schemeClr val="l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pSp>
        <p:nvGrpSpPr>
          <p:cNvPr id="70" name="Group 74"/>
          <p:cNvGrpSpPr/>
          <p:nvPr/>
        </p:nvGrpSpPr>
        <p:grpSpPr>
          <a:xfrm>
            <a:off x="7286644" y="500042"/>
            <a:ext cx="424732" cy="394917"/>
            <a:chOff x="6910180" y="3450604"/>
            <a:chExt cx="625077" cy="635304"/>
          </a:xfrm>
        </p:grpSpPr>
        <p:sp>
          <p:nvSpPr>
            <p:cNvPr id="71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72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73" name="Group 74"/>
          <p:cNvGrpSpPr/>
          <p:nvPr/>
        </p:nvGrpSpPr>
        <p:grpSpPr>
          <a:xfrm>
            <a:off x="6643702" y="285728"/>
            <a:ext cx="424732" cy="394917"/>
            <a:chOff x="6910180" y="3450604"/>
            <a:chExt cx="625077" cy="635304"/>
          </a:xfrm>
        </p:grpSpPr>
        <p:sp>
          <p:nvSpPr>
            <p:cNvPr id="74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75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76" name="Group 74"/>
          <p:cNvGrpSpPr/>
          <p:nvPr/>
        </p:nvGrpSpPr>
        <p:grpSpPr>
          <a:xfrm flipH="1">
            <a:off x="7000892" y="285728"/>
            <a:ext cx="424732" cy="394917"/>
            <a:chOff x="6910180" y="3450604"/>
            <a:chExt cx="625077" cy="635304"/>
          </a:xfrm>
        </p:grpSpPr>
        <p:sp>
          <p:nvSpPr>
            <p:cNvPr id="77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78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79" name="Group 74"/>
          <p:cNvGrpSpPr/>
          <p:nvPr/>
        </p:nvGrpSpPr>
        <p:grpSpPr>
          <a:xfrm>
            <a:off x="7786710" y="71414"/>
            <a:ext cx="424732" cy="394917"/>
            <a:chOff x="6910180" y="3450604"/>
            <a:chExt cx="625077" cy="635304"/>
          </a:xfrm>
        </p:grpSpPr>
        <p:sp>
          <p:nvSpPr>
            <p:cNvPr id="80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81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82" name="Group 74"/>
          <p:cNvGrpSpPr/>
          <p:nvPr/>
        </p:nvGrpSpPr>
        <p:grpSpPr>
          <a:xfrm flipH="1">
            <a:off x="8215338" y="71414"/>
            <a:ext cx="424732" cy="394917"/>
            <a:chOff x="6910180" y="3450604"/>
            <a:chExt cx="625077" cy="635304"/>
          </a:xfrm>
        </p:grpSpPr>
        <p:sp>
          <p:nvSpPr>
            <p:cNvPr id="83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84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85" name="Group 74"/>
          <p:cNvGrpSpPr/>
          <p:nvPr/>
        </p:nvGrpSpPr>
        <p:grpSpPr>
          <a:xfrm>
            <a:off x="6786578" y="928670"/>
            <a:ext cx="424732" cy="394917"/>
            <a:chOff x="6910180" y="3450604"/>
            <a:chExt cx="625077" cy="635304"/>
          </a:xfrm>
        </p:grpSpPr>
        <p:sp>
          <p:nvSpPr>
            <p:cNvPr id="86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87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88" name="Group 74"/>
          <p:cNvGrpSpPr/>
          <p:nvPr/>
        </p:nvGrpSpPr>
        <p:grpSpPr>
          <a:xfrm flipH="1">
            <a:off x="7215206" y="928670"/>
            <a:ext cx="424732" cy="394917"/>
            <a:chOff x="6910180" y="3450604"/>
            <a:chExt cx="625077" cy="635304"/>
          </a:xfrm>
        </p:grpSpPr>
        <p:sp>
          <p:nvSpPr>
            <p:cNvPr id="89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90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91" name="Group 74"/>
          <p:cNvGrpSpPr/>
          <p:nvPr/>
        </p:nvGrpSpPr>
        <p:grpSpPr>
          <a:xfrm>
            <a:off x="7786710" y="928670"/>
            <a:ext cx="424732" cy="394917"/>
            <a:chOff x="6910180" y="3450604"/>
            <a:chExt cx="625077" cy="635304"/>
          </a:xfrm>
        </p:grpSpPr>
        <p:sp>
          <p:nvSpPr>
            <p:cNvPr id="92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93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  <p:grpSp>
        <p:nvGrpSpPr>
          <p:cNvPr id="94" name="Group 74"/>
          <p:cNvGrpSpPr/>
          <p:nvPr/>
        </p:nvGrpSpPr>
        <p:grpSpPr>
          <a:xfrm flipH="1">
            <a:off x="8215338" y="928670"/>
            <a:ext cx="424732" cy="394917"/>
            <a:chOff x="6910180" y="3450604"/>
            <a:chExt cx="625077" cy="635304"/>
          </a:xfrm>
        </p:grpSpPr>
        <p:sp>
          <p:nvSpPr>
            <p:cNvPr id="95" name="Shape 1395719"/>
            <p:cNvSpPr>
              <a:spLocks noChangeAspect="1"/>
            </p:cNvSpPr>
            <p:nvPr/>
          </p:nvSpPr>
          <p:spPr bwMode="auto">
            <a:xfrm rot="13858095">
              <a:off x="6843505" y="3522345"/>
              <a:ext cx="630238" cy="496888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  <p:sp>
          <p:nvSpPr>
            <p:cNvPr id="96" name="Shape 1395719"/>
            <p:cNvSpPr>
              <a:spLocks noChangeAspect="1"/>
            </p:cNvSpPr>
            <p:nvPr/>
          </p:nvSpPr>
          <p:spPr bwMode="auto">
            <a:xfrm rot="13858095">
              <a:off x="7004841" y="3513358"/>
              <a:ext cx="593169" cy="467662"/>
            </a:xfrm>
            <a:custGeom>
              <a:avLst/>
              <a:gdLst>
                <a:gd name="T0" fmla="*/ 101480 w 21600"/>
                <a:gd name="T1" fmla="*/ 0 h 21318"/>
                <a:gd name="T2" fmla="*/ 630238 w 21600"/>
                <a:gd name="T3" fmla="*/ 496888 h 21318"/>
                <a:gd name="T4" fmla="*/ 0 w 21600"/>
                <a:gd name="T5" fmla="*/ 496888 h 2131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318"/>
                <a:gd name="T11" fmla="*/ 0 w 21600"/>
                <a:gd name="T12" fmla="*/ 0 h 21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318" fill="none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</a:path>
                <a:path w="21600" h="21318" stroke="0" extrusionOk="0">
                  <a:moveTo>
                    <a:pt x="3478" y="-1"/>
                  </a:moveTo>
                  <a:cubicBezTo>
                    <a:pt x="13926" y="1704"/>
                    <a:pt x="21600" y="10731"/>
                    <a:pt x="21600" y="21318"/>
                  </a:cubicBezTo>
                  <a:lnTo>
                    <a:pt x="0" y="21318"/>
                  </a:lnTo>
                  <a:close/>
                </a:path>
              </a:pathLst>
            </a:custGeom>
            <a:noFill/>
            <a:ln w="254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1800" b="0" i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Optimal Flooding Protocol (OFP) 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857232"/>
            <a:ext cx="7786742" cy="2286016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Idea</a:t>
            </a:r>
          </a:p>
          <a:p>
            <a:pPr lvl="1"/>
            <a:r>
              <a:rPr lang="en-US" altLang="zh-TW" dirty="0" smtClean="0"/>
              <a:t>based on a regular hexagonal partition of the network </a:t>
            </a:r>
          </a:p>
          <a:p>
            <a:pPr lvl="1"/>
            <a:r>
              <a:rPr lang="en-US" altLang="zh-TW" dirty="0" smtClean="0"/>
              <a:t>only the nodes nearest to hexagon vertexes need to rebroadcast</a:t>
            </a:r>
            <a:endParaRPr lang="zh-TW" altLang="en-US" dirty="0"/>
          </a:p>
        </p:txBody>
      </p:sp>
      <p:sp>
        <p:nvSpPr>
          <p:cNvPr id="60523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0519" name="Text Box 103"/>
          <p:cNvSpPr txBox="1">
            <a:spLocks noChangeArrowheads="1"/>
          </p:cNvSpPr>
          <p:nvPr/>
        </p:nvSpPr>
        <p:spPr bwMode="auto">
          <a:xfrm>
            <a:off x="3143240" y="4643446"/>
            <a:ext cx="642942" cy="46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60511" name="Oval 95"/>
          <p:cNvSpPr>
            <a:spLocks noChangeArrowheads="1"/>
          </p:cNvSpPr>
          <p:nvPr/>
        </p:nvSpPr>
        <p:spPr bwMode="auto">
          <a:xfrm>
            <a:off x="3326465" y="4713126"/>
            <a:ext cx="99219" cy="111185"/>
          </a:xfrm>
          <a:prstGeom prst="ellipse">
            <a:avLst/>
          </a:prstGeom>
          <a:solidFill>
            <a:srgbClr val="000000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10" name="AutoShape 94"/>
          <p:cNvSpPr>
            <a:spLocks noChangeArrowheads="1"/>
          </p:cNvSpPr>
          <p:nvPr/>
        </p:nvSpPr>
        <p:spPr bwMode="auto">
          <a:xfrm rot="5400000">
            <a:off x="2886997" y="432818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04" name="AutoShape 88"/>
          <p:cNvSpPr>
            <a:spLocks noChangeArrowheads="1"/>
          </p:cNvSpPr>
          <p:nvPr/>
        </p:nvSpPr>
        <p:spPr bwMode="auto">
          <a:xfrm rot="5400000">
            <a:off x="2449109" y="5053532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03" name="AutoShape 87"/>
          <p:cNvSpPr>
            <a:spLocks noChangeArrowheads="1"/>
          </p:cNvSpPr>
          <p:nvPr/>
        </p:nvSpPr>
        <p:spPr bwMode="auto">
          <a:xfrm rot="5400000">
            <a:off x="3334146" y="5053532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02" name="AutoShape 86"/>
          <p:cNvSpPr>
            <a:spLocks noChangeArrowheads="1"/>
          </p:cNvSpPr>
          <p:nvPr/>
        </p:nvSpPr>
        <p:spPr bwMode="auto">
          <a:xfrm rot="5400000">
            <a:off x="3778757" y="432818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01" name="AutoShape 85"/>
          <p:cNvSpPr>
            <a:spLocks noChangeArrowheads="1"/>
          </p:cNvSpPr>
          <p:nvPr/>
        </p:nvSpPr>
        <p:spPr bwMode="auto">
          <a:xfrm rot="5400000">
            <a:off x="3328854" y="3601514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500" name="AutoShape 84"/>
          <p:cNvSpPr>
            <a:spLocks noChangeArrowheads="1"/>
          </p:cNvSpPr>
          <p:nvPr/>
        </p:nvSpPr>
        <p:spPr bwMode="auto">
          <a:xfrm rot="5400000">
            <a:off x="2001960" y="432818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499" name="AutoShape 83"/>
          <p:cNvSpPr>
            <a:spLocks noChangeArrowheads="1"/>
          </p:cNvSpPr>
          <p:nvPr/>
        </p:nvSpPr>
        <p:spPr bwMode="auto">
          <a:xfrm rot="5400000">
            <a:off x="2438687" y="3605179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0478" name="Oval 62"/>
          <p:cNvSpPr>
            <a:spLocks noChangeArrowheads="1"/>
          </p:cNvSpPr>
          <p:nvPr/>
        </p:nvSpPr>
        <p:spPr bwMode="auto">
          <a:xfrm>
            <a:off x="2893868" y="353112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0" name="Oval 62"/>
          <p:cNvSpPr>
            <a:spLocks noChangeArrowheads="1"/>
          </p:cNvSpPr>
          <p:nvPr/>
        </p:nvSpPr>
        <p:spPr bwMode="auto">
          <a:xfrm>
            <a:off x="3311994" y="3732004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1" name="Oval 62"/>
          <p:cNvSpPr>
            <a:spLocks noChangeArrowheads="1"/>
          </p:cNvSpPr>
          <p:nvPr/>
        </p:nvSpPr>
        <p:spPr bwMode="auto">
          <a:xfrm>
            <a:off x="3786182" y="350043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2" name="Oval 62"/>
          <p:cNvSpPr>
            <a:spLocks noChangeArrowheads="1"/>
          </p:cNvSpPr>
          <p:nvPr/>
        </p:nvSpPr>
        <p:spPr bwMode="auto">
          <a:xfrm>
            <a:off x="4214810" y="3714752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3" name="Oval 62"/>
          <p:cNvSpPr>
            <a:spLocks noChangeArrowheads="1"/>
          </p:cNvSpPr>
          <p:nvPr/>
        </p:nvSpPr>
        <p:spPr bwMode="auto">
          <a:xfrm>
            <a:off x="4214810" y="421481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4" name="Oval 62"/>
          <p:cNvSpPr>
            <a:spLocks noChangeArrowheads="1"/>
          </p:cNvSpPr>
          <p:nvPr/>
        </p:nvSpPr>
        <p:spPr bwMode="auto">
          <a:xfrm>
            <a:off x="4643438" y="450057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5" name="Oval 62"/>
          <p:cNvSpPr>
            <a:spLocks noChangeArrowheads="1"/>
          </p:cNvSpPr>
          <p:nvPr/>
        </p:nvSpPr>
        <p:spPr bwMode="auto">
          <a:xfrm>
            <a:off x="4643438" y="492919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6" name="Oval 62"/>
          <p:cNvSpPr>
            <a:spLocks noChangeArrowheads="1"/>
          </p:cNvSpPr>
          <p:nvPr/>
        </p:nvSpPr>
        <p:spPr bwMode="auto">
          <a:xfrm>
            <a:off x="4214810" y="521495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7" name="Oval 62"/>
          <p:cNvSpPr>
            <a:spLocks noChangeArrowheads="1"/>
          </p:cNvSpPr>
          <p:nvPr/>
        </p:nvSpPr>
        <p:spPr bwMode="auto">
          <a:xfrm>
            <a:off x="3786182" y="450057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8" name="Oval 62"/>
          <p:cNvSpPr>
            <a:spLocks noChangeArrowheads="1"/>
          </p:cNvSpPr>
          <p:nvPr/>
        </p:nvSpPr>
        <p:spPr bwMode="auto">
          <a:xfrm>
            <a:off x="3786182" y="5000636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9" name="Oval 62"/>
          <p:cNvSpPr>
            <a:spLocks noChangeArrowheads="1"/>
          </p:cNvSpPr>
          <p:nvPr/>
        </p:nvSpPr>
        <p:spPr bwMode="auto">
          <a:xfrm>
            <a:off x="4214810" y="564357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0" name="Oval 62"/>
          <p:cNvSpPr>
            <a:spLocks noChangeArrowheads="1"/>
          </p:cNvSpPr>
          <p:nvPr/>
        </p:nvSpPr>
        <p:spPr bwMode="auto">
          <a:xfrm>
            <a:off x="3786182" y="592933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1" name="Oval 62"/>
          <p:cNvSpPr>
            <a:spLocks noChangeArrowheads="1"/>
          </p:cNvSpPr>
          <p:nvPr/>
        </p:nvSpPr>
        <p:spPr bwMode="auto">
          <a:xfrm>
            <a:off x="3286116" y="5715016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2" name="Oval 62"/>
          <p:cNvSpPr>
            <a:spLocks noChangeArrowheads="1"/>
          </p:cNvSpPr>
          <p:nvPr/>
        </p:nvSpPr>
        <p:spPr bwMode="auto">
          <a:xfrm>
            <a:off x="2857488" y="592933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3" name="Oval 62"/>
          <p:cNvSpPr>
            <a:spLocks noChangeArrowheads="1"/>
          </p:cNvSpPr>
          <p:nvPr/>
        </p:nvSpPr>
        <p:spPr bwMode="auto">
          <a:xfrm>
            <a:off x="2428860" y="564357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4" name="Oval 62"/>
          <p:cNvSpPr>
            <a:spLocks noChangeArrowheads="1"/>
          </p:cNvSpPr>
          <p:nvPr/>
        </p:nvSpPr>
        <p:spPr bwMode="auto">
          <a:xfrm>
            <a:off x="2428860" y="521495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5" name="Oval 62"/>
          <p:cNvSpPr>
            <a:spLocks noChangeArrowheads="1"/>
          </p:cNvSpPr>
          <p:nvPr/>
        </p:nvSpPr>
        <p:spPr bwMode="auto">
          <a:xfrm>
            <a:off x="2000232" y="492919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6" name="Oval 62"/>
          <p:cNvSpPr>
            <a:spLocks noChangeArrowheads="1"/>
          </p:cNvSpPr>
          <p:nvPr/>
        </p:nvSpPr>
        <p:spPr bwMode="auto">
          <a:xfrm>
            <a:off x="2000232" y="450057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7" name="Oval 62"/>
          <p:cNvSpPr>
            <a:spLocks noChangeArrowheads="1"/>
          </p:cNvSpPr>
          <p:nvPr/>
        </p:nvSpPr>
        <p:spPr bwMode="auto">
          <a:xfrm>
            <a:off x="2428860" y="421481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8" name="Oval 62"/>
          <p:cNvSpPr>
            <a:spLocks noChangeArrowheads="1"/>
          </p:cNvSpPr>
          <p:nvPr/>
        </p:nvSpPr>
        <p:spPr bwMode="auto">
          <a:xfrm>
            <a:off x="2890089" y="4474692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9" name="Oval 62"/>
          <p:cNvSpPr>
            <a:spLocks noChangeArrowheads="1"/>
          </p:cNvSpPr>
          <p:nvPr/>
        </p:nvSpPr>
        <p:spPr bwMode="auto">
          <a:xfrm>
            <a:off x="2857488" y="5000636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0" name="Oval 62"/>
          <p:cNvSpPr>
            <a:spLocks noChangeArrowheads="1"/>
          </p:cNvSpPr>
          <p:nvPr/>
        </p:nvSpPr>
        <p:spPr bwMode="auto">
          <a:xfrm>
            <a:off x="3323050" y="5197698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1" name="Oval 62"/>
          <p:cNvSpPr>
            <a:spLocks noChangeArrowheads="1"/>
          </p:cNvSpPr>
          <p:nvPr/>
        </p:nvSpPr>
        <p:spPr bwMode="auto">
          <a:xfrm>
            <a:off x="2428860" y="3714752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2" name="Oval 62"/>
          <p:cNvSpPr>
            <a:spLocks noChangeArrowheads="1"/>
          </p:cNvSpPr>
          <p:nvPr/>
        </p:nvSpPr>
        <p:spPr bwMode="auto">
          <a:xfrm>
            <a:off x="3323050" y="4223444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3" name="Text Box 103"/>
          <p:cNvSpPr txBox="1">
            <a:spLocks noChangeArrowheads="1"/>
          </p:cNvSpPr>
          <p:nvPr/>
        </p:nvSpPr>
        <p:spPr bwMode="auto">
          <a:xfrm>
            <a:off x="683568" y="6143644"/>
            <a:ext cx="8246118" cy="46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S: Source node,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the node to broadcast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 packet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throughout </a:t>
            </a: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the network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71934" y="3929066"/>
            <a:ext cx="71438" cy="71438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4857752" y="3988362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Do nothing</a:t>
            </a:r>
            <a:endParaRPr lang="zh-TW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000628" y="3214686"/>
            <a:ext cx="3618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The nearest one has to rebroadcast</a:t>
            </a:r>
            <a:endParaRPr lang="zh-TW" altLang="en-US" dirty="0"/>
          </a:p>
        </p:txBody>
      </p:sp>
      <p:cxnSp>
        <p:nvCxnSpPr>
          <p:cNvPr id="43" name="Elbow Connector 42"/>
          <p:cNvCxnSpPr/>
          <p:nvPr/>
        </p:nvCxnSpPr>
        <p:spPr>
          <a:xfrm rot="10800000" flipV="1">
            <a:off x="4429124" y="3357562"/>
            <a:ext cx="500066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10800000">
            <a:off x="4143372" y="3929066"/>
            <a:ext cx="714380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ight Brace 44"/>
          <p:cNvSpPr/>
          <p:nvPr/>
        </p:nvSpPr>
        <p:spPr>
          <a:xfrm flipH="1">
            <a:off x="1643042" y="4572008"/>
            <a:ext cx="285752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Rectangle 45"/>
          <p:cNvSpPr/>
          <p:nvPr/>
        </p:nvSpPr>
        <p:spPr>
          <a:xfrm>
            <a:off x="1214414" y="4572008"/>
            <a:ext cx="309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R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Optimal Flooding Protocol (OFP) 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857232"/>
            <a:ext cx="7786742" cy="228601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Steps</a:t>
            </a:r>
          </a:p>
        </p:txBody>
      </p:sp>
      <p:sp>
        <p:nvSpPr>
          <p:cNvPr id="60523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43" name="Oval 62"/>
          <p:cNvSpPr>
            <a:spLocks noChangeArrowheads="1"/>
          </p:cNvSpPr>
          <p:nvPr/>
        </p:nvSpPr>
        <p:spPr bwMode="auto">
          <a:xfrm>
            <a:off x="5500694" y="200024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0" name="Oval 169"/>
          <p:cNvSpPr/>
          <p:nvPr/>
        </p:nvSpPr>
        <p:spPr>
          <a:xfrm>
            <a:off x="4883630" y="185736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Oval 62"/>
          <p:cNvSpPr>
            <a:spLocks noChangeArrowheads="1"/>
          </p:cNvSpPr>
          <p:nvPr/>
        </p:nvSpPr>
        <p:spPr bwMode="auto">
          <a:xfrm>
            <a:off x="5206316" y="185736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206" name="Group 205"/>
          <p:cNvGrpSpPr/>
          <p:nvPr/>
        </p:nvGrpSpPr>
        <p:grpSpPr>
          <a:xfrm>
            <a:off x="2034736" y="1352246"/>
            <a:ext cx="1923534" cy="1722186"/>
            <a:chOff x="1391794" y="1709436"/>
            <a:chExt cx="1923534" cy="1722186"/>
          </a:xfrm>
        </p:grpSpPr>
        <p:sp>
          <p:nvSpPr>
            <p:cNvPr id="187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89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0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1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2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3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4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5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5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4286248" y="1357298"/>
            <a:ext cx="1923534" cy="1722186"/>
            <a:chOff x="1391794" y="1709436"/>
            <a:chExt cx="1923534" cy="1722186"/>
          </a:xfrm>
        </p:grpSpPr>
        <p:sp>
          <p:nvSpPr>
            <p:cNvPr id="208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09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0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1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2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3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4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5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6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217" name="Oval 62"/>
          <p:cNvSpPr>
            <a:spLocks noChangeArrowheads="1"/>
          </p:cNvSpPr>
          <p:nvPr/>
        </p:nvSpPr>
        <p:spPr bwMode="auto">
          <a:xfrm>
            <a:off x="4920564" y="200571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18" name="Oval 62"/>
          <p:cNvSpPr>
            <a:spLocks noChangeArrowheads="1"/>
          </p:cNvSpPr>
          <p:nvPr/>
        </p:nvSpPr>
        <p:spPr bwMode="auto">
          <a:xfrm>
            <a:off x="5214942" y="250030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20" name="Oval 62"/>
          <p:cNvSpPr>
            <a:spLocks noChangeArrowheads="1"/>
          </p:cNvSpPr>
          <p:nvPr/>
        </p:nvSpPr>
        <p:spPr bwMode="auto">
          <a:xfrm>
            <a:off x="4929190" y="235743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21" name="Oval 62"/>
          <p:cNvSpPr>
            <a:spLocks noChangeArrowheads="1"/>
          </p:cNvSpPr>
          <p:nvPr/>
        </p:nvSpPr>
        <p:spPr bwMode="auto">
          <a:xfrm>
            <a:off x="5500694" y="235743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24" name="Oval 62"/>
          <p:cNvSpPr>
            <a:spLocks noChangeArrowheads="1"/>
          </p:cNvSpPr>
          <p:nvPr/>
        </p:nvSpPr>
        <p:spPr bwMode="auto">
          <a:xfrm>
            <a:off x="7572396" y="285749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225" name="Group 224"/>
          <p:cNvGrpSpPr/>
          <p:nvPr/>
        </p:nvGrpSpPr>
        <p:grpSpPr>
          <a:xfrm>
            <a:off x="6643702" y="1357298"/>
            <a:ext cx="1923534" cy="1722186"/>
            <a:chOff x="1391794" y="1709436"/>
            <a:chExt cx="1923534" cy="1722186"/>
          </a:xfrm>
        </p:grpSpPr>
        <p:sp>
          <p:nvSpPr>
            <p:cNvPr id="226" name="Text Box 103"/>
            <p:cNvSpPr txBox="1">
              <a:spLocks noChangeArrowheads="1"/>
            </p:cNvSpPr>
            <p:nvPr/>
          </p:nvSpPr>
          <p:spPr bwMode="auto">
            <a:xfrm>
              <a:off x="2106174" y="2209502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27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8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9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0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1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2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3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4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235" name="Oval 62"/>
          <p:cNvSpPr>
            <a:spLocks noChangeArrowheads="1"/>
          </p:cNvSpPr>
          <p:nvPr/>
        </p:nvSpPr>
        <p:spPr bwMode="auto">
          <a:xfrm>
            <a:off x="7247280" y="2014342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9" name="Oval 62"/>
          <p:cNvSpPr>
            <a:spLocks noChangeArrowheads="1"/>
          </p:cNvSpPr>
          <p:nvPr/>
        </p:nvSpPr>
        <p:spPr bwMode="auto">
          <a:xfrm>
            <a:off x="7572396" y="1857364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0" name="Oval 62"/>
          <p:cNvSpPr>
            <a:spLocks noChangeArrowheads="1"/>
          </p:cNvSpPr>
          <p:nvPr/>
        </p:nvSpPr>
        <p:spPr bwMode="auto">
          <a:xfrm>
            <a:off x="7286644" y="2357430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1" name="Oval 62"/>
          <p:cNvSpPr>
            <a:spLocks noChangeArrowheads="1"/>
          </p:cNvSpPr>
          <p:nvPr/>
        </p:nvSpPr>
        <p:spPr bwMode="auto">
          <a:xfrm>
            <a:off x="7886456" y="2017492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2" name="Oval 62"/>
          <p:cNvSpPr>
            <a:spLocks noChangeArrowheads="1"/>
          </p:cNvSpPr>
          <p:nvPr/>
        </p:nvSpPr>
        <p:spPr bwMode="auto">
          <a:xfrm>
            <a:off x="7884026" y="2340178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3" name="Oval 62"/>
          <p:cNvSpPr>
            <a:spLocks noChangeArrowheads="1"/>
          </p:cNvSpPr>
          <p:nvPr/>
        </p:nvSpPr>
        <p:spPr bwMode="auto">
          <a:xfrm>
            <a:off x="7572396" y="2500306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4" name="Oval 243"/>
          <p:cNvSpPr/>
          <p:nvPr/>
        </p:nvSpPr>
        <p:spPr>
          <a:xfrm>
            <a:off x="7572396" y="171448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5" name="Oval 244"/>
          <p:cNvSpPr/>
          <p:nvPr/>
        </p:nvSpPr>
        <p:spPr>
          <a:xfrm>
            <a:off x="7215206" y="221455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6" name="Oval 245"/>
          <p:cNvSpPr/>
          <p:nvPr/>
        </p:nvSpPr>
        <p:spPr>
          <a:xfrm>
            <a:off x="6929454" y="164305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8" name="Oval 62"/>
          <p:cNvSpPr>
            <a:spLocks noChangeArrowheads="1"/>
          </p:cNvSpPr>
          <p:nvPr/>
        </p:nvSpPr>
        <p:spPr bwMode="auto">
          <a:xfrm>
            <a:off x="6929454" y="185736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9" name="Oval 248"/>
          <p:cNvSpPr/>
          <p:nvPr/>
        </p:nvSpPr>
        <p:spPr>
          <a:xfrm>
            <a:off x="7572396" y="207167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0" name="Oval 249"/>
          <p:cNvSpPr/>
          <p:nvPr/>
        </p:nvSpPr>
        <p:spPr>
          <a:xfrm>
            <a:off x="6929454" y="207167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1" name="Oval 250"/>
          <p:cNvSpPr/>
          <p:nvPr/>
        </p:nvSpPr>
        <p:spPr>
          <a:xfrm>
            <a:off x="7232458" y="151742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2" name="Oval 62"/>
          <p:cNvSpPr>
            <a:spLocks noChangeArrowheads="1"/>
          </p:cNvSpPr>
          <p:nvPr/>
        </p:nvSpPr>
        <p:spPr bwMode="auto">
          <a:xfrm>
            <a:off x="7572396" y="150017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3" name="Oval 62"/>
          <p:cNvSpPr>
            <a:spLocks noChangeArrowheads="1"/>
          </p:cNvSpPr>
          <p:nvPr/>
        </p:nvSpPr>
        <p:spPr bwMode="auto">
          <a:xfrm>
            <a:off x="8215338" y="181180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4" name="Oval 62"/>
          <p:cNvSpPr>
            <a:spLocks noChangeArrowheads="1"/>
          </p:cNvSpPr>
          <p:nvPr/>
        </p:nvSpPr>
        <p:spPr bwMode="auto">
          <a:xfrm>
            <a:off x="8215338" y="250030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5" name="Oval 62"/>
          <p:cNvSpPr>
            <a:spLocks noChangeArrowheads="1"/>
          </p:cNvSpPr>
          <p:nvPr/>
        </p:nvSpPr>
        <p:spPr bwMode="auto">
          <a:xfrm>
            <a:off x="6929454" y="250030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6" name="Oval 62"/>
          <p:cNvSpPr>
            <a:spLocks noChangeArrowheads="1"/>
          </p:cNvSpPr>
          <p:nvPr/>
        </p:nvSpPr>
        <p:spPr bwMode="auto">
          <a:xfrm>
            <a:off x="3254265" y="5688013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2000232" y="3999528"/>
            <a:ext cx="1923534" cy="1722186"/>
            <a:chOff x="1391794" y="1709436"/>
            <a:chExt cx="1923534" cy="1722186"/>
          </a:xfrm>
        </p:grpSpPr>
        <p:sp>
          <p:nvSpPr>
            <p:cNvPr id="258" name="Text Box 103"/>
            <p:cNvSpPr txBox="1">
              <a:spLocks noChangeArrowheads="1"/>
            </p:cNvSpPr>
            <p:nvPr/>
          </p:nvSpPr>
          <p:spPr bwMode="auto">
            <a:xfrm>
              <a:off x="2106174" y="2209502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9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0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1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2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3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4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5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66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267" name="Oval 62"/>
          <p:cNvSpPr>
            <a:spLocks noChangeArrowheads="1"/>
          </p:cNvSpPr>
          <p:nvPr/>
        </p:nvSpPr>
        <p:spPr bwMode="auto">
          <a:xfrm>
            <a:off x="2603810" y="4656572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8" name="Oval 62"/>
          <p:cNvSpPr>
            <a:spLocks noChangeArrowheads="1"/>
          </p:cNvSpPr>
          <p:nvPr/>
        </p:nvSpPr>
        <p:spPr bwMode="auto">
          <a:xfrm>
            <a:off x="2928926" y="4499594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9" name="Oval 62"/>
          <p:cNvSpPr>
            <a:spLocks noChangeArrowheads="1"/>
          </p:cNvSpPr>
          <p:nvPr/>
        </p:nvSpPr>
        <p:spPr bwMode="auto">
          <a:xfrm>
            <a:off x="2643174" y="4999660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0" name="Oval 62"/>
          <p:cNvSpPr>
            <a:spLocks noChangeArrowheads="1"/>
          </p:cNvSpPr>
          <p:nvPr/>
        </p:nvSpPr>
        <p:spPr bwMode="auto">
          <a:xfrm>
            <a:off x="3242986" y="4659722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1" name="Oval 62"/>
          <p:cNvSpPr>
            <a:spLocks noChangeArrowheads="1"/>
          </p:cNvSpPr>
          <p:nvPr/>
        </p:nvSpPr>
        <p:spPr bwMode="auto">
          <a:xfrm>
            <a:off x="3240556" y="4982408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2" name="Oval 62"/>
          <p:cNvSpPr>
            <a:spLocks noChangeArrowheads="1"/>
          </p:cNvSpPr>
          <p:nvPr/>
        </p:nvSpPr>
        <p:spPr bwMode="auto">
          <a:xfrm>
            <a:off x="2928926" y="5142536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2" name="Oval 62"/>
          <p:cNvSpPr>
            <a:spLocks noChangeArrowheads="1"/>
          </p:cNvSpPr>
          <p:nvPr/>
        </p:nvSpPr>
        <p:spPr bwMode="auto">
          <a:xfrm>
            <a:off x="3571868" y="549972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4" name="Rectangle 283"/>
          <p:cNvSpPr/>
          <p:nvPr/>
        </p:nvSpPr>
        <p:spPr>
          <a:xfrm>
            <a:off x="4572000" y="3214686"/>
            <a:ext cx="753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i="1" dirty="0" smtClean="0"/>
              <a:t>Step.1</a:t>
            </a:r>
            <a:endParaRPr lang="zh-TW" altLang="en-US" i="1" dirty="0"/>
          </a:p>
        </p:txBody>
      </p:sp>
      <p:sp>
        <p:nvSpPr>
          <p:cNvPr id="286" name="Rectangle 285"/>
          <p:cNvSpPr/>
          <p:nvPr/>
        </p:nvSpPr>
        <p:spPr>
          <a:xfrm>
            <a:off x="7429520" y="3214686"/>
            <a:ext cx="753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i="1" dirty="0" smtClean="0"/>
              <a:t>Step.2</a:t>
            </a:r>
            <a:endParaRPr lang="zh-TW" altLang="en-US" i="1" dirty="0"/>
          </a:p>
        </p:txBody>
      </p:sp>
      <p:sp>
        <p:nvSpPr>
          <p:cNvPr id="287" name="Oval 62"/>
          <p:cNvSpPr>
            <a:spLocks noChangeArrowheads="1"/>
          </p:cNvSpPr>
          <p:nvPr/>
        </p:nvSpPr>
        <p:spPr bwMode="auto">
          <a:xfrm>
            <a:off x="2928879" y="5499726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9" name="Oval 62"/>
          <p:cNvSpPr>
            <a:spLocks noChangeArrowheads="1"/>
          </p:cNvSpPr>
          <p:nvPr/>
        </p:nvSpPr>
        <p:spPr bwMode="auto">
          <a:xfrm>
            <a:off x="3571868" y="5171442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0" name="Oval 62"/>
          <p:cNvSpPr>
            <a:spLocks noChangeArrowheads="1"/>
          </p:cNvSpPr>
          <p:nvPr/>
        </p:nvSpPr>
        <p:spPr bwMode="auto">
          <a:xfrm>
            <a:off x="3582501" y="4470688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1" name="Oval 62"/>
          <p:cNvSpPr>
            <a:spLocks noChangeArrowheads="1"/>
          </p:cNvSpPr>
          <p:nvPr/>
        </p:nvSpPr>
        <p:spPr bwMode="auto">
          <a:xfrm>
            <a:off x="2928926" y="4142404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2" name="Oval 62"/>
          <p:cNvSpPr>
            <a:spLocks noChangeArrowheads="1"/>
          </p:cNvSpPr>
          <p:nvPr/>
        </p:nvSpPr>
        <p:spPr bwMode="auto">
          <a:xfrm>
            <a:off x="2285984" y="4499594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3" name="Oval 62"/>
          <p:cNvSpPr>
            <a:spLocks noChangeArrowheads="1"/>
          </p:cNvSpPr>
          <p:nvPr/>
        </p:nvSpPr>
        <p:spPr bwMode="auto">
          <a:xfrm>
            <a:off x="2285984" y="5142536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4" name="Oval 62"/>
          <p:cNvSpPr>
            <a:spLocks noChangeArrowheads="1"/>
          </p:cNvSpPr>
          <p:nvPr/>
        </p:nvSpPr>
        <p:spPr bwMode="auto">
          <a:xfrm>
            <a:off x="2571736" y="571404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5" name="Oval 62"/>
          <p:cNvSpPr>
            <a:spLocks noChangeArrowheads="1"/>
          </p:cNvSpPr>
          <p:nvPr/>
        </p:nvSpPr>
        <p:spPr bwMode="auto">
          <a:xfrm>
            <a:off x="2285984" y="549972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6" name="Oval 62"/>
          <p:cNvSpPr>
            <a:spLocks noChangeArrowheads="1"/>
          </p:cNvSpPr>
          <p:nvPr/>
        </p:nvSpPr>
        <p:spPr bwMode="auto">
          <a:xfrm>
            <a:off x="2000232" y="499966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7" name="Oval 62"/>
          <p:cNvSpPr>
            <a:spLocks noChangeArrowheads="1"/>
          </p:cNvSpPr>
          <p:nvPr/>
        </p:nvSpPr>
        <p:spPr bwMode="auto">
          <a:xfrm>
            <a:off x="2000232" y="464247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8" name="Oval 62"/>
          <p:cNvSpPr>
            <a:spLocks noChangeArrowheads="1"/>
          </p:cNvSpPr>
          <p:nvPr/>
        </p:nvSpPr>
        <p:spPr bwMode="auto">
          <a:xfrm>
            <a:off x="2285984" y="414240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0" name="Oval 62"/>
          <p:cNvSpPr>
            <a:spLocks noChangeArrowheads="1"/>
          </p:cNvSpPr>
          <p:nvPr/>
        </p:nvSpPr>
        <p:spPr bwMode="auto">
          <a:xfrm>
            <a:off x="2593002" y="3978262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1" name="Oval 62"/>
          <p:cNvSpPr>
            <a:spLocks noChangeArrowheads="1"/>
          </p:cNvSpPr>
          <p:nvPr/>
        </p:nvSpPr>
        <p:spPr bwMode="auto">
          <a:xfrm>
            <a:off x="3246577" y="3970622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2" name="Oval 62"/>
          <p:cNvSpPr>
            <a:spLocks noChangeArrowheads="1"/>
          </p:cNvSpPr>
          <p:nvPr/>
        </p:nvSpPr>
        <p:spPr bwMode="auto">
          <a:xfrm>
            <a:off x="3571868" y="4142404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3" name="Oval 62"/>
          <p:cNvSpPr>
            <a:spLocks noChangeArrowheads="1"/>
          </p:cNvSpPr>
          <p:nvPr/>
        </p:nvSpPr>
        <p:spPr bwMode="auto">
          <a:xfrm>
            <a:off x="3857620" y="464247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4" name="Oval 62"/>
          <p:cNvSpPr>
            <a:spLocks noChangeArrowheads="1"/>
          </p:cNvSpPr>
          <p:nvPr/>
        </p:nvSpPr>
        <p:spPr bwMode="auto">
          <a:xfrm>
            <a:off x="3857620" y="4999660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1" name="Rectangle 310"/>
          <p:cNvSpPr/>
          <p:nvPr/>
        </p:nvSpPr>
        <p:spPr>
          <a:xfrm>
            <a:off x="1714480" y="5715016"/>
            <a:ext cx="753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i="1" dirty="0" smtClean="0"/>
              <a:t>Step.3</a:t>
            </a:r>
            <a:endParaRPr lang="zh-TW" altLang="en-US" i="1" dirty="0"/>
          </a:p>
        </p:txBody>
      </p:sp>
      <p:sp>
        <p:nvSpPr>
          <p:cNvPr id="357" name="Oval 356"/>
          <p:cNvSpPr/>
          <p:nvPr/>
        </p:nvSpPr>
        <p:spPr>
          <a:xfrm>
            <a:off x="3198655" y="485776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8" name="Oval 357"/>
          <p:cNvSpPr/>
          <p:nvPr/>
        </p:nvSpPr>
        <p:spPr>
          <a:xfrm>
            <a:off x="3230459" y="414338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9" name="Oval 358"/>
          <p:cNvSpPr/>
          <p:nvPr/>
        </p:nvSpPr>
        <p:spPr>
          <a:xfrm>
            <a:off x="2611370" y="378619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0" name="Oval 359"/>
          <p:cNvSpPr/>
          <p:nvPr/>
        </p:nvSpPr>
        <p:spPr>
          <a:xfrm>
            <a:off x="2000232" y="414338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1" name="Oval 360"/>
          <p:cNvSpPr/>
          <p:nvPr/>
        </p:nvSpPr>
        <p:spPr>
          <a:xfrm>
            <a:off x="2000232" y="485776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2" name="Oval 361"/>
          <p:cNvSpPr/>
          <p:nvPr/>
        </p:nvSpPr>
        <p:spPr>
          <a:xfrm>
            <a:off x="2587638" y="5238803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3" name="TextBox 412"/>
          <p:cNvSpPr txBox="1"/>
          <p:nvPr/>
        </p:nvSpPr>
        <p:spPr>
          <a:xfrm>
            <a:off x="5357818" y="321468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414" name="TextBox 413"/>
          <p:cNvSpPr txBox="1"/>
          <p:nvPr/>
        </p:nvSpPr>
        <p:spPr>
          <a:xfrm>
            <a:off x="8358214" y="321468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(6)</a:t>
            </a:r>
            <a:endParaRPr lang="zh-TW" altLang="en-US" dirty="0"/>
          </a:p>
        </p:txBody>
      </p:sp>
      <p:sp>
        <p:nvSpPr>
          <p:cNvPr id="415" name="TextBox 414"/>
          <p:cNvSpPr txBox="1"/>
          <p:nvPr/>
        </p:nvSpPr>
        <p:spPr>
          <a:xfrm>
            <a:off x="3500430" y="571501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(6)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Optimal Flooding Protocol (OFP) 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857232"/>
            <a:ext cx="7786742" cy="228601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Steps</a:t>
            </a:r>
          </a:p>
        </p:txBody>
      </p:sp>
      <p:sp>
        <p:nvSpPr>
          <p:cNvPr id="60523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155" name="Group 154"/>
          <p:cNvGrpSpPr/>
          <p:nvPr/>
        </p:nvGrpSpPr>
        <p:grpSpPr>
          <a:xfrm>
            <a:off x="857224" y="2143116"/>
            <a:ext cx="2923635" cy="2441034"/>
            <a:chOff x="5357818" y="3571876"/>
            <a:chExt cx="2923635" cy="2441034"/>
          </a:xfrm>
        </p:grpSpPr>
        <p:sp>
          <p:nvSpPr>
            <p:cNvPr id="350" name="Oval 349"/>
            <p:cNvSpPr/>
            <p:nvPr/>
          </p:nvSpPr>
          <p:spPr>
            <a:xfrm>
              <a:off x="6858016" y="3571876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4" name="Oval 353"/>
            <p:cNvSpPr/>
            <p:nvPr/>
          </p:nvSpPr>
          <p:spPr>
            <a:xfrm>
              <a:off x="5929322" y="5072074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5" name="Oval 354"/>
            <p:cNvSpPr/>
            <p:nvPr/>
          </p:nvSpPr>
          <p:spPr>
            <a:xfrm>
              <a:off x="5643570" y="4500570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5357818" y="5643578"/>
              <a:ext cx="7532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i="1" dirty="0" smtClean="0"/>
                <a:t>Step.4</a:t>
              </a:r>
              <a:endParaRPr lang="zh-TW" altLang="en-US" i="1" dirty="0"/>
            </a:p>
          </p:txBody>
        </p:sp>
        <p:sp>
          <p:nvSpPr>
            <p:cNvPr id="363" name="Oval 62"/>
            <p:cNvSpPr>
              <a:spLocks noChangeArrowheads="1"/>
            </p:cNvSpPr>
            <p:nvPr/>
          </p:nvSpPr>
          <p:spPr bwMode="auto">
            <a:xfrm>
              <a:off x="7183355" y="5545137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grpSp>
          <p:nvGrpSpPr>
            <p:cNvPr id="8" name="Group 363"/>
            <p:cNvGrpSpPr/>
            <p:nvPr/>
          </p:nvGrpSpPr>
          <p:grpSpPr>
            <a:xfrm>
              <a:off x="5929322" y="3856652"/>
              <a:ext cx="1923534" cy="1722186"/>
              <a:chOff x="1391794" y="1709436"/>
              <a:chExt cx="1923534" cy="1722186"/>
            </a:xfrm>
          </p:grpSpPr>
          <p:sp>
            <p:nvSpPr>
              <p:cNvPr id="365" name="Text Box 103"/>
              <p:cNvSpPr txBox="1">
                <a:spLocks noChangeArrowheads="1"/>
              </p:cNvSpPr>
              <p:nvPr/>
            </p:nvSpPr>
            <p:spPr bwMode="auto">
              <a:xfrm>
                <a:off x="2106174" y="2209502"/>
                <a:ext cx="463226" cy="330455"/>
              </a:xfrm>
              <a:prstGeom prst="rect">
                <a:avLst/>
              </a:prstGeom>
              <a:noFill/>
              <a:ln w="9525">
                <a:noFill/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TW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s</a:t>
                </a:r>
                <a:endParaRPr kumimoji="1" lang="en-US" altLang="zh-TW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366" name="AutoShape 83"/>
              <p:cNvSpPr>
                <a:spLocks noChangeArrowheads="1"/>
              </p:cNvSpPr>
              <p:nvPr/>
            </p:nvSpPr>
            <p:spPr bwMode="auto">
              <a:xfrm rot="5400000">
                <a:off x="2007999" y="2249917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67" name="AutoShape 83"/>
              <p:cNvSpPr>
                <a:spLocks noChangeArrowheads="1"/>
              </p:cNvSpPr>
              <p:nvPr/>
            </p:nvSpPr>
            <p:spPr bwMode="auto">
              <a:xfrm rot="5400000">
                <a:off x="1687743" y="1736173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68" name="AutoShape 83"/>
              <p:cNvSpPr>
                <a:spLocks noChangeArrowheads="1"/>
              </p:cNvSpPr>
              <p:nvPr/>
            </p:nvSpPr>
            <p:spPr bwMode="auto">
              <a:xfrm rot="5400000">
                <a:off x="2330685" y="1741225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69" name="AutoShape 83"/>
              <p:cNvSpPr>
                <a:spLocks noChangeArrowheads="1"/>
              </p:cNvSpPr>
              <p:nvPr/>
            </p:nvSpPr>
            <p:spPr bwMode="auto">
              <a:xfrm rot="5400000">
                <a:off x="2650941" y="2249917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70" name="AutoShape 83"/>
              <p:cNvSpPr>
                <a:spLocks noChangeArrowheads="1"/>
              </p:cNvSpPr>
              <p:nvPr/>
            </p:nvSpPr>
            <p:spPr bwMode="auto">
              <a:xfrm rot="5400000">
                <a:off x="2328255" y="2758609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71" name="AutoShape 83"/>
              <p:cNvSpPr>
                <a:spLocks noChangeArrowheads="1"/>
              </p:cNvSpPr>
              <p:nvPr/>
            </p:nvSpPr>
            <p:spPr bwMode="auto">
              <a:xfrm rot="5400000">
                <a:off x="1687743" y="2767235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72" name="AutoShape 83"/>
              <p:cNvSpPr>
                <a:spLocks noChangeArrowheads="1"/>
              </p:cNvSpPr>
              <p:nvPr/>
            </p:nvSpPr>
            <p:spPr bwMode="auto">
              <a:xfrm rot="5400000">
                <a:off x="1365057" y="2249917"/>
                <a:ext cx="691124" cy="637650"/>
              </a:xfrm>
              <a:prstGeom prst="hexagon">
                <a:avLst>
                  <a:gd name="adj" fmla="val 27354"/>
                  <a:gd name="vf" fmla="val 115470"/>
                </a:avLst>
              </a:prstGeom>
              <a:noFill/>
              <a:ln w="317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73" name="Oval 95"/>
              <p:cNvSpPr>
                <a:spLocks noChangeArrowheads="1"/>
              </p:cNvSpPr>
              <p:nvPr/>
            </p:nvSpPr>
            <p:spPr bwMode="auto">
              <a:xfrm>
                <a:off x="2285984" y="2531997"/>
                <a:ext cx="99219" cy="111185"/>
              </a:xfrm>
              <a:prstGeom prst="ellipse">
                <a:avLst/>
              </a:prstGeom>
              <a:solidFill>
                <a:srgbClr val="000000"/>
              </a:solidFill>
              <a:ln w="381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374" name="Oval 62"/>
            <p:cNvSpPr>
              <a:spLocks noChangeArrowheads="1"/>
            </p:cNvSpPr>
            <p:nvPr/>
          </p:nvSpPr>
          <p:spPr bwMode="auto">
            <a:xfrm>
              <a:off x="6532900" y="4513696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5" name="Oval 62"/>
            <p:cNvSpPr>
              <a:spLocks noChangeArrowheads="1"/>
            </p:cNvSpPr>
            <p:nvPr/>
          </p:nvSpPr>
          <p:spPr bwMode="auto">
            <a:xfrm>
              <a:off x="6858016" y="4356718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6" name="Oval 62"/>
            <p:cNvSpPr>
              <a:spLocks noChangeArrowheads="1"/>
            </p:cNvSpPr>
            <p:nvPr/>
          </p:nvSpPr>
          <p:spPr bwMode="auto">
            <a:xfrm>
              <a:off x="6572264" y="4856784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7" name="Oval 62"/>
            <p:cNvSpPr>
              <a:spLocks noChangeArrowheads="1"/>
            </p:cNvSpPr>
            <p:nvPr/>
          </p:nvSpPr>
          <p:spPr bwMode="auto">
            <a:xfrm>
              <a:off x="7172076" y="4516846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8" name="Oval 62"/>
            <p:cNvSpPr>
              <a:spLocks noChangeArrowheads="1"/>
            </p:cNvSpPr>
            <p:nvPr/>
          </p:nvSpPr>
          <p:spPr bwMode="auto">
            <a:xfrm>
              <a:off x="7169646" y="4839532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9" name="Oval 62"/>
            <p:cNvSpPr>
              <a:spLocks noChangeArrowheads="1"/>
            </p:cNvSpPr>
            <p:nvPr/>
          </p:nvSpPr>
          <p:spPr bwMode="auto">
            <a:xfrm>
              <a:off x="6858016" y="4999660"/>
              <a:ext cx="71485" cy="745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0" name="Oval 62"/>
            <p:cNvSpPr>
              <a:spLocks noChangeArrowheads="1"/>
            </p:cNvSpPr>
            <p:nvPr/>
          </p:nvSpPr>
          <p:spPr bwMode="auto">
            <a:xfrm>
              <a:off x="7500958" y="5356850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1" name="Oval 62"/>
            <p:cNvSpPr>
              <a:spLocks noChangeArrowheads="1"/>
            </p:cNvSpPr>
            <p:nvPr/>
          </p:nvSpPr>
          <p:spPr bwMode="auto">
            <a:xfrm>
              <a:off x="6857969" y="5356850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2" name="Oval 62"/>
            <p:cNvSpPr>
              <a:spLocks noChangeArrowheads="1"/>
            </p:cNvSpPr>
            <p:nvPr/>
          </p:nvSpPr>
          <p:spPr bwMode="auto">
            <a:xfrm>
              <a:off x="7500958" y="5028566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3" name="Oval 62"/>
            <p:cNvSpPr>
              <a:spLocks noChangeArrowheads="1"/>
            </p:cNvSpPr>
            <p:nvPr/>
          </p:nvSpPr>
          <p:spPr bwMode="auto">
            <a:xfrm>
              <a:off x="7511591" y="4327812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4" name="Oval 62"/>
            <p:cNvSpPr>
              <a:spLocks noChangeArrowheads="1"/>
            </p:cNvSpPr>
            <p:nvPr/>
          </p:nvSpPr>
          <p:spPr bwMode="auto">
            <a:xfrm>
              <a:off x="6858016" y="3999528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5" name="Oval 62"/>
            <p:cNvSpPr>
              <a:spLocks noChangeArrowheads="1"/>
            </p:cNvSpPr>
            <p:nvPr/>
          </p:nvSpPr>
          <p:spPr bwMode="auto">
            <a:xfrm>
              <a:off x="6215074" y="4356718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6" name="Oval 62"/>
            <p:cNvSpPr>
              <a:spLocks noChangeArrowheads="1"/>
            </p:cNvSpPr>
            <p:nvPr/>
          </p:nvSpPr>
          <p:spPr bwMode="auto">
            <a:xfrm>
              <a:off x="6215074" y="4999660"/>
              <a:ext cx="71485" cy="7458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7" name="Oval 62"/>
            <p:cNvSpPr>
              <a:spLocks noChangeArrowheads="1"/>
            </p:cNvSpPr>
            <p:nvPr/>
          </p:nvSpPr>
          <p:spPr bwMode="auto">
            <a:xfrm>
              <a:off x="6500826" y="5571164"/>
              <a:ext cx="71485" cy="7458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8" name="Oval 62"/>
            <p:cNvSpPr>
              <a:spLocks noChangeArrowheads="1"/>
            </p:cNvSpPr>
            <p:nvPr/>
          </p:nvSpPr>
          <p:spPr bwMode="auto">
            <a:xfrm>
              <a:off x="6215074" y="5356850"/>
              <a:ext cx="71485" cy="7458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9" name="Oval 62"/>
            <p:cNvSpPr>
              <a:spLocks noChangeArrowheads="1"/>
            </p:cNvSpPr>
            <p:nvPr/>
          </p:nvSpPr>
          <p:spPr bwMode="auto">
            <a:xfrm>
              <a:off x="5929322" y="4856784"/>
              <a:ext cx="71485" cy="7458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0" name="Oval 62"/>
            <p:cNvSpPr>
              <a:spLocks noChangeArrowheads="1"/>
            </p:cNvSpPr>
            <p:nvPr/>
          </p:nvSpPr>
          <p:spPr bwMode="auto">
            <a:xfrm>
              <a:off x="5929322" y="4499594"/>
              <a:ext cx="71485" cy="7458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1" name="Oval 62"/>
            <p:cNvSpPr>
              <a:spLocks noChangeArrowheads="1"/>
            </p:cNvSpPr>
            <p:nvPr/>
          </p:nvSpPr>
          <p:spPr bwMode="auto">
            <a:xfrm>
              <a:off x="6215074" y="3999528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2" name="Oval 62"/>
            <p:cNvSpPr>
              <a:spLocks noChangeArrowheads="1"/>
            </p:cNvSpPr>
            <p:nvPr/>
          </p:nvSpPr>
          <p:spPr bwMode="auto">
            <a:xfrm>
              <a:off x="6522092" y="3835386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4" name="Oval 62"/>
            <p:cNvSpPr>
              <a:spLocks noChangeArrowheads="1"/>
            </p:cNvSpPr>
            <p:nvPr/>
          </p:nvSpPr>
          <p:spPr bwMode="auto">
            <a:xfrm>
              <a:off x="7500958" y="3999528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5" name="Oval 62"/>
            <p:cNvSpPr>
              <a:spLocks noChangeArrowheads="1"/>
            </p:cNvSpPr>
            <p:nvPr/>
          </p:nvSpPr>
          <p:spPr bwMode="auto">
            <a:xfrm>
              <a:off x="7786710" y="4499594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6" name="Oval 62"/>
            <p:cNvSpPr>
              <a:spLocks noChangeArrowheads="1"/>
            </p:cNvSpPr>
            <p:nvPr/>
          </p:nvSpPr>
          <p:spPr bwMode="auto">
            <a:xfrm>
              <a:off x="7786710" y="4856784"/>
              <a:ext cx="71485" cy="7458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03" name="Oval 402"/>
            <p:cNvSpPr/>
            <p:nvPr/>
          </p:nvSpPr>
          <p:spPr>
            <a:xfrm>
              <a:off x="5857884" y="3714752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4" name="Oval 403"/>
            <p:cNvSpPr/>
            <p:nvPr/>
          </p:nvSpPr>
          <p:spPr>
            <a:xfrm>
              <a:off x="6215074" y="3571876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5" name="Oval 404"/>
            <p:cNvSpPr/>
            <p:nvPr/>
          </p:nvSpPr>
          <p:spPr>
            <a:xfrm>
              <a:off x="7143768" y="3714752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6" name="Oval 405"/>
            <p:cNvSpPr/>
            <p:nvPr/>
          </p:nvSpPr>
          <p:spPr>
            <a:xfrm>
              <a:off x="7500958" y="4214818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7" name="Oval 406"/>
            <p:cNvSpPr/>
            <p:nvPr/>
          </p:nvSpPr>
          <p:spPr>
            <a:xfrm>
              <a:off x="7429520" y="4500570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8" name="Oval 407"/>
            <p:cNvSpPr/>
            <p:nvPr/>
          </p:nvSpPr>
          <p:spPr>
            <a:xfrm>
              <a:off x="7143768" y="5000636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9" name="Oval 408"/>
            <p:cNvSpPr/>
            <p:nvPr/>
          </p:nvSpPr>
          <p:spPr>
            <a:xfrm>
              <a:off x="6858016" y="5214950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0" name="Oval 409"/>
            <p:cNvSpPr/>
            <p:nvPr/>
          </p:nvSpPr>
          <p:spPr>
            <a:xfrm>
              <a:off x="6215074" y="5143512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1" name="Oval 410"/>
            <p:cNvSpPr/>
            <p:nvPr/>
          </p:nvSpPr>
          <p:spPr>
            <a:xfrm>
              <a:off x="5643570" y="4214818"/>
              <a:ext cx="720573" cy="713404"/>
            </a:xfrm>
            <a:prstGeom prst="ellipse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6" name="TextBox 415"/>
            <p:cNvSpPr txBox="1"/>
            <p:nvPr/>
          </p:nvSpPr>
          <p:spPr>
            <a:xfrm>
              <a:off x="7715272" y="5643578"/>
              <a:ext cx="5661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(12)</a:t>
              </a:r>
              <a:endParaRPr lang="zh-TW" altLang="en-US" dirty="0"/>
            </a:p>
          </p:txBody>
        </p:sp>
      </p:grpSp>
      <p:sp>
        <p:nvSpPr>
          <p:cNvPr id="417" name="TextBox 416"/>
          <p:cNvSpPr txBox="1"/>
          <p:nvPr/>
        </p:nvSpPr>
        <p:spPr>
          <a:xfrm>
            <a:off x="1571604" y="5500702"/>
            <a:ext cx="5912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Total Retransmission times =(1)+(6)+(6)+(12)= </a:t>
            </a:r>
            <a:r>
              <a:rPr lang="en-US" altLang="zh-TW" sz="2400" dirty="0" smtClean="0">
                <a:solidFill>
                  <a:srgbClr val="FF0000"/>
                </a:solidFill>
              </a:rPr>
              <a:t>( 25 ) times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5786446" y="221455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Oval 157"/>
          <p:cNvSpPr/>
          <p:nvPr/>
        </p:nvSpPr>
        <p:spPr>
          <a:xfrm>
            <a:off x="4857752" y="3714752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Oval 158"/>
          <p:cNvSpPr/>
          <p:nvPr/>
        </p:nvSpPr>
        <p:spPr>
          <a:xfrm>
            <a:off x="4572000" y="314324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Rectangle 159"/>
          <p:cNvSpPr/>
          <p:nvPr/>
        </p:nvSpPr>
        <p:spPr>
          <a:xfrm>
            <a:off x="2864332" y="1714488"/>
            <a:ext cx="627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i="1" dirty="0" smtClean="0"/>
              <a:t>Result: Network Area is covered so every node receive the  packet</a:t>
            </a:r>
            <a:endParaRPr lang="zh-TW" altLang="en-US" i="1" dirty="0"/>
          </a:p>
        </p:txBody>
      </p:sp>
      <p:sp>
        <p:nvSpPr>
          <p:cNvPr id="161" name="Oval 62"/>
          <p:cNvSpPr>
            <a:spLocks noChangeArrowheads="1"/>
          </p:cNvSpPr>
          <p:nvPr/>
        </p:nvSpPr>
        <p:spPr bwMode="auto">
          <a:xfrm>
            <a:off x="6111785" y="4187815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162" name="Group 363"/>
          <p:cNvGrpSpPr/>
          <p:nvPr/>
        </p:nvGrpSpPr>
        <p:grpSpPr>
          <a:xfrm>
            <a:off x="4857752" y="2499330"/>
            <a:ext cx="1923534" cy="1722186"/>
            <a:chOff x="1391794" y="1709436"/>
            <a:chExt cx="1923534" cy="1722186"/>
          </a:xfrm>
        </p:grpSpPr>
        <p:sp>
          <p:nvSpPr>
            <p:cNvPr id="206" name="Text Box 103"/>
            <p:cNvSpPr txBox="1">
              <a:spLocks noChangeArrowheads="1"/>
            </p:cNvSpPr>
            <p:nvPr/>
          </p:nvSpPr>
          <p:spPr bwMode="auto">
            <a:xfrm>
              <a:off x="2106174" y="2209502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07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9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2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3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5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6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7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8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163" name="Oval 62"/>
          <p:cNvSpPr>
            <a:spLocks noChangeArrowheads="1"/>
          </p:cNvSpPr>
          <p:nvPr/>
        </p:nvSpPr>
        <p:spPr bwMode="auto">
          <a:xfrm>
            <a:off x="5461330" y="3156374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4" name="Oval 62"/>
          <p:cNvSpPr>
            <a:spLocks noChangeArrowheads="1"/>
          </p:cNvSpPr>
          <p:nvPr/>
        </p:nvSpPr>
        <p:spPr bwMode="auto">
          <a:xfrm>
            <a:off x="5786446" y="2999396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5" name="Oval 62"/>
          <p:cNvSpPr>
            <a:spLocks noChangeArrowheads="1"/>
          </p:cNvSpPr>
          <p:nvPr/>
        </p:nvSpPr>
        <p:spPr bwMode="auto">
          <a:xfrm>
            <a:off x="5500694" y="3499462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6" name="Oval 62"/>
          <p:cNvSpPr>
            <a:spLocks noChangeArrowheads="1"/>
          </p:cNvSpPr>
          <p:nvPr/>
        </p:nvSpPr>
        <p:spPr bwMode="auto">
          <a:xfrm>
            <a:off x="6100506" y="3159524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7" name="Oval 62"/>
          <p:cNvSpPr>
            <a:spLocks noChangeArrowheads="1"/>
          </p:cNvSpPr>
          <p:nvPr/>
        </p:nvSpPr>
        <p:spPr bwMode="auto">
          <a:xfrm>
            <a:off x="6098076" y="3482210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8" name="Oval 62"/>
          <p:cNvSpPr>
            <a:spLocks noChangeArrowheads="1"/>
          </p:cNvSpPr>
          <p:nvPr/>
        </p:nvSpPr>
        <p:spPr bwMode="auto">
          <a:xfrm>
            <a:off x="5786446" y="3642338"/>
            <a:ext cx="71485" cy="7458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9" name="Oval 62"/>
          <p:cNvSpPr>
            <a:spLocks noChangeArrowheads="1"/>
          </p:cNvSpPr>
          <p:nvPr/>
        </p:nvSpPr>
        <p:spPr bwMode="auto">
          <a:xfrm>
            <a:off x="6429388" y="3999528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1" name="Oval 62"/>
          <p:cNvSpPr>
            <a:spLocks noChangeArrowheads="1"/>
          </p:cNvSpPr>
          <p:nvPr/>
        </p:nvSpPr>
        <p:spPr bwMode="auto">
          <a:xfrm>
            <a:off x="5786399" y="3999528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2" name="Oval 62"/>
          <p:cNvSpPr>
            <a:spLocks noChangeArrowheads="1"/>
          </p:cNvSpPr>
          <p:nvPr/>
        </p:nvSpPr>
        <p:spPr bwMode="auto">
          <a:xfrm>
            <a:off x="6429388" y="3671244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3" name="Oval 62"/>
          <p:cNvSpPr>
            <a:spLocks noChangeArrowheads="1"/>
          </p:cNvSpPr>
          <p:nvPr/>
        </p:nvSpPr>
        <p:spPr bwMode="auto">
          <a:xfrm>
            <a:off x="6440021" y="2970490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4" name="Oval 62"/>
          <p:cNvSpPr>
            <a:spLocks noChangeArrowheads="1"/>
          </p:cNvSpPr>
          <p:nvPr/>
        </p:nvSpPr>
        <p:spPr bwMode="auto">
          <a:xfrm>
            <a:off x="5786446" y="2642206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5" name="Oval 62"/>
          <p:cNvSpPr>
            <a:spLocks noChangeArrowheads="1"/>
          </p:cNvSpPr>
          <p:nvPr/>
        </p:nvSpPr>
        <p:spPr bwMode="auto">
          <a:xfrm>
            <a:off x="5143504" y="2999396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7" name="Oval 62"/>
          <p:cNvSpPr>
            <a:spLocks noChangeArrowheads="1"/>
          </p:cNvSpPr>
          <p:nvPr/>
        </p:nvSpPr>
        <p:spPr bwMode="auto">
          <a:xfrm>
            <a:off x="5143504" y="3642338"/>
            <a:ext cx="71485" cy="74588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8" name="Oval 62"/>
          <p:cNvSpPr>
            <a:spLocks noChangeArrowheads="1"/>
          </p:cNvSpPr>
          <p:nvPr/>
        </p:nvSpPr>
        <p:spPr bwMode="auto">
          <a:xfrm>
            <a:off x="5429256" y="4213842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9" name="Oval 62"/>
          <p:cNvSpPr>
            <a:spLocks noChangeArrowheads="1"/>
          </p:cNvSpPr>
          <p:nvPr/>
        </p:nvSpPr>
        <p:spPr bwMode="auto">
          <a:xfrm>
            <a:off x="5143504" y="3999528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0" name="Oval 62"/>
          <p:cNvSpPr>
            <a:spLocks noChangeArrowheads="1"/>
          </p:cNvSpPr>
          <p:nvPr/>
        </p:nvSpPr>
        <p:spPr bwMode="auto">
          <a:xfrm>
            <a:off x="4857752" y="3499462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1" name="Oval 62"/>
          <p:cNvSpPr>
            <a:spLocks noChangeArrowheads="1"/>
          </p:cNvSpPr>
          <p:nvPr/>
        </p:nvSpPr>
        <p:spPr bwMode="auto">
          <a:xfrm>
            <a:off x="4857752" y="3142272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2" name="Oval 62"/>
          <p:cNvSpPr>
            <a:spLocks noChangeArrowheads="1"/>
          </p:cNvSpPr>
          <p:nvPr/>
        </p:nvSpPr>
        <p:spPr bwMode="auto">
          <a:xfrm>
            <a:off x="5143504" y="2642206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3" name="Oval 62"/>
          <p:cNvSpPr>
            <a:spLocks noChangeArrowheads="1"/>
          </p:cNvSpPr>
          <p:nvPr/>
        </p:nvSpPr>
        <p:spPr bwMode="auto">
          <a:xfrm>
            <a:off x="5450522" y="2478064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4" name="Oval 62"/>
          <p:cNvSpPr>
            <a:spLocks noChangeArrowheads="1"/>
          </p:cNvSpPr>
          <p:nvPr/>
        </p:nvSpPr>
        <p:spPr bwMode="auto">
          <a:xfrm>
            <a:off x="6429388" y="2642206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5" name="Oval 62"/>
          <p:cNvSpPr>
            <a:spLocks noChangeArrowheads="1"/>
          </p:cNvSpPr>
          <p:nvPr/>
        </p:nvSpPr>
        <p:spPr bwMode="auto">
          <a:xfrm>
            <a:off x="6715140" y="3142272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6" name="Oval 62"/>
          <p:cNvSpPr>
            <a:spLocks noChangeArrowheads="1"/>
          </p:cNvSpPr>
          <p:nvPr/>
        </p:nvSpPr>
        <p:spPr bwMode="auto">
          <a:xfrm>
            <a:off x="6715140" y="3499462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8" name="Oval 187"/>
          <p:cNvSpPr/>
          <p:nvPr/>
        </p:nvSpPr>
        <p:spPr>
          <a:xfrm>
            <a:off x="4786314" y="235743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6" name="Oval 195"/>
          <p:cNvSpPr/>
          <p:nvPr/>
        </p:nvSpPr>
        <p:spPr>
          <a:xfrm>
            <a:off x="5143504" y="221455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7" name="Oval 196"/>
          <p:cNvSpPr/>
          <p:nvPr/>
        </p:nvSpPr>
        <p:spPr>
          <a:xfrm>
            <a:off x="6072198" y="235743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8" name="Oval 197"/>
          <p:cNvSpPr/>
          <p:nvPr/>
        </p:nvSpPr>
        <p:spPr>
          <a:xfrm>
            <a:off x="6429388" y="285749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9" name="Oval 198"/>
          <p:cNvSpPr/>
          <p:nvPr/>
        </p:nvSpPr>
        <p:spPr>
          <a:xfrm>
            <a:off x="5519750" y="331469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0" name="Oval 199"/>
          <p:cNvSpPr/>
          <p:nvPr/>
        </p:nvSpPr>
        <p:spPr>
          <a:xfrm>
            <a:off x="6072198" y="364331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1" name="Oval 200"/>
          <p:cNvSpPr/>
          <p:nvPr/>
        </p:nvSpPr>
        <p:spPr>
          <a:xfrm>
            <a:off x="5786446" y="385762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2" name="Oval 201"/>
          <p:cNvSpPr/>
          <p:nvPr/>
        </p:nvSpPr>
        <p:spPr>
          <a:xfrm>
            <a:off x="5143504" y="378619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Oval 202"/>
          <p:cNvSpPr/>
          <p:nvPr/>
        </p:nvSpPr>
        <p:spPr>
          <a:xfrm>
            <a:off x="4572000" y="285749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7" name="Oval 246"/>
          <p:cNvSpPr/>
          <p:nvPr/>
        </p:nvSpPr>
        <p:spPr>
          <a:xfrm>
            <a:off x="5789777" y="282415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7" name="Oval 256"/>
          <p:cNvSpPr/>
          <p:nvPr/>
        </p:nvSpPr>
        <p:spPr>
          <a:xfrm>
            <a:off x="6143636" y="3357562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3" name="Oval 272"/>
          <p:cNvSpPr/>
          <p:nvPr/>
        </p:nvSpPr>
        <p:spPr>
          <a:xfrm>
            <a:off x="5214942" y="285749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4" name="Oval 273"/>
          <p:cNvSpPr/>
          <p:nvPr/>
        </p:nvSpPr>
        <p:spPr>
          <a:xfrm>
            <a:off x="5143504" y="321468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5" name="Oval 274"/>
          <p:cNvSpPr/>
          <p:nvPr/>
        </p:nvSpPr>
        <p:spPr>
          <a:xfrm>
            <a:off x="5500694" y="257174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7772400" cy="1362075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Can we </a:t>
            </a:r>
            <a:r>
              <a:rPr lang="en-US" dirty="0" smtClean="0"/>
              <a:t>further improve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transmission </a:t>
            </a:r>
            <a:r>
              <a:rPr lang="en-US" dirty="0" smtClean="0"/>
              <a:t>efficiency?</a:t>
            </a:r>
            <a:endParaRPr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57224" y="5015656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sosceles Triangle 4"/>
          <p:cNvSpPr/>
          <p:nvPr/>
        </p:nvSpPr>
        <p:spPr>
          <a:xfrm>
            <a:off x="3428992" y="4729904"/>
            <a:ext cx="285752" cy="500066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Rounded Rectangle 7"/>
          <p:cNvSpPr/>
          <p:nvPr/>
        </p:nvSpPr>
        <p:spPr>
          <a:xfrm>
            <a:off x="5928571" y="4753967"/>
            <a:ext cx="14287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15074" y="4214818"/>
            <a:ext cx="2500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Transmission</a:t>
            </a:r>
          </a:p>
          <a:p>
            <a:r>
              <a:rPr lang="en-US" altLang="zh-TW" sz="2800" dirty="0" smtClean="0"/>
              <a:t>Efficiency</a:t>
            </a:r>
            <a:endParaRPr lang="zh-TW" alt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500562" y="5050984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7200" b="1" dirty="0" smtClean="0">
                <a:solidFill>
                  <a:srgbClr val="FF0000"/>
                </a:solidFill>
              </a:rPr>
              <a:t>?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17637" y="5244990"/>
            <a:ext cx="133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OFP, 0.41</a:t>
            </a:r>
            <a:endParaRPr lang="zh-TW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143504" y="5286388"/>
            <a:ext cx="2462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Upper Bound 0.61</a:t>
            </a:r>
            <a:endParaRPr lang="zh-TW" altLang="en-US" sz="2400" dirty="0"/>
          </a:p>
        </p:txBody>
      </p:sp>
      <p:sp>
        <p:nvSpPr>
          <p:cNvPr id="18" name="Down Arrow 17"/>
          <p:cNvSpPr/>
          <p:nvPr/>
        </p:nvSpPr>
        <p:spPr>
          <a:xfrm rot="1872459">
            <a:off x="5372377" y="2777906"/>
            <a:ext cx="268489" cy="2061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Isosceles Triangle 18"/>
          <p:cNvSpPr/>
          <p:nvPr/>
        </p:nvSpPr>
        <p:spPr>
          <a:xfrm>
            <a:off x="4643438" y="4714884"/>
            <a:ext cx="285752" cy="50006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1143000"/>
          </a:xfrm>
        </p:spPr>
        <p:txBody>
          <a:bodyPr/>
          <a:lstStyle/>
          <a:p>
            <a:r>
              <a:rPr lang="en-US" altLang="zh-TW" dirty="0" smtClean="0"/>
              <a:t>Our proposed protocol: OBP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000108"/>
            <a:ext cx="7498080" cy="1123944"/>
          </a:xfrm>
        </p:spPr>
        <p:txBody>
          <a:bodyPr>
            <a:normAutofit fontScale="62500" lnSpcReduction="20000"/>
          </a:bodyPr>
          <a:lstStyle/>
          <a:p>
            <a:r>
              <a:rPr lang="en-US" altLang="zh-TW" dirty="0" smtClean="0"/>
              <a:t>Basic Idea of OBP (Optimized Broadcast Protocol)</a:t>
            </a:r>
          </a:p>
          <a:p>
            <a:pPr lvl="1"/>
            <a:r>
              <a:rPr lang="en-US" altLang="zh-TW" dirty="0" smtClean="0"/>
              <a:t>To activate nodes to rebroadcast Ring by Ring</a:t>
            </a:r>
          </a:p>
          <a:p>
            <a:pPr lvl="2"/>
            <a:r>
              <a:rPr lang="en-US" altLang="zh-TW" dirty="0" smtClean="0"/>
              <a:t>Nodes on centers of hexagons </a:t>
            </a:r>
          </a:p>
          <a:p>
            <a:pPr lvl="2"/>
            <a:r>
              <a:rPr lang="en-US" altLang="zh-TW" dirty="0" smtClean="0"/>
              <a:t>Nodes on vertexes of hexagons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000232" y="2500306"/>
            <a:ext cx="1923534" cy="1722186"/>
            <a:chOff x="1391794" y="1709436"/>
            <a:chExt cx="1923534" cy="1722186"/>
          </a:xfrm>
        </p:grpSpPr>
        <p:sp>
          <p:nvSpPr>
            <p:cNvPr id="5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6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7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8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9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3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071670" y="4357694"/>
            <a:ext cx="1923534" cy="1722186"/>
            <a:chOff x="1391794" y="1709436"/>
            <a:chExt cx="1923534" cy="1722186"/>
          </a:xfrm>
        </p:grpSpPr>
        <p:sp>
          <p:nvSpPr>
            <p:cNvPr id="15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6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7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24" name="Oval 23"/>
          <p:cNvSpPr/>
          <p:nvPr/>
        </p:nvSpPr>
        <p:spPr>
          <a:xfrm>
            <a:off x="5095879" y="307181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500562" y="2571744"/>
            <a:ext cx="1923534" cy="1722186"/>
            <a:chOff x="1391794" y="1709436"/>
            <a:chExt cx="1923534" cy="1722186"/>
          </a:xfrm>
        </p:grpSpPr>
        <p:sp>
          <p:nvSpPr>
            <p:cNvPr id="27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8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9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0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1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2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3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4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5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36" name="Oval 35"/>
          <p:cNvSpPr/>
          <p:nvPr/>
        </p:nvSpPr>
        <p:spPr>
          <a:xfrm>
            <a:off x="2043095" y="485776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Oval 62"/>
          <p:cNvSpPr>
            <a:spLocks noChangeArrowheads="1"/>
          </p:cNvSpPr>
          <p:nvPr/>
        </p:nvSpPr>
        <p:spPr bwMode="auto">
          <a:xfrm>
            <a:off x="5715008" y="321468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" name="Oval 62"/>
          <p:cNvSpPr>
            <a:spLocks noChangeArrowheads="1"/>
          </p:cNvSpPr>
          <p:nvPr/>
        </p:nvSpPr>
        <p:spPr bwMode="auto">
          <a:xfrm>
            <a:off x="5143504" y="321468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" name="Oval 62"/>
          <p:cNvSpPr>
            <a:spLocks noChangeArrowheads="1"/>
          </p:cNvSpPr>
          <p:nvPr/>
        </p:nvSpPr>
        <p:spPr bwMode="auto">
          <a:xfrm>
            <a:off x="5429256" y="3714752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643702" y="2571744"/>
            <a:ext cx="1923534" cy="1722186"/>
            <a:chOff x="1391794" y="1709436"/>
            <a:chExt cx="1923534" cy="1722186"/>
          </a:xfrm>
        </p:grpSpPr>
        <p:sp>
          <p:nvSpPr>
            <p:cNvPr id="44" name="Text Box 103"/>
            <p:cNvSpPr txBox="1">
              <a:spLocks noChangeArrowheads="1"/>
            </p:cNvSpPr>
            <p:nvPr/>
          </p:nvSpPr>
          <p:spPr bwMode="auto">
            <a:xfrm>
              <a:off x="2262536" y="2359860"/>
              <a:ext cx="463226" cy="330455"/>
            </a:xfrm>
            <a:prstGeom prst="rect">
              <a:avLst/>
            </a:prstGeom>
            <a:noFill/>
            <a:ln w="9525">
              <a:noFill/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s</a:t>
              </a:r>
              <a:endParaRPr kumimoji="1" lang="en-US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45" name="AutoShape 83"/>
            <p:cNvSpPr>
              <a:spLocks noChangeArrowheads="1"/>
            </p:cNvSpPr>
            <p:nvPr/>
          </p:nvSpPr>
          <p:spPr bwMode="auto">
            <a:xfrm rot="5400000">
              <a:off x="2007999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6" name="AutoShape 83"/>
            <p:cNvSpPr>
              <a:spLocks noChangeArrowheads="1"/>
            </p:cNvSpPr>
            <p:nvPr/>
          </p:nvSpPr>
          <p:spPr bwMode="auto">
            <a:xfrm rot="5400000">
              <a:off x="1687743" y="1736173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7" name="AutoShape 83"/>
            <p:cNvSpPr>
              <a:spLocks noChangeArrowheads="1"/>
            </p:cNvSpPr>
            <p:nvPr/>
          </p:nvSpPr>
          <p:spPr bwMode="auto">
            <a:xfrm rot="5400000">
              <a:off x="2330685" y="174122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8" name="AutoShape 83"/>
            <p:cNvSpPr>
              <a:spLocks noChangeArrowheads="1"/>
            </p:cNvSpPr>
            <p:nvPr/>
          </p:nvSpPr>
          <p:spPr bwMode="auto">
            <a:xfrm rot="5400000">
              <a:off x="2650941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9" name="AutoShape 83"/>
            <p:cNvSpPr>
              <a:spLocks noChangeArrowheads="1"/>
            </p:cNvSpPr>
            <p:nvPr/>
          </p:nvSpPr>
          <p:spPr bwMode="auto">
            <a:xfrm rot="5400000">
              <a:off x="2328255" y="2758609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0" name="AutoShape 83"/>
            <p:cNvSpPr>
              <a:spLocks noChangeArrowheads="1"/>
            </p:cNvSpPr>
            <p:nvPr/>
          </p:nvSpPr>
          <p:spPr bwMode="auto">
            <a:xfrm rot="5400000">
              <a:off x="1687743" y="2767235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1" name="AutoShape 83"/>
            <p:cNvSpPr>
              <a:spLocks noChangeArrowheads="1"/>
            </p:cNvSpPr>
            <p:nvPr/>
          </p:nvSpPr>
          <p:spPr bwMode="auto">
            <a:xfrm rot="5400000">
              <a:off x="1365057" y="2249917"/>
              <a:ext cx="691124" cy="637650"/>
            </a:xfrm>
            <a:prstGeom prst="hexagon">
              <a:avLst>
                <a:gd name="adj" fmla="val 27354"/>
                <a:gd name="vf" fmla="val 115470"/>
              </a:avLst>
            </a:prstGeom>
            <a:noFill/>
            <a:ln w="3175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52" name="Oval 95"/>
            <p:cNvSpPr>
              <a:spLocks noChangeArrowheads="1"/>
            </p:cNvSpPr>
            <p:nvPr/>
          </p:nvSpPr>
          <p:spPr bwMode="auto">
            <a:xfrm>
              <a:off x="2285984" y="2531997"/>
              <a:ext cx="99219" cy="111185"/>
            </a:xfrm>
            <a:prstGeom prst="ellipse">
              <a:avLst/>
            </a:prstGeom>
            <a:solidFill>
              <a:srgbClr val="000000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54" name="Oval 62"/>
          <p:cNvSpPr>
            <a:spLocks noChangeArrowheads="1"/>
          </p:cNvSpPr>
          <p:nvPr/>
        </p:nvSpPr>
        <p:spPr bwMode="auto">
          <a:xfrm>
            <a:off x="7929586" y="3214686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56" name="Oval 62"/>
          <p:cNvSpPr>
            <a:spLocks noChangeArrowheads="1"/>
          </p:cNvSpPr>
          <p:nvPr/>
        </p:nvSpPr>
        <p:spPr bwMode="auto">
          <a:xfrm>
            <a:off x="7572396" y="3714752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57" name="Oval 62"/>
          <p:cNvSpPr>
            <a:spLocks noChangeArrowheads="1"/>
          </p:cNvSpPr>
          <p:nvPr/>
        </p:nvSpPr>
        <p:spPr bwMode="auto">
          <a:xfrm>
            <a:off x="7215206" y="3214686"/>
            <a:ext cx="71485" cy="745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58" name="Oval 57"/>
          <p:cNvSpPr/>
          <p:nvPr/>
        </p:nvSpPr>
        <p:spPr>
          <a:xfrm>
            <a:off x="7572396" y="292893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Oval 58"/>
          <p:cNvSpPr/>
          <p:nvPr/>
        </p:nvSpPr>
        <p:spPr>
          <a:xfrm>
            <a:off x="6929454" y="292893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Oval 59"/>
          <p:cNvSpPr/>
          <p:nvPr/>
        </p:nvSpPr>
        <p:spPr>
          <a:xfrm>
            <a:off x="7243781" y="3400425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Oval 62"/>
          <p:cNvSpPr>
            <a:spLocks noChangeArrowheads="1"/>
          </p:cNvSpPr>
          <p:nvPr/>
        </p:nvSpPr>
        <p:spPr bwMode="auto">
          <a:xfrm>
            <a:off x="7929586" y="285749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2" name="Oval 62"/>
          <p:cNvSpPr>
            <a:spLocks noChangeArrowheads="1"/>
          </p:cNvSpPr>
          <p:nvPr/>
        </p:nvSpPr>
        <p:spPr bwMode="auto">
          <a:xfrm>
            <a:off x="8215338" y="3357562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3" name="Oval 62"/>
          <p:cNvSpPr>
            <a:spLocks noChangeArrowheads="1"/>
          </p:cNvSpPr>
          <p:nvPr/>
        </p:nvSpPr>
        <p:spPr bwMode="auto">
          <a:xfrm>
            <a:off x="7929586" y="3857628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4" name="Oval 62"/>
          <p:cNvSpPr>
            <a:spLocks noChangeArrowheads="1"/>
          </p:cNvSpPr>
          <p:nvPr/>
        </p:nvSpPr>
        <p:spPr bwMode="auto">
          <a:xfrm>
            <a:off x="7234256" y="3838578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5" name="Oval 62"/>
          <p:cNvSpPr>
            <a:spLocks noChangeArrowheads="1"/>
          </p:cNvSpPr>
          <p:nvPr/>
        </p:nvSpPr>
        <p:spPr bwMode="auto">
          <a:xfrm>
            <a:off x="6858016" y="3357562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6" name="Oval 62"/>
          <p:cNvSpPr>
            <a:spLocks noChangeArrowheads="1"/>
          </p:cNvSpPr>
          <p:nvPr/>
        </p:nvSpPr>
        <p:spPr bwMode="auto">
          <a:xfrm>
            <a:off x="7286644" y="2857496"/>
            <a:ext cx="71485" cy="7458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0" name="Oval 62"/>
          <p:cNvSpPr>
            <a:spLocks noChangeArrowheads="1"/>
          </p:cNvSpPr>
          <p:nvPr/>
        </p:nvSpPr>
        <p:spPr bwMode="auto">
          <a:xfrm>
            <a:off x="3286116" y="4643446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1" name="Oval 62"/>
          <p:cNvSpPr>
            <a:spLocks noChangeArrowheads="1"/>
          </p:cNvSpPr>
          <p:nvPr/>
        </p:nvSpPr>
        <p:spPr bwMode="auto">
          <a:xfrm>
            <a:off x="2714565" y="4643446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" name="Oval 62"/>
          <p:cNvSpPr>
            <a:spLocks noChangeArrowheads="1"/>
          </p:cNvSpPr>
          <p:nvPr/>
        </p:nvSpPr>
        <p:spPr bwMode="auto">
          <a:xfrm>
            <a:off x="2357422" y="5143512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" name="Oval 62"/>
          <p:cNvSpPr>
            <a:spLocks noChangeArrowheads="1"/>
          </p:cNvSpPr>
          <p:nvPr/>
        </p:nvSpPr>
        <p:spPr bwMode="auto">
          <a:xfrm>
            <a:off x="3571868" y="5143512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4" name="Oval 62"/>
          <p:cNvSpPr>
            <a:spLocks noChangeArrowheads="1"/>
          </p:cNvSpPr>
          <p:nvPr/>
        </p:nvSpPr>
        <p:spPr bwMode="auto">
          <a:xfrm>
            <a:off x="3333741" y="5695966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5" name="Oval 62"/>
          <p:cNvSpPr>
            <a:spLocks noChangeArrowheads="1"/>
          </p:cNvSpPr>
          <p:nvPr/>
        </p:nvSpPr>
        <p:spPr bwMode="auto">
          <a:xfrm>
            <a:off x="2676512" y="5672153"/>
            <a:ext cx="71485" cy="74588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6" name="Oval 75"/>
          <p:cNvSpPr/>
          <p:nvPr/>
        </p:nvSpPr>
        <p:spPr>
          <a:xfrm>
            <a:off x="3319454" y="4872047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Oval 76"/>
          <p:cNvSpPr/>
          <p:nvPr/>
        </p:nvSpPr>
        <p:spPr>
          <a:xfrm>
            <a:off x="3000364" y="435769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Oval 77"/>
          <p:cNvSpPr/>
          <p:nvPr/>
        </p:nvSpPr>
        <p:spPr>
          <a:xfrm>
            <a:off x="2357422" y="435769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Oval 78"/>
          <p:cNvSpPr/>
          <p:nvPr/>
        </p:nvSpPr>
        <p:spPr>
          <a:xfrm>
            <a:off x="2357422" y="535782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Oval 79"/>
          <p:cNvSpPr/>
          <p:nvPr/>
        </p:nvSpPr>
        <p:spPr>
          <a:xfrm>
            <a:off x="3000364" y="535782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" name="Rectangle 80"/>
          <p:cNvSpPr/>
          <p:nvPr/>
        </p:nvSpPr>
        <p:spPr>
          <a:xfrm>
            <a:off x="5000628" y="4500570"/>
            <a:ext cx="1147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Step.1  (1)</a:t>
            </a:r>
            <a:endParaRPr lang="zh-TW" altLang="en-US" dirty="0"/>
          </a:p>
        </p:txBody>
      </p:sp>
      <p:sp>
        <p:nvSpPr>
          <p:cNvPr id="82" name="Rectangle 81"/>
          <p:cNvSpPr/>
          <p:nvPr/>
        </p:nvSpPr>
        <p:spPr>
          <a:xfrm>
            <a:off x="6929454" y="4500570"/>
            <a:ext cx="1147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Step.2  (3)</a:t>
            </a:r>
            <a:endParaRPr lang="zh-TW" altLang="en-US" dirty="0"/>
          </a:p>
        </p:txBody>
      </p:sp>
      <p:sp>
        <p:nvSpPr>
          <p:cNvPr id="83" name="Rectangle 82"/>
          <p:cNvSpPr/>
          <p:nvPr/>
        </p:nvSpPr>
        <p:spPr>
          <a:xfrm>
            <a:off x="4071934" y="5500702"/>
            <a:ext cx="1147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Step.3  (6)</a:t>
            </a:r>
            <a:endParaRPr lang="zh-TW" alt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214546" y="6143644"/>
            <a:ext cx="61962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dirty="0" smtClean="0"/>
              <a:t>Total Retransmission times of OBP =(1)+(3)+(6)= </a:t>
            </a:r>
            <a:r>
              <a:rPr lang="en-US" altLang="zh-TW" sz="2400" dirty="0" smtClean="0">
                <a:solidFill>
                  <a:srgbClr val="FF0000"/>
                </a:solidFill>
              </a:rPr>
              <a:t>( 10 ) times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zh-TW" dirty="0" smtClean="0"/>
              <a:t>25 (OFP)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10 (OBP)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 : Activation Sequence</a:t>
            </a:r>
            <a:endParaRPr lang="zh-TW" altLang="en-US" dirty="0"/>
          </a:p>
        </p:txBody>
      </p:sp>
      <p:sp>
        <p:nvSpPr>
          <p:cNvPr id="62672" name="Rectangle 2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2653" name="AutoShape 189"/>
          <p:cNvSpPr>
            <a:spLocks noChangeArrowheads="1"/>
          </p:cNvSpPr>
          <p:nvPr/>
        </p:nvSpPr>
        <p:spPr bwMode="auto">
          <a:xfrm rot="16200000">
            <a:off x="1916987" y="237082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2604" name="Oval 140"/>
          <p:cNvSpPr>
            <a:spLocks noChangeArrowheads="1"/>
          </p:cNvSpPr>
          <p:nvPr/>
        </p:nvSpPr>
        <p:spPr bwMode="auto">
          <a:xfrm>
            <a:off x="2254234" y="2649532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2585" name="Text Box 121"/>
          <p:cNvSpPr txBox="1">
            <a:spLocks noChangeArrowheads="1"/>
          </p:cNvSpPr>
          <p:nvPr/>
        </p:nvSpPr>
        <p:spPr bwMode="auto">
          <a:xfrm>
            <a:off x="2105008" y="2285992"/>
            <a:ext cx="681042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0,0</a:t>
            </a:r>
            <a:endParaRPr kumimoji="1" lang="en-US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688" name="AutoShape 189"/>
          <p:cNvSpPr>
            <a:spLocks noChangeArrowheads="1"/>
          </p:cNvSpPr>
          <p:nvPr/>
        </p:nvSpPr>
        <p:spPr bwMode="auto">
          <a:xfrm rot="16200000">
            <a:off x="1293095" y="237082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89" name="AutoShape 189"/>
          <p:cNvSpPr>
            <a:spLocks noChangeArrowheads="1"/>
          </p:cNvSpPr>
          <p:nvPr/>
        </p:nvSpPr>
        <p:spPr bwMode="auto">
          <a:xfrm rot="16200000">
            <a:off x="1597897" y="1831071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90" name="AutoShape 189"/>
          <p:cNvSpPr>
            <a:spLocks noChangeArrowheads="1"/>
          </p:cNvSpPr>
          <p:nvPr/>
        </p:nvSpPr>
        <p:spPr bwMode="auto">
          <a:xfrm rot="16200000">
            <a:off x="2236077" y="1823133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91" name="AutoShape 189"/>
          <p:cNvSpPr>
            <a:spLocks noChangeArrowheads="1"/>
          </p:cNvSpPr>
          <p:nvPr/>
        </p:nvSpPr>
        <p:spPr bwMode="auto">
          <a:xfrm rot="16200000">
            <a:off x="2540879" y="237082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92" name="AutoShape 189"/>
          <p:cNvSpPr>
            <a:spLocks noChangeArrowheads="1"/>
          </p:cNvSpPr>
          <p:nvPr/>
        </p:nvSpPr>
        <p:spPr bwMode="auto">
          <a:xfrm rot="16200000">
            <a:off x="2229727" y="2908991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93" name="AutoShape 189"/>
          <p:cNvSpPr>
            <a:spLocks noChangeArrowheads="1"/>
          </p:cNvSpPr>
          <p:nvPr/>
        </p:nvSpPr>
        <p:spPr bwMode="auto">
          <a:xfrm rot="16200000">
            <a:off x="1599485" y="290422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712" name="Group 711"/>
          <p:cNvGrpSpPr/>
          <p:nvPr/>
        </p:nvGrpSpPr>
        <p:grpSpPr>
          <a:xfrm>
            <a:off x="3629018" y="1785926"/>
            <a:ext cx="1871874" cy="1800238"/>
            <a:chOff x="3700456" y="2428868"/>
            <a:chExt cx="1871874" cy="1800238"/>
          </a:xfrm>
        </p:grpSpPr>
        <p:sp>
          <p:nvSpPr>
            <p:cNvPr id="694" name="AutoShape 189"/>
            <p:cNvSpPr>
              <a:spLocks noChangeArrowheads="1"/>
            </p:cNvSpPr>
            <p:nvPr/>
          </p:nvSpPr>
          <p:spPr bwMode="auto">
            <a:xfrm rot="16200000">
              <a:off x="4279203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695" name="AutoShape 183"/>
            <p:cNvSpPr>
              <a:spLocks noChangeShapeType="1"/>
            </p:cNvSpPr>
            <p:nvPr/>
          </p:nvSpPr>
          <p:spPr bwMode="auto">
            <a:xfrm flipV="1">
              <a:off x="4675188" y="3171824"/>
              <a:ext cx="285752" cy="14287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696" name="AutoShape 182"/>
            <p:cNvSpPr>
              <a:spLocks noChangeShapeType="1"/>
            </p:cNvSpPr>
            <p:nvPr/>
          </p:nvSpPr>
          <p:spPr bwMode="auto">
            <a:xfrm flipH="1" flipV="1">
              <a:off x="4324347" y="3190874"/>
              <a:ext cx="285752" cy="14287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697" name="Oval 140"/>
            <p:cNvSpPr>
              <a:spLocks noChangeArrowheads="1"/>
            </p:cNvSpPr>
            <p:nvPr/>
          </p:nvSpPr>
          <p:spPr bwMode="auto">
            <a:xfrm>
              <a:off x="4616450" y="3300412"/>
              <a:ext cx="53975" cy="63507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698" name="Text Box 121"/>
            <p:cNvSpPr txBox="1">
              <a:spLocks noChangeArrowheads="1"/>
            </p:cNvSpPr>
            <p:nvPr/>
          </p:nvSpPr>
          <p:spPr bwMode="auto">
            <a:xfrm>
              <a:off x="4357686" y="3071810"/>
              <a:ext cx="642942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C</a:t>
              </a:r>
              <a:r>
                <a:rPr kumimoji="1" lang="en-US" altLang="zh-TW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0,0</a:t>
              </a:r>
              <a:endParaRPr kumimoji="1" lang="en-US" altLang="zh-TW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699" name="Straight Arrow Connector 698"/>
            <p:cNvCxnSpPr/>
            <p:nvPr/>
          </p:nvCxnSpPr>
          <p:spPr>
            <a:xfrm rot="5400000">
              <a:off x="4501356" y="3528220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0" name="AutoShape 189"/>
            <p:cNvSpPr>
              <a:spLocks noChangeArrowheads="1"/>
            </p:cNvSpPr>
            <p:nvPr/>
          </p:nvSpPr>
          <p:spPr bwMode="auto">
            <a:xfrm rot="16200000">
              <a:off x="3655311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1" name="AutoShape 189"/>
            <p:cNvSpPr>
              <a:spLocks noChangeArrowheads="1"/>
            </p:cNvSpPr>
            <p:nvPr/>
          </p:nvSpPr>
          <p:spPr bwMode="auto">
            <a:xfrm rot="16200000">
              <a:off x="3960113" y="2481951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2" name="AutoShape 189"/>
            <p:cNvSpPr>
              <a:spLocks noChangeArrowheads="1"/>
            </p:cNvSpPr>
            <p:nvPr/>
          </p:nvSpPr>
          <p:spPr bwMode="auto">
            <a:xfrm rot="16200000">
              <a:off x="4598293" y="2474013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3" name="AutoShape 131"/>
            <p:cNvSpPr>
              <a:spLocks noChangeArrowheads="1"/>
            </p:cNvSpPr>
            <p:nvPr/>
          </p:nvSpPr>
          <p:spPr bwMode="auto">
            <a:xfrm flipH="1">
              <a:off x="4297360" y="3100386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4" name="AutoShape 189"/>
            <p:cNvSpPr>
              <a:spLocks noChangeArrowheads="1"/>
            </p:cNvSpPr>
            <p:nvPr/>
          </p:nvSpPr>
          <p:spPr bwMode="auto">
            <a:xfrm rot="16200000">
              <a:off x="4903095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5" name="AutoShape 131"/>
            <p:cNvSpPr>
              <a:spLocks noChangeArrowheads="1"/>
            </p:cNvSpPr>
            <p:nvPr/>
          </p:nvSpPr>
          <p:spPr bwMode="auto">
            <a:xfrm flipH="1">
              <a:off x="4921252" y="3092323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6" name="AutoShape 189"/>
            <p:cNvSpPr>
              <a:spLocks noChangeArrowheads="1"/>
            </p:cNvSpPr>
            <p:nvPr/>
          </p:nvSpPr>
          <p:spPr bwMode="auto">
            <a:xfrm rot="16200000">
              <a:off x="4591943" y="3559871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7" name="AutoShape 189"/>
            <p:cNvSpPr>
              <a:spLocks noChangeArrowheads="1"/>
            </p:cNvSpPr>
            <p:nvPr/>
          </p:nvSpPr>
          <p:spPr bwMode="auto">
            <a:xfrm rot="16200000">
              <a:off x="3961701" y="3555109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8" name="AutoShape 131"/>
            <p:cNvSpPr>
              <a:spLocks noChangeArrowheads="1"/>
            </p:cNvSpPr>
            <p:nvPr/>
          </p:nvSpPr>
          <p:spPr bwMode="auto">
            <a:xfrm flipH="1">
              <a:off x="4610100" y="3690940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 sz="3600"/>
            </a:p>
          </p:txBody>
        </p:sp>
        <p:sp>
          <p:nvSpPr>
            <p:cNvPr id="709" name="Text Box 121"/>
            <p:cNvSpPr txBox="1">
              <a:spLocks noChangeArrowheads="1"/>
            </p:cNvSpPr>
            <p:nvPr/>
          </p:nvSpPr>
          <p:spPr bwMode="auto">
            <a:xfrm>
              <a:off x="4714876" y="2840748"/>
              <a:ext cx="500066" cy="214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1,0</a:t>
              </a:r>
              <a:endParaRPr kumimoji="1" lang="en-US" altLang="zh-TW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710" name="Text Box 121"/>
            <p:cNvSpPr txBox="1">
              <a:spLocks noChangeArrowheads="1"/>
            </p:cNvSpPr>
            <p:nvPr/>
          </p:nvSpPr>
          <p:spPr bwMode="auto">
            <a:xfrm>
              <a:off x="4000496" y="2857496"/>
              <a:ext cx="571504" cy="228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1,1</a:t>
              </a:r>
              <a:endParaRPr kumimoji="1" lang="en-US" altLang="zh-TW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711" name="Text Box 121"/>
            <p:cNvSpPr txBox="1">
              <a:spLocks noChangeArrowheads="1"/>
            </p:cNvSpPr>
            <p:nvPr/>
          </p:nvSpPr>
          <p:spPr bwMode="auto">
            <a:xfrm>
              <a:off x="4500562" y="3571876"/>
              <a:ext cx="571504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1,2</a:t>
              </a:r>
              <a:endParaRPr kumimoji="1" lang="en-US" altLang="zh-TW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</p:grpSp>
      <p:sp>
        <p:nvSpPr>
          <p:cNvPr id="714" name="AutoShape 189"/>
          <p:cNvSpPr>
            <a:spLocks noChangeArrowheads="1"/>
          </p:cNvSpPr>
          <p:nvPr/>
        </p:nvSpPr>
        <p:spPr bwMode="auto">
          <a:xfrm rot="16200000">
            <a:off x="3007607" y="4593341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17" name="Oval 140"/>
          <p:cNvSpPr>
            <a:spLocks noChangeArrowheads="1"/>
          </p:cNvSpPr>
          <p:nvPr/>
        </p:nvSpPr>
        <p:spPr bwMode="auto">
          <a:xfrm>
            <a:off x="3344854" y="4872048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18" name="Text Box 121"/>
          <p:cNvSpPr txBox="1">
            <a:spLocks noChangeArrowheads="1"/>
          </p:cNvSpPr>
          <p:nvPr/>
        </p:nvSpPr>
        <p:spPr bwMode="auto">
          <a:xfrm>
            <a:off x="3195628" y="461963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0,0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20" name="AutoShape 189"/>
          <p:cNvSpPr>
            <a:spLocks noChangeArrowheads="1"/>
          </p:cNvSpPr>
          <p:nvPr/>
        </p:nvSpPr>
        <p:spPr bwMode="auto">
          <a:xfrm rot="16200000">
            <a:off x="2383715" y="4593341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1" name="AutoShape 189"/>
          <p:cNvSpPr>
            <a:spLocks noChangeArrowheads="1"/>
          </p:cNvSpPr>
          <p:nvPr/>
        </p:nvSpPr>
        <p:spPr bwMode="auto">
          <a:xfrm rot="16200000">
            <a:off x="2688517" y="4053587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2" name="AutoShape 189"/>
          <p:cNvSpPr>
            <a:spLocks noChangeArrowheads="1"/>
          </p:cNvSpPr>
          <p:nvPr/>
        </p:nvSpPr>
        <p:spPr bwMode="auto">
          <a:xfrm rot="16200000">
            <a:off x="3326697" y="404564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3" name="AutoShape 131"/>
          <p:cNvSpPr>
            <a:spLocks noChangeArrowheads="1"/>
          </p:cNvSpPr>
          <p:nvPr/>
        </p:nvSpPr>
        <p:spPr bwMode="auto">
          <a:xfrm flipH="1">
            <a:off x="3025764" y="4672022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4" name="AutoShape 189"/>
          <p:cNvSpPr>
            <a:spLocks noChangeArrowheads="1"/>
          </p:cNvSpPr>
          <p:nvPr/>
        </p:nvSpPr>
        <p:spPr bwMode="auto">
          <a:xfrm rot="16200000">
            <a:off x="3631499" y="4593341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5" name="AutoShape 131"/>
          <p:cNvSpPr>
            <a:spLocks noChangeArrowheads="1"/>
          </p:cNvSpPr>
          <p:nvPr/>
        </p:nvSpPr>
        <p:spPr bwMode="auto">
          <a:xfrm flipH="1">
            <a:off x="3649656" y="4638684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6" name="AutoShape 189"/>
          <p:cNvSpPr>
            <a:spLocks noChangeArrowheads="1"/>
          </p:cNvSpPr>
          <p:nvPr/>
        </p:nvSpPr>
        <p:spPr bwMode="auto">
          <a:xfrm rot="16200000">
            <a:off x="3320347" y="5131507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7" name="AutoShape 189"/>
          <p:cNvSpPr>
            <a:spLocks noChangeArrowheads="1"/>
          </p:cNvSpPr>
          <p:nvPr/>
        </p:nvSpPr>
        <p:spPr bwMode="auto">
          <a:xfrm rot="16200000">
            <a:off x="2690105" y="512674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8" name="AutoShape 131"/>
          <p:cNvSpPr>
            <a:spLocks noChangeArrowheads="1"/>
          </p:cNvSpPr>
          <p:nvPr/>
        </p:nvSpPr>
        <p:spPr bwMode="auto">
          <a:xfrm flipH="1">
            <a:off x="3338504" y="5262576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29" name="Text Box 121"/>
          <p:cNvSpPr txBox="1">
            <a:spLocks noChangeArrowheads="1"/>
          </p:cNvSpPr>
          <p:nvPr/>
        </p:nvSpPr>
        <p:spPr bwMode="auto">
          <a:xfrm>
            <a:off x="3643306" y="457200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30" name="Text Box 121"/>
          <p:cNvSpPr txBox="1">
            <a:spLocks noChangeArrowheads="1"/>
          </p:cNvSpPr>
          <p:nvPr/>
        </p:nvSpPr>
        <p:spPr bwMode="auto">
          <a:xfrm>
            <a:off x="2786050" y="450057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31" name="Text Box 121"/>
          <p:cNvSpPr txBox="1">
            <a:spLocks noChangeArrowheads="1"/>
          </p:cNvSpPr>
          <p:nvPr/>
        </p:nvSpPr>
        <p:spPr bwMode="auto">
          <a:xfrm>
            <a:off x="3357554" y="5143512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33" name="Oval 140"/>
          <p:cNvSpPr>
            <a:spLocks noChangeArrowheads="1"/>
          </p:cNvSpPr>
          <p:nvPr/>
        </p:nvSpPr>
        <p:spPr bwMode="auto">
          <a:xfrm>
            <a:off x="3040052" y="4357694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4" name="Oval 140"/>
          <p:cNvSpPr>
            <a:spLocks noChangeArrowheads="1"/>
          </p:cNvSpPr>
          <p:nvPr/>
        </p:nvSpPr>
        <p:spPr bwMode="auto">
          <a:xfrm>
            <a:off x="2727312" y="4895853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5" name="Oval 140"/>
          <p:cNvSpPr>
            <a:spLocks noChangeArrowheads="1"/>
          </p:cNvSpPr>
          <p:nvPr/>
        </p:nvSpPr>
        <p:spPr bwMode="auto">
          <a:xfrm>
            <a:off x="3929058" y="4857760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6" name="Oval 140"/>
          <p:cNvSpPr>
            <a:spLocks noChangeArrowheads="1"/>
          </p:cNvSpPr>
          <p:nvPr/>
        </p:nvSpPr>
        <p:spPr bwMode="auto">
          <a:xfrm>
            <a:off x="3643306" y="4357694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7" name="Oval 140"/>
          <p:cNvSpPr>
            <a:spLocks noChangeArrowheads="1"/>
          </p:cNvSpPr>
          <p:nvPr/>
        </p:nvSpPr>
        <p:spPr bwMode="auto">
          <a:xfrm>
            <a:off x="3013064" y="5443552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39" name="Oval 140"/>
          <p:cNvSpPr>
            <a:spLocks noChangeArrowheads="1"/>
          </p:cNvSpPr>
          <p:nvPr/>
        </p:nvSpPr>
        <p:spPr bwMode="auto">
          <a:xfrm>
            <a:off x="3643306" y="5429264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41" name="Text Box 121"/>
          <p:cNvSpPr txBox="1">
            <a:spLocks noChangeArrowheads="1"/>
          </p:cNvSpPr>
          <p:nvPr/>
        </p:nvSpPr>
        <p:spPr bwMode="auto">
          <a:xfrm>
            <a:off x="3929058" y="471488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42" name="Text Box 121"/>
          <p:cNvSpPr txBox="1">
            <a:spLocks noChangeArrowheads="1"/>
          </p:cNvSpPr>
          <p:nvPr/>
        </p:nvSpPr>
        <p:spPr bwMode="auto">
          <a:xfrm>
            <a:off x="3571868" y="414338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43" name="Text Box 121"/>
          <p:cNvSpPr txBox="1">
            <a:spLocks noChangeArrowheads="1"/>
          </p:cNvSpPr>
          <p:nvPr/>
        </p:nvSpPr>
        <p:spPr bwMode="auto">
          <a:xfrm>
            <a:off x="3000364" y="421481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44" name="Text Box 121"/>
          <p:cNvSpPr txBox="1">
            <a:spLocks noChangeArrowheads="1"/>
          </p:cNvSpPr>
          <p:nvPr/>
        </p:nvSpPr>
        <p:spPr bwMode="auto">
          <a:xfrm>
            <a:off x="2428860" y="485776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1,3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45" name="Text Box 121"/>
          <p:cNvSpPr txBox="1">
            <a:spLocks noChangeArrowheads="1"/>
          </p:cNvSpPr>
          <p:nvPr/>
        </p:nvSpPr>
        <p:spPr bwMode="auto">
          <a:xfrm>
            <a:off x="2786050" y="542926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1,4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48" name="AutoShape 183"/>
          <p:cNvSpPr>
            <a:spLocks noChangeShapeType="1"/>
          </p:cNvSpPr>
          <p:nvPr/>
        </p:nvSpPr>
        <p:spPr bwMode="auto">
          <a:xfrm>
            <a:off x="3714744" y="4714884"/>
            <a:ext cx="214314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753" name="Straight Arrow Connector 752"/>
          <p:cNvCxnSpPr/>
          <p:nvPr/>
        </p:nvCxnSpPr>
        <p:spPr>
          <a:xfrm rot="5400000" flipH="1" flipV="1">
            <a:off x="3575043" y="453549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4" name="Straight Arrow Connector 753"/>
          <p:cNvCxnSpPr/>
          <p:nvPr/>
        </p:nvCxnSpPr>
        <p:spPr>
          <a:xfrm rot="5400000" flipH="1" flipV="1">
            <a:off x="2965439" y="453549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6" name="AutoShape 183"/>
          <p:cNvSpPr>
            <a:spLocks noChangeShapeType="1"/>
          </p:cNvSpPr>
          <p:nvPr/>
        </p:nvSpPr>
        <p:spPr bwMode="auto">
          <a:xfrm flipH="1">
            <a:off x="2786050" y="4786322"/>
            <a:ext cx="233364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58" name="AutoShape 183"/>
          <p:cNvSpPr>
            <a:spLocks noChangeShapeType="1"/>
          </p:cNvSpPr>
          <p:nvPr/>
        </p:nvSpPr>
        <p:spPr bwMode="auto">
          <a:xfrm>
            <a:off x="3422642" y="5338776"/>
            <a:ext cx="214314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59" name="AutoShape 183"/>
          <p:cNvSpPr>
            <a:spLocks noChangeShapeType="1"/>
          </p:cNvSpPr>
          <p:nvPr/>
        </p:nvSpPr>
        <p:spPr bwMode="auto">
          <a:xfrm flipH="1">
            <a:off x="3078152" y="5357826"/>
            <a:ext cx="207964" cy="96838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60" name="TextBox 759"/>
          <p:cNvSpPr txBox="1"/>
          <p:nvPr/>
        </p:nvSpPr>
        <p:spPr>
          <a:xfrm>
            <a:off x="1071538" y="1357298"/>
            <a:ext cx="2592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1.node S broadcasts a packet</a:t>
            </a:r>
            <a:endParaRPr lang="zh-TW" altLang="en-US" sz="1600" dirty="0"/>
          </a:p>
        </p:txBody>
      </p:sp>
      <p:sp>
        <p:nvSpPr>
          <p:cNvPr id="761" name="TextBox 760"/>
          <p:cNvSpPr txBox="1"/>
          <p:nvPr/>
        </p:nvSpPr>
        <p:spPr>
          <a:xfrm>
            <a:off x="3786182" y="1357298"/>
            <a:ext cx="420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2.  To activate three vertexes node {V</a:t>
            </a:r>
            <a:r>
              <a:rPr lang="en-US" altLang="zh-TW" sz="1600" baseline="-25000" dirty="0" smtClean="0"/>
              <a:t>1,0</a:t>
            </a:r>
            <a:r>
              <a:rPr lang="en-US" altLang="zh-TW" sz="1600" dirty="0" smtClean="0"/>
              <a:t>, V</a:t>
            </a:r>
            <a:r>
              <a:rPr lang="en-US" altLang="zh-TW" sz="1600" baseline="-25000" dirty="0" smtClean="0"/>
              <a:t>1,1</a:t>
            </a:r>
            <a:r>
              <a:rPr lang="en-US" altLang="zh-TW" sz="1600" dirty="0" smtClean="0"/>
              <a:t>, V</a:t>
            </a:r>
            <a:r>
              <a:rPr lang="en-US" altLang="zh-TW" sz="1600" baseline="-25000" dirty="0" smtClean="0"/>
              <a:t>1,2</a:t>
            </a:r>
            <a:r>
              <a:rPr lang="en-US" altLang="zh-TW" sz="1600" dirty="0" smtClean="0"/>
              <a:t>}</a:t>
            </a:r>
            <a:endParaRPr lang="zh-TW" altLang="en-US" sz="1600" dirty="0"/>
          </a:p>
        </p:txBody>
      </p:sp>
      <p:sp>
        <p:nvSpPr>
          <p:cNvPr id="762" name="TextBox 761"/>
          <p:cNvSpPr txBox="1"/>
          <p:nvPr/>
        </p:nvSpPr>
        <p:spPr>
          <a:xfrm>
            <a:off x="928662" y="3643314"/>
            <a:ext cx="4346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3.  Each </a:t>
            </a:r>
            <a:r>
              <a:rPr lang="en-US" altLang="zh-TW" sz="1600" dirty="0" smtClean="0">
                <a:solidFill>
                  <a:srgbClr val="FF0000"/>
                </a:solidFill>
              </a:rPr>
              <a:t>Vertex Node</a:t>
            </a:r>
            <a:r>
              <a:rPr lang="en-US" altLang="zh-TW" sz="1600" dirty="0" smtClean="0"/>
              <a:t> activates </a:t>
            </a:r>
            <a:r>
              <a:rPr lang="en-US" altLang="zh-TW" sz="1600" dirty="0" smtClean="0">
                <a:solidFill>
                  <a:srgbClr val="FF0000"/>
                </a:solidFill>
              </a:rPr>
              <a:t>Two Center Nodes</a:t>
            </a:r>
            <a:endParaRPr lang="zh-TW" altLang="en-US" sz="1600" dirty="0">
              <a:solidFill>
                <a:srgbClr val="FF0000"/>
              </a:solidFill>
            </a:endParaRPr>
          </a:p>
        </p:txBody>
      </p:sp>
      <p:sp>
        <p:nvSpPr>
          <p:cNvPr id="766" name="Oval 765"/>
          <p:cNvSpPr/>
          <p:nvPr/>
        </p:nvSpPr>
        <p:spPr>
          <a:xfrm>
            <a:off x="2714612" y="4429132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8" name="Text Box 121"/>
          <p:cNvSpPr txBox="1">
            <a:spLocks noChangeArrowheads="1"/>
          </p:cNvSpPr>
          <p:nvPr/>
        </p:nvSpPr>
        <p:spPr bwMode="auto">
          <a:xfrm>
            <a:off x="3643306" y="5500702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1,5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69" name="AutoShape 189"/>
          <p:cNvSpPr>
            <a:spLocks noChangeArrowheads="1"/>
          </p:cNvSpPr>
          <p:nvPr/>
        </p:nvSpPr>
        <p:spPr bwMode="auto">
          <a:xfrm rot="16200000">
            <a:off x="7098623" y="368845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2" name="Oval 140"/>
          <p:cNvSpPr>
            <a:spLocks noChangeArrowheads="1"/>
          </p:cNvSpPr>
          <p:nvPr/>
        </p:nvSpPr>
        <p:spPr bwMode="auto">
          <a:xfrm>
            <a:off x="7435870" y="3967166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3" name="Text Box 121"/>
          <p:cNvSpPr txBox="1">
            <a:spLocks noChangeArrowheads="1"/>
          </p:cNvSpPr>
          <p:nvPr/>
        </p:nvSpPr>
        <p:spPr bwMode="auto">
          <a:xfrm>
            <a:off x="7286644" y="3714752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0,0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75" name="AutoShape 189"/>
          <p:cNvSpPr>
            <a:spLocks noChangeArrowheads="1"/>
          </p:cNvSpPr>
          <p:nvPr/>
        </p:nvSpPr>
        <p:spPr bwMode="auto">
          <a:xfrm rot="16200000">
            <a:off x="6474731" y="368845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6" name="AutoShape 189"/>
          <p:cNvSpPr>
            <a:spLocks noChangeArrowheads="1"/>
          </p:cNvSpPr>
          <p:nvPr/>
        </p:nvSpPr>
        <p:spPr bwMode="auto">
          <a:xfrm rot="16200000">
            <a:off x="6779533" y="314870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7" name="AutoShape 131"/>
          <p:cNvSpPr>
            <a:spLocks noChangeArrowheads="1"/>
          </p:cNvSpPr>
          <p:nvPr/>
        </p:nvSpPr>
        <p:spPr bwMode="auto">
          <a:xfrm flipH="1">
            <a:off x="7116780" y="3767140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8" name="AutoShape 189"/>
          <p:cNvSpPr>
            <a:spLocks noChangeArrowheads="1"/>
          </p:cNvSpPr>
          <p:nvPr/>
        </p:nvSpPr>
        <p:spPr bwMode="auto">
          <a:xfrm rot="16200000">
            <a:off x="7722515" y="368845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0" name="AutoShape 189"/>
          <p:cNvSpPr>
            <a:spLocks noChangeArrowheads="1"/>
          </p:cNvSpPr>
          <p:nvPr/>
        </p:nvSpPr>
        <p:spPr bwMode="auto">
          <a:xfrm rot="16200000">
            <a:off x="7411363" y="422662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1" name="AutoShape 189"/>
          <p:cNvSpPr>
            <a:spLocks noChangeArrowheads="1"/>
          </p:cNvSpPr>
          <p:nvPr/>
        </p:nvSpPr>
        <p:spPr bwMode="auto">
          <a:xfrm rot="16200000">
            <a:off x="6781121" y="4221863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2" name="AutoShape 131"/>
          <p:cNvSpPr>
            <a:spLocks noChangeArrowheads="1"/>
          </p:cNvSpPr>
          <p:nvPr/>
        </p:nvSpPr>
        <p:spPr bwMode="auto">
          <a:xfrm flipH="1">
            <a:off x="7429520" y="4357694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4" name="Text Box 121"/>
          <p:cNvSpPr txBox="1">
            <a:spLocks noChangeArrowheads="1"/>
          </p:cNvSpPr>
          <p:nvPr/>
        </p:nvSpPr>
        <p:spPr bwMode="auto">
          <a:xfrm>
            <a:off x="6877066" y="359568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85" name="Text Box 121"/>
          <p:cNvSpPr txBox="1">
            <a:spLocks noChangeArrowheads="1"/>
          </p:cNvSpPr>
          <p:nvPr/>
        </p:nvSpPr>
        <p:spPr bwMode="auto">
          <a:xfrm>
            <a:off x="7481908" y="421481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86" name="Oval 140"/>
          <p:cNvSpPr>
            <a:spLocks noChangeArrowheads="1"/>
          </p:cNvSpPr>
          <p:nvPr/>
        </p:nvSpPr>
        <p:spPr bwMode="auto">
          <a:xfrm>
            <a:off x="7131068" y="3452812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7" name="Oval 140"/>
          <p:cNvSpPr>
            <a:spLocks noChangeArrowheads="1"/>
          </p:cNvSpPr>
          <p:nvPr/>
        </p:nvSpPr>
        <p:spPr bwMode="auto">
          <a:xfrm>
            <a:off x="6818328" y="3990971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8" name="Oval 140"/>
          <p:cNvSpPr>
            <a:spLocks noChangeArrowheads="1"/>
          </p:cNvSpPr>
          <p:nvPr/>
        </p:nvSpPr>
        <p:spPr bwMode="auto">
          <a:xfrm>
            <a:off x="8020074" y="3952878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9" name="Oval 140"/>
          <p:cNvSpPr>
            <a:spLocks noChangeArrowheads="1"/>
          </p:cNvSpPr>
          <p:nvPr/>
        </p:nvSpPr>
        <p:spPr bwMode="auto">
          <a:xfrm>
            <a:off x="7734322" y="3452812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90" name="Oval 140"/>
          <p:cNvSpPr>
            <a:spLocks noChangeArrowheads="1"/>
          </p:cNvSpPr>
          <p:nvPr/>
        </p:nvSpPr>
        <p:spPr bwMode="auto">
          <a:xfrm>
            <a:off x="7104080" y="4538670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91" name="Oval 140"/>
          <p:cNvSpPr>
            <a:spLocks noChangeArrowheads="1"/>
          </p:cNvSpPr>
          <p:nvPr/>
        </p:nvSpPr>
        <p:spPr bwMode="auto">
          <a:xfrm>
            <a:off x="7734322" y="4524382"/>
            <a:ext cx="53975" cy="6350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92" name="Text Box 121"/>
          <p:cNvSpPr txBox="1">
            <a:spLocks noChangeArrowheads="1"/>
          </p:cNvSpPr>
          <p:nvPr/>
        </p:nvSpPr>
        <p:spPr bwMode="auto">
          <a:xfrm>
            <a:off x="7839098" y="400050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93" name="Text Box 121"/>
          <p:cNvSpPr txBox="1">
            <a:spLocks noChangeArrowheads="1"/>
          </p:cNvSpPr>
          <p:nvPr/>
        </p:nvSpPr>
        <p:spPr bwMode="auto">
          <a:xfrm>
            <a:off x="7696222" y="3357562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94" name="Text Box 121"/>
          <p:cNvSpPr txBox="1">
            <a:spLocks noChangeArrowheads="1"/>
          </p:cNvSpPr>
          <p:nvPr/>
        </p:nvSpPr>
        <p:spPr bwMode="auto">
          <a:xfrm>
            <a:off x="7091380" y="3309936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95" name="Text Box 121"/>
          <p:cNvSpPr txBox="1">
            <a:spLocks noChangeArrowheads="1"/>
          </p:cNvSpPr>
          <p:nvPr/>
        </p:nvSpPr>
        <p:spPr bwMode="auto">
          <a:xfrm>
            <a:off x="6481776" y="385762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1,3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96" name="Text Box 121"/>
          <p:cNvSpPr txBox="1">
            <a:spLocks noChangeArrowheads="1"/>
          </p:cNvSpPr>
          <p:nvPr/>
        </p:nvSpPr>
        <p:spPr bwMode="auto">
          <a:xfrm>
            <a:off x="6767528" y="450057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1,4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00" name="AutoShape 183"/>
          <p:cNvSpPr>
            <a:spLocks noChangeShapeType="1"/>
          </p:cNvSpPr>
          <p:nvPr/>
        </p:nvSpPr>
        <p:spPr bwMode="auto">
          <a:xfrm flipH="1">
            <a:off x="6553214" y="4071942"/>
            <a:ext cx="233364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03" name="Oval 802"/>
          <p:cNvSpPr/>
          <p:nvPr/>
        </p:nvSpPr>
        <p:spPr>
          <a:xfrm>
            <a:off x="3000364" y="5000636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6" name="Text Box 121"/>
          <p:cNvSpPr txBox="1">
            <a:spLocks noChangeArrowheads="1"/>
          </p:cNvSpPr>
          <p:nvPr/>
        </p:nvSpPr>
        <p:spPr bwMode="auto">
          <a:xfrm>
            <a:off x="7734322" y="459582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1,5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07" name="AutoShape 189"/>
          <p:cNvSpPr>
            <a:spLocks noChangeArrowheads="1"/>
          </p:cNvSpPr>
          <p:nvPr/>
        </p:nvSpPr>
        <p:spPr bwMode="auto">
          <a:xfrm rot="16200000">
            <a:off x="7397075" y="314870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79" name="AutoShape 131"/>
          <p:cNvSpPr>
            <a:spLocks noChangeArrowheads="1"/>
          </p:cNvSpPr>
          <p:nvPr/>
        </p:nvSpPr>
        <p:spPr bwMode="auto">
          <a:xfrm flipH="1">
            <a:off x="7740672" y="3733802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83" name="Text Box 121"/>
          <p:cNvSpPr txBox="1">
            <a:spLocks noChangeArrowheads="1"/>
          </p:cNvSpPr>
          <p:nvPr/>
        </p:nvSpPr>
        <p:spPr bwMode="auto">
          <a:xfrm>
            <a:off x="8267726" y="350043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12" name="AutoShape 189"/>
          <p:cNvSpPr>
            <a:spLocks noChangeArrowheads="1"/>
          </p:cNvSpPr>
          <p:nvPr/>
        </p:nvSpPr>
        <p:spPr bwMode="auto">
          <a:xfrm rot="16200000">
            <a:off x="8346407" y="368845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3" name="AutoShape 189"/>
          <p:cNvSpPr>
            <a:spLocks noChangeArrowheads="1"/>
          </p:cNvSpPr>
          <p:nvPr/>
        </p:nvSpPr>
        <p:spPr bwMode="auto">
          <a:xfrm rot="16200000">
            <a:off x="8020967" y="3161405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4" name="AutoShape 189"/>
          <p:cNvSpPr>
            <a:spLocks noChangeArrowheads="1"/>
          </p:cNvSpPr>
          <p:nvPr/>
        </p:nvSpPr>
        <p:spPr bwMode="auto">
          <a:xfrm rot="16200000">
            <a:off x="7720927" y="262323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5" name="AutoShape 189"/>
          <p:cNvSpPr>
            <a:spLocks noChangeArrowheads="1"/>
          </p:cNvSpPr>
          <p:nvPr/>
        </p:nvSpPr>
        <p:spPr bwMode="auto">
          <a:xfrm rot="16200000">
            <a:off x="7098623" y="261688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6" name="AutoShape 189"/>
          <p:cNvSpPr>
            <a:spLocks noChangeArrowheads="1"/>
          </p:cNvSpPr>
          <p:nvPr/>
        </p:nvSpPr>
        <p:spPr bwMode="auto">
          <a:xfrm rot="16200000">
            <a:off x="6476319" y="260418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7" name="AutoShape 189"/>
          <p:cNvSpPr>
            <a:spLocks noChangeArrowheads="1"/>
          </p:cNvSpPr>
          <p:nvPr/>
        </p:nvSpPr>
        <p:spPr bwMode="auto">
          <a:xfrm rot="16200000">
            <a:off x="6163579" y="3143943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8" name="AutoShape 189"/>
          <p:cNvSpPr>
            <a:spLocks noChangeArrowheads="1"/>
          </p:cNvSpPr>
          <p:nvPr/>
        </p:nvSpPr>
        <p:spPr bwMode="auto">
          <a:xfrm rot="16200000">
            <a:off x="5846077" y="368210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9" name="AutoShape 189"/>
          <p:cNvSpPr>
            <a:spLocks noChangeArrowheads="1"/>
          </p:cNvSpPr>
          <p:nvPr/>
        </p:nvSpPr>
        <p:spPr bwMode="auto">
          <a:xfrm rot="16200000">
            <a:off x="6150879" y="4215513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20" name="AutoShape 189"/>
          <p:cNvSpPr>
            <a:spLocks noChangeArrowheads="1"/>
          </p:cNvSpPr>
          <p:nvPr/>
        </p:nvSpPr>
        <p:spPr bwMode="auto">
          <a:xfrm rot="16200000">
            <a:off x="8041605" y="4228213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21" name="AutoShape 189"/>
          <p:cNvSpPr>
            <a:spLocks noChangeArrowheads="1"/>
          </p:cNvSpPr>
          <p:nvPr/>
        </p:nvSpPr>
        <p:spPr bwMode="auto">
          <a:xfrm rot="16200000">
            <a:off x="7722515" y="476002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22" name="AutoShape 189"/>
          <p:cNvSpPr>
            <a:spLocks noChangeArrowheads="1"/>
          </p:cNvSpPr>
          <p:nvPr/>
        </p:nvSpPr>
        <p:spPr bwMode="auto">
          <a:xfrm rot="16200000">
            <a:off x="7079573" y="476002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23" name="AutoShape 189"/>
          <p:cNvSpPr>
            <a:spLocks noChangeArrowheads="1"/>
          </p:cNvSpPr>
          <p:nvPr/>
        </p:nvSpPr>
        <p:spPr bwMode="auto">
          <a:xfrm rot="16200000">
            <a:off x="6462031" y="4747329"/>
            <a:ext cx="714380" cy="62409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10" name="AutoShape 131"/>
          <p:cNvSpPr>
            <a:spLocks noChangeArrowheads="1"/>
          </p:cNvSpPr>
          <p:nvPr/>
        </p:nvSpPr>
        <p:spPr bwMode="auto">
          <a:xfrm flipH="1">
            <a:off x="8358214" y="3748090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1" name="AutoShape 183"/>
          <p:cNvSpPr>
            <a:spLocks noChangeShapeType="1"/>
          </p:cNvSpPr>
          <p:nvPr/>
        </p:nvSpPr>
        <p:spPr bwMode="auto">
          <a:xfrm>
            <a:off x="7767660" y="4572008"/>
            <a:ext cx="285752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2" name="AutoShape 131"/>
          <p:cNvSpPr>
            <a:spLocks noChangeArrowheads="1"/>
          </p:cNvSpPr>
          <p:nvPr/>
        </p:nvSpPr>
        <p:spPr bwMode="auto">
          <a:xfrm flipH="1">
            <a:off x="7735910" y="3065460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3" name="AutoShape 131"/>
          <p:cNvSpPr>
            <a:spLocks noChangeArrowheads="1"/>
          </p:cNvSpPr>
          <p:nvPr/>
        </p:nvSpPr>
        <p:spPr bwMode="auto">
          <a:xfrm flipH="1">
            <a:off x="6767528" y="3214686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4" name="AutoShape 131"/>
          <p:cNvSpPr>
            <a:spLocks noChangeArrowheads="1"/>
          </p:cNvSpPr>
          <p:nvPr/>
        </p:nvSpPr>
        <p:spPr bwMode="auto">
          <a:xfrm flipH="1">
            <a:off x="6481776" y="4143380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5" name="AutoShape 131"/>
          <p:cNvSpPr>
            <a:spLocks noChangeArrowheads="1"/>
          </p:cNvSpPr>
          <p:nvPr/>
        </p:nvSpPr>
        <p:spPr bwMode="auto">
          <a:xfrm flipH="1">
            <a:off x="7099318" y="4832360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6" name="AutoShape 131"/>
          <p:cNvSpPr>
            <a:spLocks noChangeArrowheads="1"/>
          </p:cNvSpPr>
          <p:nvPr/>
        </p:nvSpPr>
        <p:spPr bwMode="auto">
          <a:xfrm flipH="1">
            <a:off x="8053412" y="4643446"/>
            <a:ext cx="67310" cy="8891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37" name="Text Box 121"/>
          <p:cNvSpPr txBox="1">
            <a:spLocks noChangeArrowheads="1"/>
          </p:cNvSpPr>
          <p:nvPr/>
        </p:nvSpPr>
        <p:spPr bwMode="auto">
          <a:xfrm>
            <a:off x="7767660" y="292893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38" name="Text Box 121"/>
          <p:cNvSpPr txBox="1">
            <a:spLocks noChangeArrowheads="1"/>
          </p:cNvSpPr>
          <p:nvPr/>
        </p:nvSpPr>
        <p:spPr bwMode="auto">
          <a:xfrm>
            <a:off x="6696090" y="2928934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39" name="Text Box 121"/>
          <p:cNvSpPr txBox="1">
            <a:spLocks noChangeArrowheads="1"/>
          </p:cNvSpPr>
          <p:nvPr/>
        </p:nvSpPr>
        <p:spPr bwMode="auto">
          <a:xfrm>
            <a:off x="6124586" y="3857628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2,3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40" name="Text Box 121"/>
          <p:cNvSpPr txBox="1">
            <a:spLocks noChangeArrowheads="1"/>
          </p:cNvSpPr>
          <p:nvPr/>
        </p:nvSpPr>
        <p:spPr bwMode="auto">
          <a:xfrm>
            <a:off x="6696090" y="4857760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2,4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41" name="Text Box 121"/>
          <p:cNvSpPr txBox="1">
            <a:spLocks noChangeArrowheads="1"/>
          </p:cNvSpPr>
          <p:nvPr/>
        </p:nvSpPr>
        <p:spPr bwMode="auto">
          <a:xfrm>
            <a:off x="7910536" y="4786322"/>
            <a:ext cx="372110" cy="2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2,5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844" name="AutoShape 183"/>
          <p:cNvSpPr>
            <a:spLocks noChangeShapeType="1"/>
          </p:cNvSpPr>
          <p:nvPr/>
        </p:nvSpPr>
        <p:spPr bwMode="auto">
          <a:xfrm flipV="1">
            <a:off x="8085162" y="3811590"/>
            <a:ext cx="285752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846" name="Straight Arrow Connector 845"/>
          <p:cNvCxnSpPr/>
          <p:nvPr/>
        </p:nvCxnSpPr>
        <p:spPr>
          <a:xfrm rot="5400000" flipH="1" flipV="1">
            <a:off x="7661297" y="332104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9" name="AutoShape 182"/>
          <p:cNvSpPr>
            <a:spLocks noChangeShapeType="1"/>
          </p:cNvSpPr>
          <p:nvPr/>
        </p:nvSpPr>
        <p:spPr bwMode="auto">
          <a:xfrm flipH="1" flipV="1">
            <a:off x="6832616" y="3305174"/>
            <a:ext cx="285752" cy="14287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850" name="Straight Arrow Connector 849"/>
          <p:cNvCxnSpPr/>
          <p:nvPr/>
        </p:nvCxnSpPr>
        <p:spPr>
          <a:xfrm rot="5400000">
            <a:off x="6995336" y="470774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2" name="Oval 871"/>
          <p:cNvSpPr/>
          <p:nvPr/>
        </p:nvSpPr>
        <p:spPr>
          <a:xfrm>
            <a:off x="3286116" y="435769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3" name="Oval 872"/>
          <p:cNvSpPr/>
          <p:nvPr/>
        </p:nvSpPr>
        <p:spPr>
          <a:xfrm>
            <a:off x="7696222" y="364331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4" name="Oval 873"/>
          <p:cNvSpPr/>
          <p:nvPr/>
        </p:nvSpPr>
        <p:spPr>
          <a:xfrm>
            <a:off x="7410470" y="314324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5" name="Oval 874"/>
          <p:cNvSpPr/>
          <p:nvPr/>
        </p:nvSpPr>
        <p:spPr>
          <a:xfrm>
            <a:off x="6767528" y="307181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6" name="Oval 875"/>
          <p:cNvSpPr/>
          <p:nvPr/>
        </p:nvSpPr>
        <p:spPr>
          <a:xfrm>
            <a:off x="6481776" y="3643314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7" name="Oval 876"/>
          <p:cNvSpPr/>
          <p:nvPr/>
        </p:nvSpPr>
        <p:spPr>
          <a:xfrm>
            <a:off x="6767528" y="414338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8" name="Oval 877"/>
          <p:cNvSpPr/>
          <p:nvPr/>
        </p:nvSpPr>
        <p:spPr>
          <a:xfrm>
            <a:off x="7410470" y="4149730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9" name="TextBox 878"/>
          <p:cNvSpPr txBox="1"/>
          <p:nvPr/>
        </p:nvSpPr>
        <p:spPr>
          <a:xfrm>
            <a:off x="4857752" y="5143512"/>
            <a:ext cx="41813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4.  Each </a:t>
            </a:r>
            <a:r>
              <a:rPr lang="en-US" altLang="zh-TW" sz="1600" dirty="0" smtClean="0">
                <a:solidFill>
                  <a:srgbClr val="FF0000"/>
                </a:solidFill>
              </a:rPr>
              <a:t>Center Node</a:t>
            </a:r>
            <a:r>
              <a:rPr lang="en-US" altLang="zh-TW" sz="1600" dirty="0" smtClean="0"/>
              <a:t> activates </a:t>
            </a:r>
            <a:r>
              <a:rPr lang="en-US" altLang="zh-TW" sz="1600" dirty="0" smtClean="0">
                <a:solidFill>
                  <a:srgbClr val="FF0000"/>
                </a:solidFill>
              </a:rPr>
              <a:t>One Vertex Node</a:t>
            </a:r>
            <a:endParaRPr lang="zh-TW" altLang="en-US" sz="1600" dirty="0">
              <a:solidFill>
                <a:srgbClr val="FF0000"/>
              </a:solidFill>
            </a:endParaRPr>
          </a:p>
        </p:txBody>
      </p:sp>
      <p:sp>
        <p:nvSpPr>
          <p:cNvPr id="880" name="TextBox 879"/>
          <p:cNvSpPr txBox="1"/>
          <p:nvPr/>
        </p:nvSpPr>
        <p:spPr>
          <a:xfrm>
            <a:off x="4786314" y="5630283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… Finally,  all centers of hexagons will activated to rebroadcast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 : Basic Structure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1142984"/>
            <a:ext cx="7498080" cy="500066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By the way,  all centers of hexagons will activated to rebroadcast </a:t>
            </a:r>
            <a:r>
              <a:rPr lang="en-US" altLang="zh-TW" sz="2400" i="1" dirty="0" smtClean="0">
                <a:solidFill>
                  <a:srgbClr val="FF0000"/>
                </a:solidFill>
              </a:rPr>
              <a:t>ring by ring</a:t>
            </a:r>
            <a:endParaRPr lang="zh-TW" altLang="en-US" sz="2400" i="1" dirty="0">
              <a:solidFill>
                <a:srgbClr val="FF0000"/>
              </a:solidFill>
            </a:endParaRPr>
          </a:p>
        </p:txBody>
      </p:sp>
      <p:sp>
        <p:nvSpPr>
          <p:cNvPr id="62672" name="Rectangle 2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8" name="Text Box 206"/>
          <p:cNvSpPr txBox="1">
            <a:spLocks noChangeArrowheads="1"/>
          </p:cNvSpPr>
          <p:nvPr/>
        </p:nvSpPr>
        <p:spPr bwMode="auto">
          <a:xfrm>
            <a:off x="1104837" y="5337601"/>
            <a:ext cx="1176872" cy="538110"/>
          </a:xfrm>
          <a:prstGeom prst="rect">
            <a:avLst/>
          </a:prstGeom>
          <a:noFill/>
          <a:ln w="9525">
            <a:noFill/>
            <a:prstDash val="lg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side </a:t>
            </a:r>
            <a:endParaRPr kumimoji="1" lang="en-US" altLang="zh-TW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length (R)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29" name="AutoShape 205"/>
          <p:cNvSpPr>
            <a:spLocks noChangeArrowheads="1"/>
          </p:cNvSpPr>
          <p:nvPr/>
        </p:nvSpPr>
        <p:spPr bwMode="auto">
          <a:xfrm rot="16200000">
            <a:off x="1904860" y="4225481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0" name="AutoShape 204"/>
          <p:cNvSpPr>
            <a:spLocks noChangeArrowheads="1"/>
          </p:cNvSpPr>
          <p:nvPr/>
        </p:nvSpPr>
        <p:spPr bwMode="auto">
          <a:xfrm rot="16200000">
            <a:off x="2204555" y="4734671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1" name="AutoShape 203"/>
          <p:cNvSpPr>
            <a:spLocks noChangeArrowheads="1"/>
          </p:cNvSpPr>
          <p:nvPr/>
        </p:nvSpPr>
        <p:spPr bwMode="auto">
          <a:xfrm rot="16200000">
            <a:off x="2798686" y="4745188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2" name="AutoShape 202"/>
          <p:cNvSpPr>
            <a:spLocks noChangeArrowheads="1"/>
          </p:cNvSpPr>
          <p:nvPr/>
        </p:nvSpPr>
        <p:spPr bwMode="auto">
          <a:xfrm rot="16200000">
            <a:off x="3398952" y="4745188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3" name="AutoShape 201"/>
          <p:cNvSpPr>
            <a:spLocks noChangeArrowheads="1"/>
          </p:cNvSpPr>
          <p:nvPr/>
        </p:nvSpPr>
        <p:spPr bwMode="auto">
          <a:xfrm rot="16200000">
            <a:off x="3689884" y="4240379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4" name="AutoShape 200"/>
          <p:cNvSpPr>
            <a:spLocks noChangeArrowheads="1"/>
          </p:cNvSpPr>
          <p:nvPr/>
        </p:nvSpPr>
        <p:spPr bwMode="auto">
          <a:xfrm rot="16200000">
            <a:off x="3998342" y="3736449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5" name="AutoShape 199"/>
          <p:cNvSpPr>
            <a:spLocks noChangeArrowheads="1"/>
          </p:cNvSpPr>
          <p:nvPr/>
        </p:nvSpPr>
        <p:spPr bwMode="auto">
          <a:xfrm rot="16200000">
            <a:off x="3711792" y="3212361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6" name="AutoShape 198"/>
          <p:cNvSpPr>
            <a:spLocks noChangeArrowheads="1"/>
          </p:cNvSpPr>
          <p:nvPr/>
        </p:nvSpPr>
        <p:spPr bwMode="auto">
          <a:xfrm rot="16200000">
            <a:off x="3409468" y="2704047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7" name="AutoShape 197"/>
          <p:cNvSpPr>
            <a:spLocks noChangeArrowheads="1"/>
          </p:cNvSpPr>
          <p:nvPr/>
        </p:nvSpPr>
        <p:spPr bwMode="auto">
          <a:xfrm rot="16200000">
            <a:off x="2817089" y="2705801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8" name="AutoShape 196"/>
          <p:cNvSpPr>
            <a:spLocks noChangeArrowheads="1"/>
          </p:cNvSpPr>
          <p:nvPr/>
        </p:nvSpPr>
        <p:spPr bwMode="auto">
          <a:xfrm rot="16200000">
            <a:off x="2217699" y="2700542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9" name="AutoShape 195"/>
          <p:cNvSpPr>
            <a:spLocks noChangeArrowheads="1"/>
          </p:cNvSpPr>
          <p:nvPr/>
        </p:nvSpPr>
        <p:spPr bwMode="auto">
          <a:xfrm rot="16200000">
            <a:off x="1913623" y="3206227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0" name="AutoShape 194"/>
          <p:cNvSpPr>
            <a:spLocks noChangeArrowheads="1"/>
          </p:cNvSpPr>
          <p:nvPr/>
        </p:nvSpPr>
        <p:spPr bwMode="auto">
          <a:xfrm rot="16200000">
            <a:off x="1610423" y="3700516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1" name="AutoShape 193"/>
          <p:cNvSpPr>
            <a:spLocks noChangeArrowheads="1"/>
          </p:cNvSpPr>
          <p:nvPr/>
        </p:nvSpPr>
        <p:spPr bwMode="auto">
          <a:xfrm rot="16200000">
            <a:off x="2804821" y="3720674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solidFill>
            <a:srgbClr val="DBE5F1"/>
          </a:solidFill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2" name="Text Box 192"/>
          <p:cNvSpPr txBox="1">
            <a:spLocks noChangeArrowheads="1"/>
          </p:cNvSpPr>
          <p:nvPr/>
        </p:nvSpPr>
        <p:spPr bwMode="auto">
          <a:xfrm>
            <a:off x="1585926" y="3996706"/>
            <a:ext cx="538925" cy="34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2,6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43" name="AutoShape 191"/>
          <p:cNvSpPr>
            <a:spLocks noChangeShapeType="1"/>
          </p:cNvSpPr>
          <p:nvPr/>
        </p:nvSpPr>
        <p:spPr bwMode="auto">
          <a:xfrm flipV="1">
            <a:off x="3123834" y="3998312"/>
            <a:ext cx="2662612" cy="45719"/>
          </a:xfrm>
          <a:prstGeom prst="straightConnector1">
            <a:avLst/>
          </a:prstGeom>
          <a:noFill/>
          <a:ln w="22225">
            <a:solidFill>
              <a:srgbClr val="FF0000"/>
            </a:solidFill>
            <a:prstDash val="lgDash"/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4" name="Text Box 190"/>
          <p:cNvSpPr txBox="1">
            <a:spLocks noChangeArrowheads="1"/>
          </p:cNvSpPr>
          <p:nvPr/>
        </p:nvSpPr>
        <p:spPr bwMode="auto">
          <a:xfrm>
            <a:off x="3132597" y="3963402"/>
            <a:ext cx="198920" cy="393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45" name="AutoShape 189"/>
          <p:cNvSpPr>
            <a:spLocks noChangeArrowheads="1"/>
          </p:cNvSpPr>
          <p:nvPr/>
        </p:nvSpPr>
        <p:spPr bwMode="auto">
          <a:xfrm rot="16200000">
            <a:off x="3095752" y="4239503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6" name="AutoShape 188"/>
          <p:cNvSpPr>
            <a:spLocks noChangeArrowheads="1"/>
          </p:cNvSpPr>
          <p:nvPr/>
        </p:nvSpPr>
        <p:spPr bwMode="auto">
          <a:xfrm rot="16200000">
            <a:off x="3114155" y="3218496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7" name="AutoShape 187"/>
          <p:cNvSpPr>
            <a:spLocks noChangeArrowheads="1"/>
          </p:cNvSpPr>
          <p:nvPr/>
        </p:nvSpPr>
        <p:spPr bwMode="auto">
          <a:xfrm rot="16200000">
            <a:off x="2509507" y="4227233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8" name="AutoShape 186"/>
          <p:cNvSpPr>
            <a:spLocks noChangeArrowheads="1"/>
          </p:cNvSpPr>
          <p:nvPr/>
        </p:nvSpPr>
        <p:spPr bwMode="auto">
          <a:xfrm rot="16200000">
            <a:off x="2520023" y="3214113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49" name="AutoShape 185"/>
          <p:cNvSpPr>
            <a:spLocks noChangeShapeType="1"/>
          </p:cNvSpPr>
          <p:nvPr/>
        </p:nvSpPr>
        <p:spPr bwMode="auto">
          <a:xfrm flipH="1">
            <a:off x="2596301" y="3907314"/>
            <a:ext cx="198044" cy="8939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0" name="AutoShape 184"/>
          <p:cNvSpPr>
            <a:spLocks noChangeShapeType="1"/>
          </p:cNvSpPr>
          <p:nvPr/>
        </p:nvSpPr>
        <p:spPr bwMode="auto">
          <a:xfrm>
            <a:off x="3145741" y="4066818"/>
            <a:ext cx="876" cy="22961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1" name="AutoShape 183"/>
          <p:cNvSpPr>
            <a:spLocks noChangeShapeType="1"/>
          </p:cNvSpPr>
          <p:nvPr/>
        </p:nvSpPr>
        <p:spPr bwMode="auto">
          <a:xfrm flipV="1">
            <a:off x="3203577" y="3867875"/>
            <a:ext cx="219951" cy="17177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2" name="AutoShape 182"/>
          <p:cNvSpPr>
            <a:spLocks noChangeShapeType="1"/>
          </p:cNvSpPr>
          <p:nvPr/>
        </p:nvSpPr>
        <p:spPr bwMode="auto">
          <a:xfrm flipH="1" flipV="1">
            <a:off x="2864449" y="3888032"/>
            <a:ext cx="230467" cy="13233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3" name="AutoShape 181"/>
          <p:cNvSpPr>
            <a:spLocks noChangeShapeType="1"/>
          </p:cNvSpPr>
          <p:nvPr/>
        </p:nvSpPr>
        <p:spPr bwMode="auto">
          <a:xfrm flipV="1">
            <a:off x="2847799" y="3577786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4" name="AutoShape 180"/>
          <p:cNvSpPr>
            <a:spLocks noChangeShapeType="1"/>
          </p:cNvSpPr>
          <p:nvPr/>
        </p:nvSpPr>
        <p:spPr bwMode="auto">
          <a:xfrm flipV="1">
            <a:off x="3458581" y="3555876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5" name="AutoShape 179"/>
          <p:cNvSpPr>
            <a:spLocks noChangeShapeType="1"/>
          </p:cNvSpPr>
          <p:nvPr/>
        </p:nvSpPr>
        <p:spPr bwMode="auto">
          <a:xfrm flipV="1">
            <a:off x="2563001" y="3019518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6" name="AutoShape 178"/>
          <p:cNvSpPr>
            <a:spLocks noChangeShapeType="1"/>
          </p:cNvSpPr>
          <p:nvPr/>
        </p:nvSpPr>
        <p:spPr bwMode="auto">
          <a:xfrm>
            <a:off x="3181670" y="4349896"/>
            <a:ext cx="216446" cy="17615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7" name="AutoShape 177"/>
          <p:cNvSpPr>
            <a:spLocks noChangeShapeType="1"/>
          </p:cNvSpPr>
          <p:nvPr/>
        </p:nvSpPr>
        <p:spPr bwMode="auto">
          <a:xfrm flipV="1">
            <a:off x="3452446" y="3175518"/>
            <a:ext cx="1753" cy="30060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8" name="AutoShape 176"/>
          <p:cNvSpPr>
            <a:spLocks noChangeShapeType="1"/>
          </p:cNvSpPr>
          <p:nvPr/>
        </p:nvSpPr>
        <p:spPr bwMode="auto">
          <a:xfrm flipH="1">
            <a:off x="2887233" y="4342885"/>
            <a:ext cx="220828" cy="177910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9" name="Text Box 175"/>
          <p:cNvSpPr txBox="1">
            <a:spLocks noChangeArrowheads="1"/>
          </p:cNvSpPr>
          <p:nvPr/>
        </p:nvSpPr>
        <p:spPr bwMode="auto">
          <a:xfrm>
            <a:off x="2750530" y="3332393"/>
            <a:ext cx="559080" cy="31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0" name="Text Box 174"/>
          <p:cNvSpPr txBox="1">
            <a:spLocks noChangeArrowheads="1"/>
          </p:cNvSpPr>
          <p:nvPr/>
        </p:nvSpPr>
        <p:spPr bwMode="auto">
          <a:xfrm>
            <a:off x="3363064" y="3357809"/>
            <a:ext cx="521399" cy="32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1" name="Text Box 173"/>
          <p:cNvSpPr txBox="1">
            <a:spLocks noChangeArrowheads="1"/>
          </p:cNvSpPr>
          <p:nvPr/>
        </p:nvSpPr>
        <p:spPr bwMode="auto">
          <a:xfrm>
            <a:off x="3501519" y="3993201"/>
            <a:ext cx="520523" cy="30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2" name="Text Box 172"/>
          <p:cNvSpPr txBox="1">
            <a:spLocks noChangeArrowheads="1"/>
          </p:cNvSpPr>
          <p:nvPr/>
        </p:nvSpPr>
        <p:spPr bwMode="auto">
          <a:xfrm>
            <a:off x="2456093" y="4243852"/>
            <a:ext cx="503873" cy="30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3" name="Oval 171"/>
          <p:cNvSpPr>
            <a:spLocks noChangeArrowheads="1"/>
          </p:cNvSpPr>
          <p:nvPr/>
        </p:nvSpPr>
        <p:spPr bwMode="auto">
          <a:xfrm>
            <a:off x="2521815" y="2959047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4" name="AutoShape 170"/>
          <p:cNvSpPr>
            <a:spLocks noChangeArrowheads="1"/>
          </p:cNvSpPr>
          <p:nvPr/>
        </p:nvSpPr>
        <p:spPr bwMode="auto">
          <a:xfrm flipH="1">
            <a:off x="2521815" y="3252642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5" name="Text Box 169"/>
          <p:cNvSpPr txBox="1">
            <a:spLocks noChangeArrowheads="1"/>
          </p:cNvSpPr>
          <p:nvPr/>
        </p:nvSpPr>
        <p:spPr bwMode="auto">
          <a:xfrm>
            <a:off x="1895260" y="3174641"/>
            <a:ext cx="559956" cy="35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6" name="Text Box 168"/>
          <p:cNvSpPr txBox="1">
            <a:spLocks noChangeArrowheads="1"/>
          </p:cNvSpPr>
          <p:nvPr/>
        </p:nvSpPr>
        <p:spPr bwMode="auto">
          <a:xfrm>
            <a:off x="2281709" y="2682104"/>
            <a:ext cx="559956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7" name="Text Box 167"/>
          <p:cNvSpPr txBox="1">
            <a:spLocks noChangeArrowheads="1"/>
          </p:cNvSpPr>
          <p:nvPr/>
        </p:nvSpPr>
        <p:spPr bwMode="auto">
          <a:xfrm>
            <a:off x="2402638" y="3996706"/>
            <a:ext cx="512636" cy="31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8" name="AutoShape 166"/>
          <p:cNvSpPr>
            <a:spLocks noChangeShapeType="1"/>
          </p:cNvSpPr>
          <p:nvPr/>
        </p:nvSpPr>
        <p:spPr bwMode="auto">
          <a:xfrm>
            <a:off x="2846923" y="4606681"/>
            <a:ext cx="876" cy="19543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9" name="AutoShape 165"/>
          <p:cNvSpPr>
            <a:spLocks noChangeShapeType="1"/>
          </p:cNvSpPr>
          <p:nvPr/>
        </p:nvSpPr>
        <p:spPr bwMode="auto">
          <a:xfrm flipH="1" flipV="1">
            <a:off x="2037221" y="4033515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0" name="AutoShape 164"/>
          <p:cNvSpPr>
            <a:spLocks noChangeShapeType="1"/>
          </p:cNvSpPr>
          <p:nvPr/>
        </p:nvSpPr>
        <p:spPr bwMode="auto">
          <a:xfrm>
            <a:off x="4092146" y="3896797"/>
            <a:ext cx="136703" cy="9640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1" name="AutoShape 163"/>
          <p:cNvSpPr>
            <a:spLocks noChangeShapeType="1"/>
          </p:cNvSpPr>
          <p:nvPr/>
        </p:nvSpPr>
        <p:spPr bwMode="auto">
          <a:xfrm>
            <a:off x="2897748" y="4895018"/>
            <a:ext cx="210312" cy="151618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2" name="AutoShape 162"/>
          <p:cNvSpPr>
            <a:spLocks noChangeShapeType="1"/>
          </p:cNvSpPr>
          <p:nvPr/>
        </p:nvSpPr>
        <p:spPr bwMode="auto">
          <a:xfrm flipH="1">
            <a:off x="2571764" y="4862591"/>
            <a:ext cx="200673" cy="12883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3" name="AutoShape 161"/>
          <p:cNvSpPr>
            <a:spLocks noChangeShapeType="1"/>
          </p:cNvSpPr>
          <p:nvPr/>
        </p:nvSpPr>
        <p:spPr bwMode="auto">
          <a:xfrm flipH="1">
            <a:off x="2291348" y="4039650"/>
            <a:ext cx="233972" cy="11831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4" name="Text Box 160"/>
          <p:cNvSpPr txBox="1">
            <a:spLocks noChangeArrowheads="1"/>
          </p:cNvSpPr>
          <p:nvPr/>
        </p:nvSpPr>
        <p:spPr bwMode="auto">
          <a:xfrm>
            <a:off x="2662900" y="2833721"/>
            <a:ext cx="559956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75" name="Text Box 159"/>
          <p:cNvSpPr txBox="1">
            <a:spLocks noChangeArrowheads="1"/>
          </p:cNvSpPr>
          <p:nvPr/>
        </p:nvSpPr>
        <p:spPr bwMode="auto">
          <a:xfrm>
            <a:off x="3409508" y="2686486"/>
            <a:ext cx="559956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76" name="Text Box 158"/>
          <p:cNvSpPr txBox="1">
            <a:spLocks noChangeArrowheads="1"/>
          </p:cNvSpPr>
          <p:nvPr/>
        </p:nvSpPr>
        <p:spPr bwMode="auto">
          <a:xfrm>
            <a:off x="3969464" y="3327135"/>
            <a:ext cx="507378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77" name="Text Box 157"/>
          <p:cNvSpPr txBox="1">
            <a:spLocks noChangeArrowheads="1"/>
          </p:cNvSpPr>
          <p:nvPr/>
        </p:nvSpPr>
        <p:spPr bwMode="auto">
          <a:xfrm>
            <a:off x="3856421" y="4476974"/>
            <a:ext cx="559956" cy="339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2,11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78" name="Text Box 156"/>
          <p:cNvSpPr txBox="1">
            <a:spLocks noChangeArrowheads="1"/>
          </p:cNvSpPr>
          <p:nvPr/>
        </p:nvSpPr>
        <p:spPr bwMode="auto">
          <a:xfrm>
            <a:off x="3281568" y="4943220"/>
            <a:ext cx="602895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2,10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79" name="Text Box 155"/>
          <p:cNvSpPr txBox="1">
            <a:spLocks noChangeArrowheads="1"/>
          </p:cNvSpPr>
          <p:nvPr/>
        </p:nvSpPr>
        <p:spPr bwMode="auto">
          <a:xfrm>
            <a:off x="2190574" y="4682929"/>
            <a:ext cx="559956" cy="364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2,8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0" name="Text Box 154"/>
          <p:cNvSpPr txBox="1">
            <a:spLocks noChangeArrowheads="1"/>
          </p:cNvSpPr>
          <p:nvPr/>
        </p:nvSpPr>
        <p:spPr bwMode="auto">
          <a:xfrm>
            <a:off x="2700581" y="5046635"/>
            <a:ext cx="559956" cy="361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2,9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1" name="Text Box 153"/>
          <p:cNvSpPr txBox="1">
            <a:spLocks noChangeArrowheads="1"/>
          </p:cNvSpPr>
          <p:nvPr/>
        </p:nvSpPr>
        <p:spPr bwMode="auto">
          <a:xfrm>
            <a:off x="1973251" y="4526053"/>
            <a:ext cx="559956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2,7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2" name="Text Box 152"/>
          <p:cNvSpPr txBox="1">
            <a:spLocks noChangeArrowheads="1"/>
          </p:cNvSpPr>
          <p:nvPr/>
        </p:nvSpPr>
        <p:spPr bwMode="auto">
          <a:xfrm>
            <a:off x="3363940" y="3644392"/>
            <a:ext cx="492481" cy="35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3" name="Text Box 151"/>
          <p:cNvSpPr txBox="1">
            <a:spLocks noChangeArrowheads="1"/>
          </p:cNvSpPr>
          <p:nvPr/>
        </p:nvSpPr>
        <p:spPr bwMode="auto">
          <a:xfrm>
            <a:off x="2178306" y="3087002"/>
            <a:ext cx="484594" cy="30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4" name="AutoShape 150"/>
          <p:cNvSpPr>
            <a:spLocks noChangeShapeType="1"/>
          </p:cNvSpPr>
          <p:nvPr/>
        </p:nvSpPr>
        <p:spPr bwMode="auto">
          <a:xfrm>
            <a:off x="3491880" y="3867875"/>
            <a:ext cx="200673" cy="14197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5" name="Text Box 149"/>
          <p:cNvSpPr txBox="1">
            <a:spLocks noChangeArrowheads="1"/>
          </p:cNvSpPr>
          <p:nvPr/>
        </p:nvSpPr>
        <p:spPr bwMode="auto">
          <a:xfrm>
            <a:off x="3203577" y="2842485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6" name="Text Box 148"/>
          <p:cNvSpPr txBox="1">
            <a:spLocks noChangeArrowheads="1"/>
          </p:cNvSpPr>
          <p:nvPr/>
        </p:nvSpPr>
        <p:spPr bwMode="auto">
          <a:xfrm>
            <a:off x="3260537" y="4221065"/>
            <a:ext cx="490728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7" name="Text Box 147"/>
          <p:cNvSpPr txBox="1">
            <a:spLocks noChangeArrowheads="1"/>
          </p:cNvSpPr>
          <p:nvPr/>
        </p:nvSpPr>
        <p:spPr bwMode="auto">
          <a:xfrm>
            <a:off x="2456093" y="4624210"/>
            <a:ext cx="516141" cy="27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8" name="Oval 146"/>
          <p:cNvSpPr>
            <a:spLocks noChangeArrowheads="1"/>
          </p:cNvSpPr>
          <p:nvPr/>
        </p:nvSpPr>
        <p:spPr bwMode="auto">
          <a:xfrm>
            <a:off x="3108060" y="2949406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9" name="Oval 145"/>
          <p:cNvSpPr>
            <a:spLocks noChangeArrowheads="1"/>
          </p:cNvSpPr>
          <p:nvPr/>
        </p:nvSpPr>
        <p:spPr bwMode="auto">
          <a:xfrm>
            <a:off x="3729357" y="2959047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0" name="Oval 144"/>
          <p:cNvSpPr>
            <a:spLocks noChangeArrowheads="1"/>
          </p:cNvSpPr>
          <p:nvPr/>
        </p:nvSpPr>
        <p:spPr bwMode="auto">
          <a:xfrm>
            <a:off x="4003640" y="347612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1" name="Oval 143"/>
          <p:cNvSpPr>
            <a:spLocks noChangeArrowheads="1"/>
          </p:cNvSpPr>
          <p:nvPr/>
        </p:nvSpPr>
        <p:spPr bwMode="auto">
          <a:xfrm>
            <a:off x="2233512" y="344281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2" name="Oval 142"/>
          <p:cNvSpPr>
            <a:spLocks noChangeArrowheads="1"/>
          </p:cNvSpPr>
          <p:nvPr/>
        </p:nvSpPr>
        <p:spPr bwMode="auto">
          <a:xfrm>
            <a:off x="4290190" y="3988818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3" name="Oval 141"/>
          <p:cNvSpPr>
            <a:spLocks noChangeArrowheads="1"/>
          </p:cNvSpPr>
          <p:nvPr/>
        </p:nvSpPr>
        <p:spPr bwMode="auto">
          <a:xfrm>
            <a:off x="4003640" y="447697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4" name="Oval 140"/>
          <p:cNvSpPr>
            <a:spLocks noChangeArrowheads="1"/>
          </p:cNvSpPr>
          <p:nvPr/>
        </p:nvSpPr>
        <p:spPr bwMode="auto">
          <a:xfrm>
            <a:off x="3123834" y="3977425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5" name="Oval 139"/>
          <p:cNvSpPr>
            <a:spLocks noChangeArrowheads="1"/>
          </p:cNvSpPr>
          <p:nvPr/>
        </p:nvSpPr>
        <p:spPr bwMode="auto">
          <a:xfrm>
            <a:off x="3398116" y="448223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6" name="Oval 138"/>
          <p:cNvSpPr>
            <a:spLocks noChangeArrowheads="1"/>
          </p:cNvSpPr>
          <p:nvPr/>
        </p:nvSpPr>
        <p:spPr bwMode="auto">
          <a:xfrm>
            <a:off x="3692553" y="499580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7" name="Oval 137"/>
          <p:cNvSpPr>
            <a:spLocks noChangeArrowheads="1"/>
          </p:cNvSpPr>
          <p:nvPr/>
        </p:nvSpPr>
        <p:spPr bwMode="auto">
          <a:xfrm>
            <a:off x="3094916" y="5003692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8" name="Oval 136"/>
          <p:cNvSpPr>
            <a:spLocks noChangeArrowheads="1"/>
          </p:cNvSpPr>
          <p:nvPr/>
        </p:nvSpPr>
        <p:spPr bwMode="auto">
          <a:xfrm>
            <a:off x="2521815" y="4981782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99" name="Oval 135"/>
          <p:cNvSpPr>
            <a:spLocks noChangeArrowheads="1"/>
          </p:cNvSpPr>
          <p:nvPr/>
        </p:nvSpPr>
        <p:spPr bwMode="auto">
          <a:xfrm>
            <a:off x="2216863" y="448223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0" name="Oval 134"/>
          <p:cNvSpPr>
            <a:spLocks noChangeArrowheads="1"/>
          </p:cNvSpPr>
          <p:nvPr/>
        </p:nvSpPr>
        <p:spPr bwMode="auto">
          <a:xfrm>
            <a:off x="1941704" y="3980055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1" name="Oval 133"/>
          <p:cNvSpPr>
            <a:spLocks noChangeArrowheads="1"/>
          </p:cNvSpPr>
          <p:nvPr/>
        </p:nvSpPr>
        <p:spPr bwMode="auto">
          <a:xfrm>
            <a:off x="2812747" y="447697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2" name="Oval 132"/>
          <p:cNvSpPr>
            <a:spLocks noChangeArrowheads="1"/>
          </p:cNvSpPr>
          <p:nvPr/>
        </p:nvSpPr>
        <p:spPr bwMode="auto">
          <a:xfrm>
            <a:off x="2535836" y="397041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3" name="AutoShape 131"/>
          <p:cNvSpPr>
            <a:spLocks noChangeArrowheads="1"/>
          </p:cNvSpPr>
          <p:nvPr/>
        </p:nvSpPr>
        <p:spPr bwMode="auto">
          <a:xfrm flipH="1">
            <a:off x="2794345" y="378461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4" name="AutoShape 130"/>
          <p:cNvSpPr>
            <a:spLocks noChangeArrowheads="1"/>
          </p:cNvSpPr>
          <p:nvPr/>
        </p:nvSpPr>
        <p:spPr bwMode="auto">
          <a:xfrm flipH="1">
            <a:off x="3410384" y="3087002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5" name="AutoShape 129"/>
          <p:cNvSpPr>
            <a:spLocks noChangeArrowheads="1"/>
          </p:cNvSpPr>
          <p:nvPr/>
        </p:nvSpPr>
        <p:spPr bwMode="auto">
          <a:xfrm flipH="1">
            <a:off x="3408631" y="376533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6" name="AutoShape 128"/>
          <p:cNvSpPr>
            <a:spLocks noChangeArrowheads="1"/>
          </p:cNvSpPr>
          <p:nvPr/>
        </p:nvSpPr>
        <p:spPr bwMode="auto">
          <a:xfrm flipH="1">
            <a:off x="3676779" y="461281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7" name="AutoShape 127"/>
          <p:cNvSpPr>
            <a:spLocks noChangeArrowheads="1"/>
          </p:cNvSpPr>
          <p:nvPr/>
        </p:nvSpPr>
        <p:spPr bwMode="auto">
          <a:xfrm flipH="1">
            <a:off x="2794345" y="4777580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8" name="AutoShape 126"/>
          <p:cNvSpPr>
            <a:spLocks noChangeArrowheads="1"/>
          </p:cNvSpPr>
          <p:nvPr/>
        </p:nvSpPr>
        <p:spPr bwMode="auto">
          <a:xfrm flipH="1">
            <a:off x="2215110" y="409135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9" name="AutoShape 125"/>
          <p:cNvSpPr>
            <a:spLocks noChangeArrowheads="1"/>
          </p:cNvSpPr>
          <p:nvPr/>
        </p:nvSpPr>
        <p:spPr bwMode="auto">
          <a:xfrm flipH="1">
            <a:off x="3094916" y="425699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0" name="Text Box 124"/>
          <p:cNvSpPr txBox="1">
            <a:spLocks noChangeArrowheads="1"/>
          </p:cNvSpPr>
          <p:nvPr/>
        </p:nvSpPr>
        <p:spPr bwMode="auto">
          <a:xfrm>
            <a:off x="3285949" y="4556727"/>
            <a:ext cx="465316" cy="305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11" name="Text Box 123"/>
          <p:cNvSpPr txBox="1">
            <a:spLocks noChangeArrowheads="1"/>
          </p:cNvSpPr>
          <p:nvPr/>
        </p:nvSpPr>
        <p:spPr bwMode="auto">
          <a:xfrm>
            <a:off x="2432433" y="3623359"/>
            <a:ext cx="516141" cy="30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			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12" name="Text Box 122"/>
          <p:cNvSpPr txBox="1">
            <a:spLocks noChangeArrowheads="1"/>
          </p:cNvSpPr>
          <p:nvPr/>
        </p:nvSpPr>
        <p:spPr bwMode="auto">
          <a:xfrm>
            <a:off x="2750530" y="4067695"/>
            <a:ext cx="471450" cy="35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13" name="Text Box 121"/>
          <p:cNvSpPr txBox="1">
            <a:spLocks noChangeArrowheads="1"/>
          </p:cNvSpPr>
          <p:nvPr/>
        </p:nvSpPr>
        <p:spPr bwMode="auto">
          <a:xfrm>
            <a:off x="2915274" y="3736414"/>
            <a:ext cx="513512" cy="31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8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0,0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14" name="Text Box 120"/>
          <p:cNvSpPr txBox="1">
            <a:spLocks noChangeArrowheads="1"/>
          </p:cNvSpPr>
          <p:nvPr/>
        </p:nvSpPr>
        <p:spPr bwMode="auto">
          <a:xfrm>
            <a:off x="4046578" y="3988818"/>
            <a:ext cx="507378" cy="29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15" name="AutoShape 119"/>
          <p:cNvSpPr>
            <a:spLocks noChangeShapeType="1"/>
          </p:cNvSpPr>
          <p:nvPr/>
        </p:nvSpPr>
        <p:spPr bwMode="auto">
          <a:xfrm>
            <a:off x="1939952" y="5382298"/>
            <a:ext cx="876" cy="31550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6" name="AutoShape 118"/>
          <p:cNvSpPr>
            <a:spLocks noChangeShapeType="1"/>
          </p:cNvSpPr>
          <p:nvPr/>
        </p:nvSpPr>
        <p:spPr bwMode="auto">
          <a:xfrm flipV="1">
            <a:off x="4036063" y="3536595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7" name="AutoShape 117"/>
          <p:cNvSpPr>
            <a:spLocks noChangeShapeType="1"/>
          </p:cNvSpPr>
          <p:nvPr/>
        </p:nvSpPr>
        <p:spPr bwMode="auto">
          <a:xfrm flipV="1">
            <a:off x="3503272" y="3024776"/>
            <a:ext cx="200673" cy="138472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8" name="AutoShape 116"/>
          <p:cNvSpPr>
            <a:spLocks noChangeShapeType="1"/>
          </p:cNvSpPr>
          <p:nvPr/>
        </p:nvSpPr>
        <p:spPr bwMode="auto">
          <a:xfrm flipH="1" flipV="1">
            <a:off x="3203577" y="3032664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9" name="AutoShape 115"/>
          <p:cNvSpPr>
            <a:spLocks noChangeShapeType="1"/>
          </p:cNvSpPr>
          <p:nvPr/>
        </p:nvSpPr>
        <p:spPr bwMode="auto">
          <a:xfrm flipH="1" flipV="1">
            <a:off x="2596301" y="3360439"/>
            <a:ext cx="219951" cy="142853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0" name="AutoShape 114"/>
          <p:cNvSpPr>
            <a:spLocks noChangeShapeType="1"/>
          </p:cNvSpPr>
          <p:nvPr/>
        </p:nvSpPr>
        <p:spPr bwMode="auto">
          <a:xfrm flipH="1">
            <a:off x="2313256" y="3375337"/>
            <a:ext cx="198044" cy="8939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1" name="AutoShape 113"/>
          <p:cNvSpPr>
            <a:spLocks noChangeShapeType="1"/>
          </p:cNvSpPr>
          <p:nvPr/>
        </p:nvSpPr>
        <p:spPr bwMode="auto">
          <a:xfrm flipH="1">
            <a:off x="2260678" y="4207919"/>
            <a:ext cx="7010" cy="27431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2" name="AutoShape 112"/>
          <p:cNvSpPr>
            <a:spLocks/>
          </p:cNvSpPr>
          <p:nvPr/>
        </p:nvSpPr>
        <p:spPr bwMode="auto">
          <a:xfrm>
            <a:off x="1791857" y="5408590"/>
            <a:ext cx="125311" cy="285707"/>
          </a:xfrm>
          <a:prstGeom prst="leftBrace">
            <a:avLst>
              <a:gd name="adj1" fmla="val 18998"/>
              <a:gd name="adj2" fmla="val 50000"/>
            </a:avLst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3" name="AutoShape 111"/>
          <p:cNvSpPr>
            <a:spLocks noChangeShapeType="1"/>
          </p:cNvSpPr>
          <p:nvPr/>
        </p:nvSpPr>
        <p:spPr bwMode="auto">
          <a:xfrm>
            <a:off x="3723223" y="4735513"/>
            <a:ext cx="7010" cy="26029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4" name="AutoShape 110"/>
          <p:cNvSpPr>
            <a:spLocks noChangeShapeType="1"/>
          </p:cNvSpPr>
          <p:nvPr/>
        </p:nvSpPr>
        <p:spPr bwMode="auto">
          <a:xfrm>
            <a:off x="3480488" y="4547086"/>
            <a:ext cx="196291" cy="12006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5" name="AutoShape 109"/>
          <p:cNvSpPr>
            <a:spLocks noChangeShapeType="1"/>
          </p:cNvSpPr>
          <p:nvPr/>
        </p:nvSpPr>
        <p:spPr bwMode="auto">
          <a:xfrm flipV="1">
            <a:off x="3771420" y="4547086"/>
            <a:ext cx="218199" cy="12795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6" name="AutoShape 108"/>
          <p:cNvSpPr>
            <a:spLocks noChangeShapeType="1"/>
          </p:cNvSpPr>
          <p:nvPr/>
        </p:nvSpPr>
        <p:spPr bwMode="auto">
          <a:xfrm flipV="1">
            <a:off x="3771420" y="3868751"/>
            <a:ext cx="218199" cy="12795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7" name="AutoShape 107"/>
          <p:cNvSpPr>
            <a:spLocks noChangeArrowheads="1"/>
          </p:cNvSpPr>
          <p:nvPr/>
        </p:nvSpPr>
        <p:spPr bwMode="auto">
          <a:xfrm flipH="1">
            <a:off x="3989619" y="3774100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8" name="Oval 106"/>
          <p:cNvSpPr>
            <a:spLocks noChangeArrowheads="1"/>
          </p:cNvSpPr>
          <p:nvPr/>
        </p:nvSpPr>
        <p:spPr bwMode="auto">
          <a:xfrm>
            <a:off x="3676779" y="396427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9" name="Text Box 105"/>
          <p:cNvSpPr txBox="1">
            <a:spLocks noChangeArrowheads="1"/>
          </p:cNvSpPr>
          <p:nvPr/>
        </p:nvSpPr>
        <p:spPr bwMode="auto">
          <a:xfrm>
            <a:off x="3942298" y="3640887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2,0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30" name="Text Box 104"/>
          <p:cNvSpPr txBox="1">
            <a:spLocks noChangeArrowheads="1"/>
          </p:cNvSpPr>
          <p:nvPr/>
        </p:nvSpPr>
        <p:spPr bwMode="auto">
          <a:xfrm>
            <a:off x="1975004" y="3806527"/>
            <a:ext cx="484594" cy="30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31" name="Oval 103"/>
          <p:cNvSpPr>
            <a:spLocks noChangeArrowheads="1"/>
          </p:cNvSpPr>
          <p:nvPr/>
        </p:nvSpPr>
        <p:spPr bwMode="auto">
          <a:xfrm>
            <a:off x="3410384" y="347612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2" name="Oval 102"/>
          <p:cNvSpPr>
            <a:spLocks noChangeArrowheads="1"/>
          </p:cNvSpPr>
          <p:nvPr/>
        </p:nvSpPr>
        <p:spPr bwMode="auto">
          <a:xfrm>
            <a:off x="2812747" y="3503292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3" name="AutoShape 101"/>
          <p:cNvSpPr>
            <a:spLocks noChangeArrowheads="1"/>
          </p:cNvSpPr>
          <p:nvPr/>
        </p:nvSpPr>
        <p:spPr bwMode="auto">
          <a:xfrm rot="16200000">
            <a:off x="4284016" y="4239503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4" name="AutoShape 100"/>
          <p:cNvSpPr>
            <a:spLocks noChangeArrowheads="1"/>
          </p:cNvSpPr>
          <p:nvPr/>
        </p:nvSpPr>
        <p:spPr bwMode="auto">
          <a:xfrm rot="16200000">
            <a:off x="4592474" y="3736449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5" name="AutoShape 99"/>
          <p:cNvSpPr>
            <a:spLocks noChangeArrowheads="1"/>
          </p:cNvSpPr>
          <p:nvPr/>
        </p:nvSpPr>
        <p:spPr bwMode="auto">
          <a:xfrm rot="16200000">
            <a:off x="4297160" y="3225507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6" name="AutoShape 98"/>
          <p:cNvSpPr>
            <a:spLocks noChangeArrowheads="1"/>
          </p:cNvSpPr>
          <p:nvPr/>
        </p:nvSpPr>
        <p:spPr bwMode="auto">
          <a:xfrm rot="16200000">
            <a:off x="4006229" y="2707554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7" name="AutoShape 97"/>
          <p:cNvSpPr>
            <a:spLocks noChangeArrowheads="1"/>
          </p:cNvSpPr>
          <p:nvPr/>
        </p:nvSpPr>
        <p:spPr bwMode="auto">
          <a:xfrm rot="16200000">
            <a:off x="3709163" y="2196612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8" name="AutoShape 96"/>
          <p:cNvSpPr>
            <a:spLocks noChangeArrowheads="1"/>
          </p:cNvSpPr>
          <p:nvPr/>
        </p:nvSpPr>
        <p:spPr bwMode="auto">
          <a:xfrm rot="16200000">
            <a:off x="3110649" y="219310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9" name="AutoShape 95"/>
          <p:cNvSpPr>
            <a:spLocks noChangeArrowheads="1"/>
          </p:cNvSpPr>
          <p:nvPr/>
        </p:nvSpPr>
        <p:spPr bwMode="auto">
          <a:xfrm rot="16200000">
            <a:off x="2516518" y="219310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0" name="AutoShape 94"/>
          <p:cNvSpPr>
            <a:spLocks noChangeArrowheads="1"/>
          </p:cNvSpPr>
          <p:nvPr/>
        </p:nvSpPr>
        <p:spPr bwMode="auto">
          <a:xfrm rot="16200000">
            <a:off x="1921510" y="218609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1" name="AutoShape 93"/>
          <p:cNvSpPr>
            <a:spLocks noChangeArrowheads="1"/>
          </p:cNvSpPr>
          <p:nvPr/>
        </p:nvSpPr>
        <p:spPr bwMode="auto">
          <a:xfrm rot="16200000">
            <a:off x="1613928" y="2691778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2" name="AutoShape 92"/>
          <p:cNvSpPr>
            <a:spLocks noChangeArrowheads="1"/>
          </p:cNvSpPr>
          <p:nvPr/>
        </p:nvSpPr>
        <p:spPr bwMode="auto">
          <a:xfrm rot="16200000">
            <a:off x="1317739" y="3203596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3" name="AutoShape 91"/>
          <p:cNvSpPr>
            <a:spLocks noChangeArrowheads="1"/>
          </p:cNvSpPr>
          <p:nvPr/>
        </p:nvSpPr>
        <p:spPr bwMode="auto">
          <a:xfrm rot="16200000">
            <a:off x="1315986" y="4221976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4" name="AutoShape 90"/>
          <p:cNvSpPr>
            <a:spLocks noChangeArrowheads="1"/>
          </p:cNvSpPr>
          <p:nvPr/>
        </p:nvSpPr>
        <p:spPr bwMode="auto">
          <a:xfrm rot="16200000">
            <a:off x="1605165" y="4739052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5" name="AutoShape 89"/>
          <p:cNvSpPr>
            <a:spLocks noChangeArrowheads="1"/>
          </p:cNvSpPr>
          <p:nvPr/>
        </p:nvSpPr>
        <p:spPr bwMode="auto">
          <a:xfrm rot="16200000">
            <a:off x="1897850" y="525262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6" name="AutoShape 88"/>
          <p:cNvSpPr>
            <a:spLocks noChangeArrowheads="1"/>
          </p:cNvSpPr>
          <p:nvPr/>
        </p:nvSpPr>
        <p:spPr bwMode="auto">
          <a:xfrm rot="16200000">
            <a:off x="2491981" y="525963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7" name="AutoShape 87"/>
          <p:cNvSpPr>
            <a:spLocks noChangeArrowheads="1"/>
          </p:cNvSpPr>
          <p:nvPr/>
        </p:nvSpPr>
        <p:spPr bwMode="auto">
          <a:xfrm rot="16200000">
            <a:off x="3088742" y="525963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8" name="AutoShape 86"/>
          <p:cNvSpPr>
            <a:spLocks noChangeArrowheads="1"/>
          </p:cNvSpPr>
          <p:nvPr/>
        </p:nvSpPr>
        <p:spPr bwMode="auto">
          <a:xfrm rot="16200000">
            <a:off x="3689884" y="5259635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49" name="AutoShape 85"/>
          <p:cNvSpPr>
            <a:spLocks noChangeArrowheads="1"/>
          </p:cNvSpPr>
          <p:nvPr/>
        </p:nvSpPr>
        <p:spPr bwMode="auto">
          <a:xfrm rot="16200000">
            <a:off x="3986074" y="4745188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0" name="Oval 84"/>
          <p:cNvSpPr>
            <a:spLocks noChangeArrowheads="1"/>
          </p:cNvSpPr>
          <p:nvPr/>
        </p:nvSpPr>
        <p:spPr bwMode="auto">
          <a:xfrm>
            <a:off x="4893085" y="3980055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1" name="Oval 83"/>
          <p:cNvSpPr>
            <a:spLocks noChangeArrowheads="1"/>
          </p:cNvSpPr>
          <p:nvPr/>
        </p:nvSpPr>
        <p:spPr bwMode="auto">
          <a:xfrm>
            <a:off x="4572359" y="347612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2" name="Oval 82"/>
          <p:cNvSpPr>
            <a:spLocks noChangeArrowheads="1"/>
          </p:cNvSpPr>
          <p:nvPr/>
        </p:nvSpPr>
        <p:spPr bwMode="auto">
          <a:xfrm>
            <a:off x="4319984" y="2959047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3" name="Oval 81"/>
          <p:cNvSpPr>
            <a:spLocks noChangeArrowheads="1"/>
          </p:cNvSpPr>
          <p:nvPr/>
        </p:nvSpPr>
        <p:spPr bwMode="auto">
          <a:xfrm>
            <a:off x="4017660" y="245073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4" name="Oval 80"/>
          <p:cNvSpPr>
            <a:spLocks noChangeArrowheads="1"/>
          </p:cNvSpPr>
          <p:nvPr/>
        </p:nvSpPr>
        <p:spPr bwMode="auto">
          <a:xfrm>
            <a:off x="3406003" y="2433206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5" name="Oval 79"/>
          <p:cNvSpPr>
            <a:spLocks noChangeArrowheads="1"/>
          </p:cNvSpPr>
          <p:nvPr/>
        </p:nvSpPr>
        <p:spPr bwMode="auto">
          <a:xfrm>
            <a:off x="2823263" y="2433206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6" name="Oval 78"/>
          <p:cNvSpPr>
            <a:spLocks noChangeArrowheads="1"/>
          </p:cNvSpPr>
          <p:nvPr/>
        </p:nvSpPr>
        <p:spPr bwMode="auto">
          <a:xfrm>
            <a:off x="2213358" y="240778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7" name="Oval 77"/>
          <p:cNvSpPr>
            <a:spLocks noChangeArrowheads="1"/>
          </p:cNvSpPr>
          <p:nvPr/>
        </p:nvSpPr>
        <p:spPr bwMode="auto">
          <a:xfrm>
            <a:off x="1917168" y="294502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8" name="Oval 76"/>
          <p:cNvSpPr>
            <a:spLocks noChangeArrowheads="1"/>
          </p:cNvSpPr>
          <p:nvPr/>
        </p:nvSpPr>
        <p:spPr bwMode="auto">
          <a:xfrm>
            <a:off x="1603452" y="344281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9" name="Oval 75"/>
          <p:cNvSpPr>
            <a:spLocks noChangeArrowheads="1"/>
          </p:cNvSpPr>
          <p:nvPr/>
        </p:nvSpPr>
        <p:spPr bwMode="auto">
          <a:xfrm>
            <a:off x="1287108" y="3977425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0" name="Oval 74"/>
          <p:cNvSpPr>
            <a:spLocks noChangeArrowheads="1"/>
          </p:cNvSpPr>
          <p:nvPr/>
        </p:nvSpPr>
        <p:spPr bwMode="auto">
          <a:xfrm>
            <a:off x="1603452" y="4433154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1" name="Oval 73"/>
          <p:cNvSpPr>
            <a:spLocks noChangeArrowheads="1"/>
          </p:cNvSpPr>
          <p:nvPr/>
        </p:nvSpPr>
        <p:spPr bwMode="auto">
          <a:xfrm>
            <a:off x="1874229" y="4958995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2" name="Oval 72"/>
          <p:cNvSpPr>
            <a:spLocks noChangeArrowheads="1"/>
          </p:cNvSpPr>
          <p:nvPr/>
        </p:nvSpPr>
        <p:spPr bwMode="auto">
          <a:xfrm>
            <a:off x="2173048" y="548658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3" name="Oval 71"/>
          <p:cNvSpPr>
            <a:spLocks noChangeArrowheads="1"/>
          </p:cNvSpPr>
          <p:nvPr/>
        </p:nvSpPr>
        <p:spPr bwMode="auto">
          <a:xfrm>
            <a:off x="2785582" y="548658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4" name="Oval 70"/>
          <p:cNvSpPr>
            <a:spLocks noChangeArrowheads="1"/>
          </p:cNvSpPr>
          <p:nvPr/>
        </p:nvSpPr>
        <p:spPr bwMode="auto">
          <a:xfrm>
            <a:off x="3384095" y="548658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5" name="Oval 69"/>
          <p:cNvSpPr>
            <a:spLocks noChangeArrowheads="1"/>
          </p:cNvSpPr>
          <p:nvPr/>
        </p:nvSpPr>
        <p:spPr bwMode="auto">
          <a:xfrm>
            <a:off x="3978227" y="5486589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6" name="Oval 68"/>
          <p:cNvSpPr>
            <a:spLocks noChangeArrowheads="1"/>
          </p:cNvSpPr>
          <p:nvPr/>
        </p:nvSpPr>
        <p:spPr bwMode="auto">
          <a:xfrm>
            <a:off x="4265653" y="4981782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7" name="Oval 67"/>
          <p:cNvSpPr>
            <a:spLocks noChangeArrowheads="1"/>
          </p:cNvSpPr>
          <p:nvPr/>
        </p:nvSpPr>
        <p:spPr bwMode="auto">
          <a:xfrm>
            <a:off x="4589885" y="4482233"/>
            <a:ext cx="74486" cy="876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68" name="Text Box 66"/>
          <p:cNvSpPr txBox="1">
            <a:spLocks noChangeArrowheads="1"/>
          </p:cNvSpPr>
          <p:nvPr/>
        </p:nvSpPr>
        <p:spPr bwMode="auto">
          <a:xfrm>
            <a:off x="4245498" y="4051043"/>
            <a:ext cx="1106768" cy="511819"/>
          </a:xfrm>
          <a:prstGeom prst="rect">
            <a:avLst/>
          </a:prstGeom>
          <a:noFill/>
          <a:ln w="9525">
            <a:noFill/>
            <a:prstDash val="lg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0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Horizontal axis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69" name="Text Box 65"/>
          <p:cNvSpPr txBox="1">
            <a:spLocks noChangeArrowheads="1"/>
          </p:cNvSpPr>
          <p:nvPr/>
        </p:nvSpPr>
        <p:spPr bwMode="auto">
          <a:xfrm>
            <a:off x="4709061" y="3720640"/>
            <a:ext cx="507378" cy="37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0" name="Text Box 64"/>
          <p:cNvSpPr txBox="1">
            <a:spLocks noChangeArrowheads="1"/>
          </p:cNvSpPr>
          <p:nvPr/>
        </p:nvSpPr>
        <p:spPr bwMode="auto">
          <a:xfrm>
            <a:off x="4537307" y="3223720"/>
            <a:ext cx="507378" cy="35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1" name="Text Box 63"/>
          <p:cNvSpPr txBox="1">
            <a:spLocks noChangeArrowheads="1"/>
          </p:cNvSpPr>
          <p:nvPr/>
        </p:nvSpPr>
        <p:spPr bwMode="auto">
          <a:xfrm>
            <a:off x="4290190" y="2725047"/>
            <a:ext cx="507378" cy="36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2" name="Text Box 62"/>
          <p:cNvSpPr txBox="1">
            <a:spLocks noChangeArrowheads="1"/>
          </p:cNvSpPr>
          <p:nvPr/>
        </p:nvSpPr>
        <p:spPr bwMode="auto">
          <a:xfrm>
            <a:off x="3989619" y="2195701"/>
            <a:ext cx="507378" cy="36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3" name="Text Box 61"/>
          <p:cNvSpPr txBox="1">
            <a:spLocks noChangeArrowheads="1"/>
          </p:cNvSpPr>
          <p:nvPr/>
        </p:nvSpPr>
        <p:spPr bwMode="auto">
          <a:xfrm>
            <a:off x="3377085" y="2171162"/>
            <a:ext cx="507378" cy="34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4" name="Text Box 60"/>
          <p:cNvSpPr txBox="1">
            <a:spLocks noChangeArrowheads="1"/>
          </p:cNvSpPr>
          <p:nvPr/>
        </p:nvSpPr>
        <p:spPr bwMode="auto">
          <a:xfrm>
            <a:off x="2776819" y="2195701"/>
            <a:ext cx="507378" cy="3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5" name="Text Box 59"/>
          <p:cNvSpPr txBox="1">
            <a:spLocks noChangeArrowheads="1"/>
          </p:cNvSpPr>
          <p:nvPr/>
        </p:nvSpPr>
        <p:spPr bwMode="auto">
          <a:xfrm>
            <a:off x="1991654" y="2143116"/>
            <a:ext cx="507378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6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6" name="Text Box 58"/>
          <p:cNvSpPr txBox="1">
            <a:spLocks noChangeArrowheads="1"/>
          </p:cNvSpPr>
          <p:nvPr/>
        </p:nvSpPr>
        <p:spPr bwMode="auto">
          <a:xfrm>
            <a:off x="1585050" y="2648800"/>
            <a:ext cx="507378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7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7" name="Text Box 57"/>
          <p:cNvSpPr txBox="1">
            <a:spLocks noChangeArrowheads="1"/>
          </p:cNvSpPr>
          <p:nvPr/>
        </p:nvSpPr>
        <p:spPr bwMode="auto">
          <a:xfrm>
            <a:off x="1284479" y="3122934"/>
            <a:ext cx="507378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8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8" name="Text Box 56"/>
          <p:cNvSpPr txBox="1">
            <a:spLocks noChangeArrowheads="1"/>
          </p:cNvSpPr>
          <p:nvPr/>
        </p:nvSpPr>
        <p:spPr bwMode="auto">
          <a:xfrm>
            <a:off x="1071538" y="3993201"/>
            <a:ext cx="507378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9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79" name="Text Box 55"/>
          <p:cNvSpPr txBox="1">
            <a:spLocks noChangeArrowheads="1"/>
          </p:cNvSpPr>
          <p:nvPr/>
        </p:nvSpPr>
        <p:spPr bwMode="auto">
          <a:xfrm>
            <a:off x="1329170" y="4163222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0" name="Text Box 54"/>
          <p:cNvSpPr txBox="1">
            <a:spLocks noChangeArrowheads="1"/>
          </p:cNvSpPr>
          <p:nvPr/>
        </p:nvSpPr>
        <p:spPr bwMode="auto">
          <a:xfrm>
            <a:off x="1632370" y="4958995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1" name="Text Box 53"/>
          <p:cNvSpPr txBox="1">
            <a:spLocks noChangeArrowheads="1"/>
          </p:cNvSpPr>
          <p:nvPr/>
        </p:nvSpPr>
        <p:spPr bwMode="auto">
          <a:xfrm>
            <a:off x="1937323" y="5486589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2" name="Text Box 52"/>
          <p:cNvSpPr txBox="1">
            <a:spLocks noChangeArrowheads="1"/>
          </p:cNvSpPr>
          <p:nvPr/>
        </p:nvSpPr>
        <p:spPr bwMode="auto">
          <a:xfrm>
            <a:off x="2510423" y="5517263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3" name="Text Box 51"/>
          <p:cNvSpPr txBox="1">
            <a:spLocks noChangeArrowheads="1"/>
          </p:cNvSpPr>
          <p:nvPr/>
        </p:nvSpPr>
        <p:spPr bwMode="auto">
          <a:xfrm>
            <a:off x="3084400" y="5486589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4" name="Text Box 50"/>
          <p:cNvSpPr txBox="1">
            <a:spLocks noChangeArrowheads="1"/>
          </p:cNvSpPr>
          <p:nvPr/>
        </p:nvSpPr>
        <p:spPr bwMode="auto">
          <a:xfrm>
            <a:off x="3692553" y="5486589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5" name="Text Box 49"/>
          <p:cNvSpPr txBox="1">
            <a:spLocks noChangeArrowheads="1"/>
          </p:cNvSpPr>
          <p:nvPr/>
        </p:nvSpPr>
        <p:spPr bwMode="auto">
          <a:xfrm>
            <a:off x="4094775" y="5017714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16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6" name="Text Box 48"/>
          <p:cNvSpPr txBox="1">
            <a:spLocks noChangeArrowheads="1"/>
          </p:cNvSpPr>
          <p:nvPr/>
        </p:nvSpPr>
        <p:spPr bwMode="auto">
          <a:xfrm>
            <a:off x="4460192" y="4482233"/>
            <a:ext cx="584492" cy="34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9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17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7" name="AutoShape 47"/>
          <p:cNvSpPr>
            <a:spLocks noChangeArrowheads="1"/>
          </p:cNvSpPr>
          <p:nvPr/>
        </p:nvSpPr>
        <p:spPr bwMode="auto">
          <a:xfrm flipH="1">
            <a:off x="4572359" y="376533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88" name="AutoShape 46"/>
          <p:cNvSpPr>
            <a:spLocks noChangeArrowheads="1"/>
          </p:cNvSpPr>
          <p:nvPr/>
        </p:nvSpPr>
        <p:spPr bwMode="auto">
          <a:xfrm flipH="1">
            <a:off x="4007145" y="274695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89" name="AutoShape 45"/>
          <p:cNvSpPr>
            <a:spLocks noChangeArrowheads="1"/>
          </p:cNvSpPr>
          <p:nvPr/>
        </p:nvSpPr>
        <p:spPr bwMode="auto">
          <a:xfrm flipH="1">
            <a:off x="3111566" y="258131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0" name="AutoShape 44"/>
          <p:cNvSpPr>
            <a:spLocks noChangeArrowheads="1"/>
          </p:cNvSpPr>
          <p:nvPr/>
        </p:nvSpPr>
        <p:spPr bwMode="auto">
          <a:xfrm flipH="1">
            <a:off x="2198460" y="272504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1" name="AutoShape 43"/>
          <p:cNvSpPr>
            <a:spLocks noChangeArrowheads="1"/>
          </p:cNvSpPr>
          <p:nvPr/>
        </p:nvSpPr>
        <p:spPr bwMode="auto">
          <a:xfrm flipH="1">
            <a:off x="1603452" y="3746055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2" name="AutoShape 42"/>
          <p:cNvSpPr>
            <a:spLocks noChangeArrowheads="1"/>
          </p:cNvSpPr>
          <p:nvPr/>
        </p:nvSpPr>
        <p:spPr bwMode="auto">
          <a:xfrm flipH="1">
            <a:off x="1882116" y="461281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3" name="AutoShape 41"/>
          <p:cNvSpPr>
            <a:spLocks noChangeArrowheads="1"/>
          </p:cNvSpPr>
          <p:nvPr/>
        </p:nvSpPr>
        <p:spPr bwMode="auto">
          <a:xfrm flipH="1">
            <a:off x="2486763" y="5285016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4" name="AutoShape 40"/>
          <p:cNvSpPr>
            <a:spLocks noChangeArrowheads="1"/>
          </p:cNvSpPr>
          <p:nvPr/>
        </p:nvSpPr>
        <p:spPr bwMode="auto">
          <a:xfrm flipH="1">
            <a:off x="3692553" y="532883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5" name="AutoShape 39"/>
          <p:cNvSpPr>
            <a:spLocks noChangeArrowheads="1"/>
          </p:cNvSpPr>
          <p:nvPr/>
        </p:nvSpPr>
        <p:spPr bwMode="auto">
          <a:xfrm flipH="1">
            <a:off x="4272664" y="4612817"/>
            <a:ext cx="92888" cy="122696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6" name="AutoShape 38"/>
          <p:cNvSpPr>
            <a:spLocks noChangeShapeType="1"/>
          </p:cNvSpPr>
          <p:nvPr/>
        </p:nvSpPr>
        <p:spPr bwMode="auto">
          <a:xfrm flipV="1">
            <a:off x="4348902" y="3892414"/>
            <a:ext cx="218199" cy="12795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7" name="AutoShape 37"/>
          <p:cNvSpPr>
            <a:spLocks noChangeShapeType="1"/>
          </p:cNvSpPr>
          <p:nvPr/>
        </p:nvSpPr>
        <p:spPr bwMode="auto">
          <a:xfrm flipV="1">
            <a:off x="4622308" y="3536595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8" name="AutoShape 36"/>
          <p:cNvSpPr>
            <a:spLocks noChangeShapeType="1"/>
          </p:cNvSpPr>
          <p:nvPr/>
        </p:nvSpPr>
        <p:spPr bwMode="auto">
          <a:xfrm>
            <a:off x="4709061" y="3888032"/>
            <a:ext cx="136703" cy="9640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9" name="AutoShape 35"/>
          <p:cNvSpPr>
            <a:spLocks noChangeShapeType="1"/>
          </p:cNvSpPr>
          <p:nvPr/>
        </p:nvSpPr>
        <p:spPr bwMode="auto">
          <a:xfrm flipV="1">
            <a:off x="4052712" y="2518217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0" name="AutoShape 34"/>
          <p:cNvSpPr>
            <a:spLocks noChangeShapeType="1"/>
          </p:cNvSpPr>
          <p:nvPr/>
        </p:nvSpPr>
        <p:spPr bwMode="auto">
          <a:xfrm flipV="1">
            <a:off x="3788946" y="2847743"/>
            <a:ext cx="200673" cy="138472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1" name="AutoShape 33"/>
          <p:cNvSpPr>
            <a:spLocks noChangeShapeType="1"/>
          </p:cNvSpPr>
          <p:nvPr/>
        </p:nvSpPr>
        <p:spPr bwMode="auto">
          <a:xfrm>
            <a:off x="4094775" y="2847743"/>
            <a:ext cx="196291" cy="12006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2" name="AutoShape 32"/>
          <p:cNvSpPr>
            <a:spLocks noChangeShapeType="1"/>
          </p:cNvSpPr>
          <p:nvPr/>
        </p:nvSpPr>
        <p:spPr bwMode="auto">
          <a:xfrm flipV="1">
            <a:off x="3199196" y="2518217"/>
            <a:ext cx="200673" cy="138472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3" name="AutoShape 31"/>
          <p:cNvSpPr>
            <a:spLocks noChangeShapeType="1"/>
          </p:cNvSpPr>
          <p:nvPr/>
        </p:nvSpPr>
        <p:spPr bwMode="auto">
          <a:xfrm flipH="1" flipV="1">
            <a:off x="2906511" y="2518217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4" name="AutoShape 30"/>
          <p:cNvSpPr>
            <a:spLocks noChangeShapeType="1"/>
          </p:cNvSpPr>
          <p:nvPr/>
        </p:nvSpPr>
        <p:spPr bwMode="auto">
          <a:xfrm flipV="1">
            <a:off x="3150999" y="2681226"/>
            <a:ext cx="1753" cy="30060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5" name="AutoShape 29"/>
          <p:cNvSpPr>
            <a:spLocks noChangeShapeType="1"/>
          </p:cNvSpPr>
          <p:nvPr/>
        </p:nvSpPr>
        <p:spPr bwMode="auto">
          <a:xfrm flipH="1" flipV="1">
            <a:off x="2329906" y="2856507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6" name="AutoShape 28"/>
          <p:cNvSpPr>
            <a:spLocks noChangeShapeType="1"/>
          </p:cNvSpPr>
          <p:nvPr/>
        </p:nvSpPr>
        <p:spPr bwMode="auto">
          <a:xfrm flipV="1">
            <a:off x="2246657" y="2475272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7" name="AutoShape 27"/>
          <p:cNvSpPr>
            <a:spLocks noChangeShapeType="1"/>
          </p:cNvSpPr>
          <p:nvPr/>
        </p:nvSpPr>
        <p:spPr bwMode="auto">
          <a:xfrm flipH="1">
            <a:off x="1980262" y="2856507"/>
            <a:ext cx="198044" cy="8939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8" name="AutoShape 26"/>
          <p:cNvSpPr>
            <a:spLocks noChangeShapeType="1"/>
          </p:cNvSpPr>
          <p:nvPr/>
        </p:nvSpPr>
        <p:spPr bwMode="auto">
          <a:xfrm flipH="1" flipV="1">
            <a:off x="1705103" y="3852100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9" name="AutoShape 25"/>
          <p:cNvSpPr>
            <a:spLocks noChangeShapeType="1"/>
          </p:cNvSpPr>
          <p:nvPr/>
        </p:nvSpPr>
        <p:spPr bwMode="auto">
          <a:xfrm flipV="1">
            <a:off x="1653402" y="3503292"/>
            <a:ext cx="876" cy="22874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0" name="AutoShape 24"/>
          <p:cNvSpPr>
            <a:spLocks noChangeShapeType="1"/>
          </p:cNvSpPr>
          <p:nvPr/>
        </p:nvSpPr>
        <p:spPr bwMode="auto">
          <a:xfrm flipH="1">
            <a:off x="1387006" y="3888032"/>
            <a:ext cx="198044" cy="8939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1" name="AutoShape 23"/>
          <p:cNvSpPr>
            <a:spLocks noChangeShapeType="1"/>
          </p:cNvSpPr>
          <p:nvPr/>
        </p:nvSpPr>
        <p:spPr bwMode="auto">
          <a:xfrm flipH="1">
            <a:off x="1973251" y="4564615"/>
            <a:ext cx="233972" cy="11831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2" name="AutoShape 22"/>
          <p:cNvSpPr>
            <a:spLocks noChangeShapeType="1"/>
          </p:cNvSpPr>
          <p:nvPr/>
        </p:nvSpPr>
        <p:spPr bwMode="auto">
          <a:xfrm flipH="1" flipV="1">
            <a:off x="1670051" y="4498884"/>
            <a:ext cx="177889" cy="125326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3" name="AutoShape 21"/>
          <p:cNvSpPr>
            <a:spLocks noChangeShapeType="1"/>
          </p:cNvSpPr>
          <p:nvPr/>
        </p:nvSpPr>
        <p:spPr bwMode="auto">
          <a:xfrm flipH="1">
            <a:off x="1910158" y="4707468"/>
            <a:ext cx="7010" cy="27431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4" name="AutoShape 20"/>
          <p:cNvSpPr>
            <a:spLocks noChangeShapeType="1"/>
          </p:cNvSpPr>
          <p:nvPr/>
        </p:nvSpPr>
        <p:spPr bwMode="auto">
          <a:xfrm flipH="1">
            <a:off x="2277328" y="5407713"/>
            <a:ext cx="200673" cy="12883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5" name="AutoShape 19"/>
          <p:cNvSpPr>
            <a:spLocks noChangeShapeType="1"/>
          </p:cNvSpPr>
          <p:nvPr/>
        </p:nvSpPr>
        <p:spPr bwMode="auto">
          <a:xfrm>
            <a:off x="2563878" y="5382298"/>
            <a:ext cx="210312" cy="151618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6" name="AutoShape 18"/>
          <p:cNvSpPr>
            <a:spLocks noChangeShapeType="1"/>
          </p:cNvSpPr>
          <p:nvPr/>
        </p:nvSpPr>
        <p:spPr bwMode="auto">
          <a:xfrm>
            <a:off x="3728481" y="5091332"/>
            <a:ext cx="13145" cy="23750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7" name="AutoShape 17"/>
          <p:cNvSpPr>
            <a:spLocks noChangeShapeType="1"/>
          </p:cNvSpPr>
          <p:nvPr/>
        </p:nvSpPr>
        <p:spPr bwMode="auto">
          <a:xfrm>
            <a:off x="3767915" y="5382298"/>
            <a:ext cx="210312" cy="151618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8" name="AutoShape 16"/>
          <p:cNvSpPr>
            <a:spLocks noChangeShapeType="1"/>
          </p:cNvSpPr>
          <p:nvPr/>
        </p:nvSpPr>
        <p:spPr bwMode="auto">
          <a:xfrm flipH="1">
            <a:off x="3480488" y="5407713"/>
            <a:ext cx="200673" cy="12883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9" name="AutoShape 15"/>
          <p:cNvSpPr>
            <a:spLocks noChangeShapeType="1"/>
          </p:cNvSpPr>
          <p:nvPr/>
        </p:nvSpPr>
        <p:spPr bwMode="auto">
          <a:xfrm>
            <a:off x="4319108" y="4735513"/>
            <a:ext cx="876" cy="246269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0" name="AutoShape 14"/>
          <p:cNvSpPr>
            <a:spLocks noChangeShapeType="1"/>
          </p:cNvSpPr>
          <p:nvPr/>
        </p:nvSpPr>
        <p:spPr bwMode="auto">
          <a:xfrm flipV="1">
            <a:off x="4348902" y="4545333"/>
            <a:ext cx="218199" cy="127955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1" name="AutoShape 13"/>
          <p:cNvSpPr>
            <a:spLocks noChangeShapeType="1"/>
          </p:cNvSpPr>
          <p:nvPr/>
        </p:nvSpPr>
        <p:spPr bwMode="auto">
          <a:xfrm>
            <a:off x="4100033" y="4545333"/>
            <a:ext cx="196291" cy="120067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2" name="Text Box 12"/>
          <p:cNvSpPr txBox="1">
            <a:spLocks noChangeArrowheads="1"/>
          </p:cNvSpPr>
          <p:nvPr/>
        </p:nvSpPr>
        <p:spPr bwMode="auto">
          <a:xfrm>
            <a:off x="4515399" y="3626865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,0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3" name="Text Box 11"/>
          <p:cNvSpPr txBox="1">
            <a:spLocks noChangeArrowheads="1"/>
          </p:cNvSpPr>
          <p:nvPr/>
        </p:nvSpPr>
        <p:spPr bwMode="auto">
          <a:xfrm>
            <a:off x="3989619" y="2599722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4" name="Text Box 10"/>
          <p:cNvSpPr txBox="1">
            <a:spLocks noChangeArrowheads="1"/>
          </p:cNvSpPr>
          <p:nvPr/>
        </p:nvSpPr>
        <p:spPr bwMode="auto">
          <a:xfrm>
            <a:off x="3084400" y="2520846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2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5" name="Text Box 9"/>
          <p:cNvSpPr txBox="1">
            <a:spLocks noChangeArrowheads="1"/>
          </p:cNvSpPr>
          <p:nvPr/>
        </p:nvSpPr>
        <p:spPr bwMode="auto">
          <a:xfrm>
            <a:off x="2116965" y="2520846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6" name="Text Box 8"/>
          <p:cNvSpPr txBox="1">
            <a:spLocks noChangeArrowheads="1"/>
          </p:cNvSpPr>
          <p:nvPr/>
        </p:nvSpPr>
        <p:spPr bwMode="auto">
          <a:xfrm>
            <a:off x="1603452" y="3606707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4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7" name="Text Box 7"/>
          <p:cNvSpPr txBox="1">
            <a:spLocks noChangeArrowheads="1"/>
          </p:cNvSpPr>
          <p:nvPr/>
        </p:nvSpPr>
        <p:spPr bwMode="auto">
          <a:xfrm>
            <a:off x="1733145" y="4288548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5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8" name="Text Box 6"/>
          <p:cNvSpPr txBox="1">
            <a:spLocks noChangeArrowheads="1"/>
          </p:cNvSpPr>
          <p:nvPr/>
        </p:nvSpPr>
        <p:spPr bwMode="auto">
          <a:xfrm>
            <a:off x="2128356" y="5136029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6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9" name="Text Box 5"/>
          <p:cNvSpPr txBox="1">
            <a:spLocks noChangeArrowheads="1"/>
          </p:cNvSpPr>
          <p:nvPr/>
        </p:nvSpPr>
        <p:spPr bwMode="auto">
          <a:xfrm>
            <a:off x="3176412" y="5192119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7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30" name="Text Box 4"/>
          <p:cNvSpPr txBox="1">
            <a:spLocks noChangeArrowheads="1"/>
          </p:cNvSpPr>
          <p:nvPr/>
        </p:nvSpPr>
        <p:spPr bwMode="auto">
          <a:xfrm>
            <a:off x="4228849" y="4612817"/>
            <a:ext cx="465316" cy="2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1" lang="en-US" altLang="zh-TW" sz="800" b="1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8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31" name="AutoShape 3"/>
          <p:cNvSpPr>
            <a:spLocks noChangeShapeType="1"/>
          </p:cNvSpPr>
          <p:nvPr/>
        </p:nvSpPr>
        <p:spPr bwMode="auto">
          <a:xfrm>
            <a:off x="2541970" y="5040501"/>
            <a:ext cx="7010" cy="260291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32" name="AutoShape 2"/>
          <p:cNvSpPr>
            <a:spLocks noChangeArrowheads="1"/>
          </p:cNvSpPr>
          <p:nvPr/>
        </p:nvSpPr>
        <p:spPr bwMode="auto">
          <a:xfrm rot="16200000">
            <a:off x="1035570" y="3719798"/>
            <a:ext cx="680088" cy="594132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40" name="TextBox 439"/>
          <p:cNvSpPr txBox="1"/>
          <p:nvPr/>
        </p:nvSpPr>
        <p:spPr>
          <a:xfrm>
            <a:off x="5786446" y="2786058"/>
            <a:ext cx="2587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 each ring, index started</a:t>
            </a:r>
          </a:p>
          <a:p>
            <a:r>
              <a:rPr lang="en-US" altLang="zh-TW" dirty="0" smtClean="0"/>
              <a:t> along the Horizontal axis</a:t>
            </a:r>
            <a:endParaRPr lang="zh-TW" altLang="en-US" dirty="0"/>
          </a:p>
        </p:txBody>
      </p:sp>
      <p:sp>
        <p:nvSpPr>
          <p:cNvPr id="219" name="Arc 218"/>
          <p:cNvSpPr/>
          <p:nvPr/>
        </p:nvSpPr>
        <p:spPr>
          <a:xfrm>
            <a:off x="2928926" y="2071678"/>
            <a:ext cx="2643206" cy="3286148"/>
          </a:xfrm>
          <a:prstGeom prst="arc">
            <a:avLst/>
          </a:prstGeom>
          <a:ln w="38100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2" name="TextBox 211"/>
          <p:cNvSpPr txBox="1"/>
          <p:nvPr/>
        </p:nvSpPr>
        <p:spPr>
          <a:xfrm>
            <a:off x="4857752" y="5000636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Ring 1</a:t>
            </a:r>
            <a:endParaRPr lang="zh-TW" altLang="en-US" dirty="0"/>
          </a:p>
        </p:txBody>
      </p:sp>
      <p:sp>
        <p:nvSpPr>
          <p:cNvPr id="213" name="TextBox 212"/>
          <p:cNvSpPr txBox="1"/>
          <p:nvPr/>
        </p:nvSpPr>
        <p:spPr>
          <a:xfrm>
            <a:off x="5143504" y="5429264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Ring 2</a:t>
            </a:r>
            <a:endParaRPr lang="zh-TW" altLang="en-US" dirty="0"/>
          </a:p>
        </p:txBody>
      </p:sp>
      <p:sp>
        <p:nvSpPr>
          <p:cNvPr id="214" name="TextBox 213"/>
          <p:cNvSpPr txBox="1"/>
          <p:nvPr/>
        </p:nvSpPr>
        <p:spPr>
          <a:xfrm>
            <a:off x="5429256" y="6000768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Ring 3</a:t>
            </a:r>
            <a:endParaRPr lang="zh-TW" altLang="en-US" dirty="0"/>
          </a:p>
        </p:txBody>
      </p:sp>
      <p:cxnSp>
        <p:nvCxnSpPr>
          <p:cNvPr id="216" name="Straight Arrow Connector 215"/>
          <p:cNvCxnSpPr/>
          <p:nvPr/>
        </p:nvCxnSpPr>
        <p:spPr>
          <a:xfrm rot="10800000">
            <a:off x="3933820" y="4105280"/>
            <a:ext cx="1143008" cy="100013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 rot="10800000">
            <a:off x="4000496" y="4643446"/>
            <a:ext cx="1143008" cy="100013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 rot="10800000">
            <a:off x="4214810" y="5214950"/>
            <a:ext cx="1143008" cy="100013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OBP: Two Key Components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14422"/>
            <a:ext cx="8858312" cy="2786082"/>
          </a:xfrm>
        </p:spPr>
        <p:txBody>
          <a:bodyPr/>
          <a:lstStyle/>
          <a:p>
            <a:r>
              <a:rPr lang="en-US" altLang="zh-TW" dirty="0" smtClean="0"/>
              <a:t>Two key components of OBP</a:t>
            </a:r>
          </a:p>
          <a:p>
            <a:pPr lvl="1"/>
            <a:r>
              <a:rPr lang="en-US" altLang="zh-TW" b="1" dirty="0" smtClean="0"/>
              <a:t>How to calculate location of </a:t>
            </a:r>
            <a:r>
              <a:rPr lang="en-US" altLang="zh-TW" b="1" dirty="0" err="1" smtClean="0"/>
              <a:t>C</a:t>
            </a:r>
            <a:r>
              <a:rPr lang="en-US" altLang="zh-TW" b="1" baseline="-25000" dirty="0" err="1" smtClean="0"/>
              <a:t>i,j</a:t>
            </a:r>
            <a:endParaRPr lang="en-US" altLang="zh-TW" b="1" dirty="0" smtClean="0"/>
          </a:p>
          <a:p>
            <a:pPr lvl="2"/>
            <a:r>
              <a:rPr lang="en-US" altLang="zh-TW" dirty="0" smtClean="0"/>
              <a:t>Position of {</a:t>
            </a:r>
            <a:r>
              <a:rPr lang="en-US" dirty="0" smtClean="0"/>
              <a:t>C</a:t>
            </a:r>
            <a:r>
              <a:rPr lang="en-US" baseline="-25000" dirty="0" smtClean="0"/>
              <a:t>k,</a:t>
            </a:r>
            <a:r>
              <a:rPr lang="en-US" altLang="zh-TW" baseline="-25000" dirty="0" smtClean="0"/>
              <a:t> </a:t>
            </a:r>
            <a:r>
              <a:rPr lang="en-US" altLang="zh-TW" baseline="-25000" dirty="0" err="1" smtClean="0"/>
              <a:t>i</a:t>
            </a:r>
            <a:r>
              <a:rPr lang="en-US" dirty="0" smtClean="0"/>
              <a:t>}  = </a:t>
            </a:r>
            <a:r>
              <a:rPr lang="en-US" altLang="zh-TW" dirty="0" smtClean="0">
                <a:solidFill>
                  <a:srgbClr val="FF0000"/>
                </a:solidFill>
              </a:rPr>
              <a:t>Geometric Mapping </a:t>
            </a:r>
            <a:r>
              <a:rPr lang="en-US" altLang="zh-TW" dirty="0" smtClean="0"/>
              <a:t>G(</a:t>
            </a:r>
            <a:r>
              <a:rPr lang="en-US" altLang="zh-TW" dirty="0" err="1" smtClean="0"/>
              <a:t>C</a:t>
            </a:r>
            <a:r>
              <a:rPr lang="en-US" altLang="zh-TW" baseline="-25000" dirty="0" err="1" smtClean="0"/>
              <a:t>k,i</a:t>
            </a:r>
            <a:r>
              <a:rPr lang="en-US" altLang="zh-TW" dirty="0" smtClean="0"/>
              <a:t>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Text Box 103"/>
          <p:cNvSpPr txBox="1">
            <a:spLocks noChangeArrowheads="1"/>
          </p:cNvSpPr>
          <p:nvPr/>
        </p:nvSpPr>
        <p:spPr bwMode="auto">
          <a:xfrm>
            <a:off x="1099351" y="3571876"/>
            <a:ext cx="642942" cy="46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7" name="Oval 95"/>
          <p:cNvSpPr>
            <a:spLocks noChangeArrowheads="1"/>
          </p:cNvSpPr>
          <p:nvPr/>
        </p:nvSpPr>
        <p:spPr bwMode="auto">
          <a:xfrm>
            <a:off x="1282576" y="3641556"/>
            <a:ext cx="99219" cy="111185"/>
          </a:xfrm>
          <a:prstGeom prst="ellipse">
            <a:avLst/>
          </a:prstGeom>
          <a:solidFill>
            <a:srgbClr val="000000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" name="AutoShape 94"/>
          <p:cNvSpPr>
            <a:spLocks noChangeArrowheads="1"/>
          </p:cNvSpPr>
          <p:nvPr/>
        </p:nvSpPr>
        <p:spPr bwMode="auto">
          <a:xfrm rot="5400000">
            <a:off x="843108" y="325661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" name="AutoShape 88"/>
          <p:cNvSpPr>
            <a:spLocks noChangeArrowheads="1"/>
          </p:cNvSpPr>
          <p:nvPr/>
        </p:nvSpPr>
        <p:spPr bwMode="auto">
          <a:xfrm rot="5400000">
            <a:off x="405220" y="3981962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" name="AutoShape 87"/>
          <p:cNvSpPr>
            <a:spLocks noChangeArrowheads="1"/>
          </p:cNvSpPr>
          <p:nvPr/>
        </p:nvSpPr>
        <p:spPr bwMode="auto">
          <a:xfrm rot="5400000">
            <a:off x="1290257" y="3981962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 rot="5400000">
            <a:off x="1734868" y="325661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AutoShape 85"/>
          <p:cNvSpPr>
            <a:spLocks noChangeArrowheads="1"/>
          </p:cNvSpPr>
          <p:nvPr/>
        </p:nvSpPr>
        <p:spPr bwMode="auto">
          <a:xfrm rot="5400000">
            <a:off x="1284965" y="2529944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" name="AutoShape 84"/>
          <p:cNvSpPr>
            <a:spLocks noChangeArrowheads="1"/>
          </p:cNvSpPr>
          <p:nvPr/>
        </p:nvSpPr>
        <p:spPr bwMode="auto">
          <a:xfrm rot="5400000">
            <a:off x="600981" y="5201343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" name="AutoShape 83"/>
          <p:cNvSpPr>
            <a:spLocks noChangeArrowheads="1"/>
          </p:cNvSpPr>
          <p:nvPr/>
        </p:nvSpPr>
        <p:spPr bwMode="auto">
          <a:xfrm rot="5400000">
            <a:off x="156451" y="5923084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Oval 62"/>
          <p:cNvSpPr>
            <a:spLocks noChangeArrowheads="1"/>
          </p:cNvSpPr>
          <p:nvPr/>
        </p:nvSpPr>
        <p:spPr bwMode="auto">
          <a:xfrm>
            <a:off x="2164374" y="3625041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" name="Rectangle 17"/>
          <p:cNvSpPr/>
          <p:nvPr/>
        </p:nvSpPr>
        <p:spPr>
          <a:xfrm>
            <a:off x="2786050" y="3500438"/>
            <a:ext cx="857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G(C</a:t>
            </a:r>
            <a:r>
              <a:rPr lang="en-US" baseline="-25000" dirty="0" smtClean="0"/>
              <a:t>1,0</a:t>
            </a:r>
            <a:r>
              <a:rPr lang="en-US" dirty="0" smtClean="0"/>
              <a:t>)</a:t>
            </a:r>
            <a:endParaRPr lang="zh-TW" altLang="en-US" dirty="0"/>
          </a:p>
        </p:txBody>
      </p:sp>
      <p:cxnSp>
        <p:nvCxnSpPr>
          <p:cNvPr id="22" name="Curved Connector 21"/>
          <p:cNvCxnSpPr>
            <a:stCxn id="18" idx="0"/>
            <a:endCxn id="15" idx="0"/>
          </p:cNvCxnSpPr>
          <p:nvPr/>
        </p:nvCxnSpPr>
        <p:spPr>
          <a:xfrm rot="16200000" flipH="1" flipV="1">
            <a:off x="2652197" y="3062224"/>
            <a:ext cx="124603" cy="1001030"/>
          </a:xfrm>
          <a:prstGeom prst="curvedConnector3">
            <a:avLst>
              <a:gd name="adj1" fmla="val -18346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928794" y="371475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1,0</a:t>
            </a:r>
            <a:endParaRPr lang="zh-TW" altLang="en-US" dirty="0"/>
          </a:p>
        </p:txBody>
      </p:sp>
      <p:sp>
        <p:nvSpPr>
          <p:cNvPr id="19" name="Oval 62"/>
          <p:cNvSpPr>
            <a:spLocks noChangeArrowheads="1"/>
          </p:cNvSpPr>
          <p:nvPr/>
        </p:nvSpPr>
        <p:spPr bwMode="auto">
          <a:xfrm>
            <a:off x="1412826" y="6278569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0" name="AutoShape 85"/>
          <p:cNvSpPr>
            <a:spLocks noChangeArrowheads="1"/>
          </p:cNvSpPr>
          <p:nvPr/>
        </p:nvSpPr>
        <p:spPr bwMode="auto">
          <a:xfrm rot="5400000">
            <a:off x="1029609" y="593103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1" name="Oval 95"/>
          <p:cNvSpPr>
            <a:spLocks noChangeArrowheads="1"/>
          </p:cNvSpPr>
          <p:nvPr/>
        </p:nvSpPr>
        <p:spPr bwMode="auto">
          <a:xfrm>
            <a:off x="627008" y="6278569"/>
            <a:ext cx="99219" cy="111185"/>
          </a:xfrm>
          <a:prstGeom prst="ellipse">
            <a:avLst/>
          </a:prstGeom>
          <a:solidFill>
            <a:srgbClr val="000000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3" name="Text Box 103"/>
          <p:cNvSpPr txBox="1">
            <a:spLocks noChangeArrowheads="1"/>
          </p:cNvSpPr>
          <p:nvPr/>
        </p:nvSpPr>
        <p:spPr bwMode="auto">
          <a:xfrm>
            <a:off x="484132" y="6278569"/>
            <a:ext cx="642942" cy="46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6" name="AutoShape 85"/>
          <p:cNvSpPr>
            <a:spLocks noChangeArrowheads="1"/>
          </p:cNvSpPr>
          <p:nvPr/>
        </p:nvSpPr>
        <p:spPr bwMode="auto">
          <a:xfrm rot="5400000">
            <a:off x="1474139" y="5201343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" name="AutoShape 85"/>
          <p:cNvSpPr>
            <a:spLocks noChangeArrowheads="1"/>
          </p:cNvSpPr>
          <p:nvPr/>
        </p:nvSpPr>
        <p:spPr bwMode="auto">
          <a:xfrm rot="5400000">
            <a:off x="1918548" y="5931035"/>
            <a:ext cx="968894" cy="885037"/>
          </a:xfrm>
          <a:prstGeom prst="hexagon">
            <a:avLst>
              <a:gd name="adj" fmla="val 27354"/>
              <a:gd name="vf" fmla="val 115470"/>
            </a:avLst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5" name="Oval 62"/>
          <p:cNvSpPr>
            <a:spLocks noChangeArrowheads="1"/>
          </p:cNvSpPr>
          <p:nvPr/>
        </p:nvSpPr>
        <p:spPr bwMode="auto">
          <a:xfrm>
            <a:off x="1928794" y="557214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" name="Oval 62"/>
          <p:cNvSpPr>
            <a:spLocks noChangeArrowheads="1"/>
          </p:cNvSpPr>
          <p:nvPr/>
        </p:nvSpPr>
        <p:spPr bwMode="auto">
          <a:xfrm>
            <a:off x="2357422" y="6286520"/>
            <a:ext cx="99219" cy="104566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7" name="Rectangle 36"/>
          <p:cNvSpPr/>
          <p:nvPr/>
        </p:nvSpPr>
        <p:spPr>
          <a:xfrm>
            <a:off x="1214414" y="6286520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C</a:t>
            </a:r>
            <a:r>
              <a:rPr lang="en-US" baseline="-25000" dirty="0" err="1" smtClean="0"/>
              <a:t>k,i</a:t>
            </a:r>
            <a:endParaRPr lang="zh-TW" altLang="en-US" dirty="0"/>
          </a:p>
        </p:txBody>
      </p:sp>
      <p:sp>
        <p:nvSpPr>
          <p:cNvPr id="38" name="Rectangle 37"/>
          <p:cNvSpPr/>
          <p:nvPr/>
        </p:nvSpPr>
        <p:spPr>
          <a:xfrm>
            <a:off x="2143108" y="6357958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k+1,w</a:t>
            </a:r>
            <a:endParaRPr lang="zh-TW" altLang="en-US" dirty="0"/>
          </a:p>
        </p:txBody>
      </p:sp>
      <p:sp>
        <p:nvSpPr>
          <p:cNvPr id="39" name="Rectangle 38"/>
          <p:cNvSpPr/>
          <p:nvPr/>
        </p:nvSpPr>
        <p:spPr>
          <a:xfrm>
            <a:off x="1500166" y="5214950"/>
            <a:ext cx="899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k+1,w+1</a:t>
            </a:r>
            <a:endParaRPr lang="zh-TW" altLang="en-US" dirty="0"/>
          </a:p>
        </p:txBody>
      </p:sp>
      <p:sp>
        <p:nvSpPr>
          <p:cNvPr id="29" name="Rectangle 28"/>
          <p:cNvSpPr/>
          <p:nvPr/>
        </p:nvSpPr>
        <p:spPr>
          <a:xfrm>
            <a:off x="2786050" y="4357694"/>
            <a:ext cx="5357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zh-TW" sz="2400" b="1" dirty="0" smtClean="0">
                <a:latin typeface="Arial" pitchFamily="34" charset="0"/>
                <a:cs typeface="Arial" pitchFamily="34" charset="0"/>
              </a:rPr>
              <a:t>How to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find two next-level neighboring center nodes C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k+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C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k+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w+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i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b="1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endParaRPr lang="en-US" sz="2400" b="1" i="1" baseline="-25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altLang="zh-TW" sz="2000" dirty="0" smtClean="0">
              <a:solidFill>
                <a:srgbClr val="FF0000"/>
              </a:solidFill>
            </a:endParaRPr>
          </a:p>
          <a:p>
            <a:pPr lvl="2"/>
            <a:r>
              <a:rPr lang="en-US" altLang="zh-TW" sz="2000" dirty="0" smtClean="0">
                <a:solidFill>
                  <a:srgbClr val="FF0000"/>
                </a:solidFill>
              </a:rPr>
              <a:t>Activation Target Mapping </a:t>
            </a:r>
            <a:r>
              <a:rPr lang="en-US" sz="2000" dirty="0" smtClean="0"/>
              <a:t>T(</a:t>
            </a:r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k,i</a:t>
            </a:r>
            <a:r>
              <a:rPr lang="en-US" sz="2000" dirty="0" smtClean="0"/>
              <a:t>) </a:t>
            </a:r>
            <a:endParaRPr lang="en-US" altLang="zh-TW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Geometric Mapping 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7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714620"/>
            <a:ext cx="2705100" cy="17145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7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  <a:t/>
            </a:r>
            <a:br>
              <a:rPr kumimoji="1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</a:b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143248"/>
            <a:ext cx="3829050" cy="1914525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1066800" cy="2476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.</a:t>
            </a:r>
            <a:r>
              <a:rPr kumimoji="1" lang="en-US" altLang="zh-TW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  <a:t> 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3643314"/>
            <a:ext cx="31527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5357826"/>
            <a:ext cx="415292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642910" y="5349452"/>
            <a:ext cx="1000132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Rectangle 16"/>
          <p:cNvSpPr/>
          <p:nvPr/>
        </p:nvSpPr>
        <p:spPr>
          <a:xfrm>
            <a:off x="2214546" y="6072206"/>
            <a:ext cx="2643206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Activation Target </a:t>
            </a:r>
            <a:r>
              <a:rPr lang="en-US" altLang="zh-TW" dirty="0" smtClean="0"/>
              <a:t>Mapping 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7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7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  <a:t/>
            </a:r>
            <a:br>
              <a:rPr kumimoji="1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</a:b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1066800" cy="2476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.</a:t>
            </a:r>
            <a:r>
              <a:rPr kumimoji="1" lang="en-US" altLang="zh-TW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rPr>
              <a:t> 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2910" y="5349452"/>
            <a:ext cx="1000132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Rectangle 16"/>
          <p:cNvSpPr/>
          <p:nvPr/>
        </p:nvSpPr>
        <p:spPr>
          <a:xfrm>
            <a:off x="2214546" y="6072206"/>
            <a:ext cx="2643206" cy="2857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196752"/>
            <a:ext cx="6048672" cy="2808312"/>
          </a:xfrm>
          <a:prstGeom prst="rect">
            <a:avLst/>
          </a:prstGeom>
          <a:noFill/>
        </p:spPr>
      </p:pic>
      <p:sp>
        <p:nvSpPr>
          <p:cNvPr id="1228" name="Rectangle 20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4860032" y="3603625"/>
            <a:ext cx="4518025" cy="3254375"/>
            <a:chOff x="6878" y="6146"/>
            <a:chExt cx="7116" cy="5126"/>
          </a:xfrm>
        </p:grpSpPr>
        <p:sp>
          <p:nvSpPr>
            <p:cNvPr id="1227" name="AutoShape 203"/>
            <p:cNvSpPr>
              <a:spLocks noChangeAspect="1" noChangeArrowheads="1" noTextEdit="1"/>
            </p:cNvSpPr>
            <p:nvPr/>
          </p:nvSpPr>
          <p:spPr bwMode="auto">
            <a:xfrm>
              <a:off x="6878" y="6146"/>
              <a:ext cx="7116" cy="512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6" name="AutoShape 202"/>
            <p:cNvSpPr>
              <a:spLocks noChangeArrowheads="1"/>
            </p:cNvSpPr>
            <p:nvPr/>
          </p:nvSpPr>
          <p:spPr bwMode="auto">
            <a:xfrm rot="16200000">
              <a:off x="9065" y="897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5" name="AutoShape 201"/>
            <p:cNvSpPr>
              <a:spLocks noChangeArrowheads="1"/>
            </p:cNvSpPr>
            <p:nvPr/>
          </p:nvSpPr>
          <p:spPr bwMode="auto">
            <a:xfrm rot="16200000">
              <a:off x="9407" y="956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4" name="AutoShape 200"/>
            <p:cNvSpPr>
              <a:spLocks noChangeArrowheads="1"/>
            </p:cNvSpPr>
            <p:nvPr/>
          </p:nvSpPr>
          <p:spPr bwMode="auto">
            <a:xfrm rot="16200000">
              <a:off x="10085" y="9572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3" name="AutoShape 199"/>
            <p:cNvSpPr>
              <a:spLocks noChangeArrowheads="1"/>
            </p:cNvSpPr>
            <p:nvPr/>
          </p:nvSpPr>
          <p:spPr bwMode="auto">
            <a:xfrm rot="16200000">
              <a:off x="10770" y="9572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2" name="AutoShape 198"/>
            <p:cNvSpPr>
              <a:spLocks noChangeArrowheads="1"/>
            </p:cNvSpPr>
            <p:nvPr/>
          </p:nvSpPr>
          <p:spPr bwMode="auto">
            <a:xfrm rot="16200000">
              <a:off x="11102" y="8996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1" name="AutoShape 197"/>
            <p:cNvSpPr>
              <a:spLocks noChangeArrowheads="1"/>
            </p:cNvSpPr>
            <p:nvPr/>
          </p:nvSpPr>
          <p:spPr bwMode="auto">
            <a:xfrm rot="16200000">
              <a:off x="11454" y="8421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20" name="AutoShape 196"/>
            <p:cNvSpPr>
              <a:spLocks noChangeArrowheads="1"/>
            </p:cNvSpPr>
            <p:nvPr/>
          </p:nvSpPr>
          <p:spPr bwMode="auto">
            <a:xfrm rot="16200000">
              <a:off x="11127" y="7823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9" name="AutoShape 195"/>
            <p:cNvSpPr>
              <a:spLocks noChangeArrowheads="1"/>
            </p:cNvSpPr>
            <p:nvPr/>
          </p:nvSpPr>
          <p:spPr bwMode="auto">
            <a:xfrm rot="16200000">
              <a:off x="10782" y="7243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8" name="AutoShape 194"/>
            <p:cNvSpPr>
              <a:spLocks noChangeArrowheads="1"/>
            </p:cNvSpPr>
            <p:nvPr/>
          </p:nvSpPr>
          <p:spPr bwMode="auto">
            <a:xfrm rot="16200000">
              <a:off x="10106" y="724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7" name="AutoShape 193"/>
            <p:cNvSpPr>
              <a:spLocks noChangeArrowheads="1"/>
            </p:cNvSpPr>
            <p:nvPr/>
          </p:nvSpPr>
          <p:spPr bwMode="auto">
            <a:xfrm rot="16200000">
              <a:off x="9422" y="723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6" name="AutoShape 192"/>
            <p:cNvSpPr>
              <a:spLocks noChangeArrowheads="1"/>
            </p:cNvSpPr>
            <p:nvPr/>
          </p:nvSpPr>
          <p:spPr bwMode="auto">
            <a:xfrm rot="16200000">
              <a:off x="9075" y="7816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5" name="AutoShape 191"/>
            <p:cNvSpPr>
              <a:spLocks noChangeArrowheads="1"/>
            </p:cNvSpPr>
            <p:nvPr/>
          </p:nvSpPr>
          <p:spPr bwMode="auto">
            <a:xfrm rot="16200000">
              <a:off x="8729" y="838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4" name="AutoShape 190"/>
            <p:cNvSpPr>
              <a:spLocks noChangeArrowheads="1"/>
            </p:cNvSpPr>
            <p:nvPr/>
          </p:nvSpPr>
          <p:spPr bwMode="auto">
            <a:xfrm rot="16200000">
              <a:off x="10092" y="8403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rgbClr val="DBE5F1"/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3" name="Text Box 189"/>
            <p:cNvSpPr txBox="1">
              <a:spLocks noChangeArrowheads="1"/>
            </p:cNvSpPr>
            <p:nvPr/>
          </p:nvSpPr>
          <p:spPr bwMode="auto">
            <a:xfrm>
              <a:off x="8721" y="8565"/>
              <a:ext cx="848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2,6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212" name="AutoShape 188"/>
            <p:cNvSpPr>
              <a:spLocks noChangeShapeType="1"/>
            </p:cNvSpPr>
            <p:nvPr/>
          </p:nvSpPr>
          <p:spPr bwMode="auto">
            <a:xfrm flipV="1">
              <a:off x="10456" y="8745"/>
              <a:ext cx="2639" cy="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1" name="AutoShape 187"/>
            <p:cNvSpPr>
              <a:spLocks noChangeArrowheads="1"/>
            </p:cNvSpPr>
            <p:nvPr/>
          </p:nvSpPr>
          <p:spPr bwMode="auto">
            <a:xfrm rot="16200000">
              <a:off x="10424" y="899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10" name="AutoShape 186"/>
            <p:cNvSpPr>
              <a:spLocks noChangeArrowheads="1"/>
            </p:cNvSpPr>
            <p:nvPr/>
          </p:nvSpPr>
          <p:spPr bwMode="auto">
            <a:xfrm rot="16200000">
              <a:off x="10445" y="783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9" name="AutoShape 185"/>
            <p:cNvSpPr>
              <a:spLocks noChangeArrowheads="1"/>
            </p:cNvSpPr>
            <p:nvPr/>
          </p:nvSpPr>
          <p:spPr bwMode="auto">
            <a:xfrm rot="16200000">
              <a:off x="9755" y="8981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8" name="AutoShape 184"/>
            <p:cNvSpPr>
              <a:spLocks noChangeArrowheads="1"/>
            </p:cNvSpPr>
            <p:nvPr/>
          </p:nvSpPr>
          <p:spPr bwMode="auto">
            <a:xfrm rot="16200000">
              <a:off x="9767" y="782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7" name="AutoShape 183"/>
            <p:cNvSpPr>
              <a:spLocks noChangeShapeType="1"/>
            </p:cNvSpPr>
            <p:nvPr/>
          </p:nvSpPr>
          <p:spPr bwMode="auto">
            <a:xfrm flipH="1">
              <a:off x="9854" y="8616"/>
              <a:ext cx="226" cy="10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6" name="AutoShape 182"/>
            <p:cNvSpPr>
              <a:spLocks noChangeShapeType="1"/>
            </p:cNvSpPr>
            <p:nvPr/>
          </p:nvSpPr>
          <p:spPr bwMode="auto">
            <a:xfrm>
              <a:off x="10481" y="8798"/>
              <a:ext cx="1" cy="26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5" name="AutoShape 181"/>
            <p:cNvSpPr>
              <a:spLocks noChangeShapeType="1"/>
            </p:cNvSpPr>
            <p:nvPr/>
          </p:nvSpPr>
          <p:spPr bwMode="auto">
            <a:xfrm flipV="1">
              <a:off x="10547" y="8571"/>
              <a:ext cx="251" cy="19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4" name="AutoShape 180"/>
            <p:cNvSpPr>
              <a:spLocks noChangeShapeType="1"/>
            </p:cNvSpPr>
            <p:nvPr/>
          </p:nvSpPr>
          <p:spPr bwMode="auto">
            <a:xfrm flipH="1" flipV="1">
              <a:off x="10160" y="8594"/>
              <a:ext cx="263" cy="15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3" name="AutoShape 179"/>
            <p:cNvSpPr>
              <a:spLocks noChangeShapeType="1"/>
            </p:cNvSpPr>
            <p:nvPr/>
          </p:nvSpPr>
          <p:spPr bwMode="auto">
            <a:xfrm flipV="1">
              <a:off x="10141" y="8240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2" name="AutoShape 178"/>
            <p:cNvSpPr>
              <a:spLocks noChangeShapeType="1"/>
            </p:cNvSpPr>
            <p:nvPr/>
          </p:nvSpPr>
          <p:spPr bwMode="auto">
            <a:xfrm flipV="1">
              <a:off x="10838" y="8215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1" name="AutoShape 177"/>
            <p:cNvSpPr>
              <a:spLocks noChangeShapeType="1"/>
            </p:cNvSpPr>
            <p:nvPr/>
          </p:nvSpPr>
          <p:spPr bwMode="auto">
            <a:xfrm flipV="1">
              <a:off x="9816" y="7603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00" name="AutoShape 176"/>
            <p:cNvSpPr>
              <a:spLocks noChangeShapeType="1"/>
            </p:cNvSpPr>
            <p:nvPr/>
          </p:nvSpPr>
          <p:spPr bwMode="auto">
            <a:xfrm>
              <a:off x="10522" y="9121"/>
              <a:ext cx="247" cy="20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99" name="AutoShape 175"/>
            <p:cNvSpPr>
              <a:spLocks noChangeShapeType="1"/>
            </p:cNvSpPr>
            <p:nvPr/>
          </p:nvSpPr>
          <p:spPr bwMode="auto">
            <a:xfrm flipV="1">
              <a:off x="10831" y="7781"/>
              <a:ext cx="2" cy="3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98" name="AutoShape 174"/>
            <p:cNvSpPr>
              <a:spLocks noChangeShapeType="1"/>
            </p:cNvSpPr>
            <p:nvPr/>
          </p:nvSpPr>
          <p:spPr bwMode="auto">
            <a:xfrm flipH="1">
              <a:off x="10186" y="9113"/>
              <a:ext cx="252" cy="20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97" name="Text Box 173"/>
            <p:cNvSpPr txBox="1">
              <a:spLocks noChangeArrowheads="1"/>
            </p:cNvSpPr>
            <p:nvPr/>
          </p:nvSpPr>
          <p:spPr bwMode="auto">
            <a:xfrm>
              <a:off x="10030" y="7761"/>
              <a:ext cx="801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1,2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96" name="Text Box 172"/>
            <p:cNvSpPr txBox="1">
              <a:spLocks noChangeArrowheads="1"/>
            </p:cNvSpPr>
            <p:nvPr/>
          </p:nvSpPr>
          <p:spPr bwMode="auto">
            <a:xfrm>
              <a:off x="10753" y="7789"/>
              <a:ext cx="731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95" name="Text Box 171"/>
            <p:cNvSpPr txBox="1">
              <a:spLocks noChangeArrowheads="1"/>
            </p:cNvSpPr>
            <p:nvPr/>
          </p:nvSpPr>
          <p:spPr bwMode="auto">
            <a:xfrm>
              <a:off x="10787" y="8604"/>
              <a:ext cx="861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94" name="Text Box 170"/>
            <p:cNvSpPr txBox="1">
              <a:spLocks noChangeArrowheads="1"/>
            </p:cNvSpPr>
            <p:nvPr/>
          </p:nvSpPr>
          <p:spPr bwMode="auto">
            <a:xfrm>
              <a:off x="9479" y="8947"/>
              <a:ext cx="790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93" name="Oval 169"/>
            <p:cNvSpPr>
              <a:spLocks noChangeArrowheads="1"/>
            </p:cNvSpPr>
            <p:nvPr/>
          </p:nvSpPr>
          <p:spPr bwMode="auto">
            <a:xfrm>
              <a:off x="9769" y="7534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92" name="AutoShape 168"/>
            <p:cNvSpPr>
              <a:spLocks noChangeArrowheads="1"/>
            </p:cNvSpPr>
            <p:nvPr/>
          </p:nvSpPr>
          <p:spPr bwMode="auto">
            <a:xfrm flipH="1">
              <a:off x="9769" y="7869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91" name="Text Box 167"/>
            <p:cNvSpPr txBox="1">
              <a:spLocks noChangeArrowheads="1"/>
            </p:cNvSpPr>
            <p:nvPr/>
          </p:nvSpPr>
          <p:spPr bwMode="auto">
            <a:xfrm>
              <a:off x="9049" y="7956"/>
              <a:ext cx="805" cy="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90" name="Text Box 166"/>
            <p:cNvSpPr txBox="1">
              <a:spLocks noChangeArrowheads="1"/>
            </p:cNvSpPr>
            <p:nvPr/>
          </p:nvSpPr>
          <p:spPr bwMode="auto">
            <a:xfrm>
              <a:off x="9531" y="8650"/>
              <a:ext cx="86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89" name="AutoShape 165"/>
            <p:cNvSpPr>
              <a:spLocks noChangeShapeType="1"/>
            </p:cNvSpPr>
            <p:nvPr/>
          </p:nvSpPr>
          <p:spPr bwMode="auto">
            <a:xfrm>
              <a:off x="10140" y="9414"/>
              <a:ext cx="1" cy="22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8" name="AutoShape 164"/>
            <p:cNvSpPr>
              <a:spLocks noChangeShapeType="1"/>
            </p:cNvSpPr>
            <p:nvPr/>
          </p:nvSpPr>
          <p:spPr bwMode="auto">
            <a:xfrm flipH="1" flipV="1">
              <a:off x="9216" y="8760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7" name="AutoShape 163"/>
            <p:cNvSpPr>
              <a:spLocks noChangeShapeType="1"/>
            </p:cNvSpPr>
            <p:nvPr/>
          </p:nvSpPr>
          <p:spPr bwMode="auto">
            <a:xfrm>
              <a:off x="11561" y="8604"/>
              <a:ext cx="156" cy="11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6" name="AutoShape 162"/>
            <p:cNvSpPr>
              <a:spLocks noChangeShapeType="1"/>
            </p:cNvSpPr>
            <p:nvPr/>
          </p:nvSpPr>
          <p:spPr bwMode="auto">
            <a:xfrm>
              <a:off x="10198" y="9743"/>
              <a:ext cx="240" cy="17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5" name="AutoShape 161"/>
            <p:cNvSpPr>
              <a:spLocks noChangeShapeType="1"/>
            </p:cNvSpPr>
            <p:nvPr/>
          </p:nvSpPr>
          <p:spPr bwMode="auto">
            <a:xfrm flipH="1">
              <a:off x="9826" y="9706"/>
              <a:ext cx="229" cy="14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4" name="AutoShape 160"/>
            <p:cNvSpPr>
              <a:spLocks noChangeShapeType="1"/>
            </p:cNvSpPr>
            <p:nvPr/>
          </p:nvSpPr>
          <p:spPr bwMode="auto">
            <a:xfrm flipH="1">
              <a:off x="9506" y="8767"/>
              <a:ext cx="267" cy="135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83" name="Text Box 159"/>
            <p:cNvSpPr txBox="1">
              <a:spLocks noChangeArrowheads="1"/>
            </p:cNvSpPr>
            <p:nvPr/>
          </p:nvSpPr>
          <p:spPr bwMode="auto">
            <a:xfrm>
              <a:off x="10070" y="7438"/>
              <a:ext cx="81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82" name="Text Box 158"/>
            <p:cNvSpPr txBox="1">
              <a:spLocks noChangeArrowheads="1"/>
            </p:cNvSpPr>
            <p:nvPr/>
          </p:nvSpPr>
          <p:spPr bwMode="auto">
            <a:xfrm>
              <a:off x="11161" y="8832"/>
              <a:ext cx="745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2,11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81" name="Text Box 157"/>
            <p:cNvSpPr txBox="1">
              <a:spLocks noChangeArrowheads="1"/>
            </p:cNvSpPr>
            <p:nvPr/>
          </p:nvSpPr>
          <p:spPr bwMode="auto">
            <a:xfrm>
              <a:off x="10517" y="9685"/>
              <a:ext cx="795" cy="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2,10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80" name="Text Box 156"/>
            <p:cNvSpPr txBox="1">
              <a:spLocks noChangeArrowheads="1"/>
            </p:cNvSpPr>
            <p:nvPr/>
          </p:nvSpPr>
          <p:spPr bwMode="auto">
            <a:xfrm>
              <a:off x="9931" y="9669"/>
              <a:ext cx="840" cy="5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2,9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79" name="Text Box 155"/>
            <p:cNvSpPr txBox="1">
              <a:spLocks noChangeArrowheads="1"/>
            </p:cNvSpPr>
            <p:nvPr/>
          </p:nvSpPr>
          <p:spPr bwMode="auto">
            <a:xfrm>
              <a:off x="9199" y="9228"/>
              <a:ext cx="871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2,7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78" name="AutoShape 154"/>
            <p:cNvSpPr>
              <a:spLocks noChangeShapeType="1"/>
            </p:cNvSpPr>
            <p:nvPr/>
          </p:nvSpPr>
          <p:spPr bwMode="auto">
            <a:xfrm>
              <a:off x="10876" y="8571"/>
              <a:ext cx="229" cy="16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7" name="Text Box 153"/>
            <p:cNvSpPr txBox="1">
              <a:spLocks noChangeArrowheads="1"/>
            </p:cNvSpPr>
            <p:nvPr/>
          </p:nvSpPr>
          <p:spPr bwMode="auto">
            <a:xfrm>
              <a:off x="10639" y="8921"/>
              <a:ext cx="665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1,5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76" name="Oval 152"/>
            <p:cNvSpPr>
              <a:spLocks noChangeArrowheads="1"/>
            </p:cNvSpPr>
            <p:nvPr/>
          </p:nvSpPr>
          <p:spPr bwMode="auto">
            <a:xfrm>
              <a:off x="10438" y="7523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5" name="Oval 151"/>
            <p:cNvSpPr>
              <a:spLocks noChangeArrowheads="1"/>
            </p:cNvSpPr>
            <p:nvPr/>
          </p:nvSpPr>
          <p:spPr bwMode="auto">
            <a:xfrm>
              <a:off x="11460" y="8124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4" name="Oval 150"/>
            <p:cNvSpPr>
              <a:spLocks noChangeArrowheads="1"/>
            </p:cNvSpPr>
            <p:nvPr/>
          </p:nvSpPr>
          <p:spPr bwMode="auto">
            <a:xfrm>
              <a:off x="11460" y="926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3" name="Oval 149"/>
            <p:cNvSpPr>
              <a:spLocks noChangeArrowheads="1"/>
            </p:cNvSpPr>
            <p:nvPr/>
          </p:nvSpPr>
          <p:spPr bwMode="auto">
            <a:xfrm>
              <a:off x="10456" y="869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2" name="Oval 148"/>
            <p:cNvSpPr>
              <a:spLocks noChangeArrowheads="1"/>
            </p:cNvSpPr>
            <p:nvPr/>
          </p:nvSpPr>
          <p:spPr bwMode="auto">
            <a:xfrm>
              <a:off x="10769" y="9272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1" name="Oval 147"/>
            <p:cNvSpPr>
              <a:spLocks noChangeArrowheads="1"/>
            </p:cNvSpPr>
            <p:nvPr/>
          </p:nvSpPr>
          <p:spPr bwMode="auto">
            <a:xfrm>
              <a:off x="11105" y="985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70" name="Oval 146"/>
            <p:cNvSpPr>
              <a:spLocks noChangeArrowheads="1"/>
            </p:cNvSpPr>
            <p:nvPr/>
          </p:nvSpPr>
          <p:spPr bwMode="auto">
            <a:xfrm>
              <a:off x="10423" y="9867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9" name="Oval 145"/>
            <p:cNvSpPr>
              <a:spLocks noChangeArrowheads="1"/>
            </p:cNvSpPr>
            <p:nvPr/>
          </p:nvSpPr>
          <p:spPr bwMode="auto">
            <a:xfrm>
              <a:off x="9769" y="9842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8" name="Oval 144"/>
            <p:cNvSpPr>
              <a:spLocks noChangeArrowheads="1"/>
            </p:cNvSpPr>
            <p:nvPr/>
          </p:nvSpPr>
          <p:spPr bwMode="auto">
            <a:xfrm>
              <a:off x="9421" y="9272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7" name="Oval 143"/>
            <p:cNvSpPr>
              <a:spLocks noChangeArrowheads="1"/>
            </p:cNvSpPr>
            <p:nvPr/>
          </p:nvSpPr>
          <p:spPr bwMode="auto">
            <a:xfrm>
              <a:off x="9107" y="8699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6" name="Oval 142"/>
            <p:cNvSpPr>
              <a:spLocks noChangeArrowheads="1"/>
            </p:cNvSpPr>
            <p:nvPr/>
          </p:nvSpPr>
          <p:spPr bwMode="auto">
            <a:xfrm>
              <a:off x="10101" y="926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5" name="Oval 141"/>
            <p:cNvSpPr>
              <a:spLocks noChangeArrowheads="1"/>
            </p:cNvSpPr>
            <p:nvPr/>
          </p:nvSpPr>
          <p:spPr bwMode="auto">
            <a:xfrm>
              <a:off x="9785" y="868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4" name="AutoShape 140"/>
            <p:cNvSpPr>
              <a:spLocks noChangeArrowheads="1"/>
            </p:cNvSpPr>
            <p:nvPr/>
          </p:nvSpPr>
          <p:spPr bwMode="auto">
            <a:xfrm flipH="1">
              <a:off x="10080" y="8476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3" name="AutoShape 139"/>
            <p:cNvSpPr>
              <a:spLocks noChangeArrowheads="1"/>
            </p:cNvSpPr>
            <p:nvPr/>
          </p:nvSpPr>
          <p:spPr bwMode="auto">
            <a:xfrm flipH="1">
              <a:off x="10783" y="7680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2" name="AutoShape 138"/>
            <p:cNvSpPr>
              <a:spLocks noChangeArrowheads="1"/>
            </p:cNvSpPr>
            <p:nvPr/>
          </p:nvSpPr>
          <p:spPr bwMode="auto">
            <a:xfrm flipH="1">
              <a:off x="10781" y="8454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1" name="AutoShape 137"/>
            <p:cNvSpPr>
              <a:spLocks noChangeArrowheads="1"/>
            </p:cNvSpPr>
            <p:nvPr/>
          </p:nvSpPr>
          <p:spPr bwMode="auto">
            <a:xfrm flipH="1">
              <a:off x="11087" y="9421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60" name="AutoShape 136"/>
            <p:cNvSpPr>
              <a:spLocks noChangeArrowheads="1"/>
            </p:cNvSpPr>
            <p:nvPr/>
          </p:nvSpPr>
          <p:spPr bwMode="auto">
            <a:xfrm flipH="1">
              <a:off x="10080" y="9609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9" name="AutoShape 135"/>
            <p:cNvSpPr>
              <a:spLocks noChangeArrowheads="1"/>
            </p:cNvSpPr>
            <p:nvPr/>
          </p:nvSpPr>
          <p:spPr bwMode="auto">
            <a:xfrm flipH="1">
              <a:off x="9419" y="8826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8" name="AutoShape 134"/>
            <p:cNvSpPr>
              <a:spLocks noChangeArrowheads="1"/>
            </p:cNvSpPr>
            <p:nvPr/>
          </p:nvSpPr>
          <p:spPr bwMode="auto">
            <a:xfrm flipH="1">
              <a:off x="10423" y="9015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7" name="Text Box 133"/>
            <p:cNvSpPr txBox="1">
              <a:spLocks noChangeArrowheads="1"/>
            </p:cNvSpPr>
            <p:nvPr/>
          </p:nvSpPr>
          <p:spPr bwMode="auto">
            <a:xfrm>
              <a:off x="10208" y="8086"/>
              <a:ext cx="775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0,0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56" name="Text Box 132"/>
            <p:cNvSpPr txBox="1">
              <a:spLocks noChangeArrowheads="1"/>
            </p:cNvSpPr>
            <p:nvPr/>
          </p:nvSpPr>
          <p:spPr bwMode="auto">
            <a:xfrm>
              <a:off x="11498" y="8616"/>
              <a:ext cx="734" cy="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55" name="AutoShape 131"/>
            <p:cNvSpPr>
              <a:spLocks noChangeShapeType="1"/>
            </p:cNvSpPr>
            <p:nvPr/>
          </p:nvSpPr>
          <p:spPr bwMode="auto">
            <a:xfrm>
              <a:off x="9105" y="10299"/>
              <a:ext cx="1" cy="3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4" name="AutoShape 130"/>
            <p:cNvSpPr>
              <a:spLocks noChangeShapeType="1"/>
            </p:cNvSpPr>
            <p:nvPr/>
          </p:nvSpPr>
          <p:spPr bwMode="auto">
            <a:xfrm flipV="1">
              <a:off x="11497" y="8193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3" name="AutoShape 129"/>
            <p:cNvSpPr>
              <a:spLocks noChangeShapeType="1"/>
            </p:cNvSpPr>
            <p:nvPr/>
          </p:nvSpPr>
          <p:spPr bwMode="auto">
            <a:xfrm flipV="1">
              <a:off x="10889" y="7609"/>
              <a:ext cx="229" cy="158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2" name="AutoShape 128"/>
            <p:cNvSpPr>
              <a:spLocks noChangeShapeType="1"/>
            </p:cNvSpPr>
            <p:nvPr/>
          </p:nvSpPr>
          <p:spPr bwMode="auto">
            <a:xfrm flipH="1" flipV="1">
              <a:off x="10547" y="7618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1" name="AutoShape 127"/>
            <p:cNvSpPr>
              <a:spLocks noChangeShapeType="1"/>
            </p:cNvSpPr>
            <p:nvPr/>
          </p:nvSpPr>
          <p:spPr bwMode="auto">
            <a:xfrm flipH="1" flipV="1">
              <a:off x="9854" y="7992"/>
              <a:ext cx="251" cy="16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50" name="AutoShape 126"/>
            <p:cNvSpPr>
              <a:spLocks noChangeShapeType="1"/>
            </p:cNvSpPr>
            <p:nvPr/>
          </p:nvSpPr>
          <p:spPr bwMode="auto">
            <a:xfrm flipH="1">
              <a:off x="9531" y="8009"/>
              <a:ext cx="226" cy="10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9" name="AutoShape 125"/>
            <p:cNvSpPr>
              <a:spLocks noChangeShapeType="1"/>
            </p:cNvSpPr>
            <p:nvPr/>
          </p:nvSpPr>
          <p:spPr bwMode="auto">
            <a:xfrm flipH="1">
              <a:off x="9471" y="8959"/>
              <a:ext cx="8" cy="31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8" name="AutoShape 124"/>
            <p:cNvSpPr>
              <a:spLocks noChangeShapeType="1"/>
            </p:cNvSpPr>
            <p:nvPr/>
          </p:nvSpPr>
          <p:spPr bwMode="auto">
            <a:xfrm>
              <a:off x="11140" y="9561"/>
              <a:ext cx="8" cy="29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7" name="AutoShape 123"/>
            <p:cNvSpPr>
              <a:spLocks noChangeShapeType="1"/>
            </p:cNvSpPr>
            <p:nvPr/>
          </p:nvSpPr>
          <p:spPr bwMode="auto">
            <a:xfrm>
              <a:off x="10863" y="9346"/>
              <a:ext cx="224" cy="13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6" name="AutoShape 122"/>
            <p:cNvSpPr>
              <a:spLocks noChangeShapeType="1"/>
            </p:cNvSpPr>
            <p:nvPr/>
          </p:nvSpPr>
          <p:spPr bwMode="auto">
            <a:xfrm flipV="1">
              <a:off x="11195" y="9346"/>
              <a:ext cx="249" cy="14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5" name="AutoShape 121"/>
            <p:cNvSpPr>
              <a:spLocks noChangeShapeType="1"/>
            </p:cNvSpPr>
            <p:nvPr/>
          </p:nvSpPr>
          <p:spPr bwMode="auto">
            <a:xfrm flipV="1">
              <a:off x="11195" y="8572"/>
              <a:ext cx="249" cy="14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4" name="AutoShape 120"/>
            <p:cNvSpPr>
              <a:spLocks noChangeArrowheads="1"/>
            </p:cNvSpPr>
            <p:nvPr/>
          </p:nvSpPr>
          <p:spPr bwMode="auto">
            <a:xfrm flipH="1">
              <a:off x="11444" y="8464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3" name="Oval 119"/>
            <p:cNvSpPr>
              <a:spLocks noChangeArrowheads="1"/>
            </p:cNvSpPr>
            <p:nvPr/>
          </p:nvSpPr>
          <p:spPr bwMode="auto">
            <a:xfrm>
              <a:off x="11087" y="8681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2" name="Oval 118"/>
            <p:cNvSpPr>
              <a:spLocks noChangeArrowheads="1"/>
            </p:cNvSpPr>
            <p:nvPr/>
          </p:nvSpPr>
          <p:spPr bwMode="auto">
            <a:xfrm>
              <a:off x="10783" y="8124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1" name="Oval 117"/>
            <p:cNvSpPr>
              <a:spLocks noChangeArrowheads="1"/>
            </p:cNvSpPr>
            <p:nvPr/>
          </p:nvSpPr>
          <p:spPr bwMode="auto">
            <a:xfrm>
              <a:off x="10101" y="8155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40" name="AutoShape 116"/>
            <p:cNvSpPr>
              <a:spLocks noChangeArrowheads="1"/>
            </p:cNvSpPr>
            <p:nvPr/>
          </p:nvSpPr>
          <p:spPr bwMode="auto">
            <a:xfrm rot="16200000">
              <a:off x="11780" y="899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9" name="AutoShape 115"/>
            <p:cNvSpPr>
              <a:spLocks noChangeArrowheads="1"/>
            </p:cNvSpPr>
            <p:nvPr/>
          </p:nvSpPr>
          <p:spPr bwMode="auto">
            <a:xfrm rot="16200000">
              <a:off x="12132" y="8421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8" name="AutoShape 114"/>
            <p:cNvSpPr>
              <a:spLocks noChangeArrowheads="1"/>
            </p:cNvSpPr>
            <p:nvPr/>
          </p:nvSpPr>
          <p:spPr bwMode="auto">
            <a:xfrm rot="16200000">
              <a:off x="11795" y="7838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7" name="AutoShape 113"/>
            <p:cNvSpPr>
              <a:spLocks noChangeArrowheads="1"/>
            </p:cNvSpPr>
            <p:nvPr/>
          </p:nvSpPr>
          <p:spPr bwMode="auto">
            <a:xfrm rot="16200000">
              <a:off x="11463" y="7247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6" name="AutoShape 112"/>
            <p:cNvSpPr>
              <a:spLocks noChangeArrowheads="1"/>
            </p:cNvSpPr>
            <p:nvPr/>
          </p:nvSpPr>
          <p:spPr bwMode="auto">
            <a:xfrm rot="16200000">
              <a:off x="11124" y="6664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5" name="AutoShape 111"/>
            <p:cNvSpPr>
              <a:spLocks noChangeArrowheads="1"/>
            </p:cNvSpPr>
            <p:nvPr/>
          </p:nvSpPr>
          <p:spPr bwMode="auto">
            <a:xfrm rot="16200000">
              <a:off x="10441" y="666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4" name="AutoShape 110"/>
            <p:cNvSpPr>
              <a:spLocks noChangeArrowheads="1"/>
            </p:cNvSpPr>
            <p:nvPr/>
          </p:nvSpPr>
          <p:spPr bwMode="auto">
            <a:xfrm rot="16200000">
              <a:off x="9763" y="666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3" name="AutoShape 109"/>
            <p:cNvSpPr>
              <a:spLocks noChangeArrowheads="1"/>
            </p:cNvSpPr>
            <p:nvPr/>
          </p:nvSpPr>
          <p:spPr bwMode="auto">
            <a:xfrm rot="16200000">
              <a:off x="9084" y="6652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2" name="AutoShape 108"/>
            <p:cNvSpPr>
              <a:spLocks noChangeArrowheads="1"/>
            </p:cNvSpPr>
            <p:nvPr/>
          </p:nvSpPr>
          <p:spPr bwMode="auto">
            <a:xfrm rot="16200000">
              <a:off x="8733" y="722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1" name="AutoShape 107"/>
            <p:cNvSpPr>
              <a:spLocks noChangeArrowheads="1"/>
            </p:cNvSpPr>
            <p:nvPr/>
          </p:nvSpPr>
          <p:spPr bwMode="auto">
            <a:xfrm rot="16200000">
              <a:off x="8395" y="7813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30" name="AutoShape 106"/>
            <p:cNvSpPr>
              <a:spLocks noChangeArrowheads="1"/>
            </p:cNvSpPr>
            <p:nvPr/>
          </p:nvSpPr>
          <p:spPr bwMode="auto">
            <a:xfrm rot="16200000">
              <a:off x="8393" y="897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9" name="AutoShape 105"/>
            <p:cNvSpPr>
              <a:spLocks noChangeArrowheads="1"/>
            </p:cNvSpPr>
            <p:nvPr/>
          </p:nvSpPr>
          <p:spPr bwMode="auto">
            <a:xfrm rot="16200000">
              <a:off x="8723" y="9565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8" name="AutoShape 104"/>
            <p:cNvSpPr>
              <a:spLocks noChangeArrowheads="1"/>
            </p:cNvSpPr>
            <p:nvPr/>
          </p:nvSpPr>
          <p:spPr bwMode="auto">
            <a:xfrm rot="16200000">
              <a:off x="9057" y="10151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7" name="AutoShape 103"/>
            <p:cNvSpPr>
              <a:spLocks noChangeArrowheads="1"/>
            </p:cNvSpPr>
            <p:nvPr/>
          </p:nvSpPr>
          <p:spPr bwMode="auto">
            <a:xfrm rot="16200000">
              <a:off x="9735" y="1015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6" name="AutoShape 102"/>
            <p:cNvSpPr>
              <a:spLocks noChangeArrowheads="1"/>
            </p:cNvSpPr>
            <p:nvPr/>
          </p:nvSpPr>
          <p:spPr bwMode="auto">
            <a:xfrm rot="16200000">
              <a:off x="10416" y="1015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5" name="AutoShape 101"/>
            <p:cNvSpPr>
              <a:spLocks noChangeArrowheads="1"/>
            </p:cNvSpPr>
            <p:nvPr/>
          </p:nvSpPr>
          <p:spPr bwMode="auto">
            <a:xfrm rot="16200000">
              <a:off x="11102" y="10159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4" name="AutoShape 100"/>
            <p:cNvSpPr>
              <a:spLocks noChangeArrowheads="1"/>
            </p:cNvSpPr>
            <p:nvPr/>
          </p:nvSpPr>
          <p:spPr bwMode="auto">
            <a:xfrm rot="16200000">
              <a:off x="11440" y="9572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3" name="Oval 99"/>
            <p:cNvSpPr>
              <a:spLocks noChangeArrowheads="1"/>
            </p:cNvSpPr>
            <p:nvPr/>
          </p:nvSpPr>
          <p:spPr bwMode="auto">
            <a:xfrm>
              <a:off x="10778" y="6934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2" name="Oval 98"/>
            <p:cNvSpPr>
              <a:spLocks noChangeArrowheads="1"/>
            </p:cNvSpPr>
            <p:nvPr/>
          </p:nvSpPr>
          <p:spPr bwMode="auto">
            <a:xfrm>
              <a:off x="10113" y="6934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1" name="Oval 97"/>
            <p:cNvSpPr>
              <a:spLocks noChangeArrowheads="1"/>
            </p:cNvSpPr>
            <p:nvPr/>
          </p:nvSpPr>
          <p:spPr bwMode="auto">
            <a:xfrm>
              <a:off x="9417" y="6905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20" name="Oval 96"/>
            <p:cNvSpPr>
              <a:spLocks noChangeArrowheads="1"/>
            </p:cNvSpPr>
            <p:nvPr/>
          </p:nvSpPr>
          <p:spPr bwMode="auto">
            <a:xfrm>
              <a:off x="9079" y="751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9" name="Oval 95"/>
            <p:cNvSpPr>
              <a:spLocks noChangeArrowheads="1"/>
            </p:cNvSpPr>
            <p:nvPr/>
          </p:nvSpPr>
          <p:spPr bwMode="auto">
            <a:xfrm>
              <a:off x="8721" y="808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8" name="Oval 94"/>
            <p:cNvSpPr>
              <a:spLocks noChangeArrowheads="1"/>
            </p:cNvSpPr>
            <p:nvPr/>
          </p:nvSpPr>
          <p:spPr bwMode="auto">
            <a:xfrm>
              <a:off x="8360" y="869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7" name="Oval 93"/>
            <p:cNvSpPr>
              <a:spLocks noChangeArrowheads="1"/>
            </p:cNvSpPr>
            <p:nvPr/>
          </p:nvSpPr>
          <p:spPr bwMode="auto">
            <a:xfrm>
              <a:off x="8721" y="921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6" name="Oval 92"/>
            <p:cNvSpPr>
              <a:spLocks noChangeArrowheads="1"/>
            </p:cNvSpPr>
            <p:nvPr/>
          </p:nvSpPr>
          <p:spPr bwMode="auto">
            <a:xfrm>
              <a:off x="9030" y="9816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5" name="Oval 91"/>
            <p:cNvSpPr>
              <a:spLocks noChangeArrowheads="1"/>
            </p:cNvSpPr>
            <p:nvPr/>
          </p:nvSpPr>
          <p:spPr bwMode="auto">
            <a:xfrm>
              <a:off x="9371" y="1041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4" name="Oval 90"/>
            <p:cNvSpPr>
              <a:spLocks noChangeArrowheads="1"/>
            </p:cNvSpPr>
            <p:nvPr/>
          </p:nvSpPr>
          <p:spPr bwMode="auto">
            <a:xfrm>
              <a:off x="10070" y="1041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3" name="Oval 89"/>
            <p:cNvSpPr>
              <a:spLocks noChangeArrowheads="1"/>
            </p:cNvSpPr>
            <p:nvPr/>
          </p:nvSpPr>
          <p:spPr bwMode="auto">
            <a:xfrm>
              <a:off x="10753" y="1041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2" name="Oval 88"/>
            <p:cNvSpPr>
              <a:spLocks noChangeArrowheads="1"/>
            </p:cNvSpPr>
            <p:nvPr/>
          </p:nvSpPr>
          <p:spPr bwMode="auto">
            <a:xfrm>
              <a:off x="11431" y="10418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1" name="Oval 87"/>
            <p:cNvSpPr>
              <a:spLocks noChangeArrowheads="1"/>
            </p:cNvSpPr>
            <p:nvPr/>
          </p:nvSpPr>
          <p:spPr bwMode="auto">
            <a:xfrm>
              <a:off x="11759" y="9842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10" name="Oval 86"/>
            <p:cNvSpPr>
              <a:spLocks noChangeArrowheads="1"/>
            </p:cNvSpPr>
            <p:nvPr/>
          </p:nvSpPr>
          <p:spPr bwMode="auto">
            <a:xfrm>
              <a:off x="12129" y="9272"/>
              <a:ext cx="85" cy="1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109" name="Text Box 85"/>
            <p:cNvSpPr txBox="1">
              <a:spLocks noChangeArrowheads="1"/>
            </p:cNvSpPr>
            <p:nvPr/>
          </p:nvSpPr>
          <p:spPr bwMode="auto">
            <a:xfrm>
              <a:off x="12231" y="8616"/>
              <a:ext cx="867" cy="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8" name="Text Box 84"/>
            <p:cNvSpPr txBox="1">
              <a:spLocks noChangeArrowheads="1"/>
            </p:cNvSpPr>
            <p:nvPr/>
          </p:nvSpPr>
          <p:spPr bwMode="auto">
            <a:xfrm>
              <a:off x="12103" y="7837"/>
              <a:ext cx="756" cy="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7" name="Text Box 83"/>
            <p:cNvSpPr txBox="1">
              <a:spLocks noChangeArrowheads="1"/>
            </p:cNvSpPr>
            <p:nvPr/>
          </p:nvSpPr>
          <p:spPr bwMode="auto">
            <a:xfrm>
              <a:off x="11464" y="7432"/>
              <a:ext cx="786" cy="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3,2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6" name="Text Box 82"/>
            <p:cNvSpPr txBox="1">
              <a:spLocks noChangeArrowheads="1"/>
            </p:cNvSpPr>
            <p:nvPr/>
          </p:nvSpPr>
          <p:spPr bwMode="auto">
            <a:xfrm>
              <a:off x="11060" y="6496"/>
              <a:ext cx="713" cy="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5" name="Text Box 81"/>
            <p:cNvSpPr txBox="1">
              <a:spLocks noChangeArrowheads="1"/>
            </p:cNvSpPr>
            <p:nvPr/>
          </p:nvSpPr>
          <p:spPr bwMode="auto">
            <a:xfrm>
              <a:off x="10455" y="6472"/>
              <a:ext cx="685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4" name="Text Box 80"/>
            <p:cNvSpPr txBox="1">
              <a:spLocks noChangeArrowheads="1"/>
            </p:cNvSpPr>
            <p:nvPr/>
          </p:nvSpPr>
          <p:spPr bwMode="auto">
            <a:xfrm>
              <a:off x="9784" y="6472"/>
              <a:ext cx="797" cy="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3" name="Text Box 79"/>
            <p:cNvSpPr txBox="1">
              <a:spLocks noChangeArrowheads="1"/>
            </p:cNvSpPr>
            <p:nvPr/>
          </p:nvSpPr>
          <p:spPr bwMode="auto">
            <a:xfrm>
              <a:off x="9281" y="6496"/>
              <a:ext cx="774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3,6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2" name="Text Box 78"/>
            <p:cNvSpPr txBox="1">
              <a:spLocks noChangeArrowheads="1"/>
            </p:cNvSpPr>
            <p:nvPr/>
          </p:nvSpPr>
          <p:spPr bwMode="auto">
            <a:xfrm>
              <a:off x="8720" y="7379"/>
              <a:ext cx="671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3,7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1" name="Text Box 77"/>
            <p:cNvSpPr txBox="1">
              <a:spLocks noChangeArrowheads="1"/>
            </p:cNvSpPr>
            <p:nvPr/>
          </p:nvSpPr>
          <p:spPr bwMode="auto">
            <a:xfrm>
              <a:off x="8488" y="7653"/>
              <a:ext cx="72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3,8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00" name="Text Box 76"/>
            <p:cNvSpPr txBox="1">
              <a:spLocks noChangeArrowheads="1"/>
            </p:cNvSpPr>
            <p:nvPr/>
          </p:nvSpPr>
          <p:spPr bwMode="auto">
            <a:xfrm>
              <a:off x="8643" y="9647"/>
              <a:ext cx="80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9" name="Text Box 75"/>
            <p:cNvSpPr txBox="1">
              <a:spLocks noChangeArrowheads="1"/>
            </p:cNvSpPr>
            <p:nvPr/>
          </p:nvSpPr>
          <p:spPr bwMode="auto">
            <a:xfrm>
              <a:off x="9151" y="10418"/>
              <a:ext cx="829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3,12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8" name="Text Box 74"/>
            <p:cNvSpPr txBox="1">
              <a:spLocks noChangeArrowheads="1"/>
            </p:cNvSpPr>
            <p:nvPr/>
          </p:nvSpPr>
          <p:spPr bwMode="auto">
            <a:xfrm>
              <a:off x="9744" y="10418"/>
              <a:ext cx="895" cy="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7" name="Text Box 73"/>
            <p:cNvSpPr txBox="1">
              <a:spLocks noChangeArrowheads="1"/>
            </p:cNvSpPr>
            <p:nvPr/>
          </p:nvSpPr>
          <p:spPr bwMode="auto">
            <a:xfrm>
              <a:off x="10411" y="10418"/>
              <a:ext cx="804" cy="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6" name="Text Box 72"/>
            <p:cNvSpPr txBox="1">
              <a:spLocks noChangeArrowheads="1"/>
            </p:cNvSpPr>
            <p:nvPr/>
          </p:nvSpPr>
          <p:spPr bwMode="auto">
            <a:xfrm>
              <a:off x="11050" y="10383"/>
              <a:ext cx="823" cy="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5" name="Text Box 71"/>
            <p:cNvSpPr txBox="1">
              <a:spLocks noChangeArrowheads="1"/>
            </p:cNvSpPr>
            <p:nvPr/>
          </p:nvSpPr>
          <p:spPr bwMode="auto">
            <a:xfrm>
              <a:off x="11444" y="9722"/>
              <a:ext cx="729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3,16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4" name="Text Box 70"/>
            <p:cNvSpPr txBox="1">
              <a:spLocks noChangeArrowheads="1"/>
            </p:cNvSpPr>
            <p:nvPr/>
          </p:nvSpPr>
          <p:spPr bwMode="auto">
            <a:xfrm>
              <a:off x="11940" y="9210"/>
              <a:ext cx="764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3,17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93" name="AutoShape 69"/>
            <p:cNvSpPr>
              <a:spLocks noChangeArrowheads="1"/>
            </p:cNvSpPr>
            <p:nvPr/>
          </p:nvSpPr>
          <p:spPr bwMode="auto">
            <a:xfrm flipH="1">
              <a:off x="12109" y="8454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92" name="AutoShape 68"/>
            <p:cNvSpPr>
              <a:spLocks noChangeArrowheads="1"/>
            </p:cNvSpPr>
            <p:nvPr/>
          </p:nvSpPr>
          <p:spPr bwMode="auto">
            <a:xfrm flipH="1">
              <a:off x="11464" y="7292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91" name="AutoShape 67"/>
            <p:cNvSpPr>
              <a:spLocks noChangeArrowheads="1"/>
            </p:cNvSpPr>
            <p:nvPr/>
          </p:nvSpPr>
          <p:spPr bwMode="auto">
            <a:xfrm flipH="1">
              <a:off x="10442" y="7103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90" name="AutoShape 66"/>
            <p:cNvSpPr>
              <a:spLocks noChangeArrowheads="1"/>
            </p:cNvSpPr>
            <p:nvPr/>
          </p:nvSpPr>
          <p:spPr bwMode="auto">
            <a:xfrm flipH="1">
              <a:off x="9400" y="7267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9" name="AutoShape 65"/>
            <p:cNvSpPr>
              <a:spLocks noChangeArrowheads="1"/>
            </p:cNvSpPr>
            <p:nvPr/>
          </p:nvSpPr>
          <p:spPr bwMode="auto">
            <a:xfrm flipH="1">
              <a:off x="8721" y="8432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8" name="AutoShape 64"/>
            <p:cNvSpPr>
              <a:spLocks noChangeArrowheads="1"/>
            </p:cNvSpPr>
            <p:nvPr/>
          </p:nvSpPr>
          <p:spPr bwMode="auto">
            <a:xfrm flipH="1">
              <a:off x="9039" y="9421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7" name="AutoShape 63"/>
            <p:cNvSpPr>
              <a:spLocks noChangeArrowheads="1"/>
            </p:cNvSpPr>
            <p:nvPr/>
          </p:nvSpPr>
          <p:spPr bwMode="auto">
            <a:xfrm flipH="1">
              <a:off x="9729" y="10188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6" name="AutoShape 62"/>
            <p:cNvSpPr>
              <a:spLocks noChangeArrowheads="1"/>
            </p:cNvSpPr>
            <p:nvPr/>
          </p:nvSpPr>
          <p:spPr bwMode="auto">
            <a:xfrm flipH="1">
              <a:off x="11105" y="10238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5" name="AutoShape 61"/>
            <p:cNvSpPr>
              <a:spLocks noChangeArrowheads="1"/>
            </p:cNvSpPr>
            <p:nvPr/>
          </p:nvSpPr>
          <p:spPr bwMode="auto">
            <a:xfrm flipH="1">
              <a:off x="11767" y="9421"/>
              <a:ext cx="106" cy="14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4" name="AutoShape 60"/>
            <p:cNvSpPr>
              <a:spLocks noChangeShapeType="1"/>
            </p:cNvSpPr>
            <p:nvPr/>
          </p:nvSpPr>
          <p:spPr bwMode="auto">
            <a:xfrm flipV="1">
              <a:off x="11854" y="8599"/>
              <a:ext cx="249" cy="14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3" name="AutoShape 59"/>
            <p:cNvSpPr>
              <a:spLocks noChangeShapeType="1"/>
            </p:cNvSpPr>
            <p:nvPr/>
          </p:nvSpPr>
          <p:spPr bwMode="auto">
            <a:xfrm flipV="1">
              <a:off x="12166" y="8193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2" name="AutoShape 58"/>
            <p:cNvSpPr>
              <a:spLocks noChangeShapeType="1"/>
            </p:cNvSpPr>
            <p:nvPr/>
          </p:nvSpPr>
          <p:spPr bwMode="auto">
            <a:xfrm>
              <a:off x="12265" y="8594"/>
              <a:ext cx="156" cy="11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1" name="AutoShape 57"/>
            <p:cNvSpPr>
              <a:spLocks noChangeShapeType="1"/>
            </p:cNvSpPr>
            <p:nvPr/>
          </p:nvSpPr>
          <p:spPr bwMode="auto">
            <a:xfrm flipV="1">
              <a:off x="11516" y="7031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80" name="AutoShape 56"/>
            <p:cNvSpPr>
              <a:spLocks noChangeShapeType="1"/>
            </p:cNvSpPr>
            <p:nvPr/>
          </p:nvSpPr>
          <p:spPr bwMode="auto">
            <a:xfrm flipV="1">
              <a:off x="11215" y="7407"/>
              <a:ext cx="229" cy="158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9" name="AutoShape 55"/>
            <p:cNvSpPr>
              <a:spLocks noChangeShapeType="1"/>
            </p:cNvSpPr>
            <p:nvPr/>
          </p:nvSpPr>
          <p:spPr bwMode="auto">
            <a:xfrm>
              <a:off x="11564" y="7407"/>
              <a:ext cx="224" cy="13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8" name="AutoShape 54"/>
            <p:cNvSpPr>
              <a:spLocks noChangeShapeType="1"/>
            </p:cNvSpPr>
            <p:nvPr/>
          </p:nvSpPr>
          <p:spPr bwMode="auto">
            <a:xfrm flipV="1">
              <a:off x="10542" y="7031"/>
              <a:ext cx="229" cy="158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7" name="AutoShape 53"/>
            <p:cNvSpPr>
              <a:spLocks noChangeShapeType="1"/>
            </p:cNvSpPr>
            <p:nvPr/>
          </p:nvSpPr>
          <p:spPr bwMode="auto">
            <a:xfrm flipH="1" flipV="1">
              <a:off x="10208" y="7031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6" name="AutoShape 52"/>
            <p:cNvSpPr>
              <a:spLocks noChangeShapeType="1"/>
            </p:cNvSpPr>
            <p:nvPr/>
          </p:nvSpPr>
          <p:spPr bwMode="auto">
            <a:xfrm flipV="1">
              <a:off x="10487" y="7217"/>
              <a:ext cx="2" cy="3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5" name="AutoShape 51"/>
            <p:cNvSpPr>
              <a:spLocks noChangeShapeType="1"/>
            </p:cNvSpPr>
            <p:nvPr/>
          </p:nvSpPr>
          <p:spPr bwMode="auto">
            <a:xfrm flipH="1" flipV="1">
              <a:off x="9550" y="7417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4" name="AutoShape 50"/>
            <p:cNvSpPr>
              <a:spLocks noChangeShapeType="1"/>
            </p:cNvSpPr>
            <p:nvPr/>
          </p:nvSpPr>
          <p:spPr bwMode="auto">
            <a:xfrm flipV="1">
              <a:off x="9455" y="6982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3" name="AutoShape 49"/>
            <p:cNvSpPr>
              <a:spLocks noChangeShapeType="1"/>
            </p:cNvSpPr>
            <p:nvPr/>
          </p:nvSpPr>
          <p:spPr bwMode="auto">
            <a:xfrm flipH="1">
              <a:off x="9151" y="7417"/>
              <a:ext cx="226" cy="10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2" name="AutoShape 48"/>
            <p:cNvSpPr>
              <a:spLocks noChangeShapeType="1"/>
            </p:cNvSpPr>
            <p:nvPr/>
          </p:nvSpPr>
          <p:spPr bwMode="auto">
            <a:xfrm flipH="1" flipV="1">
              <a:off x="8837" y="8553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1" name="AutoShape 47"/>
            <p:cNvSpPr>
              <a:spLocks noChangeShapeType="1"/>
            </p:cNvSpPr>
            <p:nvPr/>
          </p:nvSpPr>
          <p:spPr bwMode="auto">
            <a:xfrm flipV="1">
              <a:off x="8778" y="8155"/>
              <a:ext cx="1" cy="26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70" name="AutoShape 46"/>
            <p:cNvSpPr>
              <a:spLocks noChangeShapeType="1"/>
            </p:cNvSpPr>
            <p:nvPr/>
          </p:nvSpPr>
          <p:spPr bwMode="auto">
            <a:xfrm flipH="1">
              <a:off x="8474" y="8594"/>
              <a:ext cx="226" cy="102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9" name="AutoShape 45"/>
            <p:cNvSpPr>
              <a:spLocks noChangeShapeType="1"/>
            </p:cNvSpPr>
            <p:nvPr/>
          </p:nvSpPr>
          <p:spPr bwMode="auto">
            <a:xfrm flipH="1">
              <a:off x="9143" y="9366"/>
              <a:ext cx="267" cy="135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8" name="AutoShape 44"/>
            <p:cNvSpPr>
              <a:spLocks noChangeShapeType="1"/>
            </p:cNvSpPr>
            <p:nvPr/>
          </p:nvSpPr>
          <p:spPr bwMode="auto">
            <a:xfrm flipH="1" flipV="1">
              <a:off x="8797" y="9291"/>
              <a:ext cx="203" cy="14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7" name="AutoShape 43"/>
            <p:cNvSpPr>
              <a:spLocks noChangeShapeType="1"/>
            </p:cNvSpPr>
            <p:nvPr/>
          </p:nvSpPr>
          <p:spPr bwMode="auto">
            <a:xfrm flipH="1">
              <a:off x="9071" y="9529"/>
              <a:ext cx="8" cy="31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6" name="AutoShape 42"/>
            <p:cNvSpPr>
              <a:spLocks noChangeShapeType="1"/>
            </p:cNvSpPr>
            <p:nvPr/>
          </p:nvSpPr>
          <p:spPr bwMode="auto">
            <a:xfrm flipH="1">
              <a:off x="9490" y="10328"/>
              <a:ext cx="229" cy="14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5" name="AutoShape 41"/>
            <p:cNvSpPr>
              <a:spLocks noChangeShapeType="1"/>
            </p:cNvSpPr>
            <p:nvPr/>
          </p:nvSpPr>
          <p:spPr bwMode="auto">
            <a:xfrm>
              <a:off x="9817" y="10299"/>
              <a:ext cx="240" cy="17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4" name="AutoShape 40"/>
            <p:cNvSpPr>
              <a:spLocks noChangeShapeType="1"/>
            </p:cNvSpPr>
            <p:nvPr/>
          </p:nvSpPr>
          <p:spPr bwMode="auto">
            <a:xfrm>
              <a:off x="11146" y="9967"/>
              <a:ext cx="15" cy="27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3" name="AutoShape 39"/>
            <p:cNvSpPr>
              <a:spLocks noChangeShapeType="1"/>
            </p:cNvSpPr>
            <p:nvPr/>
          </p:nvSpPr>
          <p:spPr bwMode="auto">
            <a:xfrm>
              <a:off x="11191" y="10299"/>
              <a:ext cx="240" cy="17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2" name="AutoShape 38"/>
            <p:cNvSpPr>
              <a:spLocks noChangeShapeType="1"/>
            </p:cNvSpPr>
            <p:nvPr/>
          </p:nvSpPr>
          <p:spPr bwMode="auto">
            <a:xfrm flipH="1">
              <a:off x="10863" y="10328"/>
              <a:ext cx="229" cy="14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1" name="AutoShape 37"/>
            <p:cNvSpPr>
              <a:spLocks noChangeShapeType="1"/>
            </p:cNvSpPr>
            <p:nvPr/>
          </p:nvSpPr>
          <p:spPr bwMode="auto">
            <a:xfrm>
              <a:off x="11820" y="9561"/>
              <a:ext cx="1" cy="28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60" name="AutoShape 36"/>
            <p:cNvSpPr>
              <a:spLocks noChangeShapeType="1"/>
            </p:cNvSpPr>
            <p:nvPr/>
          </p:nvSpPr>
          <p:spPr bwMode="auto">
            <a:xfrm flipV="1">
              <a:off x="11854" y="9344"/>
              <a:ext cx="249" cy="14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9" name="AutoShape 35"/>
            <p:cNvSpPr>
              <a:spLocks noChangeShapeType="1"/>
            </p:cNvSpPr>
            <p:nvPr/>
          </p:nvSpPr>
          <p:spPr bwMode="auto">
            <a:xfrm>
              <a:off x="11570" y="9344"/>
              <a:ext cx="224" cy="13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8" name="AutoShape 34"/>
            <p:cNvSpPr>
              <a:spLocks noChangeShapeType="1"/>
            </p:cNvSpPr>
            <p:nvPr/>
          </p:nvSpPr>
          <p:spPr bwMode="auto">
            <a:xfrm>
              <a:off x="9792" y="9909"/>
              <a:ext cx="8" cy="297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7" name="AutoShape 33"/>
            <p:cNvSpPr>
              <a:spLocks noChangeShapeType="1"/>
            </p:cNvSpPr>
            <p:nvPr/>
          </p:nvSpPr>
          <p:spPr bwMode="auto">
            <a:xfrm flipH="1">
              <a:off x="10511" y="6382"/>
              <a:ext cx="1395" cy="230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6" name="AutoShape 32"/>
            <p:cNvSpPr>
              <a:spLocks noChangeShapeType="1"/>
            </p:cNvSpPr>
            <p:nvPr/>
          </p:nvSpPr>
          <p:spPr bwMode="auto">
            <a:xfrm>
              <a:off x="9085" y="6382"/>
              <a:ext cx="1401" cy="23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5" name="AutoShape 31"/>
            <p:cNvSpPr>
              <a:spLocks noChangeShapeType="1"/>
            </p:cNvSpPr>
            <p:nvPr/>
          </p:nvSpPr>
          <p:spPr bwMode="auto">
            <a:xfrm flipV="1">
              <a:off x="9079" y="8786"/>
              <a:ext cx="1412" cy="21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4" name="AutoShape 30"/>
            <p:cNvSpPr>
              <a:spLocks noChangeShapeType="1"/>
            </p:cNvSpPr>
            <p:nvPr/>
          </p:nvSpPr>
          <p:spPr bwMode="auto">
            <a:xfrm flipH="1" flipV="1">
              <a:off x="10541" y="8826"/>
              <a:ext cx="1232" cy="21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3" name="AutoShape 29"/>
            <p:cNvSpPr>
              <a:spLocks noChangeShapeType="1"/>
            </p:cNvSpPr>
            <p:nvPr/>
          </p:nvSpPr>
          <p:spPr bwMode="auto">
            <a:xfrm>
              <a:off x="8098" y="8745"/>
              <a:ext cx="2333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12667" y="7103"/>
              <a:ext cx="1144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10003" y="6146"/>
              <a:ext cx="1135" cy="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7279" y="7066"/>
              <a:ext cx="1195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2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7233" y="9501"/>
              <a:ext cx="124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10012" y="10742"/>
              <a:ext cx="1292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12492" y="9685"/>
              <a:ext cx="114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Sector 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11460" y="7005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11767" y="8718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12160" y="8124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12421" y="8704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9490" y="8111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11140" y="7551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11773" y="7531"/>
              <a:ext cx="71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9" name="AutoShape 15"/>
            <p:cNvSpPr>
              <a:spLocks noChangeArrowheads="1"/>
            </p:cNvSpPr>
            <p:nvPr/>
          </p:nvSpPr>
          <p:spPr bwMode="auto">
            <a:xfrm rot="16200000">
              <a:off x="8065" y="8380"/>
              <a:ext cx="776" cy="678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13095" y="8431"/>
              <a:ext cx="811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A</a:t>
              </a:r>
              <a:r>
                <a:rPr kumimoji="1" lang="en-US" altLang="zh-TW" sz="1200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7522" y="8454"/>
              <a:ext cx="811" cy="5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A</a:t>
              </a:r>
              <a:r>
                <a:rPr kumimoji="1" lang="en-US" altLang="zh-TW" sz="1000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8695" y="10668"/>
              <a:ext cx="811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A</a:t>
              </a:r>
              <a:r>
                <a:rPr kumimoji="1" lang="en-US" altLang="zh-TW" sz="1200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11570" y="10742"/>
              <a:ext cx="716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A</a:t>
              </a:r>
              <a:r>
                <a:rPr kumimoji="1" lang="en-US" altLang="zh-TW" sz="1200" b="1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5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8203" y="9107"/>
              <a:ext cx="948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3,10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8067" y="8155"/>
              <a:ext cx="770" cy="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3,9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9187" y="9625"/>
              <a:ext cx="683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2,8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10705" y="7136"/>
              <a:ext cx="649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2,2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11394" y="7835"/>
              <a:ext cx="676" cy="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2,1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0467" y="8553"/>
              <a:ext cx="227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S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9281" y="7391"/>
              <a:ext cx="825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C</a:t>
              </a:r>
              <a:r>
                <a:rPr kumimoji="1" lang="en-US" altLang="zh-TW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新細明體" pitchFamily="18" charset="-120"/>
                  <a:cs typeface="Times New Roman" pitchFamily="18" charset="0"/>
                </a:rPr>
                <a:t>2,4</a:t>
              </a:r>
              <a:endParaRPr kumimoji="1" lang="en-US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sp>
        <p:nvSpPr>
          <p:cNvPr id="1277" name="Rectangle 253"/>
          <p:cNvSpPr>
            <a:spLocks noChangeArrowheads="1"/>
          </p:cNvSpPr>
          <p:nvPr/>
        </p:nvSpPr>
        <p:spPr bwMode="auto">
          <a:xfrm>
            <a:off x="0" y="371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Wireless Broadcasting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Broadcasting is one of the most fundament </a:t>
            </a:r>
            <a:r>
              <a:rPr lang="en-US" altLang="zh-TW" dirty="0" smtClean="0"/>
              <a:t>operations </a:t>
            </a:r>
            <a:r>
              <a:rPr lang="en-US" altLang="zh-TW" dirty="0" smtClean="0"/>
              <a:t>in </a:t>
            </a:r>
            <a:r>
              <a:rPr lang="en-US" altLang="zh-TW" dirty="0" smtClean="0"/>
              <a:t>wireless networks</a:t>
            </a:r>
            <a:endParaRPr lang="en-US" altLang="zh-TW" dirty="0" smtClean="0"/>
          </a:p>
          <a:p>
            <a:r>
              <a:rPr lang="en-US" altLang="zh-TW" dirty="0" smtClean="0"/>
              <a:t>Each node has one antenna of which wireless transmission range is modeled as </a:t>
            </a:r>
            <a:r>
              <a:rPr lang="en-US" altLang="zh-TW" dirty="0" smtClean="0">
                <a:solidFill>
                  <a:srgbClr val="FF0000"/>
                </a:solidFill>
              </a:rPr>
              <a:t>a circle of fixed radius R</a:t>
            </a:r>
          </a:p>
          <a:p>
            <a:r>
              <a:rPr lang="en-US" altLang="zh-TW" dirty="0" smtClean="0"/>
              <a:t>One </a:t>
            </a:r>
            <a:r>
              <a:rPr lang="en-US" altLang="zh-TW" dirty="0" smtClean="0"/>
              <a:t>node, called </a:t>
            </a:r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source </a:t>
            </a:r>
            <a:r>
              <a:rPr lang="en-US" altLang="zh-TW" dirty="0" smtClean="0">
                <a:solidFill>
                  <a:srgbClr val="FF0000"/>
                </a:solidFill>
              </a:rPr>
              <a:t>node</a:t>
            </a:r>
            <a:r>
              <a:rPr lang="en-US" altLang="zh-TW" dirty="0" smtClean="0"/>
              <a:t>, </a:t>
            </a:r>
            <a:r>
              <a:rPr lang="en-US" altLang="zh-TW" dirty="0" smtClean="0"/>
              <a:t>would like to disseminate a packet to all network nodes</a:t>
            </a:r>
          </a:p>
          <a:p>
            <a:r>
              <a:rPr lang="en-US" altLang="zh-TW" dirty="0" smtClean="0"/>
              <a:t>Nodes </a:t>
            </a:r>
            <a:r>
              <a:rPr lang="en-US" altLang="zh-TW" dirty="0" smtClean="0"/>
              <a:t>receiving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packet will intelligently decide </a:t>
            </a:r>
            <a:r>
              <a:rPr lang="en-US" altLang="zh-TW" dirty="0" smtClean="0">
                <a:solidFill>
                  <a:srgbClr val="FF0000"/>
                </a:solidFill>
              </a:rPr>
              <a:t>whether to rebroadcast it or not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  <p:grpSp>
        <p:nvGrpSpPr>
          <p:cNvPr id="4" name="Group 72"/>
          <p:cNvGrpSpPr/>
          <p:nvPr/>
        </p:nvGrpSpPr>
        <p:grpSpPr>
          <a:xfrm>
            <a:off x="8286776" y="1428736"/>
            <a:ext cx="142876" cy="357190"/>
            <a:chOff x="7347005" y="3697357"/>
            <a:chExt cx="190832" cy="54864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429699" y="3829240"/>
              <a:ext cx="36575" cy="27089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6" name="Isosceles Triangle 5"/>
            <p:cNvSpPr/>
            <p:nvPr/>
          </p:nvSpPr>
          <p:spPr bwMode="auto">
            <a:xfrm>
              <a:off x="7353367" y="4023726"/>
              <a:ext cx="184470" cy="222271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7347005" y="3697357"/>
              <a:ext cx="190832" cy="18050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800" b="0" i="0" u="none" strike="noStrike" cap="none" normalizeH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sp>
        <p:nvSpPr>
          <p:cNvPr id="27" name="Oval 26"/>
          <p:cNvSpPr/>
          <p:nvPr/>
        </p:nvSpPr>
        <p:spPr>
          <a:xfrm>
            <a:off x="7718276" y="928670"/>
            <a:ext cx="1357322" cy="13573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8286788" y="1214410"/>
            <a:ext cx="5714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548580" y="128586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R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 : Algorithm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05250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The step for the source node S to broadcast a packet P</a:t>
            </a:r>
            <a:r>
              <a:rPr lang="en-US" dirty="0" smtClean="0"/>
              <a:t>:</a:t>
            </a:r>
            <a:endParaRPr lang="zh-TW" altLang="en-US" dirty="0" smtClean="0"/>
          </a:p>
          <a:p>
            <a:pPr lvl="1"/>
            <a:r>
              <a:rPr lang="en-US" dirty="0" smtClean="0"/>
              <a:t>S1. S sends the packet P(LS, F) with F={LV</a:t>
            </a:r>
            <a:r>
              <a:rPr lang="en-US" baseline="-25000" dirty="0" smtClean="0"/>
              <a:t>1,0</a:t>
            </a:r>
            <a:r>
              <a:rPr lang="en-US" dirty="0" smtClean="0"/>
              <a:t>, LV</a:t>
            </a:r>
            <a:r>
              <a:rPr lang="en-US" baseline="-25000" dirty="0" smtClean="0"/>
              <a:t>1,1</a:t>
            </a:r>
            <a:r>
              <a:rPr lang="en-US" dirty="0" smtClean="0"/>
              <a:t>, LV</a:t>
            </a:r>
            <a:r>
              <a:rPr lang="en-US" baseline="-25000" dirty="0" smtClean="0"/>
              <a:t>1,2</a:t>
            </a:r>
            <a:r>
              <a:rPr lang="en-US" dirty="0" smtClean="0"/>
              <a:t>}.</a:t>
            </a:r>
            <a:endParaRPr lang="zh-TW" altLang="en-US" dirty="0" smtClean="0"/>
          </a:p>
          <a:p>
            <a:endParaRPr lang="zh-TW" altLang="en-US" dirty="0"/>
          </a:p>
        </p:txBody>
      </p:sp>
      <p:grpSp>
        <p:nvGrpSpPr>
          <p:cNvPr id="4" name="Group 711"/>
          <p:cNvGrpSpPr/>
          <p:nvPr/>
        </p:nvGrpSpPr>
        <p:grpSpPr>
          <a:xfrm>
            <a:off x="3571868" y="2786058"/>
            <a:ext cx="2500330" cy="2357454"/>
            <a:chOff x="3700456" y="2428868"/>
            <a:chExt cx="1871874" cy="1800238"/>
          </a:xfrm>
        </p:grpSpPr>
        <p:sp>
          <p:nvSpPr>
            <p:cNvPr id="5" name="AutoShape 189"/>
            <p:cNvSpPr>
              <a:spLocks noChangeArrowheads="1"/>
            </p:cNvSpPr>
            <p:nvPr/>
          </p:nvSpPr>
          <p:spPr bwMode="auto">
            <a:xfrm rot="16200000">
              <a:off x="4279203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6" name="AutoShape 183"/>
            <p:cNvSpPr>
              <a:spLocks noChangeShapeType="1"/>
            </p:cNvSpPr>
            <p:nvPr/>
          </p:nvSpPr>
          <p:spPr bwMode="auto">
            <a:xfrm flipV="1">
              <a:off x="4675188" y="3171824"/>
              <a:ext cx="285752" cy="14287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7" name="AutoShape 182"/>
            <p:cNvSpPr>
              <a:spLocks noChangeShapeType="1"/>
            </p:cNvSpPr>
            <p:nvPr/>
          </p:nvSpPr>
          <p:spPr bwMode="auto">
            <a:xfrm flipH="1" flipV="1">
              <a:off x="4324347" y="3190874"/>
              <a:ext cx="285752" cy="14287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8" name="Oval 140"/>
            <p:cNvSpPr>
              <a:spLocks noChangeArrowheads="1"/>
            </p:cNvSpPr>
            <p:nvPr/>
          </p:nvSpPr>
          <p:spPr bwMode="auto">
            <a:xfrm>
              <a:off x="4616450" y="3300412"/>
              <a:ext cx="53975" cy="63507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9" name="Text Box 121"/>
            <p:cNvSpPr txBox="1">
              <a:spLocks noChangeArrowheads="1"/>
            </p:cNvSpPr>
            <p:nvPr/>
          </p:nvSpPr>
          <p:spPr bwMode="auto">
            <a:xfrm>
              <a:off x="4467224" y="3047998"/>
              <a:ext cx="372110" cy="228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C</a:t>
              </a:r>
              <a:r>
                <a:rPr kumimoji="1" lang="en-US" altLang="zh-TW" sz="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0,0</a:t>
              </a:r>
              <a:endPara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5400000">
              <a:off x="4501356" y="3528220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utoShape 189"/>
            <p:cNvSpPr>
              <a:spLocks noChangeArrowheads="1"/>
            </p:cNvSpPr>
            <p:nvPr/>
          </p:nvSpPr>
          <p:spPr bwMode="auto">
            <a:xfrm rot="16200000">
              <a:off x="3655311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2" name="AutoShape 189"/>
            <p:cNvSpPr>
              <a:spLocks noChangeArrowheads="1"/>
            </p:cNvSpPr>
            <p:nvPr/>
          </p:nvSpPr>
          <p:spPr bwMode="auto">
            <a:xfrm rot="16200000">
              <a:off x="3960113" y="2481951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3" name="AutoShape 189"/>
            <p:cNvSpPr>
              <a:spLocks noChangeArrowheads="1"/>
            </p:cNvSpPr>
            <p:nvPr/>
          </p:nvSpPr>
          <p:spPr bwMode="auto">
            <a:xfrm rot="16200000">
              <a:off x="4598293" y="2474013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4" name="AutoShape 131"/>
            <p:cNvSpPr>
              <a:spLocks noChangeArrowheads="1"/>
            </p:cNvSpPr>
            <p:nvPr/>
          </p:nvSpPr>
          <p:spPr bwMode="auto">
            <a:xfrm flipH="1">
              <a:off x="4297360" y="3100386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5" name="AutoShape 189"/>
            <p:cNvSpPr>
              <a:spLocks noChangeArrowheads="1"/>
            </p:cNvSpPr>
            <p:nvPr/>
          </p:nvSpPr>
          <p:spPr bwMode="auto">
            <a:xfrm rot="16200000">
              <a:off x="4903095" y="3021705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6" name="AutoShape 131"/>
            <p:cNvSpPr>
              <a:spLocks noChangeArrowheads="1"/>
            </p:cNvSpPr>
            <p:nvPr/>
          </p:nvSpPr>
          <p:spPr bwMode="auto">
            <a:xfrm flipH="1">
              <a:off x="4921252" y="3067048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7" name="AutoShape 189"/>
            <p:cNvSpPr>
              <a:spLocks noChangeArrowheads="1"/>
            </p:cNvSpPr>
            <p:nvPr/>
          </p:nvSpPr>
          <p:spPr bwMode="auto">
            <a:xfrm rot="16200000">
              <a:off x="4591943" y="3559871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" name="AutoShape 189"/>
            <p:cNvSpPr>
              <a:spLocks noChangeArrowheads="1"/>
            </p:cNvSpPr>
            <p:nvPr/>
          </p:nvSpPr>
          <p:spPr bwMode="auto">
            <a:xfrm rot="16200000">
              <a:off x="3961701" y="3555109"/>
              <a:ext cx="714380" cy="624090"/>
            </a:xfrm>
            <a:prstGeom prst="hexagon">
              <a:avLst>
                <a:gd name="adj" fmla="val 28614"/>
                <a:gd name="vf" fmla="val 115470"/>
              </a:avLst>
            </a:prstGeom>
            <a:noFill/>
            <a:ln w="9525">
              <a:solidFill>
                <a:srgbClr val="D8D8D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" name="AutoShape 131"/>
            <p:cNvSpPr>
              <a:spLocks noChangeArrowheads="1"/>
            </p:cNvSpPr>
            <p:nvPr/>
          </p:nvSpPr>
          <p:spPr bwMode="auto">
            <a:xfrm flipH="1">
              <a:off x="4610100" y="3690940"/>
              <a:ext cx="67310" cy="88910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" name="Text Box 121"/>
            <p:cNvSpPr txBox="1">
              <a:spLocks noChangeArrowheads="1"/>
            </p:cNvSpPr>
            <p:nvPr/>
          </p:nvSpPr>
          <p:spPr bwMode="auto">
            <a:xfrm>
              <a:off x="4877063" y="3028947"/>
              <a:ext cx="536175" cy="228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600" b="0" i="0" u="none" strike="noStrike" cap="none" normalizeH="0" baseline="-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1,0</a:t>
              </a:r>
              <a:endPara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1" name="Text Box 121"/>
            <p:cNvSpPr txBox="1">
              <a:spLocks noChangeArrowheads="1"/>
            </p:cNvSpPr>
            <p:nvPr/>
          </p:nvSpPr>
          <p:spPr bwMode="auto">
            <a:xfrm>
              <a:off x="4021349" y="2756184"/>
              <a:ext cx="573244" cy="228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600" b="0" i="0" u="none" strike="noStrike" cap="none" normalizeH="0" baseline="-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1,1</a:t>
              </a:r>
              <a:endPara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2" name="Text Box 121"/>
            <p:cNvSpPr txBox="1">
              <a:spLocks noChangeArrowheads="1"/>
            </p:cNvSpPr>
            <p:nvPr/>
          </p:nvSpPr>
          <p:spPr bwMode="auto">
            <a:xfrm>
              <a:off x="4395723" y="3792685"/>
              <a:ext cx="554517" cy="228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V</a:t>
              </a:r>
              <a:r>
                <a:rPr kumimoji="1" lang="en-US" altLang="zh-TW" sz="1600" b="0" i="0" u="none" strike="noStrike" cap="none" normalizeH="0" baseline="-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1,2</a:t>
              </a:r>
              <a:endPara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新細明體" pitchFamily="18" charset="-120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6548411" y="2055776"/>
            <a:ext cx="571504" cy="50006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Oval 23"/>
          <p:cNvSpPr/>
          <p:nvPr/>
        </p:nvSpPr>
        <p:spPr>
          <a:xfrm>
            <a:off x="7183402" y="2047825"/>
            <a:ext cx="571504" cy="50006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Oval 24"/>
          <p:cNvSpPr/>
          <p:nvPr/>
        </p:nvSpPr>
        <p:spPr>
          <a:xfrm>
            <a:off x="7786710" y="2071678"/>
            <a:ext cx="571504" cy="50006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81821" y="5286388"/>
            <a:ext cx="8662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For example, LV</a:t>
            </a:r>
            <a:r>
              <a:rPr lang="en-US" altLang="zh-TW" sz="2400" baseline="-25000" dirty="0" smtClean="0"/>
              <a:t>1,0</a:t>
            </a:r>
            <a:r>
              <a:rPr lang="en-US" altLang="zh-TW" sz="2400" dirty="0" smtClean="0"/>
              <a:t> is used to indicate the location of vertex node V</a:t>
            </a:r>
            <a:r>
              <a:rPr lang="en-US" altLang="zh-TW" sz="2400" baseline="-25000" dirty="0" smtClean="0"/>
              <a:t>1,0</a:t>
            </a:r>
          </a:p>
          <a:p>
            <a:r>
              <a:rPr lang="en-US" altLang="zh-TW" sz="2400" dirty="0" smtClean="0"/>
              <a:t>for the </a:t>
            </a:r>
            <a:r>
              <a:rPr lang="en-US" altLang="zh-TW" sz="2400" dirty="0" smtClean="0"/>
              <a:t>node </a:t>
            </a:r>
            <a:r>
              <a:rPr lang="en-US" altLang="zh-TW" sz="2400" dirty="0" smtClean="0"/>
              <a:t>which is nearest </a:t>
            </a:r>
            <a:r>
              <a:rPr lang="en-US" altLang="zh-TW" sz="2400" dirty="0" smtClean="0"/>
              <a:t>to this location </a:t>
            </a:r>
            <a:r>
              <a:rPr lang="en-US" altLang="zh-TW" sz="2400" dirty="0" smtClean="0"/>
              <a:t>to be </a:t>
            </a:r>
            <a:r>
              <a:rPr lang="en-US" altLang="zh-TW" sz="2400" dirty="0" smtClean="0"/>
              <a:t>activated</a:t>
            </a:r>
            <a:endParaRPr lang="zh-TW" altLang="en-US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 : Algorithm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214422"/>
            <a:ext cx="7851300" cy="190976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For other node Y receiving P(LS, F)</a:t>
            </a:r>
          </a:p>
          <a:p>
            <a:pPr lvl="1"/>
            <a:r>
              <a:rPr lang="en-US" dirty="0" smtClean="0"/>
              <a:t>S1. If  Y is not closest to the target locations, Y stops</a:t>
            </a:r>
          </a:p>
          <a:p>
            <a:pPr lvl="1"/>
            <a:r>
              <a:rPr lang="en-US" dirty="0" smtClean="0"/>
              <a:t>S2. If Y is a vertex node, it will activate two center nodes</a:t>
            </a:r>
          </a:p>
          <a:p>
            <a:pPr lvl="1"/>
            <a:r>
              <a:rPr lang="en-US" altLang="zh-TW" dirty="0" smtClean="0"/>
              <a:t>S3. If Y is a center node, it will activate one vertex node          						</a:t>
            </a:r>
            <a:r>
              <a:rPr lang="en-US" altLang="zh-TW" i="1" dirty="0" smtClean="0">
                <a:solidFill>
                  <a:schemeClr val="bg1">
                    <a:lumMod val="75000"/>
                  </a:schemeClr>
                </a:solidFill>
              </a:rPr>
              <a:t>(when required) </a:t>
            </a:r>
            <a:endParaRPr lang="zh-TW" altLang="en-US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Oval 140"/>
          <p:cNvSpPr>
            <a:spLocks noChangeArrowheads="1"/>
          </p:cNvSpPr>
          <p:nvPr/>
        </p:nvSpPr>
        <p:spPr bwMode="auto">
          <a:xfrm>
            <a:off x="3178629" y="4284554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" name="AutoShape 189"/>
          <p:cNvSpPr>
            <a:spLocks noChangeArrowheads="1"/>
          </p:cNvSpPr>
          <p:nvPr/>
        </p:nvSpPr>
        <p:spPr bwMode="auto">
          <a:xfrm rot="16200000">
            <a:off x="1904164" y="3911401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AutoShape 189"/>
          <p:cNvSpPr>
            <a:spLocks noChangeArrowheads="1"/>
          </p:cNvSpPr>
          <p:nvPr/>
        </p:nvSpPr>
        <p:spPr bwMode="auto">
          <a:xfrm rot="16200000">
            <a:off x="2311299" y="3204581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" name="AutoShape 189"/>
          <p:cNvSpPr>
            <a:spLocks noChangeArrowheads="1"/>
          </p:cNvSpPr>
          <p:nvPr/>
        </p:nvSpPr>
        <p:spPr bwMode="auto">
          <a:xfrm rot="16200000">
            <a:off x="3163739" y="3194186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" name="AutoShape 131"/>
          <p:cNvSpPr>
            <a:spLocks noChangeArrowheads="1"/>
          </p:cNvSpPr>
          <p:nvPr/>
        </p:nvSpPr>
        <p:spPr bwMode="auto">
          <a:xfrm flipH="1">
            <a:off x="2752409" y="4022616"/>
            <a:ext cx="89908" cy="11643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AutoShape 189"/>
          <p:cNvSpPr>
            <a:spLocks noChangeArrowheads="1"/>
          </p:cNvSpPr>
          <p:nvPr/>
        </p:nvSpPr>
        <p:spPr bwMode="auto">
          <a:xfrm rot="16200000">
            <a:off x="3570874" y="3911401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" name="AutoShape 131"/>
          <p:cNvSpPr>
            <a:spLocks noChangeArrowheads="1"/>
          </p:cNvSpPr>
          <p:nvPr/>
        </p:nvSpPr>
        <p:spPr bwMode="auto">
          <a:xfrm flipH="1">
            <a:off x="3585764" y="3978959"/>
            <a:ext cx="89908" cy="11643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7" name="AutoShape 189"/>
          <p:cNvSpPr>
            <a:spLocks noChangeArrowheads="1"/>
          </p:cNvSpPr>
          <p:nvPr/>
        </p:nvSpPr>
        <p:spPr bwMode="auto">
          <a:xfrm rot="16200000">
            <a:off x="3155257" y="4616142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" name="AutoShape 189"/>
          <p:cNvSpPr>
            <a:spLocks noChangeArrowheads="1"/>
          </p:cNvSpPr>
          <p:nvPr/>
        </p:nvSpPr>
        <p:spPr bwMode="auto">
          <a:xfrm rot="16200000">
            <a:off x="2313420" y="4609907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9" name="AutoShape 131"/>
          <p:cNvSpPr>
            <a:spLocks noChangeArrowheads="1"/>
          </p:cNvSpPr>
          <p:nvPr/>
        </p:nvSpPr>
        <p:spPr bwMode="auto">
          <a:xfrm flipH="1">
            <a:off x="3170147" y="4795960"/>
            <a:ext cx="89908" cy="11643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0" name="Text Box 121"/>
          <p:cNvSpPr txBox="1">
            <a:spLocks noChangeArrowheads="1"/>
          </p:cNvSpPr>
          <p:nvPr/>
        </p:nvSpPr>
        <p:spPr bwMode="auto">
          <a:xfrm>
            <a:off x="3214678" y="4000504"/>
            <a:ext cx="497041" cy="29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105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1" name="Text Box 121"/>
          <p:cNvSpPr txBox="1">
            <a:spLocks noChangeArrowheads="1"/>
          </p:cNvSpPr>
          <p:nvPr/>
        </p:nvSpPr>
        <p:spPr bwMode="auto">
          <a:xfrm>
            <a:off x="2546722" y="3704545"/>
            <a:ext cx="497041" cy="29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2" name="Text Box 121"/>
          <p:cNvSpPr txBox="1">
            <a:spLocks noChangeArrowheads="1"/>
          </p:cNvSpPr>
          <p:nvPr/>
        </p:nvSpPr>
        <p:spPr bwMode="auto">
          <a:xfrm>
            <a:off x="3214678" y="4733593"/>
            <a:ext cx="497041" cy="29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1,2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4" name="Oval 140"/>
          <p:cNvSpPr>
            <a:spLocks noChangeArrowheads="1"/>
          </p:cNvSpPr>
          <p:nvPr/>
        </p:nvSpPr>
        <p:spPr bwMode="auto">
          <a:xfrm>
            <a:off x="6250464" y="4355993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" name="AutoShape 189"/>
          <p:cNvSpPr>
            <a:spLocks noChangeArrowheads="1"/>
          </p:cNvSpPr>
          <p:nvPr/>
        </p:nvSpPr>
        <p:spPr bwMode="auto">
          <a:xfrm rot="16200000">
            <a:off x="4975999" y="3982840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7" name="AutoShape 189"/>
          <p:cNvSpPr>
            <a:spLocks noChangeArrowheads="1"/>
          </p:cNvSpPr>
          <p:nvPr/>
        </p:nvSpPr>
        <p:spPr bwMode="auto">
          <a:xfrm rot="16200000">
            <a:off x="5383134" y="3276020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8" name="AutoShape 189"/>
          <p:cNvSpPr>
            <a:spLocks noChangeArrowheads="1"/>
          </p:cNvSpPr>
          <p:nvPr/>
        </p:nvSpPr>
        <p:spPr bwMode="auto">
          <a:xfrm rot="16200000">
            <a:off x="6235574" y="3265625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0" name="AutoShape 189"/>
          <p:cNvSpPr>
            <a:spLocks noChangeArrowheads="1"/>
          </p:cNvSpPr>
          <p:nvPr/>
        </p:nvSpPr>
        <p:spPr bwMode="auto">
          <a:xfrm rot="16200000">
            <a:off x="6642709" y="3982840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1" name="AutoShape 131"/>
          <p:cNvSpPr>
            <a:spLocks noChangeArrowheads="1"/>
          </p:cNvSpPr>
          <p:nvPr/>
        </p:nvSpPr>
        <p:spPr bwMode="auto">
          <a:xfrm flipH="1">
            <a:off x="7469275" y="4071942"/>
            <a:ext cx="89908" cy="11643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2" name="AutoShape 189"/>
          <p:cNvSpPr>
            <a:spLocks noChangeArrowheads="1"/>
          </p:cNvSpPr>
          <p:nvPr/>
        </p:nvSpPr>
        <p:spPr bwMode="auto">
          <a:xfrm rot="16200000">
            <a:off x="6227092" y="4687581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3" name="AutoShape 189"/>
          <p:cNvSpPr>
            <a:spLocks noChangeArrowheads="1"/>
          </p:cNvSpPr>
          <p:nvPr/>
        </p:nvSpPr>
        <p:spPr bwMode="auto">
          <a:xfrm rot="16200000">
            <a:off x="5385255" y="4681346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5" name="Text Box 121"/>
          <p:cNvSpPr txBox="1">
            <a:spLocks noChangeArrowheads="1"/>
          </p:cNvSpPr>
          <p:nvPr/>
        </p:nvSpPr>
        <p:spPr bwMode="auto">
          <a:xfrm>
            <a:off x="7286644" y="3571876"/>
            <a:ext cx="49704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kumimoji="1" lang="en-US" altLang="zh-TW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2,0</a:t>
            </a:r>
            <a:endParaRPr kumimoji="1" lang="en-US" altLang="zh-TW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" name="Oval 140"/>
          <p:cNvSpPr>
            <a:spLocks noChangeArrowheads="1"/>
          </p:cNvSpPr>
          <p:nvPr/>
        </p:nvSpPr>
        <p:spPr bwMode="auto">
          <a:xfrm>
            <a:off x="6714482" y="3643314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9" name="Oval 140"/>
          <p:cNvSpPr>
            <a:spLocks noChangeArrowheads="1"/>
          </p:cNvSpPr>
          <p:nvPr/>
        </p:nvSpPr>
        <p:spPr bwMode="auto">
          <a:xfrm>
            <a:off x="7072330" y="4345968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0" name="Oval 140"/>
          <p:cNvSpPr>
            <a:spLocks noChangeArrowheads="1"/>
          </p:cNvSpPr>
          <p:nvPr/>
        </p:nvSpPr>
        <p:spPr bwMode="auto">
          <a:xfrm>
            <a:off x="3603014" y="3627533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" name="Oval 140"/>
          <p:cNvSpPr>
            <a:spLocks noChangeArrowheads="1"/>
          </p:cNvSpPr>
          <p:nvPr/>
        </p:nvSpPr>
        <p:spPr bwMode="auto">
          <a:xfrm>
            <a:off x="3976643" y="4214818"/>
            <a:ext cx="72096" cy="83164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" name="Oval 41"/>
          <p:cNvSpPr/>
          <p:nvPr/>
        </p:nvSpPr>
        <p:spPr>
          <a:xfrm>
            <a:off x="3302018" y="368294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Oval 42"/>
          <p:cNvSpPr/>
          <p:nvPr/>
        </p:nvSpPr>
        <p:spPr>
          <a:xfrm>
            <a:off x="7000892" y="3857628"/>
            <a:ext cx="720573" cy="713404"/>
          </a:xfrm>
          <a:prstGeom prst="ellipse">
            <a:avLst/>
          </a:prstGeom>
          <a:solidFill>
            <a:srgbClr val="FF0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Text Box 121"/>
          <p:cNvSpPr txBox="1">
            <a:spLocks noChangeArrowheads="1"/>
          </p:cNvSpPr>
          <p:nvPr/>
        </p:nvSpPr>
        <p:spPr bwMode="auto">
          <a:xfrm>
            <a:off x="3786182" y="4286256"/>
            <a:ext cx="49704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5" name="Text Box 121"/>
          <p:cNvSpPr txBox="1">
            <a:spLocks noChangeArrowheads="1"/>
          </p:cNvSpPr>
          <p:nvPr/>
        </p:nvSpPr>
        <p:spPr bwMode="auto">
          <a:xfrm>
            <a:off x="3428992" y="3214686"/>
            <a:ext cx="49704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1,1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6" name="AutoShape 189"/>
          <p:cNvSpPr>
            <a:spLocks noChangeArrowheads="1"/>
          </p:cNvSpPr>
          <p:nvPr/>
        </p:nvSpPr>
        <p:spPr bwMode="auto">
          <a:xfrm rot="16200000">
            <a:off x="7045245" y="3273575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7" name="AutoShape 189"/>
          <p:cNvSpPr>
            <a:spLocks noChangeArrowheads="1"/>
          </p:cNvSpPr>
          <p:nvPr/>
        </p:nvSpPr>
        <p:spPr bwMode="auto">
          <a:xfrm rot="16200000">
            <a:off x="7473873" y="3972054"/>
            <a:ext cx="935497" cy="833620"/>
          </a:xfrm>
          <a:prstGeom prst="hexagon">
            <a:avLst>
              <a:gd name="adj" fmla="val 28614"/>
              <a:gd name="vf" fmla="val 115470"/>
            </a:avLst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49" name="Straight Arrow Connector 48"/>
          <p:cNvCxnSpPr/>
          <p:nvPr/>
        </p:nvCxnSpPr>
        <p:spPr>
          <a:xfrm rot="16200000" flipV="1">
            <a:off x="3465772" y="3820848"/>
            <a:ext cx="357190" cy="21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utoShape 183"/>
          <p:cNvSpPr>
            <a:spLocks noChangeShapeType="1"/>
          </p:cNvSpPr>
          <p:nvPr/>
        </p:nvSpPr>
        <p:spPr bwMode="auto">
          <a:xfrm>
            <a:off x="3643306" y="4040259"/>
            <a:ext cx="357190" cy="214314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52" name="AutoShape 183"/>
          <p:cNvSpPr>
            <a:spLocks noChangeShapeType="1"/>
          </p:cNvSpPr>
          <p:nvPr/>
        </p:nvSpPr>
        <p:spPr bwMode="auto">
          <a:xfrm flipV="1">
            <a:off x="7127866" y="4167112"/>
            <a:ext cx="381689" cy="187099"/>
          </a:xfrm>
          <a:prstGeom prst="straightConnector1">
            <a:avLst/>
          </a:prstGeom>
          <a:noFill/>
          <a:ln w="9525">
            <a:solidFill>
              <a:srgbClr val="0070C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8" name="Text Box 121"/>
          <p:cNvSpPr txBox="1">
            <a:spLocks noChangeArrowheads="1"/>
          </p:cNvSpPr>
          <p:nvPr/>
        </p:nvSpPr>
        <p:spPr bwMode="auto">
          <a:xfrm>
            <a:off x="6786578" y="4357694"/>
            <a:ext cx="49704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1" lang="en-US" altLang="zh-TW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1,0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92172" y="5500702"/>
            <a:ext cx="85518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Each vertex(or center) node can know whether it is nearest the location by</a:t>
            </a:r>
          </a:p>
          <a:p>
            <a:r>
              <a:rPr lang="en-US" altLang="zh-TW" sz="2000" dirty="0" smtClean="0"/>
              <a:t> exchange location information (like HELLO message)  in the network initial stage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OBP : Details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1071546"/>
            <a:ext cx="749808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The step for the source node S to broadcast a packet P</a:t>
            </a:r>
            <a:r>
              <a:rPr lang="en-US" dirty="0" smtClean="0"/>
              <a:t>:</a:t>
            </a:r>
            <a:endParaRPr lang="zh-TW" altLang="en-US" dirty="0" smtClean="0"/>
          </a:p>
          <a:p>
            <a:pPr lvl="1"/>
            <a:r>
              <a:rPr lang="en-US" dirty="0" smtClean="0"/>
              <a:t>S1. S sends the packet P(LS, F) with F={LV</a:t>
            </a:r>
            <a:r>
              <a:rPr lang="en-US" baseline="-25000" dirty="0" smtClean="0"/>
              <a:t>1,0</a:t>
            </a:r>
            <a:r>
              <a:rPr lang="en-US" dirty="0" smtClean="0"/>
              <a:t>, LV</a:t>
            </a:r>
            <a:r>
              <a:rPr lang="en-US" baseline="-25000" dirty="0" smtClean="0"/>
              <a:t>1,1</a:t>
            </a:r>
            <a:r>
              <a:rPr lang="en-US" dirty="0" smtClean="0"/>
              <a:t>, LV</a:t>
            </a:r>
            <a:r>
              <a:rPr lang="en-US" baseline="-25000" dirty="0" smtClean="0"/>
              <a:t>1,2</a:t>
            </a:r>
            <a:r>
              <a:rPr lang="en-US" dirty="0" smtClean="0"/>
              <a:t>}.</a:t>
            </a:r>
            <a:endParaRPr lang="zh-TW" altLang="en-US" dirty="0" smtClean="0"/>
          </a:p>
          <a:p>
            <a:r>
              <a:rPr lang="en-US" b="1" dirty="0" smtClean="0"/>
              <a:t>Steps for other node Y receiving P(LS, F)</a:t>
            </a:r>
            <a:r>
              <a:rPr lang="en-US" dirty="0" smtClean="0"/>
              <a:t>:</a:t>
            </a:r>
            <a:endParaRPr lang="zh-TW" altLang="en-US" dirty="0" smtClean="0"/>
          </a:p>
          <a:p>
            <a:pPr lvl="1"/>
            <a:r>
              <a:rPr lang="en-US" dirty="0" smtClean="0"/>
              <a:t>S1.  If Y receives P </a:t>
            </a:r>
            <a:r>
              <a:rPr lang="en-US" dirty="0" smtClean="0"/>
              <a:t>for </a:t>
            </a:r>
            <a:r>
              <a:rPr lang="en-US" dirty="0" smtClean="0"/>
              <a:t>the first time, it registers P. Otherwise, it drops P and stops</a:t>
            </a:r>
            <a:endParaRPr lang="zh-TW" altLang="en-US" dirty="0" smtClean="0"/>
          </a:p>
          <a:p>
            <a:pPr lvl="1"/>
            <a:r>
              <a:rPr lang="en-US" dirty="0" smtClean="0"/>
              <a:t>S2.  If Y is not a node nearest to a location in F, it stops</a:t>
            </a:r>
            <a:endParaRPr lang="zh-TW" altLang="en-US" dirty="0" smtClean="0"/>
          </a:p>
          <a:p>
            <a:pPr lvl="1"/>
            <a:r>
              <a:rPr lang="en-US" dirty="0" smtClean="0"/>
              <a:t>S3.  If Y is nearest to a center node associated with 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k,i</a:t>
            </a:r>
            <a:r>
              <a:rPr lang="en-US" dirty="0" smtClean="0"/>
              <a:t> of a location in F and T(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k,i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</a:t>
            </a:r>
            <a:r>
              <a:rPr lang="en-US" i="1" dirty="0" smtClean="0">
                <a:sym typeface="Symbol"/>
              </a:rPr>
              <a:t></a:t>
            </a:r>
            <a:r>
              <a:rPr lang="en-US" dirty="0" smtClean="0"/>
              <a:t>, then Y sends P(LS, F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) and stops, where F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={</a:t>
            </a:r>
            <a:r>
              <a:rPr lang="en-US" dirty="0" err="1" smtClean="0"/>
              <a:t>LV</a:t>
            </a:r>
            <a:r>
              <a:rPr lang="en-US" i="1" baseline="-25000" dirty="0" err="1" smtClean="0"/>
              <a:t>k,i</a:t>
            </a:r>
            <a:r>
              <a:rPr lang="en-US" dirty="0" smtClean="0"/>
              <a:t>} if </a:t>
            </a:r>
            <a:r>
              <a:rPr lang="en-US" altLang="zh-TW" dirty="0" smtClean="0"/>
              <a:t>T(</a:t>
            </a:r>
            <a:r>
              <a:rPr lang="en-US" altLang="zh-TW" dirty="0" err="1" smtClean="0"/>
              <a:t>C</a:t>
            </a:r>
            <a:r>
              <a:rPr lang="en-US" altLang="zh-TW" i="1" baseline="-25000" dirty="0" err="1" smtClean="0"/>
              <a:t>k,i</a:t>
            </a:r>
            <a:r>
              <a:rPr lang="en-US" altLang="zh-TW" dirty="0" smtClean="0"/>
              <a:t>)</a:t>
            </a:r>
            <a:r>
              <a:rPr lang="en-US" altLang="zh-TW" dirty="0" smtClean="0">
                <a:sym typeface="Symbol"/>
              </a:rPr>
              <a:t></a:t>
            </a:r>
            <a:r>
              <a:rPr lang="en-US" altLang="zh-TW" i="1" dirty="0" smtClean="0">
                <a:sym typeface="Symbol"/>
              </a:rPr>
              <a:t> </a:t>
            </a:r>
            <a:r>
              <a:rPr lang="en-US" altLang="zh-TW" dirty="0" smtClean="0">
                <a:sym typeface="Symbol"/>
              </a:rPr>
              <a:t> and </a:t>
            </a:r>
            <a:r>
              <a:rPr lang="en-US" altLang="zh-TW" dirty="0" smtClean="0"/>
              <a:t>F</a:t>
            </a:r>
            <a:r>
              <a:rPr lang="en-US" altLang="zh-TW" dirty="0" smtClean="0">
                <a:sym typeface="Symbol"/>
              </a:rPr>
              <a:t></a:t>
            </a:r>
            <a:r>
              <a:rPr lang="en-US" altLang="zh-TW" dirty="0" smtClean="0"/>
              <a:t>=</a:t>
            </a:r>
            <a:r>
              <a:rPr lang="en-US" altLang="zh-TW" i="1" dirty="0" smtClean="0">
                <a:sym typeface="Symbol"/>
              </a:rPr>
              <a:t> </a:t>
            </a:r>
            <a:r>
              <a:rPr lang="en-US" altLang="zh-TW" dirty="0" smtClean="0"/>
              <a:t> </a:t>
            </a:r>
            <a:r>
              <a:rPr lang="en-US" altLang="zh-TW" dirty="0" smtClean="0"/>
              <a:t>if T(</a:t>
            </a:r>
            <a:r>
              <a:rPr lang="en-US" altLang="zh-TW" dirty="0" err="1" smtClean="0"/>
              <a:t>C</a:t>
            </a:r>
            <a:r>
              <a:rPr lang="en-US" altLang="zh-TW" i="1" baseline="-25000" dirty="0" err="1" smtClean="0"/>
              <a:t>k,i</a:t>
            </a:r>
            <a:r>
              <a:rPr lang="en-US" altLang="zh-TW" dirty="0" smtClean="0"/>
              <a:t>)=</a:t>
            </a:r>
            <a:r>
              <a:rPr lang="en-US" altLang="zh-TW" i="1" dirty="0" smtClean="0">
                <a:sym typeface="Symbol"/>
              </a:rPr>
              <a:t> </a:t>
            </a:r>
            <a:r>
              <a:rPr lang="en-US" altLang="zh-TW" i="1" dirty="0" smtClean="0">
                <a:sym typeface="Symbol"/>
              </a:rPr>
              <a:t>.</a:t>
            </a:r>
            <a:endParaRPr lang="zh-TW" altLang="en-US" dirty="0" smtClean="0"/>
          </a:p>
          <a:p>
            <a:pPr lvl="1"/>
            <a:r>
              <a:rPr lang="en-US" dirty="0" smtClean="0"/>
              <a:t>S4.  If Y is nearest to a vertex node associated with </a:t>
            </a:r>
            <a:r>
              <a:rPr lang="en-US" dirty="0" err="1" smtClean="0"/>
              <a:t>V</a:t>
            </a:r>
            <a:r>
              <a:rPr lang="en-US" i="1" baseline="-25000" dirty="0" err="1" smtClean="0"/>
              <a:t>k</a:t>
            </a:r>
            <a:r>
              <a:rPr lang="en-US" baseline="-25000" dirty="0" err="1" smtClean="0"/>
              <a:t>,</a:t>
            </a:r>
            <a:r>
              <a:rPr lang="en-US" i="1" baseline="-25000" dirty="0" err="1" smtClean="0"/>
              <a:t>i</a:t>
            </a:r>
            <a:r>
              <a:rPr lang="en-US" dirty="0" smtClean="0"/>
              <a:t> of a location in F, X sends P(LS, F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) and stops. Indeed, Y can calculate T(C</a:t>
            </a:r>
            <a:r>
              <a:rPr lang="en-US" i="1" baseline="-25000" dirty="0" smtClean="0"/>
              <a:t>k</a:t>
            </a:r>
            <a:r>
              <a:rPr lang="en-US" baseline="-25000" dirty="0" smtClean="0">
                <a:sym typeface="Symbol"/>
              </a:rPr>
              <a:t></a:t>
            </a:r>
            <a:r>
              <a:rPr lang="en-US" baseline="-25000" dirty="0" smtClean="0"/>
              <a:t>1</a:t>
            </a:r>
            <a:r>
              <a:rPr lang="en-US" i="1" baseline="-25000" dirty="0" smtClean="0"/>
              <a:t>,i</a:t>
            </a:r>
            <a:r>
              <a:rPr lang="en-US" dirty="0" smtClean="0"/>
              <a:t>)= {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k,w</a:t>
            </a:r>
            <a:r>
              <a:rPr lang="en-US" dirty="0" smtClean="0"/>
              <a:t>, C</a:t>
            </a:r>
            <a:r>
              <a:rPr lang="en-US" i="1" baseline="-25000" dirty="0" smtClean="0"/>
              <a:t>k,w+</a:t>
            </a:r>
            <a:r>
              <a:rPr lang="en-US" baseline="-25000" dirty="0" smtClean="0"/>
              <a:t>1</a:t>
            </a:r>
            <a:r>
              <a:rPr lang="en-US" dirty="0" smtClean="0"/>
              <a:t>} based on indexes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en-US" i="1" dirty="0" err="1" smtClean="0"/>
              <a:t>i</a:t>
            </a:r>
            <a:r>
              <a:rPr lang="en-US" dirty="0" smtClean="0"/>
              <a:t> and then set F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={</a:t>
            </a:r>
            <a:r>
              <a:rPr lang="en-US" dirty="0" err="1" smtClean="0"/>
              <a:t>LC</a:t>
            </a:r>
            <a:r>
              <a:rPr lang="en-US" i="1" baseline="-25000" dirty="0" err="1" smtClean="0"/>
              <a:t>k,w</a:t>
            </a:r>
            <a:r>
              <a:rPr lang="en-US" dirty="0" smtClean="0"/>
              <a:t>, LC</a:t>
            </a:r>
            <a:r>
              <a:rPr lang="en-US" i="1" baseline="-25000" dirty="0" smtClean="0"/>
              <a:t>k,w+</a:t>
            </a:r>
            <a:r>
              <a:rPr lang="en-US" baseline="-25000" dirty="0" smtClean="0"/>
              <a:t>1</a:t>
            </a:r>
            <a:r>
              <a:rPr lang="en-US" dirty="0" smtClean="0"/>
              <a:t>}</a:t>
            </a:r>
            <a:endParaRPr lang="zh-TW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43042" y="5572140"/>
            <a:ext cx="71438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altLang="zh-TW" sz="2000" dirty="0" smtClean="0"/>
              <a:t>Based on Geometric Mapping G(</a:t>
            </a:r>
            <a:r>
              <a:rPr lang="en-US" altLang="zh-TW" sz="2000" dirty="0" err="1" smtClean="0"/>
              <a:t>C</a:t>
            </a:r>
            <a:r>
              <a:rPr lang="en-US" altLang="zh-TW" sz="2000" baseline="-25000" dirty="0" err="1" smtClean="0"/>
              <a:t>k,i</a:t>
            </a:r>
            <a:r>
              <a:rPr lang="en-US" altLang="zh-TW" sz="2000" dirty="0" smtClean="0"/>
              <a:t>), Activation Target Mapping </a:t>
            </a:r>
            <a:r>
              <a:rPr lang="en-US" sz="2000" dirty="0" smtClean="0"/>
              <a:t>T(</a:t>
            </a:r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k,i</a:t>
            </a:r>
            <a:r>
              <a:rPr lang="en-US" sz="2000" dirty="0" smtClean="0"/>
              <a:t>) , OBP can be designed to broadcast packet into the network</a:t>
            </a:r>
            <a:r>
              <a:rPr lang="en-US" altLang="zh-TW" sz="2000" dirty="0" smtClean="0"/>
              <a:t> 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Performance Analysis of OBP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83858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Transmission efficiency </a:t>
            </a:r>
            <a:r>
              <a:rPr lang="en-US" altLang="zh-TW" i="1" dirty="0" smtClean="0"/>
              <a:t>η:</a:t>
            </a:r>
          </a:p>
          <a:p>
            <a:endParaRPr lang="en-US" altLang="zh-TW" i="1" dirty="0" smtClean="0"/>
          </a:p>
          <a:p>
            <a:endParaRPr lang="en-US" altLang="zh-TW" i="1" dirty="0" smtClean="0"/>
          </a:p>
          <a:p>
            <a:endParaRPr lang="en-US" altLang="zh-TW" i="1" dirty="0" smtClean="0"/>
          </a:p>
          <a:p>
            <a:r>
              <a:rPr lang="en-US" dirty="0" smtClean="0"/>
              <a:t>OBP approximates the theoretical upper bound of transmission efficiency by a ratio of </a:t>
            </a:r>
            <a:r>
              <a:rPr lang="en-US" i="1" dirty="0" err="1" smtClean="0"/>
              <a:t>η</a:t>
            </a:r>
            <a:r>
              <a:rPr lang="en-US" baseline="-25000" dirty="0" err="1" smtClean="0"/>
              <a:t>OBP</a:t>
            </a:r>
            <a:r>
              <a:rPr lang="en-US" dirty="0" smtClean="0"/>
              <a:t>/</a:t>
            </a:r>
            <a:r>
              <a:rPr lang="en-US" i="1" dirty="0" err="1" smtClean="0"/>
              <a:t>η</a:t>
            </a:r>
            <a:r>
              <a:rPr lang="en-US" baseline="-25000" dirty="0" err="1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</a:t>
            </a:r>
            <a:r>
              <a:rPr lang="en-US" dirty="0" smtClean="0"/>
              <a:t> 90%</a:t>
            </a:r>
            <a:endParaRPr lang="en-US" altLang="zh-TW" i="1" dirty="0" smtClean="0"/>
          </a:p>
          <a:p>
            <a:endParaRPr lang="en-US" altLang="zh-TW" i="1" dirty="0" smtClean="0"/>
          </a:p>
          <a:p>
            <a:endParaRPr lang="en-US" altLang="zh-TW" i="1" dirty="0" smtClean="0"/>
          </a:p>
          <a:p>
            <a:endParaRPr lang="zh-TW" altLang="en-US" dirty="0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071678"/>
            <a:ext cx="1718175" cy="500066"/>
          </a:xfrm>
          <a:prstGeom prst="rect">
            <a:avLst/>
          </a:prstGeom>
          <a:noFill/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643182"/>
            <a:ext cx="3571900" cy="737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7772400" cy="1362075"/>
          </a:xfrm>
        </p:spPr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OBP </a:t>
            </a:r>
            <a:r>
              <a:rPr lang="en-US" dirty="0" smtClean="0"/>
              <a:t>is with higher transmission efficiency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8513" y="3842608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sosceles Triangle 4"/>
          <p:cNvSpPr/>
          <p:nvPr/>
        </p:nvSpPr>
        <p:spPr>
          <a:xfrm>
            <a:off x="2357422" y="3500438"/>
            <a:ext cx="285752" cy="500066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Rounded Rectangle 7"/>
          <p:cNvSpPr/>
          <p:nvPr/>
        </p:nvSpPr>
        <p:spPr>
          <a:xfrm>
            <a:off x="5839860" y="3580919"/>
            <a:ext cx="14287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15074" y="3342542"/>
            <a:ext cx="2500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Transmission</a:t>
            </a:r>
          </a:p>
          <a:p>
            <a:r>
              <a:rPr lang="en-US" altLang="zh-TW" sz="2800" dirty="0" smtClean="0"/>
              <a:t>Efficiency</a:t>
            </a:r>
            <a:endParaRPr lang="zh-TW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785918" y="4000504"/>
            <a:ext cx="1052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OFP, 0.41</a:t>
            </a:r>
            <a:endParaRPr lang="zh-TW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3940" y="4240383"/>
            <a:ext cx="189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Upper Bound 0.61</a:t>
            </a:r>
            <a:endParaRPr lang="zh-TW" alt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4000496" y="3500438"/>
            <a:ext cx="285752" cy="500066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3571868" y="3988362"/>
            <a:ext cx="1052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OFP, </a:t>
            </a:r>
            <a:r>
              <a:rPr lang="en-US" altLang="zh-TW" dirty="0" smtClean="0"/>
              <a:t>0.55</a:t>
            </a:r>
            <a:endParaRPr lang="zh-TW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00100" y="3000372"/>
            <a:ext cx="1983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 IEEE WCNC 2002</a:t>
            </a:r>
            <a:endParaRPr lang="zh-TW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57620" y="300037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2009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Performance Comparisons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Required Transmissions for OBP and </a:t>
            </a:r>
            <a:r>
              <a:rPr lang="en-US" altLang="zh-TW" dirty="0" smtClean="0"/>
              <a:t>OFP</a:t>
            </a:r>
            <a:endParaRPr lang="zh-TW" alt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000100" y="2143116"/>
          <a:ext cx="764386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own Arrow 6"/>
          <p:cNvSpPr/>
          <p:nvPr/>
        </p:nvSpPr>
        <p:spPr>
          <a:xfrm>
            <a:off x="6572264" y="3857628"/>
            <a:ext cx="428628" cy="714380"/>
          </a:xfrm>
          <a:prstGeom prst="down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Reachability</a:t>
            </a:r>
            <a:r>
              <a:rPr lang="en-US" altLang="zh-TW" dirty="0" smtClean="0"/>
              <a:t> of OFP and OBP for various node densities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500174"/>
            <a:ext cx="7498080" cy="1123944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We also observe OBP may not </a:t>
            </a:r>
            <a:r>
              <a:rPr lang="en-US" altLang="zh-TW" dirty="0" smtClean="0"/>
              <a:t>have </a:t>
            </a:r>
            <a:r>
              <a:rPr lang="en-US" altLang="zh-TW" dirty="0" smtClean="0"/>
              <a:t>100% </a:t>
            </a:r>
            <a:r>
              <a:rPr lang="en-US" altLang="zh-TW" dirty="0" smtClean="0"/>
              <a:t>reachability when the node density is not sufficiently high</a:t>
            </a:r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785918" y="2643182"/>
          <a:ext cx="5643602" cy="3786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14400"/>
          </a:xfrm>
        </p:spPr>
        <p:txBody>
          <a:bodyPr/>
          <a:lstStyle>
            <a:extLst/>
          </a:lstStyle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1357290" y="1000108"/>
            <a:ext cx="7358114" cy="3333760"/>
          </a:xfrm>
        </p:spPr>
        <p:txBody>
          <a:bodyPr>
            <a:normAutofit fontScale="85000" lnSpcReduction="10000"/>
          </a:bodyPr>
          <a:lstStyle>
            <a:extLst/>
          </a:lstStyle>
          <a:p>
            <a:r>
              <a:rPr lang="en-US" dirty="0" smtClean="0"/>
              <a:t>We have proposed an optimized broadcast protocol (OBP) for </a:t>
            </a:r>
            <a:r>
              <a:rPr lang="en-US" dirty="0" smtClean="0"/>
              <a:t>wireless networks</a:t>
            </a:r>
            <a:endParaRPr lang="en-US" dirty="0" smtClean="0"/>
          </a:p>
          <a:p>
            <a:r>
              <a:rPr lang="en-US" dirty="0" smtClean="0"/>
              <a:t>The Key </a:t>
            </a:r>
            <a:r>
              <a:rPr lang="en-US" dirty="0" smtClean="0"/>
              <a:t>idea of OBP is to select nodes based on a hexagon ring pattern to minimize the number of retransmissions for better transmission efficiency</a:t>
            </a:r>
          </a:p>
          <a:p>
            <a:r>
              <a:rPr lang="en-US" dirty="0" smtClean="0"/>
              <a:t>Analysis result shows that OBP’s transmission efficiency is over 90% of the theoretical upper bound</a:t>
            </a:r>
          </a:p>
          <a:p>
            <a:r>
              <a:rPr lang="en-US" dirty="0" smtClean="0"/>
              <a:t>Currently, we are studying broadcasting in 3D wireless network</a:t>
            </a:r>
            <a:endParaRPr lang="en-US" dirty="0"/>
          </a:p>
        </p:txBody>
      </p:sp>
      <p:pic>
        <p:nvPicPr>
          <p:cNvPr id="5" name="j0314068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 b="16004"/>
          <a:stretch>
            <a:fillRect/>
          </a:stretch>
        </p:blipFill>
        <p:spPr>
          <a:xfrm>
            <a:off x="0" y="3357562"/>
            <a:ext cx="1744591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Rectangle 9"/>
          <p:cNvPicPr>
            <a:picLocks noChangeAspect="1"/>
          </p:cNvPicPr>
          <p:nvPr/>
        </p:nvPicPr>
        <p:blipFill>
          <a:blip r:embed="rId3" cstate="print"/>
          <a:srcRect l="6897" r="6897" b="16026"/>
          <a:stretch>
            <a:fillRect/>
          </a:stretch>
        </p:blipFill>
        <p:spPr>
          <a:xfrm>
            <a:off x="3000364" y="5000612"/>
            <a:ext cx="2086429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lum contrast="2000"/>
            <a:duotone>
              <a:schemeClr val="accent3">
                <a:shade val="45000"/>
                <a:satMod val="135000"/>
              </a:schemeClr>
              <a:srgbClr val="FFFFFF"/>
            </a:duotone>
          </a:blip>
          <a:srcRect/>
          <a:stretch>
            <a:fillRect/>
          </a:stretch>
        </p:blipFill>
        <p:spPr bwMode="auto">
          <a:xfrm>
            <a:off x="714348" y="4500570"/>
            <a:ext cx="2209800" cy="144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91880" y="4509120"/>
            <a:ext cx="4763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</a:t>
            </a:r>
            <a:r>
              <a:rPr lang="en-US" altLang="zh-TW" sz="3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 </a:t>
            </a:r>
            <a:r>
              <a:rPr lang="en-US" altLang="zh-TW" sz="3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</a:t>
            </a:r>
            <a:endParaRPr lang="zh-TW" altLang="en-US" sz="36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059832" y="2060848"/>
            <a:ext cx="2903537" cy="2857500"/>
            <a:chOff x="1958" y="1247"/>
            <a:chExt cx="1829" cy="1800"/>
          </a:xfrm>
        </p:grpSpPr>
        <p:sp>
          <p:nvSpPr>
            <p:cNvPr id="6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4355976" y="2276872"/>
            <a:ext cx="2903537" cy="2857500"/>
            <a:chOff x="1958" y="1247"/>
            <a:chExt cx="1829" cy="1800"/>
          </a:xfrm>
        </p:grpSpPr>
        <p:sp>
          <p:nvSpPr>
            <p:cNvPr id="10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3779912" y="1052736"/>
            <a:ext cx="2903537" cy="2857500"/>
            <a:chOff x="1958" y="1247"/>
            <a:chExt cx="1829" cy="1800"/>
          </a:xfrm>
        </p:grpSpPr>
        <p:sp>
          <p:nvSpPr>
            <p:cNvPr id="13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9" name="Group 32"/>
          <p:cNvGrpSpPr>
            <a:grpSpLocks/>
          </p:cNvGrpSpPr>
          <p:nvPr/>
        </p:nvGrpSpPr>
        <p:grpSpPr bwMode="auto">
          <a:xfrm>
            <a:off x="2411760" y="908720"/>
            <a:ext cx="2903537" cy="2857500"/>
            <a:chOff x="1958" y="1247"/>
            <a:chExt cx="1829" cy="1800"/>
          </a:xfrm>
        </p:grpSpPr>
        <p:sp>
          <p:nvSpPr>
            <p:cNvPr id="40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2" name="Group 32"/>
          <p:cNvGrpSpPr>
            <a:grpSpLocks/>
          </p:cNvGrpSpPr>
          <p:nvPr/>
        </p:nvGrpSpPr>
        <p:grpSpPr bwMode="auto">
          <a:xfrm>
            <a:off x="1691680" y="1988840"/>
            <a:ext cx="2903537" cy="2857500"/>
            <a:chOff x="1958" y="1247"/>
            <a:chExt cx="1829" cy="1800"/>
          </a:xfrm>
        </p:grpSpPr>
        <p:sp>
          <p:nvSpPr>
            <p:cNvPr id="43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5" name="Group 32"/>
          <p:cNvGrpSpPr>
            <a:grpSpLocks/>
          </p:cNvGrpSpPr>
          <p:nvPr/>
        </p:nvGrpSpPr>
        <p:grpSpPr bwMode="auto">
          <a:xfrm>
            <a:off x="2267744" y="3140968"/>
            <a:ext cx="2903537" cy="2857500"/>
            <a:chOff x="1958" y="1247"/>
            <a:chExt cx="1829" cy="1800"/>
          </a:xfrm>
        </p:grpSpPr>
        <p:sp>
          <p:nvSpPr>
            <p:cNvPr id="46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7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8" name="Group 32"/>
          <p:cNvGrpSpPr>
            <a:grpSpLocks/>
          </p:cNvGrpSpPr>
          <p:nvPr/>
        </p:nvGrpSpPr>
        <p:grpSpPr bwMode="auto">
          <a:xfrm>
            <a:off x="3563888" y="3284984"/>
            <a:ext cx="2903537" cy="2857500"/>
            <a:chOff x="1958" y="1247"/>
            <a:chExt cx="1829" cy="1800"/>
          </a:xfrm>
        </p:grpSpPr>
        <p:sp>
          <p:nvSpPr>
            <p:cNvPr id="49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0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1" name="Group 32"/>
          <p:cNvGrpSpPr>
            <a:grpSpLocks/>
          </p:cNvGrpSpPr>
          <p:nvPr/>
        </p:nvGrpSpPr>
        <p:grpSpPr bwMode="auto">
          <a:xfrm>
            <a:off x="971600" y="3068960"/>
            <a:ext cx="2903537" cy="2857500"/>
            <a:chOff x="1958" y="1247"/>
            <a:chExt cx="1829" cy="1800"/>
          </a:xfrm>
        </p:grpSpPr>
        <p:sp>
          <p:nvSpPr>
            <p:cNvPr id="52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3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4" name="Group 32"/>
          <p:cNvGrpSpPr>
            <a:grpSpLocks/>
          </p:cNvGrpSpPr>
          <p:nvPr/>
        </p:nvGrpSpPr>
        <p:grpSpPr bwMode="auto">
          <a:xfrm>
            <a:off x="1547664" y="4293096"/>
            <a:ext cx="2903537" cy="2857500"/>
            <a:chOff x="1958" y="1247"/>
            <a:chExt cx="1829" cy="1800"/>
          </a:xfrm>
        </p:grpSpPr>
        <p:sp>
          <p:nvSpPr>
            <p:cNvPr id="55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6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57" name="Group 32"/>
          <p:cNvGrpSpPr>
            <a:grpSpLocks/>
          </p:cNvGrpSpPr>
          <p:nvPr/>
        </p:nvGrpSpPr>
        <p:grpSpPr bwMode="auto">
          <a:xfrm>
            <a:off x="2915816" y="4581128"/>
            <a:ext cx="2903537" cy="2857500"/>
            <a:chOff x="1958" y="1247"/>
            <a:chExt cx="1829" cy="1800"/>
          </a:xfrm>
        </p:grpSpPr>
        <p:sp>
          <p:nvSpPr>
            <p:cNvPr id="58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9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0" name="Group 32"/>
          <p:cNvGrpSpPr>
            <a:grpSpLocks/>
          </p:cNvGrpSpPr>
          <p:nvPr/>
        </p:nvGrpSpPr>
        <p:grpSpPr bwMode="auto">
          <a:xfrm>
            <a:off x="4211960" y="4437112"/>
            <a:ext cx="2903537" cy="2857500"/>
            <a:chOff x="1958" y="1247"/>
            <a:chExt cx="1829" cy="1800"/>
          </a:xfrm>
        </p:grpSpPr>
        <p:sp>
          <p:nvSpPr>
            <p:cNvPr id="61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3" name="Group 32"/>
          <p:cNvGrpSpPr>
            <a:grpSpLocks/>
          </p:cNvGrpSpPr>
          <p:nvPr/>
        </p:nvGrpSpPr>
        <p:grpSpPr bwMode="auto">
          <a:xfrm>
            <a:off x="4860032" y="3429000"/>
            <a:ext cx="2903537" cy="2857500"/>
            <a:chOff x="1958" y="1247"/>
            <a:chExt cx="1829" cy="1800"/>
          </a:xfrm>
        </p:grpSpPr>
        <p:sp>
          <p:nvSpPr>
            <p:cNvPr id="64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6" name="Group 32"/>
          <p:cNvGrpSpPr>
            <a:grpSpLocks/>
          </p:cNvGrpSpPr>
          <p:nvPr/>
        </p:nvGrpSpPr>
        <p:grpSpPr bwMode="auto">
          <a:xfrm>
            <a:off x="5652120" y="2348880"/>
            <a:ext cx="2903537" cy="2857500"/>
            <a:chOff x="1958" y="1247"/>
            <a:chExt cx="1829" cy="1800"/>
          </a:xfrm>
        </p:grpSpPr>
        <p:sp>
          <p:nvSpPr>
            <p:cNvPr id="67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8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9" name="Group 32"/>
          <p:cNvGrpSpPr>
            <a:grpSpLocks/>
          </p:cNvGrpSpPr>
          <p:nvPr/>
        </p:nvGrpSpPr>
        <p:grpSpPr bwMode="auto">
          <a:xfrm>
            <a:off x="5004048" y="692696"/>
            <a:ext cx="2903537" cy="2857500"/>
            <a:chOff x="1958" y="1247"/>
            <a:chExt cx="1829" cy="1800"/>
          </a:xfrm>
        </p:grpSpPr>
        <p:sp>
          <p:nvSpPr>
            <p:cNvPr id="70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1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2" name="Group 32"/>
          <p:cNvGrpSpPr>
            <a:grpSpLocks/>
          </p:cNvGrpSpPr>
          <p:nvPr/>
        </p:nvGrpSpPr>
        <p:grpSpPr bwMode="auto">
          <a:xfrm>
            <a:off x="3923928" y="0"/>
            <a:ext cx="2903537" cy="2857500"/>
            <a:chOff x="1958" y="1247"/>
            <a:chExt cx="1829" cy="1800"/>
          </a:xfrm>
        </p:grpSpPr>
        <p:sp>
          <p:nvSpPr>
            <p:cNvPr id="73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4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5" name="Group 32"/>
          <p:cNvGrpSpPr>
            <a:grpSpLocks/>
          </p:cNvGrpSpPr>
          <p:nvPr/>
        </p:nvGrpSpPr>
        <p:grpSpPr bwMode="auto">
          <a:xfrm>
            <a:off x="2627784" y="-387424"/>
            <a:ext cx="2903537" cy="2857500"/>
            <a:chOff x="1958" y="1247"/>
            <a:chExt cx="1829" cy="1800"/>
          </a:xfrm>
        </p:grpSpPr>
        <p:sp>
          <p:nvSpPr>
            <p:cNvPr id="76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77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8" name="Group 32"/>
          <p:cNvGrpSpPr>
            <a:grpSpLocks/>
          </p:cNvGrpSpPr>
          <p:nvPr/>
        </p:nvGrpSpPr>
        <p:grpSpPr bwMode="auto">
          <a:xfrm>
            <a:off x="1331640" y="0"/>
            <a:ext cx="2903537" cy="2857500"/>
            <a:chOff x="1958" y="1247"/>
            <a:chExt cx="1829" cy="1800"/>
          </a:xfrm>
        </p:grpSpPr>
        <p:sp>
          <p:nvSpPr>
            <p:cNvPr id="79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0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1" name="Group 32"/>
          <p:cNvGrpSpPr>
            <a:grpSpLocks/>
          </p:cNvGrpSpPr>
          <p:nvPr/>
        </p:nvGrpSpPr>
        <p:grpSpPr bwMode="auto">
          <a:xfrm>
            <a:off x="467544" y="980728"/>
            <a:ext cx="2903537" cy="2857500"/>
            <a:chOff x="1958" y="1247"/>
            <a:chExt cx="1829" cy="1800"/>
          </a:xfrm>
        </p:grpSpPr>
        <p:sp>
          <p:nvSpPr>
            <p:cNvPr id="82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3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4" name="Group 32"/>
          <p:cNvGrpSpPr>
            <a:grpSpLocks/>
          </p:cNvGrpSpPr>
          <p:nvPr/>
        </p:nvGrpSpPr>
        <p:grpSpPr bwMode="auto">
          <a:xfrm>
            <a:off x="-828600" y="1052736"/>
            <a:ext cx="2903537" cy="2857500"/>
            <a:chOff x="1958" y="1247"/>
            <a:chExt cx="1829" cy="1800"/>
          </a:xfrm>
        </p:grpSpPr>
        <p:sp>
          <p:nvSpPr>
            <p:cNvPr id="85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6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87" name="Group 32"/>
          <p:cNvGrpSpPr>
            <a:grpSpLocks/>
          </p:cNvGrpSpPr>
          <p:nvPr/>
        </p:nvGrpSpPr>
        <p:grpSpPr bwMode="auto">
          <a:xfrm>
            <a:off x="-396552" y="2276872"/>
            <a:ext cx="2903537" cy="2857500"/>
            <a:chOff x="1958" y="1247"/>
            <a:chExt cx="1829" cy="1800"/>
          </a:xfrm>
        </p:grpSpPr>
        <p:sp>
          <p:nvSpPr>
            <p:cNvPr id="88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9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0" name="Group 32"/>
          <p:cNvGrpSpPr>
            <a:grpSpLocks/>
          </p:cNvGrpSpPr>
          <p:nvPr/>
        </p:nvGrpSpPr>
        <p:grpSpPr bwMode="auto">
          <a:xfrm>
            <a:off x="-468560" y="3645024"/>
            <a:ext cx="2903537" cy="2857500"/>
            <a:chOff x="1958" y="1247"/>
            <a:chExt cx="1829" cy="1800"/>
          </a:xfrm>
        </p:grpSpPr>
        <p:sp>
          <p:nvSpPr>
            <p:cNvPr id="91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3" name="Group 32"/>
          <p:cNvGrpSpPr>
            <a:grpSpLocks/>
          </p:cNvGrpSpPr>
          <p:nvPr/>
        </p:nvGrpSpPr>
        <p:grpSpPr bwMode="auto">
          <a:xfrm>
            <a:off x="-324544" y="4869160"/>
            <a:ext cx="2903537" cy="2857500"/>
            <a:chOff x="1958" y="1247"/>
            <a:chExt cx="1829" cy="1800"/>
          </a:xfrm>
        </p:grpSpPr>
        <p:sp>
          <p:nvSpPr>
            <p:cNvPr id="94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5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6" name="Group 32"/>
          <p:cNvGrpSpPr>
            <a:grpSpLocks/>
          </p:cNvGrpSpPr>
          <p:nvPr/>
        </p:nvGrpSpPr>
        <p:grpSpPr bwMode="auto">
          <a:xfrm>
            <a:off x="5508104" y="4797152"/>
            <a:ext cx="2903537" cy="2857500"/>
            <a:chOff x="1958" y="1247"/>
            <a:chExt cx="1829" cy="1800"/>
          </a:xfrm>
        </p:grpSpPr>
        <p:sp>
          <p:nvSpPr>
            <p:cNvPr id="97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8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99" name="Group 32"/>
          <p:cNvGrpSpPr>
            <a:grpSpLocks/>
          </p:cNvGrpSpPr>
          <p:nvPr/>
        </p:nvGrpSpPr>
        <p:grpSpPr bwMode="auto">
          <a:xfrm>
            <a:off x="6804248" y="4581128"/>
            <a:ext cx="2903537" cy="2857500"/>
            <a:chOff x="1958" y="1247"/>
            <a:chExt cx="1829" cy="1800"/>
          </a:xfrm>
        </p:grpSpPr>
        <p:sp>
          <p:nvSpPr>
            <p:cNvPr id="100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2" name="Group 32"/>
          <p:cNvGrpSpPr>
            <a:grpSpLocks/>
          </p:cNvGrpSpPr>
          <p:nvPr/>
        </p:nvGrpSpPr>
        <p:grpSpPr bwMode="auto">
          <a:xfrm>
            <a:off x="6732240" y="2924944"/>
            <a:ext cx="2903537" cy="2857500"/>
            <a:chOff x="1958" y="1247"/>
            <a:chExt cx="1829" cy="1800"/>
          </a:xfrm>
        </p:grpSpPr>
        <p:sp>
          <p:nvSpPr>
            <p:cNvPr id="103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5" name="Group 32"/>
          <p:cNvGrpSpPr>
            <a:grpSpLocks/>
          </p:cNvGrpSpPr>
          <p:nvPr/>
        </p:nvGrpSpPr>
        <p:grpSpPr bwMode="auto">
          <a:xfrm>
            <a:off x="6660232" y="1412776"/>
            <a:ext cx="2903537" cy="2857500"/>
            <a:chOff x="1958" y="1247"/>
            <a:chExt cx="1829" cy="1800"/>
          </a:xfrm>
        </p:grpSpPr>
        <p:sp>
          <p:nvSpPr>
            <p:cNvPr id="106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8" name="Group 32"/>
          <p:cNvGrpSpPr>
            <a:grpSpLocks/>
          </p:cNvGrpSpPr>
          <p:nvPr/>
        </p:nvGrpSpPr>
        <p:grpSpPr bwMode="auto">
          <a:xfrm>
            <a:off x="6588224" y="188640"/>
            <a:ext cx="2903537" cy="2857500"/>
            <a:chOff x="1958" y="1247"/>
            <a:chExt cx="1829" cy="1800"/>
          </a:xfrm>
        </p:grpSpPr>
        <p:sp>
          <p:nvSpPr>
            <p:cNvPr id="109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1" name="Group 32"/>
          <p:cNvGrpSpPr>
            <a:grpSpLocks/>
          </p:cNvGrpSpPr>
          <p:nvPr/>
        </p:nvGrpSpPr>
        <p:grpSpPr bwMode="auto">
          <a:xfrm>
            <a:off x="6444208" y="-1035496"/>
            <a:ext cx="2903537" cy="2857500"/>
            <a:chOff x="1958" y="1247"/>
            <a:chExt cx="1829" cy="1800"/>
          </a:xfrm>
        </p:grpSpPr>
        <p:sp>
          <p:nvSpPr>
            <p:cNvPr id="112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4" name="Group 32"/>
          <p:cNvGrpSpPr>
            <a:grpSpLocks/>
          </p:cNvGrpSpPr>
          <p:nvPr/>
        </p:nvGrpSpPr>
        <p:grpSpPr bwMode="auto">
          <a:xfrm>
            <a:off x="467544" y="-819472"/>
            <a:ext cx="2903537" cy="2857500"/>
            <a:chOff x="1958" y="1247"/>
            <a:chExt cx="1829" cy="1800"/>
          </a:xfrm>
        </p:grpSpPr>
        <p:sp>
          <p:nvSpPr>
            <p:cNvPr id="115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7" name="Group 32"/>
          <p:cNvGrpSpPr>
            <a:grpSpLocks/>
          </p:cNvGrpSpPr>
          <p:nvPr/>
        </p:nvGrpSpPr>
        <p:grpSpPr bwMode="auto">
          <a:xfrm>
            <a:off x="-828600" y="-747464"/>
            <a:ext cx="2903537" cy="2857500"/>
            <a:chOff x="1958" y="1247"/>
            <a:chExt cx="1829" cy="1800"/>
          </a:xfrm>
        </p:grpSpPr>
        <p:sp>
          <p:nvSpPr>
            <p:cNvPr id="118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BBE0E3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20" name="Group 32"/>
          <p:cNvGrpSpPr>
            <a:grpSpLocks/>
          </p:cNvGrpSpPr>
          <p:nvPr/>
        </p:nvGrpSpPr>
        <p:grpSpPr bwMode="auto">
          <a:xfrm>
            <a:off x="3419872" y="1700808"/>
            <a:ext cx="2903537" cy="2857500"/>
            <a:chOff x="1958" y="1247"/>
            <a:chExt cx="1829" cy="1800"/>
          </a:xfrm>
          <a:solidFill>
            <a:srgbClr val="FFFF00"/>
          </a:solidFill>
        </p:grpSpPr>
        <p:sp>
          <p:nvSpPr>
            <p:cNvPr id="121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FFFF00">
                <a:alpha val="4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altLang="zh-TW" dirty="0" smtClean="0"/>
                <a:t>    Totally redundant </a:t>
              </a:r>
            </a:p>
            <a:p>
              <a:r>
                <a:rPr lang="en-US" altLang="zh-TW" dirty="0" smtClean="0"/>
                <a:t/>
              </a:r>
              <a:br>
                <a:rPr lang="en-US" altLang="zh-TW" dirty="0" smtClean="0"/>
              </a:br>
              <a:r>
                <a:rPr lang="en-US" altLang="zh-TW" dirty="0" smtClean="0"/>
                <a:t>     retransmission</a:t>
              </a:r>
              <a:endParaRPr lang="zh-TW" altLang="en-US" dirty="0"/>
            </a:p>
          </p:txBody>
        </p:sp>
        <p:sp>
          <p:nvSpPr>
            <p:cNvPr id="122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23" name="Group 32"/>
          <p:cNvGrpSpPr>
            <a:grpSpLocks/>
          </p:cNvGrpSpPr>
          <p:nvPr/>
        </p:nvGrpSpPr>
        <p:grpSpPr bwMode="auto">
          <a:xfrm>
            <a:off x="4427984" y="-796652"/>
            <a:ext cx="2903537" cy="2857500"/>
            <a:chOff x="1958" y="1247"/>
            <a:chExt cx="1829" cy="1800"/>
          </a:xfrm>
          <a:solidFill>
            <a:srgbClr val="FFFF00"/>
          </a:solidFill>
        </p:grpSpPr>
        <p:sp>
          <p:nvSpPr>
            <p:cNvPr id="124" name="Oval 34"/>
            <p:cNvSpPr>
              <a:spLocks noChangeArrowheads="1"/>
            </p:cNvSpPr>
            <p:nvPr/>
          </p:nvSpPr>
          <p:spPr bwMode="auto">
            <a:xfrm>
              <a:off x="1958" y="1247"/>
              <a:ext cx="1829" cy="1800"/>
            </a:xfrm>
            <a:prstGeom prst="ellipse">
              <a:avLst/>
            </a:prstGeom>
            <a:solidFill>
              <a:srgbClr val="FFFF00">
                <a:alpha val="4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zh-TW" dirty="0" smtClean="0"/>
            </a:p>
            <a:p>
              <a:r>
                <a:rPr lang="en-US" altLang="zh-TW" dirty="0" smtClean="0"/>
                <a:t/>
              </a:r>
              <a:br>
                <a:rPr lang="en-US" altLang="zh-TW" dirty="0" smtClean="0"/>
              </a:br>
              <a:r>
                <a:rPr lang="en-US" altLang="zh-TW" dirty="0" smtClean="0"/>
                <a:t>     Retransmission </a:t>
              </a:r>
              <a:br>
                <a:rPr lang="en-US" altLang="zh-TW" dirty="0" smtClean="0"/>
              </a:br>
              <a:r>
                <a:rPr lang="en-US" altLang="zh-TW" dirty="0" smtClean="0"/>
                <a:t>of some extra coverage</a:t>
              </a:r>
              <a:endParaRPr lang="zh-TW" altLang="en-US" dirty="0"/>
            </a:p>
          </p:txBody>
        </p:sp>
        <p:sp>
          <p:nvSpPr>
            <p:cNvPr id="125" name="Oval 36"/>
            <p:cNvSpPr>
              <a:spLocks noChangeArrowheads="1"/>
            </p:cNvSpPr>
            <p:nvPr/>
          </p:nvSpPr>
          <p:spPr bwMode="auto">
            <a:xfrm>
              <a:off x="2821" y="2108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 Simple S</a:t>
            </a:r>
            <a:r>
              <a:rPr lang="en-US" altLang="zh-TW" dirty="0" smtClean="0"/>
              <a:t>cheme -- </a:t>
            </a:r>
            <a:r>
              <a:rPr lang="en-US" altLang="zh-TW" dirty="0" smtClean="0"/>
              <a:t>Flooding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447800"/>
            <a:ext cx="8358214" cy="48006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Flooding is a simple method to realize broadcasting</a:t>
            </a:r>
          </a:p>
          <a:p>
            <a:r>
              <a:rPr lang="en-US" altLang="zh-TW" dirty="0" smtClean="0"/>
              <a:t>But it incurs </a:t>
            </a:r>
            <a:r>
              <a:rPr lang="en-US" altLang="zh-TW" dirty="0" smtClean="0"/>
              <a:t>a large number of </a:t>
            </a:r>
            <a:r>
              <a:rPr lang="en-US" altLang="zh-TW" dirty="0" smtClean="0">
                <a:solidFill>
                  <a:srgbClr val="FF0000"/>
                </a:solidFill>
              </a:rPr>
              <a:t>redundant retransmissions</a:t>
            </a:r>
          </a:p>
          <a:p>
            <a:pPr lvl="1"/>
            <a:r>
              <a:rPr lang="en-US" altLang="zh-TW" dirty="0" smtClean="0"/>
              <a:t>leading to </a:t>
            </a:r>
            <a:r>
              <a:rPr lang="en-US" altLang="zh-TW" dirty="0" smtClean="0">
                <a:solidFill>
                  <a:srgbClr val="FF0000"/>
                </a:solidFill>
              </a:rPr>
              <a:t>low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transmission efficiency</a:t>
            </a:r>
          </a:p>
          <a:p>
            <a:pPr lvl="1"/>
            <a:r>
              <a:rPr lang="en-US" altLang="zh-TW" dirty="0" smtClean="0"/>
              <a:t>Resulting in the </a:t>
            </a:r>
            <a:r>
              <a:rPr lang="en-US" altLang="zh-TW" dirty="0" smtClean="0"/>
              <a:t>well-known “</a:t>
            </a:r>
            <a:r>
              <a:rPr lang="en-US" altLang="zh-TW" dirty="0" smtClean="0">
                <a:solidFill>
                  <a:srgbClr val="FF0000"/>
                </a:solidFill>
              </a:rPr>
              <a:t>Broadcasting Storm Problem</a:t>
            </a:r>
            <a:r>
              <a:rPr lang="en-US" altLang="zh-TW" dirty="0" smtClean="0"/>
              <a:t>”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Proposed Scheme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447800"/>
            <a:ext cx="8358214" cy="48006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 </a:t>
            </a:r>
            <a:r>
              <a:rPr lang="en-US" altLang="zh-TW" dirty="0" smtClean="0"/>
              <a:t>this paper, an optimized broadcast protocol (OBP) is proposed</a:t>
            </a:r>
          </a:p>
          <a:p>
            <a:pPr lvl="1"/>
            <a:r>
              <a:rPr lang="en-US" altLang="zh-TW" dirty="0" smtClean="0"/>
              <a:t>to </a:t>
            </a:r>
            <a:r>
              <a:rPr lang="en-US" altLang="zh-TW" dirty="0" smtClean="0"/>
              <a:t>optimized the </a:t>
            </a:r>
            <a:r>
              <a:rPr lang="en-US" altLang="zh-TW" dirty="0" smtClean="0">
                <a:solidFill>
                  <a:srgbClr val="FF0000"/>
                </a:solidFill>
              </a:rPr>
              <a:t>transmission efficiency</a:t>
            </a:r>
            <a:r>
              <a:rPr lang="en-US" altLang="zh-TW" dirty="0" smtClean="0"/>
              <a:t> of </a:t>
            </a:r>
            <a:r>
              <a:rPr lang="en-US" altLang="zh-TW" dirty="0" smtClean="0"/>
              <a:t>wireless broadcasting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</a:rPr>
              <a:t>0.55 </a:t>
            </a:r>
            <a:r>
              <a:rPr lang="en-US" altLang="zh-TW" dirty="0" smtClean="0">
                <a:solidFill>
                  <a:srgbClr val="FF0000"/>
                </a:solidFill>
                <a:sym typeface="Wingdings" pitchFamily="2" charset="2"/>
              </a:rPr>
              <a:t> </a:t>
            </a:r>
            <a:r>
              <a:rPr lang="en-US" altLang="zh-TW" dirty="0" smtClean="0">
                <a:solidFill>
                  <a:srgbClr val="FF0000"/>
                </a:solidFill>
              </a:rPr>
              <a:t>0.61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while maintaining as high as possible </a:t>
            </a:r>
            <a:r>
              <a:rPr lang="en-US" altLang="zh-TW" dirty="0" smtClean="0">
                <a:solidFill>
                  <a:srgbClr val="0000CC"/>
                </a:solidFill>
              </a:rPr>
              <a:t>reachability</a:t>
            </a: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en-US" altLang="zh-TW" dirty="0" smtClean="0">
                <a:solidFill>
                  <a:srgbClr val="0000CC"/>
                </a:solidFill>
                <a:sym typeface="Wingdings" pitchFamily="2" charset="2"/>
              </a:rPr>
              <a:t> 100%</a:t>
            </a:r>
            <a:endParaRPr lang="en-US" altLang="zh-TW" dirty="0" smtClean="0">
              <a:solidFill>
                <a:srgbClr val="0000CC"/>
              </a:solidFill>
            </a:endParaRPr>
          </a:p>
          <a:p>
            <a:pPr lvl="1"/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392446" cy="4525963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Transmission Efficiency </a:t>
            </a:r>
            <a:r>
              <a:rPr lang="en-US" altLang="zh-TW" dirty="0" smtClean="0"/>
              <a:t>of </a:t>
            </a:r>
            <a:r>
              <a:rPr lang="en-US" altLang="zh-TW" dirty="0" smtClean="0"/>
              <a:t>Broadcasting</a:t>
            </a:r>
            <a:endParaRPr lang="en-US" altLang="zh-TW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altLang="zh-TW" dirty="0" smtClean="0"/>
              <a:t>Related </a:t>
            </a:r>
            <a:r>
              <a:rPr lang="en-US" altLang="zh-TW" dirty="0" smtClean="0"/>
              <a:t>Work</a:t>
            </a:r>
          </a:p>
          <a:p>
            <a:pPr lvl="1"/>
            <a:r>
              <a:rPr lang="en-US" altLang="zh-TW" dirty="0" smtClean="0"/>
              <a:t>Optimal Flooding Protocol (OFP)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Broadcast </a:t>
            </a:r>
            <a:r>
              <a:rPr lang="en-US" altLang="zh-TW" dirty="0" smtClean="0"/>
              <a:t>Protocol for Sensor networks (BPS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Hexagon Flooding Protocol (HFP)</a:t>
            </a:r>
            <a:endParaRPr lang="en-US" altLang="zh-TW" dirty="0" smtClean="0"/>
          </a:p>
          <a:p>
            <a:r>
              <a:rPr lang="en-US" altLang="zh-TW" dirty="0" smtClean="0"/>
              <a:t>Our solution</a:t>
            </a:r>
          </a:p>
          <a:p>
            <a:pPr lvl="1"/>
            <a:r>
              <a:rPr lang="en-US" altLang="zh-TW" dirty="0" smtClean="0"/>
              <a:t>Optimized Broadcasting Protocol (OBP)</a:t>
            </a:r>
          </a:p>
          <a:p>
            <a:r>
              <a:rPr lang="en-US" altLang="zh-TW" dirty="0" smtClean="0"/>
              <a:t>Performance </a:t>
            </a:r>
            <a:r>
              <a:rPr lang="en-US" altLang="zh-TW" dirty="0" smtClean="0"/>
              <a:t>Analysis and Comparison</a:t>
            </a:r>
            <a:endParaRPr lang="en-US" altLang="zh-TW" dirty="0" smtClean="0"/>
          </a:p>
          <a:p>
            <a:r>
              <a:rPr lang="en-US" altLang="zh-TW" dirty="0" smtClean="0"/>
              <a:t>Conclusion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5828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 Transmission efficiency  of Broadcasting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183832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Transmission efficiency(TE) is the ratio</a:t>
            </a:r>
          </a:p>
          <a:p>
            <a:pPr lvl="1"/>
            <a:r>
              <a:rPr lang="en-US" altLang="zh-TW" dirty="0" smtClean="0"/>
              <a:t>TE= </a:t>
            </a:r>
            <a:r>
              <a:rPr lang="en-US" altLang="zh-TW" dirty="0" smtClean="0">
                <a:solidFill>
                  <a:srgbClr val="FF0000"/>
                </a:solidFill>
              </a:rPr>
              <a:t>Effective </a:t>
            </a:r>
            <a:r>
              <a:rPr lang="en-US" altLang="zh-TW" dirty="0" smtClean="0">
                <a:solidFill>
                  <a:srgbClr val="FF0000"/>
                </a:solidFill>
              </a:rPr>
              <a:t>Area </a:t>
            </a:r>
            <a:r>
              <a:rPr lang="en-US" altLang="zh-TW" dirty="0" smtClean="0">
                <a:solidFill>
                  <a:srgbClr val="FF0000"/>
                </a:solidFill>
              </a:rPr>
              <a:t>Covered  </a:t>
            </a:r>
            <a:r>
              <a:rPr lang="en-US" altLang="zh-TW" dirty="0" smtClean="0"/>
              <a:t>/ </a:t>
            </a:r>
            <a:r>
              <a:rPr lang="en-US" altLang="zh-TW" dirty="0" smtClean="0">
                <a:solidFill>
                  <a:srgbClr val="0000CC"/>
                </a:solidFill>
              </a:rPr>
              <a:t>Total Transmission Area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=</a:t>
            </a:r>
            <a:r>
              <a:rPr lang="en-US" altLang="zh-TW" dirty="0" smtClean="0">
                <a:solidFill>
                  <a:srgbClr val="FF0000"/>
                </a:solidFill>
              </a:rPr>
              <a:t>|C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  </a:t>
            </a:r>
            <a:r>
              <a:rPr lang="en-US" altLang="zh-TW" dirty="0" smtClean="0">
                <a:solidFill>
                  <a:srgbClr val="FF0000"/>
                </a:solidFill>
              </a:rPr>
              <a:t>C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B</a:t>
            </a:r>
            <a:r>
              <a:rPr lang="en-US" altLang="zh-TW" dirty="0" smtClean="0">
                <a:solidFill>
                  <a:srgbClr val="FF0000"/>
                </a:solidFill>
              </a:rPr>
              <a:t>|</a:t>
            </a:r>
            <a:r>
              <a:rPr lang="en-US" altLang="zh-TW" dirty="0" smtClean="0"/>
              <a:t>/ </a:t>
            </a:r>
            <a:r>
              <a:rPr lang="en-US" altLang="zh-TW" dirty="0" smtClean="0">
                <a:solidFill>
                  <a:srgbClr val="0000CC"/>
                </a:solidFill>
              </a:rPr>
              <a:t>( |C</a:t>
            </a:r>
            <a:r>
              <a:rPr lang="en-US" altLang="zh-TW" baseline="-25000" dirty="0" smtClean="0">
                <a:solidFill>
                  <a:srgbClr val="0000CC"/>
                </a:solidFill>
              </a:rPr>
              <a:t>A</a:t>
            </a:r>
            <a:r>
              <a:rPr lang="en-US" altLang="zh-TW" dirty="0" smtClean="0">
                <a:solidFill>
                  <a:srgbClr val="0000CC"/>
                </a:solidFill>
              </a:rPr>
              <a:t>|+|C</a:t>
            </a:r>
            <a:r>
              <a:rPr lang="en-US" altLang="zh-TW" baseline="-25000" dirty="0" smtClean="0">
                <a:solidFill>
                  <a:srgbClr val="0000CC"/>
                </a:solidFill>
              </a:rPr>
              <a:t>B</a:t>
            </a:r>
            <a:r>
              <a:rPr lang="en-US" altLang="zh-TW" dirty="0" smtClean="0">
                <a:solidFill>
                  <a:srgbClr val="0000CC"/>
                </a:solidFill>
              </a:rPr>
              <a:t>|)</a:t>
            </a:r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Oval 3"/>
          <p:cNvSpPr/>
          <p:nvPr/>
        </p:nvSpPr>
        <p:spPr>
          <a:xfrm>
            <a:off x="6143636" y="2285992"/>
            <a:ext cx="1593960" cy="150019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Oval 4"/>
          <p:cNvSpPr/>
          <p:nvPr/>
        </p:nvSpPr>
        <p:spPr>
          <a:xfrm>
            <a:off x="6786578" y="2285992"/>
            <a:ext cx="1593960" cy="1500198"/>
          </a:xfrm>
          <a:prstGeom prst="ellipse">
            <a:avLst/>
          </a:prstGeom>
          <a:solidFill>
            <a:schemeClr val="accent1">
              <a:alpha val="43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6715140" y="2928934"/>
            <a:ext cx="21431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Oval 7"/>
          <p:cNvSpPr/>
          <p:nvPr/>
        </p:nvSpPr>
        <p:spPr>
          <a:xfrm>
            <a:off x="7643834" y="2928934"/>
            <a:ext cx="21431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1071538" y="3929066"/>
            <a:ext cx="67151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sz="2000" dirty="0" smtClean="0"/>
              <a:t>For instance, </a:t>
            </a:r>
            <a:r>
              <a:rPr lang="en-US" altLang="zh-TW" sz="2000" i="1" dirty="0" smtClean="0">
                <a:solidFill>
                  <a:srgbClr val="FF0000"/>
                </a:solidFill>
              </a:rPr>
              <a:t>Node A</a:t>
            </a:r>
            <a:r>
              <a:rPr lang="en-US" altLang="zh-TW" sz="2000" dirty="0" smtClean="0"/>
              <a:t> broadcasts one packet and then </a:t>
            </a:r>
            <a:r>
              <a:rPr lang="en-US" altLang="zh-TW" sz="2000" i="1" dirty="0" smtClean="0">
                <a:solidFill>
                  <a:srgbClr val="FF0000"/>
                </a:solidFill>
              </a:rPr>
              <a:t>Node B</a:t>
            </a:r>
            <a:r>
              <a:rPr lang="en-US" altLang="zh-TW" sz="2000" i="1" dirty="0" smtClean="0"/>
              <a:t> </a:t>
            </a:r>
            <a:r>
              <a:rPr lang="en-US" altLang="zh-TW" sz="2000" dirty="0" smtClean="0"/>
              <a:t>rebroadcasts one packet,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TW" sz="2000" dirty="0" smtClean="0"/>
              <a:t>Effective </a:t>
            </a:r>
            <a:r>
              <a:rPr lang="en-US" altLang="zh-TW" sz="2000" dirty="0" smtClean="0"/>
              <a:t>area </a:t>
            </a:r>
            <a:r>
              <a:rPr lang="en-US" altLang="zh-TW" sz="2000" dirty="0" smtClean="0"/>
              <a:t>covered by </a:t>
            </a:r>
            <a:r>
              <a:rPr lang="en-US" altLang="zh-TW" sz="2000" dirty="0" smtClean="0"/>
              <a:t>A and B is |C</a:t>
            </a:r>
            <a:r>
              <a:rPr lang="en-US" altLang="zh-TW" sz="2000" baseline="-25000" dirty="0" smtClean="0"/>
              <a:t>A</a:t>
            </a:r>
            <a:r>
              <a:rPr lang="en-US" sz="2000" dirty="0" smtClean="0">
                <a:sym typeface="Symbol"/>
              </a:rPr>
              <a:t>  </a:t>
            </a:r>
            <a:r>
              <a:rPr lang="en-US" altLang="zh-TW" sz="2000" dirty="0" smtClean="0"/>
              <a:t>C</a:t>
            </a:r>
            <a:r>
              <a:rPr lang="en-US" altLang="zh-TW" sz="2000" baseline="-25000" dirty="0" smtClean="0"/>
              <a:t>B</a:t>
            </a:r>
            <a:r>
              <a:rPr lang="en-US" altLang="zh-TW" sz="2000" dirty="0" smtClean="0"/>
              <a:t>|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TW" sz="2000" dirty="0" smtClean="0"/>
              <a:t>Total Communication Area is | C</a:t>
            </a:r>
            <a:r>
              <a:rPr lang="en-US" altLang="zh-TW" sz="2000" baseline="-25000" dirty="0" smtClean="0"/>
              <a:t>A</a:t>
            </a:r>
            <a:r>
              <a:rPr lang="en-US" altLang="zh-TW" sz="2000" dirty="0" smtClean="0"/>
              <a:t> | + | C</a:t>
            </a:r>
            <a:r>
              <a:rPr lang="en-US" altLang="zh-TW" sz="2000" baseline="-25000" dirty="0" smtClean="0"/>
              <a:t>B</a:t>
            </a:r>
            <a:r>
              <a:rPr lang="en-US" altLang="zh-TW" sz="2000" dirty="0" smtClean="0"/>
              <a:t> |</a:t>
            </a:r>
            <a:endParaRPr lang="en-US" altLang="zh-TW" sz="2000" baseline="-25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6357950" y="3143248"/>
            <a:ext cx="2025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Node A</a:t>
            </a:r>
            <a:r>
              <a:rPr lang="en-US" altLang="zh-TW" dirty="0" smtClean="0"/>
              <a:t>     </a:t>
            </a:r>
            <a:r>
              <a:rPr lang="en-US" altLang="zh-TW" dirty="0" smtClean="0">
                <a:solidFill>
                  <a:srgbClr val="FF0000"/>
                </a:solidFill>
              </a:rPr>
              <a:t>Node B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12" name="Oval 11"/>
          <p:cNvSpPr/>
          <p:nvPr/>
        </p:nvSpPr>
        <p:spPr>
          <a:xfrm>
            <a:off x="5072066" y="5357802"/>
            <a:ext cx="1593960" cy="150019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Oval 12"/>
          <p:cNvSpPr/>
          <p:nvPr/>
        </p:nvSpPr>
        <p:spPr>
          <a:xfrm>
            <a:off x="6715140" y="5357802"/>
            <a:ext cx="1593960" cy="1500198"/>
          </a:xfrm>
          <a:prstGeom prst="ellipse">
            <a:avLst/>
          </a:prstGeom>
          <a:solidFill>
            <a:schemeClr val="accent1">
              <a:alpha val="43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Oval 13"/>
          <p:cNvSpPr/>
          <p:nvPr/>
        </p:nvSpPr>
        <p:spPr>
          <a:xfrm>
            <a:off x="5715008" y="6000744"/>
            <a:ext cx="21431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Oval 14"/>
          <p:cNvSpPr/>
          <p:nvPr/>
        </p:nvSpPr>
        <p:spPr>
          <a:xfrm>
            <a:off x="7399040" y="6000744"/>
            <a:ext cx="21431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5429256" y="6215058"/>
            <a:ext cx="2795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Node A</a:t>
            </a:r>
            <a:r>
              <a:rPr lang="en-US" altLang="zh-TW" dirty="0" smtClean="0"/>
              <a:t>                 </a:t>
            </a:r>
            <a:r>
              <a:rPr lang="en-US" altLang="zh-TW" dirty="0" smtClean="0">
                <a:solidFill>
                  <a:srgbClr val="FF0000"/>
                </a:solidFill>
              </a:rPr>
              <a:t>Node B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17" name="Rectangle 16"/>
          <p:cNvSpPr/>
          <p:nvPr/>
        </p:nvSpPr>
        <p:spPr>
          <a:xfrm>
            <a:off x="6000760" y="5929306"/>
            <a:ext cx="639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|C</a:t>
            </a:r>
            <a:r>
              <a:rPr lang="en-US" altLang="zh-TW" baseline="-25000" dirty="0" smtClean="0"/>
              <a:t>A</a:t>
            </a:r>
            <a:r>
              <a:rPr lang="en-US" altLang="zh-TW" dirty="0" smtClean="0"/>
              <a:t> |</a:t>
            </a:r>
            <a:endParaRPr lang="zh-TW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7643834" y="5857892"/>
            <a:ext cx="639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|C</a:t>
            </a:r>
            <a:r>
              <a:rPr lang="en-US" altLang="zh-TW" baseline="-25000" dirty="0" smtClean="0"/>
              <a:t>B</a:t>
            </a:r>
            <a:r>
              <a:rPr lang="en-US" altLang="zh-TW" dirty="0" smtClean="0"/>
              <a:t> |</a:t>
            </a:r>
            <a:endParaRPr lang="zh-TW" altLang="en-US" dirty="0"/>
          </a:p>
        </p:txBody>
      </p:sp>
      <p:cxnSp>
        <p:nvCxnSpPr>
          <p:cNvPr id="20" name="Elbow Connector 19"/>
          <p:cNvCxnSpPr/>
          <p:nvPr/>
        </p:nvCxnSpPr>
        <p:spPr>
          <a:xfrm rot="5400000" flipH="1" flipV="1">
            <a:off x="6190470" y="3754746"/>
            <a:ext cx="1368152" cy="716660"/>
          </a:xfrm>
          <a:prstGeom prst="bentConnector3">
            <a:avLst>
              <a:gd name="adj1" fmla="val 173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9" idx="2"/>
          </p:cNvCxnSpPr>
          <p:nvPr/>
        </p:nvCxnSpPr>
        <p:spPr>
          <a:xfrm rot="16200000" flipH="1">
            <a:off x="4447902" y="5233727"/>
            <a:ext cx="533949" cy="571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05026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 Transmission efficiency :</a:t>
            </a:r>
            <a:br>
              <a:rPr lang="en-US" altLang="zh-TW" dirty="0" smtClean="0"/>
            </a:br>
            <a:r>
              <a:rPr lang="en-US" altLang="zh-TW" dirty="0" smtClean="0"/>
              <a:t>Upper bound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447800"/>
            <a:ext cx="8215338" cy="226695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Transmission efficiency(TE) is the ratio</a:t>
            </a:r>
          </a:p>
          <a:p>
            <a:pPr lvl="1"/>
            <a:r>
              <a:rPr lang="en-US" altLang="zh-TW" dirty="0" smtClean="0"/>
              <a:t>TE= </a:t>
            </a:r>
            <a:r>
              <a:rPr lang="en-US" altLang="zh-TW" dirty="0" smtClean="0">
                <a:solidFill>
                  <a:srgbClr val="FF0000"/>
                </a:solidFill>
              </a:rPr>
              <a:t>Effective </a:t>
            </a:r>
            <a:r>
              <a:rPr lang="en-US" altLang="zh-TW" dirty="0" smtClean="0">
                <a:solidFill>
                  <a:srgbClr val="FF0000"/>
                </a:solidFill>
              </a:rPr>
              <a:t>Area </a:t>
            </a:r>
            <a:r>
              <a:rPr lang="en-US" altLang="zh-TW" dirty="0" smtClean="0">
                <a:solidFill>
                  <a:srgbClr val="FF0000"/>
                </a:solidFill>
              </a:rPr>
              <a:t>Covered  </a:t>
            </a:r>
            <a:r>
              <a:rPr lang="en-US" altLang="zh-TW" dirty="0" smtClean="0"/>
              <a:t>/ Total Transmission Area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=|C</a:t>
            </a:r>
            <a:r>
              <a:rPr lang="en-US" altLang="zh-TW" baseline="-25000" dirty="0" smtClean="0"/>
              <a:t>A</a:t>
            </a:r>
            <a:r>
              <a:rPr lang="en-US" altLang="zh-TW" dirty="0" smtClean="0">
                <a:sym typeface="Symbol"/>
              </a:rPr>
              <a:t>  </a:t>
            </a:r>
            <a:r>
              <a:rPr lang="en-US" altLang="zh-TW" dirty="0" smtClean="0"/>
              <a:t>C</a:t>
            </a:r>
            <a:r>
              <a:rPr lang="en-US" altLang="zh-TW" baseline="-25000" dirty="0" smtClean="0"/>
              <a:t>B</a:t>
            </a:r>
            <a:r>
              <a:rPr lang="en-US" altLang="zh-TW" dirty="0" smtClean="0"/>
              <a:t>|/ ( |C</a:t>
            </a:r>
            <a:r>
              <a:rPr lang="en-US" altLang="zh-TW" baseline="-25000" dirty="0" smtClean="0"/>
              <a:t>A</a:t>
            </a:r>
            <a:r>
              <a:rPr lang="en-US" altLang="zh-TW" dirty="0" smtClean="0"/>
              <a:t>|+|C</a:t>
            </a:r>
            <a:r>
              <a:rPr lang="en-US" altLang="zh-TW" baseline="-25000" dirty="0" smtClean="0"/>
              <a:t>B</a:t>
            </a:r>
            <a:r>
              <a:rPr lang="en-US" altLang="zh-TW" dirty="0" smtClean="0"/>
              <a:t>|)</a:t>
            </a:r>
          </a:p>
          <a:p>
            <a:r>
              <a:rPr lang="en-US" altLang="zh-TW" sz="2800" dirty="0" smtClean="0"/>
              <a:t>When </a:t>
            </a:r>
            <a:br>
              <a:rPr lang="en-US" altLang="zh-TW" sz="2800" dirty="0" smtClean="0"/>
            </a:br>
            <a:r>
              <a:rPr lang="en-US" altLang="zh-TW" sz="2800" dirty="0" smtClean="0"/>
              <a:t>Distance between A and B = Transmission radius R </a:t>
            </a:r>
            <a:br>
              <a:rPr lang="en-US" altLang="zh-TW" sz="2800" dirty="0" smtClean="0"/>
            </a:br>
            <a:r>
              <a:rPr lang="en-US" altLang="zh-TW" sz="2800" dirty="0" smtClean="0"/>
              <a:t>  </a:t>
            </a:r>
            <a:r>
              <a:rPr lang="en-US" altLang="zh-TW" sz="2800" dirty="0" smtClean="0">
                <a:sym typeface="Wingdings" pitchFamily="2" charset="2"/>
              </a:rPr>
              <a:t></a:t>
            </a:r>
            <a:r>
              <a:rPr lang="en-US" altLang="zh-TW" sz="2800" dirty="0" smtClean="0"/>
              <a:t>   TE  </a:t>
            </a:r>
            <a:r>
              <a:rPr lang="en-US" altLang="zh-TW" sz="2800" i="1" dirty="0" smtClean="0"/>
              <a:t>reaches the</a:t>
            </a:r>
            <a:r>
              <a:rPr lang="en-US" altLang="zh-TW" sz="2800" dirty="0" smtClean="0"/>
              <a:t> </a:t>
            </a:r>
            <a:r>
              <a:rPr lang="en-US" altLang="zh-TW" sz="2800" i="1" dirty="0" smtClean="0">
                <a:solidFill>
                  <a:srgbClr val="FF0000"/>
                </a:solidFill>
              </a:rPr>
              <a:t>theoretical upper bound</a:t>
            </a:r>
            <a:r>
              <a:rPr lang="en-US" altLang="zh-TW" sz="2800" dirty="0" smtClean="0"/>
              <a:t> 0.61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Oval 3"/>
          <p:cNvSpPr/>
          <p:nvPr/>
        </p:nvSpPr>
        <p:spPr>
          <a:xfrm>
            <a:off x="3571868" y="4000504"/>
            <a:ext cx="1593960" cy="150019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4286248" y="4643446"/>
            <a:ext cx="21431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571868" y="4000504"/>
            <a:ext cx="1593960" cy="1500198"/>
            <a:chOff x="5857884" y="4071942"/>
            <a:chExt cx="1593960" cy="1500198"/>
          </a:xfrm>
        </p:grpSpPr>
        <p:grpSp>
          <p:nvGrpSpPr>
            <p:cNvPr id="12" name="Group 11"/>
            <p:cNvGrpSpPr/>
            <p:nvPr/>
          </p:nvGrpSpPr>
          <p:grpSpPr>
            <a:xfrm>
              <a:off x="5857884" y="4071942"/>
              <a:ext cx="1593960" cy="1500198"/>
              <a:chOff x="6572264" y="3786190"/>
              <a:chExt cx="1593960" cy="150019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6572264" y="3786190"/>
                <a:ext cx="1593960" cy="1500198"/>
              </a:xfrm>
              <a:prstGeom prst="ellipse">
                <a:avLst/>
              </a:prstGeom>
              <a:solidFill>
                <a:schemeClr val="accent1">
                  <a:alpha val="43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7286644" y="4429132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6143636" y="4929198"/>
              <a:ext cx="9765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smtClean="0">
                  <a:solidFill>
                    <a:srgbClr val="FF0000"/>
                  </a:solidFill>
                </a:rPr>
                <a:t>Node B</a:t>
              </a:r>
              <a:r>
                <a:rPr lang="en-US" altLang="zh-TW" dirty="0" smtClean="0"/>
                <a:t> </a:t>
              </a:r>
              <a:endParaRPr lang="zh-TW" altLang="en-US" dirty="0"/>
            </a:p>
          </p:txBody>
        </p:sp>
      </p:grp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4000496" y="4929198"/>
            <a:ext cx="898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</a:rPr>
              <a:t>Node A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386946" y="4465707"/>
            <a:ext cx="714380" cy="369332"/>
            <a:chOff x="4857752" y="5566537"/>
            <a:chExt cx="714380" cy="369332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4857752" y="5857892"/>
              <a:ext cx="714380" cy="1588"/>
            </a:xfrm>
            <a:prstGeom prst="straightConnector1">
              <a:avLst/>
            </a:prstGeom>
            <a:ln>
              <a:solidFill>
                <a:srgbClr val="00206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094011" y="5566537"/>
              <a:ext cx="2946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R</a:t>
              </a:r>
              <a:endParaRPr lang="zh-TW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09625E-6 L 0.08698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Existing Broadcasting Protocol :OFP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Geometry-based protocols</a:t>
            </a:r>
          </a:p>
          <a:p>
            <a:pPr lvl="1"/>
            <a:r>
              <a:rPr lang="en-US" altLang="zh-TW" dirty="0" smtClean="0"/>
              <a:t>Assume that </a:t>
            </a:r>
            <a:r>
              <a:rPr lang="en-US" altLang="zh-TW" dirty="0" smtClean="0">
                <a:solidFill>
                  <a:srgbClr val="FF0000"/>
                </a:solidFill>
              </a:rPr>
              <a:t>each node is aware of its own location</a:t>
            </a:r>
            <a:r>
              <a:rPr lang="en-US" altLang="zh-TW" dirty="0" smtClean="0"/>
              <a:t> to make retransmission decisions</a:t>
            </a:r>
          </a:p>
          <a:p>
            <a:r>
              <a:rPr lang="en-US" altLang="zh-TW" dirty="0" smtClean="0"/>
              <a:t>Optimal Flooding Protocol (OFP) </a:t>
            </a:r>
          </a:p>
          <a:p>
            <a:pPr lvl="1"/>
            <a:r>
              <a:rPr lang="en-US" altLang="zh-TW" dirty="0" smtClean="0"/>
              <a:t>With the highest transmission efficiency among all </a:t>
            </a:r>
            <a:r>
              <a:rPr lang="en-US" altLang="zh-TW" dirty="0" smtClean="0"/>
              <a:t>existed </a:t>
            </a:r>
            <a:r>
              <a:rPr lang="en-US" altLang="zh-TW" dirty="0" smtClean="0"/>
              <a:t>Geometry-based protocols, so far</a:t>
            </a:r>
          </a:p>
          <a:p>
            <a:pPr lvl="1"/>
            <a:r>
              <a:rPr lang="en-US" altLang="zh-TW" dirty="0" smtClean="0"/>
              <a:t>Proposed by </a:t>
            </a:r>
            <a:r>
              <a:rPr lang="en-US" dirty="0" err="1" smtClean="0"/>
              <a:t>Paruchuri</a:t>
            </a:r>
            <a:r>
              <a:rPr lang="en-US" dirty="0" smtClean="0"/>
              <a:t> et al., in IEEE WCNC 2002</a:t>
            </a:r>
          </a:p>
          <a:p>
            <a:pPr lvl="1"/>
            <a:r>
              <a:rPr lang="en-US" altLang="zh-TW" dirty="0" smtClean="0"/>
              <a:t>Has transmission efficiency of 0.41</a:t>
            </a:r>
          </a:p>
          <a:p>
            <a:pPr lvl="1"/>
            <a:r>
              <a:rPr lang="en-US" altLang="zh-TW" dirty="0" smtClean="0"/>
              <a:t>About 67% of the </a:t>
            </a:r>
            <a:r>
              <a:rPr lang="en-US" altLang="zh-TW" dirty="0" smtClean="0">
                <a:solidFill>
                  <a:srgbClr val="FF0000"/>
                </a:solidFill>
              </a:rPr>
              <a:t>theoretical upper bound</a:t>
            </a:r>
          </a:p>
          <a:p>
            <a:pPr lvl="1"/>
            <a:endParaRPr lang="en-US" dirty="0" smtClean="0"/>
          </a:p>
          <a:p>
            <a:pPr lvl="2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1382</Words>
  <Application>Microsoft Office PowerPoint</Application>
  <PresentationFormat>如螢幕大小 (4:3)</PresentationFormat>
  <Paragraphs>353</Paragraphs>
  <Slides>27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Office Theme</vt:lpstr>
      <vt:lpstr>Wireless Broadcasting with Optimized Transmission Efficiency</vt:lpstr>
      <vt:lpstr>Wireless Broadcasting</vt:lpstr>
      <vt:lpstr>投影片 3</vt:lpstr>
      <vt:lpstr>A Simple Scheme -- Flooding</vt:lpstr>
      <vt:lpstr>Proposed Scheme</vt:lpstr>
      <vt:lpstr>Outline</vt:lpstr>
      <vt:lpstr> Transmission efficiency  of Broadcasting</vt:lpstr>
      <vt:lpstr> Transmission efficiency : Upper bound</vt:lpstr>
      <vt:lpstr>Existing Broadcasting Protocol :OFP</vt:lpstr>
      <vt:lpstr>Optimal Flooding Protocol (OFP) </vt:lpstr>
      <vt:lpstr>Optimal Flooding Protocol (OFP) </vt:lpstr>
      <vt:lpstr>Optimal Flooding Protocol (OFP) </vt:lpstr>
      <vt:lpstr>Can we further improve the transmission efficiency?</vt:lpstr>
      <vt:lpstr>Our proposed protocol: OBP</vt:lpstr>
      <vt:lpstr>OBP : Activation Sequence</vt:lpstr>
      <vt:lpstr>OBP : Basic Structure</vt:lpstr>
      <vt:lpstr>OBP: Two Key Components</vt:lpstr>
      <vt:lpstr>Geometric Mapping </vt:lpstr>
      <vt:lpstr>Activation Target Mapping </vt:lpstr>
      <vt:lpstr>OBP : Algorithm</vt:lpstr>
      <vt:lpstr>OBP : Algorithm</vt:lpstr>
      <vt:lpstr>OBP : Details</vt:lpstr>
      <vt:lpstr>Performance Analysis of OBP</vt:lpstr>
      <vt:lpstr>OBP is with higher transmission efficiency     </vt:lpstr>
      <vt:lpstr>Performance Comparisons</vt:lpstr>
      <vt:lpstr>Reachability of OFP and OBP for various node densities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2009-08-18T22:07:38Z</dcterms:created>
  <dcterms:modified xsi:type="dcterms:W3CDTF">2010-11-10T13:47:51Z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