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405" r:id="rId2"/>
    <p:sldId id="407" r:id="rId3"/>
    <p:sldId id="408" r:id="rId4"/>
    <p:sldId id="477" r:id="rId5"/>
    <p:sldId id="464" r:id="rId6"/>
    <p:sldId id="469" r:id="rId7"/>
    <p:sldId id="458" r:id="rId8"/>
    <p:sldId id="468" r:id="rId9"/>
    <p:sldId id="470" r:id="rId10"/>
    <p:sldId id="472" r:id="rId11"/>
    <p:sldId id="471" r:id="rId12"/>
    <p:sldId id="473" r:id="rId13"/>
    <p:sldId id="465" r:id="rId14"/>
    <p:sldId id="426" r:id="rId15"/>
    <p:sldId id="427" r:id="rId16"/>
    <p:sldId id="466" r:id="rId17"/>
    <p:sldId id="459" r:id="rId18"/>
    <p:sldId id="431" r:id="rId19"/>
    <p:sldId id="432" r:id="rId20"/>
    <p:sldId id="435" r:id="rId21"/>
    <p:sldId id="460" r:id="rId22"/>
    <p:sldId id="461" r:id="rId23"/>
    <p:sldId id="476" r:id="rId24"/>
    <p:sldId id="467" r:id="rId25"/>
    <p:sldId id="444" r:id="rId26"/>
    <p:sldId id="446" r:id="rId27"/>
    <p:sldId id="447" r:id="rId28"/>
    <p:sldId id="450" r:id="rId29"/>
    <p:sldId id="451" r:id="rId30"/>
    <p:sldId id="455" r:id="rId31"/>
    <p:sldId id="456" r:id="rId32"/>
  </p:sldIdLst>
  <p:sldSz cx="9144000" cy="6858000" type="screen4x3"/>
  <p:notesSz cx="9979025" cy="683418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g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3BE543"/>
    <a:srgbClr val="C5C000"/>
    <a:srgbClr val="0707E7"/>
    <a:srgbClr val="FF6600"/>
    <a:srgbClr val="006600"/>
    <a:srgbClr val="00FFCC"/>
    <a:srgbClr val="FFFFFF"/>
    <a:srgbClr val="C7E1F9"/>
    <a:srgbClr val="33CCCC"/>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4086" autoAdjust="0"/>
  </p:normalViewPr>
  <p:slideViewPr>
    <p:cSldViewPr>
      <p:cViewPr>
        <p:scale>
          <a:sx n="40" d="100"/>
          <a:sy n="40" d="100"/>
        </p:scale>
        <p:origin x="-1267" y="-86"/>
      </p:cViewPr>
      <p:guideLst>
        <p:guide orient="horz" pos="2160"/>
        <p:guide pos="2880"/>
      </p:guideLst>
    </p:cSldViewPr>
  </p:slideViewPr>
  <p:outlineViewPr>
    <p:cViewPr>
      <p:scale>
        <a:sx n="33" d="100"/>
        <a:sy n="33" d="100"/>
      </p:scale>
      <p:origin x="0" y="32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325332" cy="341709"/>
          </a:xfrm>
          <a:prstGeom prst="rect">
            <a:avLst/>
          </a:prstGeom>
        </p:spPr>
        <p:txBody>
          <a:bodyPr vert="horz" lIns="92208" tIns="46104" rIns="92208" bIns="46104" rtlCol="0"/>
          <a:lstStyle>
            <a:lvl1pPr algn="l">
              <a:defRPr sz="1200"/>
            </a:lvl1pPr>
          </a:lstStyle>
          <a:p>
            <a:endParaRPr lang="zh-TW" altLang="en-US"/>
          </a:p>
        </p:txBody>
      </p:sp>
      <p:sp>
        <p:nvSpPr>
          <p:cNvPr id="3" name="日期版面配置區 2"/>
          <p:cNvSpPr>
            <a:spLocks noGrp="1"/>
          </p:cNvSpPr>
          <p:nvPr>
            <p:ph type="dt" sz="quarter" idx="1"/>
          </p:nvPr>
        </p:nvSpPr>
        <p:spPr>
          <a:xfrm>
            <a:off x="5651364" y="1"/>
            <a:ext cx="4325332" cy="341709"/>
          </a:xfrm>
          <a:prstGeom prst="rect">
            <a:avLst/>
          </a:prstGeom>
        </p:spPr>
        <p:txBody>
          <a:bodyPr vert="horz" lIns="92208" tIns="46104" rIns="92208" bIns="46104" rtlCol="0"/>
          <a:lstStyle>
            <a:lvl1pPr algn="r">
              <a:defRPr sz="1200"/>
            </a:lvl1pPr>
          </a:lstStyle>
          <a:p>
            <a:fld id="{1C702FB2-95AC-4D03-9F96-55B1CE58594B}" type="datetimeFigureOut">
              <a:rPr lang="zh-TW" altLang="en-US" smtClean="0"/>
              <a:pPr/>
              <a:t>2010/12/6</a:t>
            </a:fld>
            <a:endParaRPr lang="zh-TW" altLang="en-US"/>
          </a:p>
        </p:txBody>
      </p:sp>
      <p:sp>
        <p:nvSpPr>
          <p:cNvPr id="4" name="頁尾版面配置區 3"/>
          <p:cNvSpPr>
            <a:spLocks noGrp="1"/>
          </p:cNvSpPr>
          <p:nvPr>
            <p:ph type="ftr" sz="quarter" idx="2"/>
          </p:nvPr>
        </p:nvSpPr>
        <p:spPr>
          <a:xfrm>
            <a:off x="1" y="6491381"/>
            <a:ext cx="4325332" cy="341709"/>
          </a:xfrm>
          <a:prstGeom prst="rect">
            <a:avLst/>
          </a:prstGeom>
        </p:spPr>
        <p:txBody>
          <a:bodyPr vert="horz" lIns="92208" tIns="46104" rIns="92208" bIns="4610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51364" y="6491381"/>
            <a:ext cx="4325332" cy="341709"/>
          </a:xfrm>
          <a:prstGeom prst="rect">
            <a:avLst/>
          </a:prstGeom>
        </p:spPr>
        <p:txBody>
          <a:bodyPr vert="horz" lIns="92208" tIns="46104" rIns="92208" bIns="46104" rtlCol="0" anchor="b"/>
          <a:lstStyle>
            <a:lvl1pPr algn="r">
              <a:defRPr sz="1200"/>
            </a:lvl1pPr>
          </a:lstStyle>
          <a:p>
            <a:fld id="{E4B54207-2E73-4869-A948-91C773DC7C9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 y="1"/>
            <a:ext cx="4324243" cy="341709"/>
          </a:xfrm>
          <a:prstGeom prst="rect">
            <a:avLst/>
          </a:prstGeom>
          <a:noFill/>
          <a:ln w="9525">
            <a:noFill/>
            <a:miter lim="800000"/>
            <a:headEnd/>
            <a:tailEnd/>
          </a:ln>
          <a:effectLst/>
        </p:spPr>
        <p:txBody>
          <a:bodyPr vert="horz" wrap="square" lIns="92208" tIns="46104" rIns="92208" bIns="46104" numCol="1" anchor="t" anchorCtr="0" compatLnSpc="1">
            <a:prstTxWarp prst="textNoShape">
              <a:avLst/>
            </a:prstTxWarp>
          </a:bodyPr>
          <a:lstStyle>
            <a:lvl1pPr>
              <a:defRPr sz="1200"/>
            </a:lvl1pPr>
          </a:lstStyle>
          <a:p>
            <a:endParaRPr lang="en-US" altLang="zh-TW"/>
          </a:p>
        </p:txBody>
      </p:sp>
      <p:sp>
        <p:nvSpPr>
          <p:cNvPr id="9219" name="Rectangle 3"/>
          <p:cNvSpPr>
            <a:spLocks noGrp="1" noChangeArrowheads="1"/>
          </p:cNvSpPr>
          <p:nvPr>
            <p:ph type="dt" idx="1"/>
          </p:nvPr>
        </p:nvSpPr>
        <p:spPr bwMode="auto">
          <a:xfrm>
            <a:off x="5652475" y="1"/>
            <a:ext cx="4324243" cy="341709"/>
          </a:xfrm>
          <a:prstGeom prst="rect">
            <a:avLst/>
          </a:prstGeom>
          <a:noFill/>
          <a:ln w="9525">
            <a:noFill/>
            <a:miter lim="800000"/>
            <a:headEnd/>
            <a:tailEnd/>
          </a:ln>
          <a:effectLst/>
        </p:spPr>
        <p:txBody>
          <a:bodyPr vert="horz" wrap="square" lIns="92208" tIns="46104" rIns="92208" bIns="46104" numCol="1" anchor="t" anchorCtr="0" compatLnSpc="1">
            <a:prstTxWarp prst="textNoShape">
              <a:avLst/>
            </a:prstTxWarp>
          </a:bodyPr>
          <a:lstStyle>
            <a:lvl1pPr algn="r">
              <a:defRPr sz="1200"/>
            </a:lvl1pPr>
          </a:lstStyle>
          <a:p>
            <a:endParaRPr lang="en-US" altLang="zh-TW"/>
          </a:p>
        </p:txBody>
      </p:sp>
      <p:sp>
        <p:nvSpPr>
          <p:cNvPr id="9220" name="Rectangle 4"/>
          <p:cNvSpPr>
            <a:spLocks noGrp="1" noRot="1" noChangeAspect="1" noChangeArrowheads="1" noTextEdit="1"/>
          </p:cNvSpPr>
          <p:nvPr>
            <p:ph type="sldImg" idx="2"/>
          </p:nvPr>
        </p:nvSpPr>
        <p:spPr bwMode="auto">
          <a:xfrm>
            <a:off x="3279775" y="511175"/>
            <a:ext cx="3419475" cy="25654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97904" y="3246240"/>
            <a:ext cx="7983220" cy="3075385"/>
          </a:xfrm>
          <a:prstGeom prst="rect">
            <a:avLst/>
          </a:prstGeom>
          <a:noFill/>
          <a:ln w="9525">
            <a:noFill/>
            <a:miter lim="800000"/>
            <a:headEnd/>
            <a:tailEnd/>
          </a:ln>
          <a:effectLst/>
        </p:spPr>
        <p:txBody>
          <a:bodyPr vert="horz" wrap="square" lIns="92208" tIns="46104" rIns="92208" bIns="46104"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222" name="Rectangle 6"/>
          <p:cNvSpPr>
            <a:spLocks noGrp="1" noChangeArrowheads="1"/>
          </p:cNvSpPr>
          <p:nvPr>
            <p:ph type="ftr" sz="quarter" idx="4"/>
          </p:nvPr>
        </p:nvSpPr>
        <p:spPr bwMode="auto">
          <a:xfrm>
            <a:off x="3" y="6491294"/>
            <a:ext cx="4324243" cy="341709"/>
          </a:xfrm>
          <a:prstGeom prst="rect">
            <a:avLst/>
          </a:prstGeom>
          <a:noFill/>
          <a:ln w="9525">
            <a:noFill/>
            <a:miter lim="800000"/>
            <a:headEnd/>
            <a:tailEnd/>
          </a:ln>
          <a:effectLst/>
        </p:spPr>
        <p:txBody>
          <a:bodyPr vert="horz" wrap="square" lIns="92208" tIns="46104" rIns="92208" bIns="46104" numCol="1" anchor="b" anchorCtr="0" compatLnSpc="1">
            <a:prstTxWarp prst="textNoShape">
              <a:avLst/>
            </a:prstTxWarp>
          </a:bodyPr>
          <a:lstStyle>
            <a:lvl1pPr>
              <a:defRPr sz="1200"/>
            </a:lvl1pPr>
          </a:lstStyle>
          <a:p>
            <a:endParaRPr lang="en-US" altLang="zh-TW"/>
          </a:p>
        </p:txBody>
      </p:sp>
      <p:sp>
        <p:nvSpPr>
          <p:cNvPr id="9223" name="Rectangle 7"/>
          <p:cNvSpPr>
            <a:spLocks noGrp="1" noChangeArrowheads="1"/>
          </p:cNvSpPr>
          <p:nvPr>
            <p:ph type="sldNum" sz="quarter" idx="5"/>
          </p:nvPr>
        </p:nvSpPr>
        <p:spPr bwMode="auto">
          <a:xfrm>
            <a:off x="5652475" y="6491294"/>
            <a:ext cx="4324243" cy="341709"/>
          </a:xfrm>
          <a:prstGeom prst="rect">
            <a:avLst/>
          </a:prstGeom>
          <a:noFill/>
          <a:ln w="9525">
            <a:noFill/>
            <a:miter lim="800000"/>
            <a:headEnd/>
            <a:tailEnd/>
          </a:ln>
          <a:effectLst/>
        </p:spPr>
        <p:txBody>
          <a:bodyPr vert="horz" wrap="square" lIns="92208" tIns="46104" rIns="92208" bIns="46104" numCol="1" anchor="b" anchorCtr="0" compatLnSpc="1">
            <a:prstTxWarp prst="textNoShape">
              <a:avLst/>
            </a:prstTxWarp>
          </a:bodyPr>
          <a:lstStyle>
            <a:lvl1pPr algn="r">
              <a:defRPr sz="1200"/>
            </a:lvl1pPr>
          </a:lstStyle>
          <a:p>
            <a:fld id="{24752ECD-4C50-4DAB-AFEE-89E7528369A2}"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pPr lvl="0"/>
            <a:r>
              <a:rPr lang="en-US" altLang="zh-TW" dirty="0" smtClean="0"/>
              <a:t>Given a set of </a:t>
            </a:r>
            <a:r>
              <a:rPr lang="en-US" altLang="zh-TW" i="1" dirty="0" smtClean="0"/>
              <a:t>n</a:t>
            </a:r>
            <a:r>
              <a:rPr lang="en-US" altLang="zh-TW" dirty="0" smtClean="0"/>
              <a:t> data objects, a partitioning method constructs </a:t>
            </a:r>
            <a:r>
              <a:rPr lang="en-US" altLang="zh-TW" i="1" dirty="0" smtClean="0"/>
              <a:t>k</a:t>
            </a:r>
            <a:r>
              <a:rPr lang="en-US" altLang="zh-TW" dirty="0" smtClean="0"/>
              <a:t> partitions of the data, where each partition represents a cluster and </a:t>
            </a:r>
            <a:r>
              <a:rPr lang="en-US" altLang="zh-TW" i="1" dirty="0" err="1" smtClean="0"/>
              <a:t>k</a:t>
            </a:r>
            <a:r>
              <a:rPr lang="en-US" altLang="zh-TW" dirty="0" err="1" smtClean="0">
                <a:sym typeface="Symbol"/>
              </a:rPr>
              <a:t></a:t>
            </a:r>
            <a:r>
              <a:rPr lang="en-US" altLang="zh-TW" i="1" dirty="0" err="1" smtClean="0"/>
              <a:t>n</a:t>
            </a:r>
            <a:r>
              <a:rPr lang="en-US" altLang="zh-TW" dirty="0" smtClean="0"/>
              <a:t>. To be more precise, the method classifies the data into </a:t>
            </a:r>
            <a:r>
              <a:rPr lang="en-US" altLang="zh-TW" i="1" dirty="0" smtClean="0"/>
              <a:t>k</a:t>
            </a:r>
            <a:r>
              <a:rPr lang="en-US" altLang="zh-TW" dirty="0" smtClean="0"/>
              <a:t> clusters satisfying the following requirements: (1) each cluster must contain at least one object, and (2) each object must belong to exactly one cluster. After partitioning data objects into </a:t>
            </a:r>
            <a:r>
              <a:rPr lang="en-US" altLang="zh-TW" i="1" dirty="0" smtClean="0"/>
              <a:t>k</a:t>
            </a:r>
            <a:r>
              <a:rPr lang="en-US" altLang="zh-TW" dirty="0" smtClean="0"/>
              <a:t> initial clusters, the method uses an iterative relocation technique attempting to improve the partitioning by moving objects from one cluster to another. The general criterion of a good partitioning is that data objects in the same cluster are similar to each other, whereas data objects of different clusters are dissimilar or very different. </a:t>
            </a:r>
          </a:p>
          <a:p>
            <a:pPr defTabSz="922086">
              <a:defRPr/>
            </a:pPr>
            <a:r>
              <a:rPr lang="en-US" altLang="zh-TW" dirty="0" smtClean="0"/>
              <a:t>The famous </a:t>
            </a:r>
            <a:r>
              <a:rPr lang="en-US" altLang="zh-TW" i="1" dirty="0" smtClean="0"/>
              <a:t>k-means</a:t>
            </a:r>
            <a:r>
              <a:rPr lang="en-US" altLang="zh-TW" dirty="0" smtClean="0"/>
              <a:t> algorithm [11] is one of the partitioning methods. It first randomly selects </a:t>
            </a:r>
            <a:r>
              <a:rPr lang="en-US" altLang="zh-TW" i="1" dirty="0" smtClean="0"/>
              <a:t>k</a:t>
            </a:r>
            <a:r>
              <a:rPr lang="en-US" altLang="zh-TW" dirty="0" smtClean="0"/>
              <a:t> of the data objects, each of which initially represents a </a:t>
            </a:r>
            <a:r>
              <a:rPr lang="en-US" altLang="zh-TW" i="1" dirty="0" smtClean="0"/>
              <a:t>cluster mean</a:t>
            </a:r>
            <a:r>
              <a:rPr lang="en-US" altLang="zh-TW" dirty="0" smtClean="0"/>
              <a:t>. Each of the remaining data objects is then assigned to the cluster to which it is the most similar on the basis of the distance between the data object and the cluster mean. Afterwards, the new mean for each cluster is re-computed and data objects are re-assigned. This process iterates until the criterion function, typically defined as the sum of square errors, converges. The </a:t>
            </a:r>
            <a:r>
              <a:rPr lang="en-US" altLang="zh-TW" i="1" dirty="0" smtClean="0"/>
              <a:t>k-</a:t>
            </a:r>
            <a:r>
              <a:rPr lang="en-US" altLang="zh-TW" i="1" dirty="0" err="1" smtClean="0"/>
              <a:t>medoids</a:t>
            </a:r>
            <a:r>
              <a:rPr lang="en-US" altLang="zh-TW" dirty="0" smtClean="0"/>
              <a:t> algorithm [8] is analogous to the k-means algorithm; however, it uses the </a:t>
            </a:r>
            <a:r>
              <a:rPr lang="en-US" altLang="zh-TW" i="1" dirty="0" err="1" smtClean="0"/>
              <a:t>medoid</a:t>
            </a:r>
            <a:r>
              <a:rPr lang="en-US" altLang="zh-TW" dirty="0" smtClean="0"/>
              <a:t>, the data object that is closest to the mean of the cluster, instead of the mean as the reference of the cluster. Furthermore, it uses the sum of absolute errors as the criterion function. The </a:t>
            </a:r>
            <a:r>
              <a:rPr lang="en-US" altLang="zh-TW" i="1" dirty="0" smtClean="0"/>
              <a:t>k</a:t>
            </a:r>
            <a:r>
              <a:rPr lang="en-US" altLang="zh-TW" dirty="0" smtClean="0"/>
              <a:t>-</a:t>
            </a:r>
            <a:r>
              <a:rPr lang="en-US" altLang="zh-TW" dirty="0" err="1" smtClean="0"/>
              <a:t>medoids</a:t>
            </a:r>
            <a:r>
              <a:rPr lang="en-US" altLang="zh-TW" dirty="0" smtClean="0"/>
              <a:t> algorithm is thus more robust to noise and outliers (i.e., the data objects that do not comply with the general object behavior) than the </a:t>
            </a:r>
            <a:r>
              <a:rPr lang="en-US" altLang="zh-TW" i="1" dirty="0" smtClean="0"/>
              <a:t>k</a:t>
            </a:r>
            <a:r>
              <a:rPr lang="en-US" altLang="zh-TW" dirty="0" smtClean="0"/>
              <a:t>-means algorithm.</a:t>
            </a:r>
            <a:endParaRPr lang="zh-TW" altLang="zh-TW" dirty="0" smtClean="0"/>
          </a:p>
          <a:p>
            <a:pPr lvl="0"/>
            <a:endParaRPr lang="en-US" altLang="zh-TW" dirty="0" smtClean="0"/>
          </a:p>
          <a:p>
            <a:pPr lvl="0"/>
            <a:r>
              <a:rPr lang="en-US" altLang="zh-TW" dirty="0" smtClean="0"/>
              <a:t>K-means[14]</a:t>
            </a:r>
          </a:p>
          <a:p>
            <a:pPr lvl="0"/>
            <a:r>
              <a:rPr lang="en-US" altLang="zh-TW" dirty="0" smtClean="0"/>
              <a:t>K-</a:t>
            </a:r>
            <a:r>
              <a:rPr lang="en-US" altLang="zh-TW" dirty="0" err="1" smtClean="0"/>
              <a:t>medoids</a:t>
            </a:r>
            <a:r>
              <a:rPr lang="en-US" altLang="zh-TW" dirty="0" smtClean="0"/>
              <a:t> [15]</a:t>
            </a:r>
            <a:r>
              <a:rPr lang="zh-TW" altLang="zh-TW" dirty="0" smtClean="0"/>
              <a:t>在處理雜訊以及外部資料較</a:t>
            </a:r>
            <a:r>
              <a:rPr lang="en-US" altLang="zh-TW" dirty="0" smtClean="0"/>
              <a:t>K-means</a:t>
            </a:r>
            <a:r>
              <a:rPr lang="zh-TW" altLang="zh-TW" dirty="0" smtClean="0"/>
              <a:t>健全。</a:t>
            </a:r>
            <a:endParaRPr lang="en-US" altLang="zh-TW" dirty="0" smtClean="0"/>
          </a:p>
          <a:p>
            <a:pPr lvl="0"/>
            <a:r>
              <a:rPr lang="en-US" altLang="zh-TW" dirty="0" smtClean="0"/>
              <a:t>K-mode [16]</a:t>
            </a:r>
            <a:r>
              <a:rPr lang="zh-TW" altLang="zh-TW" dirty="0" smtClean="0"/>
              <a:t>擴展</a:t>
            </a:r>
            <a:r>
              <a:rPr lang="en-US" altLang="zh-TW" dirty="0" smtClean="0"/>
              <a:t>K-means</a:t>
            </a:r>
            <a:r>
              <a:rPr lang="zh-TW" altLang="zh-TW" dirty="0" smtClean="0"/>
              <a:t>並透過使用範疇對象簡單相匹配不相似性測量。</a:t>
            </a:r>
            <a:endParaRPr lang="en-US" altLang="zh-TW" dirty="0" smtClean="0"/>
          </a:p>
          <a:p>
            <a:pPr defTabSz="922086">
              <a:defRPr/>
            </a:pPr>
            <a:r>
              <a:rPr lang="en-US" altLang="zh-TW" dirty="0" smtClean="0"/>
              <a:t>K-prototypes[16]</a:t>
            </a:r>
            <a:r>
              <a:rPr lang="zh-TW" altLang="zh-TW" dirty="0" smtClean="0"/>
              <a:t>整合</a:t>
            </a:r>
            <a:r>
              <a:rPr lang="en-US" altLang="zh-TW" dirty="0" smtClean="0"/>
              <a:t>K-means</a:t>
            </a:r>
            <a:r>
              <a:rPr lang="zh-TW" altLang="zh-TW" dirty="0" smtClean="0"/>
              <a:t>及</a:t>
            </a:r>
            <a:r>
              <a:rPr lang="en-US" altLang="zh-TW" dirty="0" smtClean="0"/>
              <a:t>K-modes</a:t>
            </a:r>
            <a:r>
              <a:rPr lang="zh-TW" altLang="zh-TW" dirty="0" smtClean="0"/>
              <a:t>而能針對數值及範疇值作群組。</a:t>
            </a:r>
            <a:endParaRPr lang="en-US" altLang="zh-TW" dirty="0" smtClean="0"/>
          </a:p>
          <a:p>
            <a:pPr lvl="0"/>
            <a:r>
              <a:rPr lang="en-US" altLang="zh-TW" dirty="0" smtClean="0"/>
              <a:t>CLARANS</a:t>
            </a:r>
            <a:r>
              <a:rPr lang="zh-TW" altLang="zh-TW" dirty="0" smtClean="0"/>
              <a:t>起源於兩演算法，</a:t>
            </a:r>
            <a:r>
              <a:rPr lang="en-US" altLang="zh-TW" dirty="0" smtClean="0"/>
              <a:t>PAM(Partitioning Around </a:t>
            </a:r>
            <a:r>
              <a:rPr lang="en-US" altLang="zh-TW" dirty="0" err="1" smtClean="0"/>
              <a:t>Medoids</a:t>
            </a:r>
            <a:r>
              <a:rPr lang="en-US" altLang="zh-TW" dirty="0" smtClean="0"/>
              <a:t>)</a:t>
            </a:r>
            <a:r>
              <a:rPr lang="zh-TW" altLang="zh-TW" dirty="0" smtClean="0"/>
              <a:t>及</a:t>
            </a:r>
            <a:r>
              <a:rPr lang="en-US" altLang="zh-TW" dirty="0" smtClean="0"/>
              <a:t>CLARA(Clustering Large Application)</a:t>
            </a:r>
            <a:r>
              <a:rPr lang="zh-TW" altLang="zh-TW" dirty="0" smtClean="0"/>
              <a:t>，</a:t>
            </a:r>
            <a:r>
              <a:rPr lang="en-US" altLang="zh-TW" dirty="0" smtClean="0"/>
              <a:t>CLARANS </a:t>
            </a:r>
            <a:r>
              <a:rPr lang="zh-TW" altLang="zh-TW" dirty="0" smtClean="0"/>
              <a:t>的缺點是被群組的物體都存在主記憶</a:t>
            </a:r>
            <a:r>
              <a:rPr lang="en-US" altLang="zh-TW" dirty="0" smtClean="0"/>
              <a:t>          	</a:t>
            </a:r>
            <a:r>
              <a:rPr lang="zh-TW" altLang="zh-TW" dirty="0" smtClean="0"/>
              <a:t>體中，因此計算二群組間總距離的成本是昂貴的。</a:t>
            </a:r>
            <a:endParaRPr lang="en-US" altLang="zh-TW" dirty="0" smtClean="0"/>
          </a:p>
          <a:p>
            <a:pPr lvl="0"/>
            <a:r>
              <a:rPr lang="en-US" altLang="zh-TW" dirty="0" smtClean="0"/>
              <a:t>Easter et al. </a:t>
            </a:r>
            <a:r>
              <a:rPr lang="zh-TW" altLang="zh-TW" dirty="0" smtClean="0"/>
              <a:t>整合</a:t>
            </a:r>
            <a:r>
              <a:rPr lang="en-US" altLang="zh-TW" dirty="0" smtClean="0"/>
              <a:t>R* tree[19]</a:t>
            </a:r>
            <a:r>
              <a:rPr lang="zh-TW" altLang="zh-TW" dirty="0" smtClean="0"/>
              <a:t>去改善</a:t>
            </a:r>
            <a:r>
              <a:rPr lang="en-US" altLang="zh-TW" dirty="0" smtClean="0"/>
              <a:t>CLARANS</a:t>
            </a:r>
            <a:r>
              <a:rPr lang="zh-TW" altLang="zh-TW" dirty="0" smtClean="0"/>
              <a:t>的效能。</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Hierarchical methods seek to build a hierarchy of clusters of data objects, and they are either </a:t>
            </a:r>
            <a:r>
              <a:rPr lang="en-US" altLang="zh-TW" i="1" dirty="0" smtClean="0"/>
              <a:t>agglomerative</a:t>
            </a:r>
            <a:r>
              <a:rPr lang="en-US" altLang="zh-TW" dirty="0" smtClean="0"/>
              <a:t> ("bottom-up") or </a:t>
            </a:r>
            <a:r>
              <a:rPr lang="en-US" altLang="zh-TW" i="1" dirty="0" smtClean="0"/>
              <a:t>divisive</a:t>
            </a:r>
            <a:r>
              <a:rPr lang="en-US" altLang="zh-TW" dirty="0" smtClean="0"/>
              <a:t> ("top-down"). Agglomerative methods, such as BIRCH (Balanced Iterative Reducing and Clustering) algorithm [10], </a:t>
            </a:r>
            <a:r>
              <a:rPr lang="en-US" altLang="zh-TW" u="sng" dirty="0" smtClean="0">
                <a:solidFill>
                  <a:srgbClr val="FF0000"/>
                </a:solidFill>
              </a:rPr>
              <a:t>begin by taking each element as a separate cluster and then merge them into successively larger clusters</a:t>
            </a:r>
            <a:r>
              <a:rPr lang="en-US" altLang="zh-TW" dirty="0" smtClean="0"/>
              <a:t>. They are convenient to find and handle the outlier values. On the contrary</a:t>
            </a:r>
            <a:r>
              <a:rPr lang="en-US" altLang="zh-TW" u="sng" dirty="0" smtClean="0"/>
              <a:t>, the divisive methods begin with the whole data objects in a cluster and proceed to divide it into successively smaller clusters.</a:t>
            </a:r>
            <a:r>
              <a:rPr lang="en-US" altLang="zh-TW" dirty="0" smtClean="0"/>
              <a:t> They need more memory than its counterparts to process the clustering.</a:t>
            </a:r>
          </a:p>
          <a:p>
            <a:r>
              <a:rPr lang="zh-TW" altLang="en-US" dirty="0" smtClean="0"/>
              <a:t>此為由下往上 </a:t>
            </a:r>
            <a:r>
              <a:rPr lang="en-US" altLang="zh-TW" dirty="0" smtClean="0"/>
              <a:t>: </a:t>
            </a:r>
            <a:r>
              <a:rPr lang="zh-TW" altLang="en-US" dirty="0" smtClean="0"/>
              <a:t>單一個體與相似物件群組，最終為全部物件同一群組。</a:t>
            </a:r>
            <a:endParaRPr lang="en-US" altLang="zh-TW" dirty="0" smtClean="0"/>
          </a:p>
          <a:p>
            <a:r>
              <a:rPr lang="zh-TW" altLang="en-US" dirty="0" smtClean="0"/>
              <a:t>另外由上往下 </a:t>
            </a:r>
            <a:r>
              <a:rPr lang="en-US" altLang="zh-TW" dirty="0" smtClean="0"/>
              <a:t>:</a:t>
            </a:r>
            <a:r>
              <a:rPr lang="zh-TW" altLang="en-US" dirty="0" smtClean="0"/>
              <a:t> 全部物件為同一群組，慢慢切割為數個群組，最終為一個物件一個群組。</a:t>
            </a:r>
            <a:endParaRPr lang="en-US" altLang="zh-TW" dirty="0" smtClean="0"/>
          </a:p>
          <a:p>
            <a:r>
              <a:rPr lang="en-US" altLang="zh-TW" dirty="0" err="1" smtClean="0"/>
              <a:t>Guha</a:t>
            </a:r>
            <a:r>
              <a:rPr lang="en-US" altLang="zh-TW" dirty="0" smtClean="0"/>
              <a:t> et al. [1998] introduced the hierarchical agglomerative clustering algorithm CURE (Clustering Using </a:t>
            </a:r>
            <a:r>
              <a:rPr lang="en-US" altLang="zh-TW" dirty="0" err="1" smtClean="0"/>
              <a:t>REpresentatives</a:t>
            </a:r>
            <a:r>
              <a:rPr lang="en-US" altLang="zh-TW" dirty="0" smtClean="0"/>
              <a:t>)</a:t>
            </a:r>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pPr defTabSz="922086">
              <a:defRPr/>
            </a:pPr>
            <a:r>
              <a:rPr lang="en-US" altLang="zh-TW" dirty="0" smtClean="0"/>
              <a:t>Density-based methods typically regard clusters as dense regions of data objects in the data space that are separated by regions of low density. In the methods, a cluster is regarded as a region satisfying a certain criterion (e.g., the density of data objects exceeds a threshold). DBSCAN (Density-Based Spatial Clustering of Applications with Noise) [12] and OPTICS (Ordering Points to Identify the Clustering Structure) [13] are two typical methods of this kind. DBSCAN [12] processes data objects one by one and regards an object as a core object to be grown into a cluster of arbitrary shape in a spatial database with noise if the number of the object’s nearby objects within a specified radius </a:t>
            </a:r>
            <a:r>
              <a:rPr lang="en-US" altLang="zh-TW" i="1" dirty="0" smtClean="0"/>
              <a:t>r</a:t>
            </a:r>
            <a:r>
              <a:rPr lang="en-US" altLang="zh-TW" dirty="0" smtClean="0"/>
              <a:t> exceeds a threshold </a:t>
            </a:r>
            <a:r>
              <a:rPr lang="en-US" altLang="zh-TW" i="1" dirty="0" smtClean="0"/>
              <a:t>t</a:t>
            </a:r>
            <a:r>
              <a:rPr lang="en-US" altLang="zh-TW" dirty="0" smtClean="0"/>
              <a:t>. After processing all data objects, those not belonging to any cluster are regarded as noises. A disadvantage of DBSCAN is that it is hard to find proper parameters, such as </a:t>
            </a:r>
            <a:r>
              <a:rPr lang="en-US" altLang="zh-TW" i="1" dirty="0" smtClean="0"/>
              <a:t>r</a:t>
            </a:r>
            <a:r>
              <a:rPr lang="en-US" altLang="zh-TW" dirty="0" smtClean="0"/>
              <a:t> and </a:t>
            </a:r>
            <a:r>
              <a:rPr lang="en-US" altLang="zh-TW" i="1" dirty="0" smtClean="0"/>
              <a:t>t</a:t>
            </a:r>
            <a:r>
              <a:rPr lang="en-US" altLang="zh-TW" dirty="0" smtClean="0"/>
              <a:t>, for clustering. To eliminate the drawback, OPTICS [13] computes the cluster ordering, instead of an explicit data clustering, for automatically and interactively extracting clustering information like cluster centers, etc.</a:t>
            </a:r>
            <a:endParaRPr lang="zh-TW" altLang="zh-TW" dirty="0" smtClean="0"/>
          </a:p>
          <a:p>
            <a:pPr lvl="0"/>
            <a:r>
              <a:rPr lang="zh-TW" altLang="en-US" dirty="0" smtClean="0"/>
              <a:t>某物件的群組半徑內的物件數量大於群組最低數量為核心路徑。</a:t>
            </a:r>
            <a:endParaRPr lang="en-US" altLang="zh-TW" dirty="0" smtClean="0"/>
          </a:p>
          <a:p>
            <a:pPr lvl="0"/>
            <a:r>
              <a:rPr lang="zh-TW" altLang="en-US" dirty="0" smtClean="0"/>
              <a:t>每個物件都存在和某一個核心物件距離小於群組半徑。</a:t>
            </a:r>
            <a:endParaRPr lang="en-US" altLang="zh-TW" dirty="0" smtClean="0"/>
          </a:p>
          <a:p>
            <a:pPr lvl="0"/>
            <a:r>
              <a:rPr lang="en-US" altLang="zh-TW" dirty="0" smtClean="0"/>
              <a:t>DBSCAN</a:t>
            </a:r>
            <a:r>
              <a:rPr lang="zh-TW" altLang="zh-TW" dirty="0" smtClean="0"/>
              <a:t>在含有雜訊之空間資料內，從中選出任何形狀的高密度區域之群組。</a:t>
            </a:r>
            <a:endParaRPr lang="en-US" altLang="zh-TW" dirty="0" smtClean="0"/>
          </a:p>
          <a:p>
            <a:pPr lvl="0"/>
            <a:r>
              <a:rPr lang="en-US" altLang="zh-TW" dirty="0" smtClean="0"/>
              <a:t>Optics</a:t>
            </a:r>
            <a:r>
              <a:rPr lang="zh-TW" altLang="zh-TW" dirty="0" smtClean="0"/>
              <a:t>計算一個密度基礎的群組順序，它擴充</a:t>
            </a:r>
            <a:r>
              <a:rPr lang="en-US" altLang="zh-TW" dirty="0" smtClean="0"/>
              <a:t>DBSCAN</a:t>
            </a:r>
            <a:r>
              <a:rPr lang="zh-TW" altLang="zh-TW" dirty="0" smtClean="0"/>
              <a:t>，根據此順序自動去處理參數。</a:t>
            </a:r>
            <a:endParaRPr lang="en-US" altLang="zh-TW" dirty="0" smtClean="0"/>
          </a:p>
          <a:p>
            <a:pPr lvl="0"/>
            <a:r>
              <a:rPr lang="en-US" altLang="zh-TW" dirty="0" smtClean="0"/>
              <a:t>DENCLUE[31]</a:t>
            </a:r>
            <a:r>
              <a:rPr lang="zh-TW" altLang="zh-TW" dirty="0" smtClean="0"/>
              <a:t>將資料存到</a:t>
            </a:r>
            <a:r>
              <a:rPr lang="en-US" altLang="zh-TW" dirty="0" smtClean="0"/>
              <a:t>cell</a:t>
            </a:r>
            <a:r>
              <a:rPr lang="zh-TW" altLang="zh-TW" dirty="0" smtClean="0"/>
              <a:t>中形成樹狀存取結構，計算速度較</a:t>
            </a:r>
            <a:r>
              <a:rPr lang="en-US" altLang="zh-TW" dirty="0" smtClean="0"/>
              <a:t> DBSCAN</a:t>
            </a:r>
            <a:r>
              <a:rPr lang="zh-TW" altLang="zh-TW" dirty="0" smtClean="0"/>
              <a:t>快速。</a:t>
            </a:r>
            <a:endParaRPr lang="en-US" altLang="zh-TW" dirty="0" smtClean="0"/>
          </a:p>
          <a:p>
            <a:pPr lvl="0"/>
            <a:r>
              <a:rPr lang="zh-TW" altLang="en-US" sz="2000" dirty="0" smtClean="0"/>
              <a:t>相較於其他群組方法，密度基礎方法可以群組出非圓形且較任意的形狀</a:t>
            </a:r>
            <a:endParaRPr lang="en-US" altLang="zh-TW" sz="2000" dirty="0" smtClean="0"/>
          </a:p>
          <a:p>
            <a:pPr lvl="0"/>
            <a:r>
              <a:rPr lang="zh-TW" altLang="en-US" sz="2000" dirty="0" smtClean="0"/>
              <a:t>密度基礎方法可以有效的過濾雜訊</a:t>
            </a:r>
            <a:endParaRPr lang="en-US" altLang="zh-TW" sz="2000" dirty="0" smtClean="0"/>
          </a:p>
          <a:p>
            <a:pPr lvl="0"/>
            <a:r>
              <a:rPr lang="zh-TW" altLang="en-US" sz="2000" dirty="0" smtClean="0"/>
              <a:t>和階層式群組相同，密度基礎方法可以找到適合整個資料的群組個數</a:t>
            </a:r>
            <a:r>
              <a:rPr lang="en-US" altLang="zh-TW" sz="2000" dirty="0" smtClean="0"/>
              <a:t>(</a:t>
            </a:r>
            <a:r>
              <a:rPr lang="zh-TW" altLang="en-US" sz="2000" dirty="0" smtClean="0"/>
              <a:t>分割方法需先指定群組個數</a:t>
            </a:r>
            <a:r>
              <a:rPr lang="en-US" altLang="zh-TW" sz="2000" dirty="0" smtClean="0"/>
              <a:t>)</a:t>
            </a:r>
            <a:r>
              <a:rPr lang="zh-TW" altLang="en-US" sz="2000" dirty="0" smtClean="0"/>
              <a:t>，且較階層式群組更為快速</a:t>
            </a:r>
            <a:endParaRPr lang="en-US" altLang="zh-TW" sz="2000" i="1" dirty="0" smtClean="0"/>
          </a:p>
          <a:p>
            <a:pPr lvl="0"/>
            <a:endParaRPr lang="zh-TW" altLang="zh-TW" dirty="0" smtClean="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pPr defTabSz="922086">
              <a:defRPr/>
            </a:pPr>
            <a:r>
              <a:rPr lang="en-US" altLang="zh-TW" dirty="0" smtClean="0"/>
              <a:t>In NVEs, two avatars can see each other if they are within each other’s </a:t>
            </a:r>
            <a:r>
              <a:rPr lang="en-US" altLang="zh-TW" i="1" dirty="0" smtClean="0"/>
              <a:t>AOI (area of interest)</a:t>
            </a:r>
            <a:r>
              <a:rPr lang="en-US" altLang="zh-TW" dirty="0" smtClean="0"/>
              <a:t>, which is usually assumed to be a circle centered at the avatar. The portions of two paths are thus regarded as similar if they are of distances less than the AOI diameter. In the proposed algorithms, the avatars are assumed to have the same AOI radius </a:t>
            </a:r>
            <a:r>
              <a:rPr lang="en-US" altLang="zh-TW" i="1" dirty="0" smtClean="0"/>
              <a:t>r</a:t>
            </a:r>
            <a:r>
              <a:rPr lang="en-US" altLang="zh-TW" dirty="0" smtClean="0"/>
              <a:t> and the whole NVE virtual world is divided into several numbered </a:t>
            </a:r>
            <a:r>
              <a:rPr lang="en-US" altLang="zh-TW" i="1" dirty="0" smtClean="0"/>
              <a:t>cells</a:t>
            </a:r>
            <a:r>
              <a:rPr lang="en-US" altLang="zh-TW" dirty="0" smtClean="0"/>
              <a:t>, which are squares of the side length 2</a:t>
            </a:r>
            <a:r>
              <a:rPr lang="en-US" altLang="zh-TW" i="1" dirty="0" smtClean="0"/>
              <a:t>r</a:t>
            </a:r>
            <a:r>
              <a:rPr lang="en-US" altLang="zh-TW" dirty="0" smtClean="0"/>
              <a:t> (i.e., the AOI diameter). It is likely that two avatars within the same cell can see each other or have overlap in their AOIs. As we will show, cells play an important role in the preprocessing of avatar paths.</a:t>
            </a:r>
          </a:p>
          <a:p>
            <a:pPr defTabSz="922086">
              <a:defRPr/>
            </a:pPr>
            <a:r>
              <a:rPr lang="en-US" altLang="zh-TW" dirty="0" smtClean="0"/>
              <a:t>Before being clustered, avatar paths need some preprocessing since they are usually with different length and different start and end points. In practice, paths are divided into </a:t>
            </a:r>
            <a:r>
              <a:rPr lang="en-US" altLang="zh-TW" i="1" dirty="0" smtClean="0"/>
              <a:t>path segments</a:t>
            </a:r>
            <a:r>
              <a:rPr lang="en-US" altLang="zh-TW" dirty="0" smtClean="0"/>
              <a:t> of which endpoints are hotspots, where a </a:t>
            </a:r>
            <a:r>
              <a:rPr lang="en-US" altLang="zh-TW" i="1" dirty="0" smtClean="0"/>
              <a:t>hotspot</a:t>
            </a:r>
            <a:r>
              <a:rPr lang="en-US" altLang="zh-TW" dirty="0" smtClean="0"/>
              <a:t> is a cell whose accumulated period of avatars staying is larger than those of all its neighboring cells. Note that loops, segments with the same beginning and stopping points, are not regarded as a segment. As illustrated in Fig. 1, the solid avatar path is divided into 5 segments and the dotted path is a loop which is not regarded as a segment. After dividing paths into path segments, the proposed algorithms can cluster them. Below, a path segment and a set of path segments are simply called a path and a </a:t>
            </a:r>
            <a:r>
              <a:rPr lang="en-US" altLang="zh-TW" i="1" dirty="0" smtClean="0"/>
              <a:t>path set</a:t>
            </a:r>
            <a:r>
              <a:rPr lang="en-US" altLang="zh-TW" dirty="0" smtClean="0"/>
              <a:t>, respectively.</a:t>
            </a:r>
            <a:endParaRPr lang="zh-TW" altLang="zh-TW" dirty="0" smtClean="0"/>
          </a:p>
          <a:p>
            <a:pPr defTabSz="922086">
              <a:defRPr/>
            </a:pPr>
            <a:endParaRPr lang="zh-TW" altLang="zh-TW" dirty="0" smtClean="0"/>
          </a:p>
          <a:p>
            <a:r>
              <a:rPr lang="zh-TW" altLang="zh-TW" dirty="0" smtClean="0"/>
              <a:t>目標點上的使用者數量通常高於附近的使用者數量，所以我們希望能先找到這些</a:t>
            </a:r>
            <a:r>
              <a:rPr lang="zh-TW" altLang="zh-TW" b="1" dirty="0" smtClean="0"/>
              <a:t>使用者數量高於鄰近區域的場所</a:t>
            </a:r>
            <a:r>
              <a:rPr lang="zh-TW" altLang="zh-TW" dirty="0" smtClean="0"/>
              <a:t>，</a:t>
            </a:r>
            <a:endParaRPr lang="en-US" altLang="zh-TW" dirty="0" smtClean="0"/>
          </a:p>
          <a:p>
            <a:r>
              <a:rPr lang="zh-TW" altLang="zh-TW" dirty="0" smtClean="0"/>
              <a:t>並且因為我們希望找到的路徑不是圍繞著目標點打轉，而是希望有明確的方向且長度較長的路徑，</a:t>
            </a:r>
            <a:endParaRPr lang="en-US" altLang="zh-TW" dirty="0" smtClean="0"/>
          </a:p>
          <a:p>
            <a:r>
              <a:rPr lang="zh-TW" altLang="zh-TW" dirty="0" smtClean="0"/>
              <a:t>所以我們希望取得的路徑其</a:t>
            </a:r>
            <a:r>
              <a:rPr lang="zh-TW" altLang="zh-TW" b="1" dirty="0" smtClean="0"/>
              <a:t>出發點與目標點位置不同</a:t>
            </a:r>
            <a:r>
              <a:rPr lang="zh-TW"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15</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2086">
              <a:defRPr/>
            </a:pPr>
            <a:r>
              <a:rPr lang="en-US" altLang="zh-TW" dirty="0" smtClean="0"/>
              <a:t>ADOCP-DC algorithm is based on the average distance of </a:t>
            </a:r>
            <a:r>
              <a:rPr lang="en-US" altLang="zh-TW" i="1" dirty="0" smtClean="0"/>
              <a:t>corresponding points</a:t>
            </a:r>
            <a:r>
              <a:rPr lang="en-US" altLang="zh-TW" dirty="0" smtClean="0"/>
              <a:t> on two paths to measure the similarity of them. Since avatars may move at random directions and random speeds, and path data are usually sampled per time ticks (e.g., per 10 seconds in [6]), even similar paths may have different number of sample points, leading to the difficulty of point data comparison. To overcome the difficulty, ADOCP-DC specifies the </a:t>
            </a:r>
            <a:r>
              <a:rPr lang="en-US" altLang="zh-TW" i="1" dirty="0" smtClean="0"/>
              <a:t>number of corresponding points</a:t>
            </a:r>
            <a:r>
              <a:rPr lang="en-US" altLang="zh-TW" dirty="0" smtClean="0"/>
              <a:t> for paths. For a certain path </a:t>
            </a:r>
            <a:r>
              <a:rPr lang="en-US" altLang="zh-TW" i="1" dirty="0" smtClean="0"/>
              <a:t>P</a:t>
            </a:r>
            <a:r>
              <a:rPr lang="en-US" altLang="zh-TW" dirty="0" smtClean="0"/>
              <a:t> of sample points </a:t>
            </a:r>
            <a:r>
              <a:rPr lang="en-US" altLang="zh-TW" i="1" dirty="0" smtClean="0"/>
              <a:t>v</a:t>
            </a:r>
            <a:r>
              <a:rPr lang="en-US" altLang="zh-TW" baseline="-25000" dirty="0" smtClean="0"/>
              <a:t>0</a:t>
            </a:r>
            <a:r>
              <a:rPr lang="en-US" altLang="zh-TW" dirty="0" smtClean="0"/>
              <a:t>, </a:t>
            </a:r>
            <a:r>
              <a:rPr lang="en-US" altLang="zh-TW" i="1" dirty="0" smtClean="0"/>
              <a:t>v</a:t>
            </a:r>
            <a:r>
              <a:rPr lang="en-US" altLang="zh-TW" baseline="-25000" dirty="0" smtClean="0"/>
              <a:t>2</a:t>
            </a:r>
            <a:r>
              <a:rPr lang="en-US" altLang="zh-TW" dirty="0" smtClean="0"/>
              <a:t>,…, </a:t>
            </a:r>
            <a:r>
              <a:rPr lang="en-US" altLang="zh-TW" i="1" dirty="0" err="1" smtClean="0"/>
              <a:t>v</a:t>
            </a:r>
            <a:r>
              <a:rPr lang="en-US" altLang="zh-TW" i="1" baseline="-25000" dirty="0" err="1" smtClean="0"/>
              <a:t>n</a:t>
            </a:r>
            <a:r>
              <a:rPr lang="en-US" altLang="zh-TW" dirty="0" smtClean="0"/>
              <a:t>, the </a:t>
            </a:r>
            <a:r>
              <a:rPr lang="en-US" altLang="zh-TW" i="1" dirty="0" smtClean="0"/>
              <a:t>path</a:t>
            </a:r>
            <a:r>
              <a:rPr lang="en-US" altLang="zh-TW" dirty="0" smtClean="0"/>
              <a:t> </a:t>
            </a:r>
            <a:r>
              <a:rPr lang="en-US" altLang="zh-TW" i="1" dirty="0" smtClean="0"/>
              <a:t>length</a:t>
            </a:r>
            <a:r>
              <a:rPr lang="en-US" altLang="zh-TW" dirty="0" smtClean="0"/>
              <a:t> of </a:t>
            </a:r>
            <a:r>
              <a:rPr lang="en-US" altLang="zh-TW" i="1" dirty="0" smtClean="0"/>
              <a:t>P</a:t>
            </a:r>
            <a:r>
              <a:rPr lang="en-US" altLang="zh-TW" dirty="0" smtClean="0"/>
              <a:t> is defined to be , where </a:t>
            </a:r>
            <a:r>
              <a:rPr lang="en-US" altLang="zh-TW" i="1" dirty="0" err="1" smtClean="0"/>
              <a:t>d</a:t>
            </a:r>
            <a:r>
              <a:rPr lang="en-US" altLang="zh-TW" i="1" baseline="-25000" dirty="0" err="1" smtClean="0"/>
              <a:t>i</a:t>
            </a:r>
            <a:r>
              <a:rPr lang="en-US" altLang="zh-TW" dirty="0" smtClean="0"/>
              <a:t> is the distance from </a:t>
            </a:r>
            <a:r>
              <a:rPr lang="en-US" altLang="zh-TW" i="1" dirty="0" smtClean="0"/>
              <a:t>v</a:t>
            </a:r>
            <a:r>
              <a:rPr lang="en-US" altLang="zh-TW" i="1" baseline="-25000" dirty="0" smtClean="0"/>
              <a:t>i</a:t>
            </a:r>
            <a:r>
              <a:rPr lang="en-US" altLang="zh-TW" baseline="-25000" dirty="0" smtClean="0">
                <a:sym typeface="Symbol"/>
              </a:rPr>
              <a:t></a:t>
            </a:r>
            <a:r>
              <a:rPr lang="en-US" altLang="zh-TW" baseline="-25000" dirty="0" smtClean="0"/>
              <a:t>1</a:t>
            </a:r>
            <a:r>
              <a:rPr lang="en-US" altLang="zh-TW" dirty="0" smtClean="0"/>
              <a:t> to </a:t>
            </a:r>
            <a:r>
              <a:rPr lang="en-US" altLang="zh-TW" i="1" dirty="0" smtClean="0"/>
              <a:t>v</a:t>
            </a:r>
            <a:r>
              <a:rPr lang="en-US" altLang="zh-TW" i="1" baseline="-25000" dirty="0" smtClean="0"/>
              <a:t>i</a:t>
            </a:r>
            <a:r>
              <a:rPr lang="en-US" altLang="zh-TW" dirty="0" smtClean="0"/>
              <a:t>. Similarly, the length of sample point </a:t>
            </a:r>
            <a:r>
              <a:rPr lang="en-US" altLang="zh-TW" i="1" dirty="0" err="1" smtClean="0"/>
              <a:t>v</a:t>
            </a:r>
            <a:r>
              <a:rPr lang="en-US" altLang="zh-TW" i="1" baseline="-25000" dirty="0" err="1" smtClean="0"/>
              <a:t>j</a:t>
            </a:r>
            <a:r>
              <a:rPr lang="en-US" altLang="zh-TW" dirty="0" smtClean="0"/>
              <a:t> is defined to be  (note that the length of </a:t>
            </a:r>
            <a:r>
              <a:rPr lang="en-US" altLang="zh-TW" i="1" dirty="0" smtClean="0"/>
              <a:t>v</a:t>
            </a:r>
            <a:r>
              <a:rPr lang="en-US" altLang="zh-TW" baseline="-25000" dirty="0" smtClean="0"/>
              <a:t>0</a:t>
            </a:r>
            <a:r>
              <a:rPr lang="en-US" altLang="zh-TW" dirty="0" smtClean="0"/>
              <a:t> is defined to be 0). By dividing the path length and the number of corresponding points, the distance d between two consecutive corresponding points on the path is derived. By the distance </a:t>
            </a:r>
            <a:r>
              <a:rPr lang="en-US" altLang="zh-TW" i="1" dirty="0" smtClean="0"/>
              <a:t>d</a:t>
            </a:r>
            <a:r>
              <a:rPr lang="en-US" altLang="zh-TW" dirty="0" smtClean="0"/>
              <a:t>, the length of the corresponding point of index </a:t>
            </a:r>
            <a:r>
              <a:rPr lang="en-US" altLang="zh-TW" i="1" dirty="0" smtClean="0"/>
              <a:t>k</a:t>
            </a:r>
            <a:r>
              <a:rPr lang="en-US" altLang="zh-TW" dirty="0" smtClean="0"/>
              <a:t> is defined to be </a:t>
            </a:r>
            <a:r>
              <a:rPr lang="en-US" altLang="zh-TW" i="1" dirty="0" err="1" smtClean="0"/>
              <a:t>k</a:t>
            </a:r>
            <a:r>
              <a:rPr lang="en-US" altLang="zh-TW" dirty="0" err="1" smtClean="0">
                <a:sym typeface="Symbol"/>
              </a:rPr>
              <a:t></a:t>
            </a:r>
            <a:r>
              <a:rPr lang="en-US" altLang="zh-TW" i="1" dirty="0" err="1" smtClean="0"/>
              <a:t>d</a:t>
            </a:r>
            <a:r>
              <a:rPr lang="en-US" altLang="zh-TW" dirty="0" smtClean="0"/>
              <a:t> (note that the first corresponding point is indexed by 0).</a:t>
            </a:r>
            <a:endParaRPr lang="zh-TW" altLang="zh-TW" dirty="0" smtClean="0"/>
          </a:p>
          <a:p>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16</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r>
              <a:rPr lang="en-US" altLang="zh-TW" dirty="0" smtClean="0"/>
              <a:t>The average distance of corresponding points (ADOCP) of two paths can be calculated by first deriving the distance of each pair of corresponding points and then averaging all derived distances. ADOCP is used to measure the similarity of two paths for clustering paths. In light of the concept of DBSCAN, a density-based clustering method is employed to cluster paths by specifying the </a:t>
            </a:r>
            <a:r>
              <a:rPr lang="en-US" altLang="zh-TW" i="1" dirty="0" smtClean="0"/>
              <a:t>similar path radius</a:t>
            </a:r>
            <a:r>
              <a:rPr lang="en-US" altLang="zh-TW" dirty="0" smtClean="0"/>
              <a:t> </a:t>
            </a:r>
            <a:r>
              <a:rPr lang="en-US" altLang="zh-TW" i="1" dirty="0" smtClean="0"/>
              <a:t>R</a:t>
            </a:r>
            <a:r>
              <a:rPr lang="en-US" altLang="zh-TW" dirty="0" smtClean="0"/>
              <a:t> and the </a:t>
            </a:r>
            <a:r>
              <a:rPr lang="en-US" altLang="zh-TW" i="1" dirty="0" smtClean="0"/>
              <a:t>minimum number M of paths in a cluster</a:t>
            </a:r>
            <a:r>
              <a:rPr lang="en-US" altLang="zh-TW" dirty="0" smtClean="0"/>
              <a:t>. </a:t>
            </a:r>
            <a:r>
              <a:rPr lang="en-US" altLang="zh-TW" i="1" dirty="0" smtClean="0"/>
              <a:t>R</a:t>
            </a:r>
            <a:r>
              <a:rPr lang="en-US" altLang="zh-TW" dirty="0" smtClean="0"/>
              <a:t> is set to be the AOI radius for the following reasons: (1) any pair of paths in the same cluster will have ADOCP value less than 2</a:t>
            </a:r>
            <a:r>
              <a:rPr lang="en-US" altLang="zh-TW" i="1" dirty="0" smtClean="0"/>
              <a:t>R</a:t>
            </a:r>
            <a:r>
              <a:rPr lang="en-US" altLang="zh-TW" dirty="0" smtClean="0"/>
              <a:t>; (2) two avatars with AOI overlap are of distance less than 2</a:t>
            </a:r>
            <a:r>
              <a:rPr lang="en-US" altLang="zh-TW" i="1" dirty="0" smtClean="0"/>
              <a:t>R</a:t>
            </a:r>
            <a:r>
              <a:rPr lang="en-US" altLang="zh-TW" dirty="0" smtClean="0"/>
              <a:t> will have some similar view and can be regarded as similar paths.</a:t>
            </a:r>
            <a:endParaRPr lang="zh-TW" altLang="zh-TW" dirty="0" smtClean="0"/>
          </a:p>
          <a:p>
            <a:r>
              <a:rPr lang="en-US" altLang="zh-TW" dirty="0" smtClean="0"/>
              <a:t>In ADOCP-DC algorithm, two paths are regarded as similar paths if their ADOCP value is less than R or the AOI radius. If the total number of the similar paths of a path exceeds M, the path is regarded as a </a:t>
            </a:r>
            <a:r>
              <a:rPr lang="en-US" altLang="zh-TW" i="1" dirty="0" smtClean="0"/>
              <a:t>core path </a:t>
            </a:r>
            <a:r>
              <a:rPr lang="en-US" altLang="zh-TW" dirty="0" smtClean="0"/>
              <a:t>and is associated with a </a:t>
            </a:r>
            <a:r>
              <a:rPr lang="en-US" altLang="zh-TW" i="1" dirty="0" smtClean="0"/>
              <a:t>similar path set</a:t>
            </a:r>
            <a:r>
              <a:rPr lang="en-US" altLang="zh-TW" dirty="0" smtClean="0"/>
              <a:t> (</a:t>
            </a:r>
            <a:r>
              <a:rPr lang="en-US" altLang="zh-TW" i="1" dirty="0" smtClean="0"/>
              <a:t>SPS</a:t>
            </a:r>
            <a:r>
              <a:rPr lang="en-US" altLang="zh-TW" dirty="0" smtClean="0"/>
              <a:t>). The core path, say </a:t>
            </a:r>
            <a:r>
              <a:rPr lang="en-US" altLang="zh-TW" i="1" dirty="0" smtClean="0"/>
              <a:t>p</a:t>
            </a:r>
            <a:r>
              <a:rPr lang="en-US" altLang="zh-TW" baseline="-25000" dirty="0" smtClean="0"/>
              <a:t>1</a:t>
            </a:r>
            <a:r>
              <a:rPr lang="en-US" altLang="zh-TW" dirty="0" smtClean="0"/>
              <a:t>, with the most similar paths is first elected as the first representative path, and </a:t>
            </a:r>
            <a:r>
              <a:rPr lang="en-US" altLang="zh-TW" i="1" dirty="0" smtClean="0"/>
              <a:t>SPS</a:t>
            </a:r>
            <a:r>
              <a:rPr lang="en-US" altLang="zh-TW" baseline="-25000" dirty="0" smtClean="0"/>
              <a:t>1</a:t>
            </a:r>
            <a:r>
              <a:rPr lang="en-US" altLang="zh-TW" dirty="0" smtClean="0"/>
              <a:t> is regarded as the first cluster, where </a:t>
            </a:r>
            <a:r>
              <a:rPr lang="en-US" altLang="zh-TW" i="1" dirty="0" smtClean="0"/>
              <a:t>SPS</a:t>
            </a:r>
            <a:r>
              <a:rPr lang="en-US" altLang="zh-TW" baseline="-25000" dirty="0" smtClean="0"/>
              <a:t>1</a:t>
            </a:r>
            <a:r>
              <a:rPr lang="en-US" altLang="zh-TW" dirty="0" smtClean="0"/>
              <a:t> is the set containing </a:t>
            </a:r>
            <a:r>
              <a:rPr lang="en-US" altLang="zh-TW" i="1" dirty="0" smtClean="0"/>
              <a:t>p</a:t>
            </a:r>
            <a:r>
              <a:rPr lang="en-US" altLang="zh-TW" baseline="-25000" dirty="0" smtClean="0"/>
              <a:t>1</a:t>
            </a:r>
            <a:r>
              <a:rPr lang="en-US" altLang="zh-TW" dirty="0" smtClean="0"/>
              <a:t> and all its similar paths. All members of </a:t>
            </a:r>
            <a:r>
              <a:rPr lang="en-US" altLang="zh-TW" i="1" dirty="0" smtClean="0"/>
              <a:t>SPS</a:t>
            </a:r>
            <a:r>
              <a:rPr lang="en-US" altLang="zh-TW" baseline="-25000" dirty="0" smtClean="0"/>
              <a:t>1</a:t>
            </a:r>
            <a:r>
              <a:rPr lang="en-US" altLang="zh-TW" dirty="0" smtClean="0"/>
              <a:t> are then excluded from the </a:t>
            </a:r>
            <a:r>
              <a:rPr lang="en-US" altLang="zh-TW" i="1" dirty="0" smtClean="0"/>
              <a:t>SPS</a:t>
            </a:r>
            <a:r>
              <a:rPr lang="en-US" altLang="zh-TW" dirty="0" smtClean="0"/>
              <a:t> of every remaining core path. Afterwards, the remaining core path with the most similar paths is selected as the second representative path, and its associated </a:t>
            </a:r>
            <a:r>
              <a:rPr lang="en-US" altLang="zh-TW" i="1" dirty="0" smtClean="0"/>
              <a:t>SPS</a:t>
            </a:r>
            <a:r>
              <a:rPr lang="en-US" altLang="zh-TW" dirty="0" smtClean="0"/>
              <a:t> is the second cluster. The procedure proceeds until no core path exits.</a:t>
            </a:r>
          </a:p>
          <a:p>
            <a:r>
              <a:rPr lang="zh-TW" altLang="zh-TW" dirty="0" smtClean="0"/>
              <a:t>在此之前要先定義兩個參數，分別是</a:t>
            </a:r>
            <a:r>
              <a:rPr lang="en-US" altLang="zh-TW" dirty="0" smtClean="0"/>
              <a:t>:</a:t>
            </a:r>
            <a:r>
              <a:rPr lang="zh-TW" altLang="zh-TW" dirty="0" smtClean="0"/>
              <a:t>群組半徑和群組最低數量。</a:t>
            </a:r>
            <a:endParaRPr lang="en-US" altLang="zh-TW" dirty="0" smtClean="0"/>
          </a:p>
          <a:p>
            <a:r>
              <a:rPr lang="zh-TW" altLang="zh-TW" dirty="0" smtClean="0"/>
              <a:t>在計算完每兩條路徑的平均距離後，如果距離小於群組半徑則有可能被分在同個一群組內，並且互相為對方的鄰居。</a:t>
            </a:r>
            <a:endParaRPr lang="en-US" altLang="zh-TW" dirty="0" smtClean="0"/>
          </a:p>
          <a:p>
            <a:endParaRPr lang="en-US" altLang="zh-TW" dirty="0" smtClean="0"/>
          </a:p>
          <a:p>
            <a:r>
              <a:rPr lang="zh-TW" altLang="zh-TW" dirty="0" smtClean="0"/>
              <a:t>假如有一條路徑的鄰居數量超過群組最低數量，則這條路徑稱為</a:t>
            </a:r>
            <a:r>
              <a:rPr lang="zh-TW" altLang="zh-TW" b="1" dirty="0" smtClean="0"/>
              <a:t>核心路徑</a:t>
            </a:r>
            <a:r>
              <a:rPr lang="zh-TW" altLang="zh-TW" dirty="0" smtClean="0"/>
              <a:t>，</a:t>
            </a:r>
            <a:endParaRPr lang="en-US" altLang="zh-TW" dirty="0" smtClean="0"/>
          </a:p>
          <a:p>
            <a:r>
              <a:rPr lang="zh-TW" altLang="zh-TW" dirty="0" smtClean="0"/>
              <a:t>我們在這些核心路徑中挑選鄰居數目最高的路徑以及它的鄰居形成一個群組。</a:t>
            </a:r>
            <a:endParaRPr lang="en-US" altLang="zh-TW" dirty="0" smtClean="0"/>
          </a:p>
          <a:p>
            <a:r>
              <a:rPr lang="zh-TW" altLang="zh-TW" dirty="0" smtClean="0"/>
              <a:t>然後留下來剩餘的路徑再做一次鄰居數量的計算並且再從其中挑選出下一個群組，接下來依照這樣的步驟不斷的重複直到沒有存在任何一條核心路徑在剩餘未被挑選的路徑中</a:t>
            </a:r>
            <a:endParaRPr lang="en-US" altLang="zh-TW" dirty="0" smtClean="0"/>
          </a:p>
          <a:p>
            <a:endParaRPr lang="en-US" altLang="zh-TW" dirty="0" smtClean="0"/>
          </a:p>
          <a:p>
            <a:r>
              <a:rPr lang="zh-TW" altLang="zh-TW" dirty="0" smtClean="0"/>
              <a:t>我們可以將群組半徑設定為</a:t>
            </a:r>
            <a:r>
              <a:rPr lang="en-US" altLang="zh-TW" b="1" dirty="0" smtClean="0"/>
              <a:t>AOI(Area of Interest</a:t>
            </a:r>
            <a:r>
              <a:rPr lang="zh-TW" altLang="zh-TW" dirty="0" smtClean="0"/>
              <a:t>，假設虛擬環境中的每個使用者擁有固定且相同的</a:t>
            </a:r>
            <a:r>
              <a:rPr lang="en-US" altLang="zh-TW" dirty="0" smtClean="0"/>
              <a:t>AOI</a:t>
            </a:r>
            <a:r>
              <a:rPr lang="zh-TW" altLang="zh-TW" dirty="0" smtClean="0"/>
              <a:t>半徑</a:t>
            </a:r>
            <a:r>
              <a:rPr lang="en-US" altLang="zh-TW" dirty="0" smtClean="0"/>
              <a:t>)</a:t>
            </a:r>
            <a:r>
              <a:rPr lang="zh-TW" altLang="zh-TW" dirty="0" smtClean="0"/>
              <a:t>的直徑長度，因為在這個距離內的兩個使用者擁有部分相同的視野。</a:t>
            </a:r>
            <a:endParaRPr lang="en-US" altLang="zh-TW" dirty="0" smtClean="0"/>
          </a:p>
          <a:p>
            <a:r>
              <a:rPr lang="zh-TW" altLang="zh-TW" dirty="0" smtClean="0"/>
              <a:t>而參數「群組最低數量」的數值設定的越低則群組的數量會越多，被分到某一群組的路徑數量也就越高。</a:t>
            </a:r>
            <a:endParaRPr lang="en-US" altLang="zh-TW" dirty="0" smtClean="0"/>
          </a:p>
          <a:p>
            <a:r>
              <a:rPr lang="zh-TW" altLang="zh-TW" dirty="0" smtClean="0"/>
              <a:t>但這樣可能會造成某些群組所包含的路徑太少，這些群組的效用非常低落。</a:t>
            </a:r>
            <a:endParaRPr lang="en-US" altLang="zh-TW" dirty="0" smtClean="0"/>
          </a:p>
          <a:p>
            <a:r>
              <a:rPr lang="zh-TW" altLang="zh-TW" dirty="0" smtClean="0"/>
              <a:t>所以在這邊我們找尋了計算群組品質的公式，並且經過幾次不斷的群組和測試群組路徑的品質來調整相關的參數，直到找到最合適的參數設定。</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17</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2086">
              <a:defRPr/>
            </a:pPr>
            <a:r>
              <a:rPr lang="en-US" altLang="zh-TW" dirty="0" smtClean="0"/>
              <a:t>In LCSS-DC, the entire virtual world is divided into numbered square cells whose length is of the AOI diameter. According to the cell numbers that the sample points of a path resides in, the path is represented by a sequence of cell numbers. Note that consecutive identical cell numbers in the sequence will be merged to be one number. For example, in Figure 3(a), path A is represented as &lt;60, 61, 62, 63, 55, 47, 39, 31, 32&gt;, and path B, &lt;60, 61, 62, 54, 62, 63, 64&gt;.</a:t>
            </a:r>
          </a:p>
          <a:p>
            <a:pPr defTabSz="922086">
              <a:defRPr/>
            </a:pPr>
            <a:endParaRPr lang="en-US" altLang="zh-TW" dirty="0" smtClean="0"/>
          </a:p>
          <a:p>
            <a:pPr defTabSz="922086">
              <a:defRPr/>
            </a:pPr>
            <a:r>
              <a:rPr lang="en-US" altLang="zh-TW" dirty="0" smtClean="0"/>
              <a:t>C60.C61.C62.C63.C55.C47.C39.C31.C32</a:t>
            </a:r>
            <a:endParaRPr lang="zh-TW" altLang="en-US" dirty="0" smtClean="0"/>
          </a:p>
          <a:p>
            <a:r>
              <a:rPr lang="zh-TW" altLang="zh-TW" dirty="0" smtClean="0"/>
              <a:t>首先我們將整個虛擬環境切割成數塊長寬</a:t>
            </a:r>
            <a:r>
              <a:rPr lang="en-US" altLang="zh-TW" dirty="0" smtClean="0"/>
              <a:t>(</a:t>
            </a:r>
            <a:r>
              <a:rPr lang="zh-TW" altLang="zh-TW" dirty="0" smtClean="0"/>
              <a:t>假設每個使用者擁有相同且固定的</a:t>
            </a:r>
            <a:r>
              <a:rPr lang="en-US" altLang="zh-TW" dirty="0" smtClean="0"/>
              <a:t>AOI</a:t>
            </a:r>
            <a:r>
              <a:rPr lang="zh-TW" altLang="zh-TW" dirty="0" smtClean="0"/>
              <a:t>半徑下，長度設定成</a:t>
            </a:r>
            <a:r>
              <a:rPr lang="en-US" altLang="zh-TW" dirty="0" smtClean="0"/>
              <a:t>AOI</a:t>
            </a:r>
            <a:r>
              <a:rPr lang="zh-TW" altLang="zh-TW" dirty="0" smtClean="0"/>
              <a:t>直徑，使得使用者的視野有重疊</a:t>
            </a:r>
            <a:r>
              <a:rPr lang="en-US" altLang="zh-TW" dirty="0" smtClean="0"/>
              <a:t>)</a:t>
            </a:r>
            <a:r>
              <a:rPr lang="zh-TW" altLang="zh-TW" dirty="0" smtClean="0"/>
              <a:t>相等的格子，每一個格子都有它的代號，而每一條路徑從開始到結束依序跨越數個不同的格子，我們在路徑跨越到不同的格子的時候為路徑序列增加一個格子代號，因此每一條路徑都可以以格子的代號當作序列的元素來表示</a:t>
            </a:r>
            <a:endParaRPr lang="en-US" altLang="zh-TW" dirty="0" smtClean="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18</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 similarity of two paths is measured by the longest common subsequence (LCSS) of the cell number sequences of the paths. Each cell number in the sequence is associated with the location of the sample data residing within the cell; a merged cell number is associated with the </a:t>
            </a:r>
            <a:r>
              <a:rPr lang="en-US" altLang="zh-TW" dirty="0" err="1" smtClean="0"/>
              <a:t>centroid</a:t>
            </a:r>
            <a:r>
              <a:rPr lang="en-US" altLang="zh-TW" dirty="0" smtClean="0"/>
              <a:t> of the locations of the sample data residing within the cell. Two cell numbers are regarded common if they are identical or their associated cells are adjacent in the virtual world and their associated locations are with the distance less than the AOI radius. For example, paths A and B in Figure 3(a) have the LCSS of &lt;60, 61, 62, 63&gt;.</a:t>
            </a:r>
          </a:p>
          <a:p>
            <a:endParaRPr lang="en-US" altLang="zh-TW" dirty="0" smtClean="0"/>
          </a:p>
          <a:p>
            <a:r>
              <a:rPr lang="en-US" altLang="zh-TW" dirty="0" smtClean="0"/>
              <a:t>A</a:t>
            </a:r>
            <a:r>
              <a:rPr lang="zh-TW" altLang="zh-TW" dirty="0" smtClean="0"/>
              <a:t>路徑轉換成序列為</a:t>
            </a:r>
            <a:r>
              <a:rPr lang="en-US" altLang="zh-TW" dirty="0" smtClean="0"/>
              <a:t>(C60.C61.C62.C63.C55.C47.C39.C31.C32)</a:t>
            </a:r>
            <a:r>
              <a:rPr lang="zh-TW" altLang="zh-TW" dirty="0" smtClean="0"/>
              <a:t>，長度</a:t>
            </a:r>
            <a:r>
              <a:rPr lang="en-US" altLang="zh-TW" dirty="0" smtClean="0"/>
              <a:t>|A|</a:t>
            </a:r>
            <a:r>
              <a:rPr lang="zh-TW" altLang="zh-TW" dirty="0" smtClean="0"/>
              <a:t>為</a:t>
            </a:r>
            <a:r>
              <a:rPr lang="en-US" altLang="zh-TW" dirty="0" smtClean="0"/>
              <a:t>9</a:t>
            </a:r>
            <a:r>
              <a:rPr lang="zh-TW" altLang="zh-TW" dirty="0" smtClean="0"/>
              <a:t>格</a:t>
            </a:r>
            <a:r>
              <a:rPr lang="en-US" altLang="zh-TW" dirty="0" smtClean="0"/>
              <a:t>cells</a:t>
            </a:r>
            <a:r>
              <a:rPr lang="zh-TW" altLang="zh-TW" dirty="0" smtClean="0"/>
              <a:t>，</a:t>
            </a:r>
            <a:endParaRPr lang="en-US" altLang="zh-TW" dirty="0" smtClean="0"/>
          </a:p>
          <a:p>
            <a:r>
              <a:rPr lang="en-US" altLang="zh-TW" dirty="0" smtClean="0"/>
              <a:t>B</a:t>
            </a:r>
            <a:r>
              <a:rPr lang="zh-TW" altLang="zh-TW" dirty="0" smtClean="0"/>
              <a:t>路徑轉換成序列為</a:t>
            </a:r>
            <a:r>
              <a:rPr lang="en-US" altLang="zh-TW" dirty="0" smtClean="0"/>
              <a:t>(C60.C61.C62.C54.C62.C63.C64)</a:t>
            </a:r>
            <a:r>
              <a:rPr lang="zh-TW" altLang="zh-TW" dirty="0" smtClean="0"/>
              <a:t>，長度</a:t>
            </a:r>
            <a:r>
              <a:rPr lang="en-US" altLang="zh-TW" dirty="0" smtClean="0"/>
              <a:t>|B|</a:t>
            </a:r>
            <a:r>
              <a:rPr lang="zh-TW" altLang="zh-TW" dirty="0" smtClean="0"/>
              <a:t>為</a:t>
            </a:r>
            <a:r>
              <a:rPr lang="en-US" altLang="zh-TW" dirty="0" smtClean="0"/>
              <a:t>7</a:t>
            </a:r>
            <a:r>
              <a:rPr lang="zh-TW" altLang="zh-TW" dirty="0" smtClean="0"/>
              <a:t>格</a:t>
            </a:r>
            <a:r>
              <a:rPr lang="en-US" altLang="zh-TW" dirty="0" smtClean="0"/>
              <a:t>cells</a:t>
            </a:r>
            <a:r>
              <a:rPr lang="zh-TW" altLang="zh-TW" dirty="0" smtClean="0"/>
              <a:t>，</a:t>
            </a:r>
            <a:endParaRPr lang="en-US" altLang="zh-TW" dirty="0" smtClean="0"/>
          </a:p>
          <a:p>
            <a:r>
              <a:rPr lang="zh-TW" altLang="zh-TW" dirty="0" smtClean="0"/>
              <a:t>它們的共同子序列</a:t>
            </a:r>
            <a:r>
              <a:rPr lang="en-US" altLang="zh-TW" dirty="0" smtClean="0"/>
              <a:t>S</a:t>
            </a:r>
            <a:r>
              <a:rPr lang="zh-TW" altLang="zh-TW" dirty="0" smtClean="0"/>
              <a:t>是</a:t>
            </a:r>
            <a:r>
              <a:rPr lang="en-US" altLang="zh-TW" dirty="0" smtClean="0"/>
              <a:t>(C60.C61.C62. C63)</a:t>
            </a:r>
            <a:r>
              <a:rPr lang="zh-TW" altLang="zh-TW" dirty="0" smtClean="0"/>
              <a:t>，</a:t>
            </a:r>
            <a:r>
              <a:rPr lang="en-US" altLang="zh-TW" dirty="0" smtClean="0"/>
              <a:t>S</a:t>
            </a:r>
            <a:r>
              <a:rPr lang="zh-TW" altLang="zh-TW" dirty="0" smtClean="0"/>
              <a:t>的長度</a:t>
            </a:r>
            <a:r>
              <a:rPr lang="en-US" altLang="zh-TW" dirty="0" smtClean="0"/>
              <a:t>|S|</a:t>
            </a:r>
            <a:r>
              <a:rPr lang="zh-TW" altLang="zh-TW" dirty="0" smtClean="0"/>
              <a:t>為</a:t>
            </a:r>
            <a:r>
              <a:rPr lang="en-US" altLang="zh-TW" dirty="0" smtClean="0"/>
              <a:t>4</a:t>
            </a:r>
            <a:r>
              <a:rPr lang="zh-TW" altLang="zh-TW" dirty="0" smtClean="0"/>
              <a:t>格</a:t>
            </a:r>
            <a:r>
              <a:rPr lang="en-US" altLang="zh-TW" dirty="0" smtClean="0"/>
              <a:t>cells</a:t>
            </a:r>
            <a:r>
              <a:rPr lang="zh-TW" altLang="zh-TW" dirty="0" smtClean="0"/>
              <a:t>。</a:t>
            </a:r>
            <a:endParaRPr lang="en-US" altLang="zh-TW" dirty="0" smtClean="0"/>
          </a:p>
          <a:p>
            <a:endParaRPr lang="en-US" altLang="zh-TW" dirty="0" smtClean="0"/>
          </a:p>
          <a:p>
            <a:r>
              <a:rPr lang="zh-TW" altLang="zh-TW" dirty="0" smtClean="0"/>
              <a:t>不同於</a:t>
            </a:r>
            <a:r>
              <a:rPr lang="en-US" altLang="zh-TW" dirty="0" smtClean="0"/>
              <a:t>ADOCP</a:t>
            </a:r>
            <a:r>
              <a:rPr lang="zh-TW" altLang="zh-TW" dirty="0" smtClean="0"/>
              <a:t>，</a:t>
            </a:r>
            <a:r>
              <a:rPr lang="en-US" altLang="zh-TW" dirty="0" smtClean="0"/>
              <a:t>LCSS</a:t>
            </a:r>
            <a:r>
              <a:rPr lang="zh-TW" altLang="zh-TW" dirty="0" smtClean="0"/>
              <a:t>無法得到兩條路徑的平均距離，而是得到重疊的子序列長度。</a:t>
            </a:r>
            <a:endParaRPr lang="en-US" altLang="zh-TW" dirty="0" smtClean="0"/>
          </a:p>
          <a:p>
            <a:r>
              <a:rPr lang="zh-TW" altLang="zh-TW" dirty="0" smtClean="0"/>
              <a:t>所以和</a:t>
            </a:r>
            <a:r>
              <a:rPr lang="en-US" altLang="zh-TW" dirty="0" smtClean="0"/>
              <a:t>ADOCP</a:t>
            </a:r>
            <a:r>
              <a:rPr lang="zh-TW" altLang="zh-TW" dirty="0" smtClean="0"/>
              <a:t>的作法不同，</a:t>
            </a:r>
            <a:r>
              <a:rPr lang="en-US" altLang="zh-TW" dirty="0" smtClean="0"/>
              <a:t>LCSS</a:t>
            </a:r>
            <a:r>
              <a:rPr lang="zh-TW" altLang="zh-TW" dirty="0" smtClean="0"/>
              <a:t>中路徑的鄰居數值是將其他路徑的共同子序列長度全部加總起來，再挑選加總值最大的路徑成為代表路徑</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2086">
              <a:defRPr/>
            </a:pPr>
            <a:r>
              <a:rPr lang="en-US" altLang="zh-TW" dirty="0" smtClean="0"/>
              <a:t>After using LCSS algorithm to calculate the length of the paths, clustering is performed. LCSS-DC uses a pair of </a:t>
            </a:r>
            <a:r>
              <a:rPr lang="en-US" altLang="zh-TW" i="1" dirty="0" smtClean="0"/>
              <a:t>similar path thresholds </a:t>
            </a:r>
            <a:r>
              <a:rPr lang="en-US" altLang="zh-TW" i="1" dirty="0" err="1" smtClean="0"/>
              <a:t>TH</a:t>
            </a:r>
            <a:r>
              <a:rPr lang="en-US" altLang="zh-TW" i="1" baseline="-25000" dirty="0" err="1" smtClean="0"/>
              <a:t>a</a:t>
            </a:r>
            <a:r>
              <a:rPr lang="en-US" altLang="zh-TW" i="1" dirty="0" smtClean="0"/>
              <a:t> and </a:t>
            </a:r>
            <a:r>
              <a:rPr lang="en-US" altLang="zh-TW" i="1" dirty="0" err="1" smtClean="0"/>
              <a:t>TH</a:t>
            </a:r>
            <a:r>
              <a:rPr lang="en-US" altLang="zh-TW" i="1" baseline="-25000" dirty="0" err="1" smtClean="0"/>
              <a:t>b</a:t>
            </a:r>
            <a:r>
              <a:rPr lang="en-US" altLang="zh-TW" dirty="0" smtClean="0"/>
              <a:t>, instead of the similar path radius used in ADOCP-DC, as parameters of clustering. Path </a:t>
            </a:r>
            <a:r>
              <a:rPr lang="en-US" altLang="zh-TW" i="1" dirty="0" smtClean="0"/>
              <a:t>P</a:t>
            </a:r>
            <a:r>
              <a:rPr lang="en-US" altLang="zh-TW" i="1" baseline="-25000" dirty="0" smtClean="0"/>
              <a:t>i</a:t>
            </a:r>
            <a:r>
              <a:rPr lang="en-US" altLang="zh-TW" dirty="0" smtClean="0"/>
              <a:t> takes path </a:t>
            </a:r>
            <a:r>
              <a:rPr lang="en-US" altLang="zh-TW" i="1" dirty="0" err="1" smtClean="0"/>
              <a:t>P</a:t>
            </a:r>
            <a:r>
              <a:rPr lang="en-US" altLang="zh-TW" i="1" baseline="-25000" dirty="0" err="1" smtClean="0"/>
              <a:t>j</a:t>
            </a:r>
            <a:r>
              <a:rPr lang="en-US" altLang="zh-TW" dirty="0" smtClean="0"/>
              <a:t> as its similar path if </a:t>
            </a:r>
            <a:r>
              <a:rPr lang="en-US" altLang="zh-TW" dirty="0" err="1" smtClean="0"/>
              <a:t>Eqs</a:t>
            </a:r>
            <a:r>
              <a:rPr lang="en-US" altLang="zh-TW" dirty="0" smtClean="0"/>
              <a:t>. (3) and (4) are satisfied.</a:t>
            </a:r>
            <a:endParaRPr lang="zh-TW" altLang="zh-TW" dirty="0" smtClean="0"/>
          </a:p>
          <a:p>
            <a:r>
              <a:rPr lang="en-US" altLang="zh-TW" dirty="0" smtClean="0"/>
              <a:t>In </a:t>
            </a:r>
            <a:r>
              <a:rPr lang="en-US" altLang="zh-TW" dirty="0" err="1" smtClean="0"/>
              <a:t>Eqs</a:t>
            </a:r>
            <a:r>
              <a:rPr lang="en-US" altLang="zh-TW" dirty="0" smtClean="0"/>
              <a:t>. (3) and (4), </a:t>
            </a:r>
            <a:r>
              <a:rPr lang="en-US" altLang="zh-TW" i="1" dirty="0" err="1" smtClean="0"/>
              <a:t>Seq</a:t>
            </a:r>
            <a:r>
              <a:rPr lang="en-US" altLang="zh-TW" i="1" baseline="-25000" dirty="0" err="1" smtClean="0"/>
              <a:t>i</a:t>
            </a:r>
            <a:r>
              <a:rPr lang="en-US" altLang="zh-TW" dirty="0" smtClean="0"/>
              <a:t> and </a:t>
            </a:r>
            <a:r>
              <a:rPr lang="en-US" altLang="zh-TW" i="1" dirty="0" err="1" smtClean="0"/>
              <a:t>Seq</a:t>
            </a:r>
            <a:r>
              <a:rPr lang="en-US" altLang="zh-TW" i="1" baseline="-25000" dirty="0" err="1" smtClean="0"/>
              <a:t>j</a:t>
            </a:r>
            <a:r>
              <a:rPr lang="en-US" altLang="zh-TW" dirty="0" smtClean="0"/>
              <a:t> are the cell sequences of </a:t>
            </a:r>
            <a:r>
              <a:rPr lang="en-US" altLang="zh-TW" i="1" dirty="0" smtClean="0"/>
              <a:t>P</a:t>
            </a:r>
            <a:r>
              <a:rPr lang="en-US" altLang="zh-TW" i="1" baseline="-25000" dirty="0" smtClean="0"/>
              <a:t>i</a:t>
            </a:r>
            <a:r>
              <a:rPr lang="en-US" altLang="zh-TW" dirty="0" smtClean="0"/>
              <a:t> and </a:t>
            </a:r>
            <a:r>
              <a:rPr lang="en-US" altLang="zh-TW" i="1" dirty="0" err="1" smtClean="0"/>
              <a:t>P</a:t>
            </a:r>
            <a:r>
              <a:rPr lang="en-US" altLang="zh-TW" i="1" baseline="-25000" dirty="0" err="1" smtClean="0"/>
              <a:t>j</a:t>
            </a:r>
            <a:r>
              <a:rPr lang="en-US" altLang="zh-TW" dirty="0" smtClean="0"/>
              <a:t>, respectively, and </a:t>
            </a:r>
            <a:r>
              <a:rPr lang="en-US" altLang="zh-TW" i="1" dirty="0" err="1" smtClean="0"/>
              <a:t>LCSS</a:t>
            </a:r>
            <a:r>
              <a:rPr lang="en-US" altLang="zh-TW" i="1" baseline="-25000" dirty="0" err="1" smtClean="0"/>
              <a:t>ij</a:t>
            </a:r>
            <a:r>
              <a:rPr lang="en-US" altLang="zh-TW" dirty="0" smtClean="0"/>
              <a:t> is the longest common subsequence of </a:t>
            </a:r>
            <a:r>
              <a:rPr lang="en-US" altLang="zh-TW" i="1" dirty="0" err="1" smtClean="0"/>
              <a:t>Seq</a:t>
            </a:r>
            <a:r>
              <a:rPr lang="en-US" altLang="zh-TW" i="1" baseline="-25000" dirty="0" err="1" smtClean="0"/>
              <a:t>i</a:t>
            </a:r>
            <a:r>
              <a:rPr lang="en-US" altLang="zh-TW" dirty="0" smtClean="0"/>
              <a:t> and </a:t>
            </a:r>
            <a:r>
              <a:rPr lang="en-US" altLang="zh-TW" i="1" dirty="0" err="1" smtClean="0"/>
              <a:t>Seq</a:t>
            </a:r>
            <a:r>
              <a:rPr lang="en-US" altLang="zh-TW" i="1" baseline="-25000" dirty="0" err="1" smtClean="0"/>
              <a:t>j</a:t>
            </a:r>
            <a:r>
              <a:rPr lang="en-US" altLang="zh-TW" dirty="0" smtClean="0"/>
              <a:t>, and </a:t>
            </a:r>
            <a:r>
              <a:rPr lang="en-US" altLang="zh-TW" i="1" dirty="0" err="1" smtClean="0"/>
              <a:t>SSeq</a:t>
            </a:r>
            <a:r>
              <a:rPr lang="en-US" altLang="zh-TW" i="1" baseline="-25000" dirty="0" err="1" smtClean="0"/>
              <a:t>ji</a:t>
            </a:r>
            <a:r>
              <a:rPr lang="en-US" altLang="zh-TW" dirty="0" smtClean="0"/>
              <a:t> is the sub-sequence of path</a:t>
            </a:r>
            <a:r>
              <a:rPr lang="en-US" altLang="zh-TW" i="1" dirty="0" smtClean="0"/>
              <a:t> </a:t>
            </a:r>
            <a:r>
              <a:rPr lang="en-US" altLang="zh-TW" i="1" dirty="0" err="1" smtClean="0"/>
              <a:t>P</a:t>
            </a:r>
            <a:r>
              <a:rPr lang="en-US" altLang="zh-TW" i="1" baseline="-25000" dirty="0" err="1" smtClean="0"/>
              <a:t>j</a:t>
            </a:r>
            <a:r>
              <a:rPr lang="en-US" altLang="zh-TW" i="1" baseline="-25000" dirty="0" smtClean="0"/>
              <a:t> </a:t>
            </a:r>
            <a:r>
              <a:rPr lang="en-US" altLang="zh-TW" dirty="0" smtClean="0"/>
              <a:t>containing the whole </a:t>
            </a:r>
            <a:r>
              <a:rPr lang="en-US" altLang="zh-TW" i="1" dirty="0" err="1" smtClean="0"/>
              <a:t>LCSS</a:t>
            </a:r>
            <a:r>
              <a:rPr lang="en-US" altLang="zh-TW" i="1" baseline="-25000" dirty="0" err="1" smtClean="0"/>
              <a:t>ij</a:t>
            </a:r>
            <a:r>
              <a:rPr lang="en-US" altLang="zh-TW" dirty="0" smtClean="0"/>
              <a:t>.</a:t>
            </a:r>
            <a:endParaRPr lang="zh-TW" altLang="zh-TW" dirty="0" smtClean="0"/>
          </a:p>
          <a:p>
            <a:r>
              <a:rPr lang="en-US" altLang="zh-TW" dirty="0" smtClean="0"/>
              <a:t>Like ADOCP-DC, LCSS-DC also adopts the density-based clustering mechanism for clustering paths. When a path has many enough similar paths, it is regarded as a core path and become a candidate of representative paths. Note that the similarity relationship between two paths is asymmetric. To take paths in Figure 3(a) as examples, path B may take path A as a similar path, but not vise versa. The asymmetry is to avoid the case that dissimilar paths appear in the cluster. For example, if path A in Figure 3(b) considers both paths B and C to be similar, then path A is likely to be the representative path of the cluster covering paths A, B and C. It is obvious that such a cluster contains two very dissimilar paths, B and C.</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20</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r>
              <a:rPr lang="zh-TW" altLang="zh-TW" dirty="0" smtClean="0"/>
              <a:t>透過設定</a:t>
            </a:r>
            <a:r>
              <a:rPr lang="en-US" altLang="zh-TW" dirty="0" smtClean="0"/>
              <a:t>LCSS</a:t>
            </a:r>
            <a:r>
              <a:rPr lang="zh-TW" altLang="zh-TW" dirty="0" smtClean="0"/>
              <a:t>佔自身與對方包含</a:t>
            </a:r>
            <a:r>
              <a:rPr lang="en-US" altLang="zh-TW" dirty="0" smtClean="0"/>
              <a:t>LCSS</a:t>
            </a:r>
            <a:r>
              <a:rPr lang="zh-TW" altLang="zh-TW" dirty="0" smtClean="0"/>
              <a:t>最小區段的比例超過一定的門檻可以使得在做路徑群組時兼顧群組精確度下，</a:t>
            </a:r>
            <a:endParaRPr lang="en-US" altLang="zh-TW" dirty="0" smtClean="0"/>
          </a:p>
          <a:p>
            <a:r>
              <a:rPr lang="zh-TW" altLang="zh-TW" dirty="0" smtClean="0"/>
              <a:t>讓兩條長度、起點以及終點不同的路徑做鄰居權值的加總，並且找出相似的區段，這樣的相似性在</a:t>
            </a:r>
            <a:r>
              <a:rPr lang="en-US" altLang="zh-TW" dirty="0" smtClean="0"/>
              <a:t>ADOCP</a:t>
            </a:r>
            <a:r>
              <a:rPr lang="zh-TW" altLang="zh-TW" dirty="0" smtClean="0"/>
              <a:t>演算法中是無法被統計出來的。</a:t>
            </a:r>
            <a:endParaRPr lang="en-US" altLang="zh-TW" dirty="0" smtClean="0"/>
          </a:p>
          <a:p>
            <a:endParaRPr lang="en-US" altLang="zh-TW" dirty="0" smtClean="0"/>
          </a:p>
          <a:p>
            <a:r>
              <a:rPr lang="zh-TW" altLang="zh-TW" dirty="0" smtClean="0"/>
              <a:t>重疊的部分要佔路徑長度多高的比例才能將對方視為自己的鄰居，以及加總後的總值必須高於多高的數值才能被拿來當代表路徑，</a:t>
            </a:r>
            <a:endParaRPr lang="en-US" altLang="zh-TW" dirty="0" smtClean="0"/>
          </a:p>
          <a:p>
            <a:r>
              <a:rPr lang="zh-TW" altLang="zh-TW" dirty="0" smtClean="0"/>
              <a:t>這些參數的設定都可以經過數次的群組品質測量來調整出最佳的參數設定。</a:t>
            </a:r>
            <a:endParaRPr lang="en-US" altLang="zh-TW" dirty="0" smtClean="0"/>
          </a:p>
          <a:p>
            <a:endParaRPr lang="en-US" altLang="zh-TW" dirty="0" smtClean="0"/>
          </a:p>
          <a:p>
            <a:r>
              <a:rPr lang="zh-TW" altLang="en-US" dirty="0" smtClean="0"/>
              <a:t>短結</a:t>
            </a:r>
            <a:r>
              <a:rPr lang="en-US" altLang="zh-TW" dirty="0" smtClean="0"/>
              <a:t>:</a:t>
            </a:r>
            <a:r>
              <a:rPr lang="zh-TW" altLang="en-US" dirty="0" smtClean="0"/>
              <a:t> </a:t>
            </a:r>
            <a:endParaRPr lang="en-US" altLang="zh-TW" dirty="0" smtClean="0"/>
          </a:p>
          <a:p>
            <a:r>
              <a:rPr lang="zh-TW" altLang="zh-TW" dirty="0" smtClean="0"/>
              <a:t>第一種是</a:t>
            </a:r>
            <a:r>
              <a:rPr lang="en-US" altLang="zh-TW" dirty="0" smtClean="0"/>
              <a:t>ADOCP</a:t>
            </a:r>
            <a:r>
              <a:rPr lang="zh-TW" altLang="zh-TW" dirty="0" smtClean="0"/>
              <a:t>演算法，在這個方法中會因為兩條路徑的長度、起點與終點不同，造成兩條路徑在挑選比較點的間隔有所差異，</a:t>
            </a:r>
            <a:endParaRPr lang="en-US" altLang="zh-TW" dirty="0" smtClean="0"/>
          </a:p>
          <a:p>
            <a:r>
              <a:rPr lang="zh-TW" altLang="zh-TW" dirty="0" smtClean="0"/>
              <a:t>形成原本路徑中重疊程度很高的某個段落卻因為比較點挑的位置不適合而造成距離有所偏差。</a:t>
            </a:r>
            <a:endParaRPr lang="en-US" altLang="zh-TW" dirty="0" smtClean="0"/>
          </a:p>
          <a:p>
            <a:endParaRPr lang="en-US" altLang="zh-TW" dirty="0" smtClean="0"/>
          </a:p>
          <a:p>
            <a:r>
              <a:rPr lang="zh-TW" altLang="zh-TW" dirty="0" smtClean="0"/>
              <a:t>另外，在先前我們提到使用</a:t>
            </a:r>
            <a:r>
              <a:rPr lang="en-US" altLang="zh-TW" dirty="0" smtClean="0"/>
              <a:t>LCSS</a:t>
            </a:r>
            <a:r>
              <a:rPr lang="zh-TW" altLang="zh-TW" dirty="0" smtClean="0"/>
              <a:t>會因為虛擬環境的切割結果進而影響到路徑相似度的計算，</a:t>
            </a:r>
            <a:endParaRPr lang="en-US" altLang="zh-TW" dirty="0" smtClean="0"/>
          </a:p>
          <a:p>
            <a:r>
              <a:rPr lang="zh-TW" altLang="zh-TW" dirty="0" smtClean="0"/>
              <a:t>因為在這邊我們假設虛擬環境中使用者的可視範圍是一個固定的值，且每個使用者的可視範圍是相同的，所以在做虛擬世界的切割時我們可以將區塊的大小設定為使用者的可視範圍，使得路徑在同一個區塊必定有部分相同的可視範圍，所以路徑在同樣區塊時被我們認定為相關的。</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21</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 order to verify the proposed avatar path clustering method in NVE, the study refers to the movement data of avatars gathered by [6] from Second Life. Second Life has a number of avatar motion paths on different regions. Each Region is the 256x256(unit</a:t>
            </a:r>
            <a:r>
              <a:rPr lang="en-US" altLang="zh-TW" baseline="30000" dirty="0" smtClean="0"/>
              <a:t>2</a:t>
            </a:r>
            <a:r>
              <a:rPr lang="en-US" altLang="zh-TW" dirty="0" smtClean="0"/>
              <a:t>) of the virtual world, the AOI range of avatar is 16(unit). Each record includes avatar location data in the region within 24 hours(as seen in Figure 5). Data format for each location data includes date, time, user ID, and avatar location. Interval for data collection is approximately 10 seconds. Thus, the motion path of avatars is composed of a data series. The gathered avatar location data [6] is from the free will of players in the virtual world. This enabled it to correspond best with the actual avatar movements in NVE. </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22</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pPr defTabSz="922086">
              <a:defRPr/>
            </a:pPr>
            <a:r>
              <a:rPr lang="en-US" altLang="zh-TW" dirty="0" smtClean="0"/>
              <a:t>These results can be employed in peer-to-peer networked virtual environment (P2P-NVE) designs, load balancing on server clusters, and partitioning of NVEs; for example, NVE developer can use them to analyze avatar behavior and to find out popular paths for improving the virtual world design, etc. In the future, more measurement may assess the quality of avatar path clustering. The proposed clustering techniques can be applied in more networked virtual environments and used in more relevant applications.</a:t>
            </a:r>
            <a:endParaRPr lang="zh-TW" altLang="zh-TW" dirty="0" smtClean="0"/>
          </a:p>
          <a:p>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本論文嘗試以</a:t>
            </a:r>
            <a:r>
              <a:rPr lang="zh-TW" altLang="zh-TW" b="1" dirty="0" smtClean="0">
                <a:latin typeface="標楷體" pitchFamily="65" charset="-120"/>
                <a:ea typeface="標楷體" pitchFamily="65" charset="-120"/>
              </a:rPr>
              <a:t>路徑群組</a:t>
            </a:r>
            <a:r>
              <a:rPr lang="en-US" altLang="zh-TW" dirty="0" smtClean="0">
                <a:latin typeface="標楷體" pitchFamily="65" charset="-120"/>
                <a:ea typeface="標楷體" pitchFamily="65" charset="-120"/>
              </a:rPr>
              <a:t>(</a:t>
            </a:r>
            <a:r>
              <a:rPr lang="en-US" altLang="zh-TW" b="1" dirty="0" smtClean="0">
                <a:latin typeface="Times New Roman" pitchFamily="18" charset="0"/>
                <a:ea typeface="標楷體" pitchFamily="65" charset="-120"/>
                <a:cs typeface="Times New Roman" pitchFamily="18" charset="0"/>
              </a:rPr>
              <a:t>path clustering</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技術找出網路虛擬環境中移動路徑相近的使用者，以作為尋找行為模式相近使用者的依據。</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群組完成後，每個群組都可以以一條鄰居數最多的路徑來代表，在此稱為</a:t>
            </a:r>
            <a:r>
              <a:rPr lang="zh-TW" altLang="zh-TW" b="1" dirty="0" smtClean="0">
                <a:latin typeface="標楷體" pitchFamily="65" charset="-120"/>
                <a:ea typeface="標楷體" pitchFamily="65" charset="-120"/>
              </a:rPr>
              <a:t>代表路徑</a:t>
            </a:r>
            <a:r>
              <a:rPr lang="zh-TW" altLang="en-US" b="1" dirty="0" smtClean="0">
                <a:latin typeface="標楷體" pitchFamily="65" charset="-120"/>
                <a:ea typeface="標楷體" pitchFamily="65" charset="-120"/>
              </a:rPr>
              <a:t>，</a:t>
            </a:r>
            <a:r>
              <a:rPr lang="zh-TW" altLang="zh-TW" dirty="0" smtClean="0">
                <a:latin typeface="標楷體" pitchFamily="65" charset="-120"/>
                <a:ea typeface="標楷體" pitchFamily="65" charset="-120"/>
              </a:rPr>
              <a:t>其特性是虛擬環境中大多數的使用者會有與這些路徑相似的移動軌跡。</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這些代表路徑可以提供給研究者做</a:t>
            </a:r>
            <a:r>
              <a:rPr lang="zh-TW" altLang="zh-TW" b="1" dirty="0" smtClean="0">
                <a:latin typeface="標楷體" pitchFamily="65" charset="-120"/>
                <a:ea typeface="標楷體" pitchFamily="65" charset="-120"/>
              </a:rPr>
              <a:t>使用者的移動模組探討</a:t>
            </a:r>
            <a:r>
              <a:rPr lang="zh-TW" altLang="zh-TW" dirty="0" smtClean="0">
                <a:latin typeface="標楷體" pitchFamily="65" charset="-120"/>
                <a:ea typeface="標楷體" pitchFamily="65" charset="-120"/>
              </a:rPr>
              <a:t>、</a:t>
            </a:r>
            <a:r>
              <a:rPr lang="zh-TW" altLang="zh-TW" sz="1600" b="1" dirty="0" smtClean="0">
                <a:latin typeface="標楷體" pitchFamily="65" charset="-120"/>
                <a:ea typeface="標楷體" pitchFamily="65" charset="-120"/>
              </a:rPr>
              <a:t>同儕式網路虛擬環境</a:t>
            </a:r>
            <a:r>
              <a:rPr lang="en-US" altLang="zh-TW" sz="1600" b="1" dirty="0" smtClean="0">
                <a:latin typeface="標楷體" pitchFamily="65" charset="-120"/>
                <a:ea typeface="標楷體" pitchFamily="65" charset="-120"/>
              </a:rPr>
              <a:t>(ex: </a:t>
            </a:r>
            <a:r>
              <a:rPr lang="en-US" altLang="zh-TW" sz="1600" b="1" dirty="0" err="1" smtClean="0">
                <a:latin typeface="Times New Roman" pitchFamily="18" charset="0"/>
                <a:ea typeface="標楷體" pitchFamily="65" charset="-120"/>
                <a:cs typeface="Times New Roman" pitchFamily="18" charset="0"/>
              </a:rPr>
              <a:t>FLoD</a:t>
            </a:r>
            <a:r>
              <a:rPr lang="en-US" altLang="zh-TW" sz="1600" b="1" dirty="0" smtClean="0">
                <a:latin typeface="標楷體" pitchFamily="65" charset="-120"/>
                <a:ea typeface="標楷體" pitchFamily="65" charset="-120"/>
              </a:rPr>
              <a:t>)</a:t>
            </a:r>
            <a:r>
              <a:rPr lang="zh-TW" altLang="zh-TW" sz="1600" dirty="0" smtClean="0">
                <a:latin typeface="標楷體" pitchFamily="65" charset="-120"/>
                <a:ea typeface="標楷體" pitchFamily="65" charset="-120"/>
              </a:rPr>
              <a:t>、</a:t>
            </a:r>
            <a:r>
              <a:rPr lang="zh-TW" altLang="zh-TW" sz="1600" b="1" dirty="0" smtClean="0">
                <a:latin typeface="標楷體" pitchFamily="65" charset="-120"/>
                <a:ea typeface="標楷體" pitchFamily="65" charset="-120"/>
              </a:rPr>
              <a:t>叢集式伺服器的負擔平衡</a:t>
            </a:r>
            <a:r>
              <a:rPr lang="zh-TW" altLang="zh-TW" dirty="0" smtClean="0">
                <a:latin typeface="標楷體" pitchFamily="65" charset="-120"/>
                <a:ea typeface="標楷體" pitchFamily="65" charset="-120"/>
              </a:rPr>
              <a:t>以及</a:t>
            </a:r>
            <a:r>
              <a:rPr lang="zh-TW" altLang="zh-TW" b="1" dirty="0" smtClean="0">
                <a:latin typeface="標楷體" pitchFamily="65" charset="-120"/>
                <a:ea typeface="標楷體" pitchFamily="65" charset="-120"/>
              </a:rPr>
              <a:t>虛擬世界的切割</a:t>
            </a:r>
            <a:r>
              <a:rPr lang="zh-TW" altLang="zh-TW" dirty="0" smtClean="0">
                <a:latin typeface="標楷體" pitchFamily="65" charset="-120"/>
                <a:ea typeface="標楷體" pitchFamily="65" charset="-120"/>
              </a:rPr>
              <a:t>等等</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另外亦可提供遊戲開發或代理公司做虛擬世界中</a:t>
            </a:r>
            <a:r>
              <a:rPr lang="zh-TW" altLang="zh-TW" b="1" dirty="0" smtClean="0">
                <a:latin typeface="標楷體" pitchFamily="65" charset="-120"/>
                <a:ea typeface="標楷體" pitchFamily="65" charset="-120"/>
              </a:rPr>
              <a:t>場景的佈置與改善</a:t>
            </a:r>
            <a:r>
              <a:rPr lang="zh-TW" altLang="zh-TW" dirty="0" smtClean="0">
                <a:latin typeface="標楷體" pitchFamily="65" charset="-120"/>
                <a:ea typeface="標楷體" pitchFamily="65" charset="-120"/>
              </a:rPr>
              <a:t>。</a:t>
            </a:r>
          </a:p>
          <a:p>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23</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 characteristics of a good clustering should have high similarity intra cluster and high dissimilarity inter cluster, so we can apply the (5) from Silhouette [6] to analyze the clustering degree of path similarity.</a:t>
            </a:r>
          </a:p>
          <a:p>
            <a:r>
              <a:rPr lang="en-US" altLang="zh-TW" dirty="0" smtClean="0"/>
              <a:t>In (5), for Path </a:t>
            </a:r>
            <a:r>
              <a:rPr lang="en-US" altLang="zh-TW" i="1" dirty="0" smtClean="0"/>
              <a:t>P</a:t>
            </a:r>
            <a:r>
              <a:rPr lang="en-US" altLang="zh-TW" i="1" baseline="-25000" dirty="0" smtClean="0"/>
              <a:t>i</a:t>
            </a:r>
            <a:r>
              <a:rPr lang="en-US" altLang="zh-TW" dirty="0" smtClean="0"/>
              <a:t>, </a:t>
            </a:r>
            <a:r>
              <a:rPr lang="en-US" altLang="zh-TW" i="1" dirty="0" err="1" smtClean="0"/>
              <a:t>a</a:t>
            </a:r>
            <a:r>
              <a:rPr lang="en-US" altLang="zh-TW" baseline="-25000" dirty="0" err="1" smtClean="0"/>
              <a:t>i</a:t>
            </a:r>
            <a:r>
              <a:rPr lang="en-US" altLang="zh-TW" dirty="0" smtClean="0"/>
              <a:t> is the average dissimilarity of the cluster with </a:t>
            </a:r>
            <a:r>
              <a:rPr lang="en-US" altLang="zh-TW" i="1" dirty="0" smtClean="0"/>
              <a:t>P</a:t>
            </a:r>
            <a:r>
              <a:rPr lang="en-US" altLang="zh-TW" i="1" baseline="-25000" dirty="0" smtClean="0"/>
              <a:t>i</a:t>
            </a:r>
            <a:r>
              <a:rPr lang="en-US" altLang="zh-TW" dirty="0" smtClean="0"/>
              <a:t>. And for each cluster, which </a:t>
            </a:r>
            <a:r>
              <a:rPr lang="en-US" altLang="zh-TW" i="1" dirty="0" smtClean="0"/>
              <a:t>i</a:t>
            </a:r>
            <a:r>
              <a:rPr lang="en-US" altLang="zh-TW" dirty="0" smtClean="0"/>
              <a:t> is not member, to compute the average dissimilarity of the cluster to find the largest average similarity is </a:t>
            </a:r>
            <a:r>
              <a:rPr lang="en-US" altLang="zh-TW" i="1" dirty="0" smtClean="0"/>
              <a:t>b</a:t>
            </a:r>
            <a:r>
              <a:rPr lang="en-US" altLang="zh-TW" dirty="0" smtClean="0"/>
              <a:t>(</a:t>
            </a:r>
            <a:r>
              <a:rPr lang="en-US" altLang="zh-TW" i="1" dirty="0" smtClean="0"/>
              <a:t>i</a:t>
            </a:r>
            <a:r>
              <a:rPr lang="en-US" altLang="zh-TW" dirty="0" smtClean="0"/>
              <a:t>). We can observe that the value of Silhouette between from 1 to -1, the greater the Silhouette coefficient of the path, the higher path similarity in the cluster, and the lower path similarity with other cluster, which represents clustering result is better. Follow the equation 6, we can compute the each Silhouette value of all the paths and further obtained the average Silhouette value. Cluster accuracy on the threshold of group classification, according to papers [7] experimental results, Silhouette value is greater than the overall accuracy of 0.7 can be regarded as high enough clustering results.</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24</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2086">
              <a:defRPr/>
            </a:pPr>
            <a:r>
              <a:rPr lang="zh-TW" altLang="zh-TW" dirty="0" smtClean="0"/>
              <a:t> </a:t>
            </a:r>
            <a:r>
              <a:rPr lang="en-US" altLang="zh-TW" dirty="0" smtClean="0"/>
              <a:t>[8] further proposed a threshold classification for cluster accuracy. The analysis of results shows that the silhouette width of the overall data is greater than 0.7, which can be regarded as a sufficiently high accuracy. Aside from considering cluster accuracy, another metric for assessing cluster results is cluster coverage. The study hopes to measure cluster coverage with sufficiently high accuracy. It also hopes to allow for more cluster grouping. The following (6) assesses cluster coverage.</a:t>
            </a:r>
            <a:endParaRPr lang="zh-TW" altLang="zh-TW" dirty="0" smtClean="0"/>
          </a:p>
          <a:p>
            <a:endParaRPr lang="en-US" altLang="zh-TW" dirty="0" smtClean="0"/>
          </a:p>
          <a:p>
            <a:r>
              <a:rPr lang="zh-TW" altLang="en-US" dirty="0" smtClean="0"/>
              <a:t>分子是所有有分到群組的路徑數量</a:t>
            </a:r>
            <a:r>
              <a:rPr lang="en-US" altLang="zh-TW" dirty="0" smtClean="0"/>
              <a:t>, </a:t>
            </a:r>
            <a:r>
              <a:rPr lang="zh-TW" altLang="en-US" dirty="0" smtClean="0"/>
              <a:t>分母是總路徑數</a:t>
            </a:r>
            <a:r>
              <a:rPr lang="en-US" altLang="zh-TW" dirty="0" smtClean="0"/>
              <a:t>.</a:t>
            </a:r>
          </a:p>
          <a:p>
            <a:r>
              <a:rPr lang="zh-TW" altLang="en-US" dirty="0" smtClean="0"/>
              <a:t>希望能包含儘量多的路徑</a:t>
            </a:r>
            <a:r>
              <a:rPr lang="en-US" altLang="zh-TW" dirty="0" smtClean="0"/>
              <a:t>, </a:t>
            </a:r>
            <a:r>
              <a:rPr lang="zh-TW" altLang="en-US" dirty="0" smtClean="0"/>
              <a:t>即覆蓋度越大越好</a:t>
            </a:r>
            <a:r>
              <a:rPr lang="en-US" altLang="zh-TW" dirty="0" smtClean="0"/>
              <a:t>.</a:t>
            </a:r>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25</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2086">
              <a:defRPr/>
            </a:pPr>
            <a:r>
              <a:rPr lang="en-US" altLang="zh-TW" dirty="0" smtClean="0"/>
              <a:t>Parameters for ADOCP-DC algorithm include the minimum number of clusters and number of corresponding points. For ADOCP-DC, as the number of corresponding points increases, cluster accuracy is higher, and the time complexity for clustering also grows. Even though adjusting the minimum cluster number and number of corresponding points changes the number of corresponding points for calculating cluster similarity, the number of corresponding points is set to a larger value to compute cluster accuracy accurately.</a:t>
            </a:r>
            <a:endParaRPr lang="zh-TW" altLang="zh-TW" dirty="0" smtClean="0"/>
          </a:p>
          <a:p>
            <a:endParaRPr lang="en-US" altLang="zh-TW" dirty="0" smtClean="0"/>
          </a:p>
          <a:p>
            <a:r>
              <a:rPr lang="zh-TW" altLang="zh-TW" dirty="0" smtClean="0"/>
              <a:t>在這裡我們預設群組的數目為</a:t>
            </a:r>
            <a:r>
              <a:rPr lang="en-US" altLang="zh-TW" dirty="0" smtClean="0"/>
              <a:t>9</a:t>
            </a:r>
            <a:r>
              <a:rPr lang="zh-TW" altLang="zh-TW" dirty="0" smtClean="0"/>
              <a:t>，我們發現在</a:t>
            </a:r>
            <a:r>
              <a:rPr lang="zh-TW" altLang="zh-TW" b="1" dirty="0" smtClean="0"/>
              <a:t>群組最低數量為</a:t>
            </a:r>
            <a:r>
              <a:rPr lang="en-US" altLang="zh-TW" b="1" dirty="0" smtClean="0"/>
              <a:t>65</a:t>
            </a:r>
            <a:r>
              <a:rPr lang="zh-TW" altLang="zh-TW" dirty="0" smtClean="0"/>
              <a:t>的時候群組的數目可以為</a:t>
            </a:r>
            <a:r>
              <a:rPr lang="en-US" altLang="zh-TW" dirty="0" smtClean="0"/>
              <a:t>9</a:t>
            </a:r>
            <a:r>
              <a:rPr lang="zh-TW" altLang="zh-TW" dirty="0" smtClean="0"/>
              <a:t>。</a:t>
            </a:r>
            <a:endParaRPr lang="en-US" altLang="zh-TW" dirty="0" smtClean="0"/>
          </a:p>
          <a:p>
            <a:r>
              <a:rPr lang="zh-TW" altLang="zh-TW" dirty="0" smtClean="0"/>
              <a:t>我們也發現當比較點數目為</a:t>
            </a:r>
            <a:r>
              <a:rPr lang="en-US" altLang="zh-TW" dirty="0" smtClean="0"/>
              <a:t>50</a:t>
            </a:r>
            <a:r>
              <a:rPr lang="zh-TW" altLang="zh-TW" dirty="0" smtClean="0"/>
              <a:t>的時候精確度與覆蓋度已經趨於穩定，因此在這個範例中我們認為比較點數目只需要設定為</a:t>
            </a:r>
            <a:r>
              <a:rPr lang="en-US" altLang="zh-TW" dirty="0" smtClean="0"/>
              <a:t>50</a:t>
            </a:r>
            <a:r>
              <a:rPr lang="zh-TW" altLang="zh-TW" dirty="0" smtClean="0"/>
              <a:t>點就已經足夠了。</a:t>
            </a:r>
            <a:endParaRPr lang="en-US" altLang="zh-TW" dirty="0" smtClean="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26</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Figure 6 and Figure 7 point five different styles of dotted and solid lines in total. Each line represents for a different minimum number of clusters. The study observes that when the number of corresponding points increases, accuracy of ADOCP similarity slightly improves, while coverage slightly declines. This occurs because as cluster accuracy increases, certain paths are determined as noise, leading to a decline in coverage.</a:t>
            </a:r>
          </a:p>
          <a:p>
            <a:pPr defTabSz="922086">
              <a:defRPr/>
            </a:pPr>
            <a:r>
              <a:rPr lang="en-US" altLang="zh-TW" dirty="0" smtClean="0"/>
              <a:t>In addition, results from the simulation indicate that when the minimum number of clusters increases, cluster accuracy may also generally increase but the coverage decreases. That is because the rise in the minimum number of clusters leads to the higher cluster threshold. Thus, cluster with fewer paths are filtered out, accuracy increases but to decease the coverage. However, deceasing the lowest minimum number of clusters will have fewer clusters with fewer paths; these clusters may have noise to the overall clustering. It decreases the accuracy but to promote the coverage. Therefore, the most appropriate range is set for minimum cluster numbers, followed a determination of the most appropriate interval parameter settings. Based on the simulation results, when the minimum number of clusters is 150 in ADOCP-DC applied in Freebies Region, accuracy for ADOCP similarity is greater than 0.7; this is higher than the minimum acceptable threshold for accuracy in the study; lastly, coverage is greater than 0.41.</a:t>
            </a:r>
            <a:endParaRPr lang="zh-TW" altLang="zh-TW" dirty="0" smtClean="0"/>
          </a:p>
          <a:p>
            <a:endParaRPr lang="zh-TW" altLang="zh-TW"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27</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Figures 8 are the results of adjusting neighbor threshold on accuracy and coverage of LCSS similarity when the minimum number of clusters is smaller than 200. From these results, when the minimum number of clusters is set to 200, </a:t>
            </a:r>
            <a:r>
              <a:rPr lang="en-US" altLang="zh-TW" i="1" dirty="0" err="1" smtClean="0"/>
              <a:t>TH</a:t>
            </a:r>
            <a:r>
              <a:rPr lang="en-US" altLang="zh-TW" i="1" baseline="-25000" dirty="0" err="1" smtClean="0"/>
              <a:t>a</a:t>
            </a:r>
            <a:r>
              <a:rPr lang="en-US" altLang="zh-TW" dirty="0" smtClean="0"/>
              <a:t> is set to 0.74, and </a:t>
            </a:r>
            <a:r>
              <a:rPr lang="en-US" altLang="zh-TW" i="1" dirty="0" err="1" smtClean="0"/>
              <a:t>TH</a:t>
            </a:r>
            <a:r>
              <a:rPr lang="en-US" altLang="zh-TW" i="1" baseline="-25000" dirty="0" err="1" smtClean="0"/>
              <a:t>b</a:t>
            </a:r>
            <a:r>
              <a:rPr lang="en-US" altLang="zh-TW" dirty="0" smtClean="0"/>
              <a:t> is set to 0.50, the accuracy for LCSS similarity is greater than the acceptable standard of 0.7 while featuring better coverage approximately equal to 0.54.</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28</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Figures 9 are the simulation results when the minimum number of clusters is set to 300, </a:t>
            </a:r>
            <a:r>
              <a:rPr lang="en-US" altLang="zh-TW" i="1" dirty="0" err="1" smtClean="0"/>
              <a:t>TH</a:t>
            </a:r>
            <a:r>
              <a:rPr lang="en-US" altLang="zh-TW" i="1" baseline="-25000" dirty="0" err="1" smtClean="0"/>
              <a:t>a</a:t>
            </a:r>
            <a:r>
              <a:rPr lang="en-US" altLang="zh-TW" dirty="0" smtClean="0"/>
              <a:t> is set to 0.68, and </a:t>
            </a:r>
            <a:r>
              <a:rPr lang="en-US" altLang="zh-TW" i="1" dirty="0" err="1" smtClean="0"/>
              <a:t>TH</a:t>
            </a:r>
            <a:r>
              <a:rPr lang="en-US" altLang="zh-TW" i="1" baseline="-25000" dirty="0" err="1" smtClean="0"/>
              <a:t>b</a:t>
            </a:r>
            <a:r>
              <a:rPr lang="en-US" altLang="zh-TW" dirty="0" smtClean="0"/>
              <a:t> is set to 0.65. Accuracy for LCSS similarity is greater than the acceptable standard of 0.7 and coverage is approximately equal to 0.41. In addition, as the minimum number of clusters continuously increases, coverage increasingly worsens.</a:t>
            </a:r>
            <a:endParaRPr lang="zh-TW" altLang="zh-TW"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29</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Networked virtual environments (NVEs) are virtual worlds full of numerous virtual objects created through computer graphics to simulate a variety of real world scenes, such as mountains, forests, and buildings, allowing multiple geographically  distributed  users  to assume  virtual representatives  (or  avatars)  to  concurrently  interact with each other via network connections. Early SIMNET [1] and currently booming Massively Multiplayer Online Games (MMOGs), such as Second Life (SE) [2] and World of </a:t>
            </a:r>
            <a:r>
              <a:rPr lang="en-US" altLang="zh-TW" dirty="0" err="1" smtClean="0"/>
              <a:t>Warcraft</a:t>
            </a:r>
            <a:r>
              <a:rPr lang="en-US" altLang="zh-TW" dirty="0" smtClean="0"/>
              <a:t> (</a:t>
            </a:r>
            <a:r>
              <a:rPr lang="en-US" altLang="zh-TW" dirty="0" err="1" smtClean="0"/>
              <a:t>WoW</a:t>
            </a:r>
            <a:r>
              <a:rPr lang="en-US" altLang="zh-TW" dirty="0" smtClean="0"/>
              <a:t>) [3], are examples of NVEs.</a:t>
            </a:r>
          </a:p>
          <a:p>
            <a:pPr defTabSz="922086">
              <a:defRPr/>
            </a:pPr>
            <a:r>
              <a:rPr lang="en-US" altLang="zh-TW" dirty="0" smtClean="0"/>
              <a:t>For example, SE allows users to create fantastic objects and sell them in particular areas. Users with similar interests usually move towards similar areas for similar products and thus may have similar avatar paths.</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2086">
              <a:defRPr/>
            </a:pPr>
            <a:r>
              <a:rPr lang="en-US" altLang="zh-TW" dirty="0" smtClean="0"/>
              <a:t>The study based on NVE data to propose the Average Distance of Corresponding Points-Density Clustering (ADOCP-DC) and Longest Common Subsequence-Density Clustering (LCSS-DC) algorithms to calculate avatar path clustering. To successfully find similar paths, motion paths of avatars are first divided into appropriate segments. ADOCP and LCSS then measure the degree of similarity for each path. Finally, clustering is performed on paths with high similarity degree and using the density clustering, a more representative representation path (RP) is obtained. Within these, RP expresses each cluster. Location data of Second Life avatars serves as testing data for ADOCP-DC and LCSS-DC with accuracy and coverage measuring clustering quality. Simulation results show that ADOCP-DC accurately groups avatar paths in NVE where coverage is about 40%. Using LCSS-DC algorithms, more accurately clusters where coverage exceeds 54%. The main reason is that LCSS-DC finds segments with more similarity among paths as entire segments need not be similar. In addition, setting the neighbor threshold allows LCSS-DC to take clustering accuracy into account when covering more paths.</a:t>
            </a:r>
            <a:endParaRPr lang="zh-TW" altLang="zh-TW" dirty="0" smtClean="0"/>
          </a:p>
          <a:p>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30</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31</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 order to verify the proposed avatar path clustering method in NVE, the study refers to the movement data of avatars gathered by [6] from Second Life. Second Life has a number of avatar motion paths on different regions. Each Region is the 256x256(unit</a:t>
            </a:r>
            <a:r>
              <a:rPr lang="en-US" altLang="zh-TW" baseline="30000" dirty="0" smtClean="0"/>
              <a:t>2</a:t>
            </a:r>
            <a:r>
              <a:rPr lang="en-US" altLang="zh-TW" dirty="0" smtClean="0"/>
              <a:t>) of the virtual world, the AOI range of avatar is 16(unit). Each record includes avatar location data in the region within 24 hours(as seen in Figure 5). Data format for each location data includes date, time, user ID, and avatar location. Interval for data collection is approximately 10 seconds. Thus, the motion path of avatars is composed of a data series. The gathered avatar location data [6] is from the free will of players in the virtual world. This enabled it to correspond best with the actual avatar movements in NVE. </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 this section, we introduce some related research results about motion path similarity and clustering in spite that they are not intended for NVEs. Some path similarity methods are examined, followed by three classes of data clustering algorithms and relevant studies on path clustering.</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 this subsection we describe two methods of measuring the similarity of a pair of motion paths: Average Distance of Corresponding Points (ADOCP) and Longest Common Subsequence (LCSS) methods. ADOCP [4] is for measuring </a:t>
            </a:r>
            <a:r>
              <a:rPr lang="en-US" altLang="zh-TW" dirty="0" err="1" smtClean="0"/>
              <a:t>pairwise</a:t>
            </a:r>
            <a:r>
              <a:rPr lang="en-US" altLang="zh-TW" dirty="0" smtClean="0"/>
              <a:t> similarity of vehicle motion trajectories (i.e., paths) in real traffic video of a cross road scene. It is suitable for paths of similar beginnings and stops, since all paths appear and disappear at the video boundaries.</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車子移動，處理雜訊，影響中的車子軌跡短</a:t>
            </a:r>
            <a:endParaRPr lang="en-US" altLang="zh-TW" dirty="0" smtClean="0"/>
          </a:p>
          <a:p>
            <a:pPr defTabSz="922086">
              <a:defRPr/>
            </a:pPr>
            <a:r>
              <a:rPr lang="en-US" altLang="zh-TW" dirty="0" smtClean="0"/>
              <a:t>Before path similarity is measured, paths are pre-processed and </a:t>
            </a:r>
            <a:r>
              <a:rPr lang="en-US" altLang="zh-TW" dirty="0" err="1" smtClean="0"/>
              <a:t>resampled</a:t>
            </a:r>
            <a:r>
              <a:rPr lang="en-US" altLang="zh-TW" dirty="0" smtClean="0"/>
              <a:t> at equal space intervals. Two paths with similar beginnings and stops are then represented as two equal-sized sequences of points. Two points with the same sequence indices are regarded as </a:t>
            </a:r>
            <a:r>
              <a:rPr lang="en-US" altLang="zh-TW" i="1" dirty="0" smtClean="0"/>
              <a:t>corresponding points</a:t>
            </a:r>
            <a:r>
              <a:rPr lang="en-US" altLang="zh-TW" dirty="0" smtClean="0"/>
              <a:t>. The distance of every pair of corresponding points is measured and accumulated for calculating the average distance of the two paths to measure the similarity of the paths. ADOCP is sensitive to noise (e.g., zigzag segments in a motion trajectory), so some pre-processes are needed to eliminate the noise. Furthermore, since ADOCP requires that two paths for measuring have close beginnings and stops, paths should be aligned by padding additional points to path heads and tails until they reach the boundary. </a:t>
            </a:r>
            <a:endParaRPr lang="zh-TW" altLang="zh-TW" dirty="0" smtClean="0"/>
          </a:p>
          <a:p>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影像追蹤、澳洲符號語言</a:t>
            </a:r>
            <a:endParaRPr lang="en-US" altLang="zh-TW" dirty="0" smtClean="0"/>
          </a:p>
          <a:p>
            <a:r>
              <a:rPr lang="zh-TW" altLang="en-US" dirty="0" smtClean="0"/>
              <a:t>有提出可以移動</a:t>
            </a:r>
            <a:r>
              <a:rPr lang="en-US" altLang="zh-TW" dirty="0" smtClean="0"/>
              <a:t>X</a:t>
            </a:r>
            <a:r>
              <a:rPr lang="zh-TW" altLang="en-US" dirty="0" smtClean="0"/>
              <a:t>，</a:t>
            </a:r>
            <a:r>
              <a:rPr lang="en-US" altLang="zh-TW" dirty="0" smtClean="0"/>
              <a:t>Y</a:t>
            </a:r>
            <a:r>
              <a:rPr lang="zh-TW" altLang="en-US" dirty="0" smtClean="0"/>
              <a:t>座標以求不同位置時的相似軌跡。</a:t>
            </a:r>
            <a:endParaRPr lang="en-US" altLang="zh-TW" dirty="0" smtClean="0"/>
          </a:p>
          <a:p>
            <a:r>
              <a:rPr lang="en-US" altLang="zh-TW" dirty="0" smtClean="0"/>
              <a:t>CELL-BASED</a:t>
            </a:r>
            <a:r>
              <a:rPr lang="zh-TW" altLang="en-US" dirty="0" smtClean="0"/>
              <a:t>可以簡化</a:t>
            </a:r>
            <a:r>
              <a:rPr lang="en-US" altLang="zh-TW" dirty="0" smtClean="0"/>
              <a:t>LCSS</a:t>
            </a:r>
            <a:r>
              <a:rPr lang="zh-TW" altLang="en-US" dirty="0" smtClean="0"/>
              <a:t>求得路徑相似度的複雜度，這篇可能因為在某地停留較久，軌跡就會有所偏差。</a:t>
            </a:r>
            <a:endParaRPr lang="en-US" altLang="zh-TW" dirty="0" smtClean="0"/>
          </a:p>
          <a:p>
            <a:r>
              <a:rPr lang="zh-TW" altLang="en-US" dirty="0" smtClean="0"/>
              <a:t>我們認為網路虛擬環境中化身可能常會被一些事情暫時中斷移動，如真實世界的事務或者遊戲中與人聊天。</a:t>
            </a:r>
            <a:endParaRPr lang="en-US" altLang="zh-TW" dirty="0" smtClean="0"/>
          </a:p>
          <a:p>
            <a:r>
              <a:rPr lang="en-US" altLang="zh-TW" dirty="0" smtClean="0"/>
              <a:t>The other path similarity measuring method is the Longest Common Subsequence (LCSS) [5], which regards a path as a sequence of points for matching. Given two sequences S1 and S2, the LCSS method can return the longest subsequence L of matched points of the two sequences, where matched points are points that are close enough (within </a:t>
            </a:r>
            <a:r>
              <a:rPr lang="en-US" altLang="zh-TW" i="1" dirty="0" smtClean="0">
                <a:sym typeface="Symbol"/>
              </a:rPr>
              <a:t></a:t>
            </a:r>
            <a:r>
              <a:rPr lang="en-US" altLang="zh-TW" dirty="0" smtClean="0"/>
              <a:t> distance) and a subsequence of a sequence S is derived by deleting from S any number of points that are not necessary consecutive (e.g., sequences &lt;A, C, E&gt; and &lt;B, C, D&gt; are both subsequences of the sequence &lt;A, B, C, D, E&gt;).</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 this subsection, we describe some research work about data clustering which may be applied to clustering motion paths. As described in [9], data clustering partitions numerous data objects into clusters (or groups) according to their similarity. A </a:t>
            </a:r>
            <a:r>
              <a:rPr lang="en-US" altLang="zh-TW" i="1" dirty="0" smtClean="0"/>
              <a:t>cluster</a:t>
            </a:r>
            <a:r>
              <a:rPr lang="en-US" altLang="zh-TW" dirty="0" smtClean="0"/>
              <a:t> is a collection of data objects that are similar to one another within the same cluster and are dissimilar to the objects in other clusters. There are many data clustering methods proposed in the literature. Below, we introduce three categories of them: partitioning, hierarchical, and density-based methods.</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8000"/>
            <a:chOff x="0" y="0"/>
            <a:chExt cx="5760" cy="4320"/>
          </a:xfrm>
        </p:grpSpPr>
        <p:sp>
          <p:nvSpPr>
            <p:cNvPr id="512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0" lang="zh-TW" altLang="zh-TW" sz="2400">
                <a:latin typeface="Times New Roman" pitchFamily="18" charset="0"/>
              </a:endParaRPr>
            </a:p>
          </p:txBody>
        </p:sp>
        <p:sp>
          <p:nvSpPr>
            <p:cNvPr id="512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kumimoji="0" lang="zh-TW" altLang="zh-TW" sz="2400">
                <a:latin typeface="Times New Roman" pitchFamily="18" charset="0"/>
              </a:endParaRPr>
            </a:p>
          </p:txBody>
        </p:sp>
        <p:grpSp>
          <p:nvGrpSpPr>
            <p:cNvPr id="5125" name="Group 5"/>
            <p:cNvGrpSpPr>
              <a:grpSpLocks/>
            </p:cNvGrpSpPr>
            <p:nvPr/>
          </p:nvGrpSpPr>
          <p:grpSpPr bwMode="auto">
            <a:xfrm>
              <a:off x="0" y="672"/>
              <a:ext cx="1806" cy="1989"/>
              <a:chOff x="0" y="672"/>
              <a:chExt cx="1806" cy="1989"/>
            </a:xfrm>
          </p:grpSpPr>
          <p:sp>
            <p:nvSpPr>
              <p:cNvPr id="512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kumimoji="0" lang="zh-TW" altLang="zh-TW" sz="2400">
                  <a:latin typeface="Times New Roman" pitchFamily="18" charset="0"/>
                </a:endParaRPr>
              </a:p>
            </p:txBody>
          </p:sp>
          <p:sp>
            <p:nvSpPr>
              <p:cNvPr id="512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kumimoji="0" lang="zh-TW" altLang="zh-TW" sz="2400">
                  <a:latin typeface="Times New Roman" pitchFamily="18" charset="0"/>
                </a:endParaRPr>
              </a:p>
            </p:txBody>
          </p:sp>
          <p:sp>
            <p:nvSpPr>
              <p:cNvPr id="512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kumimoji="0" lang="zh-TW" altLang="zh-TW" sz="2400">
                  <a:latin typeface="Times New Roman" pitchFamily="18" charset="0"/>
                </a:endParaRPr>
              </a:p>
            </p:txBody>
          </p:sp>
          <p:sp>
            <p:nvSpPr>
              <p:cNvPr id="512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kumimoji="0" lang="zh-TW" altLang="zh-TW" sz="2400">
                  <a:latin typeface="Times New Roman" pitchFamily="18" charset="0"/>
                </a:endParaRPr>
              </a:p>
            </p:txBody>
          </p:sp>
          <p:sp>
            <p:nvSpPr>
              <p:cNvPr id="513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kumimoji="0" lang="zh-TW" altLang="zh-TW" sz="2400">
                  <a:latin typeface="Times New Roman" pitchFamily="18" charset="0"/>
                </a:endParaRPr>
              </a:p>
            </p:txBody>
          </p:sp>
          <p:sp>
            <p:nvSpPr>
              <p:cNvPr id="513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kumimoji="0" lang="zh-TW" altLang="zh-TW" sz="2400">
                  <a:latin typeface="Times New Roman" pitchFamily="18" charset="0"/>
                </a:endParaRPr>
              </a:p>
            </p:txBody>
          </p:sp>
          <p:sp>
            <p:nvSpPr>
              <p:cNvPr id="513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kumimoji="0" lang="zh-TW" altLang="zh-TW" sz="2400">
                  <a:latin typeface="Times New Roman" pitchFamily="18" charset="0"/>
                </a:endParaRPr>
              </a:p>
            </p:txBody>
          </p:sp>
          <p:sp>
            <p:nvSpPr>
              <p:cNvPr id="513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kumimoji="0" lang="zh-TW" altLang="zh-TW" sz="2400">
                  <a:latin typeface="Times New Roman" pitchFamily="18" charset="0"/>
                </a:endParaRPr>
              </a:p>
            </p:txBody>
          </p:sp>
          <p:sp>
            <p:nvSpPr>
              <p:cNvPr id="513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kumimoji="0" lang="zh-TW" altLang="zh-TW" sz="2400">
                  <a:latin typeface="Times New Roman" pitchFamily="18" charset="0"/>
                </a:endParaRPr>
              </a:p>
            </p:txBody>
          </p:sp>
          <p:sp>
            <p:nvSpPr>
              <p:cNvPr id="513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kumimoji="0" lang="zh-TW" altLang="zh-TW" sz="2400">
                  <a:latin typeface="Times New Roman" pitchFamily="18" charset="0"/>
                </a:endParaRPr>
              </a:p>
            </p:txBody>
          </p:sp>
        </p:grpSp>
      </p:grpSp>
      <p:sp>
        <p:nvSpPr>
          <p:cNvPr id="5136" name="Rectangle 16"/>
          <p:cNvSpPr>
            <a:spLocks noGrp="1" noChangeArrowheads="1"/>
          </p:cNvSpPr>
          <p:nvPr>
            <p:ph type="dt" sz="half" idx="2"/>
          </p:nvPr>
        </p:nvSpPr>
        <p:spPr>
          <a:xfrm>
            <a:off x="457200" y="6248400"/>
            <a:ext cx="2133600" cy="457200"/>
          </a:xfrm>
        </p:spPr>
        <p:txBody>
          <a:bodyPr/>
          <a:lstStyle>
            <a:lvl1pPr>
              <a:defRPr/>
            </a:lvl1pPr>
          </a:lstStyle>
          <a:p>
            <a:endParaRPr lang="en-US" altLang="zh-TW"/>
          </a:p>
        </p:txBody>
      </p:sp>
      <p:sp>
        <p:nvSpPr>
          <p:cNvPr id="5137" name="Rectangle 17"/>
          <p:cNvSpPr>
            <a:spLocks noGrp="1" noChangeArrowheads="1"/>
          </p:cNvSpPr>
          <p:nvPr>
            <p:ph type="ftr" sz="quarter" idx="3"/>
          </p:nvPr>
        </p:nvSpPr>
        <p:spPr>
          <a:xfrm>
            <a:off x="3124200" y="6248400"/>
            <a:ext cx="2895600" cy="457200"/>
          </a:xfrm>
        </p:spPr>
        <p:txBody>
          <a:bodyPr/>
          <a:lstStyle>
            <a:lvl1pPr algn="ctr">
              <a:defRPr b="0" i="0">
                <a:solidFill>
                  <a:schemeClr val="tx1"/>
                </a:solidFill>
              </a:defRPr>
            </a:lvl1pPr>
          </a:lstStyle>
          <a:p>
            <a:r>
              <a:rPr lang="en-US" altLang="zh-TW" smtClean="0"/>
              <a:t>Adaptive Computing and Networking Laboratory Lab</a:t>
            </a:r>
            <a:endParaRPr lang="en-US" altLang="zh-TW"/>
          </a:p>
        </p:txBody>
      </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TW" altLang="en-US"/>
              <a:t>按一下以編輯母片標題樣式</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TW" altLang="en-US"/>
              <a:t>按一下以編輯母片副標題樣式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a:t>A</a:t>
            </a:r>
            <a:r>
              <a:rPr lang="en-US" altLang="zh-TW">
                <a:solidFill>
                  <a:schemeClr val="tx1"/>
                </a:solidFill>
              </a:rPr>
              <a:t>daptive </a:t>
            </a:r>
            <a:r>
              <a:rPr lang="en-US" altLang="zh-TW"/>
              <a:t>C</a:t>
            </a:r>
            <a:r>
              <a:rPr lang="en-US" altLang="zh-TW">
                <a:solidFill>
                  <a:schemeClr val="tx1"/>
                </a:solidFill>
              </a:rPr>
              <a:t>omputing and </a:t>
            </a:r>
            <a:r>
              <a:rPr lang="en-US" altLang="zh-TW"/>
              <a:t>N</a:t>
            </a:r>
            <a:r>
              <a:rPr lang="en-US" altLang="zh-TW">
                <a:solidFill>
                  <a:schemeClr val="tx1"/>
                </a:solidFill>
              </a:rPr>
              <a:t>etworking Laboratory Lab</a:t>
            </a:r>
          </a:p>
        </p:txBody>
      </p:sp>
      <p:sp>
        <p:nvSpPr>
          <p:cNvPr id="5" name="投影片編號版面配置區 4"/>
          <p:cNvSpPr>
            <a:spLocks noGrp="1"/>
          </p:cNvSpPr>
          <p:nvPr>
            <p:ph type="sldNum" sz="quarter" idx="11"/>
          </p:nvPr>
        </p:nvSpPr>
        <p:spPr/>
        <p:txBody>
          <a:bodyPr/>
          <a:lstStyle>
            <a:lvl1pPr>
              <a:defRPr/>
            </a:lvl1pPr>
          </a:lstStyle>
          <a:p>
            <a:fld id="{B37636CA-9167-424A-8ECA-0002C44CD928}" type="slidenum">
              <a:rPr lang="en-US" altLang="zh-TW"/>
              <a:pPr/>
              <a:t>‹#›</a:t>
            </a:fld>
            <a:endParaRPr lang="en-US" altLang="zh-TW"/>
          </a:p>
        </p:txBody>
      </p:sp>
      <p:sp>
        <p:nvSpPr>
          <p:cNvPr id="6" name="日期版面配置區 5"/>
          <p:cNvSpPr>
            <a:spLocks noGrp="1"/>
          </p:cNvSpPr>
          <p:nvPr>
            <p:ph type="dt" sz="half" idx="12"/>
          </p:nvPr>
        </p:nvSpPr>
        <p:spPr/>
        <p:txBody>
          <a:bodyPr/>
          <a:lstStyle>
            <a:lvl1pPr>
              <a:defRPr/>
            </a:lvl1p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8925" y="457200"/>
            <a:ext cx="2058988" cy="5492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57200"/>
            <a:ext cx="6029325" cy="5492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a:t>A</a:t>
            </a:r>
            <a:r>
              <a:rPr lang="en-US" altLang="zh-TW">
                <a:solidFill>
                  <a:schemeClr val="tx1"/>
                </a:solidFill>
              </a:rPr>
              <a:t>daptive </a:t>
            </a:r>
            <a:r>
              <a:rPr lang="en-US" altLang="zh-TW"/>
              <a:t>C</a:t>
            </a:r>
            <a:r>
              <a:rPr lang="en-US" altLang="zh-TW">
                <a:solidFill>
                  <a:schemeClr val="tx1"/>
                </a:solidFill>
              </a:rPr>
              <a:t>omputing and </a:t>
            </a:r>
            <a:r>
              <a:rPr lang="en-US" altLang="zh-TW"/>
              <a:t>N</a:t>
            </a:r>
            <a:r>
              <a:rPr lang="en-US" altLang="zh-TW">
                <a:solidFill>
                  <a:schemeClr val="tx1"/>
                </a:solidFill>
              </a:rPr>
              <a:t>etworking Laboratory Lab</a:t>
            </a:r>
          </a:p>
        </p:txBody>
      </p:sp>
      <p:sp>
        <p:nvSpPr>
          <p:cNvPr id="5" name="投影片編號版面配置區 4"/>
          <p:cNvSpPr>
            <a:spLocks noGrp="1"/>
          </p:cNvSpPr>
          <p:nvPr>
            <p:ph type="sldNum" sz="quarter" idx="11"/>
          </p:nvPr>
        </p:nvSpPr>
        <p:spPr/>
        <p:txBody>
          <a:bodyPr/>
          <a:lstStyle>
            <a:lvl1pPr>
              <a:defRPr/>
            </a:lvl1pPr>
          </a:lstStyle>
          <a:p>
            <a:fld id="{D2D6A26C-BA73-4F38-A7A9-B41F91077C9E}" type="slidenum">
              <a:rPr lang="en-US" altLang="zh-TW"/>
              <a:pPr/>
              <a:t>‹#›</a:t>
            </a:fld>
            <a:endParaRPr lang="en-US" altLang="zh-TW"/>
          </a:p>
        </p:txBody>
      </p:sp>
      <p:sp>
        <p:nvSpPr>
          <p:cNvPr id="6" name="日期版面配置區 5"/>
          <p:cNvSpPr>
            <a:spLocks noGrp="1"/>
          </p:cNvSpPr>
          <p:nvPr>
            <p:ph type="dt" sz="half" idx="12"/>
          </p:nvPr>
        </p:nvSpPr>
        <p:spPr/>
        <p:txBody>
          <a:bodyPr/>
          <a:lstStyle>
            <a:lvl1pPr>
              <a:defRPr/>
            </a:lvl1pPr>
          </a:lstStyle>
          <a:p>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1"/>
          </p:nvPr>
        </p:nvSpPr>
        <p:spPr>
          <a:xfrm>
            <a:off x="7010400" y="5877272"/>
            <a:ext cx="2133600" cy="241300"/>
          </a:xfrm>
        </p:spPr>
        <p:txBody>
          <a:bodyPr/>
          <a:lstStyle>
            <a:lvl1pPr>
              <a:defRPr/>
            </a:lvl1pPr>
          </a:lstStyle>
          <a:p>
            <a:fld id="{98269176-8D91-4DCE-A8C6-1D90C362B929}" type="slidenum">
              <a:rPr lang="en-US" altLang="zh-TW"/>
              <a:pPr/>
              <a:t>‹#›</a:t>
            </a:fld>
            <a:endParaRPr lang="en-US" altLang="zh-TW"/>
          </a:p>
        </p:txBody>
      </p:sp>
      <p:sp>
        <p:nvSpPr>
          <p:cNvPr id="6" name="日期版面配置區 5"/>
          <p:cNvSpPr>
            <a:spLocks noGrp="1"/>
          </p:cNvSpPr>
          <p:nvPr>
            <p:ph type="dt" sz="half" idx="12"/>
          </p:nvPr>
        </p:nvSpPr>
        <p:spPr/>
        <p:txBody>
          <a:bodyPr/>
          <a:lstStyle>
            <a:lvl1pPr>
              <a:defRPr/>
            </a:lvl1pPr>
          </a:lstStyle>
          <a:p>
            <a:endParaRPr lang="en-US" altLang="zh-TW"/>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r>
              <a:rPr lang="en-US" altLang="zh-TW"/>
              <a:t>A</a:t>
            </a:r>
            <a:r>
              <a:rPr lang="en-US" altLang="zh-TW">
                <a:solidFill>
                  <a:schemeClr val="tx1"/>
                </a:solidFill>
              </a:rPr>
              <a:t>daptive </a:t>
            </a:r>
            <a:r>
              <a:rPr lang="en-US" altLang="zh-TW"/>
              <a:t>C</a:t>
            </a:r>
            <a:r>
              <a:rPr lang="en-US" altLang="zh-TW">
                <a:solidFill>
                  <a:schemeClr val="tx1"/>
                </a:solidFill>
              </a:rPr>
              <a:t>omputing and </a:t>
            </a:r>
            <a:r>
              <a:rPr lang="en-US" altLang="zh-TW"/>
              <a:t>N</a:t>
            </a:r>
            <a:r>
              <a:rPr lang="en-US" altLang="zh-TW">
                <a:solidFill>
                  <a:schemeClr val="tx1"/>
                </a:solidFill>
              </a:rPr>
              <a:t>etworking Laboratory Lab</a:t>
            </a:r>
          </a:p>
        </p:txBody>
      </p:sp>
      <p:sp>
        <p:nvSpPr>
          <p:cNvPr id="5" name="投影片編號版面配置區 4"/>
          <p:cNvSpPr>
            <a:spLocks noGrp="1"/>
          </p:cNvSpPr>
          <p:nvPr>
            <p:ph type="sldNum" sz="quarter" idx="11"/>
          </p:nvPr>
        </p:nvSpPr>
        <p:spPr/>
        <p:txBody>
          <a:bodyPr/>
          <a:lstStyle>
            <a:lvl1pPr>
              <a:defRPr/>
            </a:lvl1pPr>
          </a:lstStyle>
          <a:p>
            <a:fld id="{05E1EE1D-8476-4A13-9455-D957A9CE51A3}" type="slidenum">
              <a:rPr lang="en-US" altLang="zh-TW"/>
              <a:pPr/>
              <a:t>‹#›</a:t>
            </a:fld>
            <a:endParaRPr lang="en-US" altLang="zh-TW"/>
          </a:p>
        </p:txBody>
      </p:sp>
      <p:sp>
        <p:nvSpPr>
          <p:cNvPr id="6" name="日期版面配置區 5"/>
          <p:cNvSpPr>
            <a:spLocks noGrp="1"/>
          </p:cNvSpPr>
          <p:nvPr>
            <p:ph type="dt" sz="half" idx="12"/>
          </p:nvPr>
        </p:nvSpPr>
        <p:spPr/>
        <p:txBody>
          <a:bodyPr/>
          <a:lstStyle>
            <a:lvl1pPr>
              <a:defRPr/>
            </a:lvl1pPr>
          </a:lstStyle>
          <a:p>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844675"/>
            <a:ext cx="4038600"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844675"/>
            <a:ext cx="4038600"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r>
              <a:rPr lang="en-US" altLang="zh-TW"/>
              <a:t>A</a:t>
            </a:r>
            <a:r>
              <a:rPr lang="en-US" altLang="zh-TW">
                <a:solidFill>
                  <a:schemeClr val="tx1"/>
                </a:solidFill>
              </a:rPr>
              <a:t>daptive </a:t>
            </a:r>
            <a:r>
              <a:rPr lang="en-US" altLang="zh-TW"/>
              <a:t>C</a:t>
            </a:r>
            <a:r>
              <a:rPr lang="en-US" altLang="zh-TW">
                <a:solidFill>
                  <a:schemeClr val="tx1"/>
                </a:solidFill>
              </a:rPr>
              <a:t>omputing and </a:t>
            </a:r>
            <a:r>
              <a:rPr lang="en-US" altLang="zh-TW"/>
              <a:t>N</a:t>
            </a:r>
            <a:r>
              <a:rPr lang="en-US" altLang="zh-TW">
                <a:solidFill>
                  <a:schemeClr val="tx1"/>
                </a:solidFill>
              </a:rPr>
              <a:t>etworking Laboratory Lab</a:t>
            </a:r>
          </a:p>
        </p:txBody>
      </p:sp>
      <p:sp>
        <p:nvSpPr>
          <p:cNvPr id="6" name="投影片編號版面配置區 5"/>
          <p:cNvSpPr>
            <a:spLocks noGrp="1"/>
          </p:cNvSpPr>
          <p:nvPr>
            <p:ph type="sldNum" sz="quarter" idx="11"/>
          </p:nvPr>
        </p:nvSpPr>
        <p:spPr/>
        <p:txBody>
          <a:bodyPr/>
          <a:lstStyle>
            <a:lvl1pPr>
              <a:defRPr/>
            </a:lvl1pPr>
          </a:lstStyle>
          <a:p>
            <a:fld id="{E03DB3C0-74ED-43B6-9784-B6DACAC41669}" type="slidenum">
              <a:rPr lang="en-US" altLang="zh-TW"/>
              <a:pPr/>
              <a:t>‹#›</a:t>
            </a:fld>
            <a:endParaRPr lang="en-US" altLang="zh-TW"/>
          </a:p>
        </p:txBody>
      </p:sp>
      <p:sp>
        <p:nvSpPr>
          <p:cNvPr id="7" name="日期版面配置區 6"/>
          <p:cNvSpPr>
            <a:spLocks noGrp="1"/>
          </p:cNvSpPr>
          <p:nvPr>
            <p:ph type="dt" sz="half" idx="12"/>
          </p:nvPr>
        </p:nvSpPr>
        <p:spPr/>
        <p:txBody>
          <a:bodyPr/>
          <a:lstStyle>
            <a:lvl1pPr>
              <a:defRPr/>
            </a:lvl1p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r>
              <a:rPr lang="en-US" altLang="zh-TW"/>
              <a:t>A</a:t>
            </a:r>
            <a:r>
              <a:rPr lang="en-US" altLang="zh-TW">
                <a:solidFill>
                  <a:schemeClr val="tx1"/>
                </a:solidFill>
              </a:rPr>
              <a:t>daptive </a:t>
            </a:r>
            <a:r>
              <a:rPr lang="en-US" altLang="zh-TW"/>
              <a:t>C</a:t>
            </a:r>
            <a:r>
              <a:rPr lang="en-US" altLang="zh-TW">
                <a:solidFill>
                  <a:schemeClr val="tx1"/>
                </a:solidFill>
              </a:rPr>
              <a:t>omputing and </a:t>
            </a:r>
            <a:r>
              <a:rPr lang="en-US" altLang="zh-TW"/>
              <a:t>N</a:t>
            </a:r>
            <a:r>
              <a:rPr lang="en-US" altLang="zh-TW">
                <a:solidFill>
                  <a:schemeClr val="tx1"/>
                </a:solidFill>
              </a:rPr>
              <a:t>etworking Laboratory Lab</a:t>
            </a:r>
          </a:p>
        </p:txBody>
      </p:sp>
      <p:sp>
        <p:nvSpPr>
          <p:cNvPr id="8" name="投影片編號版面配置區 7"/>
          <p:cNvSpPr>
            <a:spLocks noGrp="1"/>
          </p:cNvSpPr>
          <p:nvPr>
            <p:ph type="sldNum" sz="quarter" idx="11"/>
          </p:nvPr>
        </p:nvSpPr>
        <p:spPr/>
        <p:txBody>
          <a:bodyPr/>
          <a:lstStyle>
            <a:lvl1pPr>
              <a:defRPr/>
            </a:lvl1pPr>
          </a:lstStyle>
          <a:p>
            <a:fld id="{A9189B5A-6A3C-43F8-9AFE-F2769A3AA117}" type="slidenum">
              <a:rPr lang="en-US" altLang="zh-TW"/>
              <a:pPr/>
              <a:t>‹#›</a:t>
            </a:fld>
            <a:endParaRPr lang="en-US" altLang="zh-TW"/>
          </a:p>
        </p:txBody>
      </p:sp>
      <p:sp>
        <p:nvSpPr>
          <p:cNvPr id="9" name="日期版面配置區 8"/>
          <p:cNvSpPr>
            <a:spLocks noGrp="1"/>
          </p:cNvSpPr>
          <p:nvPr>
            <p:ph type="dt" sz="half" idx="12"/>
          </p:nvPr>
        </p:nvSpPr>
        <p:spPr/>
        <p:txBody>
          <a:bodyPr/>
          <a:lstStyle>
            <a:lvl1pPr>
              <a:defRPr/>
            </a:lvl1pPr>
          </a:lstStyle>
          <a:p>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r>
              <a:rPr lang="en-US" altLang="zh-TW"/>
              <a:t>A</a:t>
            </a:r>
            <a:r>
              <a:rPr lang="en-US" altLang="zh-TW">
                <a:solidFill>
                  <a:schemeClr val="tx1"/>
                </a:solidFill>
              </a:rPr>
              <a:t>daptive </a:t>
            </a:r>
            <a:r>
              <a:rPr lang="en-US" altLang="zh-TW"/>
              <a:t>C</a:t>
            </a:r>
            <a:r>
              <a:rPr lang="en-US" altLang="zh-TW">
                <a:solidFill>
                  <a:schemeClr val="tx1"/>
                </a:solidFill>
              </a:rPr>
              <a:t>omputing and </a:t>
            </a:r>
            <a:r>
              <a:rPr lang="en-US" altLang="zh-TW"/>
              <a:t>N</a:t>
            </a:r>
            <a:r>
              <a:rPr lang="en-US" altLang="zh-TW">
                <a:solidFill>
                  <a:schemeClr val="tx1"/>
                </a:solidFill>
              </a:rPr>
              <a:t>etworking Laboratory Lab</a:t>
            </a:r>
          </a:p>
        </p:txBody>
      </p:sp>
      <p:sp>
        <p:nvSpPr>
          <p:cNvPr id="4" name="投影片編號版面配置區 3"/>
          <p:cNvSpPr>
            <a:spLocks noGrp="1"/>
          </p:cNvSpPr>
          <p:nvPr>
            <p:ph type="sldNum" sz="quarter" idx="11"/>
          </p:nvPr>
        </p:nvSpPr>
        <p:spPr/>
        <p:txBody>
          <a:bodyPr/>
          <a:lstStyle>
            <a:lvl1pPr>
              <a:defRPr/>
            </a:lvl1pPr>
          </a:lstStyle>
          <a:p>
            <a:fld id="{4F4BF731-2103-4D95-BEDA-868884847C8F}" type="slidenum">
              <a:rPr lang="en-US" altLang="zh-TW"/>
              <a:pPr/>
              <a:t>‹#›</a:t>
            </a:fld>
            <a:endParaRPr lang="en-US" altLang="zh-TW"/>
          </a:p>
        </p:txBody>
      </p:sp>
      <p:sp>
        <p:nvSpPr>
          <p:cNvPr id="5" name="日期版面配置區 4"/>
          <p:cNvSpPr>
            <a:spLocks noGrp="1"/>
          </p:cNvSpPr>
          <p:nvPr>
            <p:ph type="dt" sz="half" idx="12"/>
          </p:nvPr>
        </p:nvSpPr>
        <p:spPr/>
        <p:txBody>
          <a:bodyPr/>
          <a:lstStyle>
            <a:lvl1pPr>
              <a:defRPr/>
            </a:lvl1pPr>
          </a:lstStyle>
          <a:p>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r>
              <a:rPr lang="en-US" altLang="zh-TW"/>
              <a:t>A</a:t>
            </a:r>
            <a:r>
              <a:rPr lang="en-US" altLang="zh-TW">
                <a:solidFill>
                  <a:schemeClr val="tx1"/>
                </a:solidFill>
              </a:rPr>
              <a:t>daptive </a:t>
            </a:r>
            <a:r>
              <a:rPr lang="en-US" altLang="zh-TW"/>
              <a:t>C</a:t>
            </a:r>
            <a:r>
              <a:rPr lang="en-US" altLang="zh-TW">
                <a:solidFill>
                  <a:schemeClr val="tx1"/>
                </a:solidFill>
              </a:rPr>
              <a:t>omputing and </a:t>
            </a:r>
            <a:r>
              <a:rPr lang="en-US" altLang="zh-TW"/>
              <a:t>N</a:t>
            </a:r>
            <a:r>
              <a:rPr lang="en-US" altLang="zh-TW">
                <a:solidFill>
                  <a:schemeClr val="tx1"/>
                </a:solidFill>
              </a:rPr>
              <a:t>etworking Laboratory Lab</a:t>
            </a:r>
          </a:p>
        </p:txBody>
      </p:sp>
      <p:sp>
        <p:nvSpPr>
          <p:cNvPr id="3" name="投影片編號版面配置區 2"/>
          <p:cNvSpPr>
            <a:spLocks noGrp="1"/>
          </p:cNvSpPr>
          <p:nvPr>
            <p:ph type="sldNum" sz="quarter" idx="11"/>
          </p:nvPr>
        </p:nvSpPr>
        <p:spPr/>
        <p:txBody>
          <a:bodyPr/>
          <a:lstStyle>
            <a:lvl1pPr>
              <a:defRPr/>
            </a:lvl1pPr>
          </a:lstStyle>
          <a:p>
            <a:fld id="{52F7E9D1-4360-48EC-AA9E-550C605588FE}" type="slidenum">
              <a:rPr lang="en-US" altLang="zh-TW"/>
              <a:pPr/>
              <a:t>‹#›</a:t>
            </a:fld>
            <a:endParaRPr lang="en-US" altLang="zh-TW"/>
          </a:p>
        </p:txBody>
      </p:sp>
      <p:sp>
        <p:nvSpPr>
          <p:cNvPr id="4" name="日期版面配置區 3"/>
          <p:cNvSpPr>
            <a:spLocks noGrp="1"/>
          </p:cNvSpPr>
          <p:nvPr>
            <p:ph type="dt" sz="half" idx="12"/>
          </p:nvPr>
        </p:nvSpPr>
        <p:spPr/>
        <p:txBody>
          <a:bodyPr/>
          <a:lstStyle>
            <a:lvl1pPr>
              <a:defRPr/>
            </a:lvl1pPr>
          </a:lstStyle>
          <a:p>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a:t>A</a:t>
            </a:r>
            <a:r>
              <a:rPr lang="en-US" altLang="zh-TW">
                <a:solidFill>
                  <a:schemeClr val="tx1"/>
                </a:solidFill>
              </a:rPr>
              <a:t>daptive </a:t>
            </a:r>
            <a:r>
              <a:rPr lang="en-US" altLang="zh-TW"/>
              <a:t>C</a:t>
            </a:r>
            <a:r>
              <a:rPr lang="en-US" altLang="zh-TW">
                <a:solidFill>
                  <a:schemeClr val="tx1"/>
                </a:solidFill>
              </a:rPr>
              <a:t>omputing and </a:t>
            </a:r>
            <a:r>
              <a:rPr lang="en-US" altLang="zh-TW"/>
              <a:t>N</a:t>
            </a:r>
            <a:r>
              <a:rPr lang="en-US" altLang="zh-TW">
                <a:solidFill>
                  <a:schemeClr val="tx1"/>
                </a:solidFill>
              </a:rPr>
              <a:t>etworking Laboratory Lab</a:t>
            </a:r>
          </a:p>
        </p:txBody>
      </p:sp>
      <p:sp>
        <p:nvSpPr>
          <p:cNvPr id="6" name="投影片編號版面配置區 5"/>
          <p:cNvSpPr>
            <a:spLocks noGrp="1"/>
          </p:cNvSpPr>
          <p:nvPr>
            <p:ph type="sldNum" sz="quarter" idx="11"/>
          </p:nvPr>
        </p:nvSpPr>
        <p:spPr/>
        <p:txBody>
          <a:bodyPr/>
          <a:lstStyle>
            <a:lvl1pPr>
              <a:defRPr/>
            </a:lvl1pPr>
          </a:lstStyle>
          <a:p>
            <a:fld id="{7C034A29-89B0-4819-9A30-69F8EE821FB3}" type="slidenum">
              <a:rPr lang="en-US" altLang="zh-TW"/>
              <a:pPr/>
              <a:t>‹#›</a:t>
            </a:fld>
            <a:endParaRPr lang="en-US" altLang="zh-TW"/>
          </a:p>
        </p:txBody>
      </p:sp>
      <p:sp>
        <p:nvSpPr>
          <p:cNvPr id="7" name="日期版面配置區 6"/>
          <p:cNvSpPr>
            <a:spLocks noGrp="1"/>
          </p:cNvSpPr>
          <p:nvPr>
            <p:ph type="dt" sz="half" idx="12"/>
          </p:nvPr>
        </p:nvSpPr>
        <p:spPr/>
        <p:txBody>
          <a:bodyPr/>
          <a:lstStyle>
            <a:lvl1pPr>
              <a:defRPr/>
            </a:lvl1pPr>
          </a:lstStyle>
          <a:p>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a:t>A</a:t>
            </a:r>
            <a:r>
              <a:rPr lang="en-US" altLang="zh-TW">
                <a:solidFill>
                  <a:schemeClr val="tx1"/>
                </a:solidFill>
              </a:rPr>
              <a:t>daptive </a:t>
            </a:r>
            <a:r>
              <a:rPr lang="en-US" altLang="zh-TW"/>
              <a:t>C</a:t>
            </a:r>
            <a:r>
              <a:rPr lang="en-US" altLang="zh-TW">
                <a:solidFill>
                  <a:schemeClr val="tx1"/>
                </a:solidFill>
              </a:rPr>
              <a:t>omputing and </a:t>
            </a:r>
            <a:r>
              <a:rPr lang="en-US" altLang="zh-TW"/>
              <a:t>N</a:t>
            </a:r>
            <a:r>
              <a:rPr lang="en-US" altLang="zh-TW">
                <a:solidFill>
                  <a:schemeClr val="tx1"/>
                </a:solidFill>
              </a:rPr>
              <a:t>etworking Laboratory Lab</a:t>
            </a:r>
          </a:p>
        </p:txBody>
      </p:sp>
      <p:sp>
        <p:nvSpPr>
          <p:cNvPr id="6" name="投影片編號版面配置區 5"/>
          <p:cNvSpPr>
            <a:spLocks noGrp="1"/>
          </p:cNvSpPr>
          <p:nvPr>
            <p:ph type="sldNum" sz="quarter" idx="11"/>
          </p:nvPr>
        </p:nvSpPr>
        <p:spPr/>
        <p:txBody>
          <a:bodyPr/>
          <a:lstStyle>
            <a:lvl1pPr>
              <a:defRPr/>
            </a:lvl1pPr>
          </a:lstStyle>
          <a:p>
            <a:fld id="{8ED2881D-F422-40D0-BA1B-D0DC9F2F5CC4}" type="slidenum">
              <a:rPr lang="en-US" altLang="zh-TW"/>
              <a:pPr/>
              <a:t>‹#›</a:t>
            </a:fld>
            <a:endParaRPr lang="en-US" altLang="zh-TW"/>
          </a:p>
        </p:txBody>
      </p:sp>
      <p:sp>
        <p:nvSpPr>
          <p:cNvPr id="7" name="日期版面配置區 6"/>
          <p:cNvSpPr>
            <a:spLocks noGrp="1"/>
          </p:cNvSpPr>
          <p:nvPr>
            <p:ph type="dt" sz="half" idx="12"/>
          </p:nvPr>
        </p:nvSpPr>
        <p:spPr/>
        <p:txBody>
          <a:bodyPr/>
          <a:lstStyle>
            <a:lvl1pPr>
              <a:defRPr/>
            </a:lvl1pPr>
          </a:lstStyle>
          <a:p>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2555875" y="6453188"/>
            <a:ext cx="4983163"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b="1" i="1">
                <a:solidFill>
                  <a:srgbClr val="A50021"/>
                </a:solidFill>
              </a:defRPr>
            </a:lvl1pPr>
          </a:lstStyle>
          <a:p>
            <a:r>
              <a:rPr lang="en-US" altLang="zh-TW"/>
              <a:t>Adaptive Computing and Networking Laboratory Lab</a:t>
            </a:r>
          </a:p>
        </p:txBody>
      </p:sp>
      <p:sp>
        <p:nvSpPr>
          <p:cNvPr id="4099" name="Rectangle 3"/>
          <p:cNvSpPr>
            <a:spLocks noGrp="1" noChangeArrowheads="1"/>
          </p:cNvSpPr>
          <p:nvPr>
            <p:ph type="sldNum" sz="quarter" idx="4"/>
          </p:nvPr>
        </p:nvSpPr>
        <p:spPr bwMode="auto">
          <a:xfrm>
            <a:off x="7010400" y="5877272"/>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defRPr>
            </a:lvl1pPr>
          </a:lstStyle>
          <a:p>
            <a:fld id="{8E46C765-0494-4ABF-9E66-FD9BBA85CE13}" type="slidenum">
              <a:rPr lang="en-US" altLang="zh-TW"/>
              <a:pPr/>
              <a:t>‹#›</a:t>
            </a:fld>
            <a:endParaRPr lang="en-US" altLang="zh-TW"/>
          </a:p>
        </p:txBody>
      </p:sp>
      <p:sp>
        <p:nvSpPr>
          <p:cNvPr id="4101" name="Rectangle 5"/>
          <p:cNvSpPr>
            <a:spLocks noChangeArrowheads="1"/>
          </p:cNvSpPr>
          <p:nvPr/>
        </p:nvSpPr>
        <p:spPr bwMode="auto">
          <a:xfrm>
            <a:off x="0" y="0"/>
            <a:ext cx="285750" cy="5334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0" lang="zh-TW" altLang="zh-TW" sz="2400">
              <a:latin typeface="Times New Roman" pitchFamily="18" charset="0"/>
            </a:endParaRPr>
          </a:p>
        </p:txBody>
      </p:sp>
      <p:sp>
        <p:nvSpPr>
          <p:cNvPr id="4102" name="Rectangle 6"/>
          <p:cNvSpPr>
            <a:spLocks noChangeArrowheads="1"/>
          </p:cNvSpPr>
          <p:nvPr/>
        </p:nvSpPr>
        <p:spPr bwMode="auto">
          <a:xfrm>
            <a:off x="412750" y="134938"/>
            <a:ext cx="8731250" cy="274637"/>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kumimoji="0" lang="zh-TW" altLang="zh-TW" sz="2400">
              <a:latin typeface="Times New Roman" pitchFamily="18" charset="0"/>
            </a:endParaRPr>
          </a:p>
        </p:txBody>
      </p:sp>
      <p:sp>
        <p:nvSpPr>
          <p:cNvPr id="4103" name="Rectangle 7"/>
          <p:cNvSpPr>
            <a:spLocks noChangeArrowheads="1"/>
          </p:cNvSpPr>
          <p:nvPr/>
        </p:nvSpPr>
        <p:spPr bwMode="auto">
          <a:xfrm>
            <a:off x="409575" y="134938"/>
            <a:ext cx="138113" cy="141287"/>
          </a:xfrm>
          <a:prstGeom prst="rect">
            <a:avLst/>
          </a:prstGeom>
          <a:solidFill>
            <a:schemeClr val="folHlink"/>
          </a:solidFill>
          <a:ln w="9525">
            <a:noFill/>
            <a:miter lim="800000"/>
            <a:headEnd/>
            <a:tailEnd/>
          </a:ln>
        </p:spPr>
        <p:txBody>
          <a:bodyPr/>
          <a:lstStyle/>
          <a:p>
            <a:endParaRPr kumimoji="0" lang="zh-TW" altLang="zh-TW">
              <a:solidFill>
                <a:schemeClr val="hlink"/>
              </a:solidFill>
            </a:endParaRPr>
          </a:p>
        </p:txBody>
      </p:sp>
      <p:sp>
        <p:nvSpPr>
          <p:cNvPr id="4104" name="Rectangle 8"/>
          <p:cNvSpPr>
            <a:spLocks noChangeArrowheads="1"/>
          </p:cNvSpPr>
          <p:nvPr/>
        </p:nvSpPr>
        <p:spPr bwMode="auto">
          <a:xfrm>
            <a:off x="547688" y="0"/>
            <a:ext cx="139700" cy="138113"/>
          </a:xfrm>
          <a:prstGeom prst="rect">
            <a:avLst/>
          </a:prstGeom>
          <a:solidFill>
            <a:schemeClr val="folHlink"/>
          </a:solidFill>
          <a:ln w="9525">
            <a:noFill/>
            <a:miter lim="800000"/>
            <a:headEnd/>
            <a:tailEnd/>
          </a:ln>
        </p:spPr>
        <p:txBody>
          <a:bodyPr/>
          <a:lstStyle/>
          <a:p>
            <a:endParaRPr kumimoji="0" lang="zh-TW" altLang="zh-TW">
              <a:solidFill>
                <a:schemeClr val="hlink"/>
              </a:solidFill>
            </a:endParaRPr>
          </a:p>
        </p:txBody>
      </p:sp>
      <p:sp>
        <p:nvSpPr>
          <p:cNvPr id="4105" name="Rectangle 9"/>
          <p:cNvSpPr>
            <a:spLocks noChangeArrowheads="1"/>
          </p:cNvSpPr>
          <p:nvPr/>
        </p:nvSpPr>
        <p:spPr bwMode="auto">
          <a:xfrm>
            <a:off x="547688" y="134938"/>
            <a:ext cx="139700" cy="141287"/>
          </a:xfrm>
          <a:prstGeom prst="rect">
            <a:avLst/>
          </a:prstGeom>
          <a:solidFill>
            <a:schemeClr val="accent2"/>
          </a:solidFill>
          <a:ln w="9525">
            <a:noFill/>
            <a:miter lim="800000"/>
            <a:headEnd/>
            <a:tailEnd/>
          </a:ln>
        </p:spPr>
        <p:txBody>
          <a:bodyPr/>
          <a:lstStyle/>
          <a:p>
            <a:endParaRPr kumimoji="0" lang="zh-TW" altLang="zh-TW">
              <a:solidFill>
                <a:schemeClr val="accent2"/>
              </a:solidFill>
            </a:endParaRPr>
          </a:p>
        </p:txBody>
      </p:sp>
      <p:sp>
        <p:nvSpPr>
          <p:cNvPr id="4106" name="Rectangle 10"/>
          <p:cNvSpPr>
            <a:spLocks noChangeArrowheads="1"/>
          </p:cNvSpPr>
          <p:nvPr/>
        </p:nvSpPr>
        <p:spPr bwMode="auto">
          <a:xfrm>
            <a:off x="274638" y="274638"/>
            <a:ext cx="136525" cy="138112"/>
          </a:xfrm>
          <a:prstGeom prst="rect">
            <a:avLst/>
          </a:prstGeom>
          <a:solidFill>
            <a:schemeClr val="folHlink"/>
          </a:solidFill>
          <a:ln w="9525">
            <a:noFill/>
            <a:miter lim="800000"/>
            <a:headEnd/>
            <a:tailEnd/>
          </a:ln>
        </p:spPr>
        <p:txBody>
          <a:bodyPr/>
          <a:lstStyle/>
          <a:p>
            <a:endParaRPr kumimoji="0" lang="zh-TW" altLang="zh-TW">
              <a:solidFill>
                <a:schemeClr val="hlink"/>
              </a:solidFill>
            </a:endParaRPr>
          </a:p>
        </p:txBody>
      </p:sp>
      <p:sp>
        <p:nvSpPr>
          <p:cNvPr id="4107" name="Rectangle 11"/>
          <p:cNvSpPr>
            <a:spLocks noChangeArrowheads="1"/>
          </p:cNvSpPr>
          <p:nvPr/>
        </p:nvSpPr>
        <p:spPr bwMode="auto">
          <a:xfrm>
            <a:off x="131763" y="136525"/>
            <a:ext cx="141287" cy="138113"/>
          </a:xfrm>
          <a:prstGeom prst="rect">
            <a:avLst/>
          </a:prstGeom>
          <a:solidFill>
            <a:schemeClr val="bg2"/>
          </a:solidFill>
          <a:ln w="9525">
            <a:noFill/>
            <a:miter lim="800000"/>
            <a:headEnd/>
            <a:tailEnd/>
          </a:ln>
        </p:spPr>
        <p:txBody>
          <a:bodyPr/>
          <a:lstStyle/>
          <a:p>
            <a:endParaRPr kumimoji="0" lang="zh-TW" altLang="zh-TW" sz="2400">
              <a:latin typeface="Times New Roman" pitchFamily="18" charset="0"/>
            </a:endParaRPr>
          </a:p>
        </p:txBody>
      </p:sp>
      <p:sp>
        <p:nvSpPr>
          <p:cNvPr id="4108" name="Rectangle 12"/>
          <p:cNvSpPr>
            <a:spLocks noChangeArrowheads="1"/>
          </p:cNvSpPr>
          <p:nvPr/>
        </p:nvSpPr>
        <p:spPr bwMode="auto">
          <a:xfrm>
            <a:off x="409575" y="271463"/>
            <a:ext cx="138113" cy="138112"/>
          </a:xfrm>
          <a:prstGeom prst="rect">
            <a:avLst/>
          </a:prstGeom>
          <a:solidFill>
            <a:schemeClr val="accent2"/>
          </a:solidFill>
          <a:ln w="9525">
            <a:noFill/>
            <a:miter lim="800000"/>
            <a:headEnd/>
            <a:tailEnd/>
          </a:ln>
        </p:spPr>
        <p:txBody>
          <a:bodyPr/>
          <a:lstStyle/>
          <a:p>
            <a:endParaRPr kumimoji="0" lang="zh-TW" altLang="zh-TW">
              <a:solidFill>
                <a:schemeClr val="accent2"/>
              </a:solidFill>
            </a:endParaRPr>
          </a:p>
        </p:txBody>
      </p:sp>
      <p:sp>
        <p:nvSpPr>
          <p:cNvPr id="4109" name="Rectangle 13"/>
          <p:cNvSpPr>
            <a:spLocks noChangeArrowheads="1"/>
          </p:cNvSpPr>
          <p:nvPr/>
        </p:nvSpPr>
        <p:spPr bwMode="auto">
          <a:xfrm>
            <a:off x="274638" y="409575"/>
            <a:ext cx="136525" cy="136525"/>
          </a:xfrm>
          <a:prstGeom prst="rect">
            <a:avLst/>
          </a:prstGeom>
          <a:solidFill>
            <a:schemeClr val="accent2"/>
          </a:solidFill>
          <a:ln w="9525">
            <a:noFill/>
            <a:miter lim="800000"/>
            <a:headEnd/>
            <a:tailEnd/>
          </a:ln>
        </p:spPr>
        <p:txBody>
          <a:bodyPr/>
          <a:lstStyle/>
          <a:p>
            <a:endParaRPr kumimoji="0" lang="zh-TW" altLang="zh-TW">
              <a:solidFill>
                <a:schemeClr val="accent2"/>
              </a:solidFill>
            </a:endParaRPr>
          </a:p>
        </p:txBody>
      </p:sp>
      <p:sp>
        <p:nvSpPr>
          <p:cNvPr id="4110"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111" name="Rectangle 15"/>
          <p:cNvSpPr>
            <a:spLocks noGrp="1" noChangeArrowheads="1"/>
          </p:cNvSpPr>
          <p:nvPr>
            <p:ph type="body" idx="1"/>
          </p:nvPr>
        </p:nvSpPr>
        <p:spPr bwMode="auto">
          <a:xfrm>
            <a:off x="468313" y="1844675"/>
            <a:ext cx="8229600" cy="410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12" name="Rectangle 16"/>
          <p:cNvSpPr>
            <a:spLocks noGrp="1" noChangeArrowheads="1"/>
          </p:cNvSpPr>
          <p:nvPr>
            <p:ph type="dt" sz="half" idx="2"/>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endParaRPr lang="en-US" altLang="zh-TW"/>
          </a:p>
        </p:txBody>
      </p:sp>
      <p:pic>
        <p:nvPicPr>
          <p:cNvPr id="4113" name="Picture 17" descr="ACN logo 1"/>
          <p:cNvPicPr>
            <a:picLocks noChangeAspect="1" noChangeArrowheads="1"/>
          </p:cNvPicPr>
          <p:nvPr/>
        </p:nvPicPr>
        <p:blipFill>
          <a:blip r:embed="rId13" cstate="print"/>
          <a:srcRect/>
          <a:stretch>
            <a:fillRect/>
          </a:stretch>
        </p:blipFill>
        <p:spPr bwMode="auto">
          <a:xfrm>
            <a:off x="7915275" y="6105525"/>
            <a:ext cx="1228725" cy="752475"/>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新細明體" charset="-120"/>
        </a:defRPr>
      </a:lvl2pPr>
      <a:lvl3pPr algn="l" rtl="0" fontAlgn="base">
        <a:spcBef>
          <a:spcPct val="0"/>
        </a:spcBef>
        <a:spcAft>
          <a:spcPct val="0"/>
        </a:spcAft>
        <a:defRPr kumimoji="1" sz="4400">
          <a:solidFill>
            <a:schemeClr val="tx1"/>
          </a:solidFill>
          <a:latin typeface="Arial" charset="0"/>
          <a:ea typeface="新細明體" charset="-120"/>
        </a:defRPr>
      </a:lvl3pPr>
      <a:lvl4pPr algn="l" rtl="0" fontAlgn="base">
        <a:spcBef>
          <a:spcPct val="0"/>
        </a:spcBef>
        <a:spcAft>
          <a:spcPct val="0"/>
        </a:spcAft>
        <a:defRPr kumimoji="1" sz="4400">
          <a:solidFill>
            <a:schemeClr val="tx1"/>
          </a:solidFill>
          <a:latin typeface="Arial" charset="0"/>
          <a:ea typeface="新細明體" charset="-120"/>
        </a:defRPr>
      </a:lvl4pPr>
      <a:lvl5pPr algn="l" rtl="0" fontAlgn="base">
        <a:spcBef>
          <a:spcPct val="0"/>
        </a:spcBef>
        <a:spcAft>
          <a:spcPct val="0"/>
        </a:spcAft>
        <a:defRPr kumimoji="1" sz="4400">
          <a:solidFill>
            <a:schemeClr val="tx1"/>
          </a:solidFill>
          <a:latin typeface="Arial" charset="0"/>
          <a:ea typeface="新細明體" charset="-120"/>
        </a:defRPr>
      </a:lvl5pPr>
      <a:lvl6pPr marL="457200" algn="l" rtl="0" fontAlgn="base">
        <a:spcBef>
          <a:spcPct val="0"/>
        </a:spcBef>
        <a:spcAft>
          <a:spcPct val="0"/>
        </a:spcAft>
        <a:defRPr kumimoji="1" sz="4400">
          <a:solidFill>
            <a:schemeClr val="tx1"/>
          </a:solidFill>
          <a:latin typeface="Arial" charset="0"/>
          <a:ea typeface="新細明體" charset="-120"/>
        </a:defRPr>
      </a:lvl6pPr>
      <a:lvl7pPr marL="914400" algn="l" rtl="0" fontAlgn="base">
        <a:spcBef>
          <a:spcPct val="0"/>
        </a:spcBef>
        <a:spcAft>
          <a:spcPct val="0"/>
        </a:spcAft>
        <a:defRPr kumimoji="1" sz="4400">
          <a:solidFill>
            <a:schemeClr val="tx1"/>
          </a:solidFill>
          <a:latin typeface="Arial" charset="0"/>
          <a:ea typeface="新細明體" charset="-120"/>
        </a:defRPr>
      </a:lvl7pPr>
      <a:lvl8pPr marL="1371600" algn="l" rtl="0" fontAlgn="base">
        <a:spcBef>
          <a:spcPct val="0"/>
        </a:spcBef>
        <a:spcAft>
          <a:spcPct val="0"/>
        </a:spcAft>
        <a:defRPr kumimoji="1" sz="4400">
          <a:solidFill>
            <a:schemeClr val="tx1"/>
          </a:solidFill>
          <a:latin typeface="Arial" charset="0"/>
          <a:ea typeface="新細明體" charset="-120"/>
        </a:defRPr>
      </a:lvl8pPr>
      <a:lvl9pPr marL="1828800" algn="l" rtl="0" fontAlgn="base">
        <a:spcBef>
          <a:spcPct val="0"/>
        </a:spcBef>
        <a:spcAft>
          <a:spcPct val="0"/>
        </a:spcAft>
        <a:defRPr kumimoji="1" sz="4400">
          <a:solidFill>
            <a:schemeClr val="tx1"/>
          </a:solidFill>
          <a:latin typeface="Arial" charset="0"/>
          <a:ea typeface="新細明體" charset="-12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package" Target="../embeddings/Microsoft_Office_Word___1.docx"/></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oleObject1.bin"/><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5984" y="1828800"/>
            <a:ext cx="6705617" cy="2209800"/>
          </a:xfrm>
        </p:spPr>
        <p:txBody>
          <a:bodyPr/>
          <a:lstStyle/>
          <a:p>
            <a:pPr algn="ctr"/>
            <a:r>
              <a:rPr lang="en-US" altLang="zh-TW" sz="3600" i="1" dirty="0" smtClean="0">
                <a:latin typeface="Times New Roman" pitchFamily="18" charset="0"/>
                <a:ea typeface="標楷體" pitchFamily="65" charset="-120"/>
                <a:cs typeface="Times New Roman" pitchFamily="18" charset="0"/>
              </a:rPr>
              <a:t>Avatar Path Clustering </a:t>
            </a:r>
            <a:r>
              <a:rPr lang="en-US" altLang="zh-TW" sz="3600" i="1" dirty="0" smtClean="0">
                <a:latin typeface="Times New Roman" pitchFamily="18" charset="0"/>
                <a:ea typeface="標楷體" pitchFamily="65" charset="-120"/>
                <a:cs typeface="Times New Roman" pitchFamily="18" charset="0"/>
              </a:rPr>
              <a:t>in</a:t>
            </a:r>
            <a:r>
              <a:rPr lang="en-US" altLang="zh-TW" sz="3600" i="1" dirty="0" smtClean="0">
                <a:latin typeface="Times New Roman" pitchFamily="18" charset="0"/>
                <a:ea typeface="標楷體" pitchFamily="65" charset="-120"/>
                <a:cs typeface="Times New Roman" pitchFamily="18" charset="0"/>
              </a:rPr>
              <a:t/>
            </a:r>
            <a:br>
              <a:rPr lang="en-US" altLang="zh-TW" sz="3600" i="1" dirty="0" smtClean="0">
                <a:latin typeface="Times New Roman" pitchFamily="18" charset="0"/>
                <a:ea typeface="標楷體" pitchFamily="65" charset="-120"/>
                <a:cs typeface="Times New Roman" pitchFamily="18" charset="0"/>
              </a:rPr>
            </a:br>
            <a:r>
              <a:rPr lang="zh-TW" altLang="en-US" sz="3600" i="1" dirty="0" smtClean="0">
                <a:latin typeface="Times New Roman" pitchFamily="18" charset="0"/>
                <a:ea typeface="標楷體" pitchFamily="65" charset="-120"/>
                <a:cs typeface="Times New Roman" pitchFamily="18" charset="0"/>
              </a:rPr>
              <a:t> </a:t>
            </a:r>
            <a:r>
              <a:rPr lang="en-US" altLang="zh-TW" sz="3600" i="1" dirty="0" smtClean="0">
                <a:latin typeface="Times New Roman" pitchFamily="18" charset="0"/>
                <a:ea typeface="標楷體" pitchFamily="65" charset="-120"/>
                <a:cs typeface="Times New Roman" pitchFamily="18" charset="0"/>
              </a:rPr>
              <a:t>Networked Virtual Environments</a:t>
            </a:r>
            <a:endParaRPr lang="en-US" altLang="zh-TW" sz="3600" i="1" dirty="0">
              <a:latin typeface="Times New Roman" pitchFamily="18" charset="0"/>
              <a:ea typeface="標楷體" pitchFamily="65" charset="-120"/>
              <a:cs typeface="Times New Roman" pitchFamily="18" charset="0"/>
            </a:endParaRPr>
          </a:p>
        </p:txBody>
      </p:sp>
      <p:sp>
        <p:nvSpPr>
          <p:cNvPr id="2051" name="Rectangle 3"/>
          <p:cNvSpPr>
            <a:spLocks noGrp="1" noChangeArrowheads="1"/>
          </p:cNvSpPr>
          <p:nvPr>
            <p:ph type="subTitle" idx="1"/>
          </p:nvPr>
        </p:nvSpPr>
        <p:spPr>
          <a:xfrm>
            <a:off x="827584" y="4714884"/>
            <a:ext cx="7776864" cy="1871662"/>
          </a:xfrm>
        </p:spPr>
        <p:txBody>
          <a:bodyPr/>
          <a:lstStyle/>
          <a:p>
            <a:pPr algn="ctr"/>
            <a:r>
              <a:rPr lang="en-US" altLang="zh-TW" sz="2000" i="1" dirty="0" smtClean="0">
                <a:latin typeface="Times New Roman" pitchFamily="18" charset="0"/>
                <a:ea typeface="標楷體" pitchFamily="65" charset="-120"/>
              </a:rPr>
              <a:t>Jehn-Ruey Jiang, </a:t>
            </a:r>
            <a:r>
              <a:rPr lang="en-US" altLang="zh-TW" sz="2000" i="1" dirty="0" err="1" smtClean="0">
                <a:latin typeface="Times New Roman" pitchFamily="18" charset="0"/>
                <a:ea typeface="標楷體" pitchFamily="65" charset="-120"/>
              </a:rPr>
              <a:t>Ching</a:t>
            </a:r>
            <a:r>
              <a:rPr lang="en-US" altLang="zh-TW" sz="2000" i="1" dirty="0" smtClean="0">
                <a:latin typeface="Times New Roman" pitchFamily="18" charset="0"/>
                <a:ea typeface="標楷體" pitchFamily="65" charset="-120"/>
              </a:rPr>
              <a:t>-Chuan Huang, and Chung-Hsien </a:t>
            </a:r>
            <a:r>
              <a:rPr lang="en-US" altLang="zh-TW" sz="2000" i="1" dirty="0" smtClean="0">
                <a:latin typeface="Times New Roman" pitchFamily="18" charset="0"/>
                <a:ea typeface="標楷體" pitchFamily="65" charset="-120"/>
              </a:rPr>
              <a:t>Tsai</a:t>
            </a:r>
          </a:p>
          <a:p>
            <a:pPr algn="ctr"/>
            <a:r>
              <a:rPr lang="en-US" altLang="zh-TW" sz="2000" dirty="0" smtClean="0">
                <a:latin typeface="Times New Roman" pitchFamily="18" charset="0"/>
                <a:ea typeface="標楷體" pitchFamily="65" charset="-120"/>
              </a:rPr>
              <a:t>Adaptive </a:t>
            </a:r>
            <a:r>
              <a:rPr lang="en-US" altLang="zh-TW" sz="2000" dirty="0">
                <a:latin typeface="Times New Roman" pitchFamily="18" charset="0"/>
                <a:ea typeface="標楷體" pitchFamily="65" charset="-120"/>
              </a:rPr>
              <a:t>Computing and Networking Lab</a:t>
            </a:r>
          </a:p>
          <a:p>
            <a:pPr algn="ctr"/>
            <a:r>
              <a:rPr lang="en-US" altLang="zh-TW" sz="2000" dirty="0" smtClean="0">
                <a:latin typeface="Times New Roman" pitchFamily="18" charset="0"/>
                <a:ea typeface="標楷體" pitchFamily="65" charset="-120"/>
              </a:rPr>
              <a:t>Department </a:t>
            </a:r>
            <a:r>
              <a:rPr lang="en-US" altLang="zh-TW" sz="2000" dirty="0">
                <a:latin typeface="Times New Roman" pitchFamily="18" charset="0"/>
                <a:ea typeface="標楷體" pitchFamily="65" charset="-120"/>
              </a:rPr>
              <a:t>of Computer Science and Information </a:t>
            </a:r>
            <a:r>
              <a:rPr lang="en-US" altLang="zh-TW" sz="2000" dirty="0" smtClean="0">
                <a:latin typeface="Times New Roman" pitchFamily="18" charset="0"/>
                <a:ea typeface="標楷體" pitchFamily="65" charset="-120"/>
              </a:rPr>
              <a:t>Engineering</a:t>
            </a:r>
          </a:p>
          <a:p>
            <a:pPr algn="ctr"/>
            <a:r>
              <a:rPr lang="en-US" altLang="zh-TW" sz="2000" dirty="0" smtClean="0">
                <a:latin typeface="Times New Roman" pitchFamily="18" charset="0"/>
                <a:ea typeface="標楷體" pitchFamily="65" charset="-120"/>
              </a:rPr>
              <a:t>National Central University</a:t>
            </a:r>
          </a:p>
          <a:p>
            <a:pPr algn="ctr"/>
            <a:r>
              <a:rPr lang="en-US" altLang="zh-TW" sz="2000" dirty="0" smtClean="0">
                <a:latin typeface="Times New Roman" pitchFamily="18" charset="0"/>
                <a:ea typeface="標楷體" pitchFamily="65" charset="-120"/>
              </a:rPr>
              <a:t>2010/12/08</a:t>
            </a:r>
            <a:endParaRPr lang="en-US" altLang="zh-TW" sz="2000" dirty="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28"/>
            <a:ext cx="8229600" cy="1371600"/>
          </a:xfrm>
        </p:spPr>
        <p:txBody>
          <a:bodyPr/>
          <a:lstStyle/>
          <a:p>
            <a:r>
              <a:rPr lang="en-US" altLang="zh-TW" dirty="0" smtClean="0">
                <a:latin typeface="Times New Roman" pitchFamily="18" charset="0"/>
                <a:ea typeface="標楷體" pitchFamily="65" charset="-120"/>
              </a:rPr>
              <a:t>Partitioning</a:t>
            </a:r>
            <a:endParaRPr lang="zh-TW" altLang="en-US" dirty="0"/>
          </a:p>
        </p:txBody>
      </p:sp>
      <p:sp>
        <p:nvSpPr>
          <p:cNvPr id="4" name="頁尾版面配置區 3"/>
          <p:cNvSpPr>
            <a:spLocks noGrp="1"/>
          </p:cNvSpPr>
          <p:nvPr>
            <p:ph type="ftr" sz="quarter" idx="4294967295"/>
          </p:nvPr>
        </p:nvSpPr>
        <p:spPr>
          <a:xfrm>
            <a:off x="2555875" y="6453188"/>
            <a:ext cx="4983163" cy="241300"/>
          </a:xfrm>
        </p:spPr>
        <p:txBody>
          <a:bodyPr/>
          <a:lstStyle/>
          <a:p>
            <a:r>
              <a:rPr lang="en-US" altLang="zh-TW" smtClean="0"/>
              <a:t>A</a:t>
            </a:r>
            <a:r>
              <a:rPr lang="en-US" altLang="zh-TW" smtClean="0">
                <a:solidFill>
                  <a:schemeClr val="tx1"/>
                </a:solidFill>
              </a:rPr>
              <a:t>daptive </a:t>
            </a:r>
            <a:r>
              <a:rPr lang="en-US" altLang="zh-TW" smtClean="0"/>
              <a:t>C</a:t>
            </a:r>
            <a:r>
              <a:rPr lang="en-US" altLang="zh-TW" smtClean="0">
                <a:solidFill>
                  <a:schemeClr val="tx1"/>
                </a:solidFill>
              </a:rPr>
              <a:t>omputing and </a:t>
            </a:r>
            <a:r>
              <a:rPr lang="en-US" altLang="zh-TW" smtClean="0"/>
              <a:t>N</a:t>
            </a:r>
            <a:r>
              <a:rPr lang="en-US" altLang="zh-TW" smtClean="0">
                <a:solidFill>
                  <a:schemeClr val="tx1"/>
                </a:solidFill>
              </a:rPr>
              <a:t>etworking Laboratory Lab</a:t>
            </a:r>
            <a:endParaRPr lang="en-US" altLang="zh-TW">
              <a:solidFill>
                <a:schemeClr val="tx1"/>
              </a:solidFill>
            </a:endParaRPr>
          </a:p>
        </p:txBody>
      </p:sp>
      <p:sp>
        <p:nvSpPr>
          <p:cNvPr id="5" name="投影片編號版面配置區 4"/>
          <p:cNvSpPr>
            <a:spLocks noGrp="1"/>
          </p:cNvSpPr>
          <p:nvPr>
            <p:ph type="sldNum" sz="quarter" idx="11"/>
          </p:nvPr>
        </p:nvSpPr>
        <p:spPr/>
        <p:txBody>
          <a:bodyPr/>
          <a:lstStyle/>
          <a:p>
            <a:fld id="{98269176-8D91-4DCE-A8C6-1D90C362B929}" type="slidenum">
              <a:rPr lang="en-US" altLang="zh-TW" smtClean="0"/>
              <a:pPr/>
              <a:t>10</a:t>
            </a:fld>
            <a:endParaRPr lang="en-US" altLang="zh-TW"/>
          </a:p>
        </p:txBody>
      </p:sp>
      <p:pic>
        <p:nvPicPr>
          <p:cNvPr id="3074" name="Picture 2"/>
          <p:cNvPicPr>
            <a:picLocks noChangeAspect="1" noChangeArrowheads="1"/>
          </p:cNvPicPr>
          <p:nvPr/>
        </p:nvPicPr>
        <p:blipFill>
          <a:blip r:embed="rId3" cstate="print"/>
          <a:srcRect/>
          <a:stretch>
            <a:fillRect/>
          </a:stretch>
        </p:blipFill>
        <p:spPr bwMode="auto">
          <a:xfrm>
            <a:off x="251520" y="4581128"/>
            <a:ext cx="7524750" cy="5291160"/>
          </a:xfrm>
          <a:prstGeom prst="rect">
            <a:avLst/>
          </a:prstGeom>
          <a:noFill/>
          <a:ln w="9525">
            <a:noFill/>
            <a:miter lim="800000"/>
            <a:headEnd/>
            <a:tailEnd/>
          </a:ln>
        </p:spPr>
      </p:pic>
      <p:sp>
        <p:nvSpPr>
          <p:cNvPr id="8" name="投影片編號版面配置區 4"/>
          <p:cNvSpPr txBox="1">
            <a:spLocks/>
          </p:cNvSpPr>
          <p:nvPr/>
        </p:nvSpPr>
        <p:spPr bwMode="auto">
          <a:xfrm>
            <a:off x="7010400" y="6616700"/>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DC9906-2211-43E1-859E-66500535CED3}" type="slidenum">
              <a:rPr kumimoji="0" lang="en-US" altLang="zh-TW" sz="1200" b="0" i="0" u="none" strike="noStrike" kern="1200" cap="none" spc="0" normalizeH="0" baseline="0" noProof="0" smtClean="0">
                <a:ln>
                  <a:noFill/>
                </a:ln>
                <a:solidFill>
                  <a:schemeClr val="tx1"/>
                </a:solidFill>
                <a:effectLst/>
                <a:uLnTx/>
                <a:uFillTx/>
                <a:latin typeface="Arial Black" pitchFamily="34"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TW" sz="1200" b="0" i="0" u="none" strike="noStrike" kern="1200" cap="none" spc="0" normalizeH="0" baseline="0" noProof="0">
              <a:ln>
                <a:noFill/>
              </a:ln>
              <a:solidFill>
                <a:schemeClr val="tx1"/>
              </a:solidFill>
              <a:effectLst/>
              <a:uLnTx/>
              <a:uFillTx/>
              <a:latin typeface="Arial Black" pitchFamily="34" charset="0"/>
              <a:ea typeface="新細明體" charset="-120"/>
              <a:cs typeface="+mn-cs"/>
            </a:endParaRPr>
          </a:p>
        </p:txBody>
      </p:sp>
      <p:sp>
        <p:nvSpPr>
          <p:cNvPr id="9" name="文字方塊 8"/>
          <p:cNvSpPr txBox="1"/>
          <p:nvPr/>
        </p:nvSpPr>
        <p:spPr>
          <a:xfrm>
            <a:off x="4860032" y="4581128"/>
            <a:ext cx="2643206" cy="369332"/>
          </a:xfrm>
          <a:prstGeom prst="rect">
            <a:avLst/>
          </a:prstGeom>
          <a:noFill/>
          <a:ln>
            <a:solidFill>
              <a:srgbClr val="C00000"/>
            </a:solidFill>
          </a:ln>
        </p:spPr>
        <p:txBody>
          <a:bodyPr wrap="square" rtlCol="0">
            <a:spAutoFit/>
          </a:bodyPr>
          <a:lstStyle/>
          <a:p>
            <a:r>
              <a:rPr lang="en-US" altLang="zh-TW" dirty="0" smtClean="0">
                <a:solidFill>
                  <a:srgbClr val="C00000"/>
                </a:solidFill>
              </a:rPr>
              <a:t>Cluster Number : </a:t>
            </a:r>
            <a:r>
              <a:rPr lang="en-US" altLang="zh-TW" dirty="0" smtClean="0">
                <a:solidFill>
                  <a:srgbClr val="C00000"/>
                </a:solidFill>
              </a:rPr>
              <a:t>K=3</a:t>
            </a:r>
            <a:endParaRPr lang="zh-TW" altLang="en-US" dirty="0">
              <a:solidFill>
                <a:srgbClr val="C00000"/>
              </a:solidFill>
            </a:endParaRPr>
          </a:p>
        </p:txBody>
      </p:sp>
      <p:sp>
        <p:nvSpPr>
          <p:cNvPr id="10" name="文字方塊 9"/>
          <p:cNvSpPr txBox="1"/>
          <p:nvPr/>
        </p:nvSpPr>
        <p:spPr>
          <a:xfrm>
            <a:off x="395536" y="1772816"/>
            <a:ext cx="184731" cy="369332"/>
          </a:xfrm>
          <a:prstGeom prst="rect">
            <a:avLst/>
          </a:prstGeom>
          <a:noFill/>
        </p:spPr>
        <p:txBody>
          <a:bodyPr wrap="none" rtlCol="0">
            <a:spAutoFit/>
          </a:bodyPr>
          <a:lstStyle/>
          <a:p>
            <a:endParaRPr lang="zh-TW" altLang="en-US" dirty="0"/>
          </a:p>
        </p:txBody>
      </p:sp>
      <p:sp>
        <p:nvSpPr>
          <p:cNvPr id="11" name="文字方塊 10"/>
          <p:cNvSpPr txBox="1"/>
          <p:nvPr/>
        </p:nvSpPr>
        <p:spPr>
          <a:xfrm>
            <a:off x="0" y="1556792"/>
            <a:ext cx="9144000" cy="3785652"/>
          </a:xfrm>
          <a:prstGeom prst="rect">
            <a:avLst/>
          </a:prstGeom>
          <a:noFill/>
        </p:spPr>
        <p:txBody>
          <a:bodyPr wrap="square" rtlCol="0">
            <a:spAutoFit/>
          </a:bodyPr>
          <a:lstStyle/>
          <a:p>
            <a:pPr>
              <a:buFont typeface="Wingdings" pitchFamily="2" charset="2"/>
              <a:buChar char="n"/>
            </a:pPr>
            <a:r>
              <a:rPr lang="en-US" altLang="zh-TW" sz="2400" dirty="0" smtClean="0"/>
              <a:t>The </a:t>
            </a:r>
            <a:r>
              <a:rPr lang="en-US" altLang="zh-TW" sz="2400" dirty="0" smtClean="0"/>
              <a:t>method classifies the data into </a:t>
            </a:r>
            <a:r>
              <a:rPr lang="en-US" altLang="zh-TW" sz="2400" i="1" dirty="0" smtClean="0"/>
              <a:t>k</a:t>
            </a:r>
            <a:r>
              <a:rPr lang="en-US" altLang="zh-TW" sz="2400" dirty="0" smtClean="0"/>
              <a:t> clusters satisfying the following requirements: (1) each cluster must contain at least one object, and (2) each object must belong to exactly one cluster. </a:t>
            </a:r>
            <a:endParaRPr lang="en-US" altLang="zh-TW" sz="2400" dirty="0" smtClean="0"/>
          </a:p>
          <a:p>
            <a:pPr>
              <a:buFont typeface="Wingdings" pitchFamily="2" charset="2"/>
              <a:buChar char="n"/>
            </a:pPr>
            <a:r>
              <a:rPr lang="en-US" altLang="zh-TW" sz="2400" dirty="0" smtClean="0"/>
              <a:t>E.G.: The </a:t>
            </a:r>
            <a:r>
              <a:rPr lang="en-US" altLang="zh-TW" sz="2400" i="1" dirty="0" smtClean="0"/>
              <a:t>k-means</a:t>
            </a:r>
            <a:r>
              <a:rPr lang="en-US" altLang="zh-TW" sz="2400" dirty="0" smtClean="0"/>
              <a:t> </a:t>
            </a:r>
            <a:r>
              <a:rPr lang="en-US" altLang="zh-TW" sz="2400" dirty="0" smtClean="0"/>
              <a:t>algorithm </a:t>
            </a:r>
            <a:r>
              <a:rPr lang="en-US" altLang="zh-TW" sz="2400" dirty="0" smtClean="0">
                <a:solidFill>
                  <a:srgbClr val="FF0000"/>
                </a:solidFill>
              </a:rPr>
              <a:t>first </a:t>
            </a:r>
            <a:r>
              <a:rPr lang="en-US" altLang="zh-TW" sz="2400" dirty="0" smtClean="0">
                <a:solidFill>
                  <a:srgbClr val="FF0000"/>
                </a:solidFill>
              </a:rPr>
              <a:t>randomly selects </a:t>
            </a:r>
            <a:r>
              <a:rPr lang="en-US" altLang="zh-TW" sz="2400" i="1" dirty="0" smtClean="0">
                <a:solidFill>
                  <a:srgbClr val="FF0000"/>
                </a:solidFill>
              </a:rPr>
              <a:t>k</a:t>
            </a:r>
            <a:r>
              <a:rPr lang="en-US" altLang="zh-TW" sz="2400" dirty="0" smtClean="0"/>
              <a:t> </a:t>
            </a:r>
            <a:r>
              <a:rPr lang="en-US" altLang="zh-TW" sz="2400" dirty="0" smtClean="0"/>
              <a:t> </a:t>
            </a:r>
            <a:r>
              <a:rPr lang="en-US" altLang="zh-TW" sz="2400" dirty="0" smtClean="0">
                <a:solidFill>
                  <a:srgbClr val="FF0000"/>
                </a:solidFill>
              </a:rPr>
              <a:t>data objects</a:t>
            </a:r>
            <a:r>
              <a:rPr lang="en-US" altLang="zh-TW" sz="2400" dirty="0" smtClean="0"/>
              <a:t>, each of which initially represents a </a:t>
            </a:r>
            <a:r>
              <a:rPr lang="en-US" altLang="zh-TW" sz="2400" i="1" dirty="0" smtClean="0">
                <a:solidFill>
                  <a:srgbClr val="FF0000"/>
                </a:solidFill>
              </a:rPr>
              <a:t>cluster mean</a:t>
            </a:r>
            <a:r>
              <a:rPr lang="en-US" altLang="zh-TW" sz="2400" dirty="0" smtClean="0"/>
              <a:t>. Each </a:t>
            </a:r>
            <a:r>
              <a:rPr lang="en-US" altLang="zh-TW" sz="2400" dirty="0" smtClean="0"/>
              <a:t>remaining </a:t>
            </a:r>
            <a:r>
              <a:rPr lang="en-US" altLang="zh-TW" sz="2400" dirty="0" smtClean="0"/>
              <a:t>data </a:t>
            </a:r>
            <a:r>
              <a:rPr lang="en-US" altLang="zh-TW" sz="2400" dirty="0" smtClean="0"/>
              <a:t>object </a:t>
            </a:r>
            <a:r>
              <a:rPr lang="en-US" altLang="zh-TW" sz="2400" dirty="0" smtClean="0"/>
              <a:t>is then assigned to the cluster to which it is the most </a:t>
            </a:r>
            <a:r>
              <a:rPr lang="en-US" altLang="zh-TW" sz="2400" dirty="0" smtClean="0"/>
              <a:t>similar. </a:t>
            </a:r>
            <a:r>
              <a:rPr lang="en-US" altLang="zh-TW" sz="2400" dirty="0" smtClean="0"/>
              <a:t>Afterwards, the </a:t>
            </a:r>
            <a:r>
              <a:rPr lang="en-US" altLang="zh-TW" sz="2400" dirty="0" smtClean="0">
                <a:solidFill>
                  <a:srgbClr val="FF0000"/>
                </a:solidFill>
              </a:rPr>
              <a:t>new mean </a:t>
            </a:r>
            <a:r>
              <a:rPr lang="en-US" altLang="zh-TW" sz="2400" dirty="0" smtClean="0"/>
              <a:t>for each </a:t>
            </a:r>
            <a:r>
              <a:rPr lang="en-US" altLang="zh-TW" sz="2400" dirty="0" smtClean="0"/>
              <a:t>cluster </a:t>
            </a:r>
            <a:r>
              <a:rPr lang="en-US" altLang="zh-TW" sz="2400" dirty="0" smtClean="0">
                <a:solidFill>
                  <a:srgbClr val="FF0000"/>
                </a:solidFill>
              </a:rPr>
              <a:t>is re-computed</a:t>
            </a:r>
            <a:r>
              <a:rPr lang="en-US" altLang="zh-TW" sz="2400" dirty="0" smtClean="0"/>
              <a:t> and </a:t>
            </a:r>
            <a:r>
              <a:rPr lang="en-US" altLang="zh-TW" sz="2400" dirty="0" smtClean="0">
                <a:solidFill>
                  <a:srgbClr val="FF0000"/>
                </a:solidFill>
              </a:rPr>
              <a:t>data objects are re-assigned</a:t>
            </a:r>
            <a:r>
              <a:rPr lang="en-US" altLang="zh-TW" sz="2400" dirty="0" smtClean="0"/>
              <a:t>. </a:t>
            </a:r>
            <a:endParaRPr lang="en-US" altLang="zh-TW" sz="2400" dirty="0" smtClean="0"/>
          </a:p>
          <a:p>
            <a:pPr>
              <a:buFont typeface="Wingdings" pitchFamily="2" charset="2"/>
              <a:buChar char="n"/>
            </a:pPr>
            <a:endParaRPr lang="en-US" altLang="zh-TW" sz="2400" dirty="0" smtClean="0"/>
          </a:p>
          <a:p>
            <a:endParaRPr lang="zh-TW"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ea typeface="標楷體" pitchFamily="65" charset="-120"/>
              </a:rPr>
              <a:t>Hierarchical</a:t>
            </a:r>
            <a:endParaRPr lang="zh-TW" altLang="zh-TW" dirty="0">
              <a:latin typeface="Times New Roman" pitchFamily="18" charset="0"/>
              <a:ea typeface="標楷體" pitchFamily="65" charset="-120"/>
            </a:endParaRPr>
          </a:p>
        </p:txBody>
      </p:sp>
      <p:sp>
        <p:nvSpPr>
          <p:cNvPr id="4" name="頁尾版面配置區 3"/>
          <p:cNvSpPr>
            <a:spLocks noGrp="1"/>
          </p:cNvSpPr>
          <p:nvPr>
            <p:ph type="ftr" sz="quarter" idx="4294967295"/>
          </p:nvPr>
        </p:nvSpPr>
        <p:spPr>
          <a:xfrm>
            <a:off x="2555875" y="6453188"/>
            <a:ext cx="4983163" cy="241300"/>
          </a:xfrm>
        </p:spPr>
        <p:txBody>
          <a:bodyPr/>
          <a:lstStyle/>
          <a:p>
            <a:r>
              <a:rPr lang="en-US" altLang="zh-TW" smtClean="0"/>
              <a:t>A</a:t>
            </a:r>
            <a:r>
              <a:rPr lang="en-US" altLang="zh-TW" smtClean="0">
                <a:solidFill>
                  <a:schemeClr val="tx1"/>
                </a:solidFill>
              </a:rPr>
              <a:t>daptive </a:t>
            </a:r>
            <a:r>
              <a:rPr lang="en-US" altLang="zh-TW" smtClean="0"/>
              <a:t>C</a:t>
            </a:r>
            <a:r>
              <a:rPr lang="en-US" altLang="zh-TW" smtClean="0">
                <a:solidFill>
                  <a:schemeClr val="tx1"/>
                </a:solidFill>
              </a:rPr>
              <a:t>omputing and </a:t>
            </a:r>
            <a:r>
              <a:rPr lang="en-US" altLang="zh-TW" smtClean="0"/>
              <a:t>N</a:t>
            </a:r>
            <a:r>
              <a:rPr lang="en-US" altLang="zh-TW" smtClean="0">
                <a:solidFill>
                  <a:schemeClr val="tx1"/>
                </a:solidFill>
              </a:rPr>
              <a:t>etworking Laboratory Lab</a:t>
            </a:r>
            <a:endParaRPr lang="en-US" altLang="zh-TW">
              <a:solidFill>
                <a:schemeClr val="tx1"/>
              </a:solidFill>
            </a:endParaRPr>
          </a:p>
        </p:txBody>
      </p:sp>
      <p:sp>
        <p:nvSpPr>
          <p:cNvPr id="5" name="投影片編號版面配置區 4"/>
          <p:cNvSpPr>
            <a:spLocks noGrp="1"/>
          </p:cNvSpPr>
          <p:nvPr>
            <p:ph type="sldNum" sz="quarter" idx="11"/>
          </p:nvPr>
        </p:nvSpPr>
        <p:spPr/>
        <p:txBody>
          <a:bodyPr/>
          <a:lstStyle/>
          <a:p>
            <a:fld id="{98269176-8D91-4DCE-A8C6-1D90C362B929}" type="slidenum">
              <a:rPr lang="en-US" altLang="zh-TW" smtClean="0"/>
              <a:pPr/>
              <a:t>11</a:t>
            </a:fld>
            <a:endParaRPr lang="en-US" altLang="zh-TW"/>
          </a:p>
        </p:txBody>
      </p:sp>
      <p:pic>
        <p:nvPicPr>
          <p:cNvPr id="114690" name="Picture 2"/>
          <p:cNvPicPr>
            <a:picLocks noChangeAspect="1" noChangeArrowheads="1"/>
          </p:cNvPicPr>
          <p:nvPr/>
        </p:nvPicPr>
        <p:blipFill>
          <a:blip r:embed="rId3" cstate="print"/>
          <a:srcRect/>
          <a:stretch>
            <a:fillRect/>
          </a:stretch>
        </p:blipFill>
        <p:spPr bwMode="auto">
          <a:xfrm>
            <a:off x="899592" y="3284984"/>
            <a:ext cx="3384376" cy="2767011"/>
          </a:xfrm>
          <a:prstGeom prst="rect">
            <a:avLst/>
          </a:prstGeom>
          <a:noFill/>
          <a:ln w="9525">
            <a:noFill/>
            <a:miter lim="800000"/>
            <a:headEnd/>
            <a:tailEnd/>
          </a:ln>
          <a:effectLst/>
        </p:spPr>
      </p:pic>
      <p:pic>
        <p:nvPicPr>
          <p:cNvPr id="114691" name="Picture 3"/>
          <p:cNvPicPr>
            <a:picLocks noChangeAspect="1" noChangeArrowheads="1"/>
          </p:cNvPicPr>
          <p:nvPr/>
        </p:nvPicPr>
        <p:blipFill>
          <a:blip r:embed="rId4" cstate="print"/>
          <a:srcRect/>
          <a:stretch>
            <a:fillRect/>
          </a:stretch>
        </p:blipFill>
        <p:spPr bwMode="auto">
          <a:xfrm>
            <a:off x="4860032" y="3284984"/>
            <a:ext cx="3168352" cy="2508769"/>
          </a:xfrm>
          <a:prstGeom prst="rect">
            <a:avLst/>
          </a:prstGeom>
          <a:noFill/>
          <a:ln w="9525">
            <a:noFill/>
            <a:miter lim="800000"/>
            <a:headEnd/>
            <a:tailEnd/>
          </a:ln>
        </p:spPr>
      </p:pic>
      <p:sp>
        <p:nvSpPr>
          <p:cNvPr id="7" name="文字方塊 6"/>
          <p:cNvSpPr txBox="1"/>
          <p:nvPr/>
        </p:nvSpPr>
        <p:spPr>
          <a:xfrm>
            <a:off x="467545" y="1628800"/>
            <a:ext cx="7776864" cy="1569660"/>
          </a:xfrm>
          <a:prstGeom prst="rect">
            <a:avLst/>
          </a:prstGeom>
          <a:noFill/>
        </p:spPr>
        <p:txBody>
          <a:bodyPr wrap="square" rtlCol="0">
            <a:spAutoFit/>
          </a:bodyPr>
          <a:lstStyle/>
          <a:p>
            <a:pPr>
              <a:buFont typeface="Arial" pitchFamily="34" charset="0"/>
              <a:buChar char="•"/>
            </a:pPr>
            <a:r>
              <a:rPr lang="en-US" altLang="zh-TW" sz="2400" dirty="0" smtClean="0"/>
              <a:t>Hierarchical methods seek to build a hierarchy of clusters of data objects, and they </a:t>
            </a:r>
            <a:r>
              <a:rPr lang="en-US" altLang="zh-TW" sz="2400" dirty="0" smtClean="0"/>
              <a:t>are</a:t>
            </a:r>
          </a:p>
          <a:p>
            <a:pPr lvl="1">
              <a:buFont typeface="Arial" pitchFamily="34" charset="0"/>
              <a:buChar char="•"/>
            </a:pPr>
            <a:r>
              <a:rPr lang="en-US" altLang="zh-TW" sz="2400" dirty="0" smtClean="0"/>
              <a:t> </a:t>
            </a:r>
            <a:r>
              <a:rPr lang="en-US" altLang="zh-TW" sz="2400" dirty="0" smtClean="0"/>
              <a:t>either </a:t>
            </a:r>
            <a:r>
              <a:rPr lang="en-US" altLang="zh-TW" sz="2400" i="1" dirty="0" smtClean="0">
                <a:solidFill>
                  <a:srgbClr val="FF0000"/>
                </a:solidFill>
              </a:rPr>
              <a:t>agglomerative</a:t>
            </a:r>
            <a:r>
              <a:rPr lang="en-US" altLang="zh-TW" sz="2400" dirty="0" smtClean="0">
                <a:solidFill>
                  <a:srgbClr val="FF0000"/>
                </a:solidFill>
              </a:rPr>
              <a:t> ("bottom-up") </a:t>
            </a:r>
            <a:r>
              <a:rPr lang="en-US" altLang="zh-TW" sz="2400" dirty="0" smtClean="0"/>
              <a:t> </a:t>
            </a:r>
          </a:p>
          <a:p>
            <a:pPr lvl="1">
              <a:buFont typeface="Arial" pitchFamily="34" charset="0"/>
              <a:buChar char="•"/>
            </a:pPr>
            <a:r>
              <a:rPr lang="en-US" altLang="zh-TW" sz="2400" i="1" dirty="0" smtClean="0"/>
              <a:t> </a:t>
            </a:r>
            <a:r>
              <a:rPr lang="en-US" altLang="zh-TW" sz="2400" dirty="0" smtClean="0"/>
              <a:t>or</a:t>
            </a:r>
            <a:r>
              <a:rPr lang="en-US" altLang="zh-TW" sz="2400" i="1" dirty="0" smtClean="0"/>
              <a:t> </a:t>
            </a:r>
            <a:r>
              <a:rPr lang="en-US" altLang="zh-TW" sz="2400" i="1" dirty="0" smtClean="0">
                <a:solidFill>
                  <a:srgbClr val="FF0000"/>
                </a:solidFill>
              </a:rPr>
              <a:t>divisive</a:t>
            </a:r>
            <a:r>
              <a:rPr lang="en-US" altLang="zh-TW" sz="2400" dirty="0" smtClean="0">
                <a:solidFill>
                  <a:srgbClr val="FF0000"/>
                </a:solidFill>
              </a:rPr>
              <a:t> </a:t>
            </a:r>
            <a:r>
              <a:rPr lang="en-US" altLang="zh-TW" sz="2400" dirty="0" smtClean="0">
                <a:solidFill>
                  <a:srgbClr val="FF0000"/>
                </a:solidFill>
              </a:rPr>
              <a:t>("top-down")</a:t>
            </a:r>
            <a:r>
              <a:rPr lang="en-US" altLang="zh-TW" sz="2400" dirty="0" smtClean="0"/>
              <a:t>. </a:t>
            </a:r>
            <a:endParaRPr lang="zh-TW"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cstate="print"/>
          <a:srcRect/>
          <a:stretch>
            <a:fillRect/>
          </a:stretch>
        </p:blipFill>
        <p:spPr bwMode="auto">
          <a:xfrm>
            <a:off x="2336673" y="3586360"/>
            <a:ext cx="4054237" cy="3731072"/>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smtClean="0">
                <a:latin typeface="Times New Roman" pitchFamily="18" charset="0"/>
                <a:ea typeface="標楷體" pitchFamily="65" charset="-120"/>
              </a:rPr>
              <a:t>Density-based</a:t>
            </a:r>
            <a:endParaRPr lang="zh-TW" altLang="zh-TW" dirty="0">
              <a:latin typeface="Times New Roman" pitchFamily="18" charset="0"/>
              <a:ea typeface="標楷體" pitchFamily="65" charset="-120"/>
            </a:endParaRPr>
          </a:p>
        </p:txBody>
      </p:sp>
      <p:sp>
        <p:nvSpPr>
          <p:cNvPr id="4" name="頁尾版面配置區 3"/>
          <p:cNvSpPr>
            <a:spLocks noGrp="1"/>
          </p:cNvSpPr>
          <p:nvPr>
            <p:ph type="ftr" sz="quarter" idx="4294967295"/>
          </p:nvPr>
        </p:nvSpPr>
        <p:spPr>
          <a:xfrm>
            <a:off x="2555875" y="6453188"/>
            <a:ext cx="4983163" cy="241300"/>
          </a:xfrm>
        </p:spPr>
        <p:txBody>
          <a:bodyPr/>
          <a:lstStyle/>
          <a:p>
            <a:r>
              <a:rPr lang="en-US" altLang="zh-TW" dirty="0" smtClean="0"/>
              <a:t>A</a:t>
            </a:r>
            <a:r>
              <a:rPr lang="en-US" altLang="zh-TW" dirty="0" smtClean="0">
                <a:solidFill>
                  <a:schemeClr val="tx1"/>
                </a:solidFill>
              </a:rPr>
              <a:t>daptive </a:t>
            </a:r>
            <a:r>
              <a:rPr lang="en-US" altLang="zh-TW" dirty="0" smtClean="0"/>
              <a:t>C</a:t>
            </a:r>
            <a:r>
              <a:rPr lang="en-US" altLang="zh-TW" dirty="0" smtClean="0">
                <a:solidFill>
                  <a:schemeClr val="tx1"/>
                </a:solidFill>
              </a:rPr>
              <a:t>omputing and </a:t>
            </a:r>
            <a:r>
              <a:rPr lang="en-US" altLang="zh-TW" dirty="0" smtClean="0"/>
              <a:t>N</a:t>
            </a:r>
            <a:r>
              <a:rPr lang="en-US" altLang="zh-TW" dirty="0" smtClean="0">
                <a:solidFill>
                  <a:schemeClr val="tx1"/>
                </a:solidFill>
              </a:rPr>
              <a:t>etworking Laboratory Lab</a:t>
            </a:r>
            <a:endParaRPr lang="en-US" altLang="zh-TW" dirty="0">
              <a:solidFill>
                <a:schemeClr val="tx1"/>
              </a:solidFill>
            </a:endParaRPr>
          </a:p>
        </p:txBody>
      </p:sp>
      <p:sp>
        <p:nvSpPr>
          <p:cNvPr id="5" name="投影片編號版面配置區 4"/>
          <p:cNvSpPr>
            <a:spLocks noGrp="1"/>
          </p:cNvSpPr>
          <p:nvPr>
            <p:ph type="sldNum" sz="quarter" idx="11"/>
          </p:nvPr>
        </p:nvSpPr>
        <p:spPr>
          <a:xfrm>
            <a:off x="7010400" y="6616700"/>
            <a:ext cx="2133600" cy="241300"/>
          </a:xfrm>
        </p:spPr>
        <p:txBody>
          <a:bodyPr/>
          <a:lstStyle/>
          <a:p>
            <a:fld id="{98269176-8D91-4DCE-A8C6-1D90C362B929}" type="slidenum">
              <a:rPr lang="en-US" altLang="zh-TW" smtClean="0"/>
              <a:pPr/>
              <a:t>12</a:t>
            </a:fld>
            <a:endParaRPr lang="en-US" altLang="zh-TW" dirty="0"/>
          </a:p>
        </p:txBody>
      </p:sp>
      <p:sp>
        <p:nvSpPr>
          <p:cNvPr id="15" name="文字方塊 14"/>
          <p:cNvSpPr txBox="1"/>
          <p:nvPr/>
        </p:nvSpPr>
        <p:spPr>
          <a:xfrm>
            <a:off x="395536" y="1916832"/>
            <a:ext cx="8280919" cy="1938992"/>
          </a:xfrm>
          <a:prstGeom prst="rect">
            <a:avLst/>
          </a:prstGeom>
          <a:noFill/>
        </p:spPr>
        <p:txBody>
          <a:bodyPr wrap="square" rtlCol="0">
            <a:spAutoFit/>
          </a:bodyPr>
          <a:lstStyle/>
          <a:p>
            <a:pPr>
              <a:buFont typeface="Arial" pitchFamily="34" charset="0"/>
              <a:buChar char="•"/>
            </a:pPr>
            <a:r>
              <a:rPr lang="en-US" altLang="zh-TW" sz="2000" dirty="0" smtClean="0"/>
              <a:t>Density-based methods typically regard clusters as dense regions of data objects in the data space that are separated by regions of low density. </a:t>
            </a:r>
            <a:endParaRPr lang="en-US" altLang="zh-TW" sz="2000" dirty="0" smtClean="0"/>
          </a:p>
          <a:p>
            <a:pPr>
              <a:buFont typeface="Arial" pitchFamily="34" charset="0"/>
              <a:buChar char="•"/>
            </a:pPr>
            <a:r>
              <a:rPr lang="en-US" altLang="zh-TW" sz="2000" dirty="0" smtClean="0"/>
              <a:t>E.G.: </a:t>
            </a:r>
            <a:r>
              <a:rPr lang="en-US" altLang="zh-TW" sz="2000" dirty="0" smtClean="0">
                <a:solidFill>
                  <a:srgbClr val="FF0000"/>
                </a:solidFill>
              </a:rPr>
              <a:t>DBSCAN</a:t>
            </a:r>
            <a:r>
              <a:rPr lang="en-US" altLang="zh-TW" sz="2000" dirty="0" smtClean="0"/>
              <a:t> </a:t>
            </a:r>
            <a:r>
              <a:rPr lang="en-US" altLang="zh-TW" sz="2000" dirty="0" smtClean="0"/>
              <a:t>processes </a:t>
            </a:r>
            <a:r>
              <a:rPr lang="en-US" altLang="zh-TW" sz="2000" dirty="0" smtClean="0"/>
              <a:t>data objects one by one and regards an object as a core object to be grown into a cluster </a:t>
            </a:r>
            <a:r>
              <a:rPr lang="en-US" altLang="zh-TW" sz="2000" dirty="0" smtClean="0"/>
              <a:t>if </a:t>
            </a:r>
            <a:r>
              <a:rPr lang="en-US" altLang="zh-TW" sz="2000" dirty="0" smtClean="0"/>
              <a:t>the number of the object’s nearby objects within a specified radius </a:t>
            </a:r>
            <a:r>
              <a:rPr lang="en-US" altLang="zh-TW" sz="2000" i="1" dirty="0" smtClean="0"/>
              <a:t>r</a:t>
            </a:r>
            <a:r>
              <a:rPr lang="en-US" altLang="zh-TW" sz="2000" dirty="0" smtClean="0"/>
              <a:t> exceeds a threshold </a:t>
            </a:r>
            <a:r>
              <a:rPr lang="en-US" altLang="zh-TW" sz="2000" i="1" dirty="0" smtClean="0"/>
              <a:t>t</a:t>
            </a:r>
            <a:r>
              <a:rPr lang="en-US" altLang="zh-TW" sz="2000" dirty="0" smtClean="0"/>
              <a:t>.</a:t>
            </a:r>
            <a:endParaRPr lang="zh-TW" alt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ea typeface="標楷體" pitchFamily="65" charset="-120"/>
                <a:cs typeface="Times New Roman" pitchFamily="18" charset="0"/>
              </a:rPr>
              <a:t>Proposed Algorithms</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Pre-processing</a:t>
            </a:r>
          </a:p>
          <a:p>
            <a:r>
              <a:rPr lang="en-US" altLang="zh-TW" dirty="0" smtClean="0">
                <a:latin typeface="Times New Roman" pitchFamily="18" charset="0"/>
                <a:cs typeface="Times New Roman" pitchFamily="18" charset="0"/>
              </a:rPr>
              <a:t>ADOCP-DC algorithm</a:t>
            </a:r>
          </a:p>
          <a:p>
            <a:r>
              <a:rPr lang="en-US" altLang="zh-TW" dirty="0" smtClean="0">
                <a:latin typeface="Times New Roman" pitchFamily="18" charset="0"/>
                <a:cs typeface="Times New Roman" pitchFamily="18" charset="0"/>
              </a:rPr>
              <a:t>LCSS-DC algorithm</a:t>
            </a:r>
          </a:p>
          <a:p>
            <a:endParaRPr lang="zh-TW" altLang="en-US" dirty="0"/>
          </a:p>
        </p:txBody>
      </p:sp>
      <p:sp>
        <p:nvSpPr>
          <p:cNvPr id="5" name="投影片編號版面配置區 4"/>
          <p:cNvSpPr>
            <a:spLocks noGrp="1"/>
          </p:cNvSpPr>
          <p:nvPr>
            <p:ph type="sldNum" sz="quarter" idx="11"/>
          </p:nvPr>
        </p:nvSpPr>
        <p:spPr/>
        <p:txBody>
          <a:bodyPr/>
          <a:lstStyle/>
          <a:p>
            <a:fld id="{98269176-8D91-4DCE-A8C6-1D90C362B929}" type="slidenum">
              <a:rPr lang="en-US" altLang="zh-TW" smtClean="0"/>
              <a:pPr/>
              <a:t>13</a:t>
            </a:fld>
            <a:endParaRPr lang="en-US" altLang="zh-TW"/>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313" y="1484785"/>
            <a:ext cx="8229600" cy="4465166"/>
          </a:xfrm>
        </p:spPr>
        <p:txBody>
          <a:bodyPr/>
          <a:lstStyle/>
          <a:p>
            <a:r>
              <a:rPr lang="en-US" altLang="zh-TW" dirty="0" smtClean="0">
                <a:latin typeface="Times New Roman" pitchFamily="18" charset="0"/>
                <a:cs typeface="Times New Roman" pitchFamily="18" charset="0"/>
              </a:rPr>
              <a:t>Dividing paths into path segments by </a:t>
            </a:r>
            <a:r>
              <a:rPr lang="en-US" altLang="zh-TW" i="1" dirty="0" smtClean="0">
                <a:solidFill>
                  <a:srgbClr val="FF0000"/>
                </a:solidFill>
                <a:latin typeface="Times New Roman" pitchFamily="18" charset="0"/>
                <a:cs typeface="Times New Roman" pitchFamily="18" charset="0"/>
              </a:rPr>
              <a:t>hotspots</a:t>
            </a:r>
            <a:endParaRPr lang="en-US" altLang="zh-TW" i="1" dirty="0" smtClean="0">
              <a:solidFill>
                <a:srgbClr val="FF0000"/>
              </a:solidFill>
              <a:latin typeface="Times New Roman" pitchFamily="18" charset="0"/>
              <a:ea typeface="標楷體" pitchFamily="65" charset="-120"/>
              <a:cs typeface="Times New Roman" pitchFamily="18" charset="0"/>
            </a:endParaRPr>
          </a:p>
        </p:txBody>
      </p:sp>
      <p:pic>
        <p:nvPicPr>
          <p:cNvPr id="6" name="圖片 5"/>
          <p:cNvPicPr/>
          <p:nvPr/>
        </p:nvPicPr>
        <p:blipFill>
          <a:blip r:embed="rId3" cstate="print"/>
          <a:srcRect/>
          <a:stretch>
            <a:fillRect/>
          </a:stretch>
        </p:blipFill>
        <p:spPr bwMode="auto">
          <a:xfrm>
            <a:off x="1331640" y="2204864"/>
            <a:ext cx="5976664" cy="3789255"/>
          </a:xfrm>
          <a:prstGeom prst="rect">
            <a:avLst/>
          </a:prstGeom>
          <a:noFill/>
          <a:ln w="9525">
            <a:noFill/>
            <a:miter lim="800000"/>
            <a:headEnd/>
            <a:tailEnd/>
          </a:ln>
        </p:spPr>
      </p:pic>
      <p:sp>
        <p:nvSpPr>
          <p:cNvPr id="10" name="標題 1"/>
          <p:cNvSpPr txBox="1">
            <a:spLocks/>
          </p:cNvSpPr>
          <p:nvPr/>
        </p:nvSpPr>
        <p:spPr bwMode="auto">
          <a:xfrm>
            <a:off x="457200" y="285728"/>
            <a:ext cx="8229600" cy="1185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zh-TW" sz="4400" dirty="0" smtClean="0">
                <a:latin typeface="+mj-lt"/>
              </a:rPr>
              <a:t>Pre-processing</a:t>
            </a:r>
          </a:p>
        </p:txBody>
      </p:sp>
      <p:sp>
        <p:nvSpPr>
          <p:cNvPr id="7" name="投影片編號版面配置區 6"/>
          <p:cNvSpPr>
            <a:spLocks noGrp="1"/>
          </p:cNvSpPr>
          <p:nvPr>
            <p:ph type="sldNum" sz="quarter" idx="11"/>
          </p:nvPr>
        </p:nvSpPr>
        <p:spPr/>
        <p:txBody>
          <a:bodyPr/>
          <a:lstStyle/>
          <a:p>
            <a:fld id="{98269176-8D91-4DCE-A8C6-1D90C362B929}" type="slidenum">
              <a:rPr lang="en-US" altLang="zh-TW" smtClean="0"/>
              <a:pPr/>
              <a:t>14</a:t>
            </a:fld>
            <a:endParaRPr lang="en-US" altLang="zh-TW"/>
          </a:p>
        </p:txBody>
      </p:sp>
      <p:sp>
        <p:nvSpPr>
          <p:cNvPr id="11" name="矩形圖說文字 10"/>
          <p:cNvSpPr/>
          <p:nvPr/>
        </p:nvSpPr>
        <p:spPr>
          <a:xfrm>
            <a:off x="3131840" y="2492896"/>
            <a:ext cx="2304256" cy="1152128"/>
          </a:xfrm>
          <a:prstGeom prst="wedgeRectCallout">
            <a:avLst>
              <a:gd name="adj1" fmla="val -17491"/>
              <a:gd name="adj2" fmla="val 87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i="1" dirty="0" smtClean="0"/>
              <a:t>Hotspot</a:t>
            </a:r>
            <a:r>
              <a:rPr lang="en-US" altLang="zh-TW" dirty="0" smtClean="0"/>
              <a:t>: an </a:t>
            </a:r>
            <a:r>
              <a:rPr lang="en-US" altLang="zh-TW" dirty="0" smtClean="0"/>
              <a:t>area that has attracted a large portion of avatars to </a:t>
            </a:r>
            <a:r>
              <a:rPr lang="en-US" altLang="zh-TW" dirty="0" smtClean="0"/>
              <a:t>stay</a:t>
            </a:r>
            <a:r>
              <a:rPr lang="en-US" altLang="zh-TW" dirty="0" smtClean="0"/>
              <a:t> </a:t>
            </a:r>
            <a:r>
              <a:rPr lang="en-US" altLang="zh-TW" dirty="0" smtClean="0"/>
              <a:t>long</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686800" cy="1371600"/>
          </a:xfrm>
        </p:spPr>
        <p:txBody>
          <a:bodyPr/>
          <a:lstStyle/>
          <a:p>
            <a:r>
              <a:rPr lang="en-US" altLang="zh-TW" dirty="0" smtClean="0">
                <a:ea typeface="標楷體" pitchFamily="65" charset="-120"/>
                <a:cs typeface="Times New Roman" pitchFamily="18" charset="0"/>
              </a:rPr>
              <a:t>Avatar Path </a:t>
            </a:r>
            <a:r>
              <a:rPr lang="en-US" altLang="zh-TW" dirty="0" smtClean="0">
                <a:ea typeface="標楷體" pitchFamily="65" charset="-120"/>
                <a:cs typeface="Times New Roman" pitchFamily="18" charset="0"/>
              </a:rPr>
              <a:t>Clustering Algorithms</a:t>
            </a:r>
            <a:endParaRPr lang="zh-TW" altLang="en-US" dirty="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en-US" altLang="zh-TW" sz="2800" dirty="0" smtClean="0">
                <a:latin typeface="Times New Roman" pitchFamily="18" charset="0"/>
                <a:cs typeface="Times New Roman" pitchFamily="18" charset="0"/>
              </a:rPr>
              <a:t>Average Distance of Corresponding Points-Density Clustering(</a:t>
            </a:r>
            <a:r>
              <a:rPr lang="en-US" altLang="zh-TW" sz="2800" dirty="0" smtClean="0">
                <a:latin typeface="Times New Roman" pitchFamily="18" charset="0"/>
                <a:ea typeface="標楷體" pitchFamily="65" charset="-120"/>
              </a:rPr>
              <a:t>ADOCP-DC )</a:t>
            </a:r>
          </a:p>
          <a:p>
            <a:pPr marL="342900" lvl="1" indent="-342900">
              <a:buClr>
                <a:schemeClr val="bg2"/>
              </a:buClr>
              <a:buSzPct val="75000"/>
              <a:buFont typeface="Wingdings" pitchFamily="2" charset="2"/>
              <a:buChar char="n"/>
            </a:pPr>
            <a:r>
              <a:rPr lang="en-US" altLang="zh-TW" dirty="0" smtClean="0">
                <a:latin typeface="Times New Roman" pitchFamily="18" charset="0"/>
                <a:cs typeface="Times New Roman" pitchFamily="18" charset="0"/>
              </a:rPr>
              <a:t>Longest Common Subsequence-Density Clustering (</a:t>
            </a:r>
            <a:r>
              <a:rPr lang="en-US" altLang="zh-TW" dirty="0" smtClean="0">
                <a:latin typeface="Times New Roman" pitchFamily="18" charset="0"/>
                <a:ea typeface="標楷體" pitchFamily="65" charset="-120"/>
              </a:rPr>
              <a:t>LCSS-DC )</a:t>
            </a:r>
          </a:p>
          <a:p>
            <a:endParaRPr lang="zh-TW" altLang="en-US" dirty="0"/>
          </a:p>
        </p:txBody>
      </p:sp>
      <p:sp>
        <p:nvSpPr>
          <p:cNvPr id="5" name="投影片編號版面配置區 4"/>
          <p:cNvSpPr>
            <a:spLocks noGrp="1"/>
          </p:cNvSpPr>
          <p:nvPr>
            <p:ph type="sldNum" sz="quarter" idx="11"/>
          </p:nvPr>
        </p:nvSpPr>
        <p:spPr/>
        <p:txBody>
          <a:bodyPr/>
          <a:lstStyle/>
          <a:p>
            <a:fld id="{98269176-8D91-4DCE-A8C6-1D90C362B929}" type="slidenum">
              <a:rPr lang="en-US" altLang="zh-TW" smtClean="0"/>
              <a:pPr/>
              <a:t>15</a:t>
            </a:fld>
            <a:endParaRPr lang="en-US" altLang="zh-TW"/>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cs typeface="Times New Roman" pitchFamily="18" charset="0"/>
              </a:rPr>
              <a:t>ADOCP-DC Algorithm</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Corresponding point</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1"/>
          </p:nvPr>
        </p:nvSpPr>
        <p:spPr/>
        <p:txBody>
          <a:bodyPr/>
          <a:lstStyle/>
          <a:p>
            <a:fld id="{98269176-8D91-4DCE-A8C6-1D90C362B929}" type="slidenum">
              <a:rPr lang="en-US" altLang="zh-TW" smtClean="0"/>
              <a:pPr/>
              <a:t>16</a:t>
            </a:fld>
            <a:endParaRPr lang="en-US" altLang="zh-TW"/>
          </a:p>
        </p:txBody>
      </p:sp>
      <p:graphicFrame>
        <p:nvGraphicFramePr>
          <p:cNvPr id="5" name="物件 4"/>
          <p:cNvGraphicFramePr>
            <a:graphicFrameLocks noChangeAspect="1"/>
          </p:cNvGraphicFramePr>
          <p:nvPr/>
        </p:nvGraphicFramePr>
        <p:xfrm>
          <a:off x="665163" y="2524125"/>
          <a:ext cx="8399462" cy="2489051"/>
        </p:xfrm>
        <a:graphic>
          <a:graphicData uri="http://schemas.openxmlformats.org/presentationml/2006/ole">
            <p:oleObj spid="_x0000_s173057" name="文件" r:id="rId4" imgW="8399943" imgH="2769187" progId="Word.Document.12">
              <p:embed/>
            </p:oleObj>
          </a:graphicData>
        </a:graphic>
      </p:graphicFrame>
      <p:pic>
        <p:nvPicPr>
          <p:cNvPr id="173060" name="Picture 4"/>
          <p:cNvPicPr>
            <a:picLocks noChangeAspect="1" noChangeArrowheads="1"/>
          </p:cNvPicPr>
          <p:nvPr/>
        </p:nvPicPr>
        <p:blipFill>
          <a:blip r:embed="rId5" cstate="print"/>
          <a:srcRect/>
          <a:stretch>
            <a:fillRect/>
          </a:stretch>
        </p:blipFill>
        <p:spPr bwMode="auto">
          <a:xfrm>
            <a:off x="1286594" y="4991100"/>
            <a:ext cx="638175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cs typeface="Times New Roman" pitchFamily="18" charset="0"/>
              </a:rPr>
              <a:t>ADOCP-DC Algorithm</a:t>
            </a:r>
            <a:endParaRPr lang="zh-TW" altLang="en-US" dirty="0"/>
          </a:p>
        </p:txBody>
      </p:sp>
      <p:pic>
        <p:nvPicPr>
          <p:cNvPr id="92162" name="Picture 2"/>
          <p:cNvPicPr>
            <a:picLocks noChangeAspect="1" noChangeArrowheads="1"/>
          </p:cNvPicPr>
          <p:nvPr/>
        </p:nvPicPr>
        <p:blipFill>
          <a:blip r:embed="rId3" cstate="print">
            <a:clrChange>
              <a:clrFrom>
                <a:srgbClr val="FFFFFF"/>
              </a:clrFrom>
              <a:clrTo>
                <a:srgbClr val="FFFFFF">
                  <a:alpha val="0"/>
                </a:srgbClr>
              </a:clrTo>
            </a:clrChange>
          </a:blip>
          <a:srcRect b="708"/>
          <a:stretch>
            <a:fillRect/>
          </a:stretch>
        </p:blipFill>
        <p:spPr bwMode="auto">
          <a:xfrm>
            <a:off x="467544" y="1556793"/>
            <a:ext cx="8352928" cy="4896543"/>
          </a:xfrm>
          <a:prstGeom prst="rect">
            <a:avLst/>
          </a:prstGeom>
          <a:noFill/>
          <a:ln w="9525">
            <a:noFill/>
            <a:miter lim="800000"/>
            <a:headEnd/>
            <a:tailEnd/>
          </a:ln>
        </p:spPr>
      </p:pic>
      <p:sp>
        <p:nvSpPr>
          <p:cNvPr id="5" name="投影片編號版面配置區 4"/>
          <p:cNvSpPr>
            <a:spLocks noGrp="1"/>
          </p:cNvSpPr>
          <p:nvPr>
            <p:ph type="sldNum" sz="quarter" idx="11"/>
          </p:nvPr>
        </p:nvSpPr>
        <p:spPr/>
        <p:txBody>
          <a:bodyPr/>
          <a:lstStyle/>
          <a:p>
            <a:fld id="{98269176-8D91-4DCE-A8C6-1D90C362B929}" type="slidenum">
              <a:rPr lang="en-US" altLang="zh-TW" smtClean="0"/>
              <a:pPr/>
              <a:t>17</a:t>
            </a:fld>
            <a:endParaRPr lang="en-US" altLang="zh-TW"/>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a:blip r:embed="rId4" cstate="print"/>
          <a:srcRect/>
          <a:stretch>
            <a:fillRect/>
          </a:stretch>
        </p:blipFill>
        <p:spPr bwMode="auto">
          <a:xfrm>
            <a:off x="428596" y="1928802"/>
            <a:ext cx="4277279" cy="4331860"/>
          </a:xfrm>
          <a:prstGeom prst="rect">
            <a:avLst/>
          </a:prstGeom>
          <a:noFill/>
          <a:ln w="9525">
            <a:noFill/>
            <a:miter lim="800000"/>
            <a:headEnd/>
            <a:tailEnd/>
          </a:ln>
        </p:spPr>
      </p:pic>
      <p:sp>
        <p:nvSpPr>
          <p:cNvPr id="7" name="矩形 6"/>
          <p:cNvSpPr/>
          <p:nvPr/>
        </p:nvSpPr>
        <p:spPr>
          <a:xfrm>
            <a:off x="3857620" y="2420888"/>
            <a:ext cx="5286380" cy="369332"/>
          </a:xfrm>
          <a:prstGeom prst="rect">
            <a:avLst/>
          </a:prstGeom>
          <a:solidFill>
            <a:schemeClr val="bg1"/>
          </a:solidFill>
        </p:spPr>
        <p:txBody>
          <a:bodyPr wrap="square">
            <a:spAutoFit/>
          </a:bodyPr>
          <a:lstStyle/>
          <a:p>
            <a:pPr>
              <a:spcBef>
                <a:spcPct val="30000"/>
              </a:spcBef>
              <a:defRPr/>
            </a:pPr>
            <a:r>
              <a:rPr lang="en-US" altLang="zh-TW" dirty="0" smtClean="0">
                <a:solidFill>
                  <a:srgbClr val="FF0000"/>
                </a:solidFill>
              </a:rPr>
              <a:t>SeqA:C60.C61.C62.C63.C55.C47.C39.C31.C32</a:t>
            </a:r>
            <a:endParaRPr lang="zh-TW" altLang="en-US" dirty="0" smtClean="0">
              <a:solidFill>
                <a:srgbClr val="FF0000"/>
              </a:solidFill>
            </a:endParaRPr>
          </a:p>
        </p:txBody>
      </p:sp>
      <p:sp>
        <p:nvSpPr>
          <p:cNvPr id="9" name="標題 1"/>
          <p:cNvSpPr>
            <a:spLocks noGrp="1"/>
          </p:cNvSpPr>
          <p:nvPr>
            <p:ph type="title"/>
          </p:nvPr>
        </p:nvSpPr>
        <p:spPr>
          <a:xfrm>
            <a:off x="457200" y="457200"/>
            <a:ext cx="8686800" cy="1185850"/>
          </a:xfrm>
        </p:spPr>
        <p:txBody>
          <a:bodyPr/>
          <a:lstStyle/>
          <a:p>
            <a:r>
              <a:rPr lang="en-US" altLang="zh-TW" sz="4000" dirty="0" smtClean="0">
                <a:ea typeface="標楷體" pitchFamily="65" charset="-120"/>
                <a:cs typeface="Times New Roman" pitchFamily="18" charset="0"/>
              </a:rPr>
              <a:t>LCSS-DC</a:t>
            </a:r>
            <a:r>
              <a:rPr lang="zh-TW" altLang="en-US" sz="4000" dirty="0" smtClean="0">
                <a:ea typeface="標楷體" pitchFamily="65" charset="-120"/>
                <a:cs typeface="Times New Roman" pitchFamily="18" charset="0"/>
              </a:rPr>
              <a:t>－</a:t>
            </a:r>
            <a:r>
              <a:rPr lang="en-US" altLang="zh-TW" sz="4000" dirty="0" smtClean="0">
                <a:ea typeface="標楷體" pitchFamily="65" charset="-120"/>
                <a:cs typeface="Times New Roman" pitchFamily="18" charset="0"/>
              </a:rPr>
              <a:t>path transfers sequence</a:t>
            </a:r>
            <a:endParaRPr lang="zh-TW" altLang="en-US" sz="4000" dirty="0">
              <a:cs typeface="Times New Roman" pitchFamily="18" charset="0"/>
            </a:endParaRPr>
          </a:p>
        </p:txBody>
      </p:sp>
      <p:sp>
        <p:nvSpPr>
          <p:cNvPr id="8" name="矩形 7"/>
          <p:cNvSpPr/>
          <p:nvPr/>
        </p:nvSpPr>
        <p:spPr>
          <a:xfrm>
            <a:off x="2071670" y="5572140"/>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4500562" y="2420888"/>
            <a:ext cx="642942"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571736" y="5572140"/>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071802" y="5572140"/>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571868" y="5572140"/>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0628" y="2420888"/>
            <a:ext cx="642942"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5500694" y="2420888"/>
            <a:ext cx="642942"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5929322" y="2420888"/>
            <a:ext cx="642942"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4071934" y="3571876"/>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8358214" y="2420888"/>
            <a:ext cx="642942"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投影片編號版面配置區 19"/>
          <p:cNvSpPr>
            <a:spLocks noGrp="1"/>
          </p:cNvSpPr>
          <p:nvPr>
            <p:ph type="sldNum" sz="quarter" idx="11"/>
          </p:nvPr>
        </p:nvSpPr>
        <p:spPr/>
        <p:txBody>
          <a:bodyPr/>
          <a:lstStyle/>
          <a:p>
            <a:fld id="{98269176-8D91-4DCE-A8C6-1D90C362B929}" type="slidenum">
              <a:rPr lang="en-US" altLang="zh-TW" smtClean="0"/>
              <a:pPr/>
              <a:t>18</a:t>
            </a:fld>
            <a:endParaRPr lang="en-US" altLang="zh-TW"/>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3"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grpId="1" nodeType="clickEffect">
                                  <p:stCondLst>
                                    <p:cond delay="0"/>
                                  </p:stCondLst>
                                  <p:childTnLst>
                                    <p:animMotion origin="layout" path="M -1.94444E-6 -2.59259E-6 L 0.0033 -0.28588 " pathEditMode="relative" rAng="0" ptsTypes="AA">
                                      <p:cBhvr>
                                        <p:cTn id="56" dur="500" fill="hold"/>
                                        <p:tgtEl>
                                          <p:spTgt spid="14"/>
                                        </p:tgtEl>
                                        <p:attrNameLst>
                                          <p:attrName>ppt_x</p:attrName>
                                          <p:attrName>ppt_y</p:attrName>
                                        </p:attrNameLst>
                                      </p:cBhvr>
                                      <p:rCtr x="2" y="-143"/>
                                    </p:animMotion>
                                  </p:childTnLst>
                                </p:cTn>
                              </p:par>
                              <p:par>
                                <p:cTn id="57" presetID="63" presetClass="path" presetSubtype="0" accel="50000" decel="50000" fill="hold" grpId="1" nodeType="withEffect">
                                  <p:stCondLst>
                                    <p:cond delay="0"/>
                                  </p:stCondLst>
                                  <p:childTnLst>
                                    <p:animMotion origin="layout" path="M 3.05556E-6 7.40741E-7 L 0.21024 -0.00255 " pathEditMode="relative" rAng="0" ptsTypes="AA">
                                      <p:cBhvr>
                                        <p:cTn id="58" dur="500" fill="hold"/>
                                        <p:tgtEl>
                                          <p:spTgt spid="17"/>
                                        </p:tgtEl>
                                        <p:attrNameLst>
                                          <p:attrName>ppt_x</p:attrName>
                                          <p:attrName>ppt_y</p:attrName>
                                        </p:attrNameLst>
                                      </p:cBhvr>
                                      <p:rCtr x="105" y="-1"/>
                                    </p:animMotion>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2" nodeType="clickEffect">
                                  <p:stCondLst>
                                    <p:cond delay="0"/>
                                  </p:stCondLst>
                                  <p:childTnLst>
                                    <p:animEffect transition="out" filter="blinds(horizontal)">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3" presetClass="exit" presetSubtype="10" fill="hold" grpId="2" nodeType="withEffect">
                                  <p:stCondLst>
                                    <p:cond delay="0"/>
                                  </p:stCondLst>
                                  <p:childTnLst>
                                    <p:animEffect transition="out" filter="blinds(horizontal)">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3" presetClass="entr" presetSubtype="1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linds(horizontal)">
                                      <p:cBhvr>
                                        <p:cTn id="69" dur="500"/>
                                        <p:tgtEl>
                                          <p:spTgt spid="1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4" grpId="2" animBg="1"/>
      <p:bldP spid="15" grpId="0" animBg="1"/>
      <p:bldP spid="15" grpId="1" animBg="1"/>
      <p:bldP spid="16" grpId="0" animBg="1"/>
      <p:bldP spid="16" grpId="1" animBg="1"/>
      <p:bldP spid="17" grpId="0" animBg="1"/>
      <p:bldP spid="17" grpId="1" animBg="1"/>
      <p:bldP spid="17" grpId="2"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a:blip r:embed="rId4" cstate="print"/>
          <a:srcRect/>
          <a:stretch>
            <a:fillRect/>
          </a:stretch>
        </p:blipFill>
        <p:spPr bwMode="auto">
          <a:xfrm>
            <a:off x="214282" y="2000240"/>
            <a:ext cx="4168288" cy="4214842"/>
          </a:xfrm>
          <a:prstGeom prst="rect">
            <a:avLst/>
          </a:prstGeom>
          <a:noFill/>
          <a:ln w="9525">
            <a:noFill/>
            <a:miter lim="800000"/>
            <a:headEnd/>
            <a:tailEnd/>
          </a:ln>
        </p:spPr>
      </p:pic>
      <p:sp>
        <p:nvSpPr>
          <p:cNvPr id="8" name="矩形 7"/>
          <p:cNvSpPr/>
          <p:nvPr/>
        </p:nvSpPr>
        <p:spPr>
          <a:xfrm>
            <a:off x="3857620" y="2643182"/>
            <a:ext cx="4286280" cy="369332"/>
          </a:xfrm>
          <a:prstGeom prst="rect">
            <a:avLst/>
          </a:prstGeom>
          <a:solidFill>
            <a:srgbClr val="FFFFFF"/>
          </a:solidFill>
        </p:spPr>
        <p:txBody>
          <a:bodyPr wrap="square">
            <a:spAutoFit/>
          </a:bodyPr>
          <a:lstStyle/>
          <a:p>
            <a:r>
              <a:rPr lang="en-US" altLang="zh-TW" dirty="0" err="1" smtClean="0">
                <a:solidFill>
                  <a:schemeClr val="accent1">
                    <a:lumMod val="75000"/>
                  </a:schemeClr>
                </a:solidFill>
              </a:rPr>
              <a:t>SeqB</a:t>
            </a:r>
            <a:r>
              <a:rPr lang="zh-TW" altLang="en-US" dirty="0" smtClean="0">
                <a:solidFill>
                  <a:schemeClr val="accent1">
                    <a:lumMod val="75000"/>
                  </a:schemeClr>
                </a:solidFill>
              </a:rPr>
              <a:t> </a:t>
            </a:r>
            <a:r>
              <a:rPr lang="en-US" altLang="zh-TW" dirty="0" smtClean="0">
                <a:solidFill>
                  <a:schemeClr val="accent1">
                    <a:lumMod val="75000"/>
                  </a:schemeClr>
                </a:solidFill>
              </a:rPr>
              <a:t>:C60.C61.C62.C54.C62.C63.C64</a:t>
            </a:r>
            <a:endParaRPr lang="zh-TW" altLang="en-US" dirty="0">
              <a:solidFill>
                <a:schemeClr val="accent1">
                  <a:lumMod val="75000"/>
                </a:schemeClr>
              </a:solidFill>
            </a:endParaRPr>
          </a:p>
        </p:txBody>
      </p:sp>
      <p:sp>
        <p:nvSpPr>
          <p:cNvPr id="9" name="矩形 8"/>
          <p:cNvSpPr/>
          <p:nvPr/>
        </p:nvSpPr>
        <p:spPr>
          <a:xfrm>
            <a:off x="3857620" y="3071810"/>
            <a:ext cx="3070071" cy="369332"/>
          </a:xfrm>
          <a:prstGeom prst="rect">
            <a:avLst/>
          </a:prstGeom>
          <a:solidFill>
            <a:srgbClr val="FFFFFF"/>
          </a:solidFill>
        </p:spPr>
        <p:txBody>
          <a:bodyPr wrap="none">
            <a:spAutoFit/>
          </a:bodyPr>
          <a:lstStyle/>
          <a:p>
            <a:r>
              <a:rPr lang="en-US" altLang="zh-TW" dirty="0" smtClean="0">
                <a:solidFill>
                  <a:srgbClr val="00B050"/>
                </a:solidFill>
              </a:rPr>
              <a:t>LCSS</a:t>
            </a:r>
            <a:r>
              <a:rPr lang="en-US" altLang="zh-TW" baseline="-25000" dirty="0" smtClean="0">
                <a:solidFill>
                  <a:srgbClr val="00B050"/>
                </a:solidFill>
              </a:rPr>
              <a:t>AB</a:t>
            </a:r>
            <a:r>
              <a:rPr lang="en-US" altLang="zh-TW" dirty="0" smtClean="0">
                <a:solidFill>
                  <a:srgbClr val="00B050"/>
                </a:solidFill>
              </a:rPr>
              <a:t> :C60.C61.C62. C63</a:t>
            </a:r>
            <a:endParaRPr lang="zh-TW" altLang="en-US" dirty="0">
              <a:solidFill>
                <a:srgbClr val="00B050"/>
              </a:solidFill>
            </a:endParaRPr>
          </a:p>
        </p:txBody>
      </p:sp>
      <p:sp>
        <p:nvSpPr>
          <p:cNvPr id="10" name="矩形 9"/>
          <p:cNvSpPr/>
          <p:nvPr/>
        </p:nvSpPr>
        <p:spPr>
          <a:xfrm>
            <a:off x="1857356" y="5572140"/>
            <a:ext cx="1928826" cy="42862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標題 1"/>
          <p:cNvSpPr>
            <a:spLocks noGrp="1"/>
          </p:cNvSpPr>
          <p:nvPr>
            <p:ph type="title"/>
          </p:nvPr>
        </p:nvSpPr>
        <p:spPr>
          <a:xfrm>
            <a:off x="457200" y="457200"/>
            <a:ext cx="8229600" cy="1185850"/>
          </a:xfrm>
        </p:spPr>
        <p:txBody>
          <a:bodyPr/>
          <a:lstStyle/>
          <a:p>
            <a:r>
              <a:rPr lang="en-US" altLang="zh-TW" dirty="0" smtClean="0">
                <a:ea typeface="標楷體" pitchFamily="65" charset="-120"/>
                <a:cs typeface="Times New Roman" pitchFamily="18" charset="0"/>
              </a:rPr>
              <a:t>LCSS-DC</a:t>
            </a:r>
            <a:r>
              <a:rPr lang="zh-TW" altLang="en-US" dirty="0" smtClean="0">
                <a:ea typeface="標楷體" pitchFamily="65" charset="-120"/>
                <a:cs typeface="Times New Roman" pitchFamily="18" charset="0"/>
              </a:rPr>
              <a:t>－</a:t>
            </a:r>
            <a:r>
              <a:rPr lang="en-US" altLang="zh-TW" dirty="0" smtClean="0">
                <a:ea typeface="標楷體" pitchFamily="65" charset="-120"/>
                <a:cs typeface="Times New Roman" pitchFamily="18" charset="0"/>
              </a:rPr>
              <a:t>path similarity</a:t>
            </a:r>
            <a:endParaRPr lang="zh-TW" altLang="en-US" dirty="0">
              <a:cs typeface="Times New Roman" pitchFamily="18" charset="0"/>
            </a:endParaRPr>
          </a:p>
        </p:txBody>
      </p:sp>
      <p:sp>
        <p:nvSpPr>
          <p:cNvPr id="7" name="矩形 6"/>
          <p:cNvSpPr/>
          <p:nvPr/>
        </p:nvSpPr>
        <p:spPr>
          <a:xfrm>
            <a:off x="3857588" y="2143116"/>
            <a:ext cx="5286412" cy="369332"/>
          </a:xfrm>
          <a:prstGeom prst="rect">
            <a:avLst/>
          </a:prstGeom>
          <a:solidFill>
            <a:srgbClr val="FFFFFF"/>
          </a:solidFill>
        </p:spPr>
        <p:txBody>
          <a:bodyPr wrap="square">
            <a:spAutoFit/>
          </a:bodyPr>
          <a:lstStyle/>
          <a:p>
            <a:pPr>
              <a:spcBef>
                <a:spcPct val="30000"/>
              </a:spcBef>
              <a:defRPr/>
            </a:pPr>
            <a:r>
              <a:rPr lang="en-US" altLang="zh-TW" dirty="0" err="1" smtClean="0">
                <a:solidFill>
                  <a:srgbClr val="FF0000"/>
                </a:solidFill>
              </a:rPr>
              <a:t>SeqA</a:t>
            </a:r>
            <a:r>
              <a:rPr lang="zh-TW" altLang="en-US" dirty="0" smtClean="0">
                <a:solidFill>
                  <a:srgbClr val="FF0000"/>
                </a:solidFill>
              </a:rPr>
              <a:t> </a:t>
            </a:r>
            <a:r>
              <a:rPr lang="en-US" altLang="zh-TW" dirty="0" smtClean="0">
                <a:solidFill>
                  <a:srgbClr val="FF0000"/>
                </a:solidFill>
              </a:rPr>
              <a:t>:C60.C61.C62.C63.C55.C47.C39.C31.C32</a:t>
            </a:r>
            <a:endParaRPr lang="zh-TW" altLang="en-US" dirty="0" smtClean="0">
              <a:solidFill>
                <a:srgbClr val="FF0000"/>
              </a:solidFill>
            </a:endParaRPr>
          </a:p>
        </p:txBody>
      </p:sp>
      <p:sp>
        <p:nvSpPr>
          <p:cNvPr id="15" name="投影片編號版面配置區 14"/>
          <p:cNvSpPr>
            <a:spLocks noGrp="1"/>
          </p:cNvSpPr>
          <p:nvPr>
            <p:ph type="sldNum" sz="quarter" idx="11"/>
          </p:nvPr>
        </p:nvSpPr>
        <p:spPr/>
        <p:txBody>
          <a:bodyPr/>
          <a:lstStyle/>
          <a:p>
            <a:fld id="{98269176-8D91-4DCE-A8C6-1D90C362B929}" type="slidenum">
              <a:rPr lang="en-US" altLang="zh-TW" smtClean="0"/>
              <a:pPr/>
              <a:t>19</a:t>
            </a:fld>
            <a:endParaRPr lang="en-US" altLang="zh-TW"/>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zh-TW" dirty="0"/>
              <a:t>Outline</a:t>
            </a:r>
          </a:p>
        </p:txBody>
      </p:sp>
      <p:sp>
        <p:nvSpPr>
          <p:cNvPr id="64515" name="Rectangle 3"/>
          <p:cNvSpPr>
            <a:spLocks noGrp="1" noChangeArrowheads="1"/>
          </p:cNvSpPr>
          <p:nvPr>
            <p:ph idx="1"/>
          </p:nvPr>
        </p:nvSpPr>
        <p:spPr/>
        <p:txBody>
          <a:bodyPr/>
          <a:lstStyle/>
          <a:p>
            <a:r>
              <a:rPr lang="en-US" altLang="zh-TW" dirty="0" smtClean="0">
                <a:latin typeface="Times New Roman" pitchFamily="18" charset="0"/>
                <a:ea typeface="標楷體" pitchFamily="65" charset="-120"/>
                <a:cs typeface="Times New Roman" pitchFamily="18" charset="0"/>
              </a:rPr>
              <a:t>Introduction</a:t>
            </a:r>
            <a:endParaRPr lang="zh-TW" altLang="zh-TW" dirty="0" smtClean="0">
              <a:latin typeface="Times New Roman" pitchFamily="18" charset="0"/>
              <a:ea typeface="標楷體" pitchFamily="65" charset="-120"/>
              <a:cs typeface="Times New Roman" pitchFamily="18" charset="0"/>
            </a:endParaRPr>
          </a:p>
          <a:p>
            <a:r>
              <a:rPr lang="en-US" altLang="zh-TW" dirty="0" smtClean="0">
                <a:latin typeface="Times New Roman" pitchFamily="18" charset="0"/>
                <a:ea typeface="標楷體" pitchFamily="65" charset="-120"/>
                <a:cs typeface="Times New Roman" pitchFamily="18" charset="0"/>
              </a:rPr>
              <a:t>Related Work</a:t>
            </a:r>
          </a:p>
          <a:p>
            <a:r>
              <a:rPr lang="en-US" altLang="zh-TW" dirty="0" smtClean="0">
                <a:latin typeface="Times New Roman" pitchFamily="18" charset="0"/>
                <a:ea typeface="標楷體" pitchFamily="65" charset="-120"/>
                <a:cs typeface="Times New Roman" pitchFamily="18" charset="0"/>
              </a:rPr>
              <a:t>Proposed Algorithms</a:t>
            </a:r>
          </a:p>
          <a:p>
            <a:r>
              <a:rPr lang="en-US" altLang="zh-TW" dirty="0" smtClean="0">
                <a:latin typeface="Times New Roman" pitchFamily="18" charset="0"/>
                <a:ea typeface="標楷體" pitchFamily="65" charset="-120"/>
                <a:cs typeface="Times New Roman" pitchFamily="18" charset="0"/>
              </a:rPr>
              <a:t>Experiments and Performance</a:t>
            </a:r>
          </a:p>
          <a:p>
            <a:r>
              <a:rPr lang="en-US" altLang="zh-TW" dirty="0" smtClean="0">
                <a:latin typeface="Times New Roman" pitchFamily="18" charset="0"/>
                <a:ea typeface="標楷體" pitchFamily="65" charset="-120"/>
                <a:cs typeface="Times New Roman" pitchFamily="18" charset="0"/>
              </a:rPr>
              <a:t>Conclusion</a:t>
            </a:r>
            <a:endParaRPr lang="en-US" altLang="zh-TW" dirty="0">
              <a:latin typeface="Times New Roman" pitchFamily="18" charset="0"/>
            </a:endParaRPr>
          </a:p>
        </p:txBody>
      </p:sp>
      <p:sp>
        <p:nvSpPr>
          <p:cNvPr id="5" name="投影片編號版面配置區 4"/>
          <p:cNvSpPr>
            <a:spLocks noGrp="1"/>
          </p:cNvSpPr>
          <p:nvPr>
            <p:ph type="sldNum" sz="quarter" idx="11"/>
          </p:nvPr>
        </p:nvSpPr>
        <p:spPr/>
        <p:txBody>
          <a:bodyPr/>
          <a:lstStyle/>
          <a:p>
            <a:fld id="{98269176-8D91-4DCE-A8C6-1D90C362B929}" type="slidenum">
              <a:rPr lang="en-US" altLang="zh-TW" smtClean="0"/>
              <a:pPr/>
              <a:t>2</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p:nvPr/>
        </p:nvPicPr>
        <p:blipFill>
          <a:blip r:embed="rId4" cstate="print"/>
          <a:srcRect/>
          <a:stretch>
            <a:fillRect/>
          </a:stretch>
        </p:blipFill>
        <p:spPr bwMode="auto">
          <a:xfrm>
            <a:off x="214282" y="2071678"/>
            <a:ext cx="4168288" cy="4214842"/>
          </a:xfrm>
          <a:prstGeom prst="rect">
            <a:avLst/>
          </a:prstGeom>
          <a:noFill/>
          <a:ln w="9525">
            <a:noFill/>
            <a:miter lim="800000"/>
            <a:headEnd/>
            <a:tailEnd/>
          </a:ln>
        </p:spPr>
      </p:pic>
      <p:graphicFrame>
        <p:nvGraphicFramePr>
          <p:cNvPr id="10" name="內容版面配置區 9"/>
          <p:cNvGraphicFramePr>
            <a:graphicFrameLocks/>
          </p:cNvGraphicFramePr>
          <p:nvPr>
            <p:ph idx="1"/>
          </p:nvPr>
        </p:nvGraphicFramePr>
        <p:xfrm>
          <a:off x="4583113" y="3897313"/>
          <a:ext cx="0" cy="0"/>
        </p:xfrm>
        <a:graphic>
          <a:graphicData uri="http://schemas.openxmlformats.org/presentationml/2006/ole">
            <p:oleObj spid="_x0000_s83970" name="､襍{ｦ｡" r:id="rId5" imgW="0" imgH="0" progId="Equation.3">
              <p:embed/>
            </p:oleObj>
          </a:graphicData>
        </a:graphic>
      </p:graphicFrame>
      <p:sp>
        <p:nvSpPr>
          <p:cNvPr id="7" name="矩形 6"/>
          <p:cNvSpPr/>
          <p:nvPr/>
        </p:nvSpPr>
        <p:spPr>
          <a:xfrm>
            <a:off x="4000496" y="2143116"/>
            <a:ext cx="5286412" cy="369332"/>
          </a:xfrm>
          <a:prstGeom prst="rect">
            <a:avLst/>
          </a:prstGeom>
          <a:solidFill>
            <a:srgbClr val="FFFFFF"/>
          </a:solidFill>
        </p:spPr>
        <p:txBody>
          <a:bodyPr wrap="square">
            <a:spAutoFit/>
          </a:bodyPr>
          <a:lstStyle/>
          <a:p>
            <a:pPr>
              <a:spcBef>
                <a:spcPct val="30000"/>
              </a:spcBef>
              <a:defRPr/>
            </a:pPr>
            <a:r>
              <a:rPr lang="en-US" altLang="zh-TW" dirty="0" err="1" smtClean="0">
                <a:solidFill>
                  <a:srgbClr val="FF0000"/>
                </a:solidFill>
              </a:rPr>
              <a:t>SeqA</a:t>
            </a:r>
            <a:r>
              <a:rPr lang="zh-TW" altLang="en-US" dirty="0" smtClean="0">
                <a:solidFill>
                  <a:srgbClr val="FF0000"/>
                </a:solidFill>
              </a:rPr>
              <a:t> </a:t>
            </a:r>
            <a:r>
              <a:rPr lang="en-US" altLang="zh-TW" dirty="0" smtClean="0">
                <a:solidFill>
                  <a:srgbClr val="FF0000"/>
                </a:solidFill>
              </a:rPr>
              <a:t>:C60.C61.C62.C63.C55.C47.C39.C31.C32</a:t>
            </a:r>
            <a:endParaRPr lang="zh-TW" altLang="en-US" dirty="0" smtClean="0">
              <a:solidFill>
                <a:srgbClr val="FF0000"/>
              </a:solidFill>
            </a:endParaRPr>
          </a:p>
        </p:txBody>
      </p:sp>
      <p:sp>
        <p:nvSpPr>
          <p:cNvPr id="8" name="矩形 7"/>
          <p:cNvSpPr/>
          <p:nvPr/>
        </p:nvSpPr>
        <p:spPr>
          <a:xfrm>
            <a:off x="4000496" y="2643182"/>
            <a:ext cx="4286280" cy="369332"/>
          </a:xfrm>
          <a:prstGeom prst="rect">
            <a:avLst/>
          </a:prstGeom>
          <a:solidFill>
            <a:srgbClr val="FFFFFF"/>
          </a:solidFill>
        </p:spPr>
        <p:txBody>
          <a:bodyPr wrap="square">
            <a:spAutoFit/>
          </a:bodyPr>
          <a:lstStyle/>
          <a:p>
            <a:r>
              <a:rPr lang="en-US" altLang="zh-TW" dirty="0" err="1" smtClean="0">
                <a:solidFill>
                  <a:schemeClr val="accent1">
                    <a:lumMod val="75000"/>
                  </a:schemeClr>
                </a:solidFill>
              </a:rPr>
              <a:t>SeqB</a:t>
            </a:r>
            <a:r>
              <a:rPr lang="zh-TW" altLang="en-US" dirty="0" smtClean="0">
                <a:solidFill>
                  <a:schemeClr val="accent1">
                    <a:lumMod val="75000"/>
                  </a:schemeClr>
                </a:solidFill>
              </a:rPr>
              <a:t> </a:t>
            </a:r>
            <a:r>
              <a:rPr lang="en-US" altLang="zh-TW" dirty="0" smtClean="0">
                <a:solidFill>
                  <a:schemeClr val="accent1">
                    <a:lumMod val="75000"/>
                  </a:schemeClr>
                </a:solidFill>
              </a:rPr>
              <a:t>:C60.C61.C62.C54.C62.C63.C64</a:t>
            </a:r>
            <a:endParaRPr lang="zh-TW" altLang="en-US" dirty="0">
              <a:solidFill>
                <a:schemeClr val="accent1">
                  <a:lumMod val="75000"/>
                </a:schemeClr>
              </a:solidFill>
            </a:endParaRPr>
          </a:p>
        </p:txBody>
      </p:sp>
      <p:sp>
        <p:nvSpPr>
          <p:cNvPr id="9" name="矩形 8"/>
          <p:cNvSpPr/>
          <p:nvPr/>
        </p:nvSpPr>
        <p:spPr>
          <a:xfrm>
            <a:off x="4000496" y="3071810"/>
            <a:ext cx="3070071" cy="369332"/>
          </a:xfrm>
          <a:prstGeom prst="rect">
            <a:avLst/>
          </a:prstGeom>
          <a:solidFill>
            <a:srgbClr val="FFFFFF"/>
          </a:solidFill>
        </p:spPr>
        <p:txBody>
          <a:bodyPr wrap="none">
            <a:spAutoFit/>
          </a:bodyPr>
          <a:lstStyle/>
          <a:p>
            <a:r>
              <a:rPr lang="en-US" altLang="zh-TW" dirty="0" smtClean="0">
                <a:solidFill>
                  <a:srgbClr val="00B050"/>
                </a:solidFill>
              </a:rPr>
              <a:t>LCSS</a:t>
            </a:r>
            <a:r>
              <a:rPr lang="en-US" altLang="zh-TW" baseline="-25000" dirty="0" smtClean="0">
                <a:solidFill>
                  <a:srgbClr val="00B050"/>
                </a:solidFill>
              </a:rPr>
              <a:t>AB</a:t>
            </a:r>
            <a:r>
              <a:rPr lang="en-US" altLang="zh-TW" dirty="0" smtClean="0">
                <a:solidFill>
                  <a:srgbClr val="00B050"/>
                </a:solidFill>
              </a:rPr>
              <a:t> :C60.C61.C62. C63</a:t>
            </a:r>
            <a:endParaRPr lang="zh-TW" altLang="en-US" dirty="0">
              <a:solidFill>
                <a:srgbClr val="00B050"/>
              </a:solidFill>
            </a:endParaRPr>
          </a:p>
        </p:txBody>
      </p:sp>
      <p:sp>
        <p:nvSpPr>
          <p:cNvPr id="13" name="標題 1"/>
          <p:cNvSpPr>
            <a:spLocks noGrp="1"/>
          </p:cNvSpPr>
          <p:nvPr>
            <p:ph type="title"/>
          </p:nvPr>
        </p:nvSpPr>
        <p:spPr>
          <a:xfrm>
            <a:off x="457200" y="457200"/>
            <a:ext cx="8686800" cy="1185850"/>
          </a:xfrm>
        </p:spPr>
        <p:txBody>
          <a:bodyPr/>
          <a:lstStyle/>
          <a:p>
            <a:r>
              <a:rPr lang="en-US" altLang="zh-TW" sz="4000" dirty="0" smtClean="0">
                <a:ea typeface="標楷體" pitchFamily="65" charset="-120"/>
                <a:cs typeface="Times New Roman" pitchFamily="18" charset="0"/>
              </a:rPr>
              <a:t>LCSS-DC </a:t>
            </a:r>
            <a:r>
              <a:rPr lang="zh-TW" altLang="en-US" sz="4000" dirty="0" smtClean="0">
                <a:ea typeface="標楷體" pitchFamily="65" charset="-120"/>
                <a:cs typeface="Times New Roman" pitchFamily="18" charset="0"/>
              </a:rPr>
              <a:t>－</a:t>
            </a:r>
            <a:r>
              <a:rPr lang="en-US" altLang="zh-TW" sz="4000" dirty="0" smtClean="0">
                <a:ea typeface="標楷體" pitchFamily="65" charset="-120"/>
                <a:cs typeface="Times New Roman" pitchFamily="18" charset="0"/>
              </a:rPr>
              <a:t> </a:t>
            </a:r>
            <a:r>
              <a:rPr lang="en-US" altLang="zh-TW" sz="4000" i="1" dirty="0" smtClean="0">
                <a:ea typeface="標楷體" pitchFamily="65" charset="-120"/>
                <a:cs typeface="Times New Roman" pitchFamily="18" charset="0"/>
              </a:rPr>
              <a:t>similar path thresholds</a:t>
            </a:r>
            <a:endParaRPr lang="zh-TW" altLang="en-US" sz="4000" i="1" dirty="0">
              <a:cs typeface="Times New Roman" pitchFamily="18" charset="0"/>
            </a:endParaRPr>
          </a:p>
        </p:txBody>
      </p:sp>
      <p:sp>
        <p:nvSpPr>
          <p:cNvPr id="12" name="投影片編號版面配置區 11"/>
          <p:cNvSpPr>
            <a:spLocks noGrp="1"/>
          </p:cNvSpPr>
          <p:nvPr>
            <p:ph type="sldNum" sz="quarter" idx="11"/>
          </p:nvPr>
        </p:nvSpPr>
        <p:spPr/>
        <p:txBody>
          <a:bodyPr/>
          <a:lstStyle/>
          <a:p>
            <a:fld id="{98269176-8D91-4DCE-A8C6-1D90C362B929}" type="slidenum">
              <a:rPr lang="en-US" altLang="zh-TW" smtClean="0"/>
              <a:pPr/>
              <a:t>20</a:t>
            </a:fld>
            <a:endParaRPr lang="en-US" altLang="zh-TW"/>
          </a:p>
        </p:txBody>
      </p:sp>
      <p:sp>
        <p:nvSpPr>
          <p:cNvPr id="18" name="矩形 17"/>
          <p:cNvSpPr/>
          <p:nvPr/>
        </p:nvSpPr>
        <p:spPr>
          <a:xfrm>
            <a:off x="1857356" y="5664668"/>
            <a:ext cx="1928826" cy="42862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3971" name="Picture 3"/>
          <p:cNvPicPr>
            <a:picLocks noChangeAspect="1" noChangeArrowheads="1"/>
          </p:cNvPicPr>
          <p:nvPr/>
        </p:nvPicPr>
        <p:blipFill>
          <a:blip r:embed="rId6" cstate="print"/>
          <a:srcRect/>
          <a:stretch>
            <a:fillRect/>
          </a:stretch>
        </p:blipFill>
        <p:spPr bwMode="auto">
          <a:xfrm>
            <a:off x="5076056" y="3717032"/>
            <a:ext cx="2124075" cy="227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ea typeface="標楷體" pitchFamily="65" charset="-120"/>
              </a:rPr>
              <a:t>LCSS-DC Algorithm</a:t>
            </a:r>
            <a:endParaRPr lang="zh-TW" altLang="en-US" dirty="0"/>
          </a:p>
        </p:txBody>
      </p:sp>
      <p:pic>
        <p:nvPicPr>
          <p:cNvPr id="133122"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611560" y="1628801"/>
            <a:ext cx="8208912" cy="4824536"/>
          </a:xfrm>
          <a:prstGeom prst="rect">
            <a:avLst/>
          </a:prstGeom>
          <a:noFill/>
          <a:ln w="9525">
            <a:noFill/>
            <a:miter lim="800000"/>
            <a:headEnd/>
            <a:tailEnd/>
          </a:ln>
        </p:spPr>
      </p:pic>
      <p:sp>
        <p:nvSpPr>
          <p:cNvPr id="5" name="投影片編號版面配置區 4"/>
          <p:cNvSpPr>
            <a:spLocks noGrp="1"/>
          </p:cNvSpPr>
          <p:nvPr>
            <p:ph type="sldNum" sz="quarter" idx="11"/>
          </p:nvPr>
        </p:nvSpPr>
        <p:spPr/>
        <p:txBody>
          <a:bodyPr/>
          <a:lstStyle/>
          <a:p>
            <a:fld id="{98269176-8D91-4DCE-A8C6-1D90C362B929}" type="slidenum">
              <a:rPr lang="en-US" altLang="zh-TW" smtClean="0"/>
              <a:pPr/>
              <a:t>21</a:t>
            </a:fld>
            <a:endParaRPr lang="en-US" altLang="zh-TW"/>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ea typeface="標楷體" pitchFamily="65" charset="-120"/>
                <a:cs typeface="Times New Roman" pitchFamily="18" charset="0"/>
              </a:rPr>
              <a:t>Experiments</a:t>
            </a:r>
          </a:p>
        </p:txBody>
      </p:sp>
      <p:sp>
        <p:nvSpPr>
          <p:cNvPr id="3" name="內容版面配置區 2"/>
          <p:cNvSpPr>
            <a:spLocks noGrp="1"/>
          </p:cNvSpPr>
          <p:nvPr>
            <p:ph idx="1"/>
          </p:nvPr>
        </p:nvSpPr>
        <p:spPr>
          <a:xfrm>
            <a:off x="468313" y="1700808"/>
            <a:ext cx="8424168" cy="1798639"/>
          </a:xfrm>
        </p:spPr>
        <p:txBody>
          <a:bodyPr/>
          <a:lstStyle/>
          <a:p>
            <a:r>
              <a:rPr lang="en-US" altLang="zh-TW" sz="2400" dirty="0" smtClean="0">
                <a:latin typeface="Times New Roman" pitchFamily="18" charset="0"/>
                <a:ea typeface="標楷體" pitchFamily="65" charset="-120"/>
                <a:cs typeface="Times New Roman" pitchFamily="18" charset="0"/>
              </a:rPr>
              <a:t>Both methods are applied to </a:t>
            </a:r>
            <a:r>
              <a:rPr lang="en-US" altLang="zh-TW" sz="2400" dirty="0" smtClean="0">
                <a:latin typeface="Times New Roman" pitchFamily="18" charset="0"/>
                <a:ea typeface="標楷體" pitchFamily="65" charset="-120"/>
                <a:cs typeface="Times New Roman" pitchFamily="18" charset="0"/>
              </a:rPr>
              <a:t>the </a:t>
            </a:r>
            <a:r>
              <a:rPr lang="en-US" altLang="zh-TW" sz="2400" dirty="0" smtClean="0">
                <a:latin typeface="Times New Roman" pitchFamily="18" charset="0"/>
                <a:ea typeface="標楷體" pitchFamily="65" charset="-120"/>
                <a:cs typeface="Times New Roman" pitchFamily="18" charset="0"/>
              </a:rPr>
              <a:t>SL </a:t>
            </a:r>
            <a:r>
              <a:rPr lang="en-US" altLang="zh-TW" sz="2400" dirty="0" smtClean="0">
                <a:latin typeface="Times New Roman" pitchFamily="18" charset="0"/>
                <a:ea typeface="標楷體" pitchFamily="65" charset="-120"/>
                <a:cs typeface="Times New Roman" pitchFamily="18" charset="0"/>
              </a:rPr>
              <a:t>avatar trace data of Freebies Island.</a:t>
            </a:r>
            <a:endParaRPr lang="en-US" altLang="zh-TW" sz="2400" dirty="0" smtClean="0">
              <a:latin typeface="Times New Roman" pitchFamily="18" charset="0"/>
              <a:ea typeface="標楷體" pitchFamily="65" charset="-120"/>
              <a:cs typeface="Times New Roman" pitchFamily="18" charset="0"/>
            </a:endParaRPr>
          </a:p>
          <a:p>
            <a:r>
              <a:rPr lang="en-US" altLang="zh-TW" sz="2400" dirty="0" smtClean="0">
                <a:latin typeface="Times New Roman" pitchFamily="18" charset="0"/>
                <a:ea typeface="標楷體" pitchFamily="65" charset="-120"/>
                <a:cs typeface="Times New Roman" pitchFamily="18" charset="0"/>
              </a:rPr>
              <a:t>Each record includes avatar location data in the region within 24 hours.</a:t>
            </a:r>
            <a:endParaRPr lang="zh-TW" altLang="en-US" dirty="0"/>
          </a:p>
        </p:txBody>
      </p:sp>
      <p:pic>
        <p:nvPicPr>
          <p:cNvPr id="2764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3645024"/>
            <a:ext cx="8953500" cy="2512320"/>
          </a:xfrm>
          <a:prstGeom prst="rect">
            <a:avLst/>
          </a:prstGeom>
          <a:noFill/>
          <a:ln w="9525">
            <a:noFill/>
            <a:miter lim="800000"/>
            <a:headEnd/>
            <a:tailEnd/>
          </a:ln>
        </p:spPr>
      </p:pic>
      <p:sp>
        <p:nvSpPr>
          <p:cNvPr id="7" name="投影片編號版面配置區 6"/>
          <p:cNvSpPr>
            <a:spLocks noGrp="1"/>
          </p:cNvSpPr>
          <p:nvPr>
            <p:ph type="sldNum" sz="quarter" idx="11"/>
          </p:nvPr>
        </p:nvSpPr>
        <p:spPr/>
        <p:txBody>
          <a:bodyPr/>
          <a:lstStyle/>
          <a:p>
            <a:fld id="{98269176-8D91-4DCE-A8C6-1D90C362B929}" type="slidenum">
              <a:rPr lang="en-US" altLang="zh-TW" smtClean="0"/>
              <a:pPr/>
              <a:t>22</a:t>
            </a:fld>
            <a:endParaRPr lang="en-US" altLang="zh-TW"/>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ea typeface="標楷體" pitchFamily="65" charset="-120"/>
                <a:cs typeface="Times New Roman" pitchFamily="18" charset="0"/>
              </a:rPr>
              <a:t>Experiment  Results</a:t>
            </a:r>
            <a:endParaRPr lang="zh-TW" altLang="en-US" dirty="0">
              <a:ea typeface="標楷體" pitchFamily="65" charset="-120"/>
              <a:cs typeface="Times New Roman" pitchFamily="18" charset="0"/>
            </a:endParaRPr>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4" cstate="print"/>
          <a:srcRect/>
          <a:stretch>
            <a:fillRect/>
          </a:stretch>
        </p:blipFill>
        <p:spPr bwMode="auto">
          <a:xfrm rot="10800000" flipH="1">
            <a:off x="71407" y="1857364"/>
            <a:ext cx="4261363" cy="4214842"/>
          </a:xfrm>
          <a:prstGeom prst="rect">
            <a:avLst/>
          </a:prstGeom>
          <a:noFill/>
          <a:ln w="9525">
            <a:noFill/>
            <a:miter lim="800000"/>
            <a:headEnd/>
            <a:tailEnd/>
          </a:ln>
        </p:spPr>
      </p:pic>
      <p:cxnSp>
        <p:nvCxnSpPr>
          <p:cNvPr id="9" name="直線單箭頭接點 8"/>
          <p:cNvCxnSpPr/>
          <p:nvPr/>
        </p:nvCxnSpPr>
        <p:spPr>
          <a:xfrm>
            <a:off x="4357686" y="3857628"/>
            <a:ext cx="491156" cy="1588"/>
          </a:xfrm>
          <a:prstGeom prst="straightConnector1">
            <a:avLst/>
          </a:prstGeom>
          <a:ln w="762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771800" y="6165304"/>
            <a:ext cx="3888432" cy="369332"/>
          </a:xfrm>
          <a:prstGeom prst="rect">
            <a:avLst/>
          </a:prstGeom>
          <a:noFill/>
        </p:spPr>
        <p:txBody>
          <a:bodyPr wrap="square" rtlCol="0">
            <a:spAutoFit/>
          </a:bodyPr>
          <a:lstStyle/>
          <a:p>
            <a:r>
              <a:rPr lang="en-US" altLang="zh-TW" dirty="0" smtClean="0">
                <a:solidFill>
                  <a:srgbClr val="FF0000"/>
                </a:solidFill>
                <a:latin typeface="Times New Roman" pitchFamily="18" charset="0"/>
                <a:cs typeface="Times New Roman" pitchFamily="18" charset="0"/>
              </a:rPr>
              <a:t>Avatar Path  Clustering for </a:t>
            </a:r>
            <a:r>
              <a:rPr lang="en-US" altLang="zh-TW" dirty="0" smtClean="0">
                <a:solidFill>
                  <a:srgbClr val="FF0000"/>
                </a:solidFill>
                <a:latin typeface="Times New Roman" pitchFamily="18" charset="0"/>
                <a:cs typeface="Times New Roman" pitchFamily="18" charset="0"/>
              </a:rPr>
              <a:t>SE Freebies</a:t>
            </a:r>
            <a:endParaRPr lang="zh-TW" altLang="en-US" dirty="0">
              <a:solidFill>
                <a:srgbClr val="FF0000"/>
              </a:solidFill>
              <a:latin typeface="Times New Roman" pitchFamily="18" charset="0"/>
              <a:cs typeface="Times New Roman" pitchFamily="18" charset="0"/>
            </a:endParaRPr>
          </a:p>
        </p:txBody>
      </p:sp>
      <p:pic>
        <p:nvPicPr>
          <p:cNvPr id="135171" name="Picture 3"/>
          <p:cNvPicPr>
            <a:picLocks noChangeAspect="1" noChangeArrowheads="1"/>
          </p:cNvPicPr>
          <p:nvPr/>
        </p:nvPicPr>
        <p:blipFill>
          <a:blip r:embed="rId5" cstate="print"/>
          <a:srcRect/>
          <a:stretch>
            <a:fillRect/>
          </a:stretch>
        </p:blipFill>
        <p:spPr bwMode="auto">
          <a:xfrm>
            <a:off x="4929190" y="1857364"/>
            <a:ext cx="4014208" cy="4143404"/>
          </a:xfrm>
          <a:prstGeom prst="rect">
            <a:avLst/>
          </a:prstGeom>
          <a:noFill/>
          <a:ln w="9525">
            <a:noFill/>
            <a:miter lim="800000"/>
            <a:headEnd/>
            <a:tailEnd/>
          </a:ln>
          <a:effectLst/>
        </p:spPr>
      </p:pic>
      <p:sp>
        <p:nvSpPr>
          <p:cNvPr id="14" name="投影片編號版面配置區 13"/>
          <p:cNvSpPr>
            <a:spLocks noGrp="1"/>
          </p:cNvSpPr>
          <p:nvPr>
            <p:ph type="sldNum" sz="quarter" idx="11"/>
          </p:nvPr>
        </p:nvSpPr>
        <p:spPr/>
        <p:txBody>
          <a:bodyPr/>
          <a:lstStyle/>
          <a:p>
            <a:fld id="{98269176-8D91-4DCE-A8C6-1D90C362B929}" type="slidenum">
              <a:rPr lang="en-US" altLang="zh-TW" smtClean="0"/>
              <a:pPr/>
              <a:t>23</a:t>
            </a:fld>
            <a:endParaRPr lang="en-US" altLang="zh-TW"/>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35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ea typeface="標楷體" pitchFamily="65" charset="-120"/>
                <a:cs typeface="Times New Roman" pitchFamily="18" charset="0"/>
              </a:rPr>
              <a:t>Performance</a:t>
            </a:r>
            <a:r>
              <a:rPr lang="zh-TW" altLang="en-US" dirty="0" smtClean="0">
                <a:ea typeface="標楷體" pitchFamily="65" charset="-120"/>
                <a:cs typeface="Times New Roman" pitchFamily="18" charset="0"/>
              </a:rPr>
              <a:t>－</a:t>
            </a:r>
            <a:r>
              <a:rPr lang="en-US" altLang="zh-TW" dirty="0" smtClean="0">
                <a:ea typeface="標楷體" pitchFamily="65" charset="-120"/>
                <a:cs typeface="Times New Roman" pitchFamily="18" charset="0"/>
              </a:rPr>
              <a:t>Accuracy</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Silhouette </a:t>
            </a:r>
            <a:r>
              <a:rPr lang="en-US" altLang="zh-TW" dirty="0" smtClean="0">
                <a:latin typeface="Times New Roman" pitchFamily="18" charset="0"/>
                <a:cs typeface="Times New Roman" pitchFamily="18" charset="0"/>
              </a:rPr>
              <a:t>[L. Kaufman</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et al. 1990</a:t>
            </a:r>
            <a:r>
              <a:rPr lang="en-US" altLang="zh-TW" dirty="0" smtClean="0">
                <a:latin typeface="Times New Roman" pitchFamily="18" charset="0"/>
                <a:cs typeface="Times New Roman" pitchFamily="18" charset="0"/>
              </a:rPr>
              <a:t>]</a:t>
            </a:r>
            <a:endParaRPr lang="zh-TW" altLang="zh-TW" dirty="0" smtClean="0">
              <a:latin typeface="Times New Roman" pitchFamily="18" charset="0"/>
              <a:cs typeface="Times New Roman" pitchFamily="18" charset="0"/>
            </a:endParaRPr>
          </a:p>
          <a:p>
            <a:endParaRPr lang="zh-TW" altLang="en-US" dirty="0"/>
          </a:p>
        </p:txBody>
      </p:sp>
      <p:sp>
        <p:nvSpPr>
          <p:cNvPr id="4" name="投影片編號版面配置區 3"/>
          <p:cNvSpPr>
            <a:spLocks noGrp="1"/>
          </p:cNvSpPr>
          <p:nvPr>
            <p:ph type="sldNum" sz="quarter" idx="11"/>
          </p:nvPr>
        </p:nvSpPr>
        <p:spPr/>
        <p:txBody>
          <a:bodyPr/>
          <a:lstStyle/>
          <a:p>
            <a:fld id="{98269176-8D91-4DCE-A8C6-1D90C362B929}" type="slidenum">
              <a:rPr lang="en-US" altLang="zh-TW" smtClean="0"/>
              <a:pPr/>
              <a:t>24</a:t>
            </a:fld>
            <a:endParaRPr lang="en-US" altLang="zh-TW"/>
          </a:p>
        </p:txBody>
      </p:sp>
      <p:pic>
        <p:nvPicPr>
          <p:cNvPr id="176130" name="Picture 2"/>
          <p:cNvPicPr>
            <a:picLocks noChangeAspect="1" noChangeArrowheads="1"/>
          </p:cNvPicPr>
          <p:nvPr/>
        </p:nvPicPr>
        <p:blipFill>
          <a:blip r:embed="rId3" cstate="print"/>
          <a:srcRect/>
          <a:stretch>
            <a:fillRect/>
          </a:stretch>
        </p:blipFill>
        <p:spPr bwMode="auto">
          <a:xfrm>
            <a:off x="2483768" y="3140968"/>
            <a:ext cx="4244516" cy="1296144"/>
          </a:xfrm>
          <a:prstGeom prst="rect">
            <a:avLst/>
          </a:prstGeom>
          <a:noFill/>
          <a:ln w="9525">
            <a:noFill/>
            <a:miter lim="800000"/>
            <a:headEnd/>
            <a:tailEnd/>
          </a:ln>
        </p:spPr>
      </p:pic>
      <p:sp>
        <p:nvSpPr>
          <p:cNvPr id="6" name="矩形 5"/>
          <p:cNvSpPr/>
          <p:nvPr/>
        </p:nvSpPr>
        <p:spPr>
          <a:xfrm>
            <a:off x="467544" y="4581128"/>
            <a:ext cx="8280920" cy="1569660"/>
          </a:xfrm>
          <a:prstGeom prst="rect">
            <a:avLst/>
          </a:prstGeom>
        </p:spPr>
        <p:txBody>
          <a:bodyPr wrap="square">
            <a:spAutoFit/>
          </a:bodyPr>
          <a:lstStyle/>
          <a:p>
            <a:r>
              <a:rPr lang="en-US" altLang="zh-TW" sz="2400" dirty="0" smtClean="0"/>
              <a:t>The value of Silhouette between from 1 to -1, the greater the Silhouette coefficient of the path, the higher path similarity in the cluster, and the lower path similarity with other cluster, which represents clustering result is better.</a:t>
            </a:r>
            <a:endParaRPr lang="zh-TW" alt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ea typeface="標楷體" pitchFamily="65" charset="-120"/>
                <a:cs typeface="Times New Roman" pitchFamily="18" charset="0"/>
              </a:rPr>
              <a:t>Performance</a:t>
            </a:r>
            <a:r>
              <a:rPr lang="zh-TW" altLang="en-US" dirty="0" smtClean="0">
                <a:ea typeface="標楷體" pitchFamily="65" charset="-120"/>
                <a:cs typeface="Times New Roman" pitchFamily="18" charset="0"/>
              </a:rPr>
              <a:t>－</a:t>
            </a:r>
            <a:r>
              <a:rPr lang="en-US" altLang="zh-TW" dirty="0" smtClean="0">
                <a:ea typeface="標楷體" pitchFamily="65" charset="-120"/>
                <a:cs typeface="Times New Roman" pitchFamily="18" charset="0"/>
              </a:rPr>
              <a:t>coverage</a:t>
            </a:r>
            <a:endParaRPr lang="zh-TW" altLang="en-US" dirty="0"/>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文字方塊 10"/>
          <p:cNvSpPr txBox="1"/>
          <p:nvPr/>
        </p:nvSpPr>
        <p:spPr>
          <a:xfrm>
            <a:off x="2699792" y="2500306"/>
            <a:ext cx="6444208" cy="584775"/>
          </a:xfrm>
          <a:prstGeom prst="rect">
            <a:avLst/>
          </a:prstGeom>
          <a:noFill/>
        </p:spPr>
        <p:txBody>
          <a:bodyPr wrap="square" rtlCol="0">
            <a:spAutoFit/>
          </a:bodyPr>
          <a:lstStyle/>
          <a:p>
            <a:r>
              <a:rPr lang="en-US" altLang="zh-TW" sz="3200" b="1" dirty="0" smtClean="0">
                <a:latin typeface="標楷體" pitchFamily="65" charset="-120"/>
                <a:ea typeface="標楷體" pitchFamily="65" charset="-120"/>
              </a:rPr>
              <a:t>the number of clustering </a:t>
            </a:r>
            <a:r>
              <a:rPr lang="en-US" altLang="zh-TW" sz="3200" b="1" dirty="0" smtClean="0">
                <a:latin typeface="標楷體" pitchFamily="65" charset="-120"/>
                <a:ea typeface="標楷體" pitchFamily="65" charset="-120"/>
              </a:rPr>
              <a:t>paths</a:t>
            </a:r>
            <a:endParaRPr lang="zh-TW" altLang="en-US" sz="3200" b="1" dirty="0">
              <a:latin typeface="標楷體" pitchFamily="65" charset="-120"/>
              <a:ea typeface="標楷體" pitchFamily="65" charset="-120"/>
            </a:endParaRPr>
          </a:p>
        </p:txBody>
      </p:sp>
      <p:cxnSp>
        <p:nvCxnSpPr>
          <p:cNvPr id="13" name="直線接點 12"/>
          <p:cNvCxnSpPr/>
          <p:nvPr/>
        </p:nvCxnSpPr>
        <p:spPr>
          <a:xfrm>
            <a:off x="2843808" y="3284984"/>
            <a:ext cx="5760640" cy="0"/>
          </a:xfrm>
          <a:prstGeom prst="line">
            <a:avLst/>
          </a:prstGeom>
        </p:spPr>
        <p:style>
          <a:lnRef idx="3">
            <a:schemeClr val="dk1"/>
          </a:lnRef>
          <a:fillRef idx="0">
            <a:schemeClr val="dk1"/>
          </a:fillRef>
          <a:effectRef idx="2">
            <a:schemeClr val="dk1"/>
          </a:effectRef>
          <a:fontRef idx="minor">
            <a:schemeClr val="tx1"/>
          </a:fontRef>
        </p:style>
      </p:cxnSp>
      <p:sp>
        <p:nvSpPr>
          <p:cNvPr id="14" name="文字方塊 13"/>
          <p:cNvSpPr txBox="1"/>
          <p:nvPr/>
        </p:nvSpPr>
        <p:spPr>
          <a:xfrm>
            <a:off x="2699792" y="3429000"/>
            <a:ext cx="6264696" cy="584775"/>
          </a:xfrm>
          <a:prstGeom prst="rect">
            <a:avLst/>
          </a:prstGeom>
          <a:noFill/>
        </p:spPr>
        <p:txBody>
          <a:bodyPr wrap="square" rtlCol="0">
            <a:spAutoFit/>
          </a:bodyPr>
          <a:lstStyle/>
          <a:p>
            <a:r>
              <a:rPr lang="en-US" altLang="zh-TW" sz="3200" b="1" dirty="0" smtClean="0">
                <a:latin typeface="標楷體" pitchFamily="65" charset="-120"/>
                <a:ea typeface="標楷體" pitchFamily="65" charset="-120"/>
              </a:rPr>
              <a:t>the total of numbers of </a:t>
            </a:r>
            <a:r>
              <a:rPr lang="en-US" altLang="zh-TW" sz="3200" b="1" dirty="0" smtClean="0">
                <a:latin typeface="標楷體" pitchFamily="65" charset="-120"/>
                <a:ea typeface="標楷體" pitchFamily="65" charset="-120"/>
              </a:rPr>
              <a:t>paths</a:t>
            </a:r>
            <a:endParaRPr lang="zh-TW" altLang="en-US" sz="3200" b="1" dirty="0">
              <a:latin typeface="標楷體" pitchFamily="65" charset="-120"/>
              <a:ea typeface="標楷體" pitchFamily="65" charset="-120"/>
            </a:endParaRPr>
          </a:p>
        </p:txBody>
      </p:sp>
      <p:sp>
        <p:nvSpPr>
          <p:cNvPr id="16" name="矩形 15"/>
          <p:cNvSpPr/>
          <p:nvPr/>
        </p:nvSpPr>
        <p:spPr>
          <a:xfrm>
            <a:off x="533814" y="3000372"/>
            <a:ext cx="2165978" cy="584775"/>
          </a:xfrm>
          <a:prstGeom prst="rect">
            <a:avLst/>
          </a:prstGeom>
        </p:spPr>
        <p:txBody>
          <a:bodyPr wrap="none">
            <a:spAutoFit/>
          </a:bodyPr>
          <a:lstStyle/>
          <a:p>
            <a:r>
              <a:rPr lang="en-US" altLang="zh-TW" sz="3200" dirty="0" smtClean="0"/>
              <a:t>Coverage</a:t>
            </a:r>
            <a:r>
              <a:rPr lang="en-US" altLang="zh-TW" sz="3200" b="1" dirty="0" smtClean="0">
                <a:latin typeface="標楷體" pitchFamily="65" charset="-120"/>
                <a:ea typeface="標楷體" pitchFamily="65" charset="-120"/>
              </a:rPr>
              <a:t>=</a:t>
            </a:r>
            <a:endParaRPr lang="zh-TW" altLang="en-US" sz="3200" b="1" dirty="0"/>
          </a:p>
        </p:txBody>
      </p:sp>
      <p:sp>
        <p:nvSpPr>
          <p:cNvPr id="15" name="投影片編號版面配置區 14"/>
          <p:cNvSpPr>
            <a:spLocks noGrp="1"/>
          </p:cNvSpPr>
          <p:nvPr>
            <p:ph type="sldNum" sz="quarter" idx="11"/>
          </p:nvPr>
        </p:nvSpPr>
        <p:spPr/>
        <p:txBody>
          <a:bodyPr/>
          <a:lstStyle/>
          <a:p>
            <a:fld id="{98269176-8D91-4DCE-A8C6-1D90C362B929}" type="slidenum">
              <a:rPr lang="en-US" altLang="zh-TW" smtClean="0"/>
              <a:pPr/>
              <a:t>25</a:t>
            </a:fld>
            <a:endParaRPr lang="en-US" altLang="zh-TW"/>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507288" cy="883568"/>
          </a:xfrm>
        </p:spPr>
        <p:txBody>
          <a:bodyPr/>
          <a:lstStyle/>
          <a:p>
            <a:r>
              <a:rPr lang="en-US" altLang="zh-TW" dirty="0" smtClean="0">
                <a:cs typeface="Times New Roman" pitchFamily="18" charset="0"/>
              </a:rPr>
              <a:t>Accuracy Analysis in ADOCP-DC</a:t>
            </a:r>
            <a:endParaRPr lang="zh-TW" altLang="en-US" dirty="0">
              <a:cs typeface="Times New Roman" pitchFamily="18" charset="0"/>
            </a:endParaRPr>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47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4756" name="Rectangle 4"/>
          <p:cNvSpPr>
            <a:spLocks noChangeArrowheads="1"/>
          </p:cNvSpPr>
          <p:nvPr/>
        </p:nvSpPr>
        <p:spPr bwMode="auto">
          <a:xfrm>
            <a:off x="0" y="2914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sp>
        <p:nvSpPr>
          <p:cNvPr id="74758" name="Rectangle 6"/>
          <p:cNvSpPr>
            <a:spLocks noChangeArrowheads="1"/>
          </p:cNvSpPr>
          <p:nvPr/>
        </p:nvSpPr>
        <p:spPr bwMode="auto">
          <a:xfrm>
            <a:off x="0" y="2914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graphicFrame>
        <p:nvGraphicFramePr>
          <p:cNvPr id="13" name="表格 12"/>
          <p:cNvGraphicFramePr>
            <a:graphicFrameLocks noGrp="1"/>
          </p:cNvGraphicFramePr>
          <p:nvPr/>
        </p:nvGraphicFramePr>
        <p:xfrm>
          <a:off x="2123728" y="1412776"/>
          <a:ext cx="4248471" cy="1087496"/>
        </p:xfrm>
        <a:graphic>
          <a:graphicData uri="http://schemas.openxmlformats.org/drawingml/2006/table">
            <a:tbl>
              <a:tblPr/>
              <a:tblGrid>
                <a:gridCol w="2899749"/>
                <a:gridCol w="1348722"/>
              </a:tblGrid>
              <a:tr h="235487">
                <a:tc>
                  <a:txBody>
                    <a:bodyPr/>
                    <a:lstStyle/>
                    <a:p>
                      <a:pPr>
                        <a:spcAft>
                          <a:spcPts val="0"/>
                        </a:spcAft>
                      </a:pPr>
                      <a:r>
                        <a:rPr lang="en-US" sz="1500" kern="100" dirty="0">
                          <a:latin typeface="Times New Roman" pitchFamily="18" charset="0"/>
                          <a:ea typeface="標楷體" pitchFamily="65" charset="-120"/>
                          <a:cs typeface="Times New Roman" pitchFamily="18" charset="0"/>
                        </a:rPr>
                        <a:t>Algorithm</a:t>
                      </a:r>
                      <a:endParaRPr lang="zh-TW" sz="1500" kern="100" dirty="0">
                        <a:latin typeface="Times New Roman" pitchFamily="18" charset="0"/>
                        <a:ea typeface="標楷體" pitchFamily="65" charset="-120"/>
                        <a:cs typeface="Times New Roman" pitchFamily="18" charset="0"/>
                      </a:endParaRPr>
                    </a:p>
                  </a:txBody>
                  <a:tcPr marL="88308" marR="8830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dirty="0" smtClean="0">
                          <a:latin typeface="Times New Roman" pitchFamily="18" charset="0"/>
                          <a:ea typeface="標楷體" pitchFamily="65" charset="-120"/>
                          <a:cs typeface="Times New Roman" pitchFamily="18" charset="0"/>
                        </a:rPr>
                        <a:t>ADOCP-DC</a:t>
                      </a:r>
                      <a:endParaRPr lang="zh-TW" sz="1500" kern="100" dirty="0">
                        <a:latin typeface="Times New Roman" pitchFamily="18" charset="0"/>
                        <a:ea typeface="標楷體" pitchFamily="65" charset="-120"/>
                        <a:cs typeface="Times New Roman" pitchFamily="18" charset="0"/>
                      </a:endParaRPr>
                    </a:p>
                  </a:txBody>
                  <a:tcPr marL="88308" marR="883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61">
                <a:tc>
                  <a:txBody>
                    <a:bodyPr/>
                    <a:lstStyle/>
                    <a:p>
                      <a:pPr>
                        <a:spcAft>
                          <a:spcPts val="0"/>
                        </a:spcAft>
                      </a:pPr>
                      <a:r>
                        <a:rPr lang="en-US" altLang="zh-TW" sz="1500" kern="100" smtClean="0">
                          <a:solidFill>
                            <a:srgbClr val="000000"/>
                          </a:solidFill>
                          <a:latin typeface="Times New Roman" pitchFamily="18" charset="0"/>
                          <a:ea typeface="標楷體" pitchFamily="65" charset="-120"/>
                          <a:cs typeface="Times New Roman" pitchFamily="18" charset="0"/>
                        </a:rPr>
                        <a:t>Clustering radius</a:t>
                      </a:r>
                      <a:endParaRPr lang="zh-TW" sz="1500" kern="100" dirty="0">
                        <a:latin typeface="Times New Roman" pitchFamily="18" charset="0"/>
                        <a:ea typeface="標楷體" pitchFamily="65" charset="-120"/>
                        <a:cs typeface="Times New Roman" pitchFamily="18" charset="0"/>
                      </a:endParaRPr>
                    </a:p>
                  </a:txBody>
                  <a:tcPr marL="88308" marR="8830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dirty="0" smtClean="0">
                          <a:latin typeface="Times New Roman" pitchFamily="18" charset="0"/>
                          <a:ea typeface="標楷體" pitchFamily="65" charset="-120"/>
                          <a:cs typeface="Times New Roman" pitchFamily="18" charset="0"/>
                        </a:rPr>
                        <a:t>16(AOI radius)</a:t>
                      </a:r>
                      <a:endParaRPr lang="zh-TW" sz="1500" kern="100" dirty="0">
                        <a:latin typeface="Times New Roman" pitchFamily="18" charset="0"/>
                        <a:ea typeface="標楷體" pitchFamily="65" charset="-120"/>
                        <a:cs typeface="Times New Roman" pitchFamily="18" charset="0"/>
                      </a:endParaRPr>
                    </a:p>
                  </a:txBody>
                  <a:tcPr marL="88308" marR="883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61">
                <a:tc>
                  <a:txBody>
                    <a:bodyPr/>
                    <a:lstStyle/>
                    <a:p>
                      <a:pPr>
                        <a:spcAft>
                          <a:spcPts val="0"/>
                        </a:spcAft>
                      </a:pPr>
                      <a:r>
                        <a:rPr lang="en-US" altLang="zh-TW" sz="1500" kern="100" dirty="0" smtClean="0">
                          <a:solidFill>
                            <a:srgbClr val="000000"/>
                          </a:solidFill>
                          <a:latin typeface="Times New Roman" pitchFamily="18" charset="0"/>
                          <a:ea typeface="標楷體" pitchFamily="65" charset="-120"/>
                          <a:cs typeface="Times New Roman" pitchFamily="18" charset="0"/>
                        </a:rPr>
                        <a:t>Number </a:t>
                      </a:r>
                      <a:r>
                        <a:rPr lang="en-US" altLang="zh-TW" sz="1500" kern="100" dirty="0" smtClean="0">
                          <a:solidFill>
                            <a:srgbClr val="000000"/>
                          </a:solidFill>
                          <a:latin typeface="Times New Roman" pitchFamily="18" charset="0"/>
                          <a:ea typeface="標楷體" pitchFamily="65" charset="-120"/>
                          <a:cs typeface="Times New Roman" pitchFamily="18" charset="0"/>
                        </a:rPr>
                        <a:t>of corresponding points</a:t>
                      </a:r>
                      <a:endParaRPr lang="zh-TW" sz="1500" kern="100" dirty="0">
                        <a:latin typeface="Times New Roman" pitchFamily="18" charset="0"/>
                        <a:ea typeface="標楷體" pitchFamily="65" charset="-120"/>
                        <a:cs typeface="Times New Roman" pitchFamily="18" charset="0"/>
                      </a:endParaRPr>
                    </a:p>
                  </a:txBody>
                  <a:tcPr marL="88308" marR="8830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500" kern="100" dirty="0" smtClean="0">
                          <a:solidFill>
                            <a:srgbClr val="FF0000"/>
                          </a:solidFill>
                          <a:latin typeface="Times New Roman" pitchFamily="18" charset="0"/>
                          <a:ea typeface="標楷體" pitchFamily="65" charset="-120"/>
                          <a:cs typeface="Times New Roman" pitchFamily="18" charset="0"/>
                        </a:rPr>
                        <a:t>&gt;=10</a:t>
                      </a:r>
                      <a:endParaRPr lang="zh-TW" sz="1500" kern="100" dirty="0">
                        <a:solidFill>
                          <a:srgbClr val="FF0000"/>
                        </a:solidFill>
                        <a:latin typeface="Times New Roman" pitchFamily="18" charset="0"/>
                        <a:ea typeface="標楷體" pitchFamily="65" charset="-120"/>
                        <a:cs typeface="Times New Roman" pitchFamily="18" charset="0"/>
                      </a:endParaRPr>
                    </a:p>
                  </a:txBody>
                  <a:tcPr marL="88308" marR="883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487">
                <a:tc>
                  <a:txBody>
                    <a:bodyPr/>
                    <a:lstStyle/>
                    <a:p>
                      <a:pPr>
                        <a:spcAft>
                          <a:spcPts val="0"/>
                        </a:spcAft>
                      </a:pPr>
                      <a:r>
                        <a:rPr lang="en-US" altLang="zh-TW" sz="1500" kern="100" dirty="0" smtClean="0">
                          <a:latin typeface="Times New Roman" pitchFamily="18" charset="0"/>
                          <a:ea typeface="標楷體" pitchFamily="65" charset="-120"/>
                          <a:cs typeface="Times New Roman" pitchFamily="18" charset="0"/>
                        </a:rPr>
                        <a:t>Minimum </a:t>
                      </a:r>
                      <a:r>
                        <a:rPr lang="en-US" altLang="zh-TW" sz="1500" kern="100" dirty="0" smtClean="0">
                          <a:latin typeface="Times New Roman" pitchFamily="18" charset="0"/>
                          <a:ea typeface="標楷體" pitchFamily="65" charset="-120"/>
                          <a:cs typeface="Times New Roman" pitchFamily="18" charset="0"/>
                        </a:rPr>
                        <a:t>number of clusters</a:t>
                      </a:r>
                      <a:endParaRPr lang="zh-TW" sz="1500" kern="100" dirty="0">
                        <a:latin typeface="Times New Roman" pitchFamily="18" charset="0"/>
                        <a:ea typeface="標楷體" pitchFamily="65" charset="-120"/>
                        <a:cs typeface="Times New Roman" pitchFamily="18" charset="0"/>
                      </a:endParaRPr>
                    </a:p>
                  </a:txBody>
                  <a:tcPr marL="88308" marR="8830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500" kern="100" dirty="0" smtClean="0">
                          <a:solidFill>
                            <a:srgbClr val="FF0000"/>
                          </a:solidFill>
                          <a:latin typeface="Times New Roman" pitchFamily="18" charset="0"/>
                          <a:ea typeface="標楷體" pitchFamily="65" charset="-120"/>
                          <a:cs typeface="Times New Roman" pitchFamily="18" charset="0"/>
                        </a:rPr>
                        <a:t>&gt;=150</a:t>
                      </a:r>
                      <a:endParaRPr lang="zh-TW" sz="1500" kern="100" dirty="0">
                        <a:solidFill>
                          <a:srgbClr val="FF0000"/>
                        </a:solidFill>
                        <a:latin typeface="Times New Roman" pitchFamily="18" charset="0"/>
                        <a:ea typeface="標楷體" pitchFamily="65" charset="-120"/>
                        <a:cs typeface="Times New Roman" pitchFamily="18" charset="0"/>
                      </a:endParaRPr>
                    </a:p>
                  </a:txBody>
                  <a:tcPr marL="88308" marR="883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12" name="圖片 11"/>
          <p:cNvPicPr/>
          <p:nvPr/>
        </p:nvPicPr>
        <p:blipFill>
          <a:blip r:embed="rId3" cstate="print">
            <a:clrChange>
              <a:clrFrom>
                <a:srgbClr val="FFFFFF"/>
              </a:clrFrom>
              <a:clrTo>
                <a:srgbClr val="FFFFFF">
                  <a:alpha val="0"/>
                </a:srgbClr>
              </a:clrTo>
            </a:clrChange>
          </a:blip>
          <a:srcRect/>
          <a:stretch>
            <a:fillRect/>
          </a:stretch>
        </p:blipFill>
        <p:spPr bwMode="auto">
          <a:xfrm>
            <a:off x="755576" y="2636912"/>
            <a:ext cx="7272808" cy="3888432"/>
          </a:xfrm>
          <a:prstGeom prst="rect">
            <a:avLst/>
          </a:prstGeom>
          <a:noFill/>
          <a:ln w="9525" cmpd="sng">
            <a:solidFill>
              <a:srgbClr val="000000"/>
            </a:solidFill>
            <a:miter lim="800000"/>
            <a:headEnd/>
            <a:tailEnd/>
          </a:ln>
          <a:effectLst/>
        </p:spPr>
      </p:pic>
      <p:sp>
        <p:nvSpPr>
          <p:cNvPr id="11" name="投影片編號版面配置區 10"/>
          <p:cNvSpPr>
            <a:spLocks noGrp="1"/>
          </p:cNvSpPr>
          <p:nvPr>
            <p:ph type="sldNum" sz="quarter" idx="11"/>
          </p:nvPr>
        </p:nvSpPr>
        <p:spPr/>
        <p:txBody>
          <a:bodyPr/>
          <a:lstStyle/>
          <a:p>
            <a:fld id="{98269176-8D91-4DCE-A8C6-1D90C362B929}" type="slidenum">
              <a:rPr lang="en-US" altLang="zh-TW" smtClean="0"/>
              <a:pPr/>
              <a:t>26</a:t>
            </a:fld>
            <a:endParaRPr lang="en-US" altLang="zh-TW"/>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686800" cy="955576"/>
          </a:xfrm>
        </p:spPr>
        <p:txBody>
          <a:bodyPr/>
          <a:lstStyle/>
          <a:p>
            <a:r>
              <a:rPr lang="en-US" altLang="zh-TW" dirty="0" smtClean="0">
                <a:cs typeface="Times New Roman" pitchFamily="18" charset="0"/>
              </a:rPr>
              <a:t>Coverage Analysis in ADOCP-DC</a:t>
            </a:r>
            <a:endParaRPr lang="zh-TW" altLang="en-US" dirty="0">
              <a:solidFill>
                <a:srgbClr val="FF0000"/>
              </a:solidFill>
            </a:endParaRPr>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819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81924" name="Rectangle 4"/>
          <p:cNvSpPr>
            <a:spLocks noChangeArrowheads="1"/>
          </p:cNvSpPr>
          <p:nvPr/>
        </p:nvSpPr>
        <p:spPr bwMode="auto">
          <a:xfrm>
            <a:off x="0" y="2676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81926" name="Rectangle 6"/>
          <p:cNvSpPr>
            <a:spLocks noChangeArrowheads="1"/>
          </p:cNvSpPr>
          <p:nvPr/>
        </p:nvSpPr>
        <p:spPr bwMode="auto">
          <a:xfrm>
            <a:off x="30480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600" b="0" i="0" u="none" strike="noStrike" cap="none" normalizeH="0" baseline="0" smtClean="0">
                <a:ln>
                  <a:noFill/>
                </a:ln>
                <a:solidFill>
                  <a:schemeClr val="tx1"/>
                </a:solidFill>
                <a:effectLst/>
                <a:latin typeface="Arial" pitchFamily="34" charset="0"/>
                <a:ea typeface="新細明體" pitchFamily="18" charset="-120"/>
              </a:rPr>
              <a:t/>
            </a:r>
            <a:br>
              <a:rPr kumimoji="1" lang="zh-TW" altLang="zh-TW" sz="600" b="0" i="0" u="none" strike="noStrike" cap="none" normalizeH="0" baseline="0" smtClean="0">
                <a:ln>
                  <a:noFill/>
                </a:ln>
                <a:solidFill>
                  <a:schemeClr val="tx1"/>
                </a:solidFill>
                <a:effectLst/>
                <a:latin typeface="Arial" pitchFamily="34" charset="0"/>
                <a:ea typeface="新細明體" pitchFamily="18" charset="-120"/>
              </a:rPr>
            </a:b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rPr>
              <a:t> </a:t>
            </a:r>
            <a:endParaRPr kumimoji="1" lang="en-US" altLang="zh-TW" sz="600" b="0" i="0" u="none" strike="noStrike" cap="none" normalizeH="0" baseline="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p:txBody>
      </p:sp>
      <p:graphicFrame>
        <p:nvGraphicFramePr>
          <p:cNvPr id="12" name="表格 11"/>
          <p:cNvGraphicFramePr>
            <a:graphicFrameLocks noGrp="1"/>
          </p:cNvGraphicFramePr>
          <p:nvPr/>
        </p:nvGraphicFramePr>
        <p:xfrm>
          <a:off x="2195736" y="1340768"/>
          <a:ext cx="4286280" cy="1214446"/>
        </p:xfrm>
        <a:graphic>
          <a:graphicData uri="http://schemas.openxmlformats.org/drawingml/2006/table">
            <a:tbl>
              <a:tblPr/>
              <a:tblGrid>
                <a:gridCol w="2725356"/>
                <a:gridCol w="1560924"/>
              </a:tblGrid>
              <a:tr h="262977">
                <a:tc>
                  <a:txBody>
                    <a:bodyPr/>
                    <a:lstStyle/>
                    <a:p>
                      <a:pPr>
                        <a:spcAft>
                          <a:spcPts val="0"/>
                        </a:spcAft>
                      </a:pPr>
                      <a:r>
                        <a:rPr lang="en-US" sz="1500" kern="100" dirty="0">
                          <a:latin typeface="Times New Roman" pitchFamily="18" charset="0"/>
                          <a:ea typeface="標楷體" pitchFamily="65" charset="-120"/>
                          <a:cs typeface="Times New Roman" pitchFamily="18" charset="0"/>
                        </a:rPr>
                        <a:t>Algorithm</a:t>
                      </a:r>
                      <a:endParaRPr lang="zh-TW" sz="1500" kern="100" dirty="0">
                        <a:latin typeface="Times New Roman" pitchFamily="18" charset="0"/>
                        <a:ea typeface="標楷體" pitchFamily="65" charset="-120"/>
                        <a:cs typeface="Times New Roman" pitchFamily="18" charset="0"/>
                      </a:endParaRPr>
                    </a:p>
                  </a:txBody>
                  <a:tcPr marL="88308" marR="8830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dirty="0" smtClean="0">
                          <a:latin typeface="Times New Roman" pitchFamily="18" charset="0"/>
                          <a:ea typeface="標楷體" pitchFamily="65" charset="-120"/>
                          <a:cs typeface="Times New Roman" pitchFamily="18" charset="0"/>
                        </a:rPr>
                        <a:t>ADOCP-DC</a:t>
                      </a:r>
                      <a:endParaRPr lang="zh-TW" sz="1500" kern="100" dirty="0">
                        <a:latin typeface="Times New Roman" pitchFamily="18" charset="0"/>
                        <a:ea typeface="標楷體" pitchFamily="65" charset="-120"/>
                        <a:cs typeface="Times New Roman" pitchFamily="18" charset="0"/>
                      </a:endParaRPr>
                    </a:p>
                  </a:txBody>
                  <a:tcPr marL="88308" marR="883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246">
                <a:tc>
                  <a:txBody>
                    <a:bodyPr/>
                    <a:lstStyle/>
                    <a:p>
                      <a:pPr>
                        <a:spcAft>
                          <a:spcPts val="0"/>
                        </a:spcAft>
                      </a:pPr>
                      <a:r>
                        <a:rPr lang="en-US" altLang="zh-TW" sz="1500" kern="100" dirty="0" smtClean="0">
                          <a:solidFill>
                            <a:srgbClr val="000000"/>
                          </a:solidFill>
                          <a:latin typeface="Times New Roman" pitchFamily="18" charset="0"/>
                          <a:ea typeface="標楷體" pitchFamily="65" charset="-120"/>
                          <a:cs typeface="Times New Roman" pitchFamily="18" charset="0"/>
                        </a:rPr>
                        <a:t>Clustering radius</a:t>
                      </a:r>
                      <a:endParaRPr lang="zh-TW" altLang="zh-TW" sz="1500" kern="100" dirty="0">
                        <a:latin typeface="Times New Roman" pitchFamily="18" charset="0"/>
                        <a:ea typeface="標楷體" pitchFamily="65" charset="-120"/>
                        <a:cs typeface="Times New Roman" pitchFamily="18" charset="0"/>
                      </a:endParaRPr>
                    </a:p>
                  </a:txBody>
                  <a:tcPr marL="88308" marR="8830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500" kern="100" dirty="0" smtClean="0">
                          <a:latin typeface="Times New Roman" pitchFamily="18" charset="0"/>
                          <a:ea typeface="標楷體" pitchFamily="65" charset="-120"/>
                          <a:cs typeface="Times New Roman" pitchFamily="18" charset="0"/>
                        </a:rPr>
                        <a:t>16(AOI radius)</a:t>
                      </a:r>
                      <a:endParaRPr lang="zh-TW" altLang="zh-TW" sz="1500" kern="100" dirty="0">
                        <a:latin typeface="Times New Roman" pitchFamily="18" charset="0"/>
                        <a:ea typeface="標楷體" pitchFamily="65" charset="-120"/>
                        <a:cs typeface="Times New Roman" pitchFamily="18" charset="0"/>
                      </a:endParaRPr>
                    </a:p>
                  </a:txBody>
                  <a:tcPr marL="88308" marR="883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246">
                <a:tc>
                  <a:txBody>
                    <a:bodyPr/>
                    <a:lstStyle/>
                    <a:p>
                      <a:pPr>
                        <a:spcAft>
                          <a:spcPts val="0"/>
                        </a:spcAft>
                      </a:pPr>
                      <a:r>
                        <a:rPr lang="en-US" altLang="zh-TW" sz="1500" kern="100" dirty="0" smtClean="0">
                          <a:solidFill>
                            <a:srgbClr val="000000"/>
                          </a:solidFill>
                          <a:latin typeface="Times New Roman" pitchFamily="18" charset="0"/>
                          <a:ea typeface="標楷體" pitchFamily="65" charset="-120"/>
                          <a:cs typeface="Times New Roman" pitchFamily="18" charset="0"/>
                        </a:rPr>
                        <a:t>Number </a:t>
                      </a:r>
                      <a:r>
                        <a:rPr lang="en-US" altLang="zh-TW" sz="1500" kern="100" dirty="0" smtClean="0">
                          <a:solidFill>
                            <a:srgbClr val="000000"/>
                          </a:solidFill>
                          <a:latin typeface="Times New Roman" pitchFamily="18" charset="0"/>
                          <a:ea typeface="標楷體" pitchFamily="65" charset="-120"/>
                          <a:cs typeface="Times New Roman" pitchFamily="18" charset="0"/>
                        </a:rPr>
                        <a:t>of corresponding points</a:t>
                      </a:r>
                      <a:endParaRPr lang="zh-TW" sz="1500" kern="100" dirty="0">
                        <a:latin typeface="Times New Roman" pitchFamily="18" charset="0"/>
                        <a:ea typeface="標楷體" pitchFamily="65" charset="-120"/>
                        <a:cs typeface="Times New Roman" pitchFamily="18" charset="0"/>
                      </a:endParaRPr>
                    </a:p>
                  </a:txBody>
                  <a:tcPr marL="88308" marR="8830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500" kern="100" dirty="0" smtClean="0">
                          <a:solidFill>
                            <a:srgbClr val="FF0000"/>
                          </a:solidFill>
                          <a:latin typeface="Times New Roman" pitchFamily="18" charset="0"/>
                          <a:ea typeface="標楷體" pitchFamily="65" charset="-120"/>
                          <a:cs typeface="Times New Roman" pitchFamily="18" charset="0"/>
                        </a:rPr>
                        <a:t>&gt;=10</a:t>
                      </a:r>
                      <a:endParaRPr lang="zh-TW" sz="1500" kern="100" dirty="0">
                        <a:solidFill>
                          <a:srgbClr val="FF0000"/>
                        </a:solidFill>
                        <a:latin typeface="Times New Roman" pitchFamily="18" charset="0"/>
                        <a:ea typeface="標楷體" pitchFamily="65" charset="-120"/>
                        <a:cs typeface="Times New Roman" pitchFamily="18" charset="0"/>
                      </a:endParaRPr>
                    </a:p>
                  </a:txBody>
                  <a:tcPr marL="88308" marR="883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977">
                <a:tc>
                  <a:txBody>
                    <a:bodyPr/>
                    <a:lstStyle/>
                    <a:p>
                      <a:pPr>
                        <a:spcAft>
                          <a:spcPts val="0"/>
                        </a:spcAft>
                      </a:pPr>
                      <a:r>
                        <a:rPr lang="en-US" altLang="zh-TW" sz="1500" kern="100" dirty="0" smtClean="0">
                          <a:latin typeface="Times New Roman" pitchFamily="18" charset="0"/>
                          <a:ea typeface="標楷體" pitchFamily="65" charset="-120"/>
                          <a:cs typeface="Times New Roman" pitchFamily="18" charset="0"/>
                        </a:rPr>
                        <a:t>Minimum </a:t>
                      </a:r>
                      <a:r>
                        <a:rPr lang="en-US" altLang="zh-TW" sz="1500" kern="100" dirty="0" smtClean="0">
                          <a:latin typeface="Times New Roman" pitchFamily="18" charset="0"/>
                          <a:ea typeface="標楷體" pitchFamily="65" charset="-120"/>
                          <a:cs typeface="Times New Roman" pitchFamily="18" charset="0"/>
                        </a:rPr>
                        <a:t>number of clusters</a:t>
                      </a:r>
                      <a:endParaRPr lang="zh-TW" sz="1500" kern="100" dirty="0">
                        <a:latin typeface="Times New Roman" pitchFamily="18" charset="0"/>
                        <a:ea typeface="標楷體" pitchFamily="65" charset="-120"/>
                        <a:cs typeface="Times New Roman" pitchFamily="18" charset="0"/>
                      </a:endParaRPr>
                    </a:p>
                  </a:txBody>
                  <a:tcPr marL="88308" marR="8830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500" kern="100" dirty="0" smtClean="0">
                          <a:solidFill>
                            <a:srgbClr val="FF0000"/>
                          </a:solidFill>
                          <a:latin typeface="Times New Roman" pitchFamily="18" charset="0"/>
                          <a:ea typeface="標楷體" pitchFamily="65" charset="-120"/>
                          <a:cs typeface="Times New Roman" pitchFamily="18" charset="0"/>
                        </a:rPr>
                        <a:t>&gt;=150</a:t>
                      </a:r>
                      <a:endParaRPr lang="zh-TW" sz="1500" kern="100" dirty="0">
                        <a:solidFill>
                          <a:srgbClr val="FF0000"/>
                        </a:solidFill>
                        <a:latin typeface="Times New Roman" pitchFamily="18" charset="0"/>
                        <a:ea typeface="標楷體" pitchFamily="65" charset="-120"/>
                        <a:cs typeface="Times New Roman" pitchFamily="18" charset="0"/>
                      </a:endParaRPr>
                    </a:p>
                  </a:txBody>
                  <a:tcPr marL="88308" marR="883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13" name="圖片 12"/>
          <p:cNvPicPr/>
          <p:nvPr/>
        </p:nvPicPr>
        <p:blipFill>
          <a:blip r:embed="rId3" cstate="print">
            <a:clrChange>
              <a:clrFrom>
                <a:srgbClr val="FFFFFF"/>
              </a:clrFrom>
              <a:clrTo>
                <a:srgbClr val="FFFFFF">
                  <a:alpha val="0"/>
                </a:srgbClr>
              </a:clrTo>
            </a:clrChange>
          </a:blip>
          <a:srcRect/>
          <a:stretch>
            <a:fillRect/>
          </a:stretch>
        </p:blipFill>
        <p:spPr bwMode="auto">
          <a:xfrm>
            <a:off x="899592" y="2636912"/>
            <a:ext cx="7128792" cy="3888432"/>
          </a:xfrm>
          <a:prstGeom prst="rect">
            <a:avLst/>
          </a:prstGeom>
          <a:noFill/>
          <a:ln w="9525" cmpd="sng">
            <a:solidFill>
              <a:srgbClr val="000000"/>
            </a:solidFill>
            <a:miter lim="800000"/>
            <a:headEnd/>
            <a:tailEnd/>
          </a:ln>
          <a:effectLst/>
        </p:spPr>
      </p:pic>
      <p:sp>
        <p:nvSpPr>
          <p:cNvPr id="11" name="投影片編號版面配置區 10"/>
          <p:cNvSpPr>
            <a:spLocks noGrp="1"/>
          </p:cNvSpPr>
          <p:nvPr>
            <p:ph type="sldNum" sz="quarter" idx="11"/>
          </p:nvPr>
        </p:nvSpPr>
        <p:spPr/>
        <p:txBody>
          <a:bodyPr/>
          <a:lstStyle/>
          <a:p>
            <a:fld id="{98269176-8D91-4DCE-A8C6-1D90C362B929}" type="slidenum">
              <a:rPr lang="en-US" altLang="zh-TW" smtClean="0"/>
              <a:pPr/>
              <a:t>27</a:t>
            </a:fld>
            <a:endParaRPr lang="en-US" altLang="zh-TW"/>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latin typeface="Times New Roman" pitchFamily="18" charset="0"/>
              <a:ea typeface="標楷體" pitchFamily="65" charset="-120"/>
              <a:cs typeface="Times New Roman" pitchFamily="18" charset="0"/>
            </a:endParaRPr>
          </a:p>
        </p:txBody>
      </p:sp>
      <p:graphicFrame>
        <p:nvGraphicFramePr>
          <p:cNvPr id="10" name="表格 9"/>
          <p:cNvGraphicFramePr>
            <a:graphicFrameLocks noGrp="1"/>
          </p:cNvGraphicFramePr>
          <p:nvPr/>
        </p:nvGraphicFramePr>
        <p:xfrm>
          <a:off x="2483768" y="1340768"/>
          <a:ext cx="3960440" cy="1143010"/>
        </p:xfrm>
        <a:graphic>
          <a:graphicData uri="http://schemas.openxmlformats.org/drawingml/2006/table">
            <a:tbl>
              <a:tblPr/>
              <a:tblGrid>
                <a:gridCol w="2174359"/>
                <a:gridCol w="1786081"/>
              </a:tblGrid>
              <a:tr h="228602">
                <a:tc>
                  <a:txBody>
                    <a:bodyPr/>
                    <a:lstStyle/>
                    <a:p>
                      <a:pPr>
                        <a:spcAft>
                          <a:spcPts val="0"/>
                        </a:spcAft>
                      </a:pPr>
                      <a:r>
                        <a:rPr lang="en-US" sz="1300" b="1" kern="100" dirty="0">
                          <a:latin typeface="Times New Roman" pitchFamily="18" charset="0"/>
                          <a:ea typeface="標楷體" pitchFamily="65" charset="-120"/>
                          <a:cs typeface="Times New Roman" pitchFamily="18" charset="0"/>
                        </a:rPr>
                        <a:t>Algorithm</a:t>
                      </a:r>
                      <a:endParaRPr lang="zh-TW" sz="1300" kern="100" dirty="0">
                        <a:latin typeface="Times New Roman" pitchFamily="18" charset="0"/>
                        <a:ea typeface="標楷體" pitchFamily="65" charset="-120"/>
                        <a:cs typeface="Times New Roman" pitchFamily="18" charset="0"/>
                      </a:endParaRPr>
                    </a:p>
                  </a:txBody>
                  <a:tcPr marL="70760" marR="7076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100" dirty="0" smtClean="0">
                          <a:latin typeface="Times New Roman" pitchFamily="18" charset="0"/>
                          <a:ea typeface="標楷體" pitchFamily="65" charset="-120"/>
                          <a:cs typeface="Times New Roman" pitchFamily="18" charset="0"/>
                        </a:rPr>
                        <a:t>LCSS-DC</a:t>
                      </a:r>
                      <a:endParaRPr lang="zh-TW" sz="1300" kern="100" dirty="0">
                        <a:latin typeface="Times New Roman" pitchFamily="18" charset="0"/>
                        <a:ea typeface="標楷體" pitchFamily="65" charset="-120"/>
                        <a:cs typeface="Times New Roman" pitchFamily="18" charset="0"/>
                      </a:endParaRPr>
                    </a:p>
                  </a:txBody>
                  <a:tcPr marL="70760" marR="707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spcAft>
                          <a:spcPts val="0"/>
                        </a:spcAft>
                      </a:pPr>
                      <a:r>
                        <a:rPr lang="en-US" sz="1300" kern="100" dirty="0" smtClean="0">
                          <a:latin typeface="Times New Roman" pitchFamily="18" charset="0"/>
                          <a:ea typeface="標楷體" pitchFamily="65" charset="-120"/>
                          <a:cs typeface="Times New Roman" pitchFamily="18" charset="0"/>
                        </a:rPr>
                        <a:t>Cell diameter</a:t>
                      </a:r>
                      <a:endParaRPr lang="zh-TW" sz="1300" kern="100" dirty="0">
                        <a:latin typeface="Times New Roman" pitchFamily="18" charset="0"/>
                        <a:ea typeface="標楷體" pitchFamily="65" charset="-120"/>
                        <a:cs typeface="Times New Roman" pitchFamily="18" charset="0"/>
                      </a:endParaRPr>
                    </a:p>
                  </a:txBody>
                  <a:tcPr marL="70760" marR="7076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100" dirty="0" smtClean="0">
                          <a:latin typeface="Times New Roman" pitchFamily="18" charset="0"/>
                          <a:ea typeface="標楷體" pitchFamily="65" charset="-120"/>
                          <a:cs typeface="Times New Roman" pitchFamily="18" charset="0"/>
                        </a:rPr>
                        <a:t>32(AOI </a:t>
                      </a:r>
                      <a:r>
                        <a:rPr lang="en-US" altLang="zh-TW" sz="1300" kern="100" dirty="0" smtClean="0">
                          <a:latin typeface="Times New Roman" pitchFamily="18" charset="0"/>
                          <a:ea typeface="標楷體" pitchFamily="65" charset="-120"/>
                          <a:cs typeface="Times New Roman" pitchFamily="18" charset="0"/>
                        </a:rPr>
                        <a:t>radius</a:t>
                      </a:r>
                      <a:r>
                        <a:rPr lang="en-US" sz="1300" kern="100" dirty="0" smtClean="0">
                          <a:latin typeface="Times New Roman" pitchFamily="18" charset="0"/>
                          <a:ea typeface="標楷體" pitchFamily="65" charset="-120"/>
                          <a:cs typeface="Times New Roman" pitchFamily="18" charset="0"/>
                        </a:rPr>
                        <a:t>)</a:t>
                      </a:r>
                      <a:endParaRPr lang="zh-TW" sz="1300" kern="100" dirty="0">
                        <a:latin typeface="Times New Roman" pitchFamily="18" charset="0"/>
                        <a:ea typeface="標楷體" pitchFamily="65" charset="-120"/>
                        <a:cs typeface="Times New Roman" pitchFamily="18" charset="0"/>
                      </a:endParaRPr>
                    </a:p>
                  </a:txBody>
                  <a:tcPr marL="70760" marR="707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spcAft>
                          <a:spcPts val="0"/>
                        </a:spcAft>
                      </a:pPr>
                      <a:r>
                        <a:rPr lang="en-US" altLang="zh-TW" sz="1300" kern="100" dirty="0" err="1" smtClean="0">
                          <a:latin typeface="Times New Roman" pitchFamily="18" charset="0"/>
                          <a:ea typeface="標楷體" pitchFamily="65" charset="-120"/>
                          <a:cs typeface="Times New Roman" pitchFamily="18" charset="0"/>
                        </a:rPr>
                        <a:t>THa</a:t>
                      </a:r>
                      <a:endParaRPr lang="zh-TW" sz="1300" kern="100" dirty="0">
                        <a:latin typeface="Times New Roman" pitchFamily="18" charset="0"/>
                        <a:ea typeface="標楷體" pitchFamily="65" charset="-120"/>
                        <a:cs typeface="Times New Roman" pitchFamily="18" charset="0"/>
                      </a:endParaRPr>
                    </a:p>
                  </a:txBody>
                  <a:tcPr marL="70760" marR="7076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300" kern="100" dirty="0" smtClean="0">
                          <a:solidFill>
                            <a:srgbClr val="FF0000"/>
                          </a:solidFill>
                          <a:latin typeface="Times New Roman" pitchFamily="18" charset="0"/>
                          <a:ea typeface="標楷體" pitchFamily="65" charset="-120"/>
                          <a:cs typeface="Times New Roman" pitchFamily="18" charset="0"/>
                        </a:rPr>
                        <a:t>0.74</a:t>
                      </a:r>
                      <a:endParaRPr lang="zh-TW" altLang="zh-TW" sz="1300" kern="100" dirty="0">
                        <a:solidFill>
                          <a:srgbClr val="FF0000"/>
                        </a:solidFill>
                        <a:latin typeface="Times New Roman" pitchFamily="18" charset="0"/>
                        <a:ea typeface="標楷體" pitchFamily="65" charset="-120"/>
                        <a:cs typeface="Times New Roman" pitchFamily="18" charset="0"/>
                      </a:endParaRPr>
                    </a:p>
                  </a:txBody>
                  <a:tcPr marL="70760" marR="707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spcAft>
                          <a:spcPts val="0"/>
                        </a:spcAft>
                      </a:pPr>
                      <a:r>
                        <a:rPr lang="en-US" altLang="zh-TW" sz="1300" kern="100" dirty="0" err="1" smtClean="0">
                          <a:latin typeface="Times New Roman" pitchFamily="18" charset="0"/>
                          <a:ea typeface="標楷體" pitchFamily="65" charset="-120"/>
                          <a:cs typeface="Times New Roman" pitchFamily="18" charset="0"/>
                        </a:rPr>
                        <a:t>THb</a:t>
                      </a:r>
                      <a:endParaRPr lang="zh-TW" sz="1300" kern="100" dirty="0">
                        <a:latin typeface="Times New Roman" pitchFamily="18" charset="0"/>
                        <a:ea typeface="標楷體" pitchFamily="65" charset="-120"/>
                        <a:cs typeface="Times New Roman" pitchFamily="18" charset="0"/>
                      </a:endParaRPr>
                    </a:p>
                  </a:txBody>
                  <a:tcPr marL="70760" marR="7076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300" kern="100" dirty="0" smtClean="0">
                          <a:solidFill>
                            <a:srgbClr val="FF0000"/>
                          </a:solidFill>
                          <a:latin typeface="Times New Roman" pitchFamily="18" charset="0"/>
                          <a:ea typeface="標楷體" pitchFamily="65" charset="-120"/>
                          <a:cs typeface="Times New Roman" pitchFamily="18" charset="0"/>
                        </a:rPr>
                        <a:t>0.56</a:t>
                      </a:r>
                      <a:endParaRPr lang="zh-TW" sz="1300" kern="100" dirty="0">
                        <a:solidFill>
                          <a:srgbClr val="FF0000"/>
                        </a:solidFill>
                        <a:latin typeface="Times New Roman" pitchFamily="18" charset="0"/>
                        <a:ea typeface="標楷體" pitchFamily="65" charset="-120"/>
                        <a:cs typeface="Times New Roman" pitchFamily="18" charset="0"/>
                      </a:endParaRPr>
                    </a:p>
                  </a:txBody>
                  <a:tcPr marL="70760" marR="707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spcAft>
                          <a:spcPts val="0"/>
                        </a:spcAft>
                      </a:pPr>
                      <a:r>
                        <a:rPr lang="en-US" altLang="zh-TW" sz="1300" kern="100" dirty="0" smtClean="0">
                          <a:latin typeface="Times New Roman" pitchFamily="18" charset="0"/>
                          <a:ea typeface="標楷體" pitchFamily="65" charset="-120"/>
                          <a:cs typeface="Times New Roman" pitchFamily="18" charset="0"/>
                        </a:rPr>
                        <a:t>Minimum </a:t>
                      </a:r>
                      <a:r>
                        <a:rPr lang="en-US" altLang="zh-TW" sz="1300" kern="100" dirty="0" smtClean="0">
                          <a:latin typeface="Times New Roman" pitchFamily="18" charset="0"/>
                          <a:ea typeface="標楷體" pitchFamily="65" charset="-120"/>
                          <a:cs typeface="Times New Roman" pitchFamily="18" charset="0"/>
                        </a:rPr>
                        <a:t>number of clusters</a:t>
                      </a:r>
                      <a:endParaRPr lang="zh-TW" sz="1300" kern="100" dirty="0">
                        <a:latin typeface="Times New Roman" pitchFamily="18" charset="0"/>
                        <a:ea typeface="標楷體" pitchFamily="65" charset="-120"/>
                        <a:cs typeface="Times New Roman" pitchFamily="18" charset="0"/>
                      </a:endParaRPr>
                    </a:p>
                  </a:txBody>
                  <a:tcPr marL="70760" marR="7076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300" kern="100" dirty="0" smtClean="0">
                          <a:solidFill>
                            <a:srgbClr val="FF0000"/>
                          </a:solidFill>
                          <a:latin typeface="Times New Roman" pitchFamily="18" charset="0"/>
                          <a:ea typeface="標楷體" pitchFamily="65" charset="-120"/>
                          <a:cs typeface="Times New Roman" pitchFamily="18" charset="0"/>
                        </a:rPr>
                        <a:t>200</a:t>
                      </a:r>
                      <a:endParaRPr lang="zh-TW" sz="1300" kern="100" dirty="0">
                        <a:solidFill>
                          <a:srgbClr val="FF0000"/>
                        </a:solidFill>
                        <a:latin typeface="Times New Roman" pitchFamily="18" charset="0"/>
                        <a:ea typeface="標楷體" pitchFamily="65" charset="-120"/>
                        <a:cs typeface="Times New Roman" pitchFamily="18" charset="0"/>
                      </a:endParaRPr>
                    </a:p>
                  </a:txBody>
                  <a:tcPr marL="70760" marR="707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17" name="圖片 16"/>
          <p:cNvPicPr/>
          <p:nvPr/>
        </p:nvPicPr>
        <p:blipFill>
          <a:blip r:embed="rId4" cstate="print"/>
          <a:srcRect/>
          <a:stretch>
            <a:fillRect/>
          </a:stretch>
        </p:blipFill>
        <p:spPr bwMode="auto">
          <a:xfrm>
            <a:off x="647984" y="2564904"/>
            <a:ext cx="3780000" cy="3600400"/>
          </a:xfrm>
          <a:prstGeom prst="rect">
            <a:avLst/>
          </a:prstGeom>
          <a:noFill/>
          <a:ln w="9525">
            <a:noFill/>
            <a:miter lim="800000"/>
            <a:headEnd/>
            <a:tailEnd/>
          </a:ln>
        </p:spPr>
      </p:pic>
      <p:pic>
        <p:nvPicPr>
          <p:cNvPr id="18" name="圖片 17"/>
          <p:cNvPicPr/>
          <p:nvPr/>
        </p:nvPicPr>
        <p:blipFill>
          <a:blip r:embed="rId5" cstate="print">
            <a:clrChange>
              <a:clrFrom>
                <a:srgbClr val="FFFFFF"/>
              </a:clrFrom>
              <a:clrTo>
                <a:srgbClr val="FFFFFF">
                  <a:alpha val="0"/>
                </a:srgbClr>
              </a:clrTo>
            </a:clrChange>
          </a:blip>
          <a:srcRect/>
          <a:stretch>
            <a:fillRect/>
          </a:stretch>
        </p:blipFill>
        <p:spPr bwMode="auto">
          <a:xfrm>
            <a:off x="4572000" y="2708920"/>
            <a:ext cx="3780000" cy="3600000"/>
          </a:xfrm>
          <a:prstGeom prst="rect">
            <a:avLst/>
          </a:prstGeom>
          <a:noFill/>
          <a:ln w="9525">
            <a:noFill/>
            <a:miter lim="800000"/>
            <a:headEnd/>
            <a:tailEnd/>
          </a:ln>
        </p:spPr>
      </p:pic>
      <p:sp>
        <p:nvSpPr>
          <p:cNvPr id="9" name="投影片編號版面配置區 8"/>
          <p:cNvSpPr>
            <a:spLocks noGrp="1"/>
          </p:cNvSpPr>
          <p:nvPr>
            <p:ph type="sldNum" sz="quarter" idx="11"/>
          </p:nvPr>
        </p:nvSpPr>
        <p:spPr/>
        <p:txBody>
          <a:bodyPr/>
          <a:lstStyle/>
          <a:p>
            <a:fld id="{98269176-8D91-4DCE-A8C6-1D90C362B929}" type="slidenum">
              <a:rPr lang="en-US" altLang="zh-TW" smtClean="0"/>
              <a:pPr/>
              <a:t>28</a:t>
            </a:fld>
            <a:endParaRPr lang="en-US" altLang="zh-TW"/>
          </a:p>
        </p:txBody>
      </p:sp>
      <p:sp>
        <p:nvSpPr>
          <p:cNvPr id="14" name="標題 1"/>
          <p:cNvSpPr>
            <a:spLocks noGrp="1"/>
          </p:cNvSpPr>
          <p:nvPr>
            <p:ph type="title"/>
          </p:nvPr>
        </p:nvSpPr>
        <p:spPr>
          <a:xfrm>
            <a:off x="457200" y="457200"/>
            <a:ext cx="8229600" cy="883568"/>
          </a:xfrm>
        </p:spPr>
        <p:txBody>
          <a:bodyPr/>
          <a:lstStyle/>
          <a:p>
            <a:r>
              <a:rPr lang="en-US" altLang="zh-TW" dirty="0" smtClean="0">
                <a:cs typeface="Times New Roman" pitchFamily="18" charset="0"/>
              </a:rPr>
              <a:t>Accuracy Analysis in LCSS-DC</a:t>
            </a:r>
            <a:endParaRPr lang="zh-TW" altLang="en-US" dirty="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latin typeface="Times New Roman" pitchFamily="18" charset="0"/>
              <a:ea typeface="標楷體" pitchFamily="65" charset="-120"/>
              <a:cs typeface="Times New Roman" pitchFamily="18" charset="0"/>
            </a:endParaRPr>
          </a:p>
        </p:txBody>
      </p:sp>
      <p:graphicFrame>
        <p:nvGraphicFramePr>
          <p:cNvPr id="10" name="表格 9"/>
          <p:cNvGraphicFramePr>
            <a:graphicFrameLocks noGrp="1"/>
          </p:cNvGraphicFramePr>
          <p:nvPr/>
        </p:nvGraphicFramePr>
        <p:xfrm>
          <a:off x="1979711" y="1412776"/>
          <a:ext cx="4032449" cy="1143010"/>
        </p:xfrm>
        <a:graphic>
          <a:graphicData uri="http://schemas.openxmlformats.org/drawingml/2006/table">
            <a:tbl>
              <a:tblPr/>
              <a:tblGrid>
                <a:gridCol w="2304257"/>
                <a:gridCol w="1728192"/>
              </a:tblGrid>
              <a:tr h="228602">
                <a:tc>
                  <a:txBody>
                    <a:bodyPr/>
                    <a:lstStyle/>
                    <a:p>
                      <a:pPr>
                        <a:spcAft>
                          <a:spcPts val="0"/>
                        </a:spcAft>
                      </a:pPr>
                      <a:r>
                        <a:rPr lang="en-US" sz="1300" b="1" kern="100" dirty="0">
                          <a:latin typeface="Times New Roman" pitchFamily="18" charset="0"/>
                          <a:ea typeface="標楷體" pitchFamily="65" charset="-120"/>
                          <a:cs typeface="Times New Roman" pitchFamily="18" charset="0"/>
                        </a:rPr>
                        <a:t>Algorithm</a:t>
                      </a:r>
                      <a:endParaRPr lang="zh-TW" sz="1300" kern="100" dirty="0">
                        <a:latin typeface="Times New Roman" pitchFamily="18" charset="0"/>
                        <a:ea typeface="標楷體" pitchFamily="65" charset="-120"/>
                        <a:cs typeface="Times New Roman" pitchFamily="18" charset="0"/>
                      </a:endParaRPr>
                    </a:p>
                  </a:txBody>
                  <a:tcPr marL="70760" marR="7076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100" dirty="0" smtClean="0">
                          <a:latin typeface="Times New Roman" pitchFamily="18" charset="0"/>
                          <a:ea typeface="標楷體" pitchFamily="65" charset="-120"/>
                          <a:cs typeface="Times New Roman" pitchFamily="18" charset="0"/>
                        </a:rPr>
                        <a:t>LCSS-DC</a:t>
                      </a:r>
                      <a:endParaRPr lang="zh-TW" sz="1300" kern="100" dirty="0">
                        <a:latin typeface="Times New Roman" pitchFamily="18" charset="0"/>
                        <a:ea typeface="標楷體" pitchFamily="65" charset="-120"/>
                        <a:cs typeface="Times New Roman" pitchFamily="18" charset="0"/>
                      </a:endParaRPr>
                    </a:p>
                  </a:txBody>
                  <a:tcPr marL="70760" marR="707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spcAft>
                          <a:spcPts val="0"/>
                        </a:spcAft>
                      </a:pPr>
                      <a:r>
                        <a:rPr lang="en-US" sz="1300" kern="100" dirty="0" smtClean="0">
                          <a:latin typeface="Times New Roman" pitchFamily="18" charset="0"/>
                          <a:ea typeface="標楷體" pitchFamily="65" charset="-120"/>
                          <a:cs typeface="Times New Roman" pitchFamily="18" charset="0"/>
                        </a:rPr>
                        <a:t>Cell diameter</a:t>
                      </a:r>
                      <a:endParaRPr lang="zh-TW" sz="1300" kern="100" dirty="0">
                        <a:latin typeface="Times New Roman" pitchFamily="18" charset="0"/>
                        <a:ea typeface="標楷體" pitchFamily="65" charset="-120"/>
                        <a:cs typeface="Times New Roman" pitchFamily="18" charset="0"/>
                      </a:endParaRPr>
                    </a:p>
                  </a:txBody>
                  <a:tcPr marL="70760" marR="7076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kern="100" dirty="0" smtClean="0">
                          <a:latin typeface="Times New Roman" pitchFamily="18" charset="0"/>
                          <a:ea typeface="標楷體" pitchFamily="65" charset="-120"/>
                          <a:cs typeface="Times New Roman" pitchFamily="18" charset="0"/>
                        </a:rPr>
                        <a:t>32(AOI</a:t>
                      </a:r>
                      <a:r>
                        <a:rPr lang="en-US" altLang="zh-TW" sz="1300" kern="100" dirty="0" smtClean="0">
                          <a:latin typeface="Times New Roman" pitchFamily="18" charset="0"/>
                          <a:ea typeface="標楷體" pitchFamily="65" charset="-120"/>
                          <a:cs typeface="Times New Roman" pitchFamily="18" charset="0"/>
                        </a:rPr>
                        <a:t> radius</a:t>
                      </a:r>
                      <a:r>
                        <a:rPr lang="en-US" sz="1300" kern="100" dirty="0" smtClean="0">
                          <a:latin typeface="Times New Roman" pitchFamily="18" charset="0"/>
                          <a:ea typeface="標楷體" pitchFamily="65" charset="-120"/>
                          <a:cs typeface="Times New Roman" pitchFamily="18" charset="0"/>
                        </a:rPr>
                        <a:t>)</a:t>
                      </a:r>
                      <a:endParaRPr lang="zh-TW" sz="1300" kern="100" dirty="0">
                        <a:latin typeface="Times New Roman" pitchFamily="18" charset="0"/>
                        <a:ea typeface="標楷體" pitchFamily="65" charset="-120"/>
                        <a:cs typeface="Times New Roman" pitchFamily="18" charset="0"/>
                      </a:endParaRPr>
                    </a:p>
                  </a:txBody>
                  <a:tcPr marL="70760" marR="707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spcAft>
                          <a:spcPts val="0"/>
                        </a:spcAft>
                      </a:pPr>
                      <a:r>
                        <a:rPr lang="en-US" altLang="zh-TW" sz="1300" kern="100" dirty="0" err="1" smtClean="0">
                          <a:latin typeface="Times New Roman" pitchFamily="18" charset="0"/>
                          <a:ea typeface="標楷體" pitchFamily="65" charset="-120"/>
                          <a:cs typeface="Times New Roman" pitchFamily="18" charset="0"/>
                        </a:rPr>
                        <a:t>THa</a:t>
                      </a:r>
                      <a:endParaRPr lang="zh-TW" sz="1300" kern="100" dirty="0">
                        <a:latin typeface="Times New Roman" pitchFamily="18" charset="0"/>
                        <a:ea typeface="標楷體" pitchFamily="65" charset="-120"/>
                        <a:cs typeface="Times New Roman" pitchFamily="18" charset="0"/>
                      </a:endParaRPr>
                    </a:p>
                  </a:txBody>
                  <a:tcPr marL="70760" marR="7076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300" kern="100" dirty="0" smtClean="0">
                          <a:solidFill>
                            <a:srgbClr val="FF0000"/>
                          </a:solidFill>
                          <a:latin typeface="Times New Roman" pitchFamily="18" charset="0"/>
                          <a:ea typeface="標楷體" pitchFamily="65" charset="-120"/>
                          <a:cs typeface="Times New Roman" pitchFamily="18" charset="0"/>
                        </a:rPr>
                        <a:t>0.68</a:t>
                      </a:r>
                      <a:endParaRPr lang="zh-TW" altLang="zh-TW" sz="1300" kern="100" dirty="0">
                        <a:solidFill>
                          <a:srgbClr val="FF0000"/>
                        </a:solidFill>
                        <a:latin typeface="Times New Roman" pitchFamily="18" charset="0"/>
                        <a:ea typeface="標楷體" pitchFamily="65" charset="-120"/>
                        <a:cs typeface="Times New Roman" pitchFamily="18" charset="0"/>
                      </a:endParaRPr>
                    </a:p>
                  </a:txBody>
                  <a:tcPr marL="70760" marR="707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spcAft>
                          <a:spcPts val="0"/>
                        </a:spcAft>
                      </a:pPr>
                      <a:r>
                        <a:rPr lang="en-US" altLang="zh-TW" sz="1300" kern="100" dirty="0" err="1" smtClean="0">
                          <a:latin typeface="Times New Roman" pitchFamily="18" charset="0"/>
                          <a:ea typeface="標楷體" pitchFamily="65" charset="-120"/>
                          <a:cs typeface="Times New Roman" pitchFamily="18" charset="0"/>
                        </a:rPr>
                        <a:t>THb</a:t>
                      </a:r>
                      <a:endParaRPr lang="zh-TW" sz="1300" kern="100" dirty="0">
                        <a:latin typeface="Times New Roman" pitchFamily="18" charset="0"/>
                        <a:ea typeface="標楷體" pitchFamily="65" charset="-120"/>
                        <a:cs typeface="Times New Roman" pitchFamily="18" charset="0"/>
                      </a:endParaRPr>
                    </a:p>
                  </a:txBody>
                  <a:tcPr marL="70760" marR="7076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300" kern="100" dirty="0" smtClean="0">
                          <a:solidFill>
                            <a:srgbClr val="FF0000"/>
                          </a:solidFill>
                          <a:latin typeface="Times New Roman" pitchFamily="18" charset="0"/>
                          <a:ea typeface="標楷體" pitchFamily="65" charset="-120"/>
                          <a:cs typeface="Times New Roman" pitchFamily="18" charset="0"/>
                        </a:rPr>
                        <a:t>0.65</a:t>
                      </a:r>
                      <a:endParaRPr lang="zh-TW" sz="1300" kern="100" dirty="0">
                        <a:solidFill>
                          <a:srgbClr val="FF0000"/>
                        </a:solidFill>
                        <a:latin typeface="Times New Roman" pitchFamily="18" charset="0"/>
                        <a:ea typeface="標楷體" pitchFamily="65" charset="-120"/>
                        <a:cs typeface="Times New Roman" pitchFamily="18" charset="0"/>
                      </a:endParaRPr>
                    </a:p>
                  </a:txBody>
                  <a:tcPr marL="70760" marR="707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spcAft>
                          <a:spcPts val="0"/>
                        </a:spcAft>
                      </a:pPr>
                      <a:r>
                        <a:rPr lang="en-US" altLang="zh-TW" sz="1300" kern="100" dirty="0" smtClean="0">
                          <a:latin typeface="Times New Roman" pitchFamily="18" charset="0"/>
                          <a:ea typeface="標楷體" pitchFamily="65" charset="-120"/>
                          <a:cs typeface="Times New Roman" pitchFamily="18" charset="0"/>
                        </a:rPr>
                        <a:t>Minimum </a:t>
                      </a:r>
                      <a:r>
                        <a:rPr lang="en-US" altLang="zh-TW" sz="1300" kern="100" dirty="0" smtClean="0">
                          <a:latin typeface="Times New Roman" pitchFamily="18" charset="0"/>
                          <a:ea typeface="標楷體" pitchFamily="65" charset="-120"/>
                          <a:cs typeface="Times New Roman" pitchFamily="18" charset="0"/>
                        </a:rPr>
                        <a:t>number of clusters</a:t>
                      </a:r>
                      <a:endParaRPr lang="zh-TW" sz="1300" kern="100" dirty="0">
                        <a:latin typeface="Times New Roman" pitchFamily="18" charset="0"/>
                        <a:ea typeface="標楷體" pitchFamily="65" charset="-120"/>
                        <a:cs typeface="Times New Roman" pitchFamily="18" charset="0"/>
                      </a:endParaRPr>
                    </a:p>
                  </a:txBody>
                  <a:tcPr marL="70760" marR="7076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300" kern="100" dirty="0" smtClean="0">
                          <a:solidFill>
                            <a:srgbClr val="FF0000"/>
                          </a:solidFill>
                          <a:latin typeface="Times New Roman" pitchFamily="18" charset="0"/>
                          <a:ea typeface="標楷體" pitchFamily="65" charset="-120"/>
                          <a:cs typeface="Times New Roman" pitchFamily="18" charset="0"/>
                        </a:rPr>
                        <a:t>300</a:t>
                      </a:r>
                      <a:endParaRPr lang="zh-TW" sz="1300" kern="100" dirty="0">
                        <a:solidFill>
                          <a:srgbClr val="FF0000"/>
                        </a:solidFill>
                        <a:latin typeface="Times New Roman" pitchFamily="18" charset="0"/>
                        <a:ea typeface="標楷體" pitchFamily="65" charset="-120"/>
                        <a:cs typeface="Times New Roman" pitchFamily="18" charset="0"/>
                      </a:endParaRPr>
                    </a:p>
                  </a:txBody>
                  <a:tcPr marL="70760" marR="7076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16" name="圖片 15"/>
          <p:cNvPicPr/>
          <p:nvPr/>
        </p:nvPicPr>
        <p:blipFill>
          <a:blip r:embed="rId4" cstate="print"/>
          <a:srcRect/>
          <a:stretch>
            <a:fillRect/>
          </a:stretch>
        </p:blipFill>
        <p:spPr bwMode="auto">
          <a:xfrm>
            <a:off x="755576" y="2636912"/>
            <a:ext cx="3780000" cy="3600000"/>
          </a:xfrm>
          <a:prstGeom prst="rect">
            <a:avLst/>
          </a:prstGeom>
          <a:noFill/>
          <a:ln w="9525">
            <a:noFill/>
            <a:miter lim="800000"/>
            <a:headEnd/>
            <a:tailEnd/>
          </a:ln>
        </p:spPr>
      </p:pic>
      <p:pic>
        <p:nvPicPr>
          <p:cNvPr id="17" name="圖片 16"/>
          <p:cNvPicPr/>
          <p:nvPr/>
        </p:nvPicPr>
        <p:blipFill>
          <a:blip r:embed="rId5" cstate="print">
            <a:clrChange>
              <a:clrFrom>
                <a:srgbClr val="FFFFFF"/>
              </a:clrFrom>
              <a:clrTo>
                <a:srgbClr val="FFFFFF">
                  <a:alpha val="0"/>
                </a:srgbClr>
              </a:clrTo>
            </a:clrChange>
          </a:blip>
          <a:srcRect/>
          <a:stretch>
            <a:fillRect/>
          </a:stretch>
        </p:blipFill>
        <p:spPr bwMode="auto">
          <a:xfrm>
            <a:off x="4680432" y="2709320"/>
            <a:ext cx="3780000" cy="3600000"/>
          </a:xfrm>
          <a:prstGeom prst="rect">
            <a:avLst/>
          </a:prstGeom>
          <a:noFill/>
          <a:ln w="9525">
            <a:noFill/>
            <a:miter lim="800000"/>
            <a:headEnd/>
            <a:tailEnd/>
          </a:ln>
        </p:spPr>
      </p:pic>
      <p:sp>
        <p:nvSpPr>
          <p:cNvPr id="9" name="投影片編號版面配置區 8"/>
          <p:cNvSpPr>
            <a:spLocks noGrp="1"/>
          </p:cNvSpPr>
          <p:nvPr>
            <p:ph type="sldNum" sz="quarter" idx="11"/>
          </p:nvPr>
        </p:nvSpPr>
        <p:spPr/>
        <p:txBody>
          <a:bodyPr/>
          <a:lstStyle/>
          <a:p>
            <a:fld id="{98269176-8D91-4DCE-A8C6-1D90C362B929}" type="slidenum">
              <a:rPr lang="en-US" altLang="zh-TW" smtClean="0"/>
              <a:pPr/>
              <a:t>29</a:t>
            </a:fld>
            <a:endParaRPr lang="en-US" altLang="zh-TW"/>
          </a:p>
        </p:txBody>
      </p:sp>
      <p:sp>
        <p:nvSpPr>
          <p:cNvPr id="15" name="標題 1"/>
          <p:cNvSpPr>
            <a:spLocks noGrp="1"/>
          </p:cNvSpPr>
          <p:nvPr>
            <p:ph type="title"/>
          </p:nvPr>
        </p:nvSpPr>
        <p:spPr>
          <a:xfrm>
            <a:off x="457200" y="457200"/>
            <a:ext cx="8229600" cy="955576"/>
          </a:xfrm>
        </p:spPr>
        <p:txBody>
          <a:bodyPr/>
          <a:lstStyle/>
          <a:p>
            <a:r>
              <a:rPr lang="en-US" altLang="zh-TW" dirty="0" smtClean="0">
                <a:cs typeface="Times New Roman" pitchFamily="18" charset="0"/>
              </a:rPr>
              <a:t>Coverage Analysis in LCSS-DC</a:t>
            </a:r>
            <a:endParaRPr lang="zh-TW" altLang="en-US"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ea typeface="標楷體" pitchFamily="65" charset="-120"/>
                <a:cs typeface="Times New Roman" pitchFamily="18" charset="0"/>
              </a:rPr>
              <a:t>Introduction</a:t>
            </a:r>
            <a:endParaRPr lang="zh-TW" altLang="en-US" dirty="0">
              <a:ea typeface="標楷體" pitchFamily="65" charset="-120"/>
              <a:cs typeface="Times New Roman" pitchFamily="18" charset="0"/>
            </a:endParaRPr>
          </a:p>
        </p:txBody>
      </p:sp>
      <p:sp>
        <p:nvSpPr>
          <p:cNvPr id="7" name="Rectangle 3"/>
          <p:cNvSpPr>
            <a:spLocks noGrp="1" noChangeArrowheads="1"/>
          </p:cNvSpPr>
          <p:nvPr>
            <p:ph idx="1"/>
          </p:nvPr>
        </p:nvSpPr>
        <p:spPr>
          <a:xfrm>
            <a:off x="485804" y="1714488"/>
            <a:ext cx="8229600" cy="4105275"/>
          </a:xfrm>
        </p:spPr>
        <p:txBody>
          <a:bodyPr/>
          <a:lstStyle/>
          <a:p>
            <a:pPr>
              <a:lnSpc>
                <a:spcPct val="90000"/>
              </a:lnSpc>
            </a:pPr>
            <a:r>
              <a:rPr lang="en-US" altLang="zh-TW" sz="2400" i="1" dirty="0" smtClean="0"/>
              <a:t>Networked virtual environments</a:t>
            </a:r>
            <a:r>
              <a:rPr lang="en-US" altLang="zh-TW" sz="2400" dirty="0" smtClean="0"/>
              <a:t> (</a:t>
            </a:r>
            <a:r>
              <a:rPr lang="en-US" altLang="zh-TW" sz="2400" i="1" dirty="0" smtClean="0"/>
              <a:t>NVEs</a:t>
            </a:r>
            <a:r>
              <a:rPr lang="en-US" altLang="zh-TW" sz="2400" dirty="0" smtClean="0"/>
              <a:t>)</a:t>
            </a:r>
          </a:p>
          <a:p>
            <a:pPr lvl="1">
              <a:lnSpc>
                <a:spcPct val="90000"/>
              </a:lnSpc>
            </a:pPr>
            <a:r>
              <a:rPr lang="en-US" altLang="zh-TW" sz="2000" dirty="0" smtClean="0">
                <a:latin typeface="Times New Roman" pitchFamily="18" charset="0"/>
                <a:ea typeface="標楷體" pitchFamily="65" charset="-120"/>
              </a:rPr>
              <a:t>virtual worlds full of numerous virtual objects to simulate a variety of real world </a:t>
            </a:r>
            <a:r>
              <a:rPr lang="en-US" altLang="zh-TW" sz="2000" dirty="0" smtClean="0">
                <a:latin typeface="Times New Roman" pitchFamily="18" charset="0"/>
                <a:ea typeface="標楷體" pitchFamily="65" charset="-120"/>
              </a:rPr>
              <a:t>scenes</a:t>
            </a:r>
            <a:endParaRPr lang="en-US" altLang="zh-TW" sz="2000" dirty="0" smtClean="0">
              <a:latin typeface="Times New Roman" pitchFamily="18" charset="0"/>
              <a:ea typeface="標楷體" pitchFamily="65" charset="-120"/>
            </a:endParaRPr>
          </a:p>
          <a:p>
            <a:pPr lvl="1">
              <a:lnSpc>
                <a:spcPct val="90000"/>
              </a:lnSpc>
            </a:pPr>
            <a:r>
              <a:rPr lang="en-US" altLang="zh-TW" sz="2000" dirty="0" smtClean="0">
                <a:latin typeface="Times New Roman" pitchFamily="18" charset="0"/>
                <a:ea typeface="標楷體" pitchFamily="65" charset="-120"/>
              </a:rPr>
              <a:t>allowing </a:t>
            </a:r>
            <a:r>
              <a:rPr lang="en-US" altLang="zh-TW" sz="2000" dirty="0" smtClean="0">
                <a:latin typeface="Times New Roman" pitchFamily="18" charset="0"/>
                <a:ea typeface="標楷體" pitchFamily="65" charset="-120"/>
              </a:rPr>
              <a:t>multiple geographically  distributed  users  to assume  </a:t>
            </a:r>
            <a:r>
              <a:rPr lang="en-US" altLang="zh-TW" sz="2000" i="1" dirty="0" smtClean="0">
                <a:solidFill>
                  <a:srgbClr val="FF0000"/>
                </a:solidFill>
                <a:latin typeface="Times New Roman" pitchFamily="18" charset="0"/>
                <a:ea typeface="標楷體" pitchFamily="65" charset="-120"/>
              </a:rPr>
              <a:t>avatars</a:t>
            </a:r>
            <a:r>
              <a:rPr lang="en-US" altLang="zh-TW" sz="2000" dirty="0" smtClean="0">
                <a:latin typeface="Times New Roman" pitchFamily="18" charset="0"/>
                <a:ea typeface="標楷體" pitchFamily="65" charset="-120"/>
              </a:rPr>
              <a:t>  to  concurrently  interact with each other via network connections.</a:t>
            </a:r>
          </a:p>
          <a:p>
            <a:pPr lvl="1">
              <a:lnSpc>
                <a:spcPct val="90000"/>
              </a:lnSpc>
            </a:pPr>
            <a:r>
              <a:rPr lang="en-US" altLang="zh-TW" sz="2000" dirty="0" smtClean="0">
                <a:latin typeface="Times New Roman" pitchFamily="18" charset="0"/>
                <a:ea typeface="標楷體" pitchFamily="65" charset="-120"/>
              </a:rPr>
              <a:t>E.G., </a:t>
            </a:r>
            <a:r>
              <a:rPr lang="en-US" altLang="zh-TW" sz="2000" dirty="0" smtClean="0">
                <a:solidFill>
                  <a:srgbClr val="FF0000"/>
                </a:solidFill>
                <a:latin typeface="Times New Roman" pitchFamily="18" charset="0"/>
                <a:ea typeface="標楷體" pitchFamily="65" charset="-120"/>
              </a:rPr>
              <a:t>MMOG</a:t>
            </a:r>
            <a:r>
              <a:rPr lang="en-US" altLang="zh-TW" sz="2000" dirty="0" smtClean="0">
                <a:latin typeface="Times New Roman" pitchFamily="18" charset="0"/>
                <a:ea typeface="標楷體" pitchFamily="65" charset="-120"/>
              </a:rPr>
              <a:t>s: World of </a:t>
            </a:r>
            <a:r>
              <a:rPr lang="en-US" altLang="zh-TW" sz="2000" dirty="0" err="1" smtClean="0">
                <a:latin typeface="Times New Roman" pitchFamily="18" charset="0"/>
                <a:ea typeface="標楷體" pitchFamily="65" charset="-120"/>
              </a:rPr>
              <a:t>Warcraft</a:t>
            </a:r>
            <a:r>
              <a:rPr lang="en-US" altLang="zh-TW" sz="2000" dirty="0" smtClean="0">
                <a:latin typeface="Times New Roman" pitchFamily="18" charset="0"/>
                <a:ea typeface="標楷體" pitchFamily="65" charset="-120"/>
              </a:rPr>
              <a:t> (</a:t>
            </a:r>
            <a:r>
              <a:rPr lang="en-US" altLang="zh-TW" sz="2000" dirty="0" err="1" smtClean="0">
                <a:solidFill>
                  <a:srgbClr val="FF0000"/>
                </a:solidFill>
                <a:latin typeface="Times New Roman" pitchFamily="18" charset="0"/>
                <a:ea typeface="標楷體" pitchFamily="65" charset="-120"/>
              </a:rPr>
              <a:t>WoW</a:t>
            </a:r>
            <a:r>
              <a:rPr lang="en-US" altLang="zh-TW" sz="2000" dirty="0" smtClean="0">
                <a:latin typeface="Times New Roman" pitchFamily="18" charset="0"/>
                <a:ea typeface="標楷體" pitchFamily="65" charset="-120"/>
              </a:rPr>
              <a:t>), Second Life (</a:t>
            </a:r>
            <a:r>
              <a:rPr lang="en-US" altLang="zh-TW" sz="2000" dirty="0" smtClean="0">
                <a:solidFill>
                  <a:srgbClr val="FF0000"/>
                </a:solidFill>
                <a:latin typeface="Times New Roman" pitchFamily="18" charset="0"/>
                <a:ea typeface="標楷體" pitchFamily="65" charset="-120"/>
              </a:rPr>
              <a:t>SL</a:t>
            </a:r>
            <a:r>
              <a:rPr lang="en-US" altLang="zh-TW" sz="2000" dirty="0" smtClean="0">
                <a:latin typeface="Times New Roman" pitchFamily="18" charset="0"/>
                <a:ea typeface="標楷體" pitchFamily="65" charset="-120"/>
              </a:rPr>
              <a:t>)</a:t>
            </a:r>
            <a:endParaRPr lang="en-US" altLang="zh-TW" sz="2000" dirty="0">
              <a:latin typeface="Times New Roman" pitchFamily="18" charset="0"/>
              <a:ea typeface="標楷體" pitchFamily="65" charset="-120"/>
            </a:endParaRPr>
          </a:p>
        </p:txBody>
      </p:sp>
      <p:pic>
        <p:nvPicPr>
          <p:cNvPr id="1026" name="Picture 2"/>
          <p:cNvPicPr>
            <a:picLocks noChangeAspect="1" noChangeArrowheads="1"/>
          </p:cNvPicPr>
          <p:nvPr/>
        </p:nvPicPr>
        <p:blipFill>
          <a:blip r:embed="rId3" cstate="print"/>
          <a:srcRect/>
          <a:stretch>
            <a:fillRect/>
          </a:stretch>
        </p:blipFill>
        <p:spPr bwMode="auto">
          <a:xfrm>
            <a:off x="500034" y="3933056"/>
            <a:ext cx="4094755" cy="278209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43438" y="3933056"/>
            <a:ext cx="4142323" cy="2782092"/>
          </a:xfrm>
          <a:prstGeom prst="rect">
            <a:avLst/>
          </a:prstGeom>
          <a:noFill/>
          <a:ln w="9525">
            <a:noFill/>
            <a:miter lim="800000"/>
            <a:headEnd/>
            <a:tailEnd/>
          </a:ln>
        </p:spPr>
      </p:pic>
      <p:sp>
        <p:nvSpPr>
          <p:cNvPr id="6" name="投影片編號版面配置區 5"/>
          <p:cNvSpPr>
            <a:spLocks noGrp="1"/>
          </p:cNvSpPr>
          <p:nvPr>
            <p:ph type="sldNum" sz="quarter" idx="11"/>
          </p:nvPr>
        </p:nvSpPr>
        <p:spPr/>
        <p:txBody>
          <a:bodyPr/>
          <a:lstStyle/>
          <a:p>
            <a:fld id="{98269176-8D91-4DCE-A8C6-1D90C362B929}" type="slidenum">
              <a:rPr lang="en-US" altLang="zh-TW" smtClean="0"/>
              <a:pPr/>
              <a:t>3</a:t>
            </a:fld>
            <a:endParaRPr lang="en-US" altLang="zh-TW"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ea typeface="標楷體" pitchFamily="65" charset="-120"/>
                <a:cs typeface="Times New Roman" pitchFamily="18" charset="0"/>
              </a:rPr>
              <a:t>Conclusion</a:t>
            </a:r>
            <a:endParaRPr lang="en-US" altLang="zh-TW" dirty="0"/>
          </a:p>
        </p:txBody>
      </p:sp>
      <p:sp>
        <p:nvSpPr>
          <p:cNvPr id="3" name="內容版面配置區 2"/>
          <p:cNvSpPr>
            <a:spLocks noGrp="1"/>
          </p:cNvSpPr>
          <p:nvPr>
            <p:ph idx="1"/>
          </p:nvPr>
        </p:nvSpPr>
        <p:spPr/>
        <p:txBody>
          <a:bodyPr/>
          <a:lstStyle/>
          <a:p>
            <a:r>
              <a:rPr lang="en-US" altLang="zh-TW" sz="2800" dirty="0" smtClean="0">
                <a:latin typeface="Times New Roman" pitchFamily="18" charset="0"/>
                <a:ea typeface="標楷體" pitchFamily="65" charset="-120"/>
              </a:rPr>
              <a:t>Two schemes </a:t>
            </a:r>
            <a:r>
              <a:rPr lang="en-US" altLang="zh-TW" sz="2800" dirty="0" smtClean="0">
                <a:latin typeface="Times New Roman" pitchFamily="18" charset="0"/>
                <a:ea typeface="標楷體" pitchFamily="65" charset="-120"/>
              </a:rPr>
              <a:t>for </a:t>
            </a:r>
            <a:r>
              <a:rPr lang="en-US" altLang="zh-TW" sz="2800" dirty="0" smtClean="0">
                <a:latin typeface="Times New Roman" pitchFamily="18" charset="0"/>
                <a:ea typeface="標楷體" pitchFamily="65" charset="-120"/>
              </a:rPr>
              <a:t> </a:t>
            </a:r>
            <a:r>
              <a:rPr lang="en-US" altLang="zh-TW" sz="2800" dirty="0" smtClean="0">
                <a:latin typeface="Times New Roman" pitchFamily="18" charset="0"/>
                <a:ea typeface="標楷體" pitchFamily="65" charset="-120"/>
              </a:rPr>
              <a:t>avatar path </a:t>
            </a:r>
            <a:r>
              <a:rPr lang="en-US" altLang="zh-TW" sz="2800" dirty="0" smtClean="0">
                <a:latin typeface="Times New Roman" pitchFamily="18" charset="0"/>
                <a:ea typeface="標楷體" pitchFamily="65" charset="-120"/>
              </a:rPr>
              <a:t>clustering:</a:t>
            </a:r>
          </a:p>
          <a:p>
            <a:pPr lvl="1"/>
            <a:r>
              <a:rPr lang="en-US" altLang="zh-TW" sz="2400" dirty="0" smtClean="0">
                <a:latin typeface="Times New Roman" pitchFamily="18" charset="0"/>
                <a:ea typeface="標楷體" pitchFamily="65" charset="-120"/>
              </a:rPr>
              <a:t>Average </a:t>
            </a:r>
            <a:r>
              <a:rPr lang="en-US" altLang="zh-TW" sz="2400" dirty="0" smtClean="0">
                <a:latin typeface="Times New Roman" pitchFamily="18" charset="0"/>
                <a:ea typeface="標楷體" pitchFamily="65" charset="-120"/>
              </a:rPr>
              <a:t>Distance of Corresponding Points-Density Clustering (ADOCP-DC) </a:t>
            </a:r>
            <a:endParaRPr lang="en-US" altLang="zh-TW" sz="2400" dirty="0" smtClean="0">
              <a:latin typeface="Times New Roman" pitchFamily="18" charset="0"/>
              <a:ea typeface="標楷體" pitchFamily="65" charset="-120"/>
            </a:endParaRPr>
          </a:p>
          <a:p>
            <a:pPr lvl="1"/>
            <a:r>
              <a:rPr lang="en-US" altLang="zh-TW" sz="2400" dirty="0" smtClean="0">
                <a:latin typeface="Times New Roman" pitchFamily="18" charset="0"/>
                <a:ea typeface="標楷體" pitchFamily="65" charset="-120"/>
              </a:rPr>
              <a:t>Longest </a:t>
            </a:r>
            <a:r>
              <a:rPr lang="en-US" altLang="zh-TW" sz="2400" dirty="0" smtClean="0">
                <a:latin typeface="Times New Roman" pitchFamily="18" charset="0"/>
                <a:ea typeface="標楷體" pitchFamily="65" charset="-120"/>
              </a:rPr>
              <a:t>Common Subsequence-Density Clustering (LCSS-DC) </a:t>
            </a:r>
          </a:p>
          <a:p>
            <a:r>
              <a:rPr lang="en-US" altLang="zh-TW" sz="2800" dirty="0" smtClean="0">
                <a:latin typeface="Times New Roman" pitchFamily="18" charset="0"/>
                <a:ea typeface="標楷體" pitchFamily="65" charset="-120"/>
              </a:rPr>
              <a:t>Applying the schemes to the SL trace data to evaluate the schemes’ silhouette degree and coverage ratio</a:t>
            </a:r>
          </a:p>
          <a:p>
            <a:r>
              <a:rPr lang="en-US" altLang="zh-TW" sz="2800" dirty="0" smtClean="0">
                <a:latin typeface="Times New Roman" pitchFamily="18" charset="0"/>
                <a:ea typeface="標楷體" pitchFamily="65" charset="-120"/>
              </a:rPr>
              <a:t>Future work:</a:t>
            </a:r>
          </a:p>
          <a:p>
            <a:pPr lvl="1"/>
            <a:r>
              <a:rPr lang="en-US" altLang="zh-TW" sz="2400" dirty="0" smtClean="0">
                <a:latin typeface="Times New Roman" pitchFamily="18" charset="0"/>
                <a:cs typeface="Times New Roman" pitchFamily="18" charset="0"/>
              </a:rPr>
              <a:t>Avatar Behavior Analysis</a:t>
            </a:r>
          </a:p>
          <a:p>
            <a:pPr lvl="1"/>
            <a:r>
              <a:rPr lang="en-US" altLang="zh-TW" sz="2400" dirty="0" smtClean="0">
                <a:latin typeface="Times New Roman" pitchFamily="18" charset="0"/>
                <a:cs typeface="Times New Roman" pitchFamily="18" charset="0"/>
              </a:rPr>
              <a:t>NVE </a:t>
            </a:r>
            <a:r>
              <a:rPr lang="en-US" altLang="zh-TW" sz="2400" dirty="0" smtClean="0">
                <a:latin typeface="Times New Roman" pitchFamily="18" charset="0"/>
                <a:cs typeface="Times New Roman" pitchFamily="18" charset="0"/>
              </a:rPr>
              <a:t>Redesign</a:t>
            </a:r>
          </a:p>
          <a:p>
            <a:pPr lvl="1"/>
            <a:r>
              <a:rPr lang="en-US" altLang="zh-TW" sz="2400" dirty="0" smtClean="0">
                <a:latin typeface="Times New Roman" pitchFamily="18" charset="0"/>
                <a:cs typeface="Times New Roman" pitchFamily="18" charset="0"/>
              </a:rPr>
              <a:t>Load Balancing Based on Path </a:t>
            </a:r>
            <a:r>
              <a:rPr lang="en-US" altLang="zh-TW" sz="2400" dirty="0" smtClean="0">
                <a:latin typeface="Times New Roman" pitchFamily="18" charset="0"/>
                <a:cs typeface="Times New Roman" pitchFamily="18" charset="0"/>
              </a:rPr>
              <a:t>Clustering</a:t>
            </a:r>
            <a:endParaRPr lang="zh-TW" altLang="en-US" sz="2400" dirty="0" smtClean="0">
              <a:latin typeface="Times New Roman" pitchFamily="18" charset="0"/>
              <a:cs typeface="Times New Roman" pitchFamily="18" charset="0"/>
            </a:endParaRPr>
          </a:p>
        </p:txBody>
      </p:sp>
      <p:sp>
        <p:nvSpPr>
          <p:cNvPr id="5" name="投影片編號版面配置區 4"/>
          <p:cNvSpPr>
            <a:spLocks noGrp="1"/>
          </p:cNvSpPr>
          <p:nvPr>
            <p:ph type="sldNum" sz="quarter" idx="11"/>
          </p:nvPr>
        </p:nvSpPr>
        <p:spPr/>
        <p:txBody>
          <a:bodyPr/>
          <a:lstStyle/>
          <a:p>
            <a:fld id="{98269176-8D91-4DCE-A8C6-1D90C362B929}" type="slidenum">
              <a:rPr lang="en-US" altLang="zh-TW" smtClean="0"/>
              <a:pPr/>
              <a:t>30</a:t>
            </a:fld>
            <a:endParaRPr lang="en-US" altLang="zh-TW"/>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6" name="Rectangle 8"/>
          <p:cNvSpPr>
            <a:spLocks noGrp="1" noChangeArrowheads="1"/>
          </p:cNvSpPr>
          <p:nvPr>
            <p:ph idx="1"/>
          </p:nvPr>
        </p:nvSpPr>
        <p:spPr>
          <a:xfrm>
            <a:off x="468313" y="2348880"/>
            <a:ext cx="8229600" cy="2232645"/>
          </a:xfrm>
        </p:spPr>
        <p:txBody>
          <a:bodyPr/>
          <a:lstStyle/>
          <a:p>
            <a:pPr algn="ctr">
              <a:buFont typeface="Wingdings" pitchFamily="2" charset="2"/>
              <a:buNone/>
            </a:pPr>
            <a:r>
              <a:rPr lang="en-US" altLang="zh-TW" sz="7200" dirty="0" smtClean="0"/>
              <a:t>Thank </a:t>
            </a:r>
            <a:r>
              <a:rPr lang="en-US" altLang="zh-TW" sz="7200" dirty="0" smtClean="0"/>
              <a:t>You!</a:t>
            </a:r>
            <a:endParaRPr lang="en-US" altLang="zh-TW" sz="7200" dirty="0"/>
          </a:p>
        </p:txBody>
      </p:sp>
      <p:sp>
        <p:nvSpPr>
          <p:cNvPr id="5" name="Rectangle 8"/>
          <p:cNvSpPr txBox="1">
            <a:spLocks noChangeArrowheads="1"/>
          </p:cNvSpPr>
          <p:nvPr/>
        </p:nvSpPr>
        <p:spPr bwMode="auto">
          <a:xfrm>
            <a:off x="428596" y="1357298"/>
            <a:ext cx="8229600" cy="158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zh-TW" sz="8800" b="0" i="0" u="none" strike="noStrike" kern="0" cap="none" spc="0" normalizeH="0" baseline="0" noProof="0" dirty="0" smtClean="0">
                <a:ln>
                  <a:noFill/>
                </a:ln>
                <a:solidFill>
                  <a:schemeClr val="tx1"/>
                </a:solidFill>
                <a:effectLst/>
                <a:uLnTx/>
                <a:uFillTx/>
                <a:latin typeface="+mn-lt"/>
                <a:ea typeface="+mn-ea"/>
                <a:cs typeface="+mn-cs"/>
              </a:rPr>
              <a:t>	</a:t>
            </a:r>
            <a:endParaRPr kumimoji="1" lang="en-US" altLang="zh-TW" sz="8800" b="0" i="0" u="none" strike="noStrike" kern="0" cap="none" spc="0" normalizeH="0" baseline="0" noProof="0" dirty="0">
              <a:ln>
                <a:noFill/>
              </a:ln>
              <a:solidFill>
                <a:schemeClr val="tx1"/>
              </a:solidFill>
              <a:effectLst/>
              <a:uLnTx/>
              <a:uFillTx/>
              <a:latin typeface="+mn-lt"/>
              <a:ea typeface="+mn-ea"/>
              <a:cs typeface="+mn-cs"/>
            </a:endParaRPr>
          </a:p>
        </p:txBody>
      </p:sp>
      <p:sp>
        <p:nvSpPr>
          <p:cNvPr id="6" name="投影片編號版面配置區 5"/>
          <p:cNvSpPr>
            <a:spLocks noGrp="1"/>
          </p:cNvSpPr>
          <p:nvPr>
            <p:ph type="sldNum" sz="quarter" idx="11"/>
          </p:nvPr>
        </p:nvSpPr>
        <p:spPr/>
        <p:txBody>
          <a:bodyPr/>
          <a:lstStyle/>
          <a:p>
            <a:fld id="{98269176-8D91-4DCE-A8C6-1D90C362B929}" type="slidenum">
              <a:rPr lang="en-US" altLang="zh-TW" smtClean="0"/>
              <a:pPr/>
              <a:t>31</a:t>
            </a:fld>
            <a:endParaRPr lang="en-US" altLang="zh-TW"/>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ea typeface="標楷體" pitchFamily="65" charset="-120"/>
                <a:cs typeface="Times New Roman" pitchFamily="18" charset="0"/>
              </a:rPr>
              <a:t>Avatar Path Clustering</a:t>
            </a:r>
            <a:endParaRPr lang="en-US" altLang="zh-TW" dirty="0" smtClean="0">
              <a:ea typeface="標楷體" pitchFamily="65" charset="-120"/>
              <a:cs typeface="Times New Roman" pitchFamily="18" charset="0"/>
            </a:endParaRPr>
          </a:p>
        </p:txBody>
      </p:sp>
      <p:sp>
        <p:nvSpPr>
          <p:cNvPr id="3" name="內容版面配置區 2"/>
          <p:cNvSpPr>
            <a:spLocks noGrp="1"/>
          </p:cNvSpPr>
          <p:nvPr>
            <p:ph idx="1"/>
          </p:nvPr>
        </p:nvSpPr>
        <p:spPr>
          <a:xfrm>
            <a:off x="468313" y="1700808"/>
            <a:ext cx="8424168" cy="1798639"/>
          </a:xfrm>
        </p:spPr>
        <p:txBody>
          <a:bodyPr/>
          <a:lstStyle/>
          <a:p>
            <a:r>
              <a:rPr lang="en-US" altLang="zh-TW" sz="2400" dirty="0" smtClean="0"/>
              <a:t>Because of similar personalities, interests, or habits, users may possess similar behavior patterns, which in turn lead to similar </a:t>
            </a:r>
            <a:r>
              <a:rPr lang="en-US" altLang="zh-TW" sz="2400" dirty="0" smtClean="0"/>
              <a:t>avatar </a:t>
            </a:r>
            <a:r>
              <a:rPr lang="en-US" altLang="zh-TW" sz="2400" dirty="0" smtClean="0"/>
              <a:t>paths within the virtual world</a:t>
            </a:r>
            <a:r>
              <a:rPr lang="en-US" altLang="zh-TW" sz="2400" dirty="0" smtClean="0"/>
              <a:t>.</a:t>
            </a:r>
          </a:p>
          <a:p>
            <a:r>
              <a:rPr lang="en-US" altLang="zh-TW" sz="2400" dirty="0" smtClean="0"/>
              <a:t>We would like to group similar avatar paths as a </a:t>
            </a:r>
            <a:r>
              <a:rPr lang="en-US" altLang="zh-TW" sz="2400" dirty="0" smtClean="0"/>
              <a:t>cluster and find </a:t>
            </a:r>
            <a:r>
              <a:rPr lang="en-US" altLang="zh-TW" sz="2400" dirty="0" smtClean="0"/>
              <a:t>a </a:t>
            </a:r>
            <a:r>
              <a:rPr lang="en-US" altLang="zh-TW" sz="2400" dirty="0" smtClean="0">
                <a:solidFill>
                  <a:srgbClr val="FF0000"/>
                </a:solidFill>
              </a:rPr>
              <a:t>representative path </a:t>
            </a:r>
            <a:r>
              <a:rPr lang="en-US" altLang="zh-TW" sz="2400" dirty="0" smtClean="0">
                <a:solidFill>
                  <a:srgbClr val="FF0000"/>
                </a:solidFill>
              </a:rPr>
              <a:t>(</a:t>
            </a:r>
            <a:r>
              <a:rPr lang="en-US" altLang="zh-TW" sz="2400" dirty="0" smtClean="0">
                <a:solidFill>
                  <a:srgbClr val="FF0000"/>
                </a:solidFill>
              </a:rPr>
              <a:t>RP)</a:t>
            </a:r>
            <a:r>
              <a:rPr lang="en-US" altLang="zh-TW" sz="2400" dirty="0" smtClean="0"/>
              <a:t> </a:t>
            </a:r>
            <a:r>
              <a:rPr lang="en-US" altLang="zh-TW" sz="2400" dirty="0" smtClean="0"/>
              <a:t>for </a:t>
            </a:r>
            <a:r>
              <a:rPr lang="en-US" altLang="zh-TW" sz="2400" dirty="0" smtClean="0"/>
              <a:t>them.  </a:t>
            </a:r>
          </a:p>
        </p:txBody>
      </p:sp>
      <p:pic>
        <p:nvPicPr>
          <p:cNvPr id="2764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3645024"/>
            <a:ext cx="8953500" cy="2512320"/>
          </a:xfrm>
          <a:prstGeom prst="rect">
            <a:avLst/>
          </a:prstGeom>
          <a:noFill/>
          <a:ln w="9525">
            <a:noFill/>
            <a:miter lim="800000"/>
            <a:headEnd/>
            <a:tailEnd/>
          </a:ln>
        </p:spPr>
      </p:pic>
      <p:sp>
        <p:nvSpPr>
          <p:cNvPr id="7" name="投影片編號版面配置區 6"/>
          <p:cNvSpPr>
            <a:spLocks noGrp="1"/>
          </p:cNvSpPr>
          <p:nvPr>
            <p:ph type="sldNum" sz="quarter" idx="11"/>
          </p:nvPr>
        </p:nvSpPr>
        <p:spPr/>
        <p:txBody>
          <a:bodyPr/>
          <a:lstStyle/>
          <a:p>
            <a:fld id="{98269176-8D91-4DCE-A8C6-1D90C362B929}" type="slidenum">
              <a:rPr lang="en-US" altLang="zh-TW" smtClean="0"/>
              <a:pPr/>
              <a:t>4</a:t>
            </a:fld>
            <a:endParaRPr lang="en-US" altLang="zh-TW"/>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Related Work</a:t>
            </a:r>
            <a:endParaRPr lang="zh-TW" altLang="en-US" dirty="0"/>
          </a:p>
        </p:txBody>
      </p:sp>
      <p:sp>
        <p:nvSpPr>
          <p:cNvPr id="3" name="內容版面配置區 2"/>
          <p:cNvSpPr>
            <a:spLocks noGrp="1"/>
          </p:cNvSpPr>
          <p:nvPr>
            <p:ph idx="1"/>
          </p:nvPr>
        </p:nvSpPr>
        <p:spPr/>
        <p:txBody>
          <a:bodyPr/>
          <a:lstStyle/>
          <a:p>
            <a:r>
              <a:rPr lang="en-US" altLang="zh-TW" dirty="0" smtClean="0"/>
              <a:t>Path Similarity</a:t>
            </a:r>
          </a:p>
          <a:p>
            <a:r>
              <a:rPr lang="en-US" altLang="zh-TW" dirty="0" smtClean="0"/>
              <a:t>Clustering</a:t>
            </a:r>
          </a:p>
          <a:p>
            <a:pPr lvl="1"/>
            <a:r>
              <a:rPr lang="en-US" altLang="zh-TW" dirty="0" smtClean="0"/>
              <a:t>Partitioning</a:t>
            </a:r>
          </a:p>
          <a:p>
            <a:pPr lvl="1"/>
            <a:r>
              <a:rPr lang="en-US" altLang="zh-TW" dirty="0" smtClean="0"/>
              <a:t>Hierarchical</a:t>
            </a:r>
          </a:p>
          <a:p>
            <a:pPr lvl="1"/>
            <a:r>
              <a:rPr lang="en-US" altLang="zh-TW" dirty="0" smtClean="0"/>
              <a:t>Density-based</a:t>
            </a:r>
            <a:endParaRPr lang="en-US" altLang="zh-TW" dirty="0" smtClean="0"/>
          </a:p>
        </p:txBody>
      </p:sp>
      <p:sp>
        <p:nvSpPr>
          <p:cNvPr id="6" name="投影片編號版面配置區 5"/>
          <p:cNvSpPr>
            <a:spLocks noGrp="1"/>
          </p:cNvSpPr>
          <p:nvPr>
            <p:ph type="sldNum" sz="quarter" idx="11"/>
          </p:nvPr>
        </p:nvSpPr>
        <p:spPr/>
        <p:txBody>
          <a:bodyPr/>
          <a:lstStyle/>
          <a:p>
            <a:fld id="{98269176-8D91-4DCE-A8C6-1D90C362B929}" type="slidenum">
              <a:rPr lang="en-US" altLang="zh-TW" smtClean="0"/>
              <a:pPr/>
              <a:t>5</a:t>
            </a:fld>
            <a:endParaRPr lang="en-US" altLang="zh-TW"/>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Related Work</a:t>
            </a:r>
            <a:endParaRPr lang="zh-TW" altLang="en-US" dirty="0"/>
          </a:p>
        </p:txBody>
      </p:sp>
      <p:sp>
        <p:nvSpPr>
          <p:cNvPr id="3" name="內容版面配置區 2"/>
          <p:cNvSpPr>
            <a:spLocks noGrp="1"/>
          </p:cNvSpPr>
          <p:nvPr>
            <p:ph idx="1"/>
          </p:nvPr>
        </p:nvSpPr>
        <p:spPr/>
        <p:txBody>
          <a:bodyPr/>
          <a:lstStyle/>
          <a:p>
            <a:r>
              <a:rPr lang="en-US" altLang="zh-TW" dirty="0" smtClean="0">
                <a:solidFill>
                  <a:srgbClr val="FF0000"/>
                </a:solidFill>
              </a:rPr>
              <a:t>Path Similarity</a:t>
            </a:r>
          </a:p>
          <a:p>
            <a:r>
              <a:rPr lang="en-US" altLang="zh-TW" dirty="0" smtClean="0"/>
              <a:t>Clustering</a:t>
            </a:r>
          </a:p>
          <a:p>
            <a:pPr lvl="1"/>
            <a:r>
              <a:rPr lang="en-US" altLang="zh-TW" dirty="0" smtClean="0"/>
              <a:t>Partitioning</a:t>
            </a:r>
          </a:p>
          <a:p>
            <a:pPr lvl="1"/>
            <a:r>
              <a:rPr lang="en-US" altLang="zh-TW" dirty="0" smtClean="0"/>
              <a:t>Hierarchical</a:t>
            </a:r>
          </a:p>
          <a:p>
            <a:pPr lvl="1"/>
            <a:r>
              <a:rPr lang="en-US" altLang="zh-TW" dirty="0" smtClean="0"/>
              <a:t>Density-based</a:t>
            </a:r>
            <a:endParaRPr lang="en-US" altLang="zh-TW" dirty="0" smtClean="0"/>
          </a:p>
        </p:txBody>
      </p:sp>
      <p:sp>
        <p:nvSpPr>
          <p:cNvPr id="6" name="投影片編號版面配置區 5"/>
          <p:cNvSpPr>
            <a:spLocks noGrp="1"/>
          </p:cNvSpPr>
          <p:nvPr>
            <p:ph type="sldNum" sz="quarter" idx="11"/>
          </p:nvPr>
        </p:nvSpPr>
        <p:spPr/>
        <p:txBody>
          <a:bodyPr/>
          <a:lstStyle/>
          <a:p>
            <a:fld id="{98269176-8D91-4DCE-A8C6-1D90C362B929}" type="slidenum">
              <a:rPr lang="en-US" altLang="zh-TW" smtClean="0"/>
              <a:pPr/>
              <a:t>6</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Path Similarity</a:t>
            </a:r>
          </a:p>
        </p:txBody>
      </p:sp>
      <p:sp>
        <p:nvSpPr>
          <p:cNvPr id="3" name="內容版面配置區 2"/>
          <p:cNvSpPr>
            <a:spLocks noGrp="1"/>
          </p:cNvSpPr>
          <p:nvPr>
            <p:ph idx="1"/>
          </p:nvPr>
        </p:nvSpPr>
        <p:spPr>
          <a:xfrm>
            <a:off x="468312" y="1844675"/>
            <a:ext cx="8318529" cy="4105275"/>
          </a:xfrm>
        </p:spPr>
        <p:txBody>
          <a:bodyPr/>
          <a:lstStyle/>
          <a:p>
            <a:r>
              <a:rPr lang="en-US" altLang="zh-TW" sz="2000" dirty="0" smtClean="0">
                <a:latin typeface="Times New Roman" pitchFamily="18" charset="0"/>
                <a:cs typeface="Times New Roman" pitchFamily="18" charset="0"/>
              </a:rPr>
              <a:t>Average Distance of Corresponding Points (ADOCP)</a:t>
            </a:r>
          </a:p>
          <a:p>
            <a:pPr>
              <a:buNone/>
            </a:pPr>
            <a:r>
              <a:rPr lang="en-US" altLang="zh-TW" sz="2000" dirty="0" smtClean="0">
                <a:latin typeface="Times New Roman" pitchFamily="18" charset="0"/>
                <a:cs typeface="Times New Roman" pitchFamily="18" charset="0"/>
              </a:rPr>
              <a:t>	[</a:t>
            </a:r>
            <a:r>
              <a:rPr lang="en-US" altLang="zh-TW" sz="2000" dirty="0" err="1" smtClean="0">
                <a:latin typeface="Times New Roman" pitchFamily="18" charset="0"/>
                <a:cs typeface="Times New Roman" pitchFamily="18" charset="0"/>
              </a:rPr>
              <a:t>Z.Fu</a:t>
            </a:r>
            <a:r>
              <a:rPr lang="zh-TW" altLang="en-US" sz="2000" dirty="0" smtClean="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et al. 2005</a:t>
            </a:r>
            <a:r>
              <a:rPr lang="en-US" altLang="zh-TW" sz="2000" dirty="0" smtClean="0">
                <a:latin typeface="Times New Roman" pitchFamily="18" charset="0"/>
                <a:cs typeface="Times New Roman" pitchFamily="18" charset="0"/>
              </a:rPr>
              <a:t>]</a:t>
            </a:r>
            <a:endParaRPr lang="en-US" altLang="zh-TW" sz="2000" dirty="0" smtClean="0">
              <a:latin typeface="Times New Roman" pitchFamily="18" charset="0"/>
              <a:cs typeface="Times New Roman" pitchFamily="18" charset="0"/>
            </a:endParaRPr>
          </a:p>
          <a:p>
            <a:pPr>
              <a:buNone/>
            </a:pPr>
            <a:endParaRPr lang="en-US" altLang="zh-TW" sz="2800" dirty="0" smtClean="0">
              <a:latin typeface="Times New Roman" pitchFamily="18" charset="0"/>
              <a:cs typeface="Times New Roman" pitchFamily="18" charset="0"/>
            </a:endParaRPr>
          </a:p>
          <a:p>
            <a:endParaRPr lang="en-US" altLang="zh-TW" dirty="0"/>
          </a:p>
        </p:txBody>
      </p:sp>
      <p:pic>
        <p:nvPicPr>
          <p:cNvPr id="39938" name="Picture 2"/>
          <p:cNvPicPr>
            <a:picLocks noChangeAspect="1" noChangeArrowheads="1"/>
          </p:cNvPicPr>
          <p:nvPr/>
        </p:nvPicPr>
        <p:blipFill>
          <a:blip r:embed="rId4" cstate="print"/>
          <a:srcRect/>
          <a:stretch>
            <a:fillRect/>
          </a:stretch>
        </p:blipFill>
        <p:spPr bwMode="auto">
          <a:xfrm>
            <a:off x="1357290" y="2928934"/>
            <a:ext cx="6694487" cy="2971800"/>
          </a:xfrm>
          <a:prstGeom prst="rect">
            <a:avLst/>
          </a:prstGeom>
          <a:noFill/>
          <a:ln w="9525">
            <a:noFill/>
            <a:miter lim="800000"/>
            <a:headEnd/>
            <a:tailEnd/>
          </a:ln>
          <a:effectLst/>
        </p:spPr>
      </p:pic>
      <p:sp>
        <p:nvSpPr>
          <p:cNvPr id="9" name="投影片編號版面配置區 8"/>
          <p:cNvSpPr>
            <a:spLocks noGrp="1"/>
          </p:cNvSpPr>
          <p:nvPr>
            <p:ph type="sldNum" sz="quarter" idx="11"/>
          </p:nvPr>
        </p:nvSpPr>
        <p:spPr/>
        <p:txBody>
          <a:bodyPr/>
          <a:lstStyle/>
          <a:p>
            <a:fld id="{98269176-8D91-4DCE-A8C6-1D90C362B929}" type="slidenum">
              <a:rPr lang="en-US" altLang="zh-TW" smtClean="0"/>
              <a:pPr/>
              <a:t>7</a:t>
            </a:fld>
            <a:endParaRPr lang="en-US" altLang="zh-TW"/>
          </a:p>
        </p:txBody>
      </p:sp>
      <p:sp>
        <p:nvSpPr>
          <p:cNvPr id="8" name="矩形圖說文字 7"/>
          <p:cNvSpPr/>
          <p:nvPr/>
        </p:nvSpPr>
        <p:spPr>
          <a:xfrm>
            <a:off x="4572000" y="0"/>
            <a:ext cx="4320480" cy="1764776"/>
          </a:xfrm>
          <a:prstGeom prst="wedgeRectCallout">
            <a:avLst>
              <a:gd name="adj1" fmla="val -70217"/>
              <a:gd name="adj2" fmla="val 614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smtClean="0"/>
              <a:t>For measuring pairwise similarity of vehicle motion paths in real traffic video of a cross road scene. It is suitable for paths of similar beginnings  and stops.</a:t>
            </a:r>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Path Similarity</a:t>
            </a:r>
            <a:r>
              <a:rPr lang="en-US" altLang="zh-TW" sz="4000" dirty="0" smtClean="0">
                <a:latin typeface="Times New Roman" pitchFamily="18" charset="0"/>
                <a:ea typeface="標楷體" pitchFamily="65" charset="-120"/>
                <a:cs typeface="Times New Roman" pitchFamily="18" charset="0"/>
              </a:rPr>
              <a:t>(2)</a:t>
            </a:r>
            <a:endParaRPr lang="zh-TW" altLang="en-US" sz="4000" dirty="0">
              <a:latin typeface="Times New Roman" pitchFamily="18" charset="0"/>
              <a:cs typeface="Times New Roman" pitchFamily="18" charset="0"/>
            </a:endParaRPr>
          </a:p>
        </p:txBody>
      </p:sp>
      <p:sp>
        <p:nvSpPr>
          <p:cNvPr id="3" name="內容版面配置區 2"/>
          <p:cNvSpPr>
            <a:spLocks noGrp="1"/>
          </p:cNvSpPr>
          <p:nvPr>
            <p:ph idx="1"/>
          </p:nvPr>
        </p:nvSpPr>
        <p:spPr>
          <a:xfrm>
            <a:off x="468312" y="1844675"/>
            <a:ext cx="8675687" cy="4105275"/>
          </a:xfrm>
        </p:spPr>
        <p:txBody>
          <a:bodyPr/>
          <a:lstStyle/>
          <a:p>
            <a:r>
              <a:rPr lang="en-US" altLang="zh-TW" sz="2000" dirty="0" smtClean="0">
                <a:latin typeface="Times New Roman" pitchFamily="18" charset="0"/>
                <a:cs typeface="Times New Roman" pitchFamily="18" charset="0"/>
              </a:rPr>
              <a:t>Longest Common Subsequence (LCSS)</a:t>
            </a:r>
          </a:p>
          <a:p>
            <a:pPr lvl="0">
              <a:buNone/>
            </a:pPr>
            <a:r>
              <a:rPr lang="en-US" altLang="zh-TW" sz="2000" dirty="0" smtClean="0">
                <a:latin typeface="Times New Roman" pitchFamily="18" charset="0"/>
                <a:cs typeface="Times New Roman" pitchFamily="18" charset="0"/>
              </a:rPr>
              <a:t>	[</a:t>
            </a:r>
            <a:r>
              <a:rPr lang="en-US" altLang="zh-TW" sz="2000" dirty="0" err="1" smtClean="0">
                <a:latin typeface="Times New Roman" pitchFamily="18" charset="0"/>
                <a:cs typeface="Times New Roman" pitchFamily="18" charset="0"/>
              </a:rPr>
              <a:t>M.Vlachos</a:t>
            </a:r>
            <a:r>
              <a:rPr lang="en-US" altLang="zh-TW" sz="2000" dirty="0" smtClean="0">
                <a:latin typeface="Times New Roman" pitchFamily="18" charset="0"/>
                <a:cs typeface="Times New Roman" pitchFamily="18" charset="0"/>
              </a:rPr>
              <a:t> et al. 2002</a:t>
            </a:r>
            <a:r>
              <a:rPr lang="en-US" altLang="zh-TW" sz="2000" dirty="0" smtClean="0">
                <a:latin typeface="Times New Roman" pitchFamily="18" charset="0"/>
                <a:cs typeface="Times New Roman" pitchFamily="18" charset="0"/>
              </a:rPr>
              <a:t>] for discovering similar multidimensional trajectories</a:t>
            </a:r>
            <a:endParaRPr lang="zh-TW" altLang="zh-TW" sz="2000" dirty="0" smtClean="0">
              <a:latin typeface="Times New Roman" pitchFamily="18" charset="0"/>
              <a:cs typeface="Times New Roman" pitchFamily="18" charset="0"/>
            </a:endParaRPr>
          </a:p>
          <a:p>
            <a:endParaRPr lang="zh-TW" altLang="en-US" sz="2000" dirty="0"/>
          </a:p>
        </p:txBody>
      </p:sp>
      <p:sp>
        <p:nvSpPr>
          <p:cNvPr id="4" name="頁尾版面配置區 3"/>
          <p:cNvSpPr>
            <a:spLocks noGrp="1"/>
          </p:cNvSpPr>
          <p:nvPr>
            <p:ph type="ftr" sz="quarter" idx="4294967295"/>
          </p:nvPr>
        </p:nvSpPr>
        <p:spPr>
          <a:xfrm>
            <a:off x="2555875" y="6453188"/>
            <a:ext cx="4983163" cy="241300"/>
          </a:xfrm>
        </p:spPr>
        <p:txBody>
          <a:bodyPr/>
          <a:lstStyle/>
          <a:p>
            <a:r>
              <a:rPr lang="en-US" altLang="zh-TW" smtClean="0"/>
              <a:t>A</a:t>
            </a:r>
            <a:r>
              <a:rPr lang="en-US" altLang="zh-TW" smtClean="0">
                <a:solidFill>
                  <a:schemeClr val="tx1"/>
                </a:solidFill>
              </a:rPr>
              <a:t>daptive </a:t>
            </a:r>
            <a:r>
              <a:rPr lang="en-US" altLang="zh-TW" smtClean="0"/>
              <a:t>C</a:t>
            </a:r>
            <a:r>
              <a:rPr lang="en-US" altLang="zh-TW" smtClean="0">
                <a:solidFill>
                  <a:schemeClr val="tx1"/>
                </a:solidFill>
              </a:rPr>
              <a:t>omputing and </a:t>
            </a:r>
            <a:r>
              <a:rPr lang="en-US" altLang="zh-TW" smtClean="0"/>
              <a:t>N</a:t>
            </a:r>
            <a:r>
              <a:rPr lang="en-US" altLang="zh-TW" smtClean="0">
                <a:solidFill>
                  <a:schemeClr val="tx1"/>
                </a:solidFill>
              </a:rPr>
              <a:t>etworking Laboratory Lab</a:t>
            </a:r>
            <a:endParaRPr lang="en-US" altLang="zh-TW">
              <a:solidFill>
                <a:schemeClr val="tx1"/>
              </a:solidFill>
            </a:endParaRPr>
          </a:p>
        </p:txBody>
      </p:sp>
      <p:sp>
        <p:nvSpPr>
          <p:cNvPr id="5" name="投影片編號版面配置區 4"/>
          <p:cNvSpPr>
            <a:spLocks noGrp="1"/>
          </p:cNvSpPr>
          <p:nvPr>
            <p:ph type="sldNum" sz="quarter" idx="11"/>
          </p:nvPr>
        </p:nvSpPr>
        <p:spPr/>
        <p:txBody>
          <a:bodyPr/>
          <a:lstStyle/>
          <a:p>
            <a:fld id="{98269176-8D91-4DCE-A8C6-1D90C362B929}" type="slidenum">
              <a:rPr lang="en-US" altLang="zh-TW" smtClean="0"/>
              <a:pPr/>
              <a:t>8</a:t>
            </a:fld>
            <a:endParaRPr lang="en-US" altLang="zh-TW"/>
          </a:p>
        </p:txBody>
      </p:sp>
      <p:pic>
        <p:nvPicPr>
          <p:cNvPr id="35841" name="Picture 1"/>
          <p:cNvPicPr>
            <a:picLocks noChangeAspect="1" noChangeArrowheads="1"/>
          </p:cNvPicPr>
          <p:nvPr/>
        </p:nvPicPr>
        <p:blipFill>
          <a:blip r:embed="rId3" cstate="print"/>
          <a:srcRect/>
          <a:stretch>
            <a:fillRect/>
          </a:stretch>
        </p:blipFill>
        <p:spPr bwMode="auto">
          <a:xfrm>
            <a:off x="2285984" y="2714620"/>
            <a:ext cx="5114925" cy="3733800"/>
          </a:xfrm>
          <a:prstGeom prst="rect">
            <a:avLst/>
          </a:prstGeom>
          <a:noFill/>
          <a:ln w="9525">
            <a:noFill/>
            <a:miter lim="800000"/>
            <a:headEnd/>
            <a:tailEnd/>
          </a:ln>
        </p:spPr>
      </p:pic>
      <p:sp>
        <p:nvSpPr>
          <p:cNvPr id="8" name="文字方塊 7"/>
          <p:cNvSpPr txBox="1"/>
          <p:nvPr/>
        </p:nvSpPr>
        <p:spPr>
          <a:xfrm>
            <a:off x="4500562" y="5929330"/>
            <a:ext cx="714380" cy="369332"/>
          </a:xfrm>
          <a:prstGeom prst="rect">
            <a:avLst/>
          </a:prstGeom>
          <a:noFill/>
        </p:spPr>
        <p:txBody>
          <a:bodyPr wrap="square" rtlCol="0">
            <a:spAutoFit/>
          </a:bodyPr>
          <a:lstStyle/>
          <a:p>
            <a:r>
              <a:rPr lang="en-US" altLang="zh-TW" dirty="0" smtClean="0"/>
              <a:t>Time</a:t>
            </a:r>
            <a:endParaRPr lang="zh-TW" altLang="en-US" dirty="0"/>
          </a:p>
        </p:txBody>
      </p:sp>
      <p:sp>
        <p:nvSpPr>
          <p:cNvPr id="10" name="文字方塊 9"/>
          <p:cNvSpPr txBox="1"/>
          <p:nvPr/>
        </p:nvSpPr>
        <p:spPr>
          <a:xfrm>
            <a:off x="1928794" y="3286124"/>
            <a:ext cx="461665" cy="2643206"/>
          </a:xfrm>
          <a:prstGeom prst="rect">
            <a:avLst/>
          </a:prstGeom>
          <a:noFill/>
        </p:spPr>
        <p:txBody>
          <a:bodyPr vert="eaVert" wrap="square" rtlCol="0">
            <a:spAutoFit/>
          </a:bodyPr>
          <a:lstStyle/>
          <a:p>
            <a:r>
              <a:rPr lang="en-US" altLang="zh-TW" dirty="0" smtClean="0"/>
              <a:t>X position or y position</a:t>
            </a:r>
            <a:endParaRPr lang="zh-TW" altLang="en-US" dirty="0"/>
          </a:p>
        </p:txBody>
      </p:sp>
      <p:sp>
        <p:nvSpPr>
          <p:cNvPr id="9" name="文字方塊 8"/>
          <p:cNvSpPr txBox="1"/>
          <p:nvPr/>
        </p:nvSpPr>
        <p:spPr>
          <a:xfrm>
            <a:off x="214282" y="3357562"/>
            <a:ext cx="1785918" cy="584775"/>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A=((a</a:t>
            </a:r>
            <a:r>
              <a:rPr lang="en-US" altLang="zh-TW" sz="1100" dirty="0" smtClean="0">
                <a:latin typeface="Times New Roman" pitchFamily="18" charset="0"/>
                <a:cs typeface="Times New Roman" pitchFamily="18" charset="0"/>
              </a:rPr>
              <a:t>x,1</a:t>
            </a:r>
            <a:r>
              <a:rPr lang="en-US" altLang="zh-TW" sz="1600" dirty="0" smtClean="0">
                <a:latin typeface="Times New Roman" pitchFamily="18" charset="0"/>
                <a:cs typeface="Times New Roman" pitchFamily="18" charset="0"/>
              </a:rPr>
              <a:t>,a</a:t>
            </a:r>
            <a:r>
              <a:rPr lang="en-US" altLang="zh-TW" sz="1100" dirty="0" smtClean="0">
                <a:latin typeface="Times New Roman" pitchFamily="18" charset="0"/>
                <a:cs typeface="Times New Roman" pitchFamily="18" charset="0"/>
              </a:rPr>
              <a:t>y,1</a:t>
            </a:r>
            <a:r>
              <a:rPr lang="en-US" altLang="zh-TW" sz="1600" dirty="0" smtClean="0">
                <a:latin typeface="Times New Roman" pitchFamily="18" charset="0"/>
                <a:cs typeface="Times New Roman" pitchFamily="18" charset="0"/>
              </a:rPr>
              <a:t>),…,</a:t>
            </a:r>
          </a:p>
          <a:p>
            <a:r>
              <a:rPr lang="en-US" altLang="zh-TW" sz="1600" dirty="0" smtClean="0">
                <a:latin typeface="Times New Roman" pitchFamily="18" charset="0"/>
                <a:cs typeface="Times New Roman" pitchFamily="18" charset="0"/>
              </a:rPr>
              <a:t>(</a:t>
            </a:r>
            <a:r>
              <a:rPr lang="en-US" altLang="zh-TW" sz="1600" dirty="0" err="1" smtClean="0">
                <a:latin typeface="Times New Roman" pitchFamily="18" charset="0"/>
                <a:cs typeface="Times New Roman" pitchFamily="18" charset="0"/>
              </a:rPr>
              <a:t>a</a:t>
            </a:r>
            <a:r>
              <a:rPr lang="en-US" altLang="zh-TW" sz="1100" dirty="0" err="1" smtClean="0">
                <a:latin typeface="Times New Roman" pitchFamily="18" charset="0"/>
                <a:cs typeface="Times New Roman" pitchFamily="18" charset="0"/>
              </a:rPr>
              <a:t>x,n</a:t>
            </a:r>
            <a:r>
              <a:rPr lang="en-US" altLang="zh-TW" sz="1600" dirty="0" err="1" smtClean="0">
                <a:latin typeface="Times New Roman" pitchFamily="18" charset="0"/>
                <a:cs typeface="Times New Roman" pitchFamily="18" charset="0"/>
              </a:rPr>
              <a:t>,a</a:t>
            </a:r>
            <a:r>
              <a:rPr lang="en-US" altLang="zh-TW" sz="1100" dirty="0" err="1" smtClean="0">
                <a:latin typeface="Times New Roman" pitchFamily="18" charset="0"/>
                <a:cs typeface="Times New Roman" pitchFamily="18" charset="0"/>
              </a:rPr>
              <a:t>y,n</a:t>
            </a:r>
            <a:r>
              <a:rPr lang="en-US" altLang="zh-TW" sz="1600" dirty="0" smtClean="0">
                <a:latin typeface="Times New Roman" pitchFamily="18" charset="0"/>
                <a:cs typeface="Times New Roman" pitchFamily="18" charset="0"/>
              </a:rPr>
              <a:t>))</a:t>
            </a:r>
            <a:endParaRPr lang="zh-TW" altLang="en-US" sz="1600" dirty="0">
              <a:latin typeface="Times New Roman" pitchFamily="18" charset="0"/>
              <a:cs typeface="Times New Roman" pitchFamily="18" charset="0"/>
            </a:endParaRPr>
          </a:p>
        </p:txBody>
      </p:sp>
      <p:sp>
        <p:nvSpPr>
          <p:cNvPr id="11" name="文字方塊 10"/>
          <p:cNvSpPr txBox="1"/>
          <p:nvPr/>
        </p:nvSpPr>
        <p:spPr>
          <a:xfrm>
            <a:off x="214314" y="4139991"/>
            <a:ext cx="1785918" cy="584775"/>
          </a:xfrm>
          <a:prstGeom prst="rect">
            <a:avLst/>
          </a:prstGeom>
          <a:noFill/>
        </p:spPr>
        <p:txBody>
          <a:bodyPr wrap="square" rtlCol="0">
            <a:spAutoFit/>
          </a:bodyPr>
          <a:lstStyle/>
          <a:p>
            <a:r>
              <a:rPr lang="en-US" altLang="zh-TW" sz="1600" dirty="0" smtClean="0">
                <a:latin typeface="Times New Roman" pitchFamily="18" charset="0"/>
                <a:cs typeface="Times New Roman" pitchFamily="18" charset="0"/>
              </a:rPr>
              <a:t>B=((b</a:t>
            </a:r>
            <a:r>
              <a:rPr lang="en-US" altLang="zh-TW" sz="1100" dirty="0" smtClean="0">
                <a:latin typeface="Times New Roman" pitchFamily="18" charset="0"/>
                <a:cs typeface="Times New Roman" pitchFamily="18" charset="0"/>
              </a:rPr>
              <a:t>x,1</a:t>
            </a:r>
            <a:r>
              <a:rPr lang="en-US" altLang="zh-TW" sz="1600" dirty="0" smtClean="0">
                <a:latin typeface="Times New Roman" pitchFamily="18" charset="0"/>
                <a:cs typeface="Times New Roman" pitchFamily="18" charset="0"/>
              </a:rPr>
              <a:t>,b</a:t>
            </a:r>
            <a:r>
              <a:rPr lang="en-US" altLang="zh-TW" sz="1100" dirty="0" smtClean="0">
                <a:latin typeface="Times New Roman" pitchFamily="18" charset="0"/>
                <a:cs typeface="Times New Roman" pitchFamily="18" charset="0"/>
              </a:rPr>
              <a:t>y,1</a:t>
            </a:r>
            <a:r>
              <a:rPr lang="en-US" altLang="zh-TW" sz="1600" dirty="0" smtClean="0">
                <a:latin typeface="Times New Roman" pitchFamily="18" charset="0"/>
                <a:cs typeface="Times New Roman" pitchFamily="18" charset="0"/>
              </a:rPr>
              <a:t>),…,</a:t>
            </a:r>
          </a:p>
          <a:p>
            <a:r>
              <a:rPr lang="en-US" altLang="zh-TW" sz="1600" dirty="0" smtClean="0">
                <a:latin typeface="Times New Roman" pitchFamily="18" charset="0"/>
                <a:cs typeface="Times New Roman" pitchFamily="18" charset="0"/>
              </a:rPr>
              <a:t>(</a:t>
            </a:r>
            <a:r>
              <a:rPr lang="en-US" altLang="zh-TW" sz="1600" dirty="0" err="1" smtClean="0">
                <a:latin typeface="Times New Roman" pitchFamily="18" charset="0"/>
                <a:cs typeface="Times New Roman" pitchFamily="18" charset="0"/>
              </a:rPr>
              <a:t>b</a:t>
            </a:r>
            <a:r>
              <a:rPr lang="en-US" altLang="zh-TW" sz="1100" dirty="0" err="1" smtClean="0">
                <a:latin typeface="Times New Roman" pitchFamily="18" charset="0"/>
                <a:cs typeface="Times New Roman" pitchFamily="18" charset="0"/>
              </a:rPr>
              <a:t>x,m</a:t>
            </a:r>
            <a:r>
              <a:rPr lang="en-US" altLang="zh-TW" sz="1600" dirty="0" err="1" smtClean="0">
                <a:latin typeface="Times New Roman" pitchFamily="18" charset="0"/>
                <a:cs typeface="Times New Roman" pitchFamily="18" charset="0"/>
              </a:rPr>
              <a:t>,b</a:t>
            </a:r>
            <a:r>
              <a:rPr lang="en-US" altLang="zh-TW" sz="1100" dirty="0" err="1" smtClean="0">
                <a:latin typeface="Times New Roman" pitchFamily="18" charset="0"/>
                <a:cs typeface="Times New Roman" pitchFamily="18" charset="0"/>
              </a:rPr>
              <a:t>y,m</a:t>
            </a:r>
            <a:r>
              <a:rPr lang="en-US" altLang="zh-TW" sz="1600" dirty="0" smtClean="0">
                <a:latin typeface="Times New Roman" pitchFamily="18" charset="0"/>
                <a:cs typeface="Times New Roman" pitchFamily="18" charset="0"/>
              </a:rPr>
              <a:t>))</a:t>
            </a:r>
            <a:endParaRPr lang="zh-TW" altLang="en-US" sz="1600" dirty="0">
              <a:latin typeface="Times New Roman" pitchFamily="18" charset="0"/>
              <a:cs typeface="Times New Roman" pitchFamily="18" charset="0"/>
            </a:endParaRPr>
          </a:p>
        </p:txBody>
      </p:sp>
      <p:sp>
        <p:nvSpPr>
          <p:cNvPr id="12" name="矩形圖說文字 11"/>
          <p:cNvSpPr/>
          <p:nvPr/>
        </p:nvSpPr>
        <p:spPr>
          <a:xfrm>
            <a:off x="5580112" y="0"/>
            <a:ext cx="3024336" cy="1764776"/>
          </a:xfrm>
          <a:prstGeom prst="wedgeRectCallout">
            <a:avLst>
              <a:gd name="adj1" fmla="val -45165"/>
              <a:gd name="adj2" fmla="val 137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smtClean="0"/>
              <a:t>Similarity(A, B)=</a:t>
            </a:r>
            <a:br>
              <a:rPr lang="en-US" altLang="zh-TW" sz="2000" dirty="0" smtClean="0"/>
            </a:br>
            <a:r>
              <a:rPr lang="en-US" altLang="zh-TW" sz="2000" dirty="0" smtClean="0"/>
              <a:t>LCSS(A, B)/min(|A|, |B|)</a:t>
            </a:r>
            <a:endParaRPr lang="zh-TW"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Related Work</a:t>
            </a:r>
            <a:endParaRPr lang="zh-TW" altLang="en-US" dirty="0"/>
          </a:p>
        </p:txBody>
      </p:sp>
      <p:sp>
        <p:nvSpPr>
          <p:cNvPr id="3" name="內容版面配置區 2"/>
          <p:cNvSpPr>
            <a:spLocks noGrp="1"/>
          </p:cNvSpPr>
          <p:nvPr>
            <p:ph idx="1"/>
          </p:nvPr>
        </p:nvSpPr>
        <p:spPr/>
        <p:txBody>
          <a:bodyPr/>
          <a:lstStyle/>
          <a:p>
            <a:r>
              <a:rPr lang="en-US" altLang="zh-TW" dirty="0" smtClean="0"/>
              <a:t>Path Similarity</a:t>
            </a:r>
          </a:p>
          <a:p>
            <a:r>
              <a:rPr lang="en-US" altLang="zh-TW" dirty="0" smtClean="0">
                <a:solidFill>
                  <a:srgbClr val="FF0000"/>
                </a:solidFill>
              </a:rPr>
              <a:t>Clustering</a:t>
            </a:r>
          </a:p>
          <a:p>
            <a:pPr lvl="1"/>
            <a:r>
              <a:rPr lang="en-US" altLang="zh-TW" dirty="0" smtClean="0"/>
              <a:t>Partitioning</a:t>
            </a:r>
          </a:p>
          <a:p>
            <a:pPr lvl="1"/>
            <a:r>
              <a:rPr lang="en-US" altLang="zh-TW" dirty="0" smtClean="0"/>
              <a:t>Hierarchical</a:t>
            </a:r>
          </a:p>
          <a:p>
            <a:pPr lvl="1"/>
            <a:r>
              <a:rPr lang="en-US" altLang="zh-TW" dirty="0" smtClean="0"/>
              <a:t>Density-based</a:t>
            </a:r>
            <a:endParaRPr lang="en-US" altLang="zh-TW" dirty="0" smtClean="0"/>
          </a:p>
        </p:txBody>
      </p:sp>
      <p:sp>
        <p:nvSpPr>
          <p:cNvPr id="6" name="投影片編號版面配置區 5"/>
          <p:cNvSpPr>
            <a:spLocks noGrp="1"/>
          </p:cNvSpPr>
          <p:nvPr>
            <p:ph type="sldNum" sz="quarter" idx="11"/>
          </p:nvPr>
        </p:nvSpPr>
        <p:spPr/>
        <p:txBody>
          <a:bodyPr/>
          <a:lstStyle/>
          <a:p>
            <a:fld id="{98269176-8D91-4DCE-A8C6-1D90C362B929}" type="slidenum">
              <a:rPr lang="en-US" altLang="zh-TW" smtClean="0"/>
              <a:pPr/>
              <a:t>9</a:t>
            </a:fld>
            <a:endParaRPr lang="en-US" altLang="zh-TW"/>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4.8"/>
</p:tagLst>
</file>

<file path=ppt/tags/tag2.xml><?xml version="1.0" encoding="utf-8"?>
<p:tagLst xmlns:a="http://schemas.openxmlformats.org/drawingml/2006/main" xmlns:r="http://schemas.openxmlformats.org/officeDocument/2006/relationships" xmlns:p="http://schemas.openxmlformats.org/presentationml/2006/main">
  <p:tag name="TIMING" val="|15.7|1.4|0.8|0.6|0.7|1.1"/>
</p:tagLst>
</file>

<file path=ppt/tags/tag3.xml><?xml version="1.0" encoding="utf-8"?>
<p:tagLst xmlns:a="http://schemas.openxmlformats.org/drawingml/2006/main" xmlns:r="http://schemas.openxmlformats.org/officeDocument/2006/relationships" xmlns:p="http://schemas.openxmlformats.org/presentationml/2006/main">
  <p:tag name="TIMING" val="|1.1|1.6|1"/>
</p:tagLst>
</file>

<file path=ppt/tags/tag4.xml><?xml version="1.0" encoding="utf-8"?>
<p:tagLst xmlns:a="http://schemas.openxmlformats.org/drawingml/2006/main" xmlns:r="http://schemas.openxmlformats.org/officeDocument/2006/relationships" xmlns:p="http://schemas.openxmlformats.org/presentationml/2006/main">
  <p:tag name="TIMING" val="|3.1|22.7"/>
</p:tagLst>
</file>

<file path=ppt/tags/tag5.xml><?xml version="1.0" encoding="utf-8"?>
<p:tagLst xmlns:a="http://schemas.openxmlformats.org/drawingml/2006/main" xmlns:r="http://schemas.openxmlformats.org/officeDocument/2006/relationships" xmlns:p="http://schemas.openxmlformats.org/presentationml/2006/main">
  <p:tag name="TIMING" val="|17.5"/>
</p:tagLst>
</file>

<file path=ppt/tags/tag6.xml><?xml version="1.0" encoding="utf-8"?>
<p:tagLst xmlns:a="http://schemas.openxmlformats.org/drawingml/2006/main" xmlns:r="http://schemas.openxmlformats.org/officeDocument/2006/relationships" xmlns:p="http://schemas.openxmlformats.org/presentationml/2006/main">
  <p:tag name="TIMING" val="|4.8"/>
</p:tagLst>
</file>

<file path=ppt/theme/theme1.xml><?xml version="1.0" encoding="utf-8"?>
<a:theme xmlns:a="http://schemas.openxmlformats.org/drawingml/2006/main" name="ACN Lab.">
  <a:themeElements>
    <a:clrScheme name="ACN Lab.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ACN Lab.">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N Lab.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ACN Lab.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ACN Lab.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ACN Lab.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ACN Lab.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ACN Lab.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ACN Lab.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ACN Lab.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ACN Lab.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ACN Lab.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ACN Lab.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ACN Lab.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31633</TotalTime>
  <Words>6312</Words>
  <Application>Microsoft Office PowerPoint</Application>
  <PresentationFormat>如螢幕大小 (4:3)</PresentationFormat>
  <Paragraphs>323</Paragraphs>
  <Slides>31</Slides>
  <Notes>31</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31</vt:i4>
      </vt:variant>
    </vt:vector>
  </HeadingPairs>
  <TitlesOfParts>
    <vt:vector size="34" baseType="lpstr">
      <vt:lpstr>ACN Lab.</vt:lpstr>
      <vt:lpstr>文件</vt:lpstr>
      <vt:lpstr>､襍{ｦ｡</vt:lpstr>
      <vt:lpstr>Avatar Path Clustering in  Networked Virtual Environments</vt:lpstr>
      <vt:lpstr>Outline</vt:lpstr>
      <vt:lpstr>Introduction</vt:lpstr>
      <vt:lpstr>Avatar Path Clustering</vt:lpstr>
      <vt:lpstr>Related Work</vt:lpstr>
      <vt:lpstr>Related Work</vt:lpstr>
      <vt:lpstr>Path Similarity</vt:lpstr>
      <vt:lpstr>Path Similarity(2)</vt:lpstr>
      <vt:lpstr>Related Work</vt:lpstr>
      <vt:lpstr>Partitioning</vt:lpstr>
      <vt:lpstr>Hierarchical</vt:lpstr>
      <vt:lpstr>Density-based</vt:lpstr>
      <vt:lpstr>Proposed Algorithms</vt:lpstr>
      <vt:lpstr>投影片 14</vt:lpstr>
      <vt:lpstr>Avatar Path Clustering Algorithms</vt:lpstr>
      <vt:lpstr>ADOCP-DC Algorithm</vt:lpstr>
      <vt:lpstr>ADOCP-DC Algorithm</vt:lpstr>
      <vt:lpstr>LCSS-DC－path transfers sequence</vt:lpstr>
      <vt:lpstr>LCSS-DC－path similarity</vt:lpstr>
      <vt:lpstr>LCSS-DC － similar path thresholds</vt:lpstr>
      <vt:lpstr>LCSS-DC Algorithm</vt:lpstr>
      <vt:lpstr>Experiments</vt:lpstr>
      <vt:lpstr>Experiment  Results</vt:lpstr>
      <vt:lpstr>Performance－Accuracy</vt:lpstr>
      <vt:lpstr>Performance－coverage</vt:lpstr>
      <vt:lpstr>Accuracy Analysis in ADOCP-DC</vt:lpstr>
      <vt:lpstr>Coverage Analysis in ADOCP-DC</vt:lpstr>
      <vt:lpstr>Accuracy Analysis in LCSS-DC</vt:lpstr>
      <vt:lpstr>Coverage Analysis in LCSS-DC</vt:lpstr>
      <vt:lpstr>Conclusion</vt:lpstr>
      <vt:lpstr>投影片 31</vt:lpstr>
    </vt:vector>
  </TitlesOfParts>
  <Company>ACN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AvatarPathClustering</dc:title>
  <dc:creator>ChungHsienTsai</dc:creator>
  <cp:lastModifiedBy>Bob</cp:lastModifiedBy>
  <cp:revision>1859</cp:revision>
  <dcterms:created xsi:type="dcterms:W3CDTF">2006-08-16T12:37:28Z</dcterms:created>
  <dcterms:modified xsi:type="dcterms:W3CDTF">2010-12-06T17:35:46Z</dcterms:modified>
</cp:coreProperties>
</file>