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2"/>
  </p:notesMasterIdLst>
  <p:sldIdLst>
    <p:sldId id="256" r:id="rId2"/>
    <p:sldId id="336" r:id="rId3"/>
    <p:sldId id="355" r:id="rId4"/>
    <p:sldId id="356" r:id="rId5"/>
    <p:sldId id="408" r:id="rId6"/>
    <p:sldId id="407" r:id="rId7"/>
    <p:sldId id="358" r:id="rId8"/>
    <p:sldId id="418" r:id="rId9"/>
    <p:sldId id="359" r:id="rId10"/>
    <p:sldId id="419" r:id="rId11"/>
    <p:sldId id="370" r:id="rId12"/>
    <p:sldId id="371" r:id="rId13"/>
    <p:sldId id="399" r:id="rId14"/>
    <p:sldId id="344" r:id="rId15"/>
    <p:sldId id="343" r:id="rId16"/>
    <p:sldId id="410" r:id="rId17"/>
    <p:sldId id="389" r:id="rId18"/>
    <p:sldId id="390" r:id="rId19"/>
    <p:sldId id="409" r:id="rId20"/>
    <p:sldId id="391" r:id="rId21"/>
    <p:sldId id="392" r:id="rId22"/>
    <p:sldId id="393" r:id="rId23"/>
    <p:sldId id="420" r:id="rId24"/>
    <p:sldId id="421" r:id="rId25"/>
    <p:sldId id="422" r:id="rId26"/>
    <p:sldId id="395" r:id="rId27"/>
    <p:sldId id="394" r:id="rId28"/>
    <p:sldId id="396" r:id="rId29"/>
    <p:sldId id="415" r:id="rId30"/>
    <p:sldId id="416" r:id="rId31"/>
    <p:sldId id="417" r:id="rId32"/>
    <p:sldId id="397" r:id="rId33"/>
    <p:sldId id="262" r:id="rId34"/>
    <p:sldId id="331" r:id="rId35"/>
    <p:sldId id="264" r:id="rId36"/>
    <p:sldId id="265" r:id="rId37"/>
    <p:sldId id="266" r:id="rId38"/>
    <p:sldId id="267" r:id="rId39"/>
    <p:sldId id="268" r:id="rId40"/>
    <p:sldId id="324" r:id="rId41"/>
    <p:sldId id="332" r:id="rId42"/>
    <p:sldId id="334" r:id="rId43"/>
    <p:sldId id="333" r:id="rId44"/>
    <p:sldId id="323" r:id="rId45"/>
    <p:sldId id="326" r:id="rId46"/>
    <p:sldId id="335" r:id="rId47"/>
    <p:sldId id="325" r:id="rId48"/>
    <p:sldId id="269" r:id="rId49"/>
    <p:sldId id="270" r:id="rId50"/>
    <p:sldId id="300" r:id="rId51"/>
    <p:sldId id="311" r:id="rId52"/>
    <p:sldId id="301" r:id="rId53"/>
    <p:sldId id="312" r:id="rId54"/>
    <p:sldId id="400" r:id="rId55"/>
    <p:sldId id="411" r:id="rId56"/>
    <p:sldId id="412" r:id="rId57"/>
    <p:sldId id="413" r:id="rId58"/>
    <p:sldId id="414" r:id="rId59"/>
    <p:sldId id="401" r:id="rId60"/>
    <p:sldId id="402" r:id="rId61"/>
    <p:sldId id="403" r:id="rId62"/>
    <p:sldId id="404" r:id="rId63"/>
    <p:sldId id="405" r:id="rId64"/>
    <p:sldId id="406" r:id="rId65"/>
    <p:sldId id="263" r:id="rId66"/>
    <p:sldId id="327" r:id="rId67"/>
    <p:sldId id="328" r:id="rId68"/>
    <p:sldId id="329" r:id="rId69"/>
    <p:sldId id="330" r:id="rId70"/>
    <p:sldId id="283" r:id="rId7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6C1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118" autoAdjust="0"/>
  </p:normalViewPr>
  <p:slideViewPr>
    <p:cSldViewPr>
      <p:cViewPr varScale="1">
        <p:scale>
          <a:sx n="63" d="100"/>
          <a:sy n="63" d="100"/>
        </p:scale>
        <p:origin x="130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082A6-6E35-4955-B975-EE9646A91BE1}" type="datetimeFigureOut">
              <a:rPr lang="zh-TW" altLang="en-US" smtClean="0"/>
              <a:t>2024/11/5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2F9650-42BB-4FDB-9C8B-E292845A62C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39055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6A2D3-4F90-4463-BD61-34B894F40052}" type="datetime1">
              <a:rPr lang="zh-TW" altLang="en-US" smtClean="0"/>
              <a:t>2024/11/5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C2214-1D98-47FE-B76E-F835ABBFB05D}" type="datetime1">
              <a:rPr lang="zh-TW" altLang="en-US" smtClean="0"/>
              <a:t>2024/11/5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5F745-7B1B-4D37-8FA2-527EA5F13432}" type="datetime1">
              <a:rPr lang="zh-TW" altLang="en-US" smtClean="0"/>
              <a:t>2024/11/5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4608-14AF-4DD8-9CCF-726AE8A71E96}" type="datetime1">
              <a:rPr lang="zh-TW" altLang="en-US" smtClean="0"/>
              <a:t>2024/11/5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8D6A7-9769-42B7-BDC9-264FD19B1B55}" type="datetime1">
              <a:rPr lang="zh-TW" altLang="en-US" smtClean="0"/>
              <a:t>2024/11/5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1C91-B784-41D1-9493-AF1D4BC13594}" type="datetime1">
              <a:rPr lang="zh-TW" altLang="en-US" smtClean="0"/>
              <a:t>2024/11/5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77524-BDE7-4B80-A187-D55B4FE3DD07}" type="datetime1">
              <a:rPr lang="zh-TW" altLang="en-US" smtClean="0"/>
              <a:t>2024/11/5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E5B3E-1761-43A6-B063-808971FA93E9}" type="datetime1">
              <a:rPr lang="zh-TW" altLang="en-US" smtClean="0"/>
              <a:t>2024/11/5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1BC0-2711-41E5-B989-9B339E39FFCF}" type="datetime1">
              <a:rPr lang="zh-TW" altLang="en-US" smtClean="0"/>
              <a:t>2024/11/5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BF5BC-59AC-479C-B725-E1DA21B0B670}" type="datetime1">
              <a:rPr lang="zh-TW" altLang="en-US" smtClean="0"/>
              <a:t>2024/11/5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F272-4B85-41BC-824A-12F52108068A}" type="datetime1">
              <a:rPr lang="zh-TW" altLang="en-US" smtClean="0"/>
              <a:t>2024/11/5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BAFB404-4DB7-4E6F-AECE-90DEF7ED52DA}" type="datetime1">
              <a:rPr lang="zh-TW" altLang="en-US" smtClean="0"/>
              <a:t>2024/11/5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AE96A04-6FFE-4647-B1EB-FABF2537EC88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entinelone.com/cybersecurity-101/fileless-malware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ntinelone.com/cybersecurity-101/fileless-malware/" TargetMode="External"/><Relationship Id="rId2" Type="http://schemas.openxmlformats.org/officeDocument/2006/relationships/hyperlink" Target="https://www.pcworld.com/article/3044014/security/documents-with-malicious-macros-deliver-fileless-malware-to-financial-transaction-systems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ntinelone.com/cybersecurity-101/fileless-malware/" TargetMode="External"/><Relationship Id="rId2" Type="http://schemas.openxmlformats.org/officeDocument/2006/relationships/hyperlink" Target="https://www.sentinelone.com/cybersecurity-101/windows-powershel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lwarebytes.com/blog/business/2023/04/fileless-attacks-how-attackers-evade-traditional-av-and-how-to-stop-the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microsoft.com/en-us/previous-versions/a74hyyw0(v=vs.85)?redirectedfrom=MSDN" TargetMode="External"/><Relationship Id="rId2" Type="http://schemas.openxmlformats.org/officeDocument/2006/relationships/hyperlink" Target="https://learn.microsoft.com/en-us/windows-server/administration/windows-commands/wscript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cs.microsoft.com/en-us/microsoft-365/security/intelligence/fileless-threats?view=o365-worldwide" TargetMode="External"/><Relationship Id="rId4" Type="http://schemas.openxmlformats.org/officeDocument/2006/relationships/hyperlink" Target="https://staff.cdms.westernsydney.edu.au/~jianhua/SAP_300165/lectures/Lecture___4.html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entinelone.com/cybersecurity-101/fileless-malware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netinfo-security.org/article/2014/1671-1122/1671-1122-15-10-31.shtml" TargetMode="External"/><Relationship Id="rId2" Type="http://schemas.openxmlformats.org/officeDocument/2006/relationships/hyperlink" Target="https://www.trendmicro.com/vinfo/tw/threat-encyclopedia/vulnerability/10350/adobe-flash-player-buffer-overflow-vulnerability-cve-2016-1103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Adobe_Flash" TargetMode="External"/><Relationship Id="rId4" Type="http://schemas.openxmlformats.org/officeDocument/2006/relationships/hyperlink" Target="https://www.broadcom.com/support/security-center/attacksignatures/detail?asid=23329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sa.gov/news-events/alerts/2015/07/14/adobe-flash-and-microsoft-windows-vulnerabilities" TargetMode="External"/><Relationship Id="rId2" Type="http://schemas.openxmlformats.org/officeDocument/2006/relationships/hyperlink" Target="https://www.sentinelone.com/cybersecurity-101/fileless-malware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ntinelone.com/cybersecurity-101/fileless-malware/" TargetMode="External"/><Relationship Id="rId2" Type="http://schemas.openxmlformats.org/officeDocument/2006/relationships/hyperlink" Target="https://learn.microsoft.com/en-us/microsoft-365/security/intelligence/fileless-threats?view=o365-worldwide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microsoft.com/zh-tw/powershell/module/microsoft.powershell.core/about/about_powershell_exe?view=powershell-5.1" TargetMode="External"/><Relationship Id="rId2" Type="http://schemas.openxmlformats.org/officeDocument/2006/relationships/hyperlink" Target="https://www.informit.com/articles/article.aspx?p=1170490&amp;seqNum=4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st.github.com/ukoloff/6a3d82b3f618e6f88cfe3188abfb7297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dpi.com/1424-8220/23/2/612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dpi.com/1424-8220/23/2/612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0x00sec.org/t/fileless-malware/26973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cybersecurity.att.com/blogs/security-essentials/fileless-malware-detection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@ojovbo.nelson/what-is-fileless-malware-151cd052669e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rowdstrike.com/cybersecurity-101/malware/fileless-malware/" TargetMode="External"/><Relationship Id="rId2" Type="http://schemas.openxmlformats.org/officeDocument/2006/relationships/hyperlink" Target="https://0x00sec.org/t/fileless-malware/26973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microsoft.com/en-us/microsoft-365/security/intelligence/exploits-malware?view=o365-worldwide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microsoft.com/en-us/microsoft-365/security/intelligence/exploits-malware?view=o365-worldwide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microsoft.com/en-us/microsoft-365/security/intelligence/exploits-malware?view=o365-worldwide" TargetMode="External"/><Relationship Id="rId2" Type="http://schemas.openxmlformats.org/officeDocument/2006/relationships/hyperlink" Target="https://www.microsoft.com/en-us/security/blog/2018/07/02/taking-apart-a-double-zero-day-sample-discovered-in-joint-hunt-with-eset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unit42.paloaltonetworks.com/unit42-understanding-angler-exploit-kit-part-1-exploit-kit-fundamentals/" TargetMode="External"/><Relationship Id="rId2" Type="http://schemas.openxmlformats.org/officeDocument/2006/relationships/hyperlink" Target="https://www.paloaltonetworks.com/cyberpedia/what-is-an-exploit-kit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seon.io/resources/browser-fingerprinting/" TargetMode="External"/><Relationship Id="rId2" Type="http://schemas.openxmlformats.org/officeDocument/2006/relationships/hyperlink" Target="https://wiki.mozilla.org/Fingerprinting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seon.io/resources/browser-fingerprinting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microsoft.com/en-us/microsoft-365/security/intelligence/exploits-malware?view=o365-worldwide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microsoft.com/en-us/microsoft-365/security/intelligence/exploits-malware?view=o365-worldwide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crosoft.com/en-us/wdsi/threats/malware-encyclopedia-description?name=JS/NeutrinoEK" TargetMode="External"/><Relationship Id="rId2" Type="http://schemas.openxmlformats.org/officeDocument/2006/relationships/hyperlink" Target="https://www.microsoft.com/en-us/wdsi/threats/malware-encyclopedia-description?name=JS/Axpergl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learn.microsoft.com/en-us/microsoft-365/security/intelligence/exploits-malware?view=o365-worldwide" TargetMode="External"/><Relationship Id="rId4" Type="http://schemas.openxmlformats.org/officeDocument/2006/relationships/hyperlink" Target="https://www.microsoft.com/en-us/wdsi/threats/malware-encyclopedia-description?name=JS/Neclu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lwarebytes.com/blog/business/2023/04/fileless-attacks-how-attackers-evade-traditional-av-and-how-to-stop-them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lwarebytes.com/blog/business/2023/04/fileless-attacks-how-attackers-evade-traditional-av-and-how-to-stop-them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lwarebytes.com/blog/business/2023/04/fileless-attacks-how-attackers-evade-traditional-av-and-how-to-stop-them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en-us/microsoft-365/security/intelligence/fileless-threats?view=o365-worldwide" TargetMode="Externa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entinelone.com/blog/eternalblue-nsa-developed-exploit-just-wont-die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nageengine.com/device-control/badusb.html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alexia.codes/blog/2022/03/19/research-notes-wmi/" TargetMode="External"/><Relationship Id="rId2" Type="http://schemas.openxmlformats.org/officeDocument/2006/relationships/hyperlink" Target="https://www.fireeye.com/blog/threat-research/2017/03/dissecting_one_ofap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techtarget.com/searchwindowsserver/definition/Windows-Management-Instrumentation" TargetMode="External"/><Relationship Id="rId4" Type="http://schemas.openxmlformats.org/officeDocument/2006/relationships/hyperlink" Target="https://docs.microsoft.com/en-us/windows/win32/wmisdk/wmi-architecture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trendmicro.com/vinfo/us/security/news/cybercrime-and-digital-threats/kovter-an-evolving-malware-gone-fileless" TargetMode="External"/><Relationship Id="rId1" Type="http://schemas.openxmlformats.org/officeDocument/2006/relationships/slideLayout" Target="../slideLayouts/slideLayout2.xml"/><Relationship Id="rId5" Type="http://schemas.openxmlformats.org/officeDocument/2006/relationships/slide" Target="slide47.xml"/><Relationship Id="rId4" Type="http://schemas.openxmlformats.org/officeDocument/2006/relationships/slide" Target="slide4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blog.51cto.com/u_15338641/3627189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51cto.com/u_15338641/3627189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s://blog.51cto.com/u_15338641/3627189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blog.51cto.com/u_15338641/3627189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skvg.com/guide-how-to-create-registry-script-reg-files-in-windows/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b51.net/article/50370.htm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b51.net/article/50370.htm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s://codertw.com/%E5%89%8D%E7%AB%AF%E9%96%8B%E7%99%BC/285830/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rendmicro.com/en_us/research/17/e/rising-trend-attackers-using-lnk-files-download-malware.html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trendmicro.com/trendlabs-security-intelligence/qkg-filecoder-self-replicating-document-encrypting-ransomware/" TargetMode="External"/><Relationship Id="rId2" Type="http://schemas.openxmlformats.org/officeDocument/2006/relationships/hyperlink" Target="https://docs.microsoft.com/en-us/office/vba/Library-Reference/Concepts/getting-started-with-vba-in-office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microsoft.com/en-us/windows-server/administration/windows-commands/wscript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reeye.com/blog/threat-research/2017/03/dissecting_one_ofap.html" TargetMode="External"/><Relationship Id="rId2" Type="http://schemas.openxmlformats.org/officeDocument/2006/relationships/hyperlink" Target="https://www.gdatasoftware.com/blog/2014/07/23947-poweliks-the-persistent-malware-without-a-file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0x00sec.org/t/fileless-malware/26973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ttps://0x00sec.org/t/fileless-malware/26973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s://0x00sec.org/t/fileless-malware/26973" TargetMode="Externa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csoonline.com/article/562983/what-is-a-fileless-attack-how-hackers-invade-systems-without-installing-software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soonline.com/article/561873/with-new-dynamic-capabilities-will-whitelisting-finally-catch-on.html" TargetMode="Externa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g2.com/articles/what-is-fileless-malware-and-how-attacks-occur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apriorit.com/dev-blog/517-fileless-malware-protection-tips" TargetMode="Externa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hyperlink" Target="https://heimdalsecurity.com/blog/javascript-malware-explained/" TargetMode="Externa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https://unit42.paloaltonetworks.com/malicious-javascript-injection/" TargetMode="Externa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https://hackernoon.com/how-to-detect-malicious-javascript-code" TargetMode="Externa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securelist.com/a-new-secret-stash-for-fileless-malware/106393/" TargetMode="External"/><Relationship Id="rId2" Type="http://schemas.openxmlformats.org/officeDocument/2006/relationships/hyperlink" Target="https://us.norton.com/internetsecurity-malware-what-is-fileless-malware..html" TargetMode="Externa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en-us/windows-server/administration/windows-commands/certutil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ile.net/process/mshta.exe.html" TargetMode="Externa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ile.net/process/mshta.exe.html" TargetMode="Externa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microsoft.com/en-us/windows/win32/shell/shell-entr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Windows </a:t>
            </a:r>
            <a:r>
              <a:rPr lang="en-US" altLang="zh-TW" dirty="0" err="1" smtClean="0"/>
              <a:t>Fileless</a:t>
            </a:r>
            <a:r>
              <a:rPr lang="en-US" altLang="zh-TW" dirty="0" smtClean="0"/>
              <a:t> Malware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428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187624" y="3356992"/>
            <a:ext cx="999728" cy="4320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2987824" y="2996952"/>
            <a:ext cx="5112568" cy="4320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err="1"/>
              <a:t>Fileless</a:t>
            </a:r>
            <a:r>
              <a:rPr lang="en-US" altLang="zh-TW" dirty="0"/>
              <a:t> malware is malicious code that does not require using an executable file on the endpoint’s file system besides those that are already there</a:t>
            </a:r>
            <a:r>
              <a:rPr lang="en-US" altLang="zh-TW" dirty="0" smtClean="0"/>
              <a:t>.</a:t>
            </a:r>
          </a:p>
          <a:p>
            <a:r>
              <a:rPr lang="en-US" altLang="zh-TW" dirty="0"/>
              <a:t>It is typically injected into some running process and executes only in RAM. </a:t>
            </a:r>
            <a:endParaRPr lang="en-US" altLang="zh-TW" dirty="0" smtClean="0"/>
          </a:p>
          <a:p>
            <a:r>
              <a:rPr lang="en-US" altLang="zh-TW" dirty="0" smtClean="0"/>
              <a:t>This </a:t>
            </a:r>
            <a:r>
              <a:rPr lang="en-US" altLang="zh-TW" dirty="0"/>
              <a:t>makes it far more difficult for traditional antivirus software and other endpoint security products to detect or prevent because of the low footprint and the absence of files to scan. 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2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611560" y="260648"/>
            <a:ext cx="8229600" cy="1252728"/>
          </a:xfrm>
        </p:spPr>
        <p:txBody>
          <a:bodyPr/>
          <a:lstStyle/>
          <a:p>
            <a:r>
              <a:rPr lang="en-US" altLang="zh-TW" dirty="0" err="1" smtClean="0"/>
              <a:t>Fileless</a:t>
            </a:r>
            <a:r>
              <a:rPr lang="en-US" altLang="zh-TW" dirty="0"/>
              <a:t> Malware </a:t>
            </a:r>
            <a:r>
              <a:rPr lang="en-US" altLang="zh-TW" i="1" baseline="-25000" dirty="0"/>
              <a:t>[</a:t>
            </a:r>
            <a:r>
              <a:rPr lang="en-US" altLang="zh-TW" i="1" baseline="-25000" dirty="0" err="1">
                <a:hlinkClick r:id="rId2"/>
              </a:rPr>
              <a:t>SentinelOne</a:t>
            </a:r>
            <a:r>
              <a:rPr lang="en-US" altLang="zh-TW" i="1" baseline="-25000" dirty="0"/>
              <a:t>]</a:t>
            </a:r>
            <a:endParaRPr lang="zh-TW" altLang="en-US" i="1" baseline="-25000" dirty="0"/>
          </a:p>
        </p:txBody>
      </p:sp>
    </p:spTree>
    <p:extLst>
      <p:ext uri="{BB962C8B-B14F-4D97-AF65-F5344CB8AC3E}">
        <p14:creationId xmlns:p14="http://schemas.microsoft.com/office/powerpoint/2010/main" val="114456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259632" y="3622052"/>
            <a:ext cx="2700300" cy="4320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/>
          <p:cNvSpPr/>
          <p:nvPr/>
        </p:nvSpPr>
        <p:spPr>
          <a:xfrm>
            <a:off x="2483768" y="3356992"/>
            <a:ext cx="5400600" cy="43204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72067" y="2675466"/>
            <a:ext cx="7408333" cy="3633853"/>
          </a:xfrm>
        </p:spPr>
        <p:txBody>
          <a:bodyPr>
            <a:normAutofit lnSpcReduction="10000"/>
          </a:bodyPr>
          <a:lstStyle/>
          <a:p>
            <a:r>
              <a:rPr lang="en-US" altLang="zh-TW" dirty="0">
                <a:hlinkClick r:id="rId2"/>
              </a:rPr>
              <a:t>One example</a:t>
            </a:r>
            <a:r>
              <a:rPr lang="en-US" altLang="zh-TW" dirty="0"/>
              <a:t> that affected the U.S., Canada, and Europe, attackers launched a spam campaign that delivered malicious 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Word</a:t>
            </a:r>
            <a:r>
              <a:rPr lang="en-US" altLang="zh-TW" dirty="0"/>
              <a:t> documents that executed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macros</a:t>
            </a:r>
            <a:r>
              <a:rPr lang="en-US" altLang="zh-TW" dirty="0"/>
              <a:t> when opened, delivering </a:t>
            </a:r>
            <a:r>
              <a:rPr lang="en-US" altLang="zh-TW" dirty="0" err="1"/>
              <a:t>fileless</a:t>
            </a:r>
            <a:r>
              <a:rPr lang="en-US" altLang="zh-TW" dirty="0"/>
              <a:t> malware in the process. </a:t>
            </a:r>
            <a:endParaRPr lang="en-US" altLang="zh-TW" dirty="0" smtClean="0"/>
          </a:p>
          <a:p>
            <a:r>
              <a:rPr lang="en-US" altLang="zh-TW" dirty="0" smtClean="0"/>
              <a:t>In </a:t>
            </a:r>
            <a:r>
              <a:rPr lang="en-US" altLang="zh-TW" dirty="0"/>
              <a:t>cases like this, </a:t>
            </a:r>
            <a:r>
              <a:rPr lang="en-US" altLang="zh-TW" dirty="0" err="1"/>
              <a:t>fileless</a:t>
            </a:r>
            <a:r>
              <a:rPr lang="en-US" altLang="zh-TW" dirty="0"/>
              <a:t> refers to the fact that attackers leverage Windows 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to load an executable file directly into memory rather than writing it to the disk (where it can be detected by average malware scanners).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Example </a:t>
            </a:r>
            <a:r>
              <a:rPr lang="en-US" altLang="zh-TW" i="1" baseline="-25000" dirty="0"/>
              <a:t>[</a:t>
            </a:r>
            <a:r>
              <a:rPr lang="en-US" altLang="zh-TW" i="1" baseline="-25000" dirty="0" err="1">
                <a:hlinkClick r:id="rId3"/>
              </a:rPr>
              <a:t>SentinelOne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311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72067" y="2564904"/>
            <a:ext cx="7876397" cy="3960440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dirty="0"/>
              <a:t>There are many other ways to run code on a device without using </a:t>
            </a:r>
            <a:r>
              <a:rPr lang="en-US" altLang="zh-TW" dirty="0" smtClean="0"/>
              <a:t>binary executable </a:t>
            </a:r>
            <a:r>
              <a:rPr lang="en-US" altLang="zh-TW" dirty="0"/>
              <a:t>files. </a:t>
            </a:r>
            <a:endParaRPr lang="en-US" altLang="zh-TW" dirty="0" smtClean="0"/>
          </a:p>
          <a:p>
            <a:r>
              <a:rPr lang="en-US" altLang="zh-TW" dirty="0" smtClean="0"/>
              <a:t>These </a:t>
            </a:r>
            <a:r>
              <a:rPr lang="en-US" altLang="zh-TW" dirty="0"/>
              <a:t>often utilize system processes available and trusted by the OS.</a:t>
            </a:r>
          </a:p>
          <a:p>
            <a:r>
              <a:rPr lang="en-US" altLang="zh-TW" dirty="0"/>
              <a:t>A few examples include:</a:t>
            </a:r>
          </a:p>
          <a:p>
            <a:pPr lvl="1"/>
            <a:r>
              <a:rPr lang="en-US" altLang="zh-TW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Jscript</a:t>
            </a:r>
            <a:r>
              <a:rPr lang="en-US" altLang="zh-TW" dirty="0" smtClean="0"/>
              <a:t> interpreter</a:t>
            </a:r>
            <a:endParaRPr lang="en-US" altLang="zh-TW" b="1" dirty="0" smtClean="0">
              <a:solidFill>
                <a:srgbClr val="00B05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altLang="zh-TW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VBScrip</a:t>
            </a:r>
            <a:r>
              <a:rPr lang="en-US" altLang="zh-TW" b="1" dirty="0" smtClean="0">
                <a:solidFill>
                  <a:srgbClr val="00B050"/>
                </a:solidFill>
              </a:rPr>
              <a:t>t</a:t>
            </a:r>
            <a:r>
              <a:rPr lang="en-US" altLang="zh-TW" dirty="0" smtClean="0"/>
              <a:t> interpreter</a:t>
            </a:r>
          </a:p>
          <a:p>
            <a:pPr lvl="1"/>
            <a:r>
              <a:rPr lang="en-US" altLang="zh-TW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PowerShell</a:t>
            </a:r>
            <a:endParaRPr lang="en-US" altLang="zh-TW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altLang="zh-TW" dirty="0"/>
              <a:t>Windows Management Instrumentation (</a:t>
            </a:r>
            <a:r>
              <a:rPr lang="en-US" altLang="zh-TW" b="1" dirty="0"/>
              <a:t>WMI</a:t>
            </a:r>
            <a:r>
              <a:rPr lang="en-US" altLang="zh-TW" dirty="0"/>
              <a:t>)</a:t>
            </a:r>
          </a:p>
          <a:p>
            <a:pPr lvl="1"/>
            <a:r>
              <a:rPr lang="en-US" altLang="zh-TW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Mshta</a:t>
            </a:r>
            <a:r>
              <a:rPr lang="en-US" altLang="zh-TW" dirty="0"/>
              <a:t> and </a:t>
            </a:r>
            <a:r>
              <a:rPr lang="en-US" altLang="zh-TW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rundll32</a:t>
            </a:r>
            <a:r>
              <a:rPr lang="en-US" altLang="zh-TW" dirty="0"/>
              <a:t> (or other Windows signed files capable of running malicious code)</a:t>
            </a:r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4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Ways to Run Code without Using Executables </a:t>
            </a:r>
            <a:r>
              <a:rPr lang="en-US" altLang="zh-TW" i="1" baseline="-25000" dirty="0"/>
              <a:t>[</a:t>
            </a:r>
            <a:r>
              <a:rPr lang="en-US" altLang="zh-TW" i="1" baseline="-25000" dirty="0" err="1">
                <a:hlinkClick r:id="rId3"/>
              </a:rPr>
              <a:t>SentinelOne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3438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lvl="1"/>
            <a:r>
              <a:rPr lang="en-US" altLang="zh-TW" dirty="0" err="1"/>
              <a:t>Fileless</a:t>
            </a:r>
            <a:r>
              <a:rPr lang="en-US" altLang="zh-TW" dirty="0"/>
              <a:t> attackers can use </a:t>
            </a:r>
            <a:r>
              <a:rPr lang="en-US" altLang="zh-TW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JScript</a:t>
            </a:r>
            <a:r>
              <a:rPr lang="en-US" altLang="zh-TW" dirty="0"/>
              <a:t> or </a:t>
            </a:r>
            <a:r>
              <a:rPr lang="en-US" altLang="zh-TW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VBScrip</a:t>
            </a:r>
            <a:r>
              <a:rPr lang="en-US" altLang="zh-TW" b="1" dirty="0">
                <a:solidFill>
                  <a:srgbClr val="00B050"/>
                </a:solidFill>
              </a:rPr>
              <a:t>t</a:t>
            </a:r>
            <a:r>
              <a:rPr lang="en-US" altLang="zh-TW" dirty="0"/>
              <a:t> to run malicious code directly in memory within a </a:t>
            </a:r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</a:rPr>
              <a:t>web browser</a:t>
            </a:r>
            <a:r>
              <a:rPr lang="en-US" altLang="zh-TW" dirty="0"/>
              <a:t> or </a:t>
            </a:r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</a:rPr>
              <a:t>other applications</a:t>
            </a:r>
            <a:r>
              <a:rPr lang="en-US" altLang="zh-TW" dirty="0"/>
              <a:t> </a:t>
            </a:r>
            <a:r>
              <a:rPr lang="en-US" altLang="zh-TW" dirty="0" smtClean="0"/>
              <a:t>(e.g. </a:t>
            </a:r>
            <a:r>
              <a:rPr lang="en-US" altLang="zh-TW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interpreter, </a:t>
            </a:r>
            <a:r>
              <a:rPr lang="en-US" altLang="zh-TW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mshta</a:t>
            </a:r>
            <a:r>
              <a:rPr lang="en-US" altLang="zh-TW" dirty="0" smtClean="0"/>
              <a:t>) that </a:t>
            </a:r>
            <a:r>
              <a:rPr lang="en-US" altLang="zh-TW" dirty="0"/>
              <a:t>support these scripting languages. 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Script Languages (1) 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2"/>
              </a:rPr>
              <a:t>Bill Cozens</a:t>
            </a:r>
            <a:r>
              <a:rPr lang="en-US" altLang="zh-TW" i="1" baseline="-25000" dirty="0" smtClean="0"/>
              <a:t>] </a:t>
            </a:r>
            <a:endParaRPr lang="zh-TW" altLang="en-US" i="1" baseline="-25000" dirty="0"/>
          </a:p>
        </p:txBody>
      </p:sp>
    </p:spTree>
    <p:extLst>
      <p:ext uri="{BB962C8B-B14F-4D97-AF65-F5344CB8AC3E}">
        <p14:creationId xmlns:p14="http://schemas.microsoft.com/office/powerpoint/2010/main" val="123058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altLang="zh-TW" dirty="0"/>
              <a:t>The 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JavaScript</a:t>
            </a:r>
            <a:r>
              <a:rPr lang="en-US" altLang="zh-TW" dirty="0"/>
              <a:t>, 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VBScript</a:t>
            </a:r>
            <a:r>
              <a:rPr lang="en-US" altLang="zh-TW" dirty="0"/>
              <a:t>, and 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scripting languages are available by default on Windows platforms. </a:t>
            </a:r>
            <a:endParaRPr lang="en-US" altLang="zh-TW" dirty="0" smtClean="0"/>
          </a:p>
          <a:p>
            <a:pPr lvl="1"/>
            <a:r>
              <a:rPr lang="en-US" altLang="zh-TW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Scripts</a:t>
            </a:r>
            <a:r>
              <a:rPr lang="en-US" altLang="zh-TW" dirty="0" smtClean="0"/>
              <a:t> </a:t>
            </a:r>
            <a:r>
              <a:rPr lang="en-US" altLang="zh-TW" dirty="0"/>
              <a:t>have the same advantages as </a:t>
            </a:r>
            <a:r>
              <a:rPr lang="en-US" altLang="zh-TW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macros</a:t>
            </a:r>
            <a:r>
              <a:rPr lang="en-US" altLang="zh-TW" dirty="0"/>
              <a:t>, they are textual files (not binary executables) and run within the context of the </a:t>
            </a:r>
            <a:r>
              <a:rPr lang="en-US" altLang="zh-TW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interpreter</a:t>
            </a:r>
            <a:r>
              <a:rPr lang="en-US" altLang="zh-TW" dirty="0"/>
              <a:t> (like</a:t>
            </a:r>
            <a:r>
              <a:rPr lang="en-US" altLang="zh-TW" dirty="0">
                <a:solidFill>
                  <a:srgbClr val="226C10"/>
                </a:solidFill>
              </a:rPr>
              <a:t> </a:t>
            </a:r>
            <a:r>
              <a:rPr lang="en-US" altLang="zh-TW" b="1" dirty="0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wscript.exe</a:t>
            </a:r>
            <a:r>
              <a:rPr lang="en-US" altLang="zh-TW" dirty="0" smtClean="0"/>
              <a:t>, 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powershell.exe</a:t>
            </a:r>
            <a:r>
              <a:rPr lang="en-US" altLang="zh-TW" dirty="0"/>
              <a:t>), which is </a:t>
            </a:r>
            <a:r>
              <a:rPr lang="en-US" altLang="zh-TW" dirty="0" smtClean="0"/>
              <a:t>a </a:t>
            </a:r>
            <a:r>
              <a:rPr lang="en-US" altLang="zh-TW" dirty="0"/>
              <a:t>clean and legitimate component. </a:t>
            </a:r>
            <a:endParaRPr lang="en-US" altLang="zh-TW" dirty="0" smtClean="0"/>
          </a:p>
          <a:p>
            <a:pPr lvl="2"/>
            <a:r>
              <a:rPr lang="en-US" altLang="zh-TW" dirty="0" smtClean="0">
                <a:hlinkClick r:id="rId3"/>
              </a:rPr>
              <a:t>Windows </a:t>
            </a:r>
            <a:r>
              <a:rPr lang="en-US" altLang="zh-TW" dirty="0">
                <a:hlinkClick r:id="rId3"/>
              </a:rPr>
              <a:t>Script Host </a:t>
            </a:r>
            <a:r>
              <a:rPr lang="en-US" altLang="zh-TW" dirty="0" smtClean="0">
                <a:hlinkClick r:id="rId3"/>
              </a:rPr>
              <a:t>Object</a:t>
            </a:r>
            <a:endParaRPr lang="en-US" altLang="zh-TW" dirty="0" smtClean="0"/>
          </a:p>
          <a:p>
            <a:pPr lvl="2"/>
            <a:r>
              <a:rPr lang="en-US" altLang="zh-TW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Objects</a:t>
            </a:r>
            <a:r>
              <a:rPr lang="en-US" altLang="zh-TW" dirty="0">
                <a:hlinkClick r:id="rId4"/>
              </a:rPr>
              <a:t> in </a:t>
            </a:r>
            <a:r>
              <a:rPr lang="en-US" altLang="zh-TW" dirty="0" smtClean="0">
                <a:hlinkClick r:id="rId4"/>
              </a:rPr>
              <a:t>VBScript</a:t>
            </a:r>
            <a:endParaRPr lang="en-US" altLang="zh-TW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6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Script Languages </a:t>
            </a:r>
            <a:r>
              <a:rPr lang="en-US" altLang="zh-TW" dirty="0" smtClean="0"/>
              <a:t>(2)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5"/>
              </a:rPr>
              <a:t>Microsoft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1747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Malware </a:t>
            </a:r>
            <a:r>
              <a:rPr lang="en-US" altLang="zh-TW" dirty="0" smtClean="0"/>
              <a:t>hidden </a:t>
            </a:r>
            <a:r>
              <a:rPr lang="en-US" altLang="zh-TW" dirty="0"/>
              <a:t>in </a:t>
            </a:r>
            <a:r>
              <a:rPr lang="en-US" altLang="zh-TW" dirty="0" smtClean="0"/>
              <a:t>documents </a:t>
            </a:r>
            <a:r>
              <a:rPr lang="en-US" altLang="zh-TW" dirty="0"/>
              <a:t>are also </a:t>
            </a:r>
            <a:r>
              <a:rPr lang="en-US" altLang="zh-TW" dirty="0" err="1"/>
              <a:t>Fileless</a:t>
            </a:r>
            <a:r>
              <a:rPr lang="en-US" altLang="zh-TW" dirty="0"/>
              <a:t>-based </a:t>
            </a:r>
            <a:r>
              <a:rPr lang="en-US" altLang="zh-TW" dirty="0" smtClean="0"/>
              <a:t>Attacks.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Malware </a:t>
            </a:r>
            <a:r>
              <a:rPr lang="en-US" altLang="zh-TW" dirty="0" smtClean="0"/>
              <a:t>Hidden </a:t>
            </a:r>
            <a:r>
              <a:rPr lang="en-US" altLang="zh-TW" dirty="0"/>
              <a:t>in </a:t>
            </a:r>
            <a:r>
              <a:rPr lang="en-US" altLang="zh-TW" dirty="0" smtClean="0"/>
              <a:t>Documents</a:t>
            </a:r>
            <a:br>
              <a:rPr lang="en-US" altLang="zh-TW" dirty="0" smtClean="0"/>
            </a:br>
            <a:r>
              <a:rPr lang="en-US" altLang="zh-TW" i="1" baseline="-25000" dirty="0" smtClean="0"/>
              <a:t>[</a:t>
            </a:r>
            <a:r>
              <a:rPr lang="en-US" altLang="zh-TW" i="1" baseline="-25000" dirty="0" err="1">
                <a:hlinkClick r:id="rId2"/>
              </a:rPr>
              <a:t>SentinelOne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787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0" y="2675467"/>
            <a:ext cx="8568952" cy="3450696"/>
          </a:xfrm>
        </p:spPr>
        <p:txBody>
          <a:bodyPr>
            <a:normAutofit/>
          </a:bodyPr>
          <a:lstStyle/>
          <a:p>
            <a:pPr marL="274320" lvl="1"/>
            <a:r>
              <a:rPr lang="en-US" altLang="zh-TW" b="1" dirty="0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Adobe 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Flash Player</a:t>
            </a:r>
            <a:r>
              <a:rPr lang="en-US" altLang="zh-TW" dirty="0"/>
              <a:t> is prone to Adobe Flash Player is prone to a buffer overflow vulnerability. </a:t>
            </a:r>
            <a:endParaRPr lang="en-US" altLang="zh-TW" dirty="0" smtClean="0"/>
          </a:p>
          <a:p>
            <a:pPr marL="553720" lvl="2"/>
            <a:r>
              <a:rPr lang="en-US" altLang="zh-TW" dirty="0" smtClean="0"/>
              <a:t>An </a:t>
            </a:r>
            <a:r>
              <a:rPr lang="en-US" altLang="zh-TW" dirty="0"/>
              <a:t>attacker can exploit this issue to execute arbitrary code in the context of the user running the affected </a:t>
            </a:r>
            <a:r>
              <a:rPr lang="en-US" altLang="zh-TW" dirty="0" smtClean="0"/>
              <a:t>application. 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err="1">
                <a:hlinkClick r:id="rId2"/>
              </a:rPr>
              <a:t>trendmicro</a:t>
            </a:r>
            <a:r>
              <a:rPr lang="en-US" altLang="zh-TW" i="1" baseline="-25000" dirty="0"/>
              <a:t>] </a:t>
            </a:r>
            <a:endParaRPr lang="en-US" altLang="zh-TW" i="1" baseline="-25000" dirty="0" smtClean="0"/>
          </a:p>
          <a:p>
            <a:pPr marL="553720" lvl="2"/>
            <a:endParaRPr lang="en-US" altLang="zh-TW" i="1" baseline="-25000" dirty="0" smtClean="0"/>
          </a:p>
          <a:p>
            <a:pPr marL="274320" lvl="1"/>
            <a:r>
              <a:rPr lang="en-US" altLang="zh-TW" dirty="0"/>
              <a:t>Flash Player is prone to a remote buffer-overflow vulnerability when processing </a:t>
            </a:r>
            <a:r>
              <a:rPr lang="en-US" altLang="zh-TW" dirty="0">
                <a:hlinkClick r:id="rId3"/>
              </a:rPr>
              <a:t>SWF</a:t>
            </a:r>
            <a:r>
              <a:rPr lang="en-US" altLang="zh-TW" dirty="0" smtClean="0"/>
              <a:t> </a:t>
            </a:r>
            <a:r>
              <a:rPr lang="en-US" altLang="zh-TW" dirty="0"/>
              <a:t>files with the '</a:t>
            </a:r>
            <a:r>
              <a:rPr lang="en-US" altLang="zh-TW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DefineSceneAndFrameLabelData</a:t>
            </a:r>
            <a:r>
              <a:rPr lang="en-US" altLang="zh-TW" dirty="0"/>
              <a:t>' tag (tag ID 0x56). </a:t>
            </a:r>
            <a:r>
              <a:rPr lang="en-US" altLang="zh-TW" i="1" baseline="-25000" dirty="0"/>
              <a:t>[</a:t>
            </a:r>
            <a:r>
              <a:rPr lang="en-US" altLang="zh-TW" i="1" baseline="-25000" dirty="0" err="1">
                <a:hlinkClick r:id="rId4"/>
              </a:rPr>
              <a:t>broadcom</a:t>
            </a:r>
            <a:r>
              <a:rPr lang="en-US" altLang="zh-TW" i="1" baseline="-25000" dirty="0" smtClean="0"/>
              <a:t>]</a:t>
            </a:r>
            <a:r>
              <a:rPr lang="en-US" altLang="zh-TW" dirty="0" smtClean="0"/>
              <a:t>.</a:t>
            </a:r>
          </a:p>
          <a:p>
            <a:pPr marL="553720" lvl="2"/>
            <a:r>
              <a:rPr lang="en-US" altLang="zh-TW" dirty="0" smtClean="0"/>
              <a:t>The </a:t>
            </a:r>
            <a:r>
              <a:rPr lang="en-US" altLang="zh-TW" dirty="0"/>
              <a:t>issue stems from an integer overflow when calculating pointers. Attackers can use this issue to write to arbitrary memory locations</a:t>
            </a:r>
            <a:r>
              <a:rPr lang="en-US" altLang="zh-TW" dirty="0" smtClean="0"/>
              <a:t>.</a:t>
            </a:r>
            <a:r>
              <a:rPr lang="en-US" altLang="zh-TW" i="1" baseline="-25000" dirty="0"/>
              <a:t> </a:t>
            </a:r>
            <a:endParaRPr lang="en-US" altLang="zh-TW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8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Adobe Flash </a:t>
            </a:r>
            <a:r>
              <a:rPr lang="en-US" altLang="zh-TW" b="1" dirty="0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Player </a:t>
            </a:r>
            <a:r>
              <a:rPr lang="en-US" altLang="zh-TW" i="1" baseline="-25000" dirty="0" smtClean="0">
                <a:solidFill>
                  <a:schemeClr val="tx1"/>
                </a:solidFill>
                <a:cs typeface="Courier New" panose="02070309020205020404" pitchFamily="49" charset="0"/>
              </a:rPr>
              <a:t>[</a:t>
            </a:r>
            <a:r>
              <a:rPr lang="en-US" altLang="zh-TW" i="1" baseline="-25000" dirty="0" smtClean="0">
                <a:solidFill>
                  <a:schemeClr val="tx1"/>
                </a:solidFill>
                <a:cs typeface="Courier New" panose="02070309020205020404" pitchFamily="49" charset="0"/>
                <a:hlinkClick r:id="rId5"/>
              </a:rPr>
              <a:t>Wikipedia</a:t>
            </a:r>
            <a:r>
              <a:rPr lang="en-US" altLang="zh-TW" i="1" baseline="-25000" dirty="0" smtClean="0">
                <a:solidFill>
                  <a:schemeClr val="tx1"/>
                </a:solidFill>
                <a:cs typeface="Courier New" panose="02070309020205020404" pitchFamily="49" charset="0"/>
              </a:rPr>
              <a:t>]</a:t>
            </a:r>
            <a:endParaRPr lang="zh-TW" altLang="en-US" i="1" baseline="-25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55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0" y="2492896"/>
            <a:ext cx="8640960" cy="4032448"/>
          </a:xfrm>
        </p:spPr>
        <p:txBody>
          <a:bodyPr>
            <a:normAutofit lnSpcReduction="10000"/>
          </a:bodyPr>
          <a:lstStyle/>
          <a:p>
            <a:r>
              <a:rPr lang="en-US" altLang="zh-TW" dirty="0"/>
              <a:t>The most common form of </a:t>
            </a:r>
            <a:r>
              <a:rPr lang="en-US" altLang="zh-TW" dirty="0" err="1"/>
              <a:t>fileless</a:t>
            </a:r>
            <a:r>
              <a:rPr lang="en-US" altLang="zh-TW" dirty="0"/>
              <a:t> malware in the wild is when a victim clicks on a spam link within an email or fraudulent website</a:t>
            </a:r>
            <a:r>
              <a:rPr lang="en-US" altLang="zh-TW" dirty="0" smtClean="0"/>
              <a:t>.</a:t>
            </a:r>
          </a:p>
          <a:p>
            <a:endParaRPr lang="en-US" altLang="zh-TW" dirty="0"/>
          </a:p>
          <a:p>
            <a:r>
              <a:rPr lang="en-US" altLang="zh-TW" dirty="0"/>
              <a:t>That link or website then loads the </a:t>
            </a:r>
            <a:r>
              <a:rPr lang="en-US" altLang="zh-TW" dirty="0">
                <a:solidFill>
                  <a:srgbClr val="226C10"/>
                </a:solidFill>
              </a:rPr>
              <a:t>Flash application</a:t>
            </a:r>
            <a:r>
              <a:rPr lang="en-US" altLang="zh-TW" dirty="0"/>
              <a:t> and implements a relevant </a:t>
            </a:r>
            <a:r>
              <a:rPr lang="en-US" altLang="zh-TW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exploit</a:t>
            </a:r>
            <a:r>
              <a:rPr lang="en-US" altLang="zh-TW" dirty="0"/>
              <a:t> in order to infect the user’s machine</a:t>
            </a:r>
            <a:r>
              <a:rPr lang="en-US" altLang="zh-TW" dirty="0" smtClean="0"/>
              <a:t>.</a:t>
            </a:r>
          </a:p>
          <a:p>
            <a:endParaRPr lang="en-US" altLang="zh-TW" dirty="0" smtClean="0"/>
          </a:p>
          <a:p>
            <a:r>
              <a:rPr lang="en-US" altLang="zh-TW" dirty="0" smtClean="0"/>
              <a:t>Afterward</a:t>
            </a:r>
            <a:r>
              <a:rPr lang="en-US" altLang="zh-TW" dirty="0"/>
              <a:t>, the malware uses </a:t>
            </a:r>
            <a:r>
              <a:rPr lang="en-US" altLang="zh-TW" dirty="0">
                <a:solidFill>
                  <a:srgbClr val="FF0000"/>
                </a:solidFill>
              </a:rPr>
              <a:t>shellcode</a:t>
            </a:r>
            <a:r>
              <a:rPr lang="en-US" altLang="zh-TW" dirty="0"/>
              <a:t> to run a command allowing it to download and execute the </a:t>
            </a:r>
            <a:r>
              <a:rPr lang="en-US" altLang="zh-TW" dirty="0">
                <a:solidFill>
                  <a:srgbClr val="FF0000"/>
                </a:solidFill>
              </a:rPr>
              <a:t>payload</a:t>
            </a:r>
            <a:r>
              <a:rPr lang="en-US" altLang="zh-TW" dirty="0"/>
              <a:t> solely within memory</a:t>
            </a:r>
            <a:r>
              <a:rPr lang="en-US" altLang="zh-TW" dirty="0" smtClean="0"/>
              <a:t>.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The </a:t>
            </a:r>
            <a:r>
              <a:rPr lang="en-US" altLang="zh-TW" dirty="0" smtClean="0"/>
              <a:t>Most Common </a:t>
            </a:r>
            <a:r>
              <a:rPr lang="en-US" altLang="zh-TW" dirty="0"/>
              <a:t>form of </a:t>
            </a:r>
            <a:r>
              <a:rPr lang="en-US" altLang="zh-TW" dirty="0" err="1" smtClean="0"/>
              <a:t>Fileless</a:t>
            </a:r>
            <a:r>
              <a:rPr lang="en-US" altLang="zh-TW" dirty="0" smtClean="0"/>
              <a:t> Malware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err="1" smtClean="0">
                <a:hlinkClick r:id="rId2"/>
              </a:rPr>
              <a:t>SentinelOne</a:t>
            </a:r>
            <a:r>
              <a:rPr lang="en-US" altLang="zh-TW" i="1" baseline="-25000" dirty="0" smtClean="0"/>
              <a:t>][</a:t>
            </a:r>
            <a:r>
              <a:rPr lang="en-US" altLang="zh-TW" i="1" baseline="-25000" dirty="0" smtClean="0">
                <a:hlinkClick r:id="rId3"/>
              </a:rPr>
              <a:t>CISA</a:t>
            </a:r>
            <a:r>
              <a:rPr lang="en-US" altLang="zh-TW" i="1" baseline="-25000" dirty="0" smtClean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4997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Microsoft provides a Comprehensive classification of </a:t>
            </a:r>
            <a:r>
              <a:rPr lang="en-US" altLang="zh-TW" dirty="0" err="1"/>
              <a:t>Fileless</a:t>
            </a:r>
            <a:r>
              <a:rPr lang="en-US" altLang="zh-TW" dirty="0"/>
              <a:t> Malware in an article named </a:t>
            </a:r>
            <a:r>
              <a:rPr lang="en-US" altLang="zh-TW" dirty="0" err="1">
                <a:hlinkClick r:id="rId2"/>
              </a:rPr>
              <a:t>fileless</a:t>
            </a:r>
            <a:r>
              <a:rPr lang="en-US" altLang="zh-TW" dirty="0">
                <a:hlinkClick r:id="rId2"/>
              </a:rPr>
              <a:t> threats</a:t>
            </a:r>
            <a:r>
              <a:rPr lang="en-US" altLang="zh-TW" dirty="0"/>
              <a:t>, which describes the </a:t>
            </a:r>
            <a:r>
              <a:rPr lang="en-US" altLang="zh-TW" dirty="0" err="1"/>
              <a:t>fileless</a:t>
            </a:r>
            <a:r>
              <a:rPr lang="en-US" altLang="zh-TW" dirty="0"/>
              <a:t> malware forms introduced in this file as a type of </a:t>
            </a:r>
            <a:r>
              <a:rPr lang="en-US" altLang="zh-TW" dirty="0" err="1"/>
              <a:t>fileless</a:t>
            </a:r>
            <a:r>
              <a:rPr lang="en-US" altLang="zh-TW" dirty="0"/>
              <a:t> malware</a:t>
            </a:r>
            <a:r>
              <a:rPr lang="en-US" altLang="zh-TW" dirty="0" smtClean="0"/>
              <a:t>.</a:t>
            </a:r>
            <a:endParaRPr lang="en-US" altLang="zh-TW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10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Reference Materials for </a:t>
            </a:r>
            <a:r>
              <a:rPr lang="en-US" altLang="zh-TW" dirty="0" err="1" smtClean="0"/>
              <a:t>Fileless</a:t>
            </a:r>
            <a:r>
              <a:rPr lang="en-US" altLang="zh-TW" dirty="0" smtClean="0"/>
              <a:t> Malware </a:t>
            </a:r>
            <a:r>
              <a:rPr lang="en-US" altLang="zh-TW" i="1" baseline="-25000" dirty="0"/>
              <a:t>[</a:t>
            </a:r>
            <a:r>
              <a:rPr lang="en-US" altLang="zh-TW" i="1" baseline="-25000" dirty="0" err="1">
                <a:hlinkClick r:id="rId3"/>
              </a:rPr>
              <a:t>SentinelOne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2617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915816" y="3645024"/>
            <a:ext cx="2160240" cy="432048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CCFF"/>
              </a:solidFill>
            </a:endParaRP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altLang="zh-TW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</a:t>
            </a:r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altLang="zh-TW" b="1" dirty="0" err="1"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WScript</a:t>
            </a:r>
            <a:r>
              <a:rPr lang="en-US" altLang="zh-TW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.CreateObject</a:t>
            </a:r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altLang="zh-TW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WScript.Shell</a:t>
            </a:r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pPr marL="0" indent="0">
              <a:buNone/>
            </a:pPr>
            <a:r>
              <a:rPr lang="en-US" altLang="zh-TW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</a:rPr>
              <a:t> posh = </a:t>
            </a:r>
            <a:r>
              <a:rPr lang="en-US" altLang="zh-TW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sh.Exec</a:t>
            </a:r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</a:rPr>
              <a:t>('</a:t>
            </a:r>
            <a:r>
              <a:rPr lang="en-US" altLang="zh-TW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-Command </a:t>
            </a:r>
            <a:r>
              <a:rPr lang="en-US" altLang="zh-TW" b="1" dirty="0" smtClean="0"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-</a:t>
            </a:r>
            <a:r>
              <a:rPr lang="en-US" altLang="zh-TW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')</a:t>
            </a:r>
            <a:endParaRPr lang="en-US" altLang="zh-TW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zh-TW" alt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zh-TW" alt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posh.StdIn</a:t>
            </a:r>
            <a:endParaRPr lang="en-US" altLang="zh-TW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i.WriteLine</a:t>
            </a:r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</a:rPr>
              <a:t>('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Get-</a:t>
            </a:r>
            <a:r>
              <a:rPr lang="en-US" altLang="zh-TW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PSProvider</a:t>
            </a:r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</a:rPr>
              <a:t>')</a:t>
            </a:r>
          </a:p>
          <a:p>
            <a:pPr marL="0" indent="0">
              <a:buNone/>
            </a:pPr>
            <a:r>
              <a:rPr lang="en-US" altLang="zh-TW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i.Close</a:t>
            </a:r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altLang="zh-TW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</a:rPr>
              <a:t> o = </a:t>
            </a:r>
            <a:r>
              <a:rPr lang="en-US" altLang="zh-TW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posh.StdOut.ReadAll</a:t>
            </a:r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en-US" altLang="zh-TW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</a:rPr>
              <a:t> e = </a:t>
            </a:r>
            <a:r>
              <a:rPr lang="en-US" altLang="zh-TW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posh.StdErr.ReadAll</a:t>
            </a:r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endParaRPr lang="en-US" altLang="zh-TW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WScript.Echo</a:t>
            </a:r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</a:rPr>
              <a:t>('1&gt;', o)</a:t>
            </a:r>
          </a:p>
          <a:p>
            <a:pPr marL="0" indent="0">
              <a:buNone/>
            </a:pPr>
            <a:r>
              <a:rPr lang="en-US" altLang="zh-TW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WScript.Echo</a:t>
            </a:r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</a:rPr>
              <a:t>('2&gt;', e)</a:t>
            </a:r>
            <a:endParaRPr lang="zh-TW" alt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11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Call 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from JScript </a:t>
            </a:r>
            <a:r>
              <a:rPr lang="en-US" altLang="zh-TW" dirty="0" smtClean="0"/>
              <a:t>-</a:t>
            </a:r>
            <a:r>
              <a:rPr lang="en-US" altLang="zh-TW" b="1" dirty="0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posh.js</a:t>
            </a:r>
            <a:r>
              <a:rPr lang="en-US" altLang="zh-TW" dirty="0" smtClean="0"/>
              <a:t>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err="1">
                <a:hlinkClick r:id="rId4"/>
              </a:rPr>
              <a:t>ukoloff</a:t>
            </a:r>
            <a:r>
              <a:rPr lang="en-US" altLang="zh-TW" i="1" u="sng" baseline="-25000" dirty="0" err="1">
                <a:hlinkClick r:id="rId4"/>
              </a:rPr>
              <a:t>Stas</a:t>
            </a:r>
            <a:r>
              <a:rPr lang="en-US" altLang="zh-TW" i="1" u="sng" baseline="-25000" dirty="0">
                <a:hlinkClick r:id="rId4"/>
              </a:rPr>
              <a:t> </a:t>
            </a:r>
            <a:r>
              <a:rPr lang="en-US" altLang="zh-TW" i="1" u="sng" baseline="-25000" dirty="0" err="1">
                <a:hlinkClick r:id="rId4"/>
              </a:rPr>
              <a:t>Ukolov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  <p:sp>
        <p:nvSpPr>
          <p:cNvPr id="6" name="文字方塊 5"/>
          <p:cNvSpPr txBox="1"/>
          <p:nvPr/>
        </p:nvSpPr>
        <p:spPr>
          <a:xfrm>
            <a:off x="6228184" y="3645024"/>
            <a:ext cx="2664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Can be replaced with any command an attacker wants to execute.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8" name="直線單箭頭接點 7"/>
          <p:cNvCxnSpPr/>
          <p:nvPr/>
        </p:nvCxnSpPr>
        <p:spPr>
          <a:xfrm>
            <a:off x="5076056" y="4077072"/>
            <a:ext cx="1152128" cy="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705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After downloading </a:t>
            </a:r>
            <a:r>
              <a:rPr lang="en-US" altLang="zh-TW" b="1" dirty="0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posh.js</a:t>
            </a:r>
            <a:r>
              <a:rPr lang="en-US" altLang="zh-TW" dirty="0" smtClean="0">
                <a:solidFill>
                  <a:schemeClr val="tx1"/>
                </a:solidFill>
                <a:cs typeface="Courier New" panose="02070309020205020404" pitchFamily="49" charset="0"/>
              </a:rPr>
              <a:t> </a:t>
            </a:r>
            <a:r>
              <a:rPr lang="en-US" altLang="zh-TW" dirty="0" smtClean="0"/>
              <a:t>to a computer, a user can directly execute the </a:t>
            </a:r>
            <a:r>
              <a:rPr lang="en-US" altLang="zh-TW" dirty="0" err="1" smtClean="0"/>
              <a:t>javascript</a:t>
            </a:r>
            <a:r>
              <a:rPr lang="en-US" altLang="zh-TW" dirty="0" smtClean="0"/>
              <a:t> file which in turn executes </a:t>
            </a:r>
            <a:r>
              <a:rPr lang="en-US" altLang="zh-TW" b="1" dirty="0" err="1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However, if </a:t>
            </a:r>
            <a:r>
              <a:rPr lang="en-US" altLang="zh-TW" b="1" dirty="0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posh.js</a:t>
            </a:r>
            <a:r>
              <a:rPr lang="en-US" altLang="zh-TW" dirty="0" smtClean="0"/>
              <a:t> is in a web page, the </a:t>
            </a:r>
            <a:r>
              <a:rPr lang="en-US" altLang="zh-TW" dirty="0" err="1" smtClean="0"/>
              <a:t>javascript</a:t>
            </a:r>
            <a:r>
              <a:rPr lang="en-US" altLang="zh-TW" dirty="0" smtClean="0"/>
              <a:t> code inside it will not be executed.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12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Explanation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0327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1" y="1772816"/>
            <a:ext cx="8640960" cy="49685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&lt;html</a:t>
            </a:r>
            <a:r>
              <a:rPr lang="en-US" altLang="zh-TW" sz="1400" b="1" dirty="0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&gt;&lt;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body&gt;</a:t>
            </a:r>
          </a:p>
          <a:p>
            <a:pPr marL="0" indent="0">
              <a:buNone/>
            </a:pP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Hello ! &lt;</a:t>
            </a:r>
            <a:r>
              <a:rPr lang="en-US" altLang="zh-TW" sz="14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br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altLang="zh-TW" sz="1400" b="1" dirty="0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script </a:t>
            </a:r>
            <a:r>
              <a:rPr lang="en-US" altLang="zh-TW" sz="14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src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="http</a:t>
            </a:r>
            <a:r>
              <a:rPr lang="en-US" altLang="zh-TW" sz="1400" b="1" dirty="0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://staff.csie.ncu.edu.tw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/~hsufh/COURSES/FALL2023/posh.js"&gt;&lt;/script&gt;</a:t>
            </a:r>
          </a:p>
          <a:p>
            <a:pPr marL="0" indent="0">
              <a:buNone/>
            </a:pPr>
            <a:endParaRPr lang="en-US" altLang="zh-TW" sz="1400" b="1" dirty="0">
              <a:solidFill>
                <a:srgbClr val="226C1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&lt;script&gt;</a:t>
            </a:r>
          </a:p>
          <a:p>
            <a:pPr marL="0" indent="0">
              <a:buNone/>
            </a:pPr>
            <a:r>
              <a:rPr lang="en-US" altLang="zh-TW" sz="14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4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altLang="zh-TW" sz="14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WScript.CreateObject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altLang="zh-TW" sz="14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WScript.Shell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");</a:t>
            </a:r>
          </a:p>
          <a:p>
            <a:pPr marL="0" indent="0">
              <a:buNone/>
            </a:pPr>
            <a:r>
              <a:rPr lang="en-US" altLang="zh-TW" sz="14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posh = </a:t>
            </a:r>
            <a:r>
              <a:rPr lang="en-US" altLang="zh-TW" sz="14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sh.Exec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('</a:t>
            </a:r>
            <a:r>
              <a:rPr lang="en-US" altLang="zh-TW" sz="14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-Command -');</a:t>
            </a:r>
          </a:p>
          <a:p>
            <a:pPr marL="0" indent="0">
              <a:buNone/>
            </a:pPr>
            <a:r>
              <a:rPr lang="en-US" altLang="zh-TW" sz="14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4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altLang="zh-TW" sz="14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posh.StdIn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None/>
            </a:pPr>
            <a:r>
              <a:rPr lang="en-US" altLang="zh-TW" sz="14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i.WriteLine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('Get-</a:t>
            </a:r>
            <a:r>
              <a:rPr lang="en-US" altLang="zh-TW" sz="14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PSProvider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');</a:t>
            </a:r>
          </a:p>
          <a:p>
            <a:pPr marL="0" indent="0">
              <a:buNone/>
            </a:pPr>
            <a:r>
              <a:rPr lang="en-US" altLang="zh-TW" sz="14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i.Close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altLang="zh-TW" sz="14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 = </a:t>
            </a:r>
            <a:r>
              <a:rPr lang="en-US" altLang="zh-TW" sz="14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posh.StdOut.ReadAll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altLang="zh-TW" sz="14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e = </a:t>
            </a:r>
            <a:r>
              <a:rPr lang="en-US" altLang="zh-TW" sz="14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posh.StdErr.ReadAll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 marL="0" indent="0">
              <a:buNone/>
            </a:pPr>
            <a:r>
              <a:rPr lang="en-US" altLang="zh-TW" sz="1400" b="1" dirty="0" err="1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WScript.Echo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('1&gt;', o);</a:t>
            </a:r>
          </a:p>
          <a:p>
            <a:pPr marL="0" indent="0">
              <a:buNone/>
            </a:pPr>
            <a:r>
              <a:rPr lang="en-US" altLang="zh-TW" sz="14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WScript.Echo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('2&gt;', e);</a:t>
            </a:r>
          </a:p>
          <a:p>
            <a:pPr marL="0" indent="0">
              <a:buNone/>
            </a:pP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&lt;/script&gt;</a:t>
            </a:r>
          </a:p>
          <a:p>
            <a:pPr marL="0" indent="0">
              <a:buNone/>
            </a:pPr>
            <a:r>
              <a:rPr lang="en-US" altLang="zh-TW" sz="1400" b="1" dirty="0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Hi 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altLang="zh-TW" sz="14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br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HI &lt;</a:t>
            </a:r>
            <a:r>
              <a:rPr lang="en-US" altLang="zh-TW" sz="14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br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pPr marL="0" indent="0">
              <a:buNone/>
            </a:pPr>
            <a:r>
              <a:rPr lang="en-US" altLang="zh-TW" sz="1400" b="1" dirty="0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&lt;/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body</a:t>
            </a:r>
            <a:r>
              <a:rPr lang="en-US" altLang="zh-TW" sz="1400" b="1" dirty="0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&gt;&lt;/</a:t>
            </a:r>
            <a:r>
              <a:rPr lang="en-US" altLang="zh-TW" sz="14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html&gt;</a:t>
            </a:r>
            <a:endParaRPr lang="zh-TW" altLang="en-US" sz="1400" b="1" dirty="0">
              <a:solidFill>
                <a:srgbClr val="226C1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13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302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72067" y="2675467"/>
            <a:ext cx="7516357" cy="3450696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dirty="0"/>
              <a:t>The victim may be tricked into downloading a </a:t>
            </a:r>
            <a:r>
              <a:rPr lang="en-US" altLang="zh-TW" dirty="0">
                <a:solidFill>
                  <a:srgbClr val="FF0000"/>
                </a:solidFill>
              </a:rPr>
              <a:t>file</a:t>
            </a:r>
            <a:r>
              <a:rPr lang="en-US" altLang="zh-TW" dirty="0"/>
              <a:t> containing a malicious </a:t>
            </a:r>
            <a:r>
              <a:rPr lang="en-US" altLang="zh-TW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macro</a:t>
            </a:r>
            <a:r>
              <a:rPr lang="en-US" altLang="zh-TW" dirty="0"/>
              <a:t> or </a:t>
            </a:r>
            <a:r>
              <a:rPr lang="en-US" altLang="zh-TW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script</a:t>
            </a:r>
            <a:r>
              <a:rPr lang="en-US" altLang="zh-TW" dirty="0" smtClean="0"/>
              <a:t>. The file is stored </a:t>
            </a:r>
            <a:r>
              <a:rPr lang="en-US" altLang="zh-TW" dirty="0"/>
              <a:t>on </a:t>
            </a:r>
            <a:r>
              <a:rPr lang="en-US" altLang="zh-TW" dirty="0" smtClean="0"/>
              <a:t>a </a:t>
            </a:r>
            <a:r>
              <a:rPr lang="en-US" altLang="zh-TW" dirty="0"/>
              <a:t>hard disk. </a:t>
            </a:r>
            <a:endParaRPr lang="en-US" altLang="zh-TW" dirty="0" smtClean="0"/>
          </a:p>
          <a:p>
            <a:r>
              <a:rPr lang="en-US" altLang="zh-TW" dirty="0" smtClean="0"/>
              <a:t>However</a:t>
            </a:r>
            <a:r>
              <a:rPr lang="en-US" altLang="zh-TW" dirty="0"/>
              <a:t>, when this </a:t>
            </a:r>
            <a:r>
              <a:rPr lang="en-US" altLang="zh-TW" dirty="0">
                <a:solidFill>
                  <a:srgbClr val="FF0000"/>
                </a:solidFill>
              </a:rPr>
              <a:t>file</a:t>
            </a:r>
            <a:r>
              <a:rPr lang="en-US" altLang="zh-TW" dirty="0"/>
              <a:t> is executed, it uses 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or another legitimate tool to execute its code in the system’s memory. </a:t>
            </a:r>
            <a:endParaRPr lang="en-US" altLang="zh-TW" dirty="0" smtClean="0"/>
          </a:p>
          <a:p>
            <a:r>
              <a:rPr lang="en-US" altLang="zh-TW" dirty="0" smtClean="0"/>
              <a:t>Once </a:t>
            </a:r>
            <a:r>
              <a:rPr lang="en-US" altLang="zh-TW" dirty="0"/>
              <a:t>the code is executing in the memory, the malware may trigger 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 smtClean="0"/>
              <a:t> </a:t>
            </a:r>
            <a:r>
              <a:rPr lang="en-US" altLang="zh-TW" dirty="0"/>
              <a:t>to connect to a malicious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Command and Control</a:t>
            </a:r>
            <a:r>
              <a:rPr lang="en-US" altLang="zh-TW" dirty="0"/>
              <a:t> (</a:t>
            </a:r>
            <a:r>
              <a:rPr lang="en-US" altLang="zh-TW" dirty="0" smtClean="0"/>
              <a:t>C&amp;C</a:t>
            </a:r>
            <a:r>
              <a:rPr lang="en-US" altLang="zh-TW" dirty="0"/>
              <a:t>)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server</a:t>
            </a:r>
            <a:r>
              <a:rPr lang="en-US" altLang="zh-TW" dirty="0"/>
              <a:t> and download the final payload of the malware. </a:t>
            </a:r>
            <a:endParaRPr lang="en-US" altLang="zh-TW" dirty="0" smtClean="0"/>
          </a:p>
          <a:p>
            <a:r>
              <a:rPr lang="en-US" altLang="zh-TW" dirty="0" smtClean="0"/>
              <a:t>This </a:t>
            </a:r>
            <a:r>
              <a:rPr lang="en-US" altLang="zh-TW" dirty="0"/>
              <a:t>payload is then run directly in the system’s RAM without being stored on the hard disk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14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An Infection </a:t>
            </a:r>
            <a:r>
              <a:rPr lang="en-US" altLang="zh-TW" dirty="0"/>
              <a:t>Scenario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>
                <a:hlinkClick r:id="rId2"/>
              </a:rPr>
              <a:t>Osama Khalid et al. 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6709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nsors 23 00612 g00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564904"/>
            <a:ext cx="7815454" cy="3983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15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Common </a:t>
            </a:r>
            <a:r>
              <a:rPr lang="en-US" altLang="zh-TW" dirty="0" err="1" smtClean="0"/>
              <a:t>Fileless</a:t>
            </a:r>
            <a:r>
              <a:rPr lang="en-US" altLang="zh-TW" dirty="0" smtClean="0"/>
              <a:t> Malware </a:t>
            </a:r>
            <a:r>
              <a:rPr lang="en-US" altLang="zh-TW" dirty="0"/>
              <a:t>Infection </a:t>
            </a:r>
            <a:r>
              <a:rPr lang="en-US" altLang="zh-TW" dirty="0" smtClean="0"/>
              <a:t>Chain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>
                <a:hlinkClick r:id="rId3"/>
              </a:rPr>
              <a:t>Osama </a:t>
            </a:r>
            <a:r>
              <a:rPr lang="en-US" altLang="zh-TW" i="1" baseline="-25000" dirty="0" smtClean="0">
                <a:hlinkClick r:id="rId3"/>
              </a:rPr>
              <a:t>Khalid et al. </a:t>
            </a:r>
            <a:r>
              <a:rPr lang="en-US" altLang="zh-TW" i="1" baseline="-25000" dirty="0" smtClean="0"/>
              <a:t>]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013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Arrival via malicious websites or phishing emails uses script-based programs such as Macros, PowerShell, VBScript, JavaScript, HTA, etc., to run the malicious code directly to the memory. </a:t>
            </a:r>
            <a:endParaRPr lang="en-US" altLang="zh-TW" dirty="0" smtClean="0"/>
          </a:p>
          <a:p>
            <a:r>
              <a:rPr lang="en-US" altLang="zh-TW" dirty="0" smtClean="0"/>
              <a:t>Typically</a:t>
            </a:r>
            <a:r>
              <a:rPr lang="en-US" altLang="zh-TW" dirty="0"/>
              <a:t>, the initial script acts as a downloader which connects to a malicious host and downloads the payload. </a:t>
            </a:r>
            <a:endParaRPr lang="en-US" altLang="zh-TW" dirty="0" smtClean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16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251520" y="338328"/>
            <a:ext cx="8640960" cy="1252728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Malicious Website/</a:t>
            </a:r>
            <a:r>
              <a:rPr lang="en-US" altLang="zh-TW" dirty="0" err="1"/>
              <a:t>MailSpam</a:t>
            </a:r>
            <a:r>
              <a:rPr lang="en-US" altLang="zh-TW" dirty="0"/>
              <a:t>/Phishing </a:t>
            </a:r>
            <a:r>
              <a:rPr lang="en-US" altLang="zh-TW" dirty="0" smtClean="0"/>
              <a:t>Email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>
                <a:hlinkClick r:id="rId2"/>
              </a:rPr>
              <a:t>red team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4869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17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Graphic Explanation of the </a:t>
            </a:r>
            <a:r>
              <a:rPr lang="en-US" altLang="zh-TW" dirty="0" err="1" smtClean="0"/>
              <a:t>Fileless</a:t>
            </a:r>
            <a:r>
              <a:rPr lang="en-US" altLang="zh-TW" dirty="0" smtClean="0"/>
              <a:t> Attack Described in Previous Slide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>
                <a:hlinkClick r:id="rId2"/>
              </a:rPr>
              <a:t>Kate Brew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  <p:pic>
        <p:nvPicPr>
          <p:cNvPr id="2050" name="Picture 2" descr="The image is a guide through the GZipDe attack process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852936"/>
            <a:ext cx="5905500" cy="324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254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miro.medium.com/v2/resize:fit:700/1*ekL-dKM05Lpcgjv9vyYIE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76872"/>
            <a:ext cx="4435252" cy="449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18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err="1" smtClean="0"/>
              <a:t>Fileless</a:t>
            </a:r>
            <a:r>
              <a:rPr lang="en-US" altLang="zh-TW" dirty="0" smtClean="0"/>
              <a:t> Malware Infection Chain Using Exploits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3"/>
              </a:rPr>
              <a:t>Nelson </a:t>
            </a:r>
            <a:r>
              <a:rPr lang="en-US" altLang="zh-TW" i="1" baseline="-25000" dirty="0">
                <a:hlinkClick r:id="rId3"/>
              </a:rPr>
              <a:t>.A. </a:t>
            </a:r>
            <a:r>
              <a:rPr lang="en-US" altLang="zh-TW" i="1" baseline="-25000" dirty="0" err="1">
                <a:hlinkClick r:id="rId3"/>
              </a:rPr>
              <a:t>Ojovbo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</p:spTree>
    <p:extLst>
      <p:ext uri="{BB962C8B-B14F-4D97-AF65-F5344CB8AC3E}">
        <p14:creationId xmlns:p14="http://schemas.microsoft.com/office/powerpoint/2010/main" val="412941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0" y="2564904"/>
            <a:ext cx="8784976" cy="4176464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dirty="0" smtClean="0"/>
              <a:t>The </a:t>
            </a:r>
            <a:r>
              <a:rPr lang="en-US" altLang="zh-TW" dirty="0" err="1"/>
              <a:t>fileless</a:t>
            </a:r>
            <a:r>
              <a:rPr lang="en-US" altLang="zh-TW" dirty="0"/>
              <a:t> attack that arrives via Exploit may be referred to as “Completely </a:t>
            </a:r>
            <a:r>
              <a:rPr lang="en-US" altLang="zh-TW" dirty="0" err="1"/>
              <a:t>Fileless</a:t>
            </a:r>
            <a:r>
              <a:rPr lang="en-US" altLang="zh-TW" dirty="0"/>
              <a:t>”. </a:t>
            </a:r>
            <a:endParaRPr lang="en-US" altLang="zh-TW" dirty="0" smtClean="0"/>
          </a:p>
          <a:p>
            <a:r>
              <a:rPr lang="en-US" altLang="zh-TW" b="1" dirty="0" smtClean="0"/>
              <a:t>RCE</a:t>
            </a:r>
            <a:r>
              <a:rPr lang="en-US" altLang="zh-TW" dirty="0" smtClean="0"/>
              <a:t> </a:t>
            </a:r>
            <a:r>
              <a:rPr lang="en-US" altLang="zh-TW" dirty="0"/>
              <a:t>(Remote Code Execution) allows an attacker to load shellcode directly to the memory without writing any files to disk</a:t>
            </a:r>
            <a:r>
              <a:rPr lang="en-US" altLang="zh-TW" dirty="0" smtClean="0"/>
              <a:t>.</a:t>
            </a:r>
          </a:p>
          <a:p>
            <a:r>
              <a:rPr lang="en-US" altLang="zh-TW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Exploits</a:t>
            </a:r>
            <a:r>
              <a:rPr lang="en-US" altLang="zh-TW" dirty="0"/>
              <a:t> are pieces of code, sequences of commands, or collections of </a:t>
            </a:r>
            <a:r>
              <a:rPr lang="en-US" altLang="zh-TW" dirty="0" smtClean="0"/>
              <a:t>data.</a:t>
            </a:r>
          </a:p>
          <a:p>
            <a:r>
              <a:rPr lang="en-US" altLang="zh-TW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Exploit </a:t>
            </a:r>
            <a:r>
              <a:rPr lang="en-US" altLang="zh-TW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kits</a:t>
            </a:r>
            <a:r>
              <a:rPr lang="en-US" altLang="zh-TW" dirty="0"/>
              <a:t> are collections of exploits. </a:t>
            </a:r>
            <a:endParaRPr lang="en-US" altLang="zh-TW" dirty="0" smtClean="0"/>
          </a:p>
          <a:p>
            <a:r>
              <a:rPr lang="en-US" altLang="zh-TW" dirty="0" smtClean="0"/>
              <a:t>Adversaries </a:t>
            </a:r>
            <a:r>
              <a:rPr lang="en-US" altLang="zh-TW" dirty="0"/>
              <a:t>use these tools to take advantage of vulnerabilities that are known to exist in an operating system or an installed application.</a:t>
            </a:r>
          </a:p>
          <a:p>
            <a:r>
              <a:rPr lang="en-US" altLang="zh-TW" dirty="0"/>
              <a:t>Exploits are an efficient way to launch a </a:t>
            </a:r>
            <a:r>
              <a:rPr lang="en-US" altLang="zh-TW" dirty="0" err="1"/>
              <a:t>fileless</a:t>
            </a:r>
            <a:r>
              <a:rPr lang="en-US" altLang="zh-TW" dirty="0"/>
              <a:t> malware attack because they can be injected directly into memory without requiring anything to be written to disk. Adversaries can use them to automate initial compromises at scale.</a:t>
            </a:r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19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Exploit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>
                <a:hlinkClick r:id="rId2"/>
              </a:rPr>
              <a:t>red team</a:t>
            </a:r>
            <a:r>
              <a:rPr lang="en-US" altLang="zh-TW" i="1" baseline="-25000" dirty="0" smtClean="0"/>
              <a:t>][</a:t>
            </a:r>
            <a:r>
              <a:rPr lang="en-US" altLang="zh-TW" i="1" baseline="-25000" dirty="0">
                <a:hlinkClick r:id="rId3"/>
              </a:rPr>
              <a:t>Kurt Baker</a:t>
            </a:r>
            <a:r>
              <a:rPr lang="en-US" altLang="zh-TW" i="1" baseline="-25000" dirty="0" smtClean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7890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Exploits</a:t>
            </a:r>
            <a:r>
              <a:rPr lang="en-US" altLang="zh-TW" dirty="0"/>
              <a:t> take advantage of vulnerabilities in software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A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vulnerability</a:t>
            </a:r>
            <a:r>
              <a:rPr lang="en-US" altLang="zh-TW" dirty="0"/>
              <a:t> is like a hole in your software that malware can use to get onto your device. </a:t>
            </a:r>
            <a:endParaRPr lang="en-US" altLang="zh-TW" dirty="0" smtClean="0"/>
          </a:p>
          <a:p>
            <a:r>
              <a:rPr lang="en-US" altLang="zh-TW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Malware</a:t>
            </a:r>
            <a:r>
              <a:rPr lang="en-US" altLang="zh-TW" dirty="0" smtClean="0"/>
              <a:t> </a:t>
            </a:r>
            <a:r>
              <a:rPr lang="en-US" altLang="zh-TW" dirty="0"/>
              <a:t>exploits these vulnerabilities to bypass your computer's security safeguards to infect your device.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20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Exploits and Vulnerabilities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2"/>
              </a:rPr>
              <a:t>Microsoft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</p:spTree>
    <p:extLst>
      <p:ext uri="{BB962C8B-B14F-4D97-AF65-F5344CB8AC3E}">
        <p14:creationId xmlns:p14="http://schemas.microsoft.com/office/powerpoint/2010/main" val="357123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/>
              <a:t>Exploits are often the first part of a larger attack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Hackers </a:t>
            </a:r>
            <a:r>
              <a:rPr lang="en-US" altLang="zh-TW" dirty="0"/>
              <a:t>scan for outdated systems that contain critical vulnerabilities, which they then exploit by deploying targeted malware. </a:t>
            </a:r>
            <a:endParaRPr lang="en-US" altLang="zh-TW" dirty="0" smtClean="0"/>
          </a:p>
          <a:p>
            <a:r>
              <a:rPr lang="en-US" altLang="zh-TW" dirty="0" smtClean="0"/>
              <a:t>Exploits </a:t>
            </a:r>
            <a:r>
              <a:rPr lang="en-US" altLang="zh-TW" dirty="0"/>
              <a:t>often include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shellcode</a:t>
            </a:r>
            <a:r>
              <a:rPr lang="en-US" altLang="zh-TW" dirty="0"/>
              <a:t>, which is a small malware payload used to download additional malware from attacker-controlled networks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Shellcode </a:t>
            </a:r>
            <a:r>
              <a:rPr lang="en-US" altLang="zh-TW" dirty="0"/>
              <a:t>allows hackers to infect devices and infiltrate organizations.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21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Exploits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>
                <a:hlinkClick r:id="rId2"/>
              </a:rPr>
              <a:t>Microsoft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7382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8" y="2492896"/>
            <a:ext cx="8640960" cy="3738728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dirty="0"/>
              <a:t>Exploit kits are more comprehensive tools that contain a collection of exploits. </a:t>
            </a:r>
            <a:endParaRPr lang="en-US" altLang="zh-TW" dirty="0" smtClean="0"/>
          </a:p>
          <a:p>
            <a:r>
              <a:rPr lang="en-US" altLang="zh-TW" dirty="0" smtClean="0"/>
              <a:t>These </a:t>
            </a:r>
            <a:r>
              <a:rPr lang="en-US" altLang="zh-TW" dirty="0"/>
              <a:t>kits scan devices for different kinds of software vulnerabilities and, if any are detected, deploy additional malware to further infect a device. </a:t>
            </a:r>
            <a:endParaRPr lang="en-US" altLang="zh-TW" dirty="0" smtClean="0"/>
          </a:p>
          <a:p>
            <a:r>
              <a:rPr lang="en-US" altLang="zh-TW" dirty="0" smtClean="0"/>
              <a:t>Kits </a:t>
            </a:r>
            <a:r>
              <a:rPr lang="en-US" altLang="zh-TW" dirty="0"/>
              <a:t>can use exploits targeting various software, including Adobe Flash Player, </a:t>
            </a:r>
            <a:r>
              <a:rPr lang="en-US" altLang="zh-TW" dirty="0">
                <a:hlinkClick r:id="rId2"/>
              </a:rPr>
              <a:t>Adobe Reader</a:t>
            </a:r>
            <a:r>
              <a:rPr lang="en-US" altLang="zh-TW" dirty="0"/>
              <a:t>, Internet Explorer, </a:t>
            </a:r>
            <a:r>
              <a:rPr lang="en-US" altLang="zh-TW" dirty="0" smtClean="0"/>
              <a:t>browser, plug-in, Oracle </a:t>
            </a:r>
            <a:r>
              <a:rPr lang="en-US" altLang="zh-TW" dirty="0"/>
              <a:t>Java, </a:t>
            </a:r>
            <a:r>
              <a:rPr lang="en-US" altLang="zh-TW" dirty="0" smtClean="0"/>
              <a:t>and Sun </a:t>
            </a:r>
            <a:r>
              <a:rPr lang="en-US" altLang="zh-TW" dirty="0"/>
              <a:t>Java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Example:</a:t>
            </a:r>
          </a:p>
          <a:p>
            <a:pPr lvl="1"/>
            <a:r>
              <a:rPr lang="en-US" altLang="zh-TW" dirty="0"/>
              <a:t>Several notable threats, including </a:t>
            </a:r>
            <a:r>
              <a:rPr lang="en-US" altLang="zh-TW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Wannacry</a:t>
            </a:r>
            <a:r>
              <a:rPr lang="en-US" altLang="zh-TW" dirty="0"/>
              <a:t>, exploit the Server Message Block (</a:t>
            </a:r>
            <a:r>
              <a:rPr lang="en-US" altLang="zh-TW" b="1" dirty="0"/>
              <a:t>SMB</a:t>
            </a:r>
            <a:r>
              <a:rPr lang="en-US" altLang="zh-TW" dirty="0"/>
              <a:t>) vulnerability CVE-2017-0144 to launch malware.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22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Exploit Kits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3"/>
              </a:rPr>
              <a:t>Microsoft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9903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Within the landing page is code that will profile the victim’s device for any vulnerable </a:t>
            </a:r>
            <a:r>
              <a:rPr lang="en-US" altLang="zh-TW" i="1" dirty="0">
                <a:solidFill>
                  <a:srgbClr val="226C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browser-based applications</a:t>
            </a:r>
            <a:r>
              <a:rPr lang="en-US" altLang="zh-TW" dirty="0"/>
              <a:t>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23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Exploit Kit </a:t>
            </a:r>
            <a:r>
              <a:rPr lang="en-US" altLang="zh-TW" i="1" baseline="-25000" smtClean="0"/>
              <a:t>[</a:t>
            </a:r>
            <a:r>
              <a:rPr lang="en-US" altLang="zh-TW" i="1" baseline="-25000" smtClean="0">
                <a:hlinkClick r:id="rId2"/>
              </a:rPr>
              <a:t>paloalt0-1</a:t>
            </a:r>
            <a:r>
              <a:rPr lang="en-US" altLang="zh-TW" i="1" baseline="-25000" dirty="0" smtClean="0"/>
              <a:t>] </a:t>
            </a:r>
            <a:r>
              <a:rPr lang="en-US" altLang="zh-TW" i="1" baseline="-25000"/>
              <a:t>[</a:t>
            </a:r>
            <a:r>
              <a:rPr lang="en-US" altLang="zh-TW" i="1" baseline="-25000" smtClean="0">
                <a:hlinkClick r:id="rId3"/>
              </a:rPr>
              <a:t>paloalto-2</a:t>
            </a:r>
            <a:r>
              <a:rPr lang="en-US" altLang="zh-TW" i="1" baseline="-25000" smtClean="0"/>
              <a:t>]</a:t>
            </a:r>
            <a:endParaRPr lang="zh-TW" altLang="en-US" i="1" baseline="-25000" dirty="0"/>
          </a:p>
        </p:txBody>
      </p:sp>
    </p:spTree>
    <p:extLst>
      <p:ext uri="{BB962C8B-B14F-4D97-AF65-F5344CB8AC3E}">
        <p14:creationId xmlns:p14="http://schemas.microsoft.com/office/powerpoint/2010/main" val="15717895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Quietly assessing the unique configuration of web browsers that connect to a web domain is a process called device fingerprinting. </a:t>
            </a:r>
            <a:endParaRPr lang="en-US" altLang="zh-TW" dirty="0" smtClean="0"/>
          </a:p>
          <a:p>
            <a:r>
              <a:rPr lang="en-US" altLang="zh-TW" dirty="0" smtClean="0"/>
              <a:t>Naturally</a:t>
            </a:r>
            <a:r>
              <a:rPr lang="en-US" altLang="zh-TW" dirty="0"/>
              <a:t>, the fingerprint being scrutinized is made up of more than simply the web browsing program, such as the installed languages, operating system, plugins, and in-browser time zone, among others.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24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Browser Fingerprinting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2"/>
              </a:rPr>
              <a:t>Mozilla</a:t>
            </a:r>
            <a:r>
              <a:rPr lang="en-US" altLang="zh-TW" i="1" baseline="-25000" dirty="0" smtClean="0"/>
              <a:t>][</a:t>
            </a:r>
            <a:r>
              <a:rPr lang="en-US" altLang="zh-TW" i="1" baseline="-25000" dirty="0" smtClean="0">
                <a:hlinkClick r:id="rId3"/>
              </a:rPr>
              <a:t>SEON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</p:spTree>
    <p:extLst>
      <p:ext uri="{BB962C8B-B14F-4D97-AF65-F5344CB8AC3E}">
        <p14:creationId xmlns:p14="http://schemas.microsoft.com/office/powerpoint/2010/main" val="5912377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25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Data Collected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2"/>
              </a:rPr>
              <a:t>SEON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  <p:pic>
        <p:nvPicPr>
          <p:cNvPr id="1026" name="Picture 2" descr="list of collected data from browser fingerprint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945" y="1936777"/>
            <a:ext cx="7473938" cy="467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8625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348880"/>
            <a:ext cx="5538799" cy="418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26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Example of </a:t>
            </a:r>
            <a:r>
              <a:rPr lang="en-US" altLang="zh-TW" dirty="0" smtClean="0"/>
              <a:t>How </a:t>
            </a:r>
            <a:r>
              <a:rPr lang="en-US" altLang="zh-TW" dirty="0"/>
              <a:t>to </a:t>
            </a:r>
            <a:r>
              <a:rPr lang="en-US" altLang="zh-TW" dirty="0" smtClean="0"/>
              <a:t>Exploit Kits Work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3"/>
              </a:rPr>
              <a:t>Microsoft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5318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most common method used by attackers to distribute exploits and exploit kits is through webpages, but exploits can also arrive in emails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Some </a:t>
            </a:r>
            <a:r>
              <a:rPr lang="en-US" altLang="zh-TW" dirty="0"/>
              <a:t>websites unknowingly and unwillingly host malicious code and exploits in their ads.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27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Webpages and Exploit Kits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Microsoft</a:t>
            </a:r>
            <a:r>
              <a:rPr lang="en-US" altLang="zh-TW" i="1" baseline="-25000" dirty="0"/>
              <a:t>]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3500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Angler </a:t>
            </a:r>
            <a:r>
              <a:rPr lang="en-US" altLang="zh-TW" dirty="0"/>
              <a:t>/ </a:t>
            </a:r>
            <a:r>
              <a:rPr lang="en-US" altLang="zh-TW" dirty="0" err="1">
                <a:hlinkClick r:id="rId2"/>
              </a:rPr>
              <a:t>Axpergle</a:t>
            </a:r>
            <a:endParaRPr lang="en-US" altLang="zh-TW" dirty="0"/>
          </a:p>
          <a:p>
            <a:r>
              <a:rPr lang="en-US" altLang="zh-TW" dirty="0">
                <a:hlinkClick r:id="rId3"/>
              </a:rPr>
              <a:t>Neutrino</a:t>
            </a:r>
            <a:endParaRPr lang="en-US" altLang="zh-TW" dirty="0"/>
          </a:p>
          <a:p>
            <a:r>
              <a:rPr lang="en-US" altLang="zh-TW" dirty="0">
                <a:hlinkClick r:id="rId4"/>
              </a:rPr>
              <a:t>Nuclear</a:t>
            </a:r>
            <a:endParaRPr lang="en-US" altLang="zh-TW" dirty="0"/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28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Examples of </a:t>
            </a:r>
            <a:r>
              <a:rPr lang="en-US" altLang="zh-TW" dirty="0" smtClean="0"/>
              <a:t>Exploit Kits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5"/>
              </a:rPr>
              <a:t>Microsoft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3159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b="1" dirty="0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</a:p>
          <a:p>
            <a:r>
              <a:rPr lang="en-US" altLang="zh-TW" b="1" dirty="0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JavaScript</a:t>
            </a:r>
            <a:r>
              <a:rPr lang="en-US" altLang="zh-TW" dirty="0" smtClean="0"/>
              <a:t> </a:t>
            </a:r>
            <a:r>
              <a:rPr lang="en-US" altLang="zh-TW" dirty="0"/>
              <a:t>and 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VBScript</a:t>
            </a:r>
            <a:r>
              <a:rPr lang="en-US" altLang="zh-TW" dirty="0"/>
              <a:t> </a:t>
            </a:r>
            <a:endParaRPr lang="en-US" altLang="zh-TW" dirty="0" smtClean="0"/>
          </a:p>
          <a:p>
            <a:r>
              <a:rPr lang="en-US" altLang="zh-TW" dirty="0"/>
              <a:t>Microsoft Office </a:t>
            </a:r>
            <a:r>
              <a:rPr lang="en-US" altLang="zh-TW" dirty="0" smtClean="0"/>
              <a:t>macros</a:t>
            </a:r>
          </a:p>
          <a:p>
            <a:pPr marL="0" indent="0">
              <a:buNone/>
            </a:pPr>
            <a:r>
              <a:rPr lang="en-US" altLang="zh-TW" dirty="0" smtClean="0"/>
              <a:t>P.S.: The above three have been introduced in the previous slides.</a:t>
            </a:r>
            <a:endParaRPr lang="en-US" altLang="zh-TW" dirty="0"/>
          </a:p>
          <a:p>
            <a:endParaRPr lang="en-US" altLang="zh-TW" dirty="0" smtClean="0"/>
          </a:p>
          <a:p>
            <a:r>
              <a:rPr lang="en-US" altLang="zh-TW" dirty="0"/>
              <a:t>Process </a:t>
            </a:r>
            <a:r>
              <a:rPr lang="en-US" altLang="zh-TW" dirty="0" smtClean="0"/>
              <a:t>hollowing</a:t>
            </a:r>
          </a:p>
          <a:p>
            <a:r>
              <a:rPr lang="en-US" altLang="zh-TW" dirty="0"/>
              <a:t>Reflective DLL injection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29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Five Common Techniques Used </a:t>
            </a:r>
            <a:r>
              <a:rPr lang="en-US" altLang="zh-TW" dirty="0"/>
              <a:t>in </a:t>
            </a:r>
            <a:r>
              <a:rPr lang="en-US" altLang="zh-TW" dirty="0" err="1" smtClean="0"/>
              <a:t>Fileless</a:t>
            </a:r>
            <a:r>
              <a:rPr lang="en-US" altLang="zh-TW" dirty="0" smtClean="0"/>
              <a:t> Attacks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Bill Cozens</a:t>
            </a:r>
            <a:r>
              <a:rPr lang="en-US" altLang="zh-TW" i="1" baseline="-25000" dirty="0"/>
              <a:t>]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7120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Process hollowing is a </a:t>
            </a:r>
            <a:r>
              <a:rPr lang="en-US" altLang="zh-TW" dirty="0" err="1"/>
              <a:t>fileless</a:t>
            </a:r>
            <a:r>
              <a:rPr lang="en-US" altLang="zh-TW" dirty="0"/>
              <a:t> technique where attackers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create </a:t>
            </a:r>
            <a:r>
              <a:rPr lang="en-US" altLang="zh-TW" dirty="0"/>
              <a:t>a new process in a suspended state,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replace </a:t>
            </a:r>
            <a:r>
              <a:rPr lang="en-US" altLang="zh-TW" dirty="0"/>
              <a:t>its memory content with malicious code</a:t>
            </a:r>
            <a:r>
              <a:rPr lang="en-US" altLang="zh-TW" dirty="0" smtClean="0"/>
              <a:t>,</a:t>
            </a:r>
          </a:p>
          <a:p>
            <a:pPr lvl="1"/>
            <a:r>
              <a:rPr lang="en-US" altLang="zh-TW" dirty="0" smtClean="0"/>
              <a:t>and </a:t>
            </a:r>
            <a:r>
              <a:rPr lang="en-US" altLang="zh-TW" dirty="0"/>
              <a:t>then resume the process. </a:t>
            </a:r>
            <a:endParaRPr lang="en-US" altLang="zh-TW" dirty="0" smtClean="0"/>
          </a:p>
          <a:p>
            <a:r>
              <a:rPr lang="en-US" altLang="zh-TW" dirty="0" smtClean="0"/>
              <a:t>The </a:t>
            </a:r>
            <a:r>
              <a:rPr lang="en-US" altLang="zh-TW" dirty="0"/>
              <a:t>malicious code executes in memory without writing to the disk.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30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Process </a:t>
            </a:r>
            <a:r>
              <a:rPr lang="en-US" altLang="zh-TW" dirty="0" smtClean="0"/>
              <a:t>Hollowing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Bill Cozens</a:t>
            </a:r>
            <a:r>
              <a:rPr lang="en-US" altLang="zh-TW" i="1" baseline="-25000" dirty="0"/>
              <a:t>]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690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In this </a:t>
            </a:r>
            <a:r>
              <a:rPr lang="en-US" altLang="zh-TW" dirty="0" err="1"/>
              <a:t>fileless</a:t>
            </a:r>
            <a:r>
              <a:rPr lang="en-US" altLang="zh-TW" dirty="0"/>
              <a:t> attack, attackers load a malicious Dynamic Link Library (DLL) into a legitimate process's memory without writing it to the disk. </a:t>
            </a:r>
            <a:endParaRPr lang="en-US" altLang="zh-TW" dirty="0" smtClean="0"/>
          </a:p>
          <a:p>
            <a:r>
              <a:rPr lang="en-US" altLang="zh-TW" dirty="0" smtClean="0"/>
              <a:t>The </a:t>
            </a:r>
            <a:r>
              <a:rPr lang="en-US" altLang="zh-TW" dirty="0"/>
              <a:t>DLL is executed directly in memory, evading detection by traditional security software.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31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Reflective DLL </a:t>
            </a:r>
            <a:r>
              <a:rPr lang="en-US" altLang="zh-TW" dirty="0" smtClean="0"/>
              <a:t>Injection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Bill Cozens</a:t>
            </a:r>
            <a:r>
              <a:rPr lang="en-US" altLang="zh-TW" i="1" baseline="-25000" dirty="0"/>
              <a:t>]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2044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Windows </a:t>
            </a:r>
            <a:r>
              <a:rPr lang="en-US" altLang="zh-TW" dirty="0" err="1" smtClean="0"/>
              <a:t>Fileless</a:t>
            </a:r>
            <a:r>
              <a:rPr lang="en-US" altLang="zh-TW" dirty="0" smtClean="0"/>
              <a:t> Threats</a:t>
            </a:r>
            <a:br>
              <a:rPr lang="en-US" altLang="zh-TW" dirty="0" smtClean="0"/>
            </a:b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Microsoft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3226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There are three </a:t>
            </a:r>
            <a:r>
              <a:rPr lang="en-US" altLang="zh-TW" dirty="0"/>
              <a:t>main types of </a:t>
            </a:r>
            <a:r>
              <a:rPr lang="en-US" altLang="zh-TW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fileless</a:t>
            </a:r>
            <a:r>
              <a:rPr lang="en-US" altLang="zh-TW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threats</a:t>
            </a:r>
            <a:r>
              <a:rPr lang="en-US" altLang="zh-TW" dirty="0">
                <a:cs typeface="Times New Roman" panose="02020603050405020304" pitchFamily="18" charset="0"/>
              </a:rPr>
              <a:t> </a:t>
            </a:r>
            <a:r>
              <a:rPr lang="en-US" altLang="zh-TW" dirty="0"/>
              <a:t>based on how much fingerprint they may leave on infected machines.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Categorization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685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34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Comprehensive </a:t>
            </a:r>
            <a:r>
              <a:rPr lang="en-US" altLang="zh-TW" dirty="0" smtClean="0"/>
              <a:t>Diagram </a:t>
            </a:r>
            <a:r>
              <a:rPr lang="en-US" altLang="zh-TW" dirty="0"/>
              <a:t>of </a:t>
            </a:r>
            <a:r>
              <a:rPr lang="en-US" altLang="zh-TW" dirty="0" err="1" smtClean="0"/>
              <a:t>Fileless</a:t>
            </a:r>
            <a:r>
              <a:rPr lang="en-US" altLang="zh-TW" dirty="0" smtClean="0"/>
              <a:t> Malware</a:t>
            </a:r>
            <a:endParaRPr lang="zh-TW" alt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772816"/>
            <a:ext cx="5417040" cy="4937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954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9" y="2675467"/>
            <a:ext cx="8496944" cy="3450696"/>
          </a:xfrm>
        </p:spPr>
        <p:txBody>
          <a:bodyPr>
            <a:normAutofit/>
          </a:bodyPr>
          <a:lstStyle/>
          <a:p>
            <a:r>
              <a:rPr lang="en-US" altLang="zh-TW" dirty="0"/>
              <a:t>A fully </a:t>
            </a:r>
            <a:r>
              <a:rPr lang="en-US" altLang="zh-TW" dirty="0" err="1"/>
              <a:t>fileless</a:t>
            </a:r>
            <a:r>
              <a:rPr lang="en-US" altLang="zh-TW" dirty="0"/>
              <a:t> malware can be considered one that never requires writing a file on the disk. </a:t>
            </a:r>
            <a:endParaRPr lang="en-US" altLang="zh-TW" dirty="0" smtClean="0"/>
          </a:p>
          <a:p>
            <a:r>
              <a:rPr lang="en-US" altLang="zh-TW" dirty="0" smtClean="0"/>
              <a:t>How </a:t>
            </a:r>
            <a:r>
              <a:rPr lang="en-US" altLang="zh-TW" dirty="0"/>
              <a:t>would such malware infect a machine in the first place?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One </a:t>
            </a:r>
            <a:r>
              <a:rPr lang="en-US" altLang="zh-TW" dirty="0"/>
              <a:t>example is where a target machine receives malicious network packets that exploit the </a:t>
            </a:r>
            <a:r>
              <a:rPr lang="en-US" altLang="zh-TW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EternalBlue</a:t>
            </a:r>
            <a:r>
              <a:rPr lang="en-US" altLang="zh-TW" dirty="0"/>
              <a:t> vulnerability</a:t>
            </a:r>
            <a:r>
              <a:rPr lang="en-US" altLang="zh-TW" dirty="0" smtClean="0"/>
              <a:t>.</a:t>
            </a:r>
          </a:p>
          <a:p>
            <a:pPr lvl="2"/>
            <a:r>
              <a:rPr lang="en-US" altLang="zh-TW" dirty="0" smtClean="0"/>
              <a:t>The </a:t>
            </a:r>
            <a:r>
              <a:rPr lang="en-US" altLang="zh-TW" dirty="0"/>
              <a:t>vulnerability allows the installation of the </a:t>
            </a:r>
            <a:r>
              <a:rPr lang="en-US" altLang="zh-TW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DoublePulsar</a:t>
            </a:r>
            <a:r>
              <a:rPr lang="en-US" altLang="zh-TW" dirty="0"/>
              <a:t> backdoor, which ends up residing only in the kernel memory. </a:t>
            </a:r>
            <a:endParaRPr lang="en-US" altLang="zh-TW" dirty="0" smtClean="0"/>
          </a:p>
          <a:p>
            <a:pPr lvl="2"/>
            <a:r>
              <a:rPr lang="en-US" altLang="zh-TW" dirty="0" smtClean="0"/>
              <a:t>In </a:t>
            </a:r>
            <a:r>
              <a:rPr lang="en-US" altLang="zh-TW" dirty="0"/>
              <a:t>this case, there's no file or any data written on a file.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Type I: No </a:t>
            </a:r>
            <a:r>
              <a:rPr lang="en-US" altLang="zh-TW" dirty="0" smtClean="0"/>
              <a:t>File Activity Performed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005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A compromised device may also have malicious code hiding in device firmware (such as a BIOS), a USB peripheral (like the </a:t>
            </a:r>
            <a:r>
              <a:rPr lang="en-US" altLang="zh-TW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BadUSB</a:t>
            </a:r>
            <a:r>
              <a:rPr lang="en-US" altLang="zh-TW" dirty="0">
                <a:hlinkClick r:id="rId2"/>
              </a:rPr>
              <a:t> attack</a:t>
            </a:r>
            <a:r>
              <a:rPr lang="en-US" altLang="zh-TW" dirty="0"/>
              <a:t>), or in the firmware of a network card. </a:t>
            </a:r>
            <a:endParaRPr lang="en-US" altLang="zh-TW" dirty="0" smtClean="0"/>
          </a:p>
          <a:p>
            <a:r>
              <a:rPr lang="en-US" altLang="zh-TW" dirty="0" smtClean="0"/>
              <a:t>All </a:t>
            </a:r>
            <a:r>
              <a:rPr lang="en-US" altLang="zh-TW" dirty="0"/>
              <a:t>these examples don't require a file on the disk to run, and can theoretically live only in memory. The malicious code would survive reboots, disk reformats, and OS reinstalls.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Compromised Device and Firmware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36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928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8" y="2675467"/>
            <a:ext cx="8640959" cy="3450696"/>
          </a:xfrm>
        </p:spPr>
        <p:txBody>
          <a:bodyPr/>
          <a:lstStyle/>
          <a:p>
            <a:r>
              <a:rPr lang="en-US" altLang="zh-TW" dirty="0" err="1"/>
              <a:t>Fileless</a:t>
            </a:r>
            <a:r>
              <a:rPr lang="en-US" altLang="zh-TW" dirty="0"/>
              <a:t> malware of this type doesn't directly write files on the file system, but they can end up using files indirectly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For </a:t>
            </a:r>
            <a:r>
              <a:rPr lang="en-US" altLang="zh-TW" dirty="0"/>
              <a:t>example, with the </a:t>
            </a:r>
            <a:r>
              <a:rPr lang="en-US" altLang="zh-TW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Poshspy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 </a:t>
            </a:r>
            <a:r>
              <a:rPr lang="en-US" altLang="zh-TW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backdoor</a:t>
            </a:r>
            <a:r>
              <a:rPr lang="en-US" altLang="zh-TW" b="1" dirty="0" smtClean="0">
                <a:solidFill>
                  <a:srgbClr val="FF0000"/>
                </a:solidFill>
                <a:cs typeface="Courier New" panose="02070309020205020404" pitchFamily="49" charset="0"/>
              </a:rPr>
              <a:t> </a:t>
            </a:r>
            <a:r>
              <a:rPr lang="en-US" altLang="zh-TW" i="1" baseline="-25000" dirty="0">
                <a:solidFill>
                  <a:srgbClr val="0070C0"/>
                </a:solidFill>
                <a:cs typeface="Courier New" panose="02070309020205020404" pitchFamily="49" charset="0"/>
              </a:rPr>
              <a:t>[</a:t>
            </a:r>
            <a:r>
              <a:rPr lang="en-US" altLang="zh-TW" i="1" baseline="-25000" dirty="0">
                <a:solidFill>
                  <a:srgbClr val="0070C0"/>
                </a:solidFill>
                <a:cs typeface="Courier New" panose="02070309020205020404" pitchFamily="49" charset="0"/>
                <a:hlinkClick r:id="rId3"/>
              </a:rPr>
              <a:t>alexia </a:t>
            </a:r>
            <a:r>
              <a:rPr lang="en-US" altLang="zh-TW" i="1" baseline="-25000" dirty="0" err="1">
                <a:solidFill>
                  <a:srgbClr val="0070C0"/>
                </a:solidFill>
                <a:cs typeface="Courier New" panose="02070309020205020404" pitchFamily="49" charset="0"/>
                <a:hlinkClick r:id="rId3"/>
              </a:rPr>
              <a:t>salone</a:t>
            </a:r>
            <a:r>
              <a:rPr lang="en-US" altLang="zh-TW" i="1" baseline="-25000" dirty="0">
                <a:solidFill>
                  <a:srgbClr val="0070C0"/>
                </a:solidFill>
                <a:cs typeface="Courier New" panose="02070309020205020404" pitchFamily="49" charset="0"/>
              </a:rPr>
              <a:t>]</a:t>
            </a:r>
            <a:r>
              <a:rPr lang="en-US" altLang="zh-TW" dirty="0">
                <a:solidFill>
                  <a:srgbClr val="0070C0"/>
                </a:solidFill>
              </a:rPr>
              <a:t> </a:t>
            </a:r>
            <a:r>
              <a:rPr lang="en-US" altLang="zh-TW" dirty="0"/>
              <a:t>attackers installed a malicious 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command within the </a:t>
            </a:r>
            <a:r>
              <a:rPr lang="en-US" altLang="zh-TW" b="1" dirty="0">
                <a:hlinkClick r:id="rId4"/>
              </a:rPr>
              <a:t>WMI</a:t>
            </a:r>
            <a:r>
              <a:rPr lang="en-US" altLang="zh-TW" dirty="0">
                <a:hlinkClick r:id="rId4"/>
              </a:rPr>
              <a:t> repository</a:t>
            </a:r>
            <a:r>
              <a:rPr lang="en-US" altLang="zh-TW" dirty="0"/>
              <a:t> and configured a </a:t>
            </a:r>
            <a:r>
              <a:rPr lang="en-US" altLang="zh-TW" dirty="0">
                <a:hlinkClick r:id="rId5"/>
              </a:rPr>
              <a:t>WMI filter</a:t>
            </a:r>
            <a:r>
              <a:rPr lang="en-US" altLang="zh-TW" dirty="0"/>
              <a:t> to run the command periodically.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Type II: Indirect </a:t>
            </a:r>
            <a:r>
              <a:rPr lang="en-US" altLang="zh-TW" dirty="0" smtClean="0"/>
              <a:t>File Activity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37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113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Some malware can have a sort of </a:t>
            </a:r>
            <a:r>
              <a:rPr lang="en-US" altLang="zh-TW" dirty="0" err="1"/>
              <a:t>fileless</a:t>
            </a:r>
            <a:r>
              <a:rPr lang="en-US" altLang="zh-TW" dirty="0"/>
              <a:t> persistence, but not without using files to operate. </a:t>
            </a:r>
            <a:endParaRPr lang="en-US" altLang="zh-TW" dirty="0" smtClean="0"/>
          </a:p>
          <a:p>
            <a:r>
              <a:rPr lang="en-US" altLang="zh-TW" dirty="0" smtClean="0"/>
              <a:t>An </a:t>
            </a:r>
            <a:r>
              <a:rPr lang="en-US" altLang="zh-TW" dirty="0"/>
              <a:t>example for this scenario is </a:t>
            </a:r>
            <a:r>
              <a:rPr lang="en-US" altLang="zh-TW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Kovter</a:t>
            </a:r>
            <a:r>
              <a:rPr lang="en-US" altLang="zh-TW" dirty="0"/>
              <a:t>, which creates a </a:t>
            </a:r>
            <a:r>
              <a:rPr lang="en-US" altLang="zh-TW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shell open verb handler</a:t>
            </a:r>
            <a:r>
              <a:rPr lang="en-US" altLang="zh-TW" dirty="0"/>
              <a:t> in the registry for a random file extension. </a:t>
            </a:r>
            <a:endParaRPr lang="en-US" altLang="zh-TW" dirty="0" smtClean="0"/>
          </a:p>
          <a:p>
            <a:r>
              <a:rPr lang="en-US" altLang="zh-TW" dirty="0" smtClean="0"/>
              <a:t>Opening </a:t>
            </a:r>
            <a:r>
              <a:rPr lang="en-US" altLang="zh-TW" dirty="0"/>
              <a:t>a file with such extension will lead to the execution of a script through the legitimate tool 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mshta.exe</a:t>
            </a:r>
            <a:r>
              <a:rPr lang="en-US" altLang="zh-TW" dirty="0"/>
              <a:t>.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Type III: Files </a:t>
            </a:r>
            <a:r>
              <a:rPr lang="en-US" altLang="zh-TW" dirty="0" smtClean="0"/>
              <a:t>Required </a:t>
            </a:r>
            <a:r>
              <a:rPr lang="en-US" altLang="zh-TW" dirty="0"/>
              <a:t>to </a:t>
            </a:r>
            <a:r>
              <a:rPr lang="en-US" altLang="zh-TW" dirty="0" smtClean="0"/>
              <a:t>Operate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38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544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Kovter</a:t>
            </a:r>
            <a:r>
              <a:rPr lang="en-US" altLang="zh-TW" dirty="0" err="1"/>
              <a:t>'s</a:t>
            </a:r>
            <a:r>
              <a:rPr lang="en-US" altLang="zh-TW" dirty="0"/>
              <a:t> registry key</a:t>
            </a:r>
            <a:endParaRPr lang="zh-TW" altLang="en-US" dirty="0"/>
          </a:p>
        </p:txBody>
      </p:sp>
      <p:pic>
        <p:nvPicPr>
          <p:cNvPr id="1026" name="Picture 2" descr="Image of Kovter's registry key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40968"/>
            <a:ext cx="9144000" cy="165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39</a:t>
            </a:fld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179512" y="5275193"/>
            <a:ext cx="2160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4" action="ppaction://hlinksldjump"/>
              </a:rPr>
              <a:t>m</a:t>
            </a:r>
            <a:r>
              <a:rPr lang="en-US" altLang="zh-TW" b="1" dirty="0" err="1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4" action="ppaction://hlinksldjump"/>
              </a:rPr>
              <a:t>shta</a:t>
            </a:r>
            <a:endParaRPr lang="en-US" altLang="zh-TW" b="1" dirty="0" smtClean="0">
              <a:solidFill>
                <a:srgbClr val="226C1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TW" b="1" dirty="0" err="1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5" action="ppaction://hlinksldjump"/>
              </a:rPr>
              <a:t>ActiveXObject</a:t>
            </a:r>
            <a:endParaRPr lang="en-US" altLang="zh-TW" b="1" dirty="0" smtClean="0">
              <a:solidFill>
                <a:srgbClr val="226C1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TW" b="1" dirty="0" err="1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Wscript.shell</a:t>
            </a:r>
            <a:endParaRPr lang="en-US" altLang="zh-TW" b="1" dirty="0" smtClean="0">
              <a:solidFill>
                <a:srgbClr val="226C1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TW" b="1" dirty="0" err="1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RegRead</a:t>
            </a:r>
            <a:endParaRPr lang="zh-TW" altLang="en-US" b="1" dirty="0">
              <a:solidFill>
                <a:srgbClr val="226C1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5004048" y="5341154"/>
            <a:ext cx="1188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n06</a:t>
            </a:r>
          </a:p>
          <a:p>
            <a:r>
              <a:rPr lang="en-US" altLang="zh-TW" b="1" dirty="0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bEpL0</a:t>
            </a:r>
          </a:p>
        </p:txBody>
      </p:sp>
      <p:sp>
        <p:nvSpPr>
          <p:cNvPr id="8" name="手繪多邊形 7"/>
          <p:cNvSpPr/>
          <p:nvPr/>
        </p:nvSpPr>
        <p:spPr>
          <a:xfrm>
            <a:off x="4427984" y="4437112"/>
            <a:ext cx="576064" cy="1054100"/>
          </a:xfrm>
          <a:custGeom>
            <a:avLst/>
            <a:gdLst>
              <a:gd name="connsiteX0" fmla="*/ 495300 w 495300"/>
              <a:gd name="connsiteY0" fmla="*/ 1054100 h 1054100"/>
              <a:gd name="connsiteX1" fmla="*/ 0 w 495300"/>
              <a:gd name="connsiteY1" fmla="*/ 1054100 h 1054100"/>
              <a:gd name="connsiteX2" fmla="*/ 0 w 495300"/>
              <a:gd name="connsiteY2" fmla="*/ 0 h 105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5300" h="1054100">
                <a:moveTo>
                  <a:pt x="495300" y="1054100"/>
                </a:moveTo>
                <a:lnTo>
                  <a:pt x="0" y="1054100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  <a:headEnd type="oval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9" name="手繪多邊形 8"/>
          <p:cNvSpPr/>
          <p:nvPr/>
        </p:nvSpPr>
        <p:spPr>
          <a:xfrm>
            <a:off x="4152900" y="4457700"/>
            <a:ext cx="876300" cy="1346200"/>
          </a:xfrm>
          <a:custGeom>
            <a:avLst/>
            <a:gdLst>
              <a:gd name="connsiteX0" fmla="*/ 876300 w 876300"/>
              <a:gd name="connsiteY0" fmla="*/ 1346200 h 1346200"/>
              <a:gd name="connsiteX1" fmla="*/ 0 w 876300"/>
              <a:gd name="connsiteY1" fmla="*/ 1346200 h 1346200"/>
              <a:gd name="connsiteX2" fmla="*/ 0 w 876300"/>
              <a:gd name="connsiteY2" fmla="*/ 0 h 134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6300" h="1346200">
                <a:moveTo>
                  <a:pt x="876300" y="1346200"/>
                </a:moveTo>
                <a:lnTo>
                  <a:pt x="0" y="1346200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  <a:headEnd type="oval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手繪多邊形 4"/>
          <p:cNvSpPr/>
          <p:nvPr/>
        </p:nvSpPr>
        <p:spPr>
          <a:xfrm>
            <a:off x="3563888" y="3734544"/>
            <a:ext cx="1544782" cy="990600"/>
          </a:xfrm>
          <a:custGeom>
            <a:avLst/>
            <a:gdLst>
              <a:gd name="connsiteX0" fmla="*/ 865909 w 1544782"/>
              <a:gd name="connsiteY0" fmla="*/ 990600 h 990600"/>
              <a:gd name="connsiteX1" fmla="*/ 1544782 w 1544782"/>
              <a:gd name="connsiteY1" fmla="*/ 990600 h 990600"/>
              <a:gd name="connsiteX2" fmla="*/ 1544782 w 1544782"/>
              <a:gd name="connsiteY2" fmla="*/ 0 h 990600"/>
              <a:gd name="connsiteX3" fmla="*/ 0 w 1544782"/>
              <a:gd name="connsiteY3" fmla="*/ 0 h 990600"/>
              <a:gd name="connsiteX4" fmla="*/ 6927 w 1544782"/>
              <a:gd name="connsiteY4" fmla="*/ 422563 h 99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4782" h="990600">
                <a:moveTo>
                  <a:pt x="865909" y="990600"/>
                </a:moveTo>
                <a:lnTo>
                  <a:pt x="1544782" y="990600"/>
                </a:lnTo>
                <a:lnTo>
                  <a:pt x="1544782" y="0"/>
                </a:lnTo>
                <a:lnTo>
                  <a:pt x="0" y="0"/>
                </a:lnTo>
                <a:lnTo>
                  <a:pt x="6927" y="422563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手繪多邊形 5"/>
          <p:cNvSpPr/>
          <p:nvPr/>
        </p:nvSpPr>
        <p:spPr>
          <a:xfrm>
            <a:off x="1440873" y="4613564"/>
            <a:ext cx="2715491" cy="311727"/>
          </a:xfrm>
          <a:custGeom>
            <a:avLst/>
            <a:gdLst>
              <a:gd name="connsiteX0" fmla="*/ 2715491 w 2715491"/>
              <a:gd name="connsiteY0" fmla="*/ 311727 h 311727"/>
              <a:gd name="connsiteX1" fmla="*/ 0 w 2715491"/>
              <a:gd name="connsiteY1" fmla="*/ 311727 h 311727"/>
              <a:gd name="connsiteX2" fmla="*/ 0 w 2715491"/>
              <a:gd name="connsiteY2" fmla="*/ 0 h 311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15491" h="311727">
                <a:moveTo>
                  <a:pt x="2715491" y="311727"/>
                </a:moveTo>
                <a:lnTo>
                  <a:pt x="0" y="311727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手繪多邊形 9"/>
          <p:cNvSpPr/>
          <p:nvPr/>
        </p:nvSpPr>
        <p:spPr>
          <a:xfrm>
            <a:off x="1046018" y="3671455"/>
            <a:ext cx="4710546" cy="284018"/>
          </a:xfrm>
          <a:custGeom>
            <a:avLst/>
            <a:gdLst>
              <a:gd name="connsiteX0" fmla="*/ 4710546 w 4710546"/>
              <a:gd name="connsiteY0" fmla="*/ 284018 h 284018"/>
              <a:gd name="connsiteX1" fmla="*/ 4703618 w 4710546"/>
              <a:gd name="connsiteY1" fmla="*/ 0 h 284018"/>
              <a:gd name="connsiteX2" fmla="*/ 0 w 4710546"/>
              <a:gd name="connsiteY2" fmla="*/ 0 h 284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0546" h="284018">
                <a:moveTo>
                  <a:pt x="4710546" y="284018"/>
                </a:moveTo>
                <a:lnTo>
                  <a:pt x="4703618" y="0"/>
                </a:lnTo>
                <a:lnTo>
                  <a:pt x="0" y="0"/>
                </a:lnTo>
              </a:path>
            </a:pathLst>
          </a:custGeom>
          <a:noFill/>
          <a:ln>
            <a:solidFill>
              <a:srgbClr val="FFFF00"/>
            </a:solidFill>
            <a:prstDash val="dash"/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787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457201" y="2675467"/>
            <a:ext cx="8363272" cy="3450696"/>
          </a:xfrm>
        </p:spPr>
        <p:txBody>
          <a:bodyPr>
            <a:normAutofit/>
          </a:bodyPr>
          <a:lstStyle/>
          <a:p>
            <a:r>
              <a:rPr lang="en-US" altLang="zh-TW" dirty="0"/>
              <a:t>1 </a:t>
            </a:r>
            <a:r>
              <a:rPr lang="zh-TW" altLang="en-US" dirty="0"/>
              <a:t>添加</a:t>
            </a:r>
            <a:r>
              <a:rPr lang="zh-TW" altLang="en-US" dirty="0" smtClean="0"/>
              <a:t>一個主</a:t>
            </a:r>
            <a:r>
              <a:rPr lang="zh-TW" altLang="en-US" dirty="0"/>
              <a:t>鍵</a:t>
            </a:r>
            <a:r>
              <a:rPr lang="en-US" altLang="zh-TW" dirty="0" smtClean="0"/>
              <a:t>(</a:t>
            </a:r>
            <a:r>
              <a:rPr lang="zh-TW" altLang="en-US" dirty="0"/>
              <a:t>比如在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HKEY_LOCAL_MACHINE\SOFTWARE\</a:t>
            </a:r>
            <a:r>
              <a:rPr lang="zh-TW" altLang="en-US" dirty="0"/>
              <a:t>中添加</a:t>
            </a:r>
            <a:r>
              <a:rPr lang="zh-TW" altLang="en-US" dirty="0" smtClean="0"/>
              <a:t>一個</a:t>
            </a:r>
            <a:r>
              <a:rPr lang="en-US" altLang="zh-TW" b="1" dirty="0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ABCEDFGHIJKLMN</a:t>
            </a:r>
            <a:r>
              <a:rPr lang="zh-TW" altLang="en-US" dirty="0"/>
              <a:t>主鍵</a:t>
            </a:r>
            <a:r>
              <a:rPr lang="en-US" altLang="zh-TW" dirty="0" smtClean="0"/>
              <a:t>)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 </a:t>
            </a:r>
          </a:p>
          <a:p>
            <a:endParaRPr lang="en-US" altLang="zh-TW" dirty="0"/>
          </a:p>
          <a:p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Windows Registry Editor Version 5.00</a:t>
            </a:r>
          </a:p>
          <a:p>
            <a:pPr marL="0" indent="0">
              <a:buNone/>
            </a:pPr>
            <a:r>
              <a:rPr lang="en-US" altLang="zh-TW" b="1" dirty="0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HKEY_LOCAL_MACHINE\SOFTWARE\ABCEDFGHIJKLMN]</a:t>
            </a:r>
            <a:endParaRPr lang="zh-TW" altLang="en-US" b="1" dirty="0">
              <a:solidFill>
                <a:srgbClr val="226C1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40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Windows </a:t>
            </a:r>
            <a:r>
              <a:rPr lang="zh-TW" altLang="en-US" dirty="0"/>
              <a:t>注册表常用</a:t>
            </a:r>
            <a:r>
              <a:rPr lang="zh-TW" altLang="en-US" dirty="0" smtClean="0"/>
              <a:t>操作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>
                <a:hlinkClick r:id="rId2"/>
              </a:rPr>
              <a:t>mb611f699425272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</p:spTree>
    <p:extLst>
      <p:ext uri="{BB962C8B-B14F-4D97-AF65-F5344CB8AC3E}">
        <p14:creationId xmlns:p14="http://schemas.microsoft.com/office/powerpoint/2010/main" val="290699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450" y="2381488"/>
            <a:ext cx="7061100" cy="4204456"/>
          </a:xfrm>
          <a:prstGeom prst="rect">
            <a:avLst/>
          </a:prstGeom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41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Windows </a:t>
            </a:r>
            <a:r>
              <a:rPr lang="zh-TW" altLang="en-US" dirty="0"/>
              <a:t>注册表常用</a:t>
            </a:r>
            <a:r>
              <a:rPr lang="zh-TW" altLang="en-US" dirty="0" smtClean="0"/>
              <a:t>操作範例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3"/>
              </a:rPr>
              <a:t>mb611f699425272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3345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1" y="2492896"/>
            <a:ext cx="8568952" cy="4320480"/>
          </a:xfrm>
        </p:spPr>
        <p:txBody>
          <a:bodyPr>
            <a:normAutofit fontScale="77500" lnSpcReduction="20000"/>
          </a:bodyPr>
          <a:lstStyle/>
          <a:p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例如我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們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要在</a:t>
            </a:r>
            <a:r>
              <a:rPr lang="en-US" altLang="zh-CN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“</a:t>
            </a:r>
            <a:r>
              <a:rPr lang="en-US" altLang="zh-CN" b="1" dirty="0" smtClean="0">
                <a:solidFill>
                  <a:srgbClr val="226C10"/>
                </a:solidFill>
                <a:latin typeface="Courier New" panose="02070309020205020404" pitchFamily="49" charset="0"/>
                <a:ea typeface="標楷體" panose="03000509000000000000" pitchFamily="65" charset="-120"/>
                <a:cs typeface="Courier New" panose="02070309020205020404" pitchFamily="49" charset="0"/>
              </a:rPr>
              <a:t>HKEY_LOCAL_MACHINE\Software</a:t>
            </a:r>
            <a:r>
              <a:rPr lang="en-US" altLang="zh-CN" b="1" dirty="0">
                <a:solidFill>
                  <a:srgbClr val="226C10"/>
                </a:solidFill>
                <a:latin typeface="Courier New" panose="02070309020205020404" pitchFamily="49" charset="0"/>
                <a:ea typeface="標楷體" panose="03000509000000000000" pitchFamily="65" charset="-120"/>
                <a:cs typeface="Courier New" panose="02070309020205020404" pitchFamily="49" charset="0"/>
              </a:rPr>
              <a:t>\ </a:t>
            </a:r>
            <a:r>
              <a:rPr lang="en-US" altLang="zh-CN" b="1" dirty="0" smtClean="0">
                <a:solidFill>
                  <a:srgbClr val="226C10"/>
                </a:solidFill>
                <a:latin typeface="Courier New" panose="02070309020205020404" pitchFamily="49" charset="0"/>
                <a:ea typeface="標楷體" panose="03000509000000000000" pitchFamily="65" charset="-120"/>
                <a:cs typeface="Courier New" panose="02070309020205020404" pitchFamily="49" charset="0"/>
              </a:rPr>
              <a:t>ABCEDFGHIJKLMN</a:t>
            </a:r>
            <a:r>
              <a:rPr lang="en-US" altLang="zh-CN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”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主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鍵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下</a:t>
            </a:r>
            <a:r>
              <a:rPr lang="zh-CN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设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置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預設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鍵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值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為</a:t>
            </a:r>
            <a:r>
              <a:rPr lang="en-US" altLang="zh-CN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“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工作室</a:t>
            </a:r>
            <a:r>
              <a:rPr lang="en-US" altLang="zh-CN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”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並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r>
              <a:rPr lang="zh-CN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别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添加</a:t>
            </a:r>
            <a:r>
              <a:rPr lang="en-US" altLang="zh-CN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“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姓名</a:t>
            </a:r>
            <a:r>
              <a:rPr lang="en-US" altLang="zh-CN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”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鍵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值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項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</a:t>
            </a:r>
            <a:r>
              <a:rPr lang="en-US" altLang="zh-CN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字符串值</a:t>
            </a:r>
            <a:r>
              <a:rPr lang="en-US" altLang="zh-CN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CN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“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年龄</a:t>
            </a:r>
            <a:r>
              <a:rPr lang="en-US" altLang="zh-CN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”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鍵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值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項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</a:t>
            </a:r>
            <a:r>
              <a:rPr lang="en-US" altLang="zh-CN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進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制</a:t>
            </a:r>
            <a:r>
              <a:rPr lang="zh-CN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值</a:t>
            </a:r>
            <a:r>
              <a:rPr lang="en-US" altLang="zh-CN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CN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“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婚否</a:t>
            </a:r>
            <a:r>
              <a:rPr lang="en-US" altLang="zh-CN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”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鍵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值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項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目</a:t>
            </a:r>
            <a:r>
              <a:rPr lang="en-US" altLang="zh-CN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CN" b="1" dirty="0">
                <a:solidFill>
                  <a:srgbClr val="226C10"/>
                </a:solidFill>
                <a:latin typeface="Courier New" panose="02070309020205020404" pitchFamily="49" charset="0"/>
                <a:ea typeface="標楷體" panose="03000509000000000000" pitchFamily="65" charset="-120"/>
                <a:cs typeface="Courier New" panose="02070309020205020404" pitchFamily="49" charset="0"/>
              </a:rPr>
              <a:t>DWORD</a:t>
            </a:r>
            <a:r>
              <a:rPr lang="zh-CN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值</a:t>
            </a:r>
            <a:r>
              <a:rPr lang="en-US" altLang="zh-CN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CN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相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應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</a:t>
            </a:r>
            <a:r>
              <a:rPr lang="en-US" altLang="zh-CN" b="1" dirty="0" smtClean="0">
                <a:solidFill>
                  <a:srgbClr val="226C10"/>
                </a:solidFill>
                <a:latin typeface="Courier New" panose="02070309020205020404" pitchFamily="49" charset="0"/>
                <a:ea typeface="標楷體" panose="03000509000000000000" pitchFamily="65" charset="-120"/>
                <a:cs typeface="Courier New" panose="02070309020205020404" pitchFamily="49" charset="0"/>
              </a:rPr>
              <a:t>RE</a:t>
            </a:r>
            <a:r>
              <a:rPr lang="en-US" altLang="zh-TW" b="1" dirty="0" smtClean="0">
                <a:solidFill>
                  <a:srgbClr val="226C10"/>
                </a:solidFill>
                <a:latin typeface="Courier New" panose="02070309020205020404" pitchFamily="49" charset="0"/>
                <a:ea typeface="標楷體" panose="03000509000000000000" pitchFamily="65" charset="-120"/>
                <a:cs typeface="Courier New" panose="02070309020205020404" pitchFamily="49" charset="0"/>
              </a:rPr>
              <a:t>G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文件</a:t>
            </a:r>
            <a:r>
              <a:rPr lang="zh-CN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内容如下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endParaRPr lang="en-US" altLang="zh-CN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CN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Windows Registry Editor Version 5.00</a:t>
            </a:r>
          </a:p>
          <a:p>
            <a:pPr marL="0" indent="0">
              <a:buNone/>
            </a:pP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HKEY_LOCAL_MACHINE\SOFTWARE\ABCEDFGHIJKLMN]</a:t>
            </a:r>
          </a:p>
          <a:p>
            <a:pPr marL="0" indent="0">
              <a:buNone/>
            </a:pPr>
            <a:endParaRPr lang="en-US" altLang="zh-TW" dirty="0">
              <a:latin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@="</a:t>
            </a:r>
            <a:r>
              <a:rPr lang="zh-TW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工作室</a:t>
            </a: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pPr marL="0" indent="0">
              <a:buNone/>
            </a:pPr>
            <a:endParaRPr lang="en-US" altLang="zh-TW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zh-TW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姓名</a:t>
            </a: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"="</a:t>
            </a:r>
            <a:r>
              <a:rPr lang="zh-TW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陶海</a:t>
            </a: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pPr marL="0" indent="0">
              <a:buNone/>
            </a:pPr>
            <a:endParaRPr lang="en-US" altLang="zh-TW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zh-TW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年龄</a:t>
            </a:r>
            <a:r>
              <a:rPr lang="en-US" altLang="zh-TW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"=</a:t>
            </a: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hex:23</a:t>
            </a:r>
          </a:p>
          <a:p>
            <a:pPr marL="0" indent="0">
              <a:buNone/>
            </a:pPr>
            <a:endParaRPr lang="en-US" altLang="zh-TW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zh-TW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婚否</a:t>
            </a:r>
            <a:r>
              <a:rPr lang="en-US" altLang="zh-TW" dirty="0">
                <a:latin typeface="Courier New" panose="02070309020205020404" pitchFamily="49" charset="0"/>
                <a:cs typeface="Courier New" panose="02070309020205020404" pitchFamily="49" charset="0"/>
              </a:rPr>
              <a:t>"=dword:00000000</a:t>
            </a:r>
            <a:endParaRPr lang="zh-TW" altLang="en-US" dirty="0">
              <a:latin typeface="Courier New" panose="02070309020205020404" pitchFamily="49" charset="0"/>
              <a:ea typeface="標楷體" panose="03000509000000000000" pitchFamily="65" charset="-12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42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添加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鍵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值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mb611f699425272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4121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43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添加</a:t>
            </a:r>
            <a:r>
              <a:rPr lang="zh-TW" altLang="en-US" dirty="0">
                <a:latin typeface="標楷體" panose="03000509000000000000" pitchFamily="65" charset="-120"/>
              </a:rPr>
              <a:t>鍵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值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範例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>
                <a:hlinkClick r:id="rId2"/>
              </a:rPr>
              <a:t>mb611f699425272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616" y="2780928"/>
            <a:ext cx="8100392" cy="207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26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44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How to Create Registry Script (.REG) Files in </a:t>
            </a:r>
            <a:r>
              <a:rPr lang="en-US" altLang="zh-TW" dirty="0" smtClean="0"/>
              <a:t>Windows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2"/>
              </a:rPr>
              <a:t>VG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</p:spTree>
    <p:extLst>
      <p:ext uri="{BB962C8B-B14F-4D97-AF65-F5344CB8AC3E}">
        <p14:creationId xmlns:p14="http://schemas.microsoft.com/office/powerpoint/2010/main" val="162271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72067" y="2675467"/>
            <a:ext cx="7804389" cy="3450696"/>
          </a:xfrm>
        </p:spPr>
        <p:txBody>
          <a:bodyPr>
            <a:normAutofit/>
          </a:bodyPr>
          <a:lstStyle/>
          <a:p>
            <a:r>
              <a:rPr lang="en-US" altLang="zh-TW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mshta</a:t>
            </a:r>
            <a:r>
              <a:rPr lang="zh-TW" altLang="en-US" dirty="0" smtClean="0"/>
              <a:t>支持</a:t>
            </a:r>
            <a:r>
              <a:rPr lang="zh-TW" altLang="en-US" dirty="0"/>
              <a:t>命令</a:t>
            </a:r>
            <a:r>
              <a:rPr lang="zh-TW" altLang="en-US" dirty="0" smtClean="0"/>
              <a:t>行參數，</a:t>
            </a:r>
            <a:r>
              <a:rPr lang="zh-TW" altLang="en-US" dirty="0"/>
              <a:t>可以接收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JS</a:t>
            </a:r>
            <a:r>
              <a:rPr lang="zh-TW" altLang="en-US" dirty="0"/>
              <a:t>和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VBS</a:t>
            </a:r>
            <a:r>
              <a:rPr lang="zh-TW" altLang="en-US" dirty="0"/>
              <a:t>的方法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範例</a:t>
            </a:r>
            <a:r>
              <a:rPr lang="zh-TW" altLang="en-US" dirty="0"/>
              <a:t>（在命令行</a:t>
            </a:r>
            <a:r>
              <a:rPr lang="zh-TW" altLang="en-US" dirty="0" smtClean="0"/>
              <a:t>下測試）</a:t>
            </a:r>
            <a:r>
              <a:rPr lang="zh-TW" altLang="en-US" dirty="0"/>
              <a:t>：</a:t>
            </a:r>
          </a:p>
          <a:p>
            <a:pPr lvl="1"/>
            <a:r>
              <a:rPr lang="en-US" altLang="zh-TW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JS</a:t>
            </a:r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lvl="2"/>
            <a:r>
              <a:rPr lang="en-US" altLang="zh-TW" sz="1700" b="1" dirty="0" err="1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mshta</a:t>
            </a:r>
            <a:r>
              <a:rPr lang="en-US" altLang="zh-TW" sz="1700" b="1" dirty="0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7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vbscript:window.execScript</a:t>
            </a:r>
            <a:r>
              <a:rPr lang="en-US" altLang="zh-TW" sz="17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("alert('hello world!');","</a:t>
            </a:r>
            <a:r>
              <a:rPr lang="en-US" altLang="zh-TW" sz="17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javascript</a:t>
            </a:r>
            <a:r>
              <a:rPr lang="en-US" altLang="zh-TW" sz="17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pPr lvl="1"/>
            <a:endParaRPr lang="en-US" altLang="zh-TW" dirty="0"/>
          </a:p>
          <a:p>
            <a:pPr lvl="1"/>
            <a:r>
              <a:rPr lang="en-US" altLang="zh-TW" b="1" dirty="0">
                <a:latin typeface="Courier New" panose="02070309020205020404" pitchFamily="49" charset="0"/>
                <a:cs typeface="Courier New" panose="02070309020205020404" pitchFamily="49" charset="0"/>
              </a:rPr>
              <a:t>VBS:</a:t>
            </a:r>
          </a:p>
          <a:p>
            <a:pPr lvl="2"/>
            <a:r>
              <a:rPr lang="en-US" altLang="zh-TW" sz="1700" b="1" dirty="0" err="1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mshta</a:t>
            </a:r>
            <a:r>
              <a:rPr lang="en-US" altLang="zh-TW" sz="1700" b="1" dirty="0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17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javascript:window.execScript</a:t>
            </a:r>
            <a:r>
              <a:rPr lang="en-US" altLang="zh-TW" sz="17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en-US" altLang="zh-TW" sz="17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msgBox</a:t>
            </a:r>
            <a:r>
              <a:rPr lang="en-US" altLang="zh-TW" sz="17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('hello world!'):window.close","</a:t>
            </a:r>
            <a:r>
              <a:rPr lang="en-US" altLang="zh-TW" sz="17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vbs</a:t>
            </a:r>
            <a:r>
              <a:rPr lang="en-US" altLang="zh-TW" sz="17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</a:t>
            </a:r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45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683568" y="338328"/>
            <a:ext cx="7776864" cy="1252728"/>
          </a:xfrm>
        </p:spPr>
        <p:txBody>
          <a:bodyPr>
            <a:normAutofit/>
          </a:bodyPr>
          <a:lstStyle/>
          <a:p>
            <a:r>
              <a:rPr lang="en-US" altLang="zh-TW" sz="40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mshta</a:t>
            </a:r>
            <a:r>
              <a:rPr lang="zh-TW" altLang="en-US" sz="4000" dirty="0"/>
              <a:t>命令用法</a:t>
            </a:r>
            <a:r>
              <a:rPr lang="zh-TW" altLang="en-US" sz="4000" dirty="0" smtClean="0"/>
              <a:t>示例 </a:t>
            </a:r>
            <a:r>
              <a:rPr lang="en-US" altLang="zh-TW" sz="4000" b="1" i="1" baseline="-25000" dirty="0" smtClean="0"/>
              <a:t>[</a:t>
            </a:r>
            <a:r>
              <a:rPr lang="en-US" altLang="zh-TW" sz="4000" i="1" baseline="-25000" dirty="0" err="1">
                <a:hlinkClick r:id="rId2"/>
              </a:rPr>
              <a:t>mdxy-dxy</a:t>
            </a:r>
            <a:r>
              <a:rPr lang="en-US" altLang="zh-TW" sz="4000" b="1" i="1" baseline="-25000" dirty="0" smtClean="0"/>
              <a:t>]</a:t>
            </a:r>
            <a:endParaRPr lang="zh-TW" altLang="en-US" sz="4000" i="1" baseline="-25000" dirty="0"/>
          </a:p>
        </p:txBody>
      </p:sp>
    </p:spTree>
    <p:extLst>
      <p:ext uri="{BB962C8B-B14F-4D97-AF65-F5344CB8AC3E}">
        <p14:creationId xmlns:p14="http://schemas.microsoft.com/office/powerpoint/2010/main" val="404102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1" y="2675467"/>
            <a:ext cx="8640960" cy="3450696"/>
          </a:xfrm>
        </p:spPr>
        <p:txBody>
          <a:bodyPr>
            <a:normAutofit fontScale="77500" lnSpcReduction="20000"/>
          </a:bodyPr>
          <a:lstStyle/>
          <a:p>
            <a:endParaRPr lang="zh-TW" altLang="en-US" dirty="0" smtClean="0"/>
          </a:p>
          <a:p>
            <a:r>
              <a:rPr lang="zh-TW" altLang="en-US" dirty="0" smtClean="0"/>
              <a:t>串接多個命令時，</a:t>
            </a:r>
            <a:r>
              <a:rPr lang="en-US" altLang="zh-TW" b="1" dirty="0" err="1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js</a:t>
            </a:r>
            <a:r>
              <a:rPr lang="zh-TW" altLang="en-US" dirty="0" smtClean="0"/>
              <a:t> 用分號 </a:t>
            </a:r>
            <a:r>
              <a:rPr lang="en-US" altLang="zh-TW" b="1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zh-TW" altLang="en-US" dirty="0" smtClean="0"/>
              <a:t>。</a:t>
            </a:r>
            <a:endParaRPr lang="zh-TW" altLang="en-US" dirty="0"/>
          </a:p>
          <a:p>
            <a:endParaRPr lang="zh-TW" altLang="en-US" dirty="0"/>
          </a:p>
          <a:p>
            <a:pPr marL="301943" lvl="1" indent="0">
              <a:buNone/>
            </a:pPr>
            <a:r>
              <a:rPr lang="en-US" altLang="zh-TW" dirty="0" smtClean="0"/>
              <a:t> </a:t>
            </a:r>
            <a:r>
              <a:rPr lang="en-US" altLang="zh-TW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mshta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"</a:t>
            </a:r>
            <a:r>
              <a:rPr lang="en-US" altLang="zh-TW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javascript:alert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('OK</a:t>
            </a:r>
            <a:r>
              <a:rPr lang="zh-TW" altLang="en-US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！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')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alert('1234')</a:t>
            </a:r>
            <a:r>
              <a:rPr lang="en-US" altLang="zh-TW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altLang="zh-TW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window.close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()"</a:t>
            </a:r>
          </a:p>
          <a:p>
            <a:endParaRPr lang="en-US" altLang="zh-TW" dirty="0"/>
          </a:p>
          <a:p>
            <a:r>
              <a:rPr lang="zh-TW" altLang="en-US" dirty="0"/>
              <a:t>串接多個命令時</a:t>
            </a:r>
            <a:r>
              <a:rPr lang="zh-TW" altLang="en-US" dirty="0" smtClean="0"/>
              <a:t>，</a:t>
            </a:r>
            <a:r>
              <a:rPr lang="en-US" altLang="zh-TW" b="1" dirty="0" err="1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vbs</a:t>
            </a:r>
            <a:r>
              <a:rPr lang="zh-TW" altLang="en-US" dirty="0" smtClean="0"/>
              <a:t> 用</a:t>
            </a:r>
            <a:r>
              <a:rPr lang="en-US" altLang="zh-TW" b="1" dirty="0" smtClean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zh-TW" altLang="en-US" dirty="0" smtClean="0"/>
              <a:t>。</a:t>
            </a:r>
            <a:endParaRPr lang="zh-TW" altLang="en-US" dirty="0"/>
          </a:p>
          <a:p>
            <a:endParaRPr lang="zh-TW" altLang="en-US" dirty="0"/>
          </a:p>
          <a:p>
            <a:pPr marL="0" indent="0">
              <a:buNone/>
            </a:pPr>
            <a:r>
              <a:rPr lang="en-US" altLang="zh-TW" dirty="0" smtClean="0"/>
              <a:t>    </a:t>
            </a:r>
            <a:r>
              <a:rPr lang="en-US" altLang="zh-TW" sz="22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mshta</a:t>
            </a:r>
            <a:r>
              <a:rPr lang="en-US" altLang="zh-TW" sz="22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22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en-US" altLang="zh-TW" sz="22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vbscript:msgbox</a:t>
            </a:r>
            <a:r>
              <a:rPr lang="en-US" altLang="zh-TW" sz="22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</a:t>
            </a:r>
            <a:r>
              <a:rPr lang="zh-TW" altLang="en-US" sz="22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内容</a:t>
            </a:r>
            <a:r>
              <a:rPr lang="en-US" altLang="zh-TW" sz="22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") </a:t>
            </a:r>
            <a:r>
              <a:rPr lang="en-US" altLang="zh-TW" sz="22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altLang="zh-TW" sz="22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22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msgbox</a:t>
            </a:r>
            <a:r>
              <a:rPr lang="en-US" altLang="zh-TW" sz="22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("1234") </a:t>
            </a:r>
            <a:r>
              <a:rPr lang="en-US" altLang="zh-TW" sz="2200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US" altLang="zh-TW" sz="2200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sz="2200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window.close</a:t>
            </a:r>
            <a:r>
              <a:rPr lang="en-US" altLang="zh-TW" sz="22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</a:p>
          <a:p>
            <a:endParaRPr lang="en-US" altLang="zh-TW" dirty="0"/>
          </a:p>
          <a:p>
            <a:pPr lvl="1"/>
            <a:r>
              <a:rPr lang="en-US" altLang="zh-TW" dirty="0"/>
              <a:t>※</a:t>
            </a:r>
            <a:r>
              <a:rPr lang="zh-TW" altLang="en-US" dirty="0"/>
              <a:t>注意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zh-TW" altLang="en-US" dirty="0"/>
              <a:t>在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bat</a:t>
            </a:r>
            <a:r>
              <a:rPr lang="zh-TW" altLang="en-US" dirty="0"/>
              <a:t>中有特殊</a:t>
            </a:r>
            <a:r>
              <a:rPr lang="zh-TW" altLang="en-US" dirty="0" smtClean="0"/>
              <a:t>意</a:t>
            </a:r>
            <a:r>
              <a:rPr lang="zh-TW" altLang="en-US" dirty="0"/>
              <a:t>義</a:t>
            </a:r>
            <a:r>
              <a:rPr lang="zh-TW" altLang="en-US" dirty="0" smtClean="0"/>
              <a:t>，</a:t>
            </a:r>
            <a:r>
              <a:rPr lang="zh-TW" altLang="en-US" dirty="0"/>
              <a:t>所以</a:t>
            </a:r>
            <a:r>
              <a:rPr lang="zh-TW" altLang="en-US" dirty="0" smtClean="0"/>
              <a:t>此時</a:t>
            </a:r>
            <a:r>
              <a:rPr lang="en-US" altLang="zh-TW" b="1" dirty="0" err="1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mshta</a:t>
            </a:r>
            <a:r>
              <a:rPr lang="zh-TW" altLang="en-US" dirty="0" smtClean="0"/>
              <a:t>後面的程式碼必需用</a:t>
            </a:r>
            <a:r>
              <a:rPr lang="zh-TW" altLang="en-US" dirty="0" smtClean="0">
                <a:solidFill>
                  <a:srgbClr val="FF0000"/>
                </a:solidFill>
              </a:rPr>
              <a:t>引號</a:t>
            </a:r>
            <a:r>
              <a:rPr lang="zh-TW" altLang="en-US" dirty="0" smtClean="0"/>
              <a:t>！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46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683568" y="338328"/>
            <a:ext cx="7776864" cy="1252728"/>
          </a:xfrm>
        </p:spPr>
        <p:txBody>
          <a:bodyPr>
            <a:normAutofit/>
          </a:bodyPr>
          <a:lstStyle/>
          <a:p>
            <a:r>
              <a:rPr lang="en-US" altLang="zh-TW" sz="4000" b="1" dirty="0" err="1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mshta</a:t>
            </a:r>
            <a:r>
              <a:rPr lang="zh-TW" altLang="en-US" sz="4000" dirty="0" smtClean="0"/>
              <a:t>多個命令 </a:t>
            </a:r>
            <a:r>
              <a:rPr lang="en-US" altLang="zh-TW" sz="4000" b="1" i="1" baseline="-25000" dirty="0" smtClean="0"/>
              <a:t>[</a:t>
            </a:r>
            <a:r>
              <a:rPr lang="en-US" altLang="zh-TW" sz="4000" i="1" baseline="-25000" dirty="0" err="1">
                <a:hlinkClick r:id="rId2"/>
              </a:rPr>
              <a:t>mdxy-dxy</a:t>
            </a:r>
            <a:r>
              <a:rPr lang="en-US" altLang="zh-TW" sz="4000" b="1" i="1" baseline="-25000" dirty="0" smtClean="0"/>
              <a:t>]</a:t>
            </a:r>
            <a:endParaRPr lang="zh-TW" altLang="en-US" sz="4000" i="1" baseline="-25000" dirty="0"/>
          </a:p>
        </p:txBody>
      </p:sp>
    </p:spTree>
    <p:extLst>
      <p:ext uri="{BB962C8B-B14F-4D97-AF65-F5344CB8AC3E}">
        <p14:creationId xmlns:p14="http://schemas.microsoft.com/office/powerpoint/2010/main" val="17885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47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err="1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ActiveXObject</a:t>
            </a:r>
            <a:r>
              <a:rPr lang="zh-TW" altLang="en-US" dirty="0" smtClean="0"/>
              <a:t> </a:t>
            </a:r>
            <a:r>
              <a:rPr lang="en-US" altLang="zh-TW" i="1" baseline="-25000" dirty="0" smtClean="0"/>
              <a:t>[</a:t>
            </a:r>
            <a:r>
              <a:rPr lang="zh-TW" altLang="en-US" i="1" baseline="-25000" dirty="0">
                <a:hlinkClick r:id="rId2"/>
              </a:rPr>
              <a:t>程式前沿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</p:spTree>
    <p:extLst>
      <p:ext uri="{BB962C8B-B14F-4D97-AF65-F5344CB8AC3E}">
        <p14:creationId xmlns:p14="http://schemas.microsoft.com/office/powerpoint/2010/main" val="118695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872067" y="2675466"/>
            <a:ext cx="7948405" cy="3777870"/>
          </a:xfrm>
        </p:spPr>
        <p:txBody>
          <a:bodyPr>
            <a:normAutofit fontScale="92500"/>
          </a:bodyPr>
          <a:lstStyle/>
          <a:p>
            <a:r>
              <a:rPr lang="en-US" altLang="zh-TW" dirty="0"/>
              <a:t>When the 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open </a:t>
            </a:r>
            <a:r>
              <a:rPr lang="en-US" altLang="zh-TW" b="1" dirty="0" smtClean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verb</a:t>
            </a:r>
            <a:r>
              <a:rPr lang="en-US" altLang="zh-TW" dirty="0" smtClean="0"/>
              <a:t> is </a:t>
            </a:r>
            <a:r>
              <a:rPr lang="en-US" altLang="zh-TW" dirty="0"/>
              <a:t>invoked, the associated command from the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registry</a:t>
            </a:r>
            <a:r>
              <a:rPr lang="en-US" altLang="zh-TW" dirty="0"/>
              <a:t> is launched, which results in the execution of a small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script</a:t>
            </a:r>
            <a:r>
              <a:rPr lang="en-US" altLang="zh-TW" dirty="0"/>
              <a:t>. </a:t>
            </a:r>
            <a:endParaRPr lang="en-US" altLang="zh-TW" dirty="0" smtClean="0"/>
          </a:p>
          <a:p>
            <a:r>
              <a:rPr lang="en-US" altLang="zh-TW" dirty="0" smtClean="0"/>
              <a:t>This </a:t>
            </a:r>
            <a:r>
              <a:rPr lang="en-US" altLang="zh-TW" dirty="0"/>
              <a:t>script reads data from a further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registry </a:t>
            </a:r>
            <a:r>
              <a:rPr lang="en-US" altLang="zh-TW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lang="en-US" altLang="zh-TW" dirty="0" smtClean="0"/>
              <a:t> and </a:t>
            </a:r>
            <a:r>
              <a:rPr lang="en-US" altLang="zh-TW" dirty="0"/>
              <a:t>executes it, in turn leading to the loading of the final payload. </a:t>
            </a:r>
            <a:endParaRPr lang="en-US" altLang="zh-TW" dirty="0" smtClean="0"/>
          </a:p>
          <a:p>
            <a:r>
              <a:rPr lang="en-US" altLang="zh-TW" dirty="0" smtClean="0"/>
              <a:t>However</a:t>
            </a:r>
            <a:r>
              <a:rPr lang="en-US" altLang="zh-TW" dirty="0"/>
              <a:t>, to trigger the 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open verb</a:t>
            </a:r>
            <a:r>
              <a:rPr lang="en-US" altLang="zh-TW" dirty="0"/>
              <a:t> </a:t>
            </a:r>
            <a:r>
              <a:rPr lang="en-US" altLang="zh-TW" dirty="0" smtClean="0"/>
              <a:t>in </a:t>
            </a:r>
            <a:r>
              <a:rPr lang="en-US" altLang="zh-TW" dirty="0"/>
              <a:t>the first place, </a:t>
            </a:r>
            <a:r>
              <a:rPr lang="en-US" altLang="zh-TW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Kovter</a:t>
            </a:r>
            <a:r>
              <a:rPr lang="en-US" altLang="zh-TW" dirty="0" smtClean="0"/>
              <a:t> </a:t>
            </a:r>
            <a:r>
              <a:rPr lang="en-US" altLang="zh-TW" dirty="0"/>
              <a:t>has to drop a file with the same extension targeted by the 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verb</a:t>
            </a:r>
            <a:r>
              <a:rPr lang="en-US" altLang="zh-TW" dirty="0" smtClean="0"/>
              <a:t> </a:t>
            </a:r>
            <a:r>
              <a:rPr lang="en-US" altLang="zh-TW" dirty="0"/>
              <a:t>(in the example above, the extension is 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.bbf5590fd</a:t>
            </a:r>
            <a:r>
              <a:rPr lang="en-US" altLang="zh-TW" dirty="0"/>
              <a:t>). </a:t>
            </a:r>
            <a:endParaRPr lang="en-US" altLang="zh-TW" dirty="0" smtClean="0"/>
          </a:p>
          <a:p>
            <a:r>
              <a:rPr lang="en-US" altLang="zh-TW" dirty="0" smtClean="0"/>
              <a:t>It </a:t>
            </a:r>
            <a:r>
              <a:rPr lang="en-US" altLang="zh-TW" dirty="0"/>
              <a:t>also has to set an </a:t>
            </a:r>
            <a:r>
              <a:rPr lang="en-US" altLang="zh-TW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autorun</a:t>
            </a:r>
            <a:r>
              <a:rPr lang="en-US" altLang="zh-TW" dirty="0"/>
              <a:t> key configured to open such file when the machine starts.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Explanation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48</a:t>
            </a:fld>
            <a:endParaRPr lang="zh-TW" altLang="en-US"/>
          </a:p>
        </p:txBody>
      </p:sp>
      <p:sp>
        <p:nvSpPr>
          <p:cNvPr id="6" name="手繪多邊形 5"/>
          <p:cNvSpPr/>
          <p:nvPr/>
        </p:nvSpPr>
        <p:spPr>
          <a:xfrm>
            <a:off x="827584" y="4797152"/>
            <a:ext cx="7560840" cy="1499616"/>
          </a:xfrm>
          <a:custGeom>
            <a:avLst/>
            <a:gdLst>
              <a:gd name="connsiteX0" fmla="*/ 7735824 w 7744968"/>
              <a:gd name="connsiteY0" fmla="*/ 1078992 h 1499616"/>
              <a:gd name="connsiteX1" fmla="*/ 7744968 w 7744968"/>
              <a:gd name="connsiteY1" fmla="*/ 1499616 h 1499616"/>
              <a:gd name="connsiteX2" fmla="*/ 0 w 7744968"/>
              <a:gd name="connsiteY2" fmla="*/ 1490472 h 1499616"/>
              <a:gd name="connsiteX3" fmla="*/ 9144 w 7744968"/>
              <a:gd name="connsiteY3" fmla="*/ 0 h 1499616"/>
              <a:gd name="connsiteX4" fmla="*/ 2185416 w 7744968"/>
              <a:gd name="connsiteY4" fmla="*/ 0 h 1499616"/>
              <a:gd name="connsiteX5" fmla="*/ 2185416 w 7744968"/>
              <a:gd name="connsiteY5" fmla="*/ 64008 h 1499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4968" h="1499616">
                <a:moveTo>
                  <a:pt x="7735824" y="1078992"/>
                </a:moveTo>
                <a:lnTo>
                  <a:pt x="7744968" y="1499616"/>
                </a:lnTo>
                <a:lnTo>
                  <a:pt x="0" y="1490472"/>
                </a:lnTo>
                <a:lnTo>
                  <a:pt x="9144" y="0"/>
                </a:lnTo>
                <a:lnTo>
                  <a:pt x="2185416" y="0"/>
                </a:lnTo>
                <a:lnTo>
                  <a:pt x="2185416" y="64008"/>
                </a:lnTo>
              </a:path>
            </a:pathLst>
          </a:custGeom>
          <a:noFill/>
          <a:ln w="6350">
            <a:solidFill>
              <a:srgbClr val="FF0000"/>
            </a:solidFill>
            <a:prstDash val="dash"/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190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/>
              <a:t>File-based</a:t>
            </a:r>
            <a:r>
              <a:rPr lang="en-US" altLang="zh-TW" dirty="0"/>
              <a:t> (Type III: executables, DLLs, </a:t>
            </a:r>
            <a:r>
              <a:rPr lang="en-US" altLang="zh-TW" dirty="0">
                <a:hlinkClick r:id="rId2"/>
              </a:rPr>
              <a:t>LNK</a:t>
            </a:r>
            <a:r>
              <a:rPr lang="en-US" altLang="zh-TW" dirty="0"/>
              <a:t> files, scheduled tasks):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This </a:t>
            </a:r>
            <a:r>
              <a:rPr lang="en-US" altLang="zh-TW" dirty="0"/>
              <a:t>is the standard execution vector.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A </a:t>
            </a:r>
            <a:r>
              <a:rPr lang="en-US" altLang="zh-TW" dirty="0"/>
              <a:t>simple executable can be launched as a first-stage malware to run an additional payload in memory, or injected into other legitimate running processes.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Execution and </a:t>
            </a:r>
            <a:r>
              <a:rPr lang="en-US" altLang="zh-TW" dirty="0" smtClean="0"/>
              <a:t>Injection of </a:t>
            </a:r>
            <a:r>
              <a:rPr lang="en-US" altLang="zh-TW" i="1" dirty="0" smtClean="0">
                <a:solidFill>
                  <a:srgbClr val="226C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File-Based </a:t>
            </a:r>
            <a:r>
              <a:rPr lang="en-US" altLang="zh-TW" i="1" dirty="0" err="1" smtClean="0">
                <a:solidFill>
                  <a:srgbClr val="226C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Fileless</a:t>
            </a:r>
            <a:r>
              <a:rPr lang="en-US" altLang="zh-TW" i="1" dirty="0" smtClean="0">
                <a:solidFill>
                  <a:srgbClr val="226C1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Malware</a:t>
            </a:r>
            <a:endParaRPr lang="zh-TW" altLang="en-US" i="1" dirty="0">
              <a:solidFill>
                <a:srgbClr val="226C1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49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377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b="1" dirty="0"/>
              <a:t>Macro-based</a:t>
            </a:r>
            <a:r>
              <a:rPr lang="en-US" altLang="zh-TW" dirty="0"/>
              <a:t> (Type III: Office documents):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The </a:t>
            </a:r>
            <a:r>
              <a:rPr lang="en-US" altLang="zh-TW" dirty="0">
                <a:hlinkClick r:id="rId2"/>
              </a:rPr>
              <a:t>VBA language</a:t>
            </a:r>
            <a:r>
              <a:rPr lang="en-US" altLang="zh-TW" dirty="0"/>
              <a:t> is a flexible and powerful tool designed to automate editing tasks and add dynamic functionality to documents.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As </a:t>
            </a:r>
            <a:r>
              <a:rPr lang="en-US" altLang="zh-TW" dirty="0"/>
              <a:t>such, it can be abused by attackers to carry out malicious operations like decoding, running, or injecting an executable payload, or even implementing an entire ransomware, like in </a:t>
            </a:r>
            <a:r>
              <a:rPr lang="en-US" altLang="zh-TW" dirty="0">
                <a:hlinkClick r:id="rId3"/>
              </a:rPr>
              <a:t>the case of </a:t>
            </a:r>
            <a:r>
              <a:rPr lang="en-US" altLang="zh-TW" dirty="0" err="1">
                <a:hlinkClick r:id="rId3"/>
              </a:rPr>
              <a:t>qkG</a:t>
            </a:r>
            <a:r>
              <a:rPr lang="en-US" altLang="zh-TW" dirty="0"/>
              <a:t>. </a:t>
            </a:r>
            <a:endParaRPr lang="en-US" altLang="zh-TW" dirty="0" smtClean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50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Execution and Injection of </a:t>
            </a:r>
            <a:r>
              <a:rPr lang="en-US" altLang="zh-TW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Macro-Based </a:t>
            </a:r>
            <a:r>
              <a:rPr lang="en-US" altLang="zh-TW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Fileless</a:t>
            </a:r>
            <a:r>
              <a:rPr lang="en-US" altLang="zh-TW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Malware </a:t>
            </a:r>
            <a:r>
              <a:rPr lang="en-US" altLang="zh-TW" dirty="0" smtClean="0"/>
              <a:t>(1)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349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Macros</a:t>
            </a:r>
            <a:r>
              <a:rPr lang="en-US" altLang="zh-TW" dirty="0" smtClean="0"/>
              <a:t> </a:t>
            </a:r>
            <a:r>
              <a:rPr lang="en-US" altLang="zh-TW" dirty="0"/>
              <a:t>are executed within the context of an Office process (e.g., 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Winword.exe</a:t>
            </a:r>
            <a:r>
              <a:rPr lang="en-US" altLang="zh-TW" dirty="0"/>
              <a:t>) and implemented in a scripting language. </a:t>
            </a:r>
            <a:endParaRPr lang="en-US" altLang="zh-TW" dirty="0" smtClean="0"/>
          </a:p>
          <a:p>
            <a:r>
              <a:rPr lang="en-US" altLang="zh-TW" dirty="0" smtClean="0"/>
              <a:t>There's </a:t>
            </a:r>
            <a:r>
              <a:rPr lang="en-US" altLang="zh-TW" dirty="0"/>
              <a:t>no binary executable that an antivirus can inspect. </a:t>
            </a:r>
            <a:endParaRPr lang="en-US" altLang="zh-TW" dirty="0" smtClean="0"/>
          </a:p>
          <a:p>
            <a:r>
              <a:rPr lang="en-US" altLang="zh-TW" dirty="0" smtClean="0"/>
              <a:t>While </a:t>
            </a:r>
            <a:r>
              <a:rPr lang="en-US" altLang="zh-TW" dirty="0"/>
              <a:t>Office apps require explicit consent from the user to execute macros from a document, attackers use social engineering techniques to trick users into allowing macros to execute.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51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Execution and Injection of </a:t>
            </a:r>
            <a:r>
              <a:rPr lang="en-US" altLang="zh-TW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Macro-Based </a:t>
            </a:r>
            <a:r>
              <a:rPr lang="en-US" altLang="zh-TW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Fileless</a:t>
            </a:r>
            <a:r>
              <a:rPr lang="en-US" altLang="zh-TW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Malware </a:t>
            </a:r>
            <a:r>
              <a:rPr lang="en-US" altLang="zh-TW" dirty="0" smtClean="0"/>
              <a:t>(2)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2735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9" y="2492896"/>
            <a:ext cx="8568952" cy="4176464"/>
          </a:xfrm>
        </p:spPr>
        <p:txBody>
          <a:bodyPr>
            <a:normAutofit/>
          </a:bodyPr>
          <a:lstStyle/>
          <a:p>
            <a:r>
              <a:rPr lang="en-US" altLang="zh-TW" b="1" dirty="0"/>
              <a:t>Script-based</a:t>
            </a:r>
            <a:r>
              <a:rPr lang="en-US" altLang="zh-TW" dirty="0"/>
              <a:t> (Type II: file, service, registry, WMI repo, shell</a:t>
            </a:r>
            <a:r>
              <a:rPr lang="en-US" altLang="zh-TW" dirty="0" smtClean="0"/>
              <a:t>):</a:t>
            </a:r>
          </a:p>
          <a:p>
            <a:pPr lvl="1"/>
            <a:r>
              <a:rPr lang="en-US" altLang="zh-TW" dirty="0" smtClean="0"/>
              <a:t>The 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JavaScript</a:t>
            </a:r>
            <a:r>
              <a:rPr lang="en-US" altLang="zh-TW" dirty="0"/>
              <a:t>, 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VBScript</a:t>
            </a:r>
            <a:r>
              <a:rPr lang="en-US" altLang="zh-TW" dirty="0"/>
              <a:t>, and 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</a:t>
            </a:r>
            <a:r>
              <a:rPr lang="en-US" altLang="zh-TW" dirty="0"/>
              <a:t> scripting languages are available by default on Windows platforms. </a:t>
            </a:r>
            <a:endParaRPr lang="en-US" altLang="zh-TW" dirty="0" smtClean="0"/>
          </a:p>
          <a:p>
            <a:pPr lvl="1"/>
            <a:r>
              <a:rPr lang="en-US" altLang="zh-TW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Scripts</a:t>
            </a:r>
            <a:r>
              <a:rPr lang="en-US" altLang="zh-TW" dirty="0" smtClean="0"/>
              <a:t> </a:t>
            </a:r>
            <a:r>
              <a:rPr lang="en-US" altLang="zh-TW" dirty="0"/>
              <a:t>have the same advantages as macros, they are textual files (not binary executables) and run within the context of the interpreter (</a:t>
            </a:r>
            <a:r>
              <a:rPr lang="en-US" altLang="zh-TW" dirty="0" smtClean="0"/>
              <a:t>like</a:t>
            </a:r>
            <a:r>
              <a:rPr lang="en-US" altLang="zh-TW" dirty="0" smtClean="0">
                <a:solidFill>
                  <a:srgbClr val="226C10"/>
                </a:solidFill>
              </a:rPr>
              <a:t> 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wscript.exe</a:t>
            </a:r>
            <a:r>
              <a:rPr lang="en-US" altLang="zh-TW" dirty="0"/>
              <a:t>, 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powershell.exe</a:t>
            </a:r>
            <a:r>
              <a:rPr lang="en-US" altLang="zh-TW" dirty="0"/>
              <a:t>), which is a clean and legitimate component. </a:t>
            </a:r>
            <a:endParaRPr lang="en-US" altLang="zh-TW" dirty="0" smtClean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52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Execution and Injection of </a:t>
            </a:r>
            <a:r>
              <a:rPr lang="en-US" altLang="zh-TW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Script-Based </a:t>
            </a:r>
            <a:r>
              <a:rPr lang="en-US" altLang="zh-TW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Fileless</a:t>
            </a:r>
            <a:r>
              <a:rPr lang="en-US" altLang="zh-TW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Malware</a:t>
            </a:r>
            <a:r>
              <a:rPr lang="en-US" altLang="zh-TW" dirty="0"/>
              <a:t> </a:t>
            </a:r>
            <a:r>
              <a:rPr lang="en-US" altLang="zh-TW" dirty="0" smtClean="0"/>
              <a:t>(1)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5302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323529" y="2492896"/>
            <a:ext cx="8568952" cy="4176464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Scripts </a:t>
            </a:r>
            <a:r>
              <a:rPr lang="en-US" altLang="zh-TW" dirty="0"/>
              <a:t>are versatile and can be run from a file (by double-clicking them) or executed directly on the command line of an interpreter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Running </a:t>
            </a:r>
            <a:r>
              <a:rPr lang="en-US" altLang="zh-TW" dirty="0"/>
              <a:t>on the command line allows malware to encode malicious scripts as </a:t>
            </a:r>
            <a:r>
              <a:rPr lang="en-US" altLang="zh-TW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autostart</a:t>
            </a:r>
            <a:r>
              <a:rPr lang="en-US" altLang="zh-TW" dirty="0"/>
              <a:t> services inside </a:t>
            </a:r>
            <a:r>
              <a:rPr lang="en-US" altLang="zh-TW" dirty="0" err="1">
                <a:hlinkClick r:id="rId2"/>
              </a:rPr>
              <a:t>autorun</a:t>
            </a:r>
            <a:r>
              <a:rPr lang="en-US" altLang="zh-TW" dirty="0">
                <a:hlinkClick r:id="rId2"/>
              </a:rPr>
              <a:t> registry keys</a:t>
            </a:r>
            <a:r>
              <a:rPr lang="en-US" altLang="zh-TW" dirty="0"/>
              <a:t> as </a:t>
            </a:r>
            <a:r>
              <a:rPr lang="en-US" altLang="zh-TW" dirty="0">
                <a:hlinkClick r:id="rId3"/>
              </a:rPr>
              <a:t>WMI event subscriptions</a:t>
            </a:r>
            <a:r>
              <a:rPr lang="en-US" altLang="zh-TW" dirty="0"/>
              <a:t> from the WMI repo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Furthermore</a:t>
            </a:r>
            <a:r>
              <a:rPr lang="en-US" altLang="zh-TW" dirty="0"/>
              <a:t>, an attacker who has gained access to an infected machine may input the script on the command prompt.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53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Execution and Injection of </a:t>
            </a:r>
            <a:r>
              <a:rPr lang="en-US" altLang="zh-TW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Script-Based </a:t>
            </a:r>
            <a:r>
              <a:rPr lang="en-US" altLang="zh-TW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Fileless</a:t>
            </a:r>
            <a:r>
              <a:rPr lang="en-US" altLang="zh-TW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Malware</a:t>
            </a:r>
            <a:r>
              <a:rPr lang="en-US" altLang="zh-TW" dirty="0" smtClean="0"/>
              <a:t> (2)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439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altLang="zh-TW" dirty="0" smtClean="0"/>
          </a:p>
          <a:p>
            <a:pPr marL="0" indent="0" algn="ctr">
              <a:buNone/>
            </a:pPr>
            <a:endParaRPr lang="en-US" altLang="zh-TW" i="1" dirty="0"/>
          </a:p>
          <a:p>
            <a:pPr marL="0" indent="0" algn="ctr">
              <a:buNone/>
            </a:pPr>
            <a:r>
              <a:rPr lang="en-US" altLang="zh-TW" sz="3600" i="1" dirty="0" smtClean="0"/>
              <a:t>Supplementary Material 1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54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579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55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267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56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Chain of </a:t>
            </a:r>
            <a:r>
              <a:rPr lang="en-US" altLang="zh-TW" dirty="0" err="1" smtClean="0"/>
              <a:t>Fileless</a:t>
            </a:r>
            <a:r>
              <a:rPr lang="en-US" altLang="zh-TW" dirty="0" smtClean="0"/>
              <a:t> Malware Attacks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2"/>
              </a:rPr>
              <a:t>red team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  <p:pic>
        <p:nvPicPr>
          <p:cNvPr id="6148" name="Picture 4" descr="https://mydmcxblue.files.wordpress.com/2021/08/image-3.png?w=6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08920"/>
            <a:ext cx="6366167" cy="325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108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/>
              <a:t>Arrival via malicious websites or phishing emails uses script-based programs such as Macros, PowerShell, VBScript, JavaScript, HTA, etc., to run the malicious code directly to the memory. </a:t>
            </a:r>
            <a:endParaRPr lang="en-US" altLang="zh-TW" dirty="0" smtClean="0"/>
          </a:p>
          <a:p>
            <a:r>
              <a:rPr lang="en-US" altLang="zh-TW" dirty="0" smtClean="0"/>
              <a:t>Typically</a:t>
            </a:r>
            <a:r>
              <a:rPr lang="en-US" altLang="zh-TW" dirty="0"/>
              <a:t>, the initial script acts as a downloader which connects to a malicious host and downloads the payload. </a:t>
            </a:r>
            <a:endParaRPr lang="en-US" altLang="zh-TW" dirty="0" smtClean="0"/>
          </a:p>
          <a:p>
            <a:r>
              <a:rPr lang="en-US" altLang="zh-TW" dirty="0" smtClean="0"/>
              <a:t>The </a:t>
            </a:r>
            <a:r>
              <a:rPr lang="en-US" altLang="zh-TW" dirty="0"/>
              <a:t>transition to </a:t>
            </a:r>
            <a:r>
              <a:rPr lang="en-US" altLang="zh-TW" dirty="0" err="1"/>
              <a:t>fileless</a:t>
            </a:r>
            <a:r>
              <a:rPr lang="en-US" altLang="zh-TW" dirty="0"/>
              <a:t> moves once the script runs in memory and deletes the document upon execution.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57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251520" y="338328"/>
            <a:ext cx="8640960" cy="1252728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Malicious Website/</a:t>
            </a:r>
            <a:r>
              <a:rPr lang="en-US" altLang="zh-TW" dirty="0" err="1"/>
              <a:t>MailSpam</a:t>
            </a:r>
            <a:r>
              <a:rPr lang="en-US" altLang="zh-TW" dirty="0"/>
              <a:t>/Phishing </a:t>
            </a:r>
            <a:r>
              <a:rPr lang="en-US" altLang="zh-TW" dirty="0" smtClean="0"/>
              <a:t>Email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>
                <a:hlinkClick r:id="rId2"/>
              </a:rPr>
              <a:t>red team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7609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Memory </a:t>
            </a:r>
            <a:r>
              <a:rPr lang="en-US" altLang="zh-TW" dirty="0"/>
              <a:t>Injection technique involves hiding malicious code in the memory of a legitimate process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While </a:t>
            </a:r>
            <a:r>
              <a:rPr lang="en-US" altLang="zh-TW" dirty="0"/>
              <a:t>processes that are critical to Windows activity are running, this malware distributes and re-injects itself into these processes, making it trickier to detect as these don’t trigger traditional red flags or whitelists.</a:t>
            </a:r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58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Memory </a:t>
            </a:r>
            <a:r>
              <a:rPr lang="en-US" altLang="zh-TW" dirty="0" smtClean="0"/>
              <a:t>Injection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red team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8319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59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How </a:t>
            </a:r>
            <a:r>
              <a:rPr lang="en-US" altLang="zh-TW" dirty="0" err="1"/>
              <a:t>Fileless</a:t>
            </a:r>
            <a:r>
              <a:rPr lang="en-US" altLang="zh-TW" dirty="0"/>
              <a:t> Malware </a:t>
            </a:r>
            <a:r>
              <a:rPr lang="en-US" altLang="zh-TW" dirty="0" smtClean="0"/>
              <a:t>Work</a:t>
            </a:r>
            <a:br>
              <a:rPr lang="en-US" altLang="zh-TW" dirty="0" smtClean="0"/>
            </a:br>
            <a:r>
              <a:rPr lang="en-US" altLang="zh-TW" dirty="0" smtClean="0"/>
              <a:t>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>
                <a:hlinkClick r:id="rId2"/>
              </a:rPr>
              <a:t>Maria </a:t>
            </a:r>
            <a:r>
              <a:rPr lang="en-US" altLang="zh-TW" i="1" baseline="-25000" dirty="0" err="1">
                <a:hlinkClick r:id="rId2"/>
              </a:rPr>
              <a:t>Korolov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  <p:pic>
        <p:nvPicPr>
          <p:cNvPr id="1026" name="Picture 2" descr="spam fileless computer attack infographic v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079364"/>
            <a:ext cx="4248472" cy="4734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內容版面配置區 1"/>
          <p:cNvSpPr>
            <a:spLocks noGrp="1"/>
          </p:cNvSpPr>
          <p:nvPr>
            <p:ph idx="1"/>
          </p:nvPr>
        </p:nvSpPr>
        <p:spPr>
          <a:xfrm>
            <a:off x="4572000" y="2636913"/>
            <a:ext cx="4248472" cy="3528392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dirty="0" err="1"/>
              <a:t>Fileless</a:t>
            </a:r>
            <a:r>
              <a:rPr lang="en-US" altLang="zh-TW" dirty="0"/>
              <a:t> attacks also evade whitelisting. </a:t>
            </a:r>
            <a:endParaRPr lang="en-US" altLang="zh-TW" dirty="0" smtClean="0"/>
          </a:p>
          <a:p>
            <a:r>
              <a:rPr lang="en-US" altLang="zh-TW" dirty="0" smtClean="0"/>
              <a:t>With </a:t>
            </a:r>
            <a:r>
              <a:rPr lang="en-US" altLang="zh-TW" dirty="0">
                <a:hlinkClick r:id="rId4"/>
              </a:rPr>
              <a:t>whitelisting</a:t>
            </a:r>
            <a:r>
              <a:rPr lang="en-US" altLang="zh-TW" dirty="0"/>
              <a:t>, only approved applications are allowed to be installed a </a:t>
            </a:r>
            <a:r>
              <a:rPr lang="en-US" altLang="zh-TW" dirty="0" smtClean="0"/>
              <a:t>machine.</a:t>
            </a:r>
          </a:p>
          <a:p>
            <a:r>
              <a:rPr lang="en-US" altLang="zh-TW" dirty="0" err="1" smtClean="0"/>
              <a:t>Fileless</a:t>
            </a:r>
            <a:r>
              <a:rPr lang="en-US" altLang="zh-TW" dirty="0" smtClean="0"/>
              <a:t> </a:t>
            </a:r>
            <a:r>
              <a:rPr lang="en-US" altLang="zh-TW" dirty="0"/>
              <a:t>attacks take advantage of applications that are already installed and are on the approved list.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0066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5724128" y="1700808"/>
            <a:ext cx="3204344" cy="609517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60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Fileless</a:t>
            </a:r>
            <a:r>
              <a:rPr lang="en-US" altLang="zh-TW" dirty="0" smtClean="0"/>
              <a:t> Malware Attack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Aaron Walker</a:t>
            </a:r>
            <a:r>
              <a:rPr lang="en-US" altLang="zh-TW" i="1" baseline="-25000" dirty="0"/>
              <a:t>]</a:t>
            </a:r>
            <a:endParaRPr lang="zh-TW" altLang="en-US" i="1" baseline="-25000" dirty="0"/>
          </a:p>
        </p:txBody>
      </p:sp>
      <p:pic>
        <p:nvPicPr>
          <p:cNvPr id="9218" name="Picture 2" descr="Six steps of a fileless malware attack and progression to attacker receiving user data 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46" y="2132856"/>
            <a:ext cx="4179730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25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6012160" y="1844824"/>
            <a:ext cx="2556272" cy="465501"/>
          </a:xfrm>
        </p:spPr>
        <p:txBody>
          <a:bodyPr/>
          <a:lstStyle/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61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How Does </a:t>
            </a:r>
            <a:r>
              <a:rPr lang="en-US" altLang="zh-TW" dirty="0" err="1" smtClean="0"/>
              <a:t>Fileless</a:t>
            </a:r>
            <a:r>
              <a:rPr lang="en-US" altLang="zh-TW" dirty="0" smtClean="0"/>
              <a:t> Malware Work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2"/>
              </a:rPr>
              <a:t>Anton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94" y="2041645"/>
            <a:ext cx="3839826" cy="479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263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62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JavaScript Malware 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i="1" baseline="-25000" dirty="0" smtClean="0"/>
              <a:t>[</a:t>
            </a:r>
            <a:r>
              <a:rPr lang="en-US" altLang="zh-TW" i="1" baseline="-25000" dirty="0">
                <a:hlinkClick r:id="rId2"/>
              </a:rPr>
              <a:t>ANDRA ZAHARIA</a:t>
            </a:r>
            <a:r>
              <a:rPr lang="en-US" altLang="zh-TW" i="1" baseline="-25000" dirty="0"/>
              <a:t>]</a:t>
            </a:r>
            <a:endParaRPr lang="zh-TW" altLang="en-US" i="1" baseline="-25000" dirty="0"/>
          </a:p>
        </p:txBody>
      </p:sp>
    </p:spTree>
    <p:extLst>
      <p:ext uri="{BB962C8B-B14F-4D97-AF65-F5344CB8AC3E}">
        <p14:creationId xmlns:p14="http://schemas.microsoft.com/office/powerpoint/2010/main" val="277831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63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Malicious JavaScript Injection Campaign Infects 51k </a:t>
            </a:r>
            <a:r>
              <a:rPr lang="en-US" altLang="zh-TW" dirty="0" smtClean="0"/>
              <a:t>Websites </a:t>
            </a:r>
            <a:br>
              <a:rPr lang="en-US" altLang="zh-TW" dirty="0" smtClean="0"/>
            </a:br>
            <a:r>
              <a:rPr lang="en-US" altLang="zh-TW" i="1" baseline="-25000" dirty="0" smtClean="0"/>
              <a:t>[</a:t>
            </a:r>
            <a:r>
              <a:rPr lang="en-US" altLang="zh-TW" i="1" baseline="-25000" dirty="0">
                <a:hlinkClick r:id="rId2"/>
              </a:rPr>
              <a:t>Palo Alto Networks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</p:spTree>
    <p:extLst>
      <p:ext uri="{BB962C8B-B14F-4D97-AF65-F5344CB8AC3E}">
        <p14:creationId xmlns:p14="http://schemas.microsoft.com/office/powerpoint/2010/main" val="205561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64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How to Detect Malicious JavaScript </a:t>
            </a:r>
            <a:r>
              <a:rPr lang="en-US" altLang="zh-TW" dirty="0" smtClean="0"/>
              <a:t>Code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2"/>
              </a:rPr>
              <a:t>@induction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</p:spTree>
    <p:extLst>
      <p:ext uri="{BB962C8B-B14F-4D97-AF65-F5344CB8AC3E}">
        <p14:creationId xmlns:p14="http://schemas.microsoft.com/office/powerpoint/2010/main" val="108189449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altLang="zh-TW" dirty="0" smtClean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r>
              <a:rPr lang="en-US" altLang="zh-TW" sz="3600" i="1" dirty="0" smtClean="0"/>
              <a:t>Supplementary Materials 2 </a:t>
            </a:r>
            <a:endParaRPr lang="zh-TW" altLang="en-US" sz="3600" i="1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65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777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What is </a:t>
            </a:r>
            <a:r>
              <a:rPr lang="en-US" altLang="zh-TW" dirty="0" err="1"/>
              <a:t>fileless</a:t>
            </a:r>
            <a:r>
              <a:rPr lang="en-US" altLang="zh-TW" dirty="0"/>
              <a:t> malware and how does it work?</a:t>
            </a:r>
            <a:r>
              <a:rPr lang="zh-TW" altLang="en-US" dirty="0"/>
              <a:t>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Alison Grace</a:t>
            </a:r>
            <a:r>
              <a:rPr lang="en-US" altLang="zh-TW" i="1" baseline="-25000" dirty="0"/>
              <a:t>]</a:t>
            </a:r>
          </a:p>
          <a:p>
            <a:r>
              <a:rPr lang="en-US" altLang="zh-TW" dirty="0"/>
              <a:t>A new secret stash for “</a:t>
            </a:r>
            <a:r>
              <a:rPr lang="en-US" altLang="zh-TW" dirty="0" err="1"/>
              <a:t>fileless</a:t>
            </a:r>
            <a:r>
              <a:rPr lang="en-US" altLang="zh-TW" dirty="0"/>
              <a:t>” malware</a:t>
            </a:r>
            <a:r>
              <a:rPr lang="en-US" altLang="zh-TW" i="1" baseline="-25000" dirty="0"/>
              <a:t> [</a:t>
            </a:r>
            <a:r>
              <a:rPr lang="en-US" altLang="zh-TW" i="1" cap="all" baseline="-25000" dirty="0">
                <a:hlinkClick r:id="rId3"/>
              </a:rPr>
              <a:t>DENIS LEGEZO</a:t>
            </a:r>
            <a:r>
              <a:rPr lang="en-US" altLang="zh-TW" i="1" baseline="-25000" dirty="0"/>
              <a:t>]</a:t>
            </a:r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66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868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certutil.exe</a:t>
            </a:r>
            <a:r>
              <a:rPr lang="en-US" altLang="zh-TW" dirty="0" smtClean="0"/>
              <a:t> </a:t>
            </a:r>
            <a:r>
              <a:rPr lang="en-US" altLang="zh-TW" dirty="0"/>
              <a:t>is a command-line program, installed as part of Certificate Services. </a:t>
            </a:r>
            <a:endParaRPr lang="en-US" altLang="zh-TW" dirty="0" smtClean="0"/>
          </a:p>
          <a:p>
            <a:r>
              <a:rPr lang="en-US" altLang="zh-TW" dirty="0" smtClean="0"/>
              <a:t>You </a:t>
            </a:r>
            <a:r>
              <a:rPr lang="en-US" altLang="zh-TW" dirty="0"/>
              <a:t>can use 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certutil.exe</a:t>
            </a:r>
            <a:r>
              <a:rPr lang="en-US" altLang="zh-TW" dirty="0"/>
              <a:t> to dump and display </a:t>
            </a:r>
            <a:r>
              <a:rPr lang="en-US" altLang="zh-TW" u="sng" dirty="0"/>
              <a:t>certification authority (CA) configuration information</a:t>
            </a:r>
            <a:r>
              <a:rPr lang="en-US" altLang="zh-TW" dirty="0"/>
              <a:t>, configure </a:t>
            </a:r>
            <a:r>
              <a:rPr lang="en-US" altLang="zh-TW" u="sng" dirty="0"/>
              <a:t>Certificate Services</a:t>
            </a:r>
            <a:r>
              <a:rPr lang="en-US" altLang="zh-TW" dirty="0"/>
              <a:t>, backup and restore </a:t>
            </a:r>
            <a:r>
              <a:rPr lang="en-US" altLang="zh-TW" u="sng" dirty="0"/>
              <a:t>CA components</a:t>
            </a:r>
            <a:r>
              <a:rPr lang="en-US" altLang="zh-TW" dirty="0"/>
              <a:t>, and verify </a:t>
            </a:r>
            <a:r>
              <a:rPr lang="en-US" altLang="zh-TW" u="sng" dirty="0"/>
              <a:t>certificates, key pairs, and certificate </a:t>
            </a:r>
            <a:r>
              <a:rPr lang="en-US" altLang="zh-TW" u="sng" dirty="0" smtClean="0"/>
              <a:t>chains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certutil.exe</a:t>
            </a:r>
            <a:r>
              <a:rPr lang="zh-TW" altLang="en-US" dirty="0" smtClean="0"/>
              <a:t>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2"/>
              </a:rPr>
              <a:t>Microsoft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67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122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genuine 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mshta.exe</a:t>
            </a:r>
            <a:r>
              <a:rPr lang="en-US" altLang="zh-TW" dirty="0"/>
              <a:t> file is a software component of </a:t>
            </a:r>
            <a:r>
              <a:rPr lang="en-US" altLang="zh-TW" i="1" dirty="0"/>
              <a:t>Windows Internet Explorer</a:t>
            </a:r>
            <a:r>
              <a:rPr lang="en-US" altLang="zh-TW" dirty="0"/>
              <a:t> by </a:t>
            </a:r>
            <a:r>
              <a:rPr lang="en-US" altLang="zh-TW" i="1" dirty="0"/>
              <a:t>Microsoft Corporation</a:t>
            </a:r>
            <a:r>
              <a:rPr lang="en-US" altLang="zh-TW" dirty="0"/>
              <a:t>.</a:t>
            </a:r>
          </a:p>
          <a:p>
            <a:r>
              <a:rPr lang="en-US" altLang="zh-TW" dirty="0"/>
              <a:t>The genuine "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mshta.exe</a:t>
            </a:r>
            <a:r>
              <a:rPr lang="en-US" altLang="zh-TW" dirty="0"/>
              <a:t>" file, if located in "</a:t>
            </a:r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C:\Windows\System32</a:t>
            </a:r>
            <a:r>
              <a:rPr lang="en-US" altLang="zh-TW" dirty="0"/>
              <a:t>", is the Microsoft HTML Application Host program, a component of the Microsoft Windows operating system since 1999.  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 smtClean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mshta.exe</a:t>
            </a:r>
            <a:r>
              <a:rPr lang="en-US" altLang="zh-TW" dirty="0" smtClean="0"/>
              <a:t>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2"/>
              </a:rPr>
              <a:t>file.net</a:t>
            </a:r>
            <a:r>
              <a:rPr lang="en-US" altLang="zh-TW" i="1" baseline="-25000" dirty="0" smtClean="0"/>
              <a:t>]</a:t>
            </a:r>
            <a:endParaRPr lang="zh-TW" altLang="en-US" i="1" baseline="-25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68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158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>
                <a:solidFill>
                  <a:srgbClr val="FF0000"/>
                </a:solidFill>
              </a:rPr>
              <a:t>HTML Application </a:t>
            </a:r>
            <a:r>
              <a:rPr lang="en-US" altLang="zh-TW" dirty="0"/>
              <a:t>(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altLang="zh-TW" b="1" dirty="0" err="1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hta</a:t>
            </a:r>
            <a:r>
              <a:rPr lang="en-US" altLang="zh-TW" dirty="0"/>
              <a:t>) </a:t>
            </a:r>
            <a:r>
              <a:rPr lang="en-US" altLang="zh-TW" dirty="0">
                <a:solidFill>
                  <a:srgbClr val="FF0000"/>
                </a:solidFill>
              </a:rPr>
              <a:t>files</a:t>
            </a:r>
            <a:r>
              <a:rPr lang="en-US" altLang="zh-TW" dirty="0"/>
              <a:t> contain source code combining HTML, Dynamic HTML, and one or more scripting languages such as 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VBScript</a:t>
            </a:r>
            <a:r>
              <a:rPr lang="en-US" altLang="zh-TW" dirty="0"/>
              <a:t> or 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Jscript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Executing </a:t>
            </a:r>
            <a:r>
              <a:rPr lang="en-US" altLang="zh-TW" dirty="0"/>
              <a:t>these </a:t>
            </a:r>
            <a:r>
              <a:rPr lang="en-US" altLang="zh-TW" b="1" dirty="0"/>
              <a:t>HTA</a:t>
            </a:r>
            <a:r>
              <a:rPr lang="en-US" altLang="zh-TW" dirty="0"/>
              <a:t> files in "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mshta.exe</a:t>
            </a:r>
            <a:r>
              <a:rPr lang="en-US" altLang="zh-TW" dirty="0"/>
              <a:t>", which shares much of its code with Internet Explorer, produces apps that look like web pages but can access local resources, (e.g., the local computer's file system). </a:t>
            </a:r>
            <a:endParaRPr lang="en-US" altLang="zh-TW" dirty="0" smtClean="0"/>
          </a:p>
          <a:p>
            <a:r>
              <a:rPr lang="en-US" altLang="zh-TW" dirty="0" smtClean="0"/>
              <a:t>Although </a:t>
            </a:r>
            <a:r>
              <a:rPr lang="en-US" altLang="zh-TW" dirty="0"/>
              <a:t>"</a:t>
            </a:r>
            <a:r>
              <a:rPr lang="en-US" altLang="zh-TW" b="1" dirty="0">
                <a:solidFill>
                  <a:srgbClr val="226C1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mshta.exe</a:t>
            </a:r>
            <a:r>
              <a:rPr lang="en-US" altLang="zh-TW" dirty="0"/>
              <a:t>" is not malware it is often used by malware to execute rogue </a:t>
            </a:r>
            <a:r>
              <a:rPr lang="en-US" altLang="zh-TW" b="1" dirty="0"/>
              <a:t>HTA</a:t>
            </a:r>
            <a:r>
              <a:rPr lang="en-US" altLang="zh-TW" dirty="0"/>
              <a:t> code and store unwanted payloads.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>
                <a:solidFill>
                  <a:schemeClr val="accent3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mshta.exe</a:t>
            </a:r>
            <a:r>
              <a:rPr lang="en-US" altLang="zh-TW" dirty="0"/>
              <a:t> </a:t>
            </a:r>
            <a:r>
              <a:rPr lang="en-US" altLang="zh-TW" i="1" baseline="-25000" dirty="0"/>
              <a:t>[</a:t>
            </a:r>
            <a:r>
              <a:rPr lang="en-US" altLang="zh-TW" i="1" baseline="-25000" dirty="0">
                <a:hlinkClick r:id="rId2"/>
              </a:rPr>
              <a:t>file.net</a:t>
            </a:r>
            <a:r>
              <a:rPr lang="en-US" altLang="zh-TW" i="1" baseline="-25000" dirty="0"/>
              <a:t>]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69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231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251520" y="2492896"/>
            <a:ext cx="8712967" cy="4104456"/>
          </a:xfrm>
        </p:spPr>
        <p:txBody>
          <a:bodyPr>
            <a:normAutofit lnSpcReduction="10000"/>
          </a:bodyPr>
          <a:lstStyle/>
          <a:p>
            <a:r>
              <a:rPr lang="en-US" altLang="zh-TW" dirty="0"/>
              <a:t>The Windows UI provides users with access to a wide variety of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objects</a:t>
            </a:r>
            <a:r>
              <a:rPr lang="en-US" altLang="zh-TW" dirty="0"/>
              <a:t> necessary for </a:t>
            </a:r>
            <a:r>
              <a:rPr lang="en-US" altLang="zh-TW" u="sng" dirty="0"/>
              <a:t>running applications</a:t>
            </a:r>
            <a:r>
              <a:rPr lang="en-US" altLang="zh-TW" dirty="0"/>
              <a:t> and </a:t>
            </a:r>
            <a:r>
              <a:rPr lang="en-US" altLang="zh-TW" u="sng" dirty="0"/>
              <a:t>managing the operating system</a:t>
            </a:r>
            <a:r>
              <a:rPr lang="en-US" altLang="zh-TW" dirty="0"/>
              <a:t>. </a:t>
            </a:r>
            <a:endParaRPr lang="en-US" altLang="zh-TW" dirty="0" smtClean="0"/>
          </a:p>
          <a:p>
            <a:r>
              <a:rPr lang="en-US" altLang="zh-TW" dirty="0" smtClean="0"/>
              <a:t>The </a:t>
            </a:r>
            <a:r>
              <a:rPr lang="en-US" altLang="zh-TW" dirty="0"/>
              <a:t>most numerous and familiar of these objects are the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folders</a:t>
            </a:r>
            <a:r>
              <a:rPr lang="en-US" altLang="zh-TW" dirty="0"/>
              <a:t> and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files</a:t>
            </a:r>
            <a:r>
              <a:rPr lang="en-US" altLang="zh-TW" dirty="0"/>
              <a:t> that reside on computer disk drives. </a:t>
            </a:r>
            <a:endParaRPr lang="en-US" altLang="zh-TW" dirty="0" smtClean="0"/>
          </a:p>
          <a:p>
            <a:r>
              <a:rPr lang="en-US" altLang="zh-TW" dirty="0" smtClean="0"/>
              <a:t>There </a:t>
            </a:r>
            <a:r>
              <a:rPr lang="en-US" altLang="zh-TW" dirty="0"/>
              <a:t>are also a number of </a:t>
            </a:r>
            <a:r>
              <a:rPr lang="en-US" altLang="zh-TW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virtual objects</a:t>
            </a:r>
            <a:r>
              <a:rPr lang="en-US" altLang="zh-TW" dirty="0">
                <a:cs typeface="Times New Roman" panose="02020603050405020304" pitchFamily="18" charset="0"/>
              </a:rPr>
              <a:t> </a:t>
            </a:r>
            <a:r>
              <a:rPr lang="en-US" altLang="zh-TW" dirty="0"/>
              <a:t>that allow the user to perform tasks such as </a:t>
            </a:r>
            <a:r>
              <a:rPr lang="en-US" altLang="zh-TW" u="sng" dirty="0"/>
              <a:t>sending files to remote printers</a:t>
            </a:r>
            <a:r>
              <a:rPr lang="en-US" altLang="zh-TW" dirty="0"/>
              <a:t> or </a:t>
            </a:r>
            <a:r>
              <a:rPr lang="en-US" altLang="zh-TW" u="sng" dirty="0"/>
              <a:t>accessing the Recycle Bin</a:t>
            </a:r>
            <a:r>
              <a:rPr lang="en-US" altLang="zh-TW" dirty="0"/>
              <a:t>. </a:t>
            </a:r>
            <a:endParaRPr lang="en-US" altLang="zh-TW" dirty="0" smtClean="0"/>
          </a:p>
          <a:p>
            <a:r>
              <a:rPr lang="en-US" altLang="zh-TW" dirty="0" smtClean="0"/>
              <a:t>The </a:t>
            </a:r>
            <a:r>
              <a:rPr lang="en-US" altLang="zh-TW" dirty="0"/>
              <a:t>Shell organizes these objects into a hierarchical namespace and provides users and applications with a consistent and efficient way to access and manage objects.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Windows </a:t>
            </a:r>
            <a:r>
              <a:rPr lang="en-US" altLang="zh-TW" dirty="0" smtClean="0"/>
              <a:t>Shell</a:t>
            </a:r>
            <a:r>
              <a:rPr lang="zh-TW" altLang="en-US" dirty="0" smtClean="0"/>
              <a:t> </a:t>
            </a:r>
            <a:r>
              <a:rPr lang="en-US" altLang="zh-TW" i="1" baseline="-25000" dirty="0" smtClean="0"/>
              <a:t>[</a:t>
            </a:r>
            <a:r>
              <a:rPr lang="en-US" altLang="zh-TW" i="1" baseline="-25000" dirty="0" smtClean="0">
                <a:hlinkClick r:id="rId2"/>
              </a:rPr>
              <a:t>Microsoft</a:t>
            </a:r>
            <a:r>
              <a:rPr lang="en-US" altLang="zh-TW" i="1" baseline="-25000" dirty="0" smtClean="0"/>
              <a:t>]</a:t>
            </a:r>
            <a:endParaRPr lang="en-US" altLang="zh-TW" i="1" baseline="-25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96A04-6FFE-4647-B1EB-FABF2537EC88}" type="slidenum">
              <a:rPr lang="zh-TW" altLang="en-US" smtClean="0"/>
              <a:t>70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635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19253</TotalTime>
  <Words>3278</Words>
  <Application>Microsoft Office PowerPoint</Application>
  <PresentationFormat>如螢幕大小 (4:3)</PresentationFormat>
  <Paragraphs>341</Paragraphs>
  <Slides>70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70</vt:i4>
      </vt:variant>
    </vt:vector>
  </HeadingPairs>
  <TitlesOfParts>
    <vt:vector size="79" baseType="lpstr">
      <vt:lpstr>新細明體</vt:lpstr>
      <vt:lpstr>標楷體</vt:lpstr>
      <vt:lpstr>Arial</vt:lpstr>
      <vt:lpstr>Calibri</vt:lpstr>
      <vt:lpstr>Candara</vt:lpstr>
      <vt:lpstr>Courier New</vt:lpstr>
      <vt:lpstr>Symbol</vt:lpstr>
      <vt:lpstr>Times New Roman</vt:lpstr>
      <vt:lpstr>波形</vt:lpstr>
      <vt:lpstr>Windows Fileless Malware</vt:lpstr>
      <vt:lpstr>Fileless Malware [SentinelOne]</vt:lpstr>
      <vt:lpstr>Example [SentinelOne]</vt:lpstr>
      <vt:lpstr>Ways to Run Code without Using Executables [SentinelOne]</vt:lpstr>
      <vt:lpstr>Script Languages (1)  [Bill Cozens] </vt:lpstr>
      <vt:lpstr>Script Languages (2) [Microsoft]</vt:lpstr>
      <vt:lpstr>Malware Hidden in Documents [SentinelOne]</vt:lpstr>
      <vt:lpstr>Adobe Flash Player [Wikipedia]</vt:lpstr>
      <vt:lpstr>The Most Common form of Fileless Malware [SentinelOne][CISA]</vt:lpstr>
      <vt:lpstr>Reference Materials for Fileless Malware [SentinelOne]</vt:lpstr>
      <vt:lpstr>Call PowerShell from JScript -posh.js [ukoloffStas Ukolov]</vt:lpstr>
      <vt:lpstr>Explanation</vt:lpstr>
      <vt:lpstr>PowerPoint 簡報</vt:lpstr>
      <vt:lpstr>An Infection Scenario [Osama Khalid et al. ]</vt:lpstr>
      <vt:lpstr>Common Fileless Malware Infection Chain [Osama Khalid et al. ] </vt:lpstr>
      <vt:lpstr>Malicious Website/MailSpam/Phishing Email [red team]</vt:lpstr>
      <vt:lpstr>Graphic Explanation of the Fileless Attack Described in Previous Slide [Kate Brew]</vt:lpstr>
      <vt:lpstr>Fileless Malware Infection Chain Using Exploits [Nelson .A. Ojovbo]</vt:lpstr>
      <vt:lpstr>Exploit [red team][Kurt Baker]</vt:lpstr>
      <vt:lpstr>Exploits and Vulnerabilities [Microsoft]</vt:lpstr>
      <vt:lpstr>Exploits [Microsoft]</vt:lpstr>
      <vt:lpstr>Exploit Kits [Microsoft]</vt:lpstr>
      <vt:lpstr>Exploit Kit [paloalt0-1] [paloalto-2]</vt:lpstr>
      <vt:lpstr>Browser Fingerprinting [Mozilla][SEON]</vt:lpstr>
      <vt:lpstr>Data Collected [SEON]</vt:lpstr>
      <vt:lpstr>Example of How to Exploit Kits Work [Microsoft]</vt:lpstr>
      <vt:lpstr>Webpages and Exploit Kits [Microsoft] </vt:lpstr>
      <vt:lpstr>Examples of Exploit Kits [Microsoft]</vt:lpstr>
      <vt:lpstr>Five Common Techniques Used in Fileless Attacks [Bill Cozens] </vt:lpstr>
      <vt:lpstr>Process Hollowing [Bill Cozens] </vt:lpstr>
      <vt:lpstr>Reflective DLL Injection [Bill Cozens] </vt:lpstr>
      <vt:lpstr>Windows Fileless Threats [Microsoft]</vt:lpstr>
      <vt:lpstr>Categorization</vt:lpstr>
      <vt:lpstr>Comprehensive Diagram of Fileless Malware</vt:lpstr>
      <vt:lpstr>Type I: No File Activity Performed</vt:lpstr>
      <vt:lpstr>Compromised Device and Firmware</vt:lpstr>
      <vt:lpstr>Type II: Indirect File Activity</vt:lpstr>
      <vt:lpstr>Type III: Files Required to Operate</vt:lpstr>
      <vt:lpstr>Kovter's registry key</vt:lpstr>
      <vt:lpstr>Windows 注册表常用操作 [mb611f699425272]</vt:lpstr>
      <vt:lpstr>Windows 注册表常用操作範例 [mb611f699425272]</vt:lpstr>
      <vt:lpstr>添加鍵值[mb611f699425272]</vt:lpstr>
      <vt:lpstr>添加鍵值範例[mb611f699425272]</vt:lpstr>
      <vt:lpstr>How to Create Registry Script (.REG) Files in Windows[VG]</vt:lpstr>
      <vt:lpstr>mshta命令用法示例 [mdxy-dxy]</vt:lpstr>
      <vt:lpstr>mshta多個命令 [mdxy-dxy]</vt:lpstr>
      <vt:lpstr>ActiveXObject [程式前沿]</vt:lpstr>
      <vt:lpstr>Explanation</vt:lpstr>
      <vt:lpstr>Execution and Injection of File-Based Fileless Malware</vt:lpstr>
      <vt:lpstr>Execution and Injection of Macro-Based Fileless Malware (1)</vt:lpstr>
      <vt:lpstr>Execution and Injection of Macro-Based Fileless Malware (2)</vt:lpstr>
      <vt:lpstr>Execution and Injection of Script-Based Fileless Malware (1)</vt:lpstr>
      <vt:lpstr>Execution and Injection of Script-Based Fileless Malware (2)</vt:lpstr>
      <vt:lpstr>PowerPoint 簡報</vt:lpstr>
      <vt:lpstr>PowerPoint 簡報</vt:lpstr>
      <vt:lpstr>Chain of Fileless Malware Attacks [red team]</vt:lpstr>
      <vt:lpstr>Malicious Website/MailSpam/Phishing Email [red team]</vt:lpstr>
      <vt:lpstr>Memory Injection [red team]</vt:lpstr>
      <vt:lpstr>How Fileless Malware Work  [Maria Korolov]</vt:lpstr>
      <vt:lpstr>Fileless Malware Attack [Aaron Walker]</vt:lpstr>
      <vt:lpstr>How Does Fileless Malware Work [Anton]</vt:lpstr>
      <vt:lpstr>JavaScript Malware  [ANDRA ZAHARIA]</vt:lpstr>
      <vt:lpstr>Malicious JavaScript Injection Campaign Infects 51k Websites  [Palo Alto Networks]</vt:lpstr>
      <vt:lpstr>How to Detect Malicious JavaScript Code [@induction]</vt:lpstr>
      <vt:lpstr>PowerPoint 簡報</vt:lpstr>
      <vt:lpstr>PowerPoint 簡報</vt:lpstr>
      <vt:lpstr>certutil.exe [Microsoft]</vt:lpstr>
      <vt:lpstr>mshta.exe [file.net]</vt:lpstr>
      <vt:lpstr>mshta.exe [file.net]</vt:lpstr>
      <vt:lpstr>Windows Shell [Microsoft]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Fu-Hau H</dc:creator>
  <cp:lastModifiedBy>Alvin Hsu</cp:lastModifiedBy>
  <cp:revision>228</cp:revision>
  <dcterms:created xsi:type="dcterms:W3CDTF">2022-07-02T08:37:33Z</dcterms:created>
  <dcterms:modified xsi:type="dcterms:W3CDTF">2024-11-05T05:07:10Z</dcterms:modified>
</cp:coreProperties>
</file>