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8"/>
  </p:notesMasterIdLst>
  <p:sldIdLst>
    <p:sldId id="256" r:id="rId2"/>
    <p:sldId id="303" r:id="rId3"/>
    <p:sldId id="257" r:id="rId4"/>
    <p:sldId id="260" r:id="rId5"/>
    <p:sldId id="262" r:id="rId6"/>
    <p:sldId id="261" r:id="rId7"/>
    <p:sldId id="263" r:id="rId8"/>
    <p:sldId id="284" r:id="rId9"/>
    <p:sldId id="265" r:id="rId10"/>
    <p:sldId id="266" r:id="rId11"/>
    <p:sldId id="267" r:id="rId12"/>
    <p:sldId id="271" r:id="rId13"/>
    <p:sldId id="280" r:id="rId14"/>
    <p:sldId id="279" r:id="rId15"/>
    <p:sldId id="283" r:id="rId16"/>
    <p:sldId id="281" r:id="rId17"/>
    <p:sldId id="287" r:id="rId18"/>
    <p:sldId id="268" r:id="rId19"/>
    <p:sldId id="286" r:id="rId20"/>
    <p:sldId id="277" r:id="rId21"/>
    <p:sldId id="369" r:id="rId22"/>
    <p:sldId id="285" r:id="rId23"/>
    <p:sldId id="269" r:id="rId24"/>
    <p:sldId id="371" r:id="rId25"/>
    <p:sldId id="372" r:id="rId26"/>
    <p:sldId id="370" r:id="rId27"/>
    <p:sldId id="368" r:id="rId28"/>
    <p:sldId id="342" r:id="rId29"/>
    <p:sldId id="343" r:id="rId30"/>
    <p:sldId id="348" r:id="rId31"/>
    <p:sldId id="365" r:id="rId32"/>
    <p:sldId id="367" r:id="rId33"/>
    <p:sldId id="338" r:id="rId34"/>
    <p:sldId id="339" r:id="rId35"/>
    <p:sldId id="358" r:id="rId36"/>
    <p:sldId id="355" r:id="rId37"/>
    <p:sldId id="356" r:id="rId38"/>
    <p:sldId id="357" r:id="rId39"/>
    <p:sldId id="288" r:id="rId40"/>
    <p:sldId id="289" r:id="rId41"/>
    <p:sldId id="363" r:id="rId42"/>
    <p:sldId id="364" r:id="rId43"/>
    <p:sldId id="272" r:id="rId44"/>
    <p:sldId id="273" r:id="rId45"/>
    <p:sldId id="274" r:id="rId46"/>
    <p:sldId id="275" r:id="rId47"/>
    <p:sldId id="276" r:id="rId48"/>
    <p:sldId id="317" r:id="rId49"/>
    <p:sldId id="354" r:id="rId50"/>
    <p:sldId id="292" r:id="rId51"/>
    <p:sldId id="310" r:id="rId52"/>
    <p:sldId id="313" r:id="rId53"/>
    <p:sldId id="340" r:id="rId54"/>
    <p:sldId id="341" r:id="rId55"/>
    <p:sldId id="349" r:id="rId56"/>
    <p:sldId id="350" r:id="rId57"/>
    <p:sldId id="351" r:id="rId58"/>
    <p:sldId id="352" r:id="rId59"/>
    <p:sldId id="299" r:id="rId60"/>
    <p:sldId id="300" r:id="rId61"/>
    <p:sldId id="359" r:id="rId62"/>
    <p:sldId id="318" r:id="rId63"/>
    <p:sldId id="319" r:id="rId64"/>
    <p:sldId id="321" r:id="rId65"/>
    <p:sldId id="360" r:id="rId66"/>
    <p:sldId id="322" r:id="rId67"/>
    <p:sldId id="293" r:id="rId68"/>
    <p:sldId id="344" r:id="rId69"/>
    <p:sldId id="345" r:id="rId70"/>
    <p:sldId id="346" r:id="rId71"/>
    <p:sldId id="347" r:id="rId72"/>
    <p:sldId id="361" r:id="rId73"/>
    <p:sldId id="366" r:id="rId74"/>
    <p:sldId id="353" r:id="rId75"/>
    <p:sldId id="362" r:id="rId76"/>
    <p:sldId id="320" r:id="rId7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622" autoAdjust="0"/>
    <p:restoredTop sz="72506" autoAdjust="0"/>
  </p:normalViewPr>
  <p:slideViewPr>
    <p:cSldViewPr>
      <p:cViewPr varScale="1">
        <p:scale>
          <a:sx n="73" d="100"/>
          <a:sy n="73" d="100"/>
        </p:scale>
        <p:origin x="1488" y="48"/>
      </p:cViewPr>
      <p:guideLst>
        <p:guide orient="horz" pos="2160"/>
        <p:guide pos="2880"/>
      </p:guideLst>
    </p:cSldViewPr>
  </p:slideViewPr>
  <p:outlineViewPr>
    <p:cViewPr>
      <p:scale>
        <a:sx n="33" d="100"/>
        <a:sy n="33" d="100"/>
      </p:scale>
      <p:origin x="0" y="-35140"/>
    </p:cViewPr>
  </p:outlineViewPr>
  <p:notesTextViewPr>
    <p:cViewPr>
      <p:scale>
        <a:sx n="1" d="1"/>
        <a:sy n="1" d="1"/>
      </p:scale>
      <p:origin x="0" y="0"/>
    </p:cViewPr>
  </p:notesTextViewPr>
  <p:sorterViewPr>
    <p:cViewPr>
      <p:scale>
        <a:sx n="100" d="100"/>
        <a:sy n="100" d="100"/>
      </p:scale>
      <p:origin x="0" y="-1770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AA8264-B633-4F97-BBC5-586D65210970}" type="datetimeFigureOut">
              <a:rPr lang="zh-TW" altLang="en-US" smtClean="0"/>
              <a:t>2025/10/18</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F1D699-1728-4953-A508-D3F617EDBCF0}" type="slidenum">
              <a:rPr lang="zh-TW" altLang="en-US" smtClean="0"/>
              <a:t>‹#›</a:t>
            </a:fld>
            <a:endParaRPr lang="zh-TW" altLang="en-US"/>
          </a:p>
        </p:txBody>
      </p:sp>
    </p:spTree>
    <p:extLst>
      <p:ext uri="{BB962C8B-B14F-4D97-AF65-F5344CB8AC3E}">
        <p14:creationId xmlns:p14="http://schemas.microsoft.com/office/powerpoint/2010/main" val="615797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b="0" i="0" dirty="0">
                <a:effectLst/>
                <a:latin typeface="Courier New" panose="02070309020205020404" pitchFamily="49" charset="0"/>
              </a:rPr>
              <a:t>當攻擊開始發生時 ，我正以每小時</a:t>
            </a:r>
            <a:r>
              <a:rPr lang="en-US" altLang="zh-TW" b="0" i="0" dirty="0">
                <a:effectLst/>
                <a:latin typeface="Arial" panose="020B0604020202020204" pitchFamily="34" charset="0"/>
              </a:rPr>
              <a:t>70</a:t>
            </a:r>
            <a:r>
              <a:rPr lang="zh-TW" altLang="en-US" b="0" i="0" dirty="0">
                <a:effectLst/>
                <a:latin typeface="Courier New" panose="02070309020205020404" pitchFamily="49" charset="0"/>
              </a:rPr>
              <a:t>英里的速度行駛在聖路易斯市中心 。儘管我沒有碰觸儀表板，但吉普車的出風口開始切換到最大值吹入冷空氣，通過車內空調系統冷卻我背上的汗水。接下來 ，收音機切換到當地的嘻哈台，開始把</a:t>
            </a:r>
            <a:r>
              <a:rPr lang="en-US" altLang="zh-TW" b="0" i="0" dirty="0" err="1">
                <a:effectLst/>
                <a:latin typeface="Arial" panose="020B0604020202020204" pitchFamily="34" charset="0"/>
              </a:rPr>
              <a:t>Skee</a:t>
            </a:r>
            <a:r>
              <a:rPr lang="en-US" altLang="zh-TW" b="0" i="0" dirty="0">
                <a:effectLst/>
                <a:latin typeface="Arial" panose="020B0604020202020204" pitchFamily="34" charset="0"/>
              </a:rPr>
              <a:t> -lo</a:t>
            </a:r>
            <a:r>
              <a:rPr lang="zh-TW" altLang="en-US" b="0" i="0" dirty="0">
                <a:effectLst/>
                <a:latin typeface="Courier New" panose="02070309020205020404" pitchFamily="49" charset="0"/>
              </a:rPr>
              <a:t>的音樂調到最大聲。</a:t>
            </a:r>
            <a:endParaRPr lang="en-US" altLang="zh-TW" b="0" i="0" dirty="0">
              <a:effectLst/>
              <a:latin typeface="Courier New" panose="02070309020205020404" pitchFamily="49" charset="0"/>
            </a:endParaRPr>
          </a:p>
          <a:p>
            <a:endParaRPr lang="en-US" altLang="zh-TW" b="0" i="0" dirty="0">
              <a:effectLst/>
              <a:latin typeface="Courier New" panose="02070309020205020404" pitchFamily="49" charset="0"/>
            </a:endParaRPr>
          </a:p>
          <a:p>
            <a:r>
              <a:rPr lang="zh-TW" altLang="en-US" b="0" i="0" dirty="0">
                <a:effectLst/>
                <a:latin typeface="Courier New" panose="02070309020205020404" pitchFamily="49" charset="0"/>
              </a:rPr>
              <a:t>。接著 ，擋風玻璃上的雨刷打開了，雨刷液模糊了玻璃。當我試圖解決這些問題時 ，在汽車的數位螢幕上出現了兩名駭客的照片：</a:t>
            </a:r>
            <a:r>
              <a:rPr lang="en-US" altLang="zh-TW" b="0" i="0" dirty="0">
                <a:effectLst/>
                <a:latin typeface="Arial" panose="020B0604020202020204" pitchFamily="34" charset="0"/>
              </a:rPr>
              <a:t>Charlie Miller</a:t>
            </a:r>
            <a:r>
              <a:rPr lang="zh-TW" altLang="en-US" b="0" i="0" dirty="0">
                <a:effectLst/>
                <a:latin typeface="Courier New" panose="02070309020205020404" pitchFamily="49" charset="0"/>
              </a:rPr>
              <a:t>和</a:t>
            </a:r>
            <a:r>
              <a:rPr lang="en-US" altLang="zh-TW" b="0" i="0" dirty="0">
                <a:effectLst/>
                <a:latin typeface="Arial" panose="020B0604020202020204" pitchFamily="34" charset="0"/>
              </a:rPr>
              <a:t>Chris </a:t>
            </a:r>
            <a:r>
              <a:rPr lang="en-US" altLang="zh-TW" b="0" i="0" dirty="0" err="1">
                <a:effectLst/>
                <a:latin typeface="Arial" panose="020B0604020202020204" pitchFamily="34" charset="0"/>
              </a:rPr>
              <a:t>Valasek</a:t>
            </a:r>
            <a:r>
              <a:rPr lang="zh-TW" altLang="en-US" b="0" i="0" dirty="0">
                <a:effectLst/>
                <a:latin typeface="Courier New" panose="02070309020205020404" pitchFamily="49" charset="0"/>
              </a:rPr>
              <a:t>，穿著他們標誌性的運動服</a:t>
            </a:r>
            <a:br>
              <a:rPr lang="zh-TW" altLang="en-US" dirty="0"/>
            </a:br>
            <a:endParaRPr lang="zh-TW" altLang="en-US" dirty="0"/>
          </a:p>
        </p:txBody>
      </p:sp>
      <p:sp>
        <p:nvSpPr>
          <p:cNvPr id="4" name="投影片編號版面配置區 3"/>
          <p:cNvSpPr>
            <a:spLocks noGrp="1"/>
          </p:cNvSpPr>
          <p:nvPr>
            <p:ph type="sldNum" sz="quarter" idx="5"/>
          </p:nvPr>
        </p:nvSpPr>
        <p:spPr/>
        <p:txBody>
          <a:bodyPr/>
          <a:lstStyle/>
          <a:p>
            <a:fld id="{FD862902-F5BC-4823-A873-DE2D84312C8D}" type="slidenum">
              <a:rPr lang="zh-TW" altLang="en-US" smtClean="0"/>
              <a:t>49</a:t>
            </a:fld>
            <a:endParaRPr lang="zh-TW" altLang="en-US"/>
          </a:p>
        </p:txBody>
      </p:sp>
    </p:spTree>
    <p:extLst>
      <p:ext uri="{BB962C8B-B14F-4D97-AF65-F5344CB8AC3E}">
        <p14:creationId xmlns:p14="http://schemas.microsoft.com/office/powerpoint/2010/main" val="1481937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b="0" i="0" dirty="0">
                <a:solidFill>
                  <a:srgbClr val="000000"/>
                </a:solidFill>
                <a:effectLst/>
                <a:latin typeface="敺株��迤暺煾��"/>
              </a:rPr>
              <a:t>網絡安全研究員在科爾維特的</a:t>
            </a:r>
            <a:r>
              <a:rPr lang="en-US" altLang="zh-TW" b="0" i="0" dirty="0">
                <a:solidFill>
                  <a:srgbClr val="000000"/>
                </a:solidFill>
                <a:effectLst/>
                <a:latin typeface="敺株��迤暺煾��"/>
              </a:rPr>
              <a:t>OBD-II</a:t>
            </a:r>
            <a:r>
              <a:rPr lang="zh-TW" altLang="en-US" b="0" i="0" dirty="0">
                <a:solidFill>
                  <a:srgbClr val="000000"/>
                </a:solidFill>
                <a:effectLst/>
                <a:latin typeface="敺株��迤暺煾��"/>
              </a:rPr>
              <a:t>端口插入了一個裝置，以此來侵入汽車的安全系統，在低速行駛狀態下介入雨刷控制器的開關並且也干預了煞車系統的動作。但其實 </a:t>
            </a:r>
            <a:r>
              <a:rPr lang="en-US" altLang="zh-TW" b="0" i="0" dirty="0">
                <a:solidFill>
                  <a:srgbClr val="000000"/>
                </a:solidFill>
                <a:effectLst/>
                <a:latin typeface="敺株��迤暺煾��"/>
              </a:rPr>
              <a:t>Chevrolet Corvette </a:t>
            </a:r>
            <a:r>
              <a:rPr lang="zh-TW" altLang="en-US" b="0" i="0" dirty="0">
                <a:solidFill>
                  <a:srgbClr val="000000"/>
                </a:solidFill>
                <a:effectLst/>
                <a:latin typeface="敺株��迤暺煾��"/>
              </a:rPr>
              <a:t>的事件僅是 </a:t>
            </a:r>
            <a:r>
              <a:rPr lang="en-US" altLang="zh-TW" b="0" i="0" dirty="0">
                <a:solidFill>
                  <a:srgbClr val="000000"/>
                </a:solidFill>
                <a:effectLst/>
                <a:latin typeface="敺株��迤暺煾��"/>
              </a:rPr>
              <a:t>OBD </a:t>
            </a:r>
            <a:r>
              <a:rPr lang="zh-TW" altLang="en-US" b="0" i="0" dirty="0">
                <a:solidFill>
                  <a:srgbClr val="000000"/>
                </a:solidFill>
                <a:effectLst/>
                <a:latin typeface="敺株��迤暺煾��"/>
              </a:rPr>
              <a:t>端子接口最近的新案例，在去年</a:t>
            </a:r>
            <a:r>
              <a:rPr lang="en-US" altLang="zh-TW" b="0" i="0" dirty="0">
                <a:solidFill>
                  <a:srgbClr val="000000"/>
                </a:solidFill>
                <a:effectLst/>
                <a:latin typeface="敺株��迤暺煾��"/>
              </a:rPr>
              <a:t>11</a:t>
            </a:r>
            <a:r>
              <a:rPr lang="zh-TW" altLang="en-US" b="0" i="0" dirty="0">
                <a:solidFill>
                  <a:srgbClr val="000000"/>
                </a:solidFill>
                <a:effectLst/>
                <a:latin typeface="敺株��迤暺煾��"/>
              </a:rPr>
              <a:t>月汽車網絡安全公司 </a:t>
            </a:r>
            <a:r>
              <a:rPr lang="en-US" altLang="zh-TW" b="0" i="0" dirty="0">
                <a:solidFill>
                  <a:srgbClr val="000000"/>
                </a:solidFill>
                <a:effectLst/>
                <a:latin typeface="敺株��迤暺煾��"/>
              </a:rPr>
              <a:t>Argus Cyber​​ Security </a:t>
            </a:r>
            <a:r>
              <a:rPr lang="zh-TW" altLang="en-US" b="0" i="0" dirty="0">
                <a:solidFill>
                  <a:srgbClr val="000000"/>
                </a:solidFill>
                <a:effectLst/>
                <a:latin typeface="敺株��迤暺煾��"/>
              </a:rPr>
              <a:t>網絡安全工程師便已經透過一款名為 </a:t>
            </a:r>
            <a:r>
              <a:rPr lang="en-US" altLang="zh-TW" b="0" i="0" dirty="0" err="1">
                <a:solidFill>
                  <a:srgbClr val="000000"/>
                </a:solidFill>
                <a:effectLst/>
                <a:latin typeface="敺株��迤暺煾��"/>
              </a:rPr>
              <a:t>Zubie</a:t>
            </a:r>
            <a:r>
              <a:rPr lang="en-US" altLang="zh-TW" b="0" i="0" dirty="0">
                <a:solidFill>
                  <a:srgbClr val="000000"/>
                </a:solidFill>
                <a:effectLst/>
                <a:latin typeface="敺株��迤暺煾��"/>
              </a:rPr>
              <a:t> </a:t>
            </a:r>
            <a:r>
              <a:rPr lang="zh-TW" altLang="en-US" b="0" i="0" dirty="0">
                <a:solidFill>
                  <a:srgbClr val="000000"/>
                </a:solidFill>
                <a:effectLst/>
                <a:latin typeface="敺株��迤暺煾��"/>
              </a:rPr>
              <a:t>的</a:t>
            </a:r>
            <a:r>
              <a:rPr lang="en-US" altLang="zh-TW" b="0" i="0" dirty="0">
                <a:solidFill>
                  <a:srgbClr val="000000"/>
                </a:solidFill>
                <a:effectLst/>
                <a:latin typeface="敺株��迤暺煾��"/>
              </a:rPr>
              <a:t>OBD-II </a:t>
            </a:r>
            <a:r>
              <a:rPr lang="zh-TW" altLang="en-US" b="0" i="0" dirty="0">
                <a:solidFill>
                  <a:srgbClr val="000000"/>
                </a:solidFill>
                <a:effectLst/>
                <a:latin typeface="敺株��迤暺煾��"/>
              </a:rPr>
              <a:t>車載測速裝置成功對汽車進行遠端控制，在今年</a:t>
            </a:r>
            <a:r>
              <a:rPr lang="en-US" altLang="zh-TW" b="0" i="0" dirty="0">
                <a:solidFill>
                  <a:srgbClr val="000000"/>
                </a:solidFill>
                <a:effectLst/>
                <a:latin typeface="敺株��迤暺煾��"/>
              </a:rPr>
              <a:t>1</a:t>
            </a:r>
            <a:r>
              <a:rPr lang="zh-TW" altLang="en-US" b="0" i="0" dirty="0">
                <a:solidFill>
                  <a:srgbClr val="000000"/>
                </a:solidFill>
                <a:effectLst/>
                <a:latin typeface="敺株��迤暺煾��"/>
              </a:rPr>
              <a:t>月份 </a:t>
            </a:r>
            <a:r>
              <a:rPr lang="en-US" altLang="zh-TW" b="0" i="0" dirty="0">
                <a:solidFill>
                  <a:srgbClr val="000000"/>
                </a:solidFill>
                <a:effectLst/>
                <a:latin typeface="敺株��迤暺煾��"/>
              </a:rPr>
              <a:t>Digital Bond </a:t>
            </a:r>
            <a:r>
              <a:rPr lang="zh-TW" altLang="en-US" b="0" i="0" dirty="0">
                <a:solidFill>
                  <a:srgbClr val="000000"/>
                </a:solidFill>
                <a:effectLst/>
                <a:latin typeface="敺株��迤暺煾��"/>
              </a:rPr>
              <a:t>實驗室的研究員也發現一款訊息追踪功能的車載測速裝置存在安全漏洞，而有超過</a:t>
            </a:r>
            <a:r>
              <a:rPr lang="en-US" altLang="zh-TW" b="0" i="0" dirty="0">
                <a:solidFill>
                  <a:srgbClr val="000000"/>
                </a:solidFill>
                <a:effectLst/>
                <a:latin typeface="敺株��迤暺煾��"/>
              </a:rPr>
              <a:t>200</a:t>
            </a:r>
            <a:r>
              <a:rPr lang="zh-TW" altLang="en-US" b="0" i="0" dirty="0">
                <a:solidFill>
                  <a:srgbClr val="000000"/>
                </a:solidFill>
                <a:effectLst/>
                <a:latin typeface="敺株��迤暺煾��"/>
              </a:rPr>
              <a:t>萬個美國前進保險公司客戶在使用這款產品。對此 </a:t>
            </a:r>
            <a:r>
              <a:rPr lang="en-US" altLang="zh-TW" b="0" i="0" dirty="0">
                <a:solidFill>
                  <a:srgbClr val="000000"/>
                </a:solidFill>
                <a:effectLst/>
                <a:latin typeface="敺株��迤暺煾��"/>
              </a:rPr>
              <a:t>GM </a:t>
            </a:r>
            <a:r>
              <a:rPr lang="zh-TW" altLang="en-US" b="0" i="0" dirty="0">
                <a:solidFill>
                  <a:srgbClr val="000000"/>
                </a:solidFill>
                <a:effectLst/>
                <a:latin typeface="敺株��迤暺煾��"/>
              </a:rPr>
              <a:t>在 </a:t>
            </a:r>
            <a:r>
              <a:rPr lang="en-US" altLang="zh-TW" b="0" i="0" dirty="0">
                <a:solidFill>
                  <a:srgbClr val="000000"/>
                </a:solidFill>
                <a:effectLst/>
                <a:latin typeface="敺株��迤暺煾��"/>
              </a:rPr>
              <a:t>12 </a:t>
            </a:r>
            <a:r>
              <a:rPr lang="zh-TW" altLang="en-US" b="0" i="0" dirty="0">
                <a:solidFill>
                  <a:srgbClr val="000000"/>
                </a:solidFill>
                <a:effectLst/>
                <a:latin typeface="敺株��迤暺煾��"/>
              </a:rPr>
              <a:t>日表示，過去便一直有宣導消費者對於將第三方裝置連接到 </a:t>
            </a:r>
            <a:r>
              <a:rPr lang="en-US" altLang="zh-TW" b="0" i="0" dirty="0">
                <a:solidFill>
                  <a:srgbClr val="000000"/>
                </a:solidFill>
                <a:effectLst/>
                <a:latin typeface="敺株��迤暺煾��"/>
              </a:rPr>
              <a:t>OBD </a:t>
            </a:r>
            <a:r>
              <a:rPr lang="zh-TW" altLang="en-US" b="0" i="0" dirty="0">
                <a:solidFill>
                  <a:srgbClr val="000000"/>
                </a:solidFill>
                <a:effectLst/>
                <a:latin typeface="敺株��迤暺煾��"/>
              </a:rPr>
              <a:t>端口時所存在的潛在風險，對於這項攻擊的防範目前則未提出任何解套。</a:t>
            </a:r>
            <a:endParaRPr lang="zh-TW" altLang="en-US" dirty="0"/>
          </a:p>
        </p:txBody>
      </p:sp>
      <p:sp>
        <p:nvSpPr>
          <p:cNvPr id="4" name="投影片編號版面配置區 3"/>
          <p:cNvSpPr>
            <a:spLocks noGrp="1"/>
          </p:cNvSpPr>
          <p:nvPr>
            <p:ph type="sldNum" sz="quarter" idx="10"/>
          </p:nvPr>
        </p:nvSpPr>
        <p:spPr/>
        <p:txBody>
          <a:bodyPr/>
          <a:lstStyle/>
          <a:p>
            <a:fld id="{FD862902-F5BC-4823-A873-DE2D84312C8D}" type="slidenum">
              <a:rPr lang="zh-TW" altLang="en-US" smtClean="0"/>
              <a:t>54</a:t>
            </a:fld>
            <a:endParaRPr lang="zh-TW" altLang="en-US"/>
          </a:p>
        </p:txBody>
      </p:sp>
    </p:spTree>
    <p:extLst>
      <p:ext uri="{BB962C8B-B14F-4D97-AF65-F5344CB8AC3E}">
        <p14:creationId xmlns:p14="http://schemas.microsoft.com/office/powerpoint/2010/main" val="3422175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043D1213-869F-4814-8280-BE5F67C42D06}" type="datetime1">
              <a:rPr lang="zh-TW" altLang="en-US" smtClean="0"/>
              <a:t>2025/10/18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05A59AA-5D0C-4121-9564-DE157D0FC12D}"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945A6974-DB4E-4CDC-A8D8-E43F9945949B}" type="datetime1">
              <a:rPr lang="zh-TW" altLang="en-US" smtClean="0"/>
              <a:t>2025/10/18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05A59AA-5D0C-4121-9564-DE157D0FC12D}" type="slidenum">
              <a:rPr lang="zh-TW" altLang="en-US" smtClean="0"/>
              <a:t>‹#›</a:t>
            </a:fld>
            <a:endParaRPr lang="zh-TW" altLang="en-US"/>
          </a:p>
        </p:txBody>
      </p:sp>
      <p:sp>
        <p:nvSpPr>
          <p:cNvPr id="7" name="Title 6"/>
          <p:cNvSpPr>
            <a:spLocks noGrp="1"/>
          </p:cNvSpPr>
          <p:nvPr>
            <p:ph type="title"/>
          </p:nvPr>
        </p:nvSpPr>
        <p:spPr/>
        <p:txBody>
          <a:bodyPr/>
          <a:lstStyle/>
          <a:p>
            <a:r>
              <a:rPr lang="zh-TW" altLang="en-US"/>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TW" altLang="en-US"/>
              <a:t>按一下以編輯母片標題樣式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42CE393B-9C7E-42D9-BF20-CC24BC20640E}" type="datetime1">
              <a:rPr lang="zh-TW" altLang="en-US" smtClean="0"/>
              <a:t>2025/10/18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05A59AA-5D0C-4121-9564-DE157D0FC12D}"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5" name="Date Placeholder 4"/>
          <p:cNvSpPr>
            <a:spLocks noGrp="1"/>
          </p:cNvSpPr>
          <p:nvPr>
            <p:ph type="dt" sz="half" idx="10"/>
          </p:nvPr>
        </p:nvSpPr>
        <p:spPr/>
        <p:txBody>
          <a:bodyPr/>
          <a:lstStyle/>
          <a:p>
            <a:fld id="{94F79321-E97F-4C99-A3DD-DF86E93038B4}" type="datetime1">
              <a:rPr lang="zh-TW" altLang="en-US" smtClean="0"/>
              <a:t>2025/10/18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05A59AA-5D0C-4121-9564-DE157D0FC12D}" type="slidenum">
              <a:rPr lang="zh-TW" altLang="en-US" smtClean="0"/>
              <a:t>‹#›</a:t>
            </a:fld>
            <a:endParaRPr lang="zh-TW" altLang="en-US"/>
          </a:p>
        </p:txBody>
      </p:sp>
      <p:sp>
        <p:nvSpPr>
          <p:cNvPr id="9" name="Content Placeholder 8"/>
          <p:cNvSpPr>
            <a:spLocks noGrp="1"/>
          </p:cNvSpPr>
          <p:nvPr>
            <p:ph sz="quarter" idx="13"/>
          </p:nvPr>
        </p:nvSpPr>
        <p:spPr>
          <a:xfrm>
            <a:off x="676655" y="2679192"/>
            <a:ext cx="3822192" cy="34472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BA276F7C-2A56-4765-8036-DDD3AD9CB8DC}" type="datetime1">
              <a:rPr lang="zh-TW" altLang="en-US" smtClean="0"/>
              <a:t>2025/10/18</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205A59AA-5D0C-4121-9564-DE157D0FC12D}"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9265FEC2-9574-4F89-A94E-82A799AFEF0B}" type="datetime1">
              <a:rPr lang="zh-TW" altLang="en-US" smtClean="0"/>
              <a:t>2025/10/18</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205A59AA-5D0C-4121-9564-DE157D0FC12D}"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9E095816-1E1E-44C0-B4CA-4701A4CA7E2B}" type="datetime1">
              <a:rPr lang="zh-TW" altLang="en-US" smtClean="0"/>
              <a:t>2025/10/18</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205A59AA-5D0C-4121-9564-DE157D0FC12D}"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E4FDEC72-A101-4EB5-8A3E-365E32BAC1D5}" type="datetime1">
              <a:rPr lang="zh-TW" altLang="en-US" smtClean="0"/>
              <a:t>2025/10/18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05A59AA-5D0C-4121-9564-DE157D0FC12D}" type="slidenum">
              <a:rPr lang="zh-TW" altLang="en-US" smtClean="0"/>
              <a:t>‹#›</a:t>
            </a:fld>
            <a:endParaRPr lang="zh-TW"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4E9E2865-1DA1-426C-A619-FB1AA7C9F071}" type="datetime1">
              <a:rPr lang="zh-TW" altLang="en-US" smtClean="0"/>
              <a:t>2025/10/18</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205A59AA-5D0C-4121-9564-DE157D0FC12D}" type="slidenum">
              <a:rPr lang="zh-TW" altLang="en-US" smtClean="0"/>
              <a:t>‹#›</a:t>
            </a:fld>
            <a:endParaRPr lang="zh-TW"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6F998C12-7BA7-47E3-B546-44681F78774B}" type="datetime1">
              <a:rPr lang="zh-TW" altLang="en-US" smtClean="0"/>
              <a:t>2025/10/18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05A59AA-5D0C-4121-9564-DE157D0FC12D}"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6C74DEF9-8564-42F2-8578-F494182456BC}" type="datetime1">
              <a:rPr lang="zh-TW" altLang="en-US" smtClean="0"/>
              <a:t>2025/10/18</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205A59AA-5D0C-4121-9564-DE157D0FC12D}" type="slidenum">
              <a:rPr lang="zh-TW" altLang="en-US" smtClean="0"/>
              <a:t>‹#›</a:t>
            </a:fld>
            <a:endParaRPr lang="zh-TW"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DBCC5C61-B4CE-44D3-B558-2DEA1405A25E}" type="datetime1">
              <a:rPr lang="zh-TW" altLang="en-US" smtClean="0"/>
              <a:t>2025/10/18</a:t>
            </a:fld>
            <a:endParaRPr lang="zh-TW"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TW"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205A59AA-5D0C-4121-9564-DE157D0FC12D}" type="slidenum">
              <a:rPr lang="zh-TW" altLang="en-US" smtClean="0"/>
              <a:t>‹#›</a:t>
            </a:fld>
            <a:endParaRPr lang="zh-TW"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iguru.gr/car-hacking-apolytos-odigos-part-2/" TargetMode="External"/><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 Id="rId4" Type="http://schemas.openxmlformats.org/officeDocument/2006/relationships/hyperlink" Target="https://buaq.net/go-101186.html" TargetMode="External"/></Relationships>
</file>

<file path=ppt/slides/_rels/slide3.xml.rels><?xml version="1.0" encoding="UTF-8" standalone="yes"?>
<Relationships xmlns="http://schemas.openxmlformats.org/package/2006/relationships"><Relationship Id="rId2" Type="http://schemas.openxmlformats.org/officeDocument/2006/relationships/hyperlink" Target="https://www.offsec.com/offsec/introduction-to-car-hacking-the-can-bu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offsec.com/offsec/introduction-to-car-hacking-the-can-bu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offsec.com/offsec/introduction-to-car-hacking-the-can-bu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offsec.com/offsec/introduction-to-car-hacking-the-can-bu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offsec.com/offsec/introduction-to-car-hacking-the-can-bu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CAN_bus" TargetMode="External"/><Relationship Id="rId2" Type="http://schemas.openxmlformats.org/officeDocument/2006/relationships/hyperlink" Target="https://en.wikipedia.org/wiki/Electronic_control_unit"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n.iguru.gr/car-hacking-apolytos-odigos-part/"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en.wikipedia.org/wiki/CAN_bus" TargetMode="External"/><Relationship Id="rId1" Type="http://schemas.openxmlformats.org/officeDocument/2006/relationships/slideLayout" Target="../slideLayouts/slideLayout2.xml"/><Relationship Id="rId4" Type="http://schemas.openxmlformats.org/officeDocument/2006/relationships/hyperlink" Target="https://en.wikipedia.org/wiki/CAN_bus#Frame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edn.com/debug-can-can-fd-buses-with-an-oscilloscope/" TargetMode="External"/><Relationship Id="rId2" Type="http://schemas.openxmlformats.org/officeDocument/2006/relationships/hyperlink" Target="https://www.pixnet.net/"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hyperlink" Target="https://www.pixnet.net/"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edn.com/debug-can-can-fd-buses-with-an-oscilloscope/" TargetMode="Externa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en.wikipedia.org/wiki/CAN_bu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en.wikipedia.org/wiki/CAN_bu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en.wikipedia.org/wiki/CAN_bus"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en.wikipedia.org/wiki/CAN_bu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iki.csie.ncku.edu.tw/embedded/CAN#interframe-spacing%E9%80%9A%E8%A8%8A%E6%A0%BC%E5%BC%8F%E9%96%93%E9%9A%94"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ithelp.ithome.com.tw/articles/10284348"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kvaser.com/can-protocol-tutoria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blog.csdn.net/u010443710/article/details/121947213" TargetMode="External"/><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kvaser.com/can-protocol-tutorial/" TargetMode="Externa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www.csselectronics.com/pages/can-bus-errors-intro-tutorial" TargetMode="External"/><Relationship Id="rId4" Type="http://schemas.openxmlformats.org/officeDocument/2006/relationships/hyperlink" Target="https://wiki.csie.ncku.edu.tw/embedded/CAN#interframe-spacing%E9%80%9A%E8%A8%8A%E6%A0%BC%E5%BC%8F%E9%96%93%E9%9A%94" TargetMode="External"/></Relationships>
</file>

<file path=ppt/slides/_rels/slide27.xml.rels><?xml version="1.0" encoding="UTF-8" standalone="yes"?>
<Relationships xmlns="http://schemas.openxmlformats.org/package/2006/relationships"><Relationship Id="rId2" Type="http://schemas.openxmlformats.org/officeDocument/2006/relationships/hyperlink" Target="https://en.wikipedia.org/wiki/CAN_bu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dl.acm.org/doi/pdf/10.1145/2976749.2978302"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dl.acm.org/doi/pdf/10.1145/2976749.2978302"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elearning.vector.com/mod/page/view.php?id=359#:~:text=CAN%20controllers%20in%20the%20Error%20Passive%20state,wait%20the%20%E2%80%9CSuspend%20Transmission%20Time%E2%80%9D%20(8%20bits)." TargetMode="External"/><Relationship Id="rId2" Type="http://schemas.openxmlformats.org/officeDocument/2006/relationships/hyperlink" Target="https://maggi.cc/publication/palanca_candos_2017/palanca_candos_2017.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csselectronics.com/pages/can-bus-errors-intro-tutorial"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www.csselectronics.com/pages/can-bus-errors-intro-tutoria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maggi.cc/publication/palanca_candos_2017/palanca_candos_2017.pdf"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hyperlink" Target="https://dl.acm.org/doi/pdf/10.1145/2976749.2978302" TargetMode="External"/><Relationship Id="rId4" Type="http://schemas.openxmlformats.org/officeDocument/2006/relationships/hyperlink" Target="https://maggi.cc/publication/palanca_candos_2017/palanca_candos_2017.pdf" TargetMode="External"/></Relationships>
</file>

<file path=ppt/slides/_rels/slide35.xml.rels><?xml version="1.0" encoding="UTF-8" standalone="yes"?>
<Relationships xmlns="http://schemas.openxmlformats.org/package/2006/relationships"><Relationship Id="rId2" Type="http://schemas.openxmlformats.org/officeDocument/2006/relationships/hyperlink" Target="https://journal-home.s3.ap-northeast-2.amazonaws.com/site/2020kics/presentation/0128.pdf"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en.wikipedia.org/wiki/CAN_bus" TargetMode="Externa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hyperlink" Target="https://ithelp.ithome.com.tw/articles/10284348" TargetMode="External"/></Relationships>
</file>

<file path=ppt/slides/_rels/slide37.xml.rels><?xml version="1.0" encoding="UTF-8" standalone="yes"?>
<Relationships xmlns="http://schemas.openxmlformats.org/package/2006/relationships"><Relationship Id="rId2" Type="http://schemas.openxmlformats.org/officeDocument/2006/relationships/hyperlink" Target="https://journal-home.s3.ap-northeast-2.amazonaws.com/site/2020kics/presentation/0128.pdf"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journal-home.s3.ap-northeast-2.amazonaws.com/site/2020kics/presentation/0128.pdf"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www.offsec.com/offsec/introduction-to-car-hacking-the-can-bu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offsec.com/offsec/introduction-to-car-hacking-the-can-bus/"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en.iguru.gr/car-hacking-apolytos-odigos-part/"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en.iguru.gr/car-hacking-apolytos-odigos-part/"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maggi.cc/publication/palanca_candos_2017/palanca_candos_2017.pdf"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s://journal-home.s3.ap-northeast-2.amazonaws.com/site/2020kics/presentation/0128.pdf"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maggi.cc/publication/palanca_candos_2017/palanca_candos_2017.pdf"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blog.trendmicro.com.tw/?p=52300"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dl.acm.org/doi/pdf/10.1145/2976749.2978302" TargetMode="External"/></Relationships>
</file>

<file path=ppt/slides/_rels/slide55.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webthesis.biblio.polito.it/22842/1/tesi.pdf" TargetMode="External"/><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ebthesis.biblio.polito.it/22842/1/tesi.pdf"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s://canislabs.com/downloads/2020-02-14-White-Paper-CAN-Security.pdf"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www.youtube.com/watch?v=o7ROYqO8TbY"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canislabs.com/downloads/2020-02-14-White-Paper-CAN-Security.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normAutofit/>
          </a:bodyPr>
          <a:lstStyle/>
          <a:p>
            <a:r>
              <a:rPr lang="en-US" altLang="zh-TW" dirty="0"/>
              <a:t>Introduction to Car Hacking: </a:t>
            </a:r>
            <a:br>
              <a:rPr lang="en-US" altLang="zh-TW" dirty="0"/>
            </a:br>
            <a:r>
              <a:rPr lang="en-US" altLang="zh-TW" dirty="0"/>
              <a:t>The CAN Bus</a:t>
            </a:r>
            <a:endParaRPr lang="zh-TW" altLang="en-US" i="1" baseline="-25000" dirty="0"/>
          </a:p>
        </p:txBody>
      </p:sp>
      <p:sp>
        <p:nvSpPr>
          <p:cNvPr id="4" name="副標題 3"/>
          <p:cNvSpPr>
            <a:spLocks noGrp="1"/>
          </p:cNvSpPr>
          <p:nvPr>
            <p:ph type="subTitle" idx="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205A59AA-5D0C-4121-9564-DE157D0FC12D}" type="slidenum">
              <a:rPr lang="zh-TW" altLang="en-US" smtClean="0"/>
              <a:t>1</a:t>
            </a:fld>
            <a:endParaRPr lang="zh-TW" altLang="en-US"/>
          </a:p>
        </p:txBody>
      </p:sp>
    </p:spTree>
    <p:extLst>
      <p:ext uri="{BB962C8B-B14F-4D97-AF65-F5344CB8AC3E}">
        <p14:creationId xmlns:p14="http://schemas.microsoft.com/office/powerpoint/2010/main" val="2648577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Car Hacking: The ultimate guide! - Part I by </a:t>
            </a:r>
            <a:r>
              <a:rPr lang="en-US" altLang="zh-TW" dirty="0" err="1"/>
              <a:t>Anastasis</a:t>
            </a:r>
            <a:r>
              <a:rPr lang="en-US" altLang="zh-TW" dirty="0"/>
              <a:t> </a:t>
            </a:r>
            <a:r>
              <a:rPr lang="en-US" altLang="zh-TW" dirty="0" err="1"/>
              <a:t>Vasileiadis</a:t>
            </a:r>
            <a:r>
              <a:rPr lang="en-US" altLang="zh-TW" dirty="0"/>
              <a:t> </a:t>
            </a:r>
            <a:r>
              <a:rPr lang="en-US" altLang="zh-TW" i="1" baseline="-25000" dirty="0"/>
              <a:t>[</a:t>
            </a:r>
            <a:r>
              <a:rPr lang="en-US" altLang="zh-TW" i="1" baseline="-25000" dirty="0" err="1">
                <a:hlinkClick r:id="rId2"/>
              </a:rPr>
              <a:t>iguru</a:t>
            </a:r>
            <a:r>
              <a:rPr lang="en-US" altLang="zh-TW" i="1" baseline="-25000" dirty="0"/>
              <a:t>]</a:t>
            </a:r>
            <a:endParaRPr lang="en-US" altLang="zh-TW" dirty="0"/>
          </a:p>
          <a:p>
            <a:r>
              <a:rPr lang="en-US" altLang="zh-TW" dirty="0"/>
              <a:t>Car Hacking: The ultimate guide! - Part II by </a:t>
            </a:r>
            <a:r>
              <a:rPr lang="en-US" altLang="zh-TW" dirty="0" err="1"/>
              <a:t>Anastasis</a:t>
            </a:r>
            <a:r>
              <a:rPr lang="en-US" altLang="zh-TW" dirty="0"/>
              <a:t> </a:t>
            </a:r>
            <a:r>
              <a:rPr lang="en-US" altLang="zh-TW" dirty="0" err="1"/>
              <a:t>Vasileiadis</a:t>
            </a:r>
            <a:r>
              <a:rPr lang="en-US" altLang="zh-TW" dirty="0"/>
              <a:t> </a:t>
            </a:r>
            <a:r>
              <a:rPr lang="en-US" altLang="zh-TW" i="1" baseline="-25000" dirty="0"/>
              <a:t>[</a:t>
            </a:r>
            <a:r>
              <a:rPr lang="en-US" altLang="zh-TW" i="1" baseline="-25000" dirty="0" err="1">
                <a:hlinkClick r:id="rId3"/>
              </a:rPr>
              <a:t>iguru</a:t>
            </a:r>
            <a:r>
              <a:rPr lang="en-US" altLang="zh-TW" i="1" baseline="-25000" dirty="0"/>
              <a:t>]</a:t>
            </a:r>
          </a:p>
          <a:p>
            <a:r>
              <a:rPr lang="en-US" altLang="zh-TW" dirty="0"/>
              <a:t>Car Hacking: The ultimate guide! - Part III by </a:t>
            </a:r>
            <a:r>
              <a:rPr lang="en-US" altLang="zh-TW" dirty="0" err="1"/>
              <a:t>Anastasis</a:t>
            </a:r>
            <a:r>
              <a:rPr lang="en-US" altLang="zh-TW" dirty="0"/>
              <a:t> </a:t>
            </a:r>
            <a:r>
              <a:rPr lang="en-US" altLang="zh-TW" dirty="0" err="1"/>
              <a:t>Vasileiadis</a:t>
            </a:r>
            <a:r>
              <a:rPr lang="en-US" altLang="zh-TW" dirty="0"/>
              <a:t> </a:t>
            </a:r>
            <a:r>
              <a:rPr lang="en-US" altLang="zh-TW" i="1" baseline="-25000" dirty="0"/>
              <a:t>[</a:t>
            </a:r>
            <a:r>
              <a:rPr lang="en-US" altLang="zh-TW" i="1" baseline="-25000" dirty="0">
                <a:hlinkClick r:id="rId4"/>
              </a:rPr>
              <a:t>unSafe.sh - </a:t>
            </a:r>
            <a:r>
              <a:rPr lang="zh-TW" altLang="en-US" i="1" baseline="-25000" dirty="0">
                <a:hlinkClick r:id="rId4"/>
              </a:rPr>
              <a:t>不安全</a:t>
            </a:r>
            <a:r>
              <a:rPr lang="en-US" altLang="zh-TW" i="1" baseline="-25000" dirty="0"/>
              <a:t>]</a:t>
            </a:r>
            <a:r>
              <a:rPr lang="en-US" altLang="zh-TW" dirty="0"/>
              <a:t> </a:t>
            </a:r>
          </a:p>
          <a:p>
            <a:endParaRPr lang="en-US" altLang="zh-TW" b="1" dirty="0"/>
          </a:p>
          <a:p>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2</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428038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6"/>
            <a:ext cx="8092421" cy="3633853"/>
          </a:xfrm>
        </p:spPr>
        <p:txBody>
          <a:bodyPr>
            <a:normAutofit/>
          </a:bodyPr>
          <a:lstStyle/>
          <a:p>
            <a:r>
              <a:rPr lang="en-US" altLang="zh-TW" dirty="0"/>
              <a:t>The car has door locks, a speedometer, a gas gauge, controls for the brakes, controls for the gas pedal, and many, MANY more</a:t>
            </a:r>
            <a:r>
              <a:rPr lang="zh-TW" altLang="en-US" dirty="0"/>
              <a:t> </a:t>
            </a:r>
            <a:r>
              <a:rPr lang="en-US" altLang="zh-TW" dirty="0"/>
              <a:t>devices. </a:t>
            </a:r>
          </a:p>
          <a:p>
            <a:r>
              <a:rPr lang="en-US" altLang="zh-TW" dirty="0"/>
              <a:t>The CAN bus (Controller Area Network bus) is a central network that a vehicle device use to communicate with other devices in the vehicle. </a:t>
            </a:r>
          </a:p>
          <a:p>
            <a:r>
              <a:rPr lang="en-US" altLang="zh-TW" dirty="0"/>
              <a:t>Many of these devices all communicate via this network.</a:t>
            </a:r>
            <a:endParaRPr lang="zh-TW" altLang="en-US" dirty="0"/>
          </a:p>
        </p:txBody>
      </p:sp>
      <p:sp>
        <p:nvSpPr>
          <p:cNvPr id="3" name="標題 2"/>
          <p:cNvSpPr>
            <a:spLocks noGrp="1"/>
          </p:cNvSpPr>
          <p:nvPr>
            <p:ph type="title"/>
          </p:nvPr>
        </p:nvSpPr>
        <p:spPr/>
        <p:txBody>
          <a:bodyPr>
            <a:normAutofit fontScale="90000"/>
          </a:bodyPr>
          <a:lstStyle/>
          <a:p>
            <a:r>
              <a:rPr lang="en-US" altLang="zh-TW" dirty="0"/>
              <a:t>CAN Bus </a:t>
            </a:r>
            <a:r>
              <a:rPr lang="en-US" altLang="zh-TW" b="1" i="1" baseline="-25000" dirty="0"/>
              <a:t>[</a:t>
            </a:r>
            <a:r>
              <a:rPr lang="en-US" altLang="zh-TW" i="1" baseline="-25000" dirty="0">
                <a:hlinkClick r:id="rId2"/>
              </a:rPr>
              <a:t>Anthony (</a:t>
            </a:r>
            <a:r>
              <a:rPr lang="en-US" altLang="zh-TW" i="1" baseline="-25000" dirty="0" err="1">
                <a:hlinkClick r:id="rId2"/>
              </a:rPr>
              <a:t>RedHatAugust</a:t>
            </a:r>
            <a:r>
              <a:rPr lang="en-US" altLang="zh-TW" i="1" baseline="-25000" dirty="0">
                <a:hlinkClick r:id="rId2"/>
              </a:rPr>
              <a:t>) </a:t>
            </a:r>
            <a:r>
              <a:rPr lang="en-US" altLang="zh-TW" i="1" baseline="-25000" dirty="0" err="1">
                <a:hlinkClick r:id="rId2"/>
              </a:rPr>
              <a:t>Radzykewycz</a:t>
            </a:r>
            <a:r>
              <a:rPr lang="en-US" altLang="zh-TW" b="1"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3</a:t>
            </a:fld>
            <a:endParaRPr lang="zh-TW" altLang="en-US"/>
          </a:p>
        </p:txBody>
      </p:sp>
    </p:spTree>
    <p:extLst>
      <p:ext uri="{BB962C8B-B14F-4D97-AF65-F5344CB8AC3E}">
        <p14:creationId xmlns:p14="http://schemas.microsoft.com/office/powerpoint/2010/main" val="2947104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7" y="2675467"/>
            <a:ext cx="8496944" cy="3450696"/>
          </a:xfrm>
        </p:spPr>
        <p:txBody>
          <a:bodyPr>
            <a:normAutofit/>
          </a:bodyPr>
          <a:lstStyle/>
          <a:p>
            <a:r>
              <a:rPr lang="en-US" altLang="zh-TW" dirty="0"/>
              <a:t>If we press the lock button on our door, an electrical signal gets sent through the CAN bus to every device on the network, and the doors interpret the data frame. </a:t>
            </a:r>
          </a:p>
          <a:p>
            <a:r>
              <a:rPr lang="en-US" altLang="zh-TW" dirty="0"/>
              <a:t>In the data frame, there will be a command: lock or unlock. </a:t>
            </a:r>
          </a:p>
          <a:p>
            <a:r>
              <a:rPr lang="en-US" altLang="zh-TW" dirty="0"/>
              <a:t>The doors, receiving the data frame, will take that instruction and execute on the command in the data frame.</a:t>
            </a:r>
            <a:endParaRPr lang="zh-TW" altLang="en-US" dirty="0"/>
          </a:p>
        </p:txBody>
      </p:sp>
      <p:sp>
        <p:nvSpPr>
          <p:cNvPr id="3" name="標題 2"/>
          <p:cNvSpPr>
            <a:spLocks noGrp="1"/>
          </p:cNvSpPr>
          <p:nvPr>
            <p:ph type="title"/>
          </p:nvPr>
        </p:nvSpPr>
        <p:spPr/>
        <p:txBody>
          <a:bodyPr>
            <a:normAutofit fontScale="90000"/>
          </a:bodyPr>
          <a:lstStyle/>
          <a:p>
            <a:r>
              <a:rPr lang="en-US" altLang="zh-TW" dirty="0"/>
              <a:t>Communication Using CAN Bus Network</a:t>
            </a:r>
            <a:r>
              <a:rPr lang="en-US" altLang="zh-TW" b="1" i="1" baseline="-25000" dirty="0"/>
              <a:t>[</a:t>
            </a:r>
            <a:r>
              <a:rPr lang="en-US" altLang="zh-TW" i="1" baseline="-25000" dirty="0">
                <a:hlinkClick r:id="rId2"/>
              </a:rPr>
              <a:t>Anthony (</a:t>
            </a:r>
            <a:r>
              <a:rPr lang="en-US" altLang="zh-TW" i="1" baseline="-25000" dirty="0" err="1">
                <a:hlinkClick r:id="rId2"/>
              </a:rPr>
              <a:t>RedHatAugust</a:t>
            </a:r>
            <a:r>
              <a:rPr lang="en-US" altLang="zh-TW" i="1" baseline="-25000" dirty="0">
                <a:hlinkClick r:id="rId2"/>
              </a:rPr>
              <a:t>) </a:t>
            </a:r>
            <a:r>
              <a:rPr lang="en-US" altLang="zh-TW" i="1" baseline="-25000" dirty="0" err="1">
                <a:hlinkClick r:id="rId2"/>
              </a:rPr>
              <a:t>Radzykewycz</a:t>
            </a:r>
            <a:r>
              <a:rPr lang="en-US" altLang="zh-TW" b="1" i="1" baseline="-25000" dirty="0"/>
              <a:t>]</a:t>
            </a:r>
            <a:r>
              <a:rPr lang="zh-TW" altLang="en-US" dirty="0"/>
              <a:t> </a:t>
            </a:r>
            <a:endParaRPr lang="en-US" altLang="zh-TW"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a:t>
            </a:fld>
            <a:endParaRPr lang="zh-TW" altLang="en-US"/>
          </a:p>
        </p:txBody>
      </p:sp>
    </p:spTree>
    <p:extLst>
      <p:ext uri="{BB962C8B-B14F-4D97-AF65-F5344CB8AC3E}">
        <p14:creationId xmlns:p14="http://schemas.microsoft.com/office/powerpoint/2010/main" val="3607149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2564904"/>
            <a:ext cx="8712969" cy="3888432"/>
          </a:xfrm>
        </p:spPr>
        <p:txBody>
          <a:bodyPr>
            <a:normAutofit lnSpcReduction="10000"/>
          </a:bodyPr>
          <a:lstStyle/>
          <a:p>
            <a:r>
              <a:rPr lang="en-US" altLang="zh-TW" dirty="0"/>
              <a:t>Many devices in the vehicle operate in this way, where </a:t>
            </a:r>
          </a:p>
          <a:p>
            <a:pPr lvl="1"/>
            <a:r>
              <a:rPr lang="en-US" altLang="zh-TW" dirty="0"/>
              <a:t>an action is triggered, </a:t>
            </a:r>
          </a:p>
          <a:p>
            <a:pPr lvl="1"/>
            <a:r>
              <a:rPr lang="en-US" altLang="zh-TW" dirty="0"/>
              <a:t>data is sent on the network, </a:t>
            </a:r>
          </a:p>
          <a:p>
            <a:pPr lvl="1"/>
            <a:r>
              <a:rPr lang="en-US" altLang="zh-TW" dirty="0"/>
              <a:t>and the appropriate device takes action with what the data packet designates. </a:t>
            </a:r>
          </a:p>
          <a:p>
            <a:r>
              <a:rPr lang="en-US" altLang="zh-TW" dirty="0"/>
              <a:t>Pressing the gas pedal would cause data frames to be sent in the network telling the gas flow to increase, and therefore make the car go faster. </a:t>
            </a:r>
          </a:p>
          <a:p>
            <a:r>
              <a:rPr lang="en-US" altLang="zh-TW" dirty="0"/>
              <a:t>This, in turn, may make the speedometer rise to reflect the appropriate speed the vehicle is going. </a:t>
            </a:r>
          </a:p>
        </p:txBody>
      </p:sp>
      <p:sp>
        <p:nvSpPr>
          <p:cNvPr id="3" name="標題 2"/>
          <p:cNvSpPr>
            <a:spLocks noGrp="1"/>
          </p:cNvSpPr>
          <p:nvPr>
            <p:ph type="title"/>
          </p:nvPr>
        </p:nvSpPr>
        <p:spPr/>
        <p:txBody>
          <a:bodyPr>
            <a:normAutofit fontScale="90000"/>
          </a:bodyPr>
          <a:lstStyle/>
          <a:p>
            <a:r>
              <a:rPr lang="en-US" altLang="zh-TW" dirty="0"/>
              <a:t>CAN Bus Network Basics</a:t>
            </a:r>
            <a:br>
              <a:rPr lang="en-US" altLang="zh-TW" dirty="0"/>
            </a:br>
            <a:r>
              <a:rPr lang="en-US" altLang="zh-TW" b="1" i="1" baseline="-25000" dirty="0"/>
              <a:t>[</a:t>
            </a:r>
            <a:r>
              <a:rPr lang="en-US" altLang="zh-TW" i="1" baseline="-25000" dirty="0">
                <a:hlinkClick r:id="rId2"/>
              </a:rPr>
              <a:t>Anthony (</a:t>
            </a:r>
            <a:r>
              <a:rPr lang="en-US" altLang="zh-TW" i="1" baseline="-25000" dirty="0" err="1">
                <a:hlinkClick r:id="rId2"/>
              </a:rPr>
              <a:t>RedHatAugust</a:t>
            </a:r>
            <a:r>
              <a:rPr lang="en-US" altLang="zh-TW" i="1" baseline="-25000" dirty="0">
                <a:hlinkClick r:id="rId2"/>
              </a:rPr>
              <a:t>) </a:t>
            </a:r>
            <a:r>
              <a:rPr lang="en-US" altLang="zh-TW" i="1" baseline="-25000" dirty="0" err="1">
                <a:hlinkClick r:id="rId2"/>
              </a:rPr>
              <a:t>Radzykewycz</a:t>
            </a:r>
            <a:r>
              <a:rPr lang="en-US" altLang="zh-TW" b="1" i="1" baseline="-25000" dirty="0"/>
              <a:t>]</a:t>
            </a:r>
            <a:r>
              <a:rPr lang="zh-TW" altLang="en-US" dirty="0"/>
              <a:t> </a:t>
            </a:r>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5</a:t>
            </a:fld>
            <a:endParaRPr lang="zh-TW" altLang="en-US"/>
          </a:p>
        </p:txBody>
      </p:sp>
    </p:spTree>
    <p:extLst>
      <p:ext uri="{BB962C8B-B14F-4D97-AF65-F5344CB8AC3E}">
        <p14:creationId xmlns:p14="http://schemas.microsoft.com/office/powerpoint/2010/main" val="3284953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6"/>
            <a:ext cx="8496944" cy="3705861"/>
          </a:xfrm>
        </p:spPr>
        <p:txBody>
          <a:bodyPr>
            <a:normAutofit/>
          </a:bodyPr>
          <a:lstStyle/>
          <a:p>
            <a:r>
              <a:rPr lang="en-US" altLang="zh-TW" dirty="0"/>
              <a:t>The frames sent on the network are made of two parts: the </a:t>
            </a:r>
            <a:r>
              <a:rPr lang="en-US" altLang="zh-TW" b="1" i="1" dirty="0">
                <a:latin typeface="Times New Roman" panose="02020603050405020304" pitchFamily="18" charset="0"/>
                <a:cs typeface="Times New Roman" panose="02020603050405020304" pitchFamily="18" charset="0"/>
              </a:rPr>
              <a:t>identifier</a:t>
            </a:r>
            <a:r>
              <a:rPr lang="en-US" altLang="zh-TW" dirty="0"/>
              <a:t> and the </a:t>
            </a:r>
            <a:r>
              <a:rPr lang="en-US" altLang="zh-TW" b="1" i="1" dirty="0">
                <a:latin typeface="Times New Roman" panose="02020603050405020304" pitchFamily="18" charset="0"/>
                <a:cs typeface="Times New Roman" panose="02020603050405020304" pitchFamily="18" charset="0"/>
              </a:rPr>
              <a:t>data</a:t>
            </a:r>
            <a:r>
              <a:rPr lang="en-US" altLang="zh-TW" dirty="0"/>
              <a:t>. </a:t>
            </a:r>
          </a:p>
          <a:p>
            <a:pPr lvl="1"/>
            <a:r>
              <a:rPr lang="en-US" altLang="zh-TW" dirty="0"/>
              <a:t>The identifier is the representation for the device in the vehicle. </a:t>
            </a:r>
          </a:p>
          <a:p>
            <a:pPr lvl="1"/>
            <a:r>
              <a:rPr lang="en-US" altLang="zh-TW" dirty="0"/>
              <a:t>The data field represents the instruction to be completed with the said device. </a:t>
            </a:r>
          </a:p>
          <a:p>
            <a:r>
              <a:rPr lang="en-US" altLang="zh-TW" dirty="0"/>
              <a:t>The identifier will not be the same between unlike vehicles in year, make, and model.</a:t>
            </a:r>
          </a:p>
        </p:txBody>
      </p:sp>
      <p:sp>
        <p:nvSpPr>
          <p:cNvPr id="3" name="標題 2"/>
          <p:cNvSpPr>
            <a:spLocks noGrp="1"/>
          </p:cNvSpPr>
          <p:nvPr>
            <p:ph type="title"/>
          </p:nvPr>
        </p:nvSpPr>
        <p:spPr/>
        <p:txBody>
          <a:bodyPr>
            <a:normAutofit fontScale="90000"/>
          </a:bodyPr>
          <a:lstStyle/>
          <a:p>
            <a:r>
              <a:rPr lang="en-US" altLang="zh-TW" dirty="0"/>
              <a:t>Format of Data Packets</a:t>
            </a:r>
            <a:br>
              <a:rPr lang="en-US" altLang="zh-TW" dirty="0"/>
            </a:br>
            <a:r>
              <a:rPr lang="en-US" altLang="zh-TW" b="1" i="1" baseline="-25000" dirty="0"/>
              <a:t>[</a:t>
            </a:r>
            <a:r>
              <a:rPr lang="en-US" altLang="zh-TW" i="1" baseline="-25000" dirty="0">
                <a:hlinkClick r:id="rId2"/>
              </a:rPr>
              <a:t>Anthony (</a:t>
            </a:r>
            <a:r>
              <a:rPr lang="en-US" altLang="zh-TW" i="1" baseline="-25000" dirty="0" err="1">
                <a:hlinkClick r:id="rId2"/>
              </a:rPr>
              <a:t>RedHatAugust</a:t>
            </a:r>
            <a:r>
              <a:rPr lang="en-US" altLang="zh-TW" i="1" baseline="-25000" dirty="0">
                <a:hlinkClick r:id="rId2"/>
              </a:rPr>
              <a:t>) </a:t>
            </a:r>
            <a:r>
              <a:rPr lang="en-US" altLang="zh-TW" i="1" baseline="-25000" dirty="0" err="1">
                <a:hlinkClick r:id="rId2"/>
              </a:rPr>
              <a:t>Radzykewycz</a:t>
            </a:r>
            <a:r>
              <a:rPr lang="en-US" altLang="zh-TW" b="1" i="1" baseline="-25000" dirty="0"/>
              <a:t>]</a:t>
            </a:r>
            <a:r>
              <a:rPr lang="zh-TW" altLang="en-US" dirty="0"/>
              <a:t> </a:t>
            </a:r>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6</a:t>
            </a:fld>
            <a:endParaRPr lang="zh-TW" altLang="en-US"/>
          </a:p>
        </p:txBody>
      </p:sp>
    </p:spTree>
    <p:extLst>
      <p:ext uri="{BB962C8B-B14F-4D97-AF65-F5344CB8AC3E}">
        <p14:creationId xmlns:p14="http://schemas.microsoft.com/office/powerpoint/2010/main" val="1132558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b="1" dirty="0"/>
              <a:t>120#F289632003200320</a:t>
            </a:r>
            <a:br>
              <a:rPr lang="en-US" altLang="zh-TW" b="1" dirty="0"/>
            </a:br>
            <a:endParaRPr lang="en-US" altLang="zh-TW" b="1" dirty="0"/>
          </a:p>
          <a:p>
            <a:pPr lvl="1"/>
            <a:r>
              <a:rPr lang="en-US" altLang="zh-TW" dirty="0"/>
              <a:t>The beginning section of the frame is the identifier. </a:t>
            </a:r>
          </a:p>
          <a:p>
            <a:pPr lvl="1"/>
            <a:r>
              <a:rPr lang="en-US" altLang="zh-TW" dirty="0"/>
              <a:t>In this case, the identifier is 120. </a:t>
            </a:r>
          </a:p>
          <a:p>
            <a:pPr lvl="1"/>
            <a:r>
              <a:rPr lang="en-US" altLang="zh-TW" dirty="0"/>
              <a:t>The remaining portion of the frame after the # is the data field.</a:t>
            </a:r>
          </a:p>
          <a:p>
            <a:endParaRPr lang="zh-TW" altLang="en-US" dirty="0"/>
          </a:p>
        </p:txBody>
      </p:sp>
      <p:sp>
        <p:nvSpPr>
          <p:cNvPr id="3" name="標題 2"/>
          <p:cNvSpPr>
            <a:spLocks noGrp="1"/>
          </p:cNvSpPr>
          <p:nvPr>
            <p:ph type="title"/>
          </p:nvPr>
        </p:nvSpPr>
        <p:spPr/>
        <p:txBody>
          <a:bodyPr>
            <a:normAutofit fontScale="90000"/>
          </a:bodyPr>
          <a:lstStyle/>
          <a:p>
            <a:r>
              <a:rPr lang="en-US" altLang="zh-TW" dirty="0"/>
              <a:t>Example </a:t>
            </a:r>
            <a:r>
              <a:rPr lang="en-US" altLang="zh-TW" b="1" i="1" baseline="-25000" dirty="0"/>
              <a:t>[</a:t>
            </a:r>
            <a:r>
              <a:rPr lang="en-US" altLang="zh-TW" i="1" baseline="-25000" dirty="0">
                <a:hlinkClick r:id="rId2"/>
              </a:rPr>
              <a:t>Anthony (</a:t>
            </a:r>
            <a:r>
              <a:rPr lang="en-US" altLang="zh-TW" i="1" baseline="-25000" dirty="0" err="1">
                <a:hlinkClick r:id="rId2"/>
              </a:rPr>
              <a:t>RedHatAugust</a:t>
            </a:r>
            <a:r>
              <a:rPr lang="en-US" altLang="zh-TW" i="1" baseline="-25000" dirty="0">
                <a:hlinkClick r:id="rId2"/>
              </a:rPr>
              <a:t>) </a:t>
            </a:r>
            <a:r>
              <a:rPr lang="en-US" altLang="zh-TW" i="1" baseline="-25000" dirty="0" err="1">
                <a:hlinkClick r:id="rId2"/>
              </a:rPr>
              <a:t>Radzykewycz</a:t>
            </a:r>
            <a:r>
              <a:rPr lang="en-US" altLang="zh-TW" b="1" i="1" baseline="-25000" dirty="0"/>
              <a:t>]</a:t>
            </a:r>
            <a:r>
              <a:rPr lang="zh-TW" altLang="en-US" dirty="0"/>
              <a:t> </a:t>
            </a:r>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7</a:t>
            </a:fld>
            <a:endParaRPr lang="zh-TW" altLang="en-US"/>
          </a:p>
        </p:txBody>
      </p:sp>
    </p:spTree>
    <p:extLst>
      <p:ext uri="{BB962C8B-B14F-4D97-AF65-F5344CB8AC3E}">
        <p14:creationId xmlns:p14="http://schemas.microsoft.com/office/powerpoint/2010/main" val="1589232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948405" cy="3450696"/>
          </a:xfrm>
        </p:spPr>
        <p:txBody>
          <a:bodyPr/>
          <a:lstStyle/>
          <a:p>
            <a:r>
              <a:rPr lang="en-US" altLang="zh-TW" dirty="0"/>
              <a:t>CAN is a </a:t>
            </a:r>
            <a:r>
              <a:rPr lang="en-US" altLang="zh-TW" u="sng" dirty="0"/>
              <a:t>multi-master serial bus standard</a:t>
            </a:r>
            <a:r>
              <a:rPr lang="en-US" altLang="zh-TW" dirty="0"/>
              <a:t> for connecting </a:t>
            </a:r>
            <a:r>
              <a:rPr lang="en-US" altLang="zh-TW" b="1" i="1" dirty="0">
                <a:latin typeface="Times New Roman" panose="02020603050405020304" pitchFamily="18" charset="0"/>
                <a:cs typeface="Times New Roman" panose="02020603050405020304" pitchFamily="18" charset="0"/>
              </a:rPr>
              <a:t>electronic control units</a:t>
            </a:r>
            <a:r>
              <a:rPr lang="en-US" altLang="zh-TW" dirty="0"/>
              <a:t> (</a:t>
            </a:r>
            <a:r>
              <a:rPr lang="en-US" altLang="zh-TW" b="1" dirty="0"/>
              <a:t>ECU</a:t>
            </a:r>
            <a:r>
              <a:rPr lang="en-US" altLang="zh-TW" dirty="0"/>
              <a:t>s) also known as </a:t>
            </a:r>
            <a:r>
              <a:rPr lang="en-US" altLang="zh-TW" b="1" i="1" dirty="0">
                <a:latin typeface="Times New Roman" panose="02020603050405020304" pitchFamily="18" charset="0"/>
                <a:cs typeface="Times New Roman" panose="02020603050405020304" pitchFamily="18" charset="0"/>
              </a:rPr>
              <a:t>nodes</a:t>
            </a:r>
            <a:r>
              <a:rPr lang="en-US" altLang="zh-TW" dirty="0"/>
              <a:t> (</a:t>
            </a:r>
            <a:r>
              <a:rPr lang="en-US" altLang="zh-TW" dirty="0">
                <a:hlinkClick r:id="rId2" tooltip="Electronic control unit"/>
              </a:rPr>
              <a:t>automotive electronics</a:t>
            </a:r>
            <a:r>
              <a:rPr lang="en-US" altLang="zh-TW" dirty="0"/>
              <a:t> is a major application domain). </a:t>
            </a:r>
          </a:p>
          <a:p>
            <a:r>
              <a:rPr lang="en-US" altLang="zh-TW" dirty="0"/>
              <a:t>Two or more nodes are required on the same </a:t>
            </a:r>
            <a:r>
              <a:rPr lang="en-US" altLang="zh-TW" b="1" i="1" dirty="0">
                <a:latin typeface="Times New Roman" panose="02020603050405020304" pitchFamily="18" charset="0"/>
                <a:cs typeface="Times New Roman" panose="02020603050405020304" pitchFamily="18" charset="0"/>
              </a:rPr>
              <a:t>CAN network</a:t>
            </a:r>
            <a:r>
              <a:rPr lang="en-US" altLang="zh-TW" dirty="0"/>
              <a:t> to communicate.</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8</a:t>
            </a:fld>
            <a:endParaRPr lang="zh-TW" altLang="en-US"/>
          </a:p>
        </p:txBody>
      </p:sp>
      <p:sp>
        <p:nvSpPr>
          <p:cNvPr id="4" name="標題 3"/>
          <p:cNvSpPr>
            <a:spLocks noGrp="1"/>
          </p:cNvSpPr>
          <p:nvPr>
            <p:ph type="title"/>
          </p:nvPr>
        </p:nvSpPr>
        <p:spPr/>
        <p:txBody>
          <a:bodyPr/>
          <a:lstStyle/>
          <a:p>
            <a:r>
              <a:rPr lang="en-US" altLang="zh-TW" dirty="0"/>
              <a:t>CAN </a:t>
            </a:r>
            <a:r>
              <a:rPr lang="en-US" altLang="zh-TW" i="1" baseline="-25000" dirty="0"/>
              <a:t>[</a:t>
            </a:r>
            <a:r>
              <a:rPr lang="en-US" altLang="zh-TW" i="1" baseline="-25000" dirty="0" err="1">
                <a:hlinkClick r:id="rId3"/>
              </a:rPr>
              <a:t>wikepedia</a:t>
            </a:r>
            <a:r>
              <a:rPr lang="en-US" altLang="zh-TW" i="1" baseline="-25000" dirty="0"/>
              <a:t>]</a:t>
            </a:r>
            <a:endParaRPr lang="zh-TW" altLang="en-US" dirty="0"/>
          </a:p>
        </p:txBody>
      </p:sp>
    </p:spTree>
    <p:extLst>
      <p:ext uri="{BB962C8B-B14F-4D97-AF65-F5344CB8AC3E}">
        <p14:creationId xmlns:p14="http://schemas.microsoft.com/office/powerpoint/2010/main" val="1996331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420888"/>
            <a:ext cx="7948405" cy="4032448"/>
          </a:xfrm>
        </p:spPr>
        <p:txBody>
          <a:bodyPr>
            <a:normAutofit fontScale="92500"/>
          </a:bodyPr>
          <a:lstStyle/>
          <a:p>
            <a:r>
              <a:rPr lang="en-US" altLang="zh-TW" dirty="0"/>
              <a:t>The </a:t>
            </a:r>
            <a:r>
              <a:rPr lang="en-US" altLang="zh-TW" b="1" i="1" dirty="0">
                <a:latin typeface="Times New Roman" panose="02020603050405020304" pitchFamily="18" charset="0"/>
                <a:cs typeface="Times New Roman" panose="02020603050405020304" pitchFamily="18" charset="0"/>
              </a:rPr>
              <a:t>Controller Area Network</a:t>
            </a:r>
            <a:r>
              <a:rPr lang="en-US" altLang="zh-TW" dirty="0"/>
              <a:t> aka </a:t>
            </a:r>
            <a:r>
              <a:rPr lang="en-US" altLang="zh-TW" b="1" dirty="0"/>
              <a:t>CAN</a:t>
            </a:r>
            <a:r>
              <a:rPr lang="en-US" altLang="zh-TW" dirty="0"/>
              <a:t> is the central nervous system that allows communication between all / certain parts of the car.</a:t>
            </a:r>
          </a:p>
          <a:p>
            <a:r>
              <a:rPr lang="en-US" altLang="zh-TW" dirty="0"/>
              <a:t>Before CAN was first developed by BOSCH in 1985, as an in-vehicle communication system, car manufacturers used point-to-point cabling systems. </a:t>
            </a:r>
          </a:p>
          <a:p>
            <a:pPr lvl="1"/>
            <a:r>
              <a:rPr lang="en-US" altLang="zh-TW" dirty="0"/>
              <a:t>As we started to have more and more electronic components in cars, this became bulky and very expensive to maintain. </a:t>
            </a:r>
          </a:p>
          <a:p>
            <a:r>
              <a:rPr lang="en-US" altLang="zh-TW" dirty="0"/>
              <a:t>This problem was later corrected by replacing it with CAN.</a:t>
            </a:r>
          </a:p>
          <a:p>
            <a:r>
              <a:rPr lang="en-US" altLang="zh-TW" b="1" i="1" dirty="0">
                <a:latin typeface="Times New Roman" panose="02020603050405020304" pitchFamily="18" charset="0"/>
                <a:cs typeface="Times New Roman" panose="02020603050405020304" pitchFamily="18" charset="0"/>
              </a:rPr>
              <a:t>CAN-Bus</a:t>
            </a:r>
            <a:r>
              <a:rPr lang="en-US" altLang="zh-TW" dirty="0"/>
              <a:t> could be considered as a slower version of Ethernet LAN except that the traffic is UDP and not TCP.</a:t>
            </a:r>
          </a:p>
          <a:p>
            <a:endParaRPr lang="zh-TW" altLang="en-US" dirty="0"/>
          </a:p>
        </p:txBody>
      </p:sp>
      <p:sp>
        <p:nvSpPr>
          <p:cNvPr id="3" name="標題 2"/>
          <p:cNvSpPr>
            <a:spLocks noGrp="1"/>
          </p:cNvSpPr>
          <p:nvPr>
            <p:ph type="title"/>
          </p:nvPr>
        </p:nvSpPr>
        <p:spPr/>
        <p:txBody>
          <a:bodyPr>
            <a:normAutofit/>
          </a:bodyPr>
          <a:lstStyle/>
          <a:p>
            <a:r>
              <a:rPr lang="en-US" altLang="zh-TW" dirty="0"/>
              <a:t>CAN </a:t>
            </a:r>
            <a:r>
              <a:rPr lang="en-US" altLang="zh-TW" i="1" baseline="-25000" dirty="0"/>
              <a:t>[</a:t>
            </a:r>
            <a:r>
              <a:rPr lang="en-US" altLang="zh-TW" i="1" baseline="-25000" dirty="0" err="1">
                <a:hlinkClick r:id="rId2"/>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9</a:t>
            </a:fld>
            <a:endParaRPr lang="zh-TW" altLang="en-US"/>
          </a:p>
        </p:txBody>
      </p:sp>
    </p:spTree>
    <p:extLst>
      <p:ext uri="{BB962C8B-B14F-4D97-AF65-F5344CB8AC3E}">
        <p14:creationId xmlns:p14="http://schemas.microsoft.com/office/powerpoint/2010/main" val="638818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76397" cy="3450696"/>
          </a:xfrm>
        </p:spPr>
        <p:txBody>
          <a:bodyPr/>
          <a:lstStyle/>
          <a:p>
            <a:r>
              <a:rPr lang="en-US" altLang="zh-TW" dirty="0"/>
              <a:t>Simply put, CAN allows different electronic modules in cars to communicate and share data with each other. </a:t>
            </a:r>
          </a:p>
          <a:p>
            <a:r>
              <a:rPr lang="en-US" altLang="zh-TW" dirty="0"/>
              <a:t>The main motivation of the CAN proposal was that it allowed communication of multiple </a:t>
            </a:r>
            <a:r>
              <a:rPr lang="en-US" altLang="zh-TW" b="1" dirty="0"/>
              <a:t>ECU</a:t>
            </a:r>
            <a:r>
              <a:rPr lang="en-US" altLang="zh-TW" dirty="0"/>
              <a:t>s (ECU = </a:t>
            </a:r>
            <a:r>
              <a:rPr lang="en-US" altLang="zh-TW" i="1" dirty="0">
                <a:latin typeface="Times New Roman" panose="02020603050405020304" pitchFamily="18" charset="0"/>
                <a:cs typeface="Times New Roman" panose="02020603050405020304" pitchFamily="18" charset="0"/>
              </a:rPr>
              <a:t>Electronic Control Unit</a:t>
            </a:r>
            <a:r>
              <a:rPr lang="en-US" altLang="zh-TW" dirty="0"/>
              <a:t> = </a:t>
            </a:r>
            <a:r>
              <a:rPr lang="en-US" altLang="zh-TW" i="1" dirty="0">
                <a:latin typeface="Times New Roman" panose="02020603050405020304" pitchFamily="18" charset="0"/>
                <a:cs typeface="Times New Roman" panose="02020603050405020304" pitchFamily="18" charset="0"/>
              </a:rPr>
              <a:t>Car Control Unit</a:t>
            </a:r>
            <a:r>
              <a:rPr lang="en-US" altLang="zh-TW" dirty="0"/>
              <a:t>) with only one cable. </a:t>
            </a:r>
          </a:p>
          <a:p>
            <a:r>
              <a:rPr lang="en-US" altLang="zh-TW" dirty="0"/>
              <a:t>A modern car can have up to 150 ECU.</a:t>
            </a:r>
            <a:endParaRPr lang="zh-TW" altLang="en-US" dirty="0"/>
          </a:p>
        </p:txBody>
      </p:sp>
      <p:sp>
        <p:nvSpPr>
          <p:cNvPr id="3" name="標題 2"/>
          <p:cNvSpPr>
            <a:spLocks noGrp="1"/>
          </p:cNvSpPr>
          <p:nvPr>
            <p:ph type="title"/>
          </p:nvPr>
        </p:nvSpPr>
        <p:spPr/>
        <p:txBody>
          <a:bodyPr>
            <a:normAutofit/>
          </a:bodyPr>
          <a:lstStyle/>
          <a:p>
            <a:r>
              <a:rPr lang="en-US" altLang="zh-TW" dirty="0"/>
              <a:t>Purpose of CAN</a:t>
            </a:r>
            <a:r>
              <a:rPr lang="en-US" altLang="zh-TW" i="1" baseline="-25000" dirty="0"/>
              <a:t>[</a:t>
            </a:r>
            <a:r>
              <a:rPr lang="en-US" altLang="zh-TW" i="1" baseline="-25000" dirty="0" err="1">
                <a:hlinkClick r:id="rId2"/>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10</a:t>
            </a:fld>
            <a:endParaRPr lang="zh-TW" altLang="en-US"/>
          </a:p>
        </p:txBody>
      </p:sp>
    </p:spTree>
    <p:extLst>
      <p:ext uri="{BB962C8B-B14F-4D97-AF65-F5344CB8AC3E}">
        <p14:creationId xmlns:p14="http://schemas.microsoft.com/office/powerpoint/2010/main" val="2402337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97" y="2386008"/>
            <a:ext cx="5760640" cy="4067327"/>
          </a:xfrm>
          <a:prstGeom prst="rect">
            <a:avLst/>
          </a:prstGeom>
        </p:spPr>
      </p:pic>
      <p:sp>
        <p:nvSpPr>
          <p:cNvPr id="3" name="標題 2"/>
          <p:cNvSpPr>
            <a:spLocks noGrp="1"/>
          </p:cNvSpPr>
          <p:nvPr>
            <p:ph type="title"/>
          </p:nvPr>
        </p:nvSpPr>
        <p:spPr/>
        <p:txBody>
          <a:bodyPr>
            <a:normAutofit fontScale="90000"/>
          </a:bodyPr>
          <a:lstStyle/>
          <a:p>
            <a:r>
              <a:rPr lang="en-US" altLang="zh-TW" dirty="0"/>
              <a:t>Communication Protocols Used in a Car </a:t>
            </a:r>
            <a:r>
              <a:rPr lang="en-US" altLang="zh-TW" i="1" baseline="-25000" dirty="0"/>
              <a:t>[</a:t>
            </a:r>
            <a:r>
              <a:rPr lang="en-US" altLang="zh-TW" i="1" baseline="-25000" dirty="0" err="1">
                <a:hlinkClick r:id="rId3"/>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11</a:t>
            </a:fld>
            <a:endParaRPr lang="zh-TW" altLang="en-US"/>
          </a:p>
        </p:txBody>
      </p:sp>
      <p:sp>
        <p:nvSpPr>
          <p:cNvPr id="6" name="文字方塊 5"/>
          <p:cNvSpPr txBox="1"/>
          <p:nvPr/>
        </p:nvSpPr>
        <p:spPr>
          <a:xfrm>
            <a:off x="5868145" y="2636912"/>
            <a:ext cx="3240362" cy="3970318"/>
          </a:xfrm>
          <a:prstGeom prst="rect">
            <a:avLst/>
          </a:prstGeom>
          <a:noFill/>
        </p:spPr>
        <p:txBody>
          <a:bodyPr wrap="square" rtlCol="0">
            <a:spAutoFit/>
          </a:bodyPr>
          <a:lstStyle/>
          <a:p>
            <a:pPr marL="285750" indent="-285750">
              <a:buFont typeface="Arial" panose="020B0604020202020204" pitchFamily="34" charset="0"/>
              <a:buChar char="•"/>
            </a:pPr>
            <a:r>
              <a:rPr lang="en-US" altLang="zh-TW" dirty="0"/>
              <a:t>It is worth noting that not all car control systems use CAN and also CAN is not the only communication protocol used in a car system.</a:t>
            </a:r>
          </a:p>
          <a:p>
            <a:pPr marL="285750" indent="-285750">
              <a:buFont typeface="Arial" panose="020B0604020202020204" pitchFamily="34" charset="0"/>
              <a:buChar char="•"/>
            </a:pPr>
            <a:r>
              <a:rPr lang="en-US" altLang="zh-TW" dirty="0"/>
              <a:t>There could be other protocols such as Bluetooth, GSM / LTE networks, satellite radios, LIN etc. </a:t>
            </a:r>
          </a:p>
          <a:p>
            <a:pPr marL="285750" indent="-285750">
              <a:buFont typeface="Arial" panose="020B0604020202020204" pitchFamily="34" charset="0"/>
              <a:buChar char="•"/>
            </a:pPr>
            <a:r>
              <a:rPr lang="en-US" altLang="zh-TW" dirty="0"/>
              <a:t>Be aware that CAN is not the only program that can be attacked. There are many more.</a:t>
            </a:r>
          </a:p>
          <a:p>
            <a:pPr marL="285750" indent="-285750">
              <a:buFont typeface="Arial" panose="020B0604020202020204" pitchFamily="34" charset="0"/>
              <a:buChar char="•"/>
            </a:pPr>
            <a:endParaRPr lang="zh-TW" altLang="en-US" dirty="0"/>
          </a:p>
        </p:txBody>
      </p:sp>
    </p:spTree>
    <p:extLst>
      <p:ext uri="{BB962C8B-B14F-4D97-AF65-F5344CB8AC3E}">
        <p14:creationId xmlns:p14="http://schemas.microsoft.com/office/powerpoint/2010/main" val="28718757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CAN Bus Node </a:t>
            </a:r>
            <a:r>
              <a:rPr lang="en-US" altLang="zh-TW" i="1" baseline="-25000" dirty="0"/>
              <a:t>[</a:t>
            </a:r>
            <a:r>
              <a:rPr lang="en-US" altLang="zh-TW" i="1" baseline="-25000" dirty="0" err="1">
                <a:hlinkClick r:id="rId2"/>
              </a:rPr>
              <a:t>wikepedia</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12</a:t>
            </a:fld>
            <a:endParaRPr lang="zh-TW" altLang="en-US"/>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2852936"/>
            <a:ext cx="3647306" cy="3337838"/>
          </a:xfrm>
          <a:prstGeom prst="rect">
            <a:avLst/>
          </a:prstGeom>
        </p:spPr>
      </p:pic>
      <p:sp>
        <p:nvSpPr>
          <p:cNvPr id="6" name="文字方塊 5"/>
          <p:cNvSpPr txBox="1"/>
          <p:nvPr/>
        </p:nvSpPr>
        <p:spPr>
          <a:xfrm>
            <a:off x="4427984" y="2852936"/>
            <a:ext cx="4536504" cy="1754326"/>
          </a:xfrm>
          <a:prstGeom prst="rect">
            <a:avLst/>
          </a:prstGeom>
          <a:noFill/>
        </p:spPr>
        <p:txBody>
          <a:bodyPr wrap="square" rtlCol="0">
            <a:spAutoFit/>
          </a:bodyPr>
          <a:lstStyle/>
          <a:p>
            <a:pPr marL="285750" indent="-285750">
              <a:buFont typeface="Arial" panose="020B0604020202020204" pitchFamily="34" charset="0"/>
              <a:buChar char="•"/>
            </a:pPr>
            <a:r>
              <a:rPr lang="en-US" altLang="zh-TW" dirty="0"/>
              <a:t>Each node is able to send and receive messages, but not simultaneously. </a:t>
            </a:r>
          </a:p>
          <a:p>
            <a:pPr marL="285750" indent="-285750">
              <a:buFont typeface="Arial" panose="020B0604020202020204" pitchFamily="34" charset="0"/>
              <a:buChar char="•"/>
            </a:pPr>
            <a:r>
              <a:rPr lang="en-US" altLang="zh-TW" dirty="0"/>
              <a:t>A </a:t>
            </a:r>
            <a:r>
              <a:rPr lang="en-US" altLang="zh-TW" b="1" i="1" dirty="0">
                <a:latin typeface="Times New Roman" panose="02020603050405020304" pitchFamily="18" charset="0"/>
                <a:cs typeface="Times New Roman" panose="02020603050405020304" pitchFamily="18" charset="0"/>
              </a:rPr>
              <a:t>message</a:t>
            </a:r>
            <a:r>
              <a:rPr lang="en-US" altLang="zh-TW" dirty="0"/>
              <a:t> or </a:t>
            </a:r>
            <a:r>
              <a:rPr lang="en-US" altLang="zh-TW" b="1" i="1" dirty="0">
                <a:latin typeface="Times New Roman" panose="02020603050405020304" pitchFamily="18" charset="0"/>
                <a:cs typeface="Times New Roman" panose="02020603050405020304" pitchFamily="18" charset="0"/>
                <a:hlinkClick r:id="rId4"/>
              </a:rPr>
              <a:t>Frame</a:t>
            </a:r>
            <a:r>
              <a:rPr lang="en-US" altLang="zh-TW" dirty="0"/>
              <a:t> consists primarily of the </a:t>
            </a:r>
            <a:r>
              <a:rPr lang="en-US" altLang="zh-TW" b="1" dirty="0"/>
              <a:t>ID</a:t>
            </a:r>
            <a:r>
              <a:rPr lang="en-US" altLang="zh-TW" dirty="0"/>
              <a:t> (</a:t>
            </a:r>
            <a:r>
              <a:rPr lang="en-US" altLang="zh-TW" b="1" i="1" dirty="0">
                <a:latin typeface="Times New Roman" panose="02020603050405020304" pitchFamily="18" charset="0"/>
                <a:cs typeface="Times New Roman" panose="02020603050405020304" pitchFamily="18" charset="0"/>
              </a:rPr>
              <a:t>identifier</a:t>
            </a:r>
            <a:r>
              <a:rPr lang="en-US" altLang="zh-TW" dirty="0"/>
              <a:t>), which represents the priority of the message, and up to eight </a:t>
            </a:r>
            <a:r>
              <a:rPr lang="en-US" altLang="zh-TW" i="1" dirty="0">
                <a:latin typeface="Times New Roman" panose="02020603050405020304" pitchFamily="18" charset="0"/>
                <a:cs typeface="Times New Roman" panose="02020603050405020304" pitchFamily="18" charset="0"/>
              </a:rPr>
              <a:t>data</a:t>
            </a:r>
            <a:r>
              <a:rPr lang="en-US" altLang="zh-TW" dirty="0"/>
              <a:t> bytes.</a:t>
            </a:r>
            <a:endParaRPr lang="zh-TW" altLang="en-US" dirty="0"/>
          </a:p>
        </p:txBody>
      </p:sp>
    </p:spTree>
    <p:extLst>
      <p:ext uri="{BB962C8B-B14F-4D97-AF65-F5344CB8AC3E}">
        <p14:creationId xmlns:p14="http://schemas.microsoft.com/office/powerpoint/2010/main" val="2036272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7" y="4653136"/>
            <a:ext cx="8496944" cy="1800199"/>
          </a:xfrm>
        </p:spPr>
        <p:txBody>
          <a:bodyPr>
            <a:normAutofit fontScale="85000" lnSpcReduction="10000"/>
          </a:bodyPr>
          <a:lstStyle/>
          <a:p>
            <a:r>
              <a:rPr lang="en-US" altLang="zh-TW" dirty="0"/>
              <a:t>The CAN bus uses two dedicated wires called </a:t>
            </a:r>
            <a:r>
              <a:rPr lang="en-US" altLang="zh-TW" b="1" dirty="0">
                <a:latin typeface="Times New Roman" panose="02020603050405020304" pitchFamily="18" charset="0"/>
                <a:cs typeface="Times New Roman" panose="02020603050405020304" pitchFamily="18" charset="0"/>
              </a:rPr>
              <a:t>CAN High</a:t>
            </a:r>
            <a:r>
              <a:rPr lang="en-US" altLang="zh-TW" dirty="0"/>
              <a:t> and </a:t>
            </a:r>
            <a:r>
              <a:rPr lang="en-US" altLang="zh-TW" b="1" dirty="0">
                <a:latin typeface="Times New Roman" panose="02020603050405020304" pitchFamily="18" charset="0"/>
                <a:cs typeface="Times New Roman" panose="02020603050405020304" pitchFamily="18" charset="0"/>
              </a:rPr>
              <a:t>CAN Low</a:t>
            </a:r>
            <a:r>
              <a:rPr lang="en-US" altLang="zh-TW" dirty="0"/>
              <a:t>.</a:t>
            </a:r>
          </a:p>
          <a:p>
            <a:r>
              <a:rPr lang="en-US" altLang="zh-TW" dirty="0"/>
              <a:t>All nodes are connected to each other through a physically conventional two wire bus. </a:t>
            </a:r>
          </a:p>
          <a:p>
            <a:r>
              <a:rPr lang="en-US" altLang="zh-TW" dirty="0"/>
              <a:t>The wires are a twisted pair with a 120 Ω (nominal) characteristic impedance.</a:t>
            </a:r>
          </a:p>
          <a:p>
            <a:endParaRPr lang="en-US" altLang="zh-TW"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13</a:t>
            </a:fld>
            <a:endParaRPr lang="zh-TW" altLang="en-US"/>
          </a:p>
        </p:txBody>
      </p:sp>
      <p:sp>
        <p:nvSpPr>
          <p:cNvPr id="4" name="標題 3"/>
          <p:cNvSpPr>
            <a:spLocks noGrp="1"/>
          </p:cNvSpPr>
          <p:nvPr>
            <p:ph type="title"/>
          </p:nvPr>
        </p:nvSpPr>
        <p:spPr/>
        <p:txBody>
          <a:bodyPr>
            <a:normAutofit fontScale="90000"/>
          </a:bodyPr>
          <a:lstStyle/>
          <a:p>
            <a:r>
              <a:rPr lang="en-US" altLang="zh-TW" dirty="0"/>
              <a:t>Connect Nodes </a:t>
            </a:r>
            <a:r>
              <a:rPr lang="en-US" altLang="zh-TW" i="1" baseline="-25000" dirty="0"/>
              <a:t>[</a:t>
            </a:r>
            <a:r>
              <a:rPr lang="zh-TW" altLang="en-US" i="1" baseline="-25000" dirty="0">
                <a:hlinkClick r:id="rId2"/>
              </a:rPr>
              <a:t>痞客邦</a:t>
            </a:r>
            <a:r>
              <a:rPr lang="en-US" altLang="zh-TW" i="1" baseline="-25000" dirty="0"/>
              <a:t>] [</a:t>
            </a:r>
            <a:r>
              <a:rPr lang="en-US" altLang="zh-TW" i="1" baseline="-25000" dirty="0">
                <a:hlinkClick r:id="rId3" tooltip="Posts by David Maliniak"/>
              </a:rPr>
              <a:t>David </a:t>
            </a:r>
            <a:r>
              <a:rPr lang="en-US" altLang="zh-TW" i="1" baseline="-25000" dirty="0" err="1">
                <a:hlinkClick r:id="rId3" tooltip="Posts by David Maliniak"/>
              </a:rPr>
              <a:t>Maliniak</a:t>
            </a:r>
            <a:r>
              <a:rPr lang="en-US" altLang="zh-TW" i="1" baseline="-25000" dirty="0">
                <a:hlinkClick r:id="rId3" tooltip="Posts by David Maliniak"/>
              </a:rPr>
              <a:t> and Mike Hertz</a:t>
            </a:r>
            <a:r>
              <a:rPr lang="en-US" altLang="zh-TW" i="1" baseline="-25000" dirty="0"/>
              <a:t>]</a:t>
            </a:r>
            <a:r>
              <a:rPr lang="en-US" altLang="zh-TW" dirty="0"/>
              <a:t> </a:t>
            </a:r>
            <a:endParaRPr lang="zh-TW" altLang="en-US" dirty="0"/>
          </a:p>
        </p:txBody>
      </p:sp>
      <p:pic>
        <p:nvPicPr>
          <p:cNvPr id="6" name="圖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4500" y="2752725"/>
            <a:ext cx="5715000" cy="1352550"/>
          </a:xfrm>
          <a:prstGeom prst="rect">
            <a:avLst/>
          </a:prstGeom>
        </p:spPr>
      </p:pic>
    </p:spTree>
    <p:extLst>
      <p:ext uri="{BB962C8B-B14F-4D97-AF65-F5344CB8AC3E}">
        <p14:creationId xmlns:p14="http://schemas.microsoft.com/office/powerpoint/2010/main" val="42330318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2780117"/>
            <a:ext cx="4664750" cy="3467464"/>
          </a:xfrm>
          <a:prstGeom prst="rect">
            <a:avLst/>
          </a:prstGeom>
        </p:spPr>
      </p:pic>
      <p:sp>
        <p:nvSpPr>
          <p:cNvPr id="2" name="內容版面配置區 1"/>
          <p:cNvSpPr>
            <a:spLocks noGrp="1"/>
          </p:cNvSpPr>
          <p:nvPr>
            <p:ph idx="1"/>
          </p:nvPr>
        </p:nvSpPr>
        <p:spPr>
          <a:xfrm>
            <a:off x="4982633" y="2776708"/>
            <a:ext cx="4053863" cy="3676627"/>
          </a:xfrm>
        </p:spPr>
        <p:txBody>
          <a:bodyPr>
            <a:normAutofit fontScale="85000" lnSpcReduction="20000"/>
          </a:bodyPr>
          <a:lstStyle/>
          <a:p>
            <a:r>
              <a:rPr lang="zh-TW" altLang="en-US" dirty="0"/>
              <a:t>在同一個</a:t>
            </a:r>
            <a:r>
              <a:rPr lang="en-US" altLang="zh-TW" dirty="0"/>
              <a:t>CAN BUS</a:t>
            </a:r>
            <a:r>
              <a:rPr lang="zh-TW" altLang="en-US" dirty="0"/>
              <a:t>上的所有裝置，速度也就是 </a:t>
            </a:r>
            <a:r>
              <a:rPr lang="en-US" altLang="zh-TW" dirty="0">
                <a:solidFill>
                  <a:srgbClr val="FF0000"/>
                </a:solidFill>
              </a:rPr>
              <a:t>Bitrate </a:t>
            </a:r>
            <a:r>
              <a:rPr lang="zh-TW" altLang="en-US" dirty="0">
                <a:solidFill>
                  <a:srgbClr val="FF0000"/>
                </a:solidFill>
              </a:rPr>
              <a:t>都必須設定一樣</a:t>
            </a:r>
            <a:r>
              <a:rPr lang="zh-TW" altLang="en-US" dirty="0"/>
              <a:t>，否則無法通訊。</a:t>
            </a:r>
            <a:endParaRPr lang="en-US" altLang="zh-TW" dirty="0"/>
          </a:p>
          <a:p>
            <a:r>
              <a:rPr lang="en-US" altLang="zh-TW" dirty="0"/>
              <a:t>Depending on the transmission rate, there are two kinds of CAN BUSs, distinguished as low speed, with bit rates from 40 </a:t>
            </a:r>
            <a:r>
              <a:rPr lang="en-US" altLang="zh-TW" dirty="0" err="1"/>
              <a:t>kbit</a:t>
            </a:r>
            <a:r>
              <a:rPr lang="en-US" altLang="zh-TW" dirty="0"/>
              <a:t>/s to 125 </a:t>
            </a:r>
            <a:r>
              <a:rPr lang="en-US" altLang="zh-TW" dirty="0" err="1"/>
              <a:t>kbit</a:t>
            </a:r>
            <a:r>
              <a:rPr lang="en-US" altLang="zh-TW" dirty="0"/>
              <a:t>/s, and high speed, with bit rates from 125 </a:t>
            </a:r>
            <a:r>
              <a:rPr lang="en-US" altLang="zh-TW" dirty="0" err="1"/>
              <a:t>kbit</a:t>
            </a:r>
            <a:r>
              <a:rPr lang="en-US" altLang="zh-TW" dirty="0"/>
              <a:t>/s to 1 Mbit/s . </a:t>
            </a:r>
          </a:p>
          <a:p>
            <a:r>
              <a:rPr lang="en-US" altLang="zh-TW" dirty="0"/>
              <a:t>The devices connected to the CAN Bus are connected at different speeds depending on their importance.</a:t>
            </a:r>
          </a:p>
          <a:p>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14</a:t>
            </a:fld>
            <a:endParaRPr lang="zh-TW" altLang="en-US"/>
          </a:p>
        </p:txBody>
      </p:sp>
      <p:sp>
        <p:nvSpPr>
          <p:cNvPr id="4" name="標題 3"/>
          <p:cNvSpPr>
            <a:spLocks noGrp="1"/>
          </p:cNvSpPr>
          <p:nvPr>
            <p:ph type="title"/>
          </p:nvPr>
        </p:nvSpPr>
        <p:spPr/>
        <p:txBody>
          <a:bodyPr/>
          <a:lstStyle/>
          <a:p>
            <a:r>
              <a:rPr lang="en-US" altLang="zh-TW" dirty="0"/>
              <a:t>Multiple Nodes </a:t>
            </a:r>
            <a:r>
              <a:rPr lang="en-US" altLang="zh-TW" i="1" baseline="-25000" dirty="0"/>
              <a:t>[</a:t>
            </a:r>
            <a:r>
              <a:rPr lang="zh-TW" altLang="en-US" i="1" baseline="-25000" dirty="0">
                <a:hlinkClick r:id="rId3"/>
              </a:rPr>
              <a:t>痞客邦</a:t>
            </a:r>
            <a:r>
              <a:rPr lang="en-US" altLang="zh-TW" i="1" baseline="-25000" dirty="0"/>
              <a:t>]</a:t>
            </a:r>
            <a:endParaRPr lang="zh-TW" altLang="en-US" i="1" baseline="-25000" dirty="0"/>
          </a:p>
        </p:txBody>
      </p:sp>
    </p:spTree>
    <p:extLst>
      <p:ext uri="{BB962C8B-B14F-4D97-AF65-F5344CB8AC3E}">
        <p14:creationId xmlns:p14="http://schemas.microsoft.com/office/powerpoint/2010/main" val="35828957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3" y="4120256"/>
            <a:ext cx="5796136" cy="2296837"/>
          </a:xfrm>
          <a:prstGeom prst="rect">
            <a:avLst/>
          </a:prstGeom>
        </p:spPr>
      </p:pic>
      <p:sp>
        <p:nvSpPr>
          <p:cNvPr id="2" name="內容版面配置區 1"/>
          <p:cNvSpPr>
            <a:spLocks noGrp="1"/>
          </p:cNvSpPr>
          <p:nvPr>
            <p:ph idx="1"/>
          </p:nvPr>
        </p:nvSpPr>
        <p:spPr>
          <a:xfrm>
            <a:off x="1043608" y="2708920"/>
            <a:ext cx="7408333" cy="1152129"/>
          </a:xfrm>
        </p:spPr>
        <p:txBody>
          <a:bodyPr>
            <a:normAutofit lnSpcReduction="10000"/>
          </a:bodyPr>
          <a:lstStyle/>
          <a:p>
            <a:r>
              <a:rPr lang="en-US" altLang="zh-TW" dirty="0"/>
              <a:t>CAN bus uses voltage difference between line CAN high and line CAN to represent data 1 (low voltage difference) or data 0 (high voltage difference) .</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15</a:t>
            </a:fld>
            <a:endParaRPr lang="zh-TW" altLang="en-US"/>
          </a:p>
        </p:txBody>
      </p:sp>
      <p:sp>
        <p:nvSpPr>
          <p:cNvPr id="4" name="標題 3"/>
          <p:cNvSpPr>
            <a:spLocks noGrp="1"/>
          </p:cNvSpPr>
          <p:nvPr>
            <p:ph type="title"/>
          </p:nvPr>
        </p:nvSpPr>
        <p:spPr/>
        <p:txBody>
          <a:bodyPr>
            <a:normAutofit/>
          </a:bodyPr>
          <a:lstStyle/>
          <a:p>
            <a:r>
              <a:rPr lang="en-US" altLang="zh-TW" dirty="0"/>
              <a:t>Voltage Difference and Data </a:t>
            </a:r>
            <a:br>
              <a:rPr lang="en-US" altLang="zh-TW" dirty="0"/>
            </a:br>
            <a:r>
              <a:rPr lang="en-US" altLang="zh-TW" i="1" baseline="-25000" dirty="0"/>
              <a:t>[</a:t>
            </a:r>
            <a:r>
              <a:rPr lang="en-US" altLang="zh-TW" i="1" baseline="-25000" dirty="0">
                <a:hlinkClick r:id="rId3" tooltip="Posts by David Maliniak"/>
              </a:rPr>
              <a:t>David </a:t>
            </a:r>
            <a:r>
              <a:rPr lang="en-US" altLang="zh-TW" i="1" baseline="-25000" dirty="0" err="1">
                <a:hlinkClick r:id="rId3" tooltip="Posts by David Maliniak"/>
              </a:rPr>
              <a:t>Maliniak</a:t>
            </a:r>
            <a:r>
              <a:rPr lang="en-US" altLang="zh-TW" i="1" baseline="-25000" dirty="0">
                <a:hlinkClick r:id="rId3" tooltip="Posts by David Maliniak"/>
              </a:rPr>
              <a:t> and Mike Hertz</a:t>
            </a:r>
            <a:r>
              <a:rPr lang="en-US" altLang="zh-TW" i="1" baseline="-25000" dirty="0"/>
              <a:t>]</a:t>
            </a:r>
            <a:endParaRPr lang="zh-TW" altLang="en-US" i="1" baseline="-25000" dirty="0"/>
          </a:p>
        </p:txBody>
      </p:sp>
      <p:sp>
        <p:nvSpPr>
          <p:cNvPr id="7" name="手繪多邊形 6"/>
          <p:cNvSpPr/>
          <p:nvPr/>
        </p:nvSpPr>
        <p:spPr>
          <a:xfrm>
            <a:off x="4389120" y="3718560"/>
            <a:ext cx="314960" cy="1209040"/>
          </a:xfrm>
          <a:custGeom>
            <a:avLst/>
            <a:gdLst>
              <a:gd name="connsiteX0" fmla="*/ 314960 w 314960"/>
              <a:gd name="connsiteY0" fmla="*/ 0 h 1209040"/>
              <a:gd name="connsiteX1" fmla="*/ 304800 w 314960"/>
              <a:gd name="connsiteY1" fmla="*/ 1209040 h 1209040"/>
              <a:gd name="connsiteX2" fmla="*/ 0 w 314960"/>
              <a:gd name="connsiteY2" fmla="*/ 1209040 h 1209040"/>
            </a:gdLst>
            <a:ahLst/>
            <a:cxnLst>
              <a:cxn ang="0">
                <a:pos x="connsiteX0" y="connsiteY0"/>
              </a:cxn>
              <a:cxn ang="0">
                <a:pos x="connsiteX1" y="connsiteY1"/>
              </a:cxn>
              <a:cxn ang="0">
                <a:pos x="connsiteX2" y="connsiteY2"/>
              </a:cxn>
            </a:cxnLst>
            <a:rect l="l" t="t" r="r" b="b"/>
            <a:pathLst>
              <a:path w="314960" h="1209040">
                <a:moveTo>
                  <a:pt x="314960" y="0"/>
                </a:moveTo>
                <a:cubicBezTo>
                  <a:pt x="311573" y="403013"/>
                  <a:pt x="308187" y="806027"/>
                  <a:pt x="304800" y="1209040"/>
                </a:cubicBezTo>
                <a:lnTo>
                  <a:pt x="0" y="1209040"/>
                </a:lnTo>
              </a:path>
            </a:pathLst>
          </a:custGeom>
          <a:noFill/>
          <a:ln>
            <a:solidFill>
              <a:srgbClr val="FF0000"/>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手繪多邊形 7"/>
          <p:cNvSpPr/>
          <p:nvPr/>
        </p:nvSpPr>
        <p:spPr>
          <a:xfrm>
            <a:off x="3962400" y="3759200"/>
            <a:ext cx="294640" cy="2509520"/>
          </a:xfrm>
          <a:custGeom>
            <a:avLst/>
            <a:gdLst>
              <a:gd name="connsiteX0" fmla="*/ 10160 w 294640"/>
              <a:gd name="connsiteY0" fmla="*/ 0 h 2509520"/>
              <a:gd name="connsiteX1" fmla="*/ 0 w 294640"/>
              <a:gd name="connsiteY1" fmla="*/ 2509520 h 2509520"/>
              <a:gd name="connsiteX2" fmla="*/ 294640 w 294640"/>
              <a:gd name="connsiteY2" fmla="*/ 2509520 h 2509520"/>
            </a:gdLst>
            <a:ahLst/>
            <a:cxnLst>
              <a:cxn ang="0">
                <a:pos x="connsiteX0" y="connsiteY0"/>
              </a:cxn>
              <a:cxn ang="0">
                <a:pos x="connsiteX1" y="connsiteY1"/>
              </a:cxn>
              <a:cxn ang="0">
                <a:pos x="connsiteX2" y="connsiteY2"/>
              </a:cxn>
            </a:cxnLst>
            <a:rect l="l" t="t" r="r" b="b"/>
            <a:pathLst>
              <a:path w="294640" h="2509520">
                <a:moveTo>
                  <a:pt x="10160" y="0"/>
                </a:moveTo>
                <a:cubicBezTo>
                  <a:pt x="6773" y="836507"/>
                  <a:pt x="3387" y="1673013"/>
                  <a:pt x="0" y="2509520"/>
                </a:cubicBezTo>
                <a:lnTo>
                  <a:pt x="294640" y="2509520"/>
                </a:lnTo>
              </a:path>
            </a:pathLst>
          </a:custGeom>
          <a:noFill/>
          <a:ln>
            <a:solidFill>
              <a:srgbClr val="FF0000"/>
            </a:solidFill>
            <a:prstDash val="dash"/>
            <a:headEnd type="oval"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283951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6"/>
            <a:ext cx="8496944" cy="3939822"/>
          </a:xfrm>
        </p:spPr>
        <p:txBody>
          <a:bodyPr>
            <a:normAutofit/>
          </a:bodyPr>
          <a:lstStyle/>
          <a:p>
            <a:r>
              <a:rPr lang="en-US" altLang="zh-TW" dirty="0"/>
              <a:t>The CAN specifications use the terms </a:t>
            </a:r>
            <a:r>
              <a:rPr lang="en-US" altLang="zh-TW" b="1" i="1" dirty="0">
                <a:latin typeface="Times New Roman" panose="02020603050405020304" pitchFamily="18" charset="0"/>
                <a:cs typeface="Times New Roman" panose="02020603050405020304" pitchFamily="18" charset="0"/>
              </a:rPr>
              <a:t>dominant bit</a:t>
            </a:r>
            <a:r>
              <a:rPr lang="en-US" altLang="zh-TW" b="1" dirty="0"/>
              <a:t>s</a:t>
            </a:r>
            <a:r>
              <a:rPr lang="en-US" altLang="zh-TW" dirty="0"/>
              <a:t> and </a:t>
            </a:r>
            <a:r>
              <a:rPr lang="en-US" altLang="zh-TW" b="1" i="1" dirty="0">
                <a:latin typeface="Times New Roman" panose="02020603050405020304" pitchFamily="18" charset="0"/>
                <a:cs typeface="Times New Roman" panose="02020603050405020304" pitchFamily="18" charset="0"/>
              </a:rPr>
              <a:t>recessive bit</a:t>
            </a:r>
            <a:r>
              <a:rPr lang="en-US" altLang="zh-TW" b="1" dirty="0"/>
              <a:t>s</a:t>
            </a:r>
            <a:r>
              <a:rPr lang="en-US" altLang="zh-TW" dirty="0"/>
              <a:t>, where </a:t>
            </a:r>
          </a:p>
          <a:p>
            <a:pPr lvl="1"/>
            <a:r>
              <a:rPr lang="en-US" altLang="zh-TW" dirty="0"/>
              <a:t>dominant is a logical 0 and </a:t>
            </a:r>
          </a:p>
          <a:p>
            <a:pPr lvl="1"/>
            <a:r>
              <a:rPr lang="en-US" altLang="zh-TW" dirty="0"/>
              <a:t>recessive is a logical 1. </a:t>
            </a:r>
          </a:p>
          <a:p>
            <a:r>
              <a:rPr lang="en-US" altLang="zh-TW" dirty="0"/>
              <a:t>The </a:t>
            </a:r>
            <a:r>
              <a:rPr lang="en-US" altLang="zh-TW" b="1" i="1" dirty="0">
                <a:latin typeface="Times New Roman" panose="02020603050405020304" pitchFamily="18" charset="0"/>
                <a:cs typeface="Times New Roman" panose="02020603050405020304" pitchFamily="18" charset="0"/>
              </a:rPr>
              <a:t>idle state</a:t>
            </a:r>
            <a:r>
              <a:rPr lang="en-US" altLang="zh-TW" dirty="0"/>
              <a:t> is represented by the recessive level (logical 1). </a:t>
            </a:r>
          </a:p>
        </p:txBody>
      </p:sp>
      <p:sp>
        <p:nvSpPr>
          <p:cNvPr id="3" name="標題 2"/>
          <p:cNvSpPr>
            <a:spLocks noGrp="1"/>
          </p:cNvSpPr>
          <p:nvPr>
            <p:ph type="title"/>
          </p:nvPr>
        </p:nvSpPr>
        <p:spPr/>
        <p:txBody>
          <a:bodyPr>
            <a:normAutofit/>
          </a:bodyPr>
          <a:lstStyle/>
          <a:p>
            <a:r>
              <a:rPr lang="en-US" altLang="zh-TW" dirty="0"/>
              <a:t>Dominant Bits and Recessive Bits</a:t>
            </a:r>
            <a:r>
              <a:rPr lang="zh-TW" altLang="en-US" dirty="0"/>
              <a:t> </a:t>
            </a:r>
            <a:r>
              <a:rPr lang="en-US" altLang="zh-TW" i="1" baseline="-25000" dirty="0"/>
              <a:t>[</a:t>
            </a:r>
            <a:r>
              <a:rPr lang="en-US" altLang="zh-TW" i="1" baseline="-25000" dirty="0">
                <a:hlinkClick r:id="rId2"/>
              </a:rPr>
              <a:t>Wikipedia</a:t>
            </a:r>
            <a:r>
              <a:rPr lang="en-US" altLang="zh-TW" i="1" baseline="-25000" dirty="0"/>
              <a:t>]</a:t>
            </a:r>
            <a:endParaRPr lang="zh-TW" altLang="en-US" i="1" baseline="-25000"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16</a:t>
            </a:fld>
            <a:endParaRPr lang="zh-TW" altLang="en-US"/>
          </a:p>
        </p:txBody>
      </p:sp>
    </p:spTree>
    <p:extLst>
      <p:ext uri="{BB962C8B-B14F-4D97-AF65-F5344CB8AC3E}">
        <p14:creationId xmlns:p14="http://schemas.microsoft.com/office/powerpoint/2010/main" val="3929967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CAN has four frame types: </a:t>
            </a:r>
          </a:p>
          <a:p>
            <a:pPr lvl="1"/>
            <a:r>
              <a:rPr lang="en-US" altLang="zh-TW" b="1" dirty="0">
                <a:latin typeface="Times New Roman" panose="02020603050405020304" pitchFamily="18" charset="0"/>
                <a:cs typeface="Times New Roman" panose="02020603050405020304" pitchFamily="18" charset="0"/>
              </a:rPr>
              <a:t>Data frame</a:t>
            </a:r>
            <a:r>
              <a:rPr lang="en-US" altLang="zh-TW" dirty="0"/>
              <a:t>: a frame containing node data for transmission</a:t>
            </a:r>
          </a:p>
          <a:p>
            <a:pPr lvl="1"/>
            <a:r>
              <a:rPr lang="en-US" altLang="zh-TW" b="1" dirty="0">
                <a:latin typeface="Times New Roman" panose="02020603050405020304" pitchFamily="18" charset="0"/>
                <a:cs typeface="Times New Roman" panose="02020603050405020304" pitchFamily="18" charset="0"/>
              </a:rPr>
              <a:t>Remote frame</a:t>
            </a:r>
            <a:r>
              <a:rPr lang="en-US" altLang="zh-TW" dirty="0"/>
              <a:t>: a frame requesting the transmission of a specific identifier</a:t>
            </a:r>
          </a:p>
          <a:p>
            <a:pPr lvl="1"/>
            <a:r>
              <a:rPr lang="en-US" altLang="zh-TW" b="1" dirty="0">
                <a:latin typeface="Times New Roman" panose="02020603050405020304" pitchFamily="18" charset="0"/>
                <a:cs typeface="Times New Roman" panose="02020603050405020304" pitchFamily="18" charset="0"/>
              </a:rPr>
              <a:t>Error frame</a:t>
            </a:r>
            <a:r>
              <a:rPr lang="en-US" altLang="zh-TW" dirty="0"/>
              <a:t>: a frame transmitted by any node detecting an error</a:t>
            </a:r>
          </a:p>
          <a:p>
            <a:pPr lvl="1"/>
            <a:r>
              <a:rPr lang="en-US" altLang="zh-TW" b="1" dirty="0">
                <a:latin typeface="Times New Roman" panose="02020603050405020304" pitchFamily="18" charset="0"/>
                <a:cs typeface="Times New Roman" panose="02020603050405020304" pitchFamily="18" charset="0"/>
              </a:rPr>
              <a:t>Overload frame</a:t>
            </a:r>
            <a:r>
              <a:rPr lang="en-US" altLang="zh-TW" dirty="0"/>
              <a:t>: a frame to inject a delay between data or remote frame</a:t>
            </a:r>
          </a:p>
          <a:p>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17</a:t>
            </a:fld>
            <a:endParaRPr lang="zh-TW" altLang="en-US"/>
          </a:p>
        </p:txBody>
      </p:sp>
      <p:sp>
        <p:nvSpPr>
          <p:cNvPr id="4" name="標題 3"/>
          <p:cNvSpPr>
            <a:spLocks noGrp="1"/>
          </p:cNvSpPr>
          <p:nvPr>
            <p:ph type="title"/>
          </p:nvPr>
        </p:nvSpPr>
        <p:spPr/>
        <p:txBody>
          <a:bodyPr/>
          <a:lstStyle/>
          <a:p>
            <a:r>
              <a:rPr lang="en-US" altLang="zh-TW" dirty="0"/>
              <a:t>Frame</a:t>
            </a:r>
            <a:r>
              <a:rPr lang="zh-TW" altLang="en-US" dirty="0"/>
              <a:t> </a:t>
            </a:r>
            <a:r>
              <a:rPr lang="en-US" altLang="zh-TW" dirty="0"/>
              <a:t>Types </a:t>
            </a:r>
            <a:r>
              <a:rPr lang="en-US" altLang="zh-TW" i="1" baseline="-25000" dirty="0"/>
              <a:t>[</a:t>
            </a:r>
            <a:r>
              <a:rPr lang="en-US" altLang="zh-TW" i="1" baseline="-25000" dirty="0">
                <a:hlinkClick r:id="rId2"/>
              </a:rPr>
              <a:t>Wikipedia</a:t>
            </a:r>
            <a:r>
              <a:rPr lang="en-US" altLang="zh-TW" i="1" baseline="-25000" dirty="0"/>
              <a:t>]</a:t>
            </a:r>
            <a:endParaRPr lang="zh-TW" altLang="en-US" dirty="0"/>
          </a:p>
        </p:txBody>
      </p:sp>
    </p:spTree>
    <p:extLst>
      <p:ext uri="{BB962C8B-B14F-4D97-AF65-F5344CB8AC3E}">
        <p14:creationId xmlns:p14="http://schemas.microsoft.com/office/powerpoint/2010/main" val="2873758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948405" cy="3450696"/>
          </a:xfrm>
        </p:spPr>
        <p:txBody>
          <a:bodyPr>
            <a:normAutofit fontScale="92500" lnSpcReduction="10000"/>
          </a:bodyPr>
          <a:lstStyle/>
          <a:p>
            <a:r>
              <a:rPr lang="en-US" altLang="zh-TW" dirty="0"/>
              <a:t>A car can have multiple nodes that are able to send and / or receive </a:t>
            </a:r>
            <a:r>
              <a:rPr lang="en-US" altLang="zh-TW" b="1" i="1" dirty="0">
                <a:latin typeface="Times New Roman" panose="02020603050405020304" pitchFamily="18" charset="0"/>
                <a:cs typeface="Times New Roman" panose="02020603050405020304" pitchFamily="18" charset="0"/>
              </a:rPr>
              <a:t>messages</a:t>
            </a:r>
            <a:r>
              <a:rPr lang="zh-TW" altLang="en-US" i="1" dirty="0">
                <a:latin typeface="Times New Roman" panose="02020603050405020304" pitchFamily="18" charset="0"/>
                <a:cs typeface="Times New Roman" panose="02020603050405020304" pitchFamily="18" charset="0"/>
              </a:rPr>
              <a:t> </a:t>
            </a:r>
            <a:r>
              <a:rPr lang="en-US" altLang="zh-TW" i="1" dirty="0">
                <a:latin typeface="Times New Roman" panose="02020603050405020304" pitchFamily="18" charset="0"/>
                <a:cs typeface="Times New Roman" panose="02020603050405020304" pitchFamily="18" charset="0"/>
              </a:rPr>
              <a:t>(</a:t>
            </a:r>
            <a:r>
              <a:rPr lang="en-US" altLang="zh-TW" b="1" i="1" dirty="0">
                <a:latin typeface="Times New Roman" panose="02020603050405020304" pitchFamily="18" charset="0"/>
                <a:cs typeface="Times New Roman" panose="02020603050405020304" pitchFamily="18" charset="0"/>
              </a:rPr>
              <a:t>frames</a:t>
            </a:r>
            <a:r>
              <a:rPr lang="en-US" altLang="zh-TW" i="1" dirty="0">
                <a:latin typeface="Times New Roman" panose="02020603050405020304" pitchFamily="18" charset="0"/>
                <a:cs typeface="Times New Roman" panose="02020603050405020304" pitchFamily="18" charset="0"/>
              </a:rPr>
              <a:t>)</a:t>
            </a:r>
            <a:r>
              <a:rPr lang="en-US" altLang="zh-TW" dirty="0"/>
              <a:t>. </a:t>
            </a:r>
          </a:p>
          <a:p>
            <a:r>
              <a:rPr lang="en-US" altLang="zh-TW" dirty="0"/>
              <a:t>Each message essentially consists of an </a:t>
            </a:r>
            <a:r>
              <a:rPr lang="en-US" altLang="zh-TW" b="1" dirty="0"/>
              <a:t>ID</a:t>
            </a:r>
            <a:r>
              <a:rPr lang="en-US" altLang="zh-TW" dirty="0"/>
              <a:t>, which is a priority of the message and can also contain a </a:t>
            </a:r>
            <a:r>
              <a:rPr lang="en-US" altLang="zh-TW" b="1" i="1" dirty="0">
                <a:latin typeface="Times New Roman" panose="02020603050405020304" pitchFamily="18" charset="0"/>
                <a:cs typeface="Times New Roman" panose="02020603050405020304" pitchFamily="18" charset="0"/>
              </a:rPr>
              <a:t>CAN message</a:t>
            </a:r>
            <a:r>
              <a:rPr lang="en-US" altLang="zh-TW" dirty="0"/>
              <a:t> that can be eight bytes or less.</a:t>
            </a:r>
          </a:p>
          <a:p>
            <a:r>
              <a:rPr lang="en-US" altLang="zh-TW" dirty="0"/>
              <a:t>If two or more nodes start sending messages at the same time, the messages sent with lower ID will replace that of the higher ID. This is called </a:t>
            </a:r>
            <a:r>
              <a:rPr lang="en-US" altLang="zh-TW" i="1" dirty="0">
                <a:latin typeface="Times New Roman" panose="02020603050405020304" pitchFamily="18" charset="0"/>
                <a:cs typeface="Times New Roman" panose="02020603050405020304" pitchFamily="18" charset="0"/>
              </a:rPr>
              <a:t>priority-based bus arbitration</a:t>
            </a:r>
            <a:r>
              <a:rPr lang="en-US" altLang="zh-TW" dirty="0"/>
              <a:t>. </a:t>
            </a:r>
          </a:p>
          <a:p>
            <a:r>
              <a:rPr lang="en-US" altLang="zh-TW" dirty="0"/>
              <a:t>Messages with numerically lower identifiers (IDs) are a higher priority and are always sent first. </a:t>
            </a:r>
            <a:endParaRPr lang="zh-TW" altLang="en-US" dirty="0"/>
          </a:p>
        </p:txBody>
      </p:sp>
      <p:sp>
        <p:nvSpPr>
          <p:cNvPr id="3" name="標題 2"/>
          <p:cNvSpPr>
            <a:spLocks noGrp="1"/>
          </p:cNvSpPr>
          <p:nvPr>
            <p:ph type="title"/>
          </p:nvPr>
        </p:nvSpPr>
        <p:spPr/>
        <p:txBody>
          <a:bodyPr/>
          <a:lstStyle/>
          <a:p>
            <a:r>
              <a:rPr lang="en-US" altLang="zh-TW" dirty="0"/>
              <a:t>CAN Data Frame</a:t>
            </a:r>
            <a:r>
              <a:rPr lang="en-US" altLang="zh-TW" i="1" baseline="-25000" dirty="0"/>
              <a:t>[</a:t>
            </a:r>
            <a:r>
              <a:rPr lang="en-US" altLang="zh-TW" i="1" baseline="-25000" dirty="0" err="1">
                <a:hlinkClick r:id="rId2"/>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18</a:t>
            </a:fld>
            <a:endParaRPr lang="zh-TW" altLang="en-US"/>
          </a:p>
        </p:txBody>
      </p:sp>
    </p:spTree>
    <p:extLst>
      <p:ext uri="{BB962C8B-B14F-4D97-AF65-F5344CB8AC3E}">
        <p14:creationId xmlns:p14="http://schemas.microsoft.com/office/powerpoint/2010/main" val="2621388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6"/>
            <a:ext cx="7948405" cy="3705861"/>
          </a:xfrm>
        </p:spPr>
        <p:txBody>
          <a:bodyPr>
            <a:normAutofit fontScale="92500" lnSpcReduction="10000"/>
          </a:bodyPr>
          <a:lstStyle/>
          <a:p>
            <a:r>
              <a:rPr lang="en-US" altLang="zh-TW" dirty="0"/>
              <a:t>A CAN network can be configured to work with two different message (or </a:t>
            </a:r>
            <a:r>
              <a:rPr lang="en-US" altLang="zh-TW" i="1" dirty="0"/>
              <a:t>frame</a:t>
            </a:r>
            <a:r>
              <a:rPr lang="en-US" altLang="zh-TW" dirty="0"/>
              <a:t>) formats: </a:t>
            </a:r>
          </a:p>
          <a:p>
            <a:pPr lvl="1"/>
            <a:r>
              <a:rPr lang="en-US" altLang="zh-TW" dirty="0"/>
              <a:t>the standard or base frame format (described in CAN 2.0 A and CAN 2.0 B), and </a:t>
            </a:r>
          </a:p>
          <a:p>
            <a:pPr lvl="1"/>
            <a:r>
              <a:rPr lang="en-US" altLang="zh-TW" dirty="0"/>
              <a:t>the extended frame format (described only by CAN 2.0 B).</a:t>
            </a:r>
          </a:p>
          <a:p>
            <a:r>
              <a:rPr lang="en-US" altLang="zh-TW" dirty="0"/>
              <a:t>The only difference between the two formats is that </a:t>
            </a:r>
          </a:p>
          <a:p>
            <a:pPr lvl="1"/>
            <a:r>
              <a:rPr lang="en-US" altLang="zh-TW" dirty="0"/>
              <a:t>the </a:t>
            </a:r>
            <a:r>
              <a:rPr lang="en-US" altLang="zh-TW" b="1" i="1" dirty="0">
                <a:latin typeface="Times New Roman" panose="02020603050405020304" pitchFamily="18" charset="0"/>
                <a:cs typeface="Times New Roman" panose="02020603050405020304" pitchFamily="18" charset="0"/>
              </a:rPr>
              <a:t>CAN base frame</a:t>
            </a:r>
            <a:r>
              <a:rPr lang="en-US" altLang="zh-TW" dirty="0"/>
              <a:t> supports a length of </a:t>
            </a:r>
            <a:r>
              <a:rPr lang="en-US" altLang="zh-TW" b="1" dirty="0">
                <a:solidFill>
                  <a:srgbClr val="FF0000"/>
                </a:solidFill>
              </a:rPr>
              <a:t>11</a:t>
            </a:r>
            <a:r>
              <a:rPr lang="en-US" altLang="zh-TW" dirty="0"/>
              <a:t> bits for the identifier,    and </a:t>
            </a:r>
          </a:p>
          <a:p>
            <a:pPr lvl="1"/>
            <a:r>
              <a:rPr lang="en-US" altLang="zh-TW" dirty="0"/>
              <a:t>the </a:t>
            </a:r>
            <a:r>
              <a:rPr lang="en-US" altLang="zh-TW" b="1" i="1" dirty="0">
                <a:latin typeface="Times New Roman" panose="02020603050405020304" pitchFamily="18" charset="0"/>
                <a:cs typeface="Times New Roman" panose="02020603050405020304" pitchFamily="18" charset="0"/>
              </a:rPr>
              <a:t>CAN extended frame</a:t>
            </a:r>
            <a:r>
              <a:rPr lang="en-US" altLang="zh-TW" dirty="0"/>
              <a:t> supports a length of </a:t>
            </a:r>
            <a:r>
              <a:rPr lang="en-US" altLang="zh-TW" b="1" dirty="0">
                <a:solidFill>
                  <a:srgbClr val="FF0000"/>
                </a:solidFill>
              </a:rPr>
              <a:t>29</a:t>
            </a:r>
            <a:r>
              <a:rPr lang="en-US" altLang="zh-TW" dirty="0"/>
              <a:t> bits for the identifier, made up of the </a:t>
            </a:r>
            <a:r>
              <a:rPr lang="en-US" altLang="zh-TW" b="1" dirty="0">
                <a:solidFill>
                  <a:srgbClr val="FF0000"/>
                </a:solidFill>
              </a:rPr>
              <a:t>11</a:t>
            </a:r>
            <a:r>
              <a:rPr lang="en-US" altLang="zh-TW" dirty="0"/>
              <a:t>-bit identifier (base identifier) and an </a:t>
            </a:r>
            <a:r>
              <a:rPr lang="en-US" altLang="zh-TW" b="1" dirty="0">
                <a:solidFill>
                  <a:srgbClr val="FF0000"/>
                </a:solidFill>
              </a:rPr>
              <a:t>18</a:t>
            </a:r>
            <a:r>
              <a:rPr lang="en-US" altLang="zh-TW" dirty="0"/>
              <a:t>-bit extension (identifier extension).</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19</a:t>
            </a:fld>
            <a:endParaRPr lang="zh-TW" altLang="en-US"/>
          </a:p>
        </p:txBody>
      </p:sp>
      <p:sp>
        <p:nvSpPr>
          <p:cNvPr id="4" name="標題 3"/>
          <p:cNvSpPr>
            <a:spLocks noGrp="1"/>
          </p:cNvSpPr>
          <p:nvPr>
            <p:ph type="title"/>
          </p:nvPr>
        </p:nvSpPr>
        <p:spPr/>
        <p:txBody>
          <a:bodyPr/>
          <a:lstStyle/>
          <a:p>
            <a:r>
              <a:rPr lang="en-US" altLang="zh-TW" dirty="0"/>
              <a:t>CAN Data Frame Formats </a:t>
            </a:r>
            <a:r>
              <a:rPr lang="en-US" altLang="zh-TW" i="1" baseline="-25000" dirty="0"/>
              <a:t>[</a:t>
            </a:r>
            <a:r>
              <a:rPr lang="en-US" altLang="zh-TW" i="1" baseline="-25000" dirty="0">
                <a:hlinkClick r:id="rId2"/>
              </a:rPr>
              <a:t>Wikipedia</a:t>
            </a:r>
            <a:r>
              <a:rPr lang="en-US" altLang="zh-TW" i="1" baseline="-25000" dirty="0"/>
              <a:t>]</a:t>
            </a:r>
            <a:endParaRPr lang="zh-TW" altLang="en-US" dirty="0"/>
          </a:p>
        </p:txBody>
      </p:sp>
    </p:spTree>
    <p:extLst>
      <p:ext uri="{BB962C8B-B14F-4D97-AF65-F5344CB8AC3E}">
        <p14:creationId xmlns:p14="http://schemas.microsoft.com/office/powerpoint/2010/main" val="2671019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20</a:t>
            </a:fld>
            <a:endParaRPr lang="zh-TW" altLang="en-US"/>
          </a:p>
        </p:txBody>
      </p:sp>
      <p:sp>
        <p:nvSpPr>
          <p:cNvPr id="4" name="標題 3"/>
          <p:cNvSpPr>
            <a:spLocks noGrp="1"/>
          </p:cNvSpPr>
          <p:nvPr>
            <p:ph type="title"/>
          </p:nvPr>
        </p:nvSpPr>
        <p:spPr/>
        <p:txBody>
          <a:bodyPr/>
          <a:lstStyle/>
          <a:p>
            <a:r>
              <a:rPr lang="en-US" altLang="zh-TW" dirty="0"/>
              <a:t>Basic Frame</a:t>
            </a:r>
            <a:r>
              <a:rPr lang="zh-TW" altLang="en-US" dirty="0"/>
              <a:t> </a:t>
            </a:r>
            <a:r>
              <a:rPr lang="en-US" altLang="zh-TW" dirty="0"/>
              <a:t>Format </a:t>
            </a:r>
            <a:r>
              <a:rPr lang="en-US" altLang="zh-TW" i="1" baseline="-25000" dirty="0"/>
              <a:t>[</a:t>
            </a:r>
            <a:r>
              <a:rPr lang="en-US" altLang="zh-TW" i="1" baseline="-25000" dirty="0">
                <a:hlinkClick r:id="rId2"/>
              </a:rPr>
              <a:t>Wikipedia</a:t>
            </a:r>
            <a:r>
              <a:rPr lang="en-US" altLang="zh-TW" i="1" baseline="-25000" dirty="0"/>
              <a:t>]</a:t>
            </a:r>
            <a:endParaRPr lang="zh-TW" altLang="en-US" i="1" baseline="-25000" dirty="0"/>
          </a:p>
        </p:txBody>
      </p:sp>
      <p:pic>
        <p:nvPicPr>
          <p:cNvPr id="1028" name="Picture 4" descr="https://upload.wikimedia.org/wikipedia/commons/thumb/5/54/CAN-bus-frame-with-stuff-bit-and-correct-CRC.png/880px-CAN-bus-frame-with-stuff-bit-and-correct-CRC.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996952"/>
            <a:ext cx="8382000" cy="2657476"/>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a:extLst>
              <a:ext uri="{FF2B5EF4-FFF2-40B4-BE49-F238E27FC236}">
                <a16:creationId xmlns:a16="http://schemas.microsoft.com/office/drawing/2014/main" id="{6879DA29-C855-470A-86F5-2750F913FA8F}"/>
              </a:ext>
            </a:extLst>
          </p:cNvPr>
          <p:cNvSpPr/>
          <p:nvPr/>
        </p:nvSpPr>
        <p:spPr>
          <a:xfrm>
            <a:off x="7524328" y="2564904"/>
            <a:ext cx="1325216" cy="1944216"/>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cxnSp>
        <p:nvCxnSpPr>
          <p:cNvPr id="6" name="直線單箭頭接點 5">
            <a:extLst>
              <a:ext uri="{FF2B5EF4-FFF2-40B4-BE49-F238E27FC236}">
                <a16:creationId xmlns:a16="http://schemas.microsoft.com/office/drawing/2014/main" id="{0664C754-DDA0-47AB-BAD7-EFA38C8ABBA3}"/>
              </a:ext>
            </a:extLst>
          </p:cNvPr>
          <p:cNvCxnSpPr/>
          <p:nvPr/>
        </p:nvCxnSpPr>
        <p:spPr>
          <a:xfrm>
            <a:off x="1331640" y="2132856"/>
            <a:ext cx="0" cy="86409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5487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05843B1D-0A56-4A82-9A83-00311B560B20}"/>
              </a:ext>
            </a:extLst>
          </p:cNvPr>
          <p:cNvSpPr>
            <a:spLocks noGrp="1"/>
          </p:cNvSpPr>
          <p:nvPr>
            <p:ph idx="1"/>
          </p:nvPr>
        </p:nvSpPr>
        <p:spPr>
          <a:xfrm>
            <a:off x="755576" y="5301208"/>
            <a:ext cx="7560840" cy="1080120"/>
          </a:xfrm>
        </p:spPr>
        <p:txBody>
          <a:bodyPr>
            <a:normAutofit fontScale="70000" lnSpcReduction="20000"/>
          </a:bodyPr>
          <a:lstStyle/>
          <a:p>
            <a:r>
              <a:rPr lang="en-US" altLang="zh-TW" dirty="0"/>
              <a:t>INTERMISSION</a:t>
            </a:r>
            <a:br>
              <a:rPr lang="en-US" altLang="zh-TW" dirty="0"/>
            </a:br>
            <a:r>
              <a:rPr lang="en-US" altLang="zh-TW" dirty="0"/>
              <a:t>consists of </a:t>
            </a:r>
            <a:r>
              <a:rPr lang="en-US" altLang="zh-TW" b="1" dirty="0">
                <a:solidFill>
                  <a:srgbClr val="FF0000"/>
                </a:solidFill>
              </a:rPr>
              <a:t>3</a:t>
            </a:r>
            <a:r>
              <a:rPr lang="en-US" altLang="zh-TW" dirty="0"/>
              <a:t> 'recessive' bits.</a:t>
            </a:r>
          </a:p>
          <a:p>
            <a:r>
              <a:rPr lang="en-US" altLang="zh-TW" dirty="0"/>
              <a:t>BUS IDLE</a:t>
            </a:r>
            <a:br>
              <a:rPr lang="en-US" altLang="zh-TW" dirty="0"/>
            </a:br>
            <a:r>
              <a:rPr lang="en-US" altLang="zh-TW" dirty="0"/>
              <a:t>The period of BUS IDLE may be of arbitrary length</a:t>
            </a:r>
            <a:endParaRPr lang="zh-TW" altLang="en-US" dirty="0"/>
          </a:p>
        </p:txBody>
      </p:sp>
      <p:sp>
        <p:nvSpPr>
          <p:cNvPr id="3" name="投影片編號版面配置區 2">
            <a:extLst>
              <a:ext uri="{FF2B5EF4-FFF2-40B4-BE49-F238E27FC236}">
                <a16:creationId xmlns:a16="http://schemas.microsoft.com/office/drawing/2014/main" id="{A5176564-A96D-4CC2-BC1F-6E9B9FBFDFB6}"/>
              </a:ext>
            </a:extLst>
          </p:cNvPr>
          <p:cNvSpPr>
            <a:spLocks noGrp="1"/>
          </p:cNvSpPr>
          <p:nvPr>
            <p:ph type="sldNum" sz="quarter" idx="12"/>
          </p:nvPr>
        </p:nvSpPr>
        <p:spPr/>
        <p:txBody>
          <a:bodyPr/>
          <a:lstStyle/>
          <a:p>
            <a:fld id="{205A59AA-5D0C-4121-9564-DE157D0FC12D}" type="slidenum">
              <a:rPr lang="zh-TW" altLang="en-US" smtClean="0"/>
              <a:t>21</a:t>
            </a:fld>
            <a:endParaRPr lang="zh-TW" altLang="en-US"/>
          </a:p>
        </p:txBody>
      </p:sp>
      <p:sp>
        <p:nvSpPr>
          <p:cNvPr id="4" name="標題 3">
            <a:extLst>
              <a:ext uri="{FF2B5EF4-FFF2-40B4-BE49-F238E27FC236}">
                <a16:creationId xmlns:a16="http://schemas.microsoft.com/office/drawing/2014/main" id="{2F3CDC75-2023-4F07-A8E1-69FEC5317CFD}"/>
              </a:ext>
            </a:extLst>
          </p:cNvPr>
          <p:cNvSpPr>
            <a:spLocks noGrp="1"/>
          </p:cNvSpPr>
          <p:nvPr>
            <p:ph type="title"/>
          </p:nvPr>
        </p:nvSpPr>
        <p:spPr/>
        <p:txBody>
          <a:bodyPr>
            <a:normAutofit/>
          </a:bodyPr>
          <a:lstStyle/>
          <a:p>
            <a:r>
              <a:rPr lang="en-US" altLang="zh-TW" dirty="0"/>
              <a:t>INTERFRAME SPACING </a:t>
            </a:r>
            <a:r>
              <a:rPr lang="en-US" altLang="zh-TW" i="1" baseline="-25000" dirty="0"/>
              <a:t>[</a:t>
            </a:r>
            <a:r>
              <a:rPr lang="en-US" altLang="zh-TW" i="1" baseline="-25000" dirty="0">
                <a:hlinkClick r:id="rId2"/>
              </a:rPr>
              <a:t>NCKU</a:t>
            </a:r>
            <a:r>
              <a:rPr lang="en-US" altLang="zh-TW" i="1" baseline="-25000" dirty="0"/>
              <a:t>]</a:t>
            </a:r>
            <a:endParaRPr lang="zh-TW" altLang="en-US" i="1" baseline="-25000" dirty="0"/>
          </a:p>
        </p:txBody>
      </p:sp>
      <p:pic>
        <p:nvPicPr>
          <p:cNvPr id="7" name="圖片 6">
            <a:extLst>
              <a:ext uri="{FF2B5EF4-FFF2-40B4-BE49-F238E27FC236}">
                <a16:creationId xmlns:a16="http://schemas.microsoft.com/office/drawing/2014/main" id="{FA591064-FDB3-474C-B76B-B738B28C8ED3}"/>
              </a:ext>
            </a:extLst>
          </p:cNvPr>
          <p:cNvPicPr>
            <a:picLocks noChangeAspect="1"/>
          </p:cNvPicPr>
          <p:nvPr/>
        </p:nvPicPr>
        <p:blipFill>
          <a:blip r:embed="rId3"/>
          <a:stretch>
            <a:fillRect/>
          </a:stretch>
        </p:blipFill>
        <p:spPr>
          <a:xfrm>
            <a:off x="611560" y="2492896"/>
            <a:ext cx="8022787" cy="2676819"/>
          </a:xfrm>
          <a:prstGeom prst="rect">
            <a:avLst/>
          </a:prstGeom>
        </p:spPr>
      </p:pic>
    </p:spTree>
    <p:extLst>
      <p:ext uri="{BB962C8B-B14F-4D97-AF65-F5344CB8AC3E}">
        <p14:creationId xmlns:p14="http://schemas.microsoft.com/office/powerpoint/2010/main" val="18579101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22</a:t>
            </a:fld>
            <a:endParaRPr lang="zh-TW" altLang="en-US"/>
          </a:p>
        </p:txBody>
      </p:sp>
      <p:sp>
        <p:nvSpPr>
          <p:cNvPr id="4" name="標題 3"/>
          <p:cNvSpPr>
            <a:spLocks noGrp="1"/>
          </p:cNvSpPr>
          <p:nvPr>
            <p:ph type="title"/>
          </p:nvPr>
        </p:nvSpPr>
        <p:spPr/>
        <p:txBody>
          <a:bodyPr/>
          <a:lstStyle/>
          <a:p>
            <a:r>
              <a:rPr lang="en-US" altLang="zh-TW" dirty="0"/>
              <a:t>Extended Frame</a:t>
            </a:r>
            <a:r>
              <a:rPr lang="zh-TW" altLang="en-US" dirty="0"/>
              <a:t> </a:t>
            </a:r>
            <a:r>
              <a:rPr lang="en-US" altLang="zh-TW" dirty="0"/>
              <a:t>Format </a:t>
            </a:r>
            <a:r>
              <a:rPr lang="en-US" altLang="zh-TW" i="1" baseline="-25000" dirty="0"/>
              <a:t>[</a:t>
            </a:r>
            <a:r>
              <a:rPr lang="en-US" altLang="zh-TW" i="1" baseline="-25000" dirty="0" err="1">
                <a:hlinkClick r:id="rId2"/>
              </a:rPr>
              <a:t>IThome</a:t>
            </a:r>
            <a:r>
              <a:rPr lang="en-US" altLang="zh-TW" i="1" baseline="-25000" dirty="0"/>
              <a:t>]</a:t>
            </a:r>
            <a:endParaRPr lang="zh-TW" altLang="en-US" i="1" baseline="-25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594917"/>
            <a:ext cx="7971184" cy="16843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917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588365" cy="3450696"/>
          </a:xfrm>
        </p:spPr>
        <p:txBody>
          <a:bodyPr>
            <a:normAutofit fontScale="70000" lnSpcReduction="20000"/>
          </a:bodyPr>
          <a:lstStyle/>
          <a:p>
            <a:pPr fontAlgn="base"/>
            <a:r>
              <a:rPr lang="en-US" altLang="zh-TW" b="1" dirty="0">
                <a:solidFill>
                  <a:srgbClr val="FF0000"/>
                </a:solidFill>
              </a:rPr>
              <a:t>SOF (1 bit)</a:t>
            </a:r>
            <a:r>
              <a:rPr lang="en-US" altLang="zh-TW" b="1" dirty="0">
                <a:solidFill>
                  <a:schemeClr val="tx1"/>
                </a:solidFill>
              </a:rPr>
              <a:t>: </a:t>
            </a:r>
            <a:r>
              <a:rPr lang="en-US" altLang="zh-TW" dirty="0">
                <a:solidFill>
                  <a:schemeClr val="tx1"/>
                </a:solidFill>
              </a:rPr>
              <a:t>The Start of Frame is a 'dominant 0' to tell the other nodes that a CAN node intends to talk</a:t>
            </a:r>
          </a:p>
          <a:p>
            <a:pPr fontAlgn="base"/>
            <a:r>
              <a:rPr lang="en-US" altLang="zh-TW" b="1" dirty="0">
                <a:solidFill>
                  <a:srgbClr val="FF0000"/>
                </a:solidFill>
              </a:rPr>
              <a:t>ID (11/29 bits)</a:t>
            </a:r>
            <a:r>
              <a:rPr lang="en-US" altLang="zh-TW" b="1" dirty="0">
                <a:solidFill>
                  <a:schemeClr val="tx1"/>
                </a:solidFill>
              </a:rPr>
              <a:t>: </a:t>
            </a:r>
            <a:r>
              <a:rPr lang="en-US" altLang="zh-TW" dirty="0">
                <a:solidFill>
                  <a:schemeClr val="tx1"/>
                </a:solidFill>
              </a:rPr>
              <a:t>The ID is the frame identifier - lower values have higher priority</a:t>
            </a:r>
          </a:p>
          <a:p>
            <a:pPr fontAlgn="base"/>
            <a:r>
              <a:rPr lang="en-US" altLang="zh-TW" b="1" dirty="0">
                <a:solidFill>
                  <a:schemeClr val="tx1"/>
                </a:solidFill>
              </a:rPr>
              <a:t>RTR:</a:t>
            </a:r>
            <a:r>
              <a:rPr lang="en-US" altLang="zh-TW" dirty="0">
                <a:solidFill>
                  <a:schemeClr val="tx1"/>
                </a:solidFill>
              </a:rPr>
              <a:t> The Remote Transmission Request indicates whether a node sends data or requests dedicated data from another node</a:t>
            </a:r>
          </a:p>
          <a:p>
            <a:pPr fontAlgn="base"/>
            <a:r>
              <a:rPr lang="en-US" altLang="zh-TW" b="1" dirty="0">
                <a:solidFill>
                  <a:schemeClr val="tx1"/>
                </a:solidFill>
              </a:rPr>
              <a:t>Control: </a:t>
            </a:r>
            <a:r>
              <a:rPr lang="en-US" altLang="zh-TW" dirty="0">
                <a:solidFill>
                  <a:schemeClr val="tx1"/>
                </a:solidFill>
              </a:rPr>
              <a:t>The Control contains the Identifier Extension Bit (IDE) which is a 'dominant 0' for 11-bit. It also contains the 4 bit Data Length Code (DLC) that specifies the length of the data bytes to be transmitted (0 to 8 bytes)</a:t>
            </a:r>
          </a:p>
          <a:p>
            <a:pPr fontAlgn="base"/>
            <a:r>
              <a:rPr lang="en-US" altLang="zh-TW" b="1" dirty="0">
                <a:solidFill>
                  <a:srgbClr val="FF0000"/>
                </a:solidFill>
              </a:rPr>
              <a:t>Data (0</a:t>
            </a:r>
            <a:r>
              <a:rPr lang="en-US" altLang="zh-TW" b="1" dirty="0"/>
              <a:t>-</a:t>
            </a:r>
            <a:r>
              <a:rPr lang="en-US" altLang="zh-TW" b="1" dirty="0">
                <a:solidFill>
                  <a:srgbClr val="FF0000"/>
                </a:solidFill>
              </a:rPr>
              <a:t>64 bits)</a:t>
            </a:r>
            <a:r>
              <a:rPr lang="en-US" altLang="zh-TW" b="1" dirty="0">
                <a:solidFill>
                  <a:schemeClr val="tx1"/>
                </a:solidFill>
              </a:rPr>
              <a:t>:</a:t>
            </a:r>
            <a:r>
              <a:rPr lang="en-US" altLang="zh-TW" dirty="0">
                <a:solidFill>
                  <a:schemeClr val="tx1"/>
                </a:solidFill>
              </a:rPr>
              <a:t> The Data contains the data bytes aka payload, which includes CAN signals that can be extracted and decoded for information</a:t>
            </a:r>
          </a:p>
          <a:p>
            <a:pPr fontAlgn="base"/>
            <a:r>
              <a:rPr lang="en-US" altLang="zh-TW" b="1" dirty="0">
                <a:solidFill>
                  <a:schemeClr val="tx1"/>
                </a:solidFill>
              </a:rPr>
              <a:t>CRC: </a:t>
            </a:r>
            <a:r>
              <a:rPr lang="en-US" altLang="zh-TW" dirty="0">
                <a:solidFill>
                  <a:schemeClr val="tx1"/>
                </a:solidFill>
              </a:rPr>
              <a:t>The Cyclic Redundancy Check is used to ensure data integrity</a:t>
            </a:r>
          </a:p>
          <a:p>
            <a:pPr fontAlgn="base"/>
            <a:r>
              <a:rPr lang="en-US" altLang="zh-TW" b="1" dirty="0">
                <a:solidFill>
                  <a:schemeClr val="tx1"/>
                </a:solidFill>
              </a:rPr>
              <a:t>ACK: </a:t>
            </a:r>
            <a:r>
              <a:rPr lang="en-US" altLang="zh-TW" dirty="0">
                <a:solidFill>
                  <a:schemeClr val="tx1"/>
                </a:solidFill>
              </a:rPr>
              <a:t>The ACK slot indicates if the node has acknowledged and received the data correctly</a:t>
            </a:r>
          </a:p>
          <a:p>
            <a:pPr fontAlgn="base"/>
            <a:r>
              <a:rPr lang="en-US" altLang="zh-TW" b="1" dirty="0">
                <a:solidFill>
                  <a:srgbClr val="FF0000"/>
                </a:solidFill>
              </a:rPr>
              <a:t>EOF(7 bits)</a:t>
            </a:r>
            <a:r>
              <a:rPr lang="en-US" altLang="zh-TW" b="1" dirty="0">
                <a:solidFill>
                  <a:schemeClr val="tx1"/>
                </a:solidFill>
              </a:rPr>
              <a:t>:</a:t>
            </a:r>
            <a:r>
              <a:rPr lang="en-US" altLang="zh-TW" dirty="0">
                <a:solidFill>
                  <a:schemeClr val="tx1"/>
                </a:solidFill>
              </a:rPr>
              <a:t> The EOF marks the end of the CAN frame</a:t>
            </a:r>
          </a:p>
        </p:txBody>
      </p:sp>
      <p:sp>
        <p:nvSpPr>
          <p:cNvPr id="3" name="標題 2"/>
          <p:cNvSpPr>
            <a:spLocks noGrp="1"/>
          </p:cNvSpPr>
          <p:nvPr>
            <p:ph type="title"/>
          </p:nvPr>
        </p:nvSpPr>
        <p:spPr/>
        <p:txBody>
          <a:bodyPr/>
          <a:lstStyle/>
          <a:p>
            <a:r>
              <a:rPr lang="en-US" altLang="zh-TW" dirty="0"/>
              <a:t>Fields of a CAN Frame </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23</a:t>
            </a:fld>
            <a:endParaRPr lang="zh-TW" altLang="en-US"/>
          </a:p>
        </p:txBody>
      </p:sp>
    </p:spTree>
    <p:extLst>
      <p:ext uri="{BB962C8B-B14F-4D97-AF65-F5344CB8AC3E}">
        <p14:creationId xmlns:p14="http://schemas.microsoft.com/office/powerpoint/2010/main" val="1304588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B55EFF54-862B-4373-889A-8B697CEA2EA4}"/>
              </a:ext>
            </a:extLst>
          </p:cNvPr>
          <p:cNvSpPr>
            <a:spLocks noGrp="1"/>
          </p:cNvSpPr>
          <p:nvPr>
            <p:ph idx="1"/>
          </p:nvPr>
        </p:nvSpPr>
        <p:spPr/>
        <p:txBody>
          <a:bodyPr>
            <a:normAutofit/>
          </a:bodyPr>
          <a:lstStyle/>
          <a:p>
            <a:r>
              <a:rPr lang="en-US" altLang="zh-TW" dirty="0"/>
              <a:t>When five consecutive bits of the same level have been transmitted by a node, it will add a </a:t>
            </a:r>
            <a:r>
              <a:rPr lang="en-US" altLang="zh-TW" b="1" dirty="0">
                <a:solidFill>
                  <a:srgbClr val="FF0000"/>
                </a:solidFill>
              </a:rPr>
              <a:t>sixth</a:t>
            </a:r>
            <a:r>
              <a:rPr lang="en-US" altLang="zh-TW" dirty="0"/>
              <a:t> bit of the opposite level to the outgoing bit stream. </a:t>
            </a:r>
          </a:p>
          <a:p>
            <a:r>
              <a:rPr lang="en-US" altLang="zh-TW" dirty="0"/>
              <a:t>The receivers will remove this extra bit. </a:t>
            </a:r>
          </a:p>
          <a:p>
            <a:r>
              <a:rPr lang="en-US" altLang="zh-TW" dirty="0"/>
              <a:t>If more than five consecutive bits of the same level occurs on the bus, a </a:t>
            </a:r>
            <a:r>
              <a:rPr lang="en-US" altLang="zh-TW" i="1" dirty="0">
                <a:latin typeface="Times New Roman" panose="02020603050405020304" pitchFamily="18" charset="0"/>
                <a:cs typeface="Times New Roman" panose="02020603050405020304" pitchFamily="18" charset="0"/>
              </a:rPr>
              <a:t>Stuff Error </a:t>
            </a:r>
            <a:r>
              <a:rPr lang="en-US" altLang="zh-TW" dirty="0"/>
              <a:t>is signaled.</a:t>
            </a:r>
            <a:endParaRPr lang="zh-TW" altLang="en-US" dirty="0"/>
          </a:p>
        </p:txBody>
      </p:sp>
      <p:sp>
        <p:nvSpPr>
          <p:cNvPr id="3" name="投影片編號版面配置區 2">
            <a:extLst>
              <a:ext uri="{FF2B5EF4-FFF2-40B4-BE49-F238E27FC236}">
                <a16:creationId xmlns:a16="http://schemas.microsoft.com/office/drawing/2014/main" id="{C5B94120-3A61-4769-B245-CB41E0108FF6}"/>
              </a:ext>
            </a:extLst>
          </p:cNvPr>
          <p:cNvSpPr>
            <a:spLocks noGrp="1"/>
          </p:cNvSpPr>
          <p:nvPr>
            <p:ph type="sldNum" sz="quarter" idx="12"/>
          </p:nvPr>
        </p:nvSpPr>
        <p:spPr/>
        <p:txBody>
          <a:bodyPr/>
          <a:lstStyle/>
          <a:p>
            <a:fld id="{205A59AA-5D0C-4121-9564-DE157D0FC12D}" type="slidenum">
              <a:rPr lang="zh-TW" altLang="en-US" smtClean="0"/>
              <a:t>24</a:t>
            </a:fld>
            <a:endParaRPr lang="zh-TW" altLang="en-US"/>
          </a:p>
        </p:txBody>
      </p:sp>
      <p:sp>
        <p:nvSpPr>
          <p:cNvPr id="4" name="標題 3">
            <a:extLst>
              <a:ext uri="{FF2B5EF4-FFF2-40B4-BE49-F238E27FC236}">
                <a16:creationId xmlns:a16="http://schemas.microsoft.com/office/drawing/2014/main" id="{E829515B-42BB-4C61-8505-5766EC125AF2}"/>
              </a:ext>
            </a:extLst>
          </p:cNvPr>
          <p:cNvSpPr>
            <a:spLocks noGrp="1"/>
          </p:cNvSpPr>
          <p:nvPr>
            <p:ph type="title"/>
          </p:nvPr>
        </p:nvSpPr>
        <p:spPr/>
        <p:txBody>
          <a:bodyPr/>
          <a:lstStyle/>
          <a:p>
            <a:r>
              <a:rPr lang="en-US" altLang="zh-TW" dirty="0"/>
              <a:t>Bit Stuffing</a:t>
            </a:r>
            <a:r>
              <a:rPr lang="en-US" altLang="zh-TW" i="1" baseline="-25000" dirty="0"/>
              <a:t> [</a:t>
            </a:r>
            <a:r>
              <a:rPr lang="en-US" altLang="zh-TW" i="1" baseline="-25000" dirty="0" err="1">
                <a:hlinkClick r:id="rId2"/>
              </a:rPr>
              <a:t>kvaser</a:t>
            </a:r>
            <a:r>
              <a:rPr lang="en-US" altLang="zh-TW" i="1" baseline="-25000" dirty="0"/>
              <a:t>]</a:t>
            </a:r>
            <a:endParaRPr lang="zh-TW" altLang="en-US" dirty="0"/>
          </a:p>
        </p:txBody>
      </p:sp>
    </p:spTree>
    <p:extLst>
      <p:ext uri="{BB962C8B-B14F-4D97-AF65-F5344CB8AC3E}">
        <p14:creationId xmlns:p14="http://schemas.microsoft.com/office/powerpoint/2010/main" val="2841510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內容版面配置區 5">
            <a:extLst>
              <a:ext uri="{FF2B5EF4-FFF2-40B4-BE49-F238E27FC236}">
                <a16:creationId xmlns:a16="http://schemas.microsoft.com/office/drawing/2014/main" id="{F321905F-BB97-4629-BC2B-D5F38D8329D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81646" y="2674938"/>
            <a:ext cx="4988646" cy="3451225"/>
          </a:xfrm>
        </p:spPr>
      </p:pic>
      <p:sp>
        <p:nvSpPr>
          <p:cNvPr id="3" name="投影片編號版面配置區 2">
            <a:extLst>
              <a:ext uri="{FF2B5EF4-FFF2-40B4-BE49-F238E27FC236}">
                <a16:creationId xmlns:a16="http://schemas.microsoft.com/office/drawing/2014/main" id="{6AD1BE72-7AD1-4F9B-8CD6-41FE16A7FDB5}"/>
              </a:ext>
            </a:extLst>
          </p:cNvPr>
          <p:cNvSpPr>
            <a:spLocks noGrp="1"/>
          </p:cNvSpPr>
          <p:nvPr>
            <p:ph type="sldNum" sz="quarter" idx="12"/>
          </p:nvPr>
        </p:nvSpPr>
        <p:spPr/>
        <p:txBody>
          <a:bodyPr/>
          <a:lstStyle/>
          <a:p>
            <a:fld id="{205A59AA-5D0C-4121-9564-DE157D0FC12D}" type="slidenum">
              <a:rPr lang="zh-TW" altLang="en-US" smtClean="0"/>
              <a:t>25</a:t>
            </a:fld>
            <a:endParaRPr lang="zh-TW" altLang="en-US"/>
          </a:p>
        </p:txBody>
      </p:sp>
      <p:sp>
        <p:nvSpPr>
          <p:cNvPr id="4" name="標題 3">
            <a:extLst>
              <a:ext uri="{FF2B5EF4-FFF2-40B4-BE49-F238E27FC236}">
                <a16:creationId xmlns:a16="http://schemas.microsoft.com/office/drawing/2014/main" id="{A0DC08C1-348F-4B00-92CA-61084C256015}"/>
              </a:ext>
            </a:extLst>
          </p:cNvPr>
          <p:cNvSpPr>
            <a:spLocks noGrp="1"/>
          </p:cNvSpPr>
          <p:nvPr>
            <p:ph type="title"/>
          </p:nvPr>
        </p:nvSpPr>
        <p:spPr/>
        <p:txBody>
          <a:bodyPr/>
          <a:lstStyle/>
          <a:p>
            <a:r>
              <a:rPr lang="en-US" altLang="zh-TW" dirty="0"/>
              <a:t>CAN Bus Error Type </a:t>
            </a:r>
            <a:r>
              <a:rPr lang="en-US" altLang="zh-TW" i="1" baseline="-25000" dirty="0"/>
              <a:t>[</a:t>
            </a:r>
            <a:r>
              <a:rPr lang="en-US" altLang="zh-TW" i="1" baseline="-25000" dirty="0">
                <a:hlinkClick r:id="rId3"/>
              </a:rPr>
              <a:t>CSDN</a:t>
            </a:r>
            <a:r>
              <a:rPr lang="en-US" altLang="zh-TW" i="1" baseline="-25000" dirty="0"/>
              <a:t>]</a:t>
            </a:r>
            <a:endParaRPr lang="zh-TW" altLang="en-US" i="1" baseline="-25000" dirty="0"/>
          </a:p>
        </p:txBody>
      </p:sp>
    </p:spTree>
    <p:extLst>
      <p:ext uri="{BB962C8B-B14F-4D97-AF65-F5344CB8AC3E}">
        <p14:creationId xmlns:p14="http://schemas.microsoft.com/office/powerpoint/2010/main" val="33529005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8FB484D2-3280-47C2-BB61-23E0C712F943}"/>
              </a:ext>
            </a:extLst>
          </p:cNvPr>
          <p:cNvPicPr>
            <a:picLocks noChangeAspect="1"/>
          </p:cNvPicPr>
          <p:nvPr/>
        </p:nvPicPr>
        <p:blipFill>
          <a:blip r:embed="rId2"/>
          <a:stretch>
            <a:fillRect/>
          </a:stretch>
        </p:blipFill>
        <p:spPr>
          <a:xfrm>
            <a:off x="3030413" y="2200275"/>
            <a:ext cx="5934075" cy="2457450"/>
          </a:xfrm>
          <a:prstGeom prst="rect">
            <a:avLst/>
          </a:prstGeom>
        </p:spPr>
      </p:pic>
      <p:sp>
        <p:nvSpPr>
          <p:cNvPr id="2" name="內容版面配置區 1">
            <a:extLst>
              <a:ext uri="{FF2B5EF4-FFF2-40B4-BE49-F238E27FC236}">
                <a16:creationId xmlns:a16="http://schemas.microsoft.com/office/drawing/2014/main" id="{1877D38C-2380-4AD4-921D-27CC3B9375AD}"/>
              </a:ext>
            </a:extLst>
          </p:cNvPr>
          <p:cNvSpPr>
            <a:spLocks noGrp="1"/>
          </p:cNvSpPr>
          <p:nvPr>
            <p:ph idx="1"/>
          </p:nvPr>
        </p:nvSpPr>
        <p:spPr>
          <a:xfrm>
            <a:off x="107504" y="4797152"/>
            <a:ext cx="8928992" cy="1512168"/>
          </a:xfrm>
        </p:spPr>
        <p:txBody>
          <a:bodyPr>
            <a:normAutofit fontScale="85000" lnSpcReduction="20000"/>
          </a:bodyPr>
          <a:lstStyle/>
          <a:p>
            <a:r>
              <a:rPr lang="en-US" altLang="zh-TW" dirty="0"/>
              <a:t>The </a:t>
            </a:r>
            <a:r>
              <a:rPr lang="en-US" altLang="zh-TW" i="1" dirty="0">
                <a:latin typeface="Times New Roman" panose="02020603050405020304" pitchFamily="18" charset="0"/>
                <a:cs typeface="Times New Roman" panose="02020603050405020304" pitchFamily="18" charset="0"/>
              </a:rPr>
              <a:t>Error Frame </a:t>
            </a:r>
            <a:r>
              <a:rPr lang="en-US" altLang="zh-TW" dirty="0"/>
              <a:t>consists of an </a:t>
            </a:r>
            <a:r>
              <a:rPr lang="en-US" altLang="zh-TW" i="1" dirty="0">
                <a:latin typeface="Times New Roman" panose="02020603050405020304" pitchFamily="18" charset="0"/>
                <a:cs typeface="Times New Roman" panose="02020603050405020304" pitchFamily="18" charset="0"/>
              </a:rPr>
              <a:t>Error Flag</a:t>
            </a:r>
            <a:r>
              <a:rPr lang="en-US" altLang="zh-TW" dirty="0"/>
              <a:t>, which is </a:t>
            </a:r>
            <a:r>
              <a:rPr lang="en-US" altLang="zh-TW" b="1" dirty="0">
                <a:solidFill>
                  <a:srgbClr val="FF0000"/>
                </a:solidFill>
              </a:rPr>
              <a:t>6</a:t>
            </a:r>
            <a:r>
              <a:rPr lang="en-US" altLang="zh-TW" dirty="0"/>
              <a:t> bits of the same value (thus violating the bit-stuffing rule) and an </a:t>
            </a:r>
            <a:r>
              <a:rPr lang="en-US" altLang="zh-TW" i="1" dirty="0">
                <a:latin typeface="Times New Roman" panose="02020603050405020304" pitchFamily="18" charset="0"/>
                <a:cs typeface="Times New Roman" panose="02020603050405020304" pitchFamily="18" charset="0"/>
              </a:rPr>
              <a:t>Error Delimiter</a:t>
            </a:r>
            <a:r>
              <a:rPr lang="en-US" altLang="zh-TW" dirty="0"/>
              <a:t>, which is </a:t>
            </a:r>
            <a:r>
              <a:rPr lang="en-US" altLang="zh-TW" b="1" dirty="0">
                <a:solidFill>
                  <a:srgbClr val="FF0000"/>
                </a:solidFill>
              </a:rPr>
              <a:t>8</a:t>
            </a:r>
            <a:r>
              <a:rPr lang="en-US" altLang="zh-TW" dirty="0"/>
              <a:t> recessive bits. </a:t>
            </a:r>
          </a:p>
          <a:p>
            <a:r>
              <a:rPr lang="en-US" altLang="zh-TW" dirty="0"/>
              <a:t>The Error Delimiter provides some space in which the other nodes on the bus can send their </a:t>
            </a:r>
            <a:r>
              <a:rPr lang="en-US" altLang="zh-TW" i="1" dirty="0">
                <a:latin typeface="Times New Roman" panose="02020603050405020304" pitchFamily="18" charset="0"/>
                <a:cs typeface="Times New Roman" panose="02020603050405020304" pitchFamily="18" charset="0"/>
              </a:rPr>
              <a:t>Error Flags </a:t>
            </a:r>
            <a:r>
              <a:rPr lang="en-US" altLang="zh-TW" dirty="0"/>
              <a:t>when they detect the first Error Flag.</a:t>
            </a:r>
            <a:endParaRPr lang="zh-TW" altLang="en-US" dirty="0"/>
          </a:p>
        </p:txBody>
      </p:sp>
      <p:sp>
        <p:nvSpPr>
          <p:cNvPr id="3" name="投影片編號版面配置區 2">
            <a:extLst>
              <a:ext uri="{FF2B5EF4-FFF2-40B4-BE49-F238E27FC236}">
                <a16:creationId xmlns:a16="http://schemas.microsoft.com/office/drawing/2014/main" id="{7AB2234A-5E51-4BFD-8AEF-701ED8F8D697}"/>
              </a:ext>
            </a:extLst>
          </p:cNvPr>
          <p:cNvSpPr>
            <a:spLocks noGrp="1"/>
          </p:cNvSpPr>
          <p:nvPr>
            <p:ph type="sldNum" sz="quarter" idx="12"/>
          </p:nvPr>
        </p:nvSpPr>
        <p:spPr/>
        <p:txBody>
          <a:bodyPr/>
          <a:lstStyle/>
          <a:p>
            <a:fld id="{205A59AA-5D0C-4121-9564-DE157D0FC12D}" type="slidenum">
              <a:rPr lang="zh-TW" altLang="en-US" smtClean="0"/>
              <a:t>26</a:t>
            </a:fld>
            <a:endParaRPr lang="zh-TW" altLang="en-US"/>
          </a:p>
        </p:txBody>
      </p:sp>
      <p:sp>
        <p:nvSpPr>
          <p:cNvPr id="4" name="標題 3">
            <a:extLst>
              <a:ext uri="{FF2B5EF4-FFF2-40B4-BE49-F238E27FC236}">
                <a16:creationId xmlns:a16="http://schemas.microsoft.com/office/drawing/2014/main" id="{EE19AFBA-BC8A-4CFD-939D-218468A221D7}"/>
              </a:ext>
            </a:extLst>
          </p:cNvPr>
          <p:cNvSpPr>
            <a:spLocks noGrp="1"/>
          </p:cNvSpPr>
          <p:nvPr>
            <p:ph type="title"/>
          </p:nvPr>
        </p:nvSpPr>
        <p:spPr/>
        <p:txBody>
          <a:bodyPr/>
          <a:lstStyle/>
          <a:p>
            <a:r>
              <a:rPr lang="en-US" altLang="zh-TW" dirty="0"/>
              <a:t>Error Frame </a:t>
            </a:r>
            <a:r>
              <a:rPr lang="en-US" altLang="zh-TW" i="1" baseline="-25000" dirty="0"/>
              <a:t>[</a:t>
            </a:r>
            <a:r>
              <a:rPr lang="en-US" altLang="zh-TW" i="1" baseline="-25000" dirty="0" err="1">
                <a:hlinkClick r:id="rId3"/>
              </a:rPr>
              <a:t>kvaser</a:t>
            </a:r>
            <a:r>
              <a:rPr lang="en-US" altLang="zh-TW" i="1" baseline="-25000" dirty="0"/>
              <a:t>] [</a:t>
            </a:r>
            <a:r>
              <a:rPr lang="en-US" altLang="zh-TW" i="1" baseline="-25000" dirty="0">
                <a:hlinkClick r:id="rId4"/>
              </a:rPr>
              <a:t>NCKU</a:t>
            </a:r>
            <a:r>
              <a:rPr lang="en-US" altLang="zh-TW" i="1" baseline="-25000" dirty="0"/>
              <a:t>][</a:t>
            </a:r>
            <a:r>
              <a:rPr lang="en-US" altLang="zh-TW" i="1" baseline="-25000" dirty="0">
                <a:hlinkClick r:id="rId5"/>
              </a:rPr>
              <a:t>CSS Electronics</a:t>
            </a:r>
            <a:r>
              <a:rPr lang="en-US" altLang="zh-TW" i="1" baseline="-25000" dirty="0"/>
              <a:t>]</a:t>
            </a:r>
            <a:endParaRPr lang="zh-TW" altLang="en-US" dirty="0"/>
          </a:p>
        </p:txBody>
      </p:sp>
      <p:sp>
        <p:nvSpPr>
          <p:cNvPr id="6" name="右大括弧 5">
            <a:extLst>
              <a:ext uri="{FF2B5EF4-FFF2-40B4-BE49-F238E27FC236}">
                <a16:creationId xmlns:a16="http://schemas.microsoft.com/office/drawing/2014/main" id="{F4D964A7-BD58-4B9C-976F-79B5055AE8EE}"/>
              </a:ext>
            </a:extLst>
          </p:cNvPr>
          <p:cNvSpPr/>
          <p:nvPr/>
        </p:nvSpPr>
        <p:spPr>
          <a:xfrm rot="5400000">
            <a:off x="5280663" y="2798930"/>
            <a:ext cx="252028" cy="8640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pic>
        <p:nvPicPr>
          <p:cNvPr id="8" name="圖片 7">
            <a:extLst>
              <a:ext uri="{FF2B5EF4-FFF2-40B4-BE49-F238E27FC236}">
                <a16:creationId xmlns:a16="http://schemas.microsoft.com/office/drawing/2014/main" id="{8BB9BBFD-45FB-4BE8-B811-FB49A6DADAA6}"/>
              </a:ext>
            </a:extLst>
          </p:cNvPr>
          <p:cNvPicPr>
            <a:picLocks noChangeAspect="1"/>
          </p:cNvPicPr>
          <p:nvPr/>
        </p:nvPicPr>
        <p:blipFill>
          <a:blip r:embed="rId6"/>
          <a:stretch>
            <a:fillRect/>
          </a:stretch>
        </p:blipFill>
        <p:spPr>
          <a:xfrm>
            <a:off x="5910733" y="3098963"/>
            <a:ext cx="864096" cy="258029"/>
          </a:xfrm>
          <a:prstGeom prst="rect">
            <a:avLst/>
          </a:prstGeom>
          <a:noFill/>
          <a:ln>
            <a:noFill/>
          </a:ln>
        </p:spPr>
      </p:pic>
      <p:cxnSp>
        <p:nvCxnSpPr>
          <p:cNvPr id="10" name="直線單箭頭接點 9">
            <a:extLst>
              <a:ext uri="{FF2B5EF4-FFF2-40B4-BE49-F238E27FC236}">
                <a16:creationId xmlns:a16="http://schemas.microsoft.com/office/drawing/2014/main" id="{EA46C4A0-6F05-44D6-86D6-DC86AADA7DB4}"/>
              </a:ext>
            </a:extLst>
          </p:cNvPr>
          <p:cNvCxnSpPr>
            <a:cxnSpLocks/>
            <a:stCxn id="6" idx="1"/>
          </p:cNvCxnSpPr>
          <p:nvPr/>
        </p:nvCxnSpPr>
        <p:spPr>
          <a:xfrm flipH="1">
            <a:off x="2771800" y="3356992"/>
            <a:ext cx="263487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手繪多邊形: 圖案 11">
            <a:extLst>
              <a:ext uri="{FF2B5EF4-FFF2-40B4-BE49-F238E27FC236}">
                <a16:creationId xmlns:a16="http://schemas.microsoft.com/office/drawing/2014/main" id="{9868768E-B9B6-4445-BD72-F663BD3D7B4C}"/>
              </a:ext>
            </a:extLst>
          </p:cNvPr>
          <p:cNvSpPr/>
          <p:nvPr/>
        </p:nvSpPr>
        <p:spPr>
          <a:xfrm>
            <a:off x="3721074" y="3350623"/>
            <a:ext cx="2621707" cy="510426"/>
          </a:xfrm>
          <a:custGeom>
            <a:avLst/>
            <a:gdLst>
              <a:gd name="connsiteX0" fmla="*/ 2619102 w 2619102"/>
              <a:gd name="connsiteY0" fmla="*/ 0 h 515983"/>
              <a:gd name="connsiteX1" fmla="*/ 2619102 w 2619102"/>
              <a:gd name="connsiteY1" fmla="*/ 124097 h 515983"/>
              <a:gd name="connsiteX2" fmla="*/ 0 w 2619102"/>
              <a:gd name="connsiteY2" fmla="*/ 124097 h 515983"/>
              <a:gd name="connsiteX3" fmla="*/ 0 w 2619102"/>
              <a:gd name="connsiteY3" fmla="*/ 515983 h 515983"/>
            </a:gdLst>
            <a:ahLst/>
            <a:cxnLst>
              <a:cxn ang="0">
                <a:pos x="connsiteX0" y="connsiteY0"/>
              </a:cxn>
              <a:cxn ang="0">
                <a:pos x="connsiteX1" y="connsiteY1"/>
              </a:cxn>
              <a:cxn ang="0">
                <a:pos x="connsiteX2" y="connsiteY2"/>
              </a:cxn>
              <a:cxn ang="0">
                <a:pos x="connsiteX3" y="connsiteY3"/>
              </a:cxn>
            </a:cxnLst>
            <a:rect l="l" t="t" r="r" b="b"/>
            <a:pathLst>
              <a:path w="2619102" h="515983">
                <a:moveTo>
                  <a:pt x="2619102" y="0"/>
                </a:moveTo>
                <a:lnTo>
                  <a:pt x="2619102" y="124097"/>
                </a:lnTo>
                <a:lnTo>
                  <a:pt x="0" y="124097"/>
                </a:lnTo>
                <a:lnTo>
                  <a:pt x="0" y="515983"/>
                </a:lnTo>
              </a:path>
            </a:pathLst>
          </a:custGeom>
          <a:noFill/>
          <a:ln>
            <a:solidFill>
              <a:srgbClr val="FF0000"/>
            </a:solidFill>
            <a:headEnd type="diamond"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FF0000"/>
              </a:solidFill>
            </a:endParaRPr>
          </a:p>
        </p:txBody>
      </p:sp>
      <p:sp>
        <p:nvSpPr>
          <p:cNvPr id="13" name="文字方塊 12">
            <a:extLst>
              <a:ext uri="{FF2B5EF4-FFF2-40B4-BE49-F238E27FC236}">
                <a16:creationId xmlns:a16="http://schemas.microsoft.com/office/drawing/2014/main" id="{2F8CB576-4314-4EF7-98C6-2F0E04875537}"/>
              </a:ext>
            </a:extLst>
          </p:cNvPr>
          <p:cNvSpPr txBox="1"/>
          <p:nvPr/>
        </p:nvSpPr>
        <p:spPr>
          <a:xfrm>
            <a:off x="971600" y="3167390"/>
            <a:ext cx="1678282" cy="954107"/>
          </a:xfrm>
          <a:prstGeom prst="rect">
            <a:avLst/>
          </a:prstGeom>
          <a:noFill/>
        </p:spPr>
        <p:txBody>
          <a:bodyPr wrap="square" rtlCol="0">
            <a:spAutoFit/>
          </a:bodyPr>
          <a:lstStyle/>
          <a:p>
            <a:r>
              <a:rPr lang="en-US" altLang="zh-TW" sz="1400" dirty="0">
                <a:solidFill>
                  <a:schemeClr val="bg2">
                    <a:lumMod val="50000"/>
                  </a:schemeClr>
                </a:solidFill>
              </a:rPr>
              <a:t>primary error flag</a:t>
            </a:r>
          </a:p>
          <a:p>
            <a:r>
              <a:rPr lang="en-US" altLang="zh-TW" sz="1400" dirty="0">
                <a:solidFill>
                  <a:schemeClr val="bg2">
                    <a:lumMod val="50000"/>
                  </a:schemeClr>
                </a:solidFill>
              </a:rPr>
              <a:t>(bit error)</a:t>
            </a:r>
          </a:p>
          <a:p>
            <a:r>
              <a:rPr lang="en-US" altLang="zh-TW" sz="1400" dirty="0" err="1">
                <a:solidFill>
                  <a:schemeClr val="bg2">
                    <a:lumMod val="50000"/>
                  </a:schemeClr>
                </a:solidFill>
              </a:rPr>
              <a:t>ps</a:t>
            </a:r>
            <a:r>
              <a:rPr lang="en-US" altLang="zh-TW" sz="1400" dirty="0">
                <a:solidFill>
                  <a:schemeClr val="bg2">
                    <a:lumMod val="50000"/>
                  </a:schemeClr>
                </a:solidFill>
              </a:rPr>
              <a:t>: Issued by a transmitting node</a:t>
            </a:r>
            <a:endParaRPr lang="zh-TW" altLang="en-US" sz="1400" dirty="0">
              <a:solidFill>
                <a:schemeClr val="bg2">
                  <a:lumMod val="50000"/>
                </a:schemeClr>
              </a:solidFill>
            </a:endParaRPr>
          </a:p>
        </p:txBody>
      </p:sp>
      <p:sp>
        <p:nvSpPr>
          <p:cNvPr id="16" name="文字方塊 15">
            <a:extLst>
              <a:ext uri="{FF2B5EF4-FFF2-40B4-BE49-F238E27FC236}">
                <a16:creationId xmlns:a16="http://schemas.microsoft.com/office/drawing/2014/main" id="{5D695A48-037B-4DE1-8CC1-16799C713496}"/>
              </a:ext>
            </a:extLst>
          </p:cNvPr>
          <p:cNvSpPr txBox="1"/>
          <p:nvPr/>
        </p:nvSpPr>
        <p:spPr>
          <a:xfrm>
            <a:off x="2771800" y="3769295"/>
            <a:ext cx="1842789" cy="954107"/>
          </a:xfrm>
          <a:prstGeom prst="rect">
            <a:avLst/>
          </a:prstGeom>
          <a:noFill/>
        </p:spPr>
        <p:txBody>
          <a:bodyPr wrap="square" rtlCol="0">
            <a:spAutoFit/>
          </a:bodyPr>
          <a:lstStyle/>
          <a:p>
            <a:r>
              <a:rPr lang="en-US" altLang="zh-TW" sz="1400" dirty="0">
                <a:solidFill>
                  <a:srgbClr val="FF0000"/>
                </a:solidFill>
              </a:rPr>
              <a:t>secondary error flag</a:t>
            </a:r>
          </a:p>
          <a:p>
            <a:r>
              <a:rPr lang="en-US" altLang="zh-TW" sz="1400" dirty="0">
                <a:solidFill>
                  <a:srgbClr val="FF0000"/>
                </a:solidFill>
              </a:rPr>
              <a:t>(bit stuffing error)</a:t>
            </a:r>
          </a:p>
          <a:p>
            <a:r>
              <a:rPr lang="en-US" altLang="zh-TW" sz="1400" dirty="0" err="1">
                <a:solidFill>
                  <a:srgbClr val="FF0000"/>
                </a:solidFill>
              </a:rPr>
              <a:t>ps</a:t>
            </a:r>
            <a:r>
              <a:rPr lang="en-US" altLang="zh-TW" sz="1400" dirty="0">
                <a:solidFill>
                  <a:srgbClr val="FF0000"/>
                </a:solidFill>
              </a:rPr>
              <a:t>: Issued by other nodes</a:t>
            </a:r>
            <a:endParaRPr lang="zh-TW" altLang="en-US" sz="1400" dirty="0">
              <a:solidFill>
                <a:srgbClr val="FF0000"/>
              </a:solidFill>
            </a:endParaRPr>
          </a:p>
        </p:txBody>
      </p:sp>
      <p:sp>
        <p:nvSpPr>
          <p:cNvPr id="18" name="文字方塊 17">
            <a:extLst>
              <a:ext uri="{FF2B5EF4-FFF2-40B4-BE49-F238E27FC236}">
                <a16:creationId xmlns:a16="http://schemas.microsoft.com/office/drawing/2014/main" id="{386398A7-734B-4753-8BDE-54A5CC5DE860}"/>
              </a:ext>
            </a:extLst>
          </p:cNvPr>
          <p:cNvSpPr txBox="1"/>
          <p:nvPr/>
        </p:nvSpPr>
        <p:spPr>
          <a:xfrm>
            <a:off x="132620" y="2200275"/>
            <a:ext cx="2880320" cy="523220"/>
          </a:xfrm>
          <a:prstGeom prst="rect">
            <a:avLst/>
          </a:prstGeom>
          <a:noFill/>
        </p:spPr>
        <p:txBody>
          <a:bodyPr wrap="square" rtlCol="0">
            <a:spAutoFit/>
          </a:bodyPr>
          <a:lstStyle/>
          <a:p>
            <a:r>
              <a:rPr lang="en-US" altLang="zh-TW" sz="1400" dirty="0"/>
              <a:t>A primary error flag may </a:t>
            </a:r>
            <a:r>
              <a:rPr lang="en-US" altLang="zh-TW" sz="1400" dirty="0">
                <a:hlinkClick r:id="rId5"/>
              </a:rPr>
              <a:t>overlap</a:t>
            </a:r>
            <a:r>
              <a:rPr lang="en-US" altLang="zh-TW" sz="1400" dirty="0"/>
              <a:t> with a secondary error flag.</a:t>
            </a:r>
            <a:endParaRPr lang="zh-TW" altLang="en-US" sz="1400" dirty="0"/>
          </a:p>
        </p:txBody>
      </p:sp>
    </p:spTree>
    <p:extLst>
      <p:ext uri="{BB962C8B-B14F-4D97-AF65-F5344CB8AC3E}">
        <p14:creationId xmlns:p14="http://schemas.microsoft.com/office/powerpoint/2010/main" val="39595793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a:extLst>
              <a:ext uri="{FF2B5EF4-FFF2-40B4-BE49-F238E27FC236}">
                <a16:creationId xmlns:a16="http://schemas.microsoft.com/office/drawing/2014/main" id="{875BAE8D-E2F3-471D-AB3F-51AC65C51F17}"/>
              </a:ext>
            </a:extLst>
          </p:cNvPr>
          <p:cNvSpPr>
            <a:spLocks noGrp="1"/>
          </p:cNvSpPr>
          <p:nvPr>
            <p:ph idx="1"/>
          </p:nvPr>
        </p:nvSpPr>
        <p:spPr/>
        <p:txBody>
          <a:bodyPr>
            <a:normAutofit/>
          </a:bodyPr>
          <a:lstStyle/>
          <a:p>
            <a:r>
              <a:rPr lang="en-US" altLang="zh-TW" dirty="0"/>
              <a:t>There are two types of </a:t>
            </a:r>
            <a:r>
              <a:rPr lang="en-US" altLang="zh-TW" b="1" i="1" dirty="0">
                <a:latin typeface="Times New Roman" panose="02020603050405020304" pitchFamily="18" charset="0"/>
                <a:cs typeface="Times New Roman" panose="02020603050405020304" pitchFamily="18" charset="0"/>
              </a:rPr>
              <a:t>error flags</a:t>
            </a:r>
            <a:r>
              <a:rPr lang="en-US" altLang="zh-TW" dirty="0"/>
              <a:t>:</a:t>
            </a:r>
          </a:p>
          <a:p>
            <a:r>
              <a:rPr lang="en-US" altLang="zh-TW" b="1" i="1" dirty="0">
                <a:latin typeface="Times New Roman" panose="02020603050405020304" pitchFamily="18" charset="0"/>
                <a:cs typeface="Times New Roman" panose="02020603050405020304" pitchFamily="18" charset="0"/>
              </a:rPr>
              <a:t>Active Error Flag</a:t>
            </a:r>
          </a:p>
          <a:p>
            <a:pPr lvl="1"/>
            <a:r>
              <a:rPr lang="en-US" altLang="zh-TW" b="1" dirty="0">
                <a:solidFill>
                  <a:srgbClr val="FF0000"/>
                </a:solidFill>
              </a:rPr>
              <a:t>6</a:t>
            </a:r>
            <a:r>
              <a:rPr lang="en-US" altLang="zh-TW" dirty="0"/>
              <a:t> dominant bits – Transmitted by a node detecting an error on the network that is in error state </a:t>
            </a:r>
            <a:r>
              <a:rPr lang="en-US" altLang="zh-TW" i="1" dirty="0">
                <a:latin typeface="Times New Roman" panose="02020603050405020304" pitchFamily="18" charset="0"/>
                <a:cs typeface="Times New Roman" panose="02020603050405020304" pitchFamily="18" charset="0"/>
              </a:rPr>
              <a:t>error active</a:t>
            </a:r>
            <a:r>
              <a:rPr lang="en-US" altLang="zh-TW" dirty="0"/>
              <a:t>.</a:t>
            </a:r>
          </a:p>
          <a:p>
            <a:r>
              <a:rPr lang="en-US" altLang="zh-TW" b="1" dirty="0">
                <a:latin typeface="Times New Roman" panose="02020603050405020304" pitchFamily="18" charset="0"/>
                <a:cs typeface="Times New Roman" panose="02020603050405020304" pitchFamily="18" charset="0"/>
              </a:rPr>
              <a:t>Passive Error Flag</a:t>
            </a:r>
          </a:p>
          <a:p>
            <a:pPr lvl="1"/>
            <a:r>
              <a:rPr lang="en-US" altLang="zh-TW" b="1" dirty="0">
                <a:solidFill>
                  <a:srgbClr val="FF0000"/>
                </a:solidFill>
              </a:rPr>
              <a:t>6</a:t>
            </a:r>
            <a:r>
              <a:rPr lang="en-US" altLang="zh-TW" dirty="0"/>
              <a:t> recessive bits – Transmitted by a node detecting an active error frame on the network that is in error state </a:t>
            </a:r>
            <a:r>
              <a:rPr lang="en-US" altLang="zh-TW" i="1" dirty="0">
                <a:latin typeface="Times New Roman" panose="02020603050405020304" pitchFamily="18" charset="0"/>
                <a:cs typeface="Times New Roman" panose="02020603050405020304" pitchFamily="18" charset="0"/>
              </a:rPr>
              <a:t>error passive</a:t>
            </a:r>
            <a:r>
              <a:rPr lang="en-US" altLang="zh-TW" dirty="0"/>
              <a:t>.</a:t>
            </a:r>
            <a:endParaRPr lang="zh-TW" altLang="en-US" dirty="0"/>
          </a:p>
        </p:txBody>
      </p:sp>
      <p:sp>
        <p:nvSpPr>
          <p:cNvPr id="3" name="投影片編號版面配置區 2">
            <a:extLst>
              <a:ext uri="{FF2B5EF4-FFF2-40B4-BE49-F238E27FC236}">
                <a16:creationId xmlns:a16="http://schemas.microsoft.com/office/drawing/2014/main" id="{782529D7-C664-4FB5-95E5-7D0D6A4E04FA}"/>
              </a:ext>
            </a:extLst>
          </p:cNvPr>
          <p:cNvSpPr>
            <a:spLocks noGrp="1"/>
          </p:cNvSpPr>
          <p:nvPr>
            <p:ph type="sldNum" sz="quarter" idx="12"/>
          </p:nvPr>
        </p:nvSpPr>
        <p:spPr/>
        <p:txBody>
          <a:bodyPr/>
          <a:lstStyle/>
          <a:p>
            <a:fld id="{205A59AA-5D0C-4121-9564-DE157D0FC12D}" type="slidenum">
              <a:rPr lang="zh-TW" altLang="en-US" smtClean="0"/>
              <a:t>27</a:t>
            </a:fld>
            <a:endParaRPr lang="zh-TW" altLang="en-US"/>
          </a:p>
        </p:txBody>
      </p:sp>
      <p:sp>
        <p:nvSpPr>
          <p:cNvPr id="4" name="標題 3">
            <a:extLst>
              <a:ext uri="{FF2B5EF4-FFF2-40B4-BE49-F238E27FC236}">
                <a16:creationId xmlns:a16="http://schemas.microsoft.com/office/drawing/2014/main" id="{F35B9409-3911-49B7-8F12-4EC7EDCC6C8F}"/>
              </a:ext>
            </a:extLst>
          </p:cNvPr>
          <p:cNvSpPr>
            <a:spLocks noGrp="1"/>
          </p:cNvSpPr>
          <p:nvPr>
            <p:ph type="title"/>
          </p:nvPr>
        </p:nvSpPr>
        <p:spPr/>
        <p:txBody>
          <a:bodyPr/>
          <a:lstStyle/>
          <a:p>
            <a:r>
              <a:rPr lang="en-US" altLang="zh-TW" dirty="0"/>
              <a:t>Error Flags </a:t>
            </a:r>
            <a:r>
              <a:rPr lang="en-US" altLang="zh-TW" i="1" baseline="-25000" dirty="0"/>
              <a:t>[</a:t>
            </a:r>
            <a:r>
              <a:rPr lang="en-US" altLang="zh-TW" i="1" baseline="-25000" dirty="0" err="1">
                <a:hlinkClick r:id="rId2"/>
              </a:rPr>
              <a:t>wikipedia</a:t>
            </a:r>
            <a:r>
              <a:rPr lang="en-US" altLang="zh-TW" i="1" baseline="-25000" dirty="0"/>
              <a:t>]</a:t>
            </a:r>
            <a:endParaRPr lang="zh-TW" altLang="en-US" i="1" baseline="-25000" dirty="0"/>
          </a:p>
        </p:txBody>
      </p:sp>
    </p:spTree>
    <p:extLst>
      <p:ext uri="{BB962C8B-B14F-4D97-AF65-F5344CB8AC3E}">
        <p14:creationId xmlns:p14="http://schemas.microsoft.com/office/powerpoint/2010/main" val="3969248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660373" cy="3450696"/>
          </a:xfrm>
        </p:spPr>
        <p:txBody>
          <a:bodyPr>
            <a:normAutofit/>
          </a:bodyPr>
          <a:lstStyle/>
          <a:p>
            <a:r>
              <a:rPr lang="en-US" altLang="zh-TW" dirty="0"/>
              <a:t>For any detected errors, the perceived node transmits an error frame on the bus and increases one of the two error counters it maintains: </a:t>
            </a:r>
          </a:p>
          <a:p>
            <a:pPr lvl="1"/>
            <a:r>
              <a:rPr lang="en-US" altLang="zh-TW" i="1" dirty="0">
                <a:latin typeface="Times New Roman" panose="02020603050405020304" pitchFamily="18" charset="0"/>
                <a:cs typeface="Times New Roman" panose="02020603050405020304" pitchFamily="18" charset="0"/>
              </a:rPr>
              <a:t>Transmit Error Counter</a:t>
            </a:r>
            <a:r>
              <a:rPr lang="en-US" altLang="zh-TW" i="1" dirty="0"/>
              <a:t> </a:t>
            </a:r>
            <a:r>
              <a:rPr lang="en-US" altLang="zh-TW" dirty="0"/>
              <a:t>(</a:t>
            </a:r>
            <a:r>
              <a:rPr lang="en-US" altLang="zh-TW" b="1" dirty="0"/>
              <a:t>TEC</a:t>
            </a:r>
            <a:r>
              <a:rPr lang="en-US" altLang="zh-TW" dirty="0"/>
              <a:t>) </a:t>
            </a:r>
          </a:p>
          <a:p>
            <a:pPr marL="301943" lvl="1" indent="0">
              <a:buNone/>
            </a:pPr>
            <a:r>
              <a:rPr lang="en-US" altLang="zh-TW" dirty="0"/>
              <a:t>                      and </a:t>
            </a:r>
          </a:p>
          <a:p>
            <a:pPr lvl="1"/>
            <a:r>
              <a:rPr lang="en-US" altLang="zh-TW" i="1" dirty="0">
                <a:latin typeface="Times New Roman" panose="02020603050405020304" pitchFamily="18" charset="0"/>
                <a:cs typeface="Times New Roman" panose="02020603050405020304" pitchFamily="18" charset="0"/>
              </a:rPr>
              <a:t>Receive Error Counter</a:t>
            </a:r>
            <a:r>
              <a:rPr lang="en-US" altLang="zh-TW" i="1" dirty="0"/>
              <a:t> </a:t>
            </a:r>
            <a:r>
              <a:rPr lang="en-US" altLang="zh-TW" dirty="0"/>
              <a:t>(</a:t>
            </a:r>
            <a:r>
              <a:rPr lang="en-US" altLang="zh-TW" b="1" dirty="0"/>
              <a:t>REC</a:t>
            </a:r>
            <a:r>
              <a:rPr lang="en-US" altLang="zh-TW" dirty="0"/>
              <a:t>). </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28</a:t>
            </a:fld>
            <a:endParaRPr lang="zh-TW" altLang="en-US"/>
          </a:p>
        </p:txBody>
      </p:sp>
      <p:sp>
        <p:nvSpPr>
          <p:cNvPr id="4" name="標題 3"/>
          <p:cNvSpPr>
            <a:spLocks noGrp="1"/>
          </p:cNvSpPr>
          <p:nvPr>
            <p:ph type="title"/>
          </p:nvPr>
        </p:nvSpPr>
        <p:spPr/>
        <p:txBody>
          <a:bodyPr/>
          <a:lstStyle/>
          <a:p>
            <a:r>
              <a:rPr lang="en-US" altLang="zh-TW" dirty="0"/>
              <a:t>Error Counters </a:t>
            </a:r>
            <a:r>
              <a:rPr lang="en-US" altLang="zh-TW" i="1" baseline="-25000" dirty="0"/>
              <a:t>[</a:t>
            </a:r>
            <a:r>
              <a:rPr lang="en-US" altLang="zh-TW" i="1" baseline="-25000" dirty="0">
                <a:hlinkClick r:id="rId2"/>
              </a:rPr>
              <a:t>Cho et al.</a:t>
            </a:r>
            <a:r>
              <a:rPr lang="en-US" altLang="zh-TW" i="1" baseline="-25000" dirty="0"/>
              <a:t>]</a:t>
            </a:r>
            <a:endParaRPr lang="zh-TW" altLang="en-US" dirty="0"/>
          </a:p>
        </p:txBody>
      </p:sp>
    </p:spTree>
    <p:extLst>
      <p:ext uri="{BB962C8B-B14F-4D97-AF65-F5344CB8AC3E}">
        <p14:creationId xmlns:p14="http://schemas.microsoft.com/office/powerpoint/2010/main" val="2347883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7" y="2675466"/>
            <a:ext cx="8424936" cy="3633853"/>
          </a:xfrm>
        </p:spPr>
        <p:txBody>
          <a:bodyPr/>
          <a:lstStyle/>
          <a:p>
            <a:r>
              <a:rPr lang="en-US" altLang="zh-TW" dirty="0"/>
              <a:t>There are several rules governing the increase/decrease of these counters.</a:t>
            </a:r>
          </a:p>
          <a:p>
            <a:r>
              <a:rPr lang="en-US" altLang="zh-TW" dirty="0"/>
              <a:t>In essence, a node that detects an error during transmission increases </a:t>
            </a:r>
            <a:r>
              <a:rPr lang="en-US" altLang="zh-TW" b="1" dirty="0"/>
              <a:t>TEC</a:t>
            </a:r>
            <a:r>
              <a:rPr lang="en-US" altLang="zh-TW" dirty="0"/>
              <a:t> by </a:t>
            </a:r>
            <a:r>
              <a:rPr lang="en-US" altLang="zh-TW" b="1" dirty="0">
                <a:solidFill>
                  <a:srgbClr val="FF0000"/>
                </a:solidFill>
              </a:rPr>
              <a:t>8</a:t>
            </a:r>
            <a:r>
              <a:rPr lang="en-US" altLang="zh-TW" dirty="0"/>
              <a:t>, whereas if perceived during reception, </a:t>
            </a:r>
            <a:r>
              <a:rPr lang="en-US" altLang="zh-TW" b="1" dirty="0"/>
              <a:t>REC</a:t>
            </a:r>
            <a:r>
              <a:rPr lang="en-US" altLang="zh-TW" dirty="0"/>
              <a:t> is increased by </a:t>
            </a:r>
            <a:r>
              <a:rPr lang="en-US" altLang="zh-TW" b="1" dirty="0">
                <a:solidFill>
                  <a:srgbClr val="FF0000"/>
                </a:solidFill>
              </a:rPr>
              <a:t>1</a:t>
            </a:r>
            <a:r>
              <a:rPr lang="en-US" altLang="zh-TW" dirty="0"/>
              <a:t>. </a:t>
            </a:r>
          </a:p>
          <a:p>
            <a:r>
              <a:rPr lang="en-US" altLang="zh-TW" dirty="0"/>
              <a:t>Moreover, for any error-free transmission and reception, </a:t>
            </a:r>
            <a:r>
              <a:rPr lang="en-US" altLang="zh-TW" b="1" dirty="0"/>
              <a:t>TEC</a:t>
            </a:r>
            <a:r>
              <a:rPr lang="en-US" altLang="zh-TW" dirty="0"/>
              <a:t> and </a:t>
            </a:r>
            <a:r>
              <a:rPr lang="en-US" altLang="zh-TW" b="1" dirty="0"/>
              <a:t>REC</a:t>
            </a:r>
            <a:r>
              <a:rPr lang="en-US" altLang="zh-TW" dirty="0"/>
              <a:t> are decreased by </a:t>
            </a:r>
            <a:r>
              <a:rPr lang="en-US" altLang="zh-TW" b="1" dirty="0">
                <a:solidFill>
                  <a:srgbClr val="FF0000"/>
                </a:solidFill>
              </a:rPr>
              <a:t>1</a:t>
            </a:r>
            <a:r>
              <a:rPr lang="en-US" altLang="zh-TW" dirty="0"/>
              <a:t>, respectively.</a:t>
            </a:r>
            <a:endParaRPr lang="zh-TW" altLang="en-US" dirty="0"/>
          </a:p>
          <a:p>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29</a:t>
            </a:fld>
            <a:endParaRPr lang="zh-TW" altLang="en-US"/>
          </a:p>
        </p:txBody>
      </p:sp>
      <p:sp>
        <p:nvSpPr>
          <p:cNvPr id="4" name="標題 3"/>
          <p:cNvSpPr>
            <a:spLocks noGrp="1"/>
          </p:cNvSpPr>
          <p:nvPr>
            <p:ph type="title"/>
          </p:nvPr>
        </p:nvSpPr>
        <p:spPr/>
        <p:txBody>
          <a:bodyPr>
            <a:normAutofit fontScale="90000"/>
          </a:bodyPr>
          <a:lstStyle/>
          <a:p>
            <a:r>
              <a:rPr lang="en-US" altLang="zh-TW" dirty="0"/>
              <a:t>Rules for the Error Counters</a:t>
            </a:r>
            <a:r>
              <a:rPr lang="en-US" altLang="zh-TW" i="1" baseline="-25000" dirty="0"/>
              <a:t>[</a:t>
            </a:r>
            <a:r>
              <a:rPr lang="en-US" altLang="zh-TW" i="1" baseline="-25000" dirty="0">
                <a:hlinkClick r:id="rId2"/>
              </a:rPr>
              <a:t>Cho et al.</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30561137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6" y="2492896"/>
            <a:ext cx="8020413" cy="3993894"/>
          </a:xfrm>
        </p:spPr>
        <p:txBody>
          <a:bodyPr>
            <a:normAutofit fontScale="92500" lnSpcReduction="10000"/>
          </a:bodyPr>
          <a:lstStyle/>
          <a:p>
            <a:r>
              <a:rPr lang="en-US" altLang="zh-TW" dirty="0"/>
              <a:t>Each CAN node can be in three distinct error states, depending on how many errors a certain node has generated or observed:</a:t>
            </a:r>
          </a:p>
          <a:p>
            <a:pPr lvl="1"/>
            <a:r>
              <a:rPr lang="en-US" altLang="zh-TW" b="1" dirty="0"/>
              <a:t>Error Active</a:t>
            </a:r>
            <a:r>
              <a:rPr lang="en-US" altLang="zh-TW" dirty="0"/>
              <a:t>: the CAN node normally takes part in bus communications and sends an </a:t>
            </a:r>
            <a:r>
              <a:rPr lang="en-US" altLang="zh-TW" i="1" dirty="0">
                <a:latin typeface="Times New Roman" panose="02020603050405020304" pitchFamily="18" charset="0"/>
                <a:cs typeface="Times New Roman" panose="02020603050405020304" pitchFamily="18" charset="0"/>
              </a:rPr>
              <a:t>active error flag</a:t>
            </a:r>
            <a:r>
              <a:rPr lang="en-US" altLang="zh-TW" dirty="0"/>
              <a:t> (</a:t>
            </a:r>
            <a:r>
              <a:rPr lang="en-US" altLang="zh-TW" b="1" dirty="0">
                <a:solidFill>
                  <a:srgbClr val="FF0000"/>
                </a:solidFill>
              </a:rPr>
              <a:t>6</a:t>
            </a:r>
            <a:r>
              <a:rPr lang="en-US" altLang="zh-TW" dirty="0"/>
              <a:t> dominant bits) when it detects an error.</a:t>
            </a:r>
          </a:p>
          <a:p>
            <a:pPr lvl="1"/>
            <a:r>
              <a:rPr lang="en-US" altLang="zh-TW" b="1" dirty="0"/>
              <a:t>Error Passive</a:t>
            </a:r>
            <a:r>
              <a:rPr lang="en-US" altLang="zh-TW" dirty="0"/>
              <a:t>: the CAN node can normally take part in bus communications, but can only send a </a:t>
            </a:r>
            <a:r>
              <a:rPr lang="en-US" altLang="zh-TW" i="1" dirty="0">
                <a:latin typeface="Times New Roman" panose="02020603050405020304" pitchFamily="18" charset="0"/>
                <a:cs typeface="Times New Roman" panose="02020603050405020304" pitchFamily="18" charset="0"/>
              </a:rPr>
              <a:t>passive error flag</a:t>
            </a:r>
            <a:r>
              <a:rPr lang="en-US" altLang="zh-TW" dirty="0"/>
              <a:t> (</a:t>
            </a:r>
            <a:r>
              <a:rPr lang="en-US" altLang="zh-TW" b="1" dirty="0">
                <a:solidFill>
                  <a:srgbClr val="FF0000"/>
                </a:solidFill>
              </a:rPr>
              <a:t>6</a:t>
            </a:r>
            <a:r>
              <a:rPr lang="en-US" altLang="zh-TW" dirty="0"/>
              <a:t> recessive bits) when it detects an error. </a:t>
            </a:r>
          </a:p>
          <a:p>
            <a:pPr lvl="2"/>
            <a:r>
              <a:rPr lang="en-US" altLang="zh-TW" dirty="0"/>
              <a:t>When sending two consecutive data or remote frames, CAN controllers that are in the “Error Passive” state must wait the “Suspend Transmission Time” (</a:t>
            </a:r>
            <a:r>
              <a:rPr lang="en-US" altLang="zh-TW" b="1" dirty="0">
                <a:solidFill>
                  <a:srgbClr val="FF0000"/>
                </a:solidFill>
              </a:rPr>
              <a:t>8</a:t>
            </a:r>
            <a:r>
              <a:rPr lang="en-US" altLang="zh-TW" dirty="0"/>
              <a:t> bits).</a:t>
            </a:r>
          </a:p>
          <a:p>
            <a:pPr lvl="1"/>
            <a:r>
              <a:rPr lang="en-US" altLang="zh-TW" b="1" dirty="0"/>
              <a:t>Bus Off</a:t>
            </a:r>
            <a:r>
              <a:rPr lang="en-US" altLang="zh-TW" dirty="0"/>
              <a:t>: the CAN node cannot take part in any bus communication, not even reading frames o the bus.</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30</a:t>
            </a:fld>
            <a:endParaRPr lang="zh-TW" altLang="en-US"/>
          </a:p>
        </p:txBody>
      </p:sp>
      <p:sp>
        <p:nvSpPr>
          <p:cNvPr id="4" name="標題 3"/>
          <p:cNvSpPr>
            <a:spLocks noGrp="1"/>
          </p:cNvSpPr>
          <p:nvPr>
            <p:ph type="title"/>
          </p:nvPr>
        </p:nvSpPr>
        <p:spPr/>
        <p:txBody>
          <a:bodyPr/>
          <a:lstStyle/>
          <a:p>
            <a:r>
              <a:rPr lang="en-US" altLang="zh-TW" dirty="0"/>
              <a:t>Error States </a:t>
            </a:r>
            <a:r>
              <a:rPr lang="en-US" altLang="zh-TW" i="1" baseline="-25000" dirty="0"/>
              <a:t>[</a:t>
            </a:r>
            <a:r>
              <a:rPr lang="en-US" altLang="zh-TW" i="1" baseline="-25000" dirty="0">
                <a:hlinkClick r:id="rId2"/>
              </a:rPr>
              <a:t>Andrea </a:t>
            </a:r>
            <a:r>
              <a:rPr lang="en-US" altLang="zh-TW" i="1" baseline="-25000" dirty="0" err="1">
                <a:hlinkClick r:id="rId2"/>
              </a:rPr>
              <a:t>Palanca</a:t>
            </a:r>
            <a:r>
              <a:rPr lang="en-US" altLang="zh-TW" i="1" baseline="-25000" dirty="0">
                <a:hlinkClick r:id="rId2"/>
              </a:rPr>
              <a:t> et al.</a:t>
            </a:r>
            <a:r>
              <a:rPr lang="en-US" altLang="zh-TW" i="1" baseline="-25000" dirty="0"/>
              <a:t>][</a:t>
            </a:r>
            <a:r>
              <a:rPr lang="en-US" altLang="zh-TW" i="1" baseline="-25000" dirty="0">
                <a:hlinkClick r:id="rId3"/>
              </a:rPr>
              <a:t>vector</a:t>
            </a:r>
            <a:r>
              <a:rPr lang="en-US" altLang="zh-TW" i="1" baseline="-25000" dirty="0"/>
              <a:t>]</a:t>
            </a:r>
            <a:endParaRPr lang="zh-TW" altLang="en-US" dirty="0"/>
          </a:p>
        </p:txBody>
      </p:sp>
    </p:spTree>
    <p:extLst>
      <p:ext uri="{BB962C8B-B14F-4D97-AF65-F5344CB8AC3E}">
        <p14:creationId xmlns:p14="http://schemas.microsoft.com/office/powerpoint/2010/main" val="3820895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31</a:t>
            </a:fld>
            <a:endParaRPr lang="zh-TW" altLang="en-US"/>
          </a:p>
        </p:txBody>
      </p:sp>
      <p:sp>
        <p:nvSpPr>
          <p:cNvPr id="4" name="標題 3"/>
          <p:cNvSpPr>
            <a:spLocks noGrp="1"/>
          </p:cNvSpPr>
          <p:nvPr>
            <p:ph type="title"/>
          </p:nvPr>
        </p:nvSpPr>
        <p:spPr>
          <a:xfrm>
            <a:off x="460375" y="404664"/>
            <a:ext cx="8229600" cy="1252728"/>
          </a:xfrm>
        </p:spPr>
        <p:txBody>
          <a:bodyPr>
            <a:normAutofit fontScale="90000"/>
          </a:bodyPr>
          <a:lstStyle/>
          <a:p>
            <a:r>
              <a:rPr lang="en-US" altLang="zh-TW" dirty="0"/>
              <a:t>How does CAN Error Handling Work? </a:t>
            </a:r>
            <a:r>
              <a:rPr lang="en-US" altLang="zh-TW" i="1" baseline="-25000" dirty="0"/>
              <a:t>[</a:t>
            </a:r>
            <a:r>
              <a:rPr lang="en-US" altLang="zh-TW" i="1" baseline="-25000" dirty="0">
                <a:hlinkClick r:id="rId2"/>
              </a:rPr>
              <a:t>CSS ELECTRONICS</a:t>
            </a:r>
            <a:r>
              <a:rPr lang="en-US" altLang="zh-TW" i="1" baseline="-25000" dirty="0"/>
              <a:t>]</a:t>
            </a:r>
            <a:br>
              <a:rPr lang="en-US" altLang="zh-TW" b="1" dirty="0"/>
            </a:br>
            <a:endParaRPr lang="zh-TW" altLang="en-US" dirty="0"/>
          </a:p>
        </p:txBody>
      </p:sp>
      <p:sp>
        <p:nvSpPr>
          <p:cNvPr id="6" name="AutoShape 4" descr="CAN bus error frame exampl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996952"/>
            <a:ext cx="85344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51867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2492896"/>
            <a:ext cx="8712967" cy="4248472"/>
          </a:xfrm>
        </p:spPr>
        <p:txBody>
          <a:bodyPr>
            <a:noAutofit/>
          </a:bodyPr>
          <a:lstStyle/>
          <a:p>
            <a:r>
              <a:rPr lang="en-US" altLang="zh-TW" sz="1800" dirty="0"/>
              <a:t>CAN node 1 transmits a message onto the CAN bus - and reads every bit it sends </a:t>
            </a:r>
          </a:p>
          <a:p>
            <a:r>
              <a:rPr lang="en-US" altLang="zh-TW" sz="1800" dirty="0"/>
              <a:t>In doing so, it discovers that one bit that was sent dominant was read recessive </a:t>
            </a:r>
          </a:p>
          <a:p>
            <a:r>
              <a:rPr lang="en-US" altLang="zh-TW" sz="1800" dirty="0"/>
              <a:t>This is a 'Bit Error' and node 1 raises an Active Error Flag to inform other nodes </a:t>
            </a:r>
          </a:p>
          <a:p>
            <a:r>
              <a:rPr lang="en-US" altLang="zh-TW" sz="1800" dirty="0"/>
              <a:t>In practice, this means that node 1 sends a sequence of 6 dominant bits onto the bus </a:t>
            </a:r>
          </a:p>
          <a:p>
            <a:r>
              <a:rPr lang="en-US" altLang="zh-TW" sz="1800" dirty="0"/>
              <a:t>In turn, the 6 dominant bits are seen as a 'Bit Stuffing Error' by other nodes </a:t>
            </a:r>
          </a:p>
          <a:p>
            <a:r>
              <a:rPr lang="en-US" altLang="zh-TW" sz="1800" dirty="0"/>
              <a:t>In response, nodes 2 and 3 simultaneously raise an Active Error Flag </a:t>
            </a:r>
          </a:p>
          <a:p>
            <a:r>
              <a:rPr lang="en-US" altLang="zh-TW" sz="1800" dirty="0"/>
              <a:t>This sequence of raised error flags comprise part of a 'CAN error frame' </a:t>
            </a:r>
          </a:p>
          <a:p>
            <a:r>
              <a:rPr lang="en-US" altLang="zh-TW" sz="1800" dirty="0"/>
              <a:t>CAN node 1, the transmitter, increases its 'Transmit Error Counter' (TEC) by 8 </a:t>
            </a:r>
          </a:p>
          <a:p>
            <a:r>
              <a:rPr lang="en-US" altLang="zh-TW" sz="1800" dirty="0"/>
              <a:t>CAN nodes 2 and 3 increase their 'Receive Error Counter' (REC) by 1 </a:t>
            </a:r>
          </a:p>
          <a:p>
            <a:r>
              <a:rPr lang="en-US" altLang="zh-TW" sz="1800" dirty="0"/>
              <a:t>CAN node 1 automatically re-transmits the message - and now succeeds </a:t>
            </a:r>
          </a:p>
          <a:p>
            <a:r>
              <a:rPr lang="en-US" altLang="zh-TW" sz="1800" dirty="0"/>
              <a:t>As a result, node 1 reduces its TEC by 1 and nodes 2 and 3 reduce their REC by 1 </a:t>
            </a:r>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32</a:t>
            </a:fld>
            <a:endParaRPr lang="zh-TW" altLang="en-US"/>
          </a:p>
        </p:txBody>
      </p:sp>
      <p:sp>
        <p:nvSpPr>
          <p:cNvPr id="4" name="標題 3"/>
          <p:cNvSpPr>
            <a:spLocks noGrp="1"/>
          </p:cNvSpPr>
          <p:nvPr>
            <p:ph type="title"/>
          </p:nvPr>
        </p:nvSpPr>
        <p:spPr/>
        <p:txBody>
          <a:bodyPr>
            <a:normAutofit fontScale="90000"/>
          </a:bodyPr>
          <a:lstStyle/>
          <a:p>
            <a:r>
              <a:rPr lang="en-US" altLang="zh-TW" dirty="0"/>
              <a:t>Step-by-Step Explanation </a:t>
            </a:r>
            <a:r>
              <a:rPr lang="en-US" altLang="zh-TW" i="1" baseline="-25000" dirty="0"/>
              <a:t>[</a:t>
            </a:r>
            <a:r>
              <a:rPr lang="en-US" altLang="zh-TW" i="1" baseline="-25000" dirty="0">
                <a:hlinkClick r:id="rId2"/>
              </a:rPr>
              <a:t>CSS ELECTRONICS</a:t>
            </a:r>
            <a:r>
              <a:rPr lang="en-US" altLang="zh-TW" i="1" baseline="-25000" dirty="0"/>
              <a:t>]</a:t>
            </a:r>
            <a:endParaRPr lang="zh-TW" altLang="en-US" dirty="0"/>
          </a:p>
        </p:txBody>
      </p:sp>
    </p:spTree>
    <p:extLst>
      <p:ext uri="{BB962C8B-B14F-4D97-AF65-F5344CB8AC3E}">
        <p14:creationId xmlns:p14="http://schemas.microsoft.com/office/powerpoint/2010/main" val="474683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14733" cy="3450696"/>
          </a:xfrm>
        </p:spPr>
        <p:txBody>
          <a:bodyPr>
            <a:normAutofit/>
          </a:bodyPr>
          <a:lstStyle/>
          <a:p>
            <a:r>
              <a:rPr lang="en-US" altLang="zh-TW" dirty="0"/>
              <a:t>According to the protocol, whenever a transmitting node sends an error flag, its </a:t>
            </a:r>
            <a:r>
              <a:rPr lang="en-US" altLang="zh-TW" b="1" dirty="0"/>
              <a:t>TEC</a:t>
            </a:r>
            <a:r>
              <a:rPr lang="en-US" altLang="zh-TW" dirty="0"/>
              <a:t> must be increased by </a:t>
            </a:r>
            <a:r>
              <a:rPr lang="en-US" altLang="zh-TW" b="1" dirty="0">
                <a:solidFill>
                  <a:srgbClr val="FF0000"/>
                </a:solidFill>
              </a:rPr>
              <a:t>8</a:t>
            </a:r>
            <a:r>
              <a:rPr lang="en-US" altLang="zh-TW" dirty="0"/>
              <a:t>. </a:t>
            </a:r>
          </a:p>
          <a:p>
            <a:r>
              <a:rPr lang="en-US" altLang="zh-TW" dirty="0"/>
              <a:t>This means that, after </a:t>
            </a:r>
            <a:r>
              <a:rPr lang="en-US" altLang="zh-TW" b="1" dirty="0">
                <a:solidFill>
                  <a:srgbClr val="FF0000"/>
                </a:solidFill>
              </a:rPr>
              <a:t>16</a:t>
            </a:r>
            <a:r>
              <a:rPr lang="en-US" altLang="zh-TW" dirty="0"/>
              <a:t> invalid transmissions, an Error Active node with a zeroed </a:t>
            </a:r>
            <a:r>
              <a:rPr lang="en-US" altLang="zh-TW" b="1" dirty="0"/>
              <a:t>TEC</a:t>
            </a:r>
            <a:r>
              <a:rPr lang="en-US" altLang="zh-TW" dirty="0"/>
              <a:t> will go in Error Passive state (</a:t>
            </a:r>
            <a:r>
              <a:rPr lang="en-US" altLang="zh-TW" b="1" dirty="0"/>
              <a:t>TEC</a:t>
            </a:r>
            <a:r>
              <a:rPr lang="en-US" altLang="zh-TW" dirty="0"/>
              <a:t> =16*8 = 128), and after another </a:t>
            </a:r>
            <a:r>
              <a:rPr lang="en-US" altLang="zh-TW" b="1" dirty="0">
                <a:solidFill>
                  <a:srgbClr val="FF0000"/>
                </a:solidFill>
              </a:rPr>
              <a:t>16</a:t>
            </a:r>
            <a:r>
              <a:rPr lang="en-US" altLang="zh-TW" dirty="0"/>
              <a:t> invalid transmissions it will enter the Bus Off state (</a:t>
            </a:r>
            <a:r>
              <a:rPr lang="en-US" altLang="zh-TW" b="1" dirty="0"/>
              <a:t>TEC</a:t>
            </a:r>
            <a:r>
              <a:rPr lang="en-US" altLang="zh-TW" dirty="0"/>
              <a:t> = 256), denying all bus communication until a bus idle condition or a reset command (or both) are observed.</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33</a:t>
            </a:fld>
            <a:endParaRPr lang="zh-TW" altLang="en-US"/>
          </a:p>
        </p:txBody>
      </p:sp>
      <p:sp>
        <p:nvSpPr>
          <p:cNvPr id="4" name="標題 3"/>
          <p:cNvSpPr>
            <a:spLocks noGrp="1"/>
          </p:cNvSpPr>
          <p:nvPr>
            <p:ph type="title"/>
          </p:nvPr>
        </p:nvSpPr>
        <p:spPr/>
        <p:txBody>
          <a:bodyPr>
            <a:normAutofit/>
          </a:bodyPr>
          <a:lstStyle/>
          <a:p>
            <a:r>
              <a:rPr lang="en-US" altLang="zh-TW" dirty="0"/>
              <a:t>Bus Off </a:t>
            </a:r>
            <a:r>
              <a:rPr lang="en-US" altLang="zh-TW" i="1" baseline="-25000" dirty="0"/>
              <a:t>[</a:t>
            </a:r>
            <a:r>
              <a:rPr lang="en-US" altLang="zh-TW" i="1" baseline="-25000" dirty="0">
                <a:hlinkClick r:id="rId2"/>
              </a:rPr>
              <a:t>Andrea </a:t>
            </a:r>
            <a:r>
              <a:rPr lang="en-US" altLang="zh-TW" i="1" baseline="-25000" dirty="0" err="1">
                <a:hlinkClick r:id="rId2"/>
              </a:rPr>
              <a:t>Palanca</a:t>
            </a:r>
            <a:r>
              <a:rPr lang="en-US" altLang="zh-TW" i="1" baseline="-25000" dirty="0">
                <a:hlinkClick r:id="rId2"/>
              </a:rPr>
              <a:t> et al.</a:t>
            </a:r>
            <a:r>
              <a:rPr lang="en-US" altLang="zh-TW" i="1" baseline="-25000" dirty="0"/>
              <a:t>]</a:t>
            </a:r>
            <a:endParaRPr lang="zh-TW" altLang="en-US" dirty="0"/>
          </a:p>
        </p:txBody>
      </p:sp>
    </p:spTree>
    <p:extLst>
      <p:ext uri="{BB962C8B-B14F-4D97-AF65-F5344CB8AC3E}">
        <p14:creationId xmlns:p14="http://schemas.microsoft.com/office/powerpoint/2010/main" val="6819653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25921" y="2891755"/>
            <a:ext cx="3609975" cy="3057525"/>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3019" y="3059475"/>
            <a:ext cx="5745485" cy="20257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投影片編號版面配置區 2"/>
          <p:cNvSpPr>
            <a:spLocks noGrp="1"/>
          </p:cNvSpPr>
          <p:nvPr>
            <p:ph type="sldNum" sz="quarter" idx="12"/>
          </p:nvPr>
        </p:nvSpPr>
        <p:spPr/>
        <p:txBody>
          <a:bodyPr/>
          <a:lstStyle/>
          <a:p>
            <a:fld id="{205A59AA-5D0C-4121-9564-DE157D0FC12D}" type="slidenum">
              <a:rPr lang="zh-TW" altLang="en-US" smtClean="0"/>
              <a:t>34</a:t>
            </a:fld>
            <a:endParaRPr lang="zh-TW" altLang="en-US"/>
          </a:p>
        </p:txBody>
      </p:sp>
      <p:sp>
        <p:nvSpPr>
          <p:cNvPr id="4" name="標題 3"/>
          <p:cNvSpPr>
            <a:spLocks noGrp="1"/>
          </p:cNvSpPr>
          <p:nvPr>
            <p:ph type="title"/>
          </p:nvPr>
        </p:nvSpPr>
        <p:spPr/>
        <p:txBody>
          <a:bodyPr>
            <a:normAutofit fontScale="90000"/>
          </a:bodyPr>
          <a:lstStyle/>
          <a:p>
            <a:r>
              <a:rPr lang="en-US" altLang="zh-TW" dirty="0"/>
              <a:t>State Diagram of Fault Confinement in CAN </a:t>
            </a:r>
            <a:r>
              <a:rPr lang="en-US" altLang="zh-TW" i="1" baseline="-25000" dirty="0"/>
              <a:t>[</a:t>
            </a:r>
            <a:r>
              <a:rPr lang="en-US" altLang="zh-TW" i="1" baseline="-25000" dirty="0">
                <a:hlinkClick r:id="rId4"/>
              </a:rPr>
              <a:t>Andrea </a:t>
            </a:r>
            <a:r>
              <a:rPr lang="en-US" altLang="zh-TW" i="1" baseline="-25000" dirty="0" err="1">
                <a:hlinkClick r:id="rId4"/>
              </a:rPr>
              <a:t>Palanca</a:t>
            </a:r>
            <a:r>
              <a:rPr lang="en-US" altLang="zh-TW" i="1" baseline="-25000" dirty="0">
                <a:hlinkClick r:id="rId4"/>
              </a:rPr>
              <a:t> et al.</a:t>
            </a:r>
            <a:r>
              <a:rPr lang="en-US" altLang="zh-TW" i="1" baseline="-25000" dirty="0"/>
              <a:t>] [</a:t>
            </a:r>
            <a:r>
              <a:rPr lang="en-US" altLang="zh-TW" i="1" baseline="-25000" dirty="0">
                <a:hlinkClick r:id="rId5"/>
              </a:rPr>
              <a:t>Cho et al.</a:t>
            </a:r>
            <a:r>
              <a:rPr lang="en-US" altLang="zh-TW" i="1" baseline="-25000" dirty="0"/>
              <a:t>]</a:t>
            </a:r>
            <a:endParaRPr lang="zh-TW" altLang="en-US" dirty="0"/>
          </a:p>
        </p:txBody>
      </p:sp>
    </p:spTree>
    <p:extLst>
      <p:ext uri="{BB962C8B-B14F-4D97-AF65-F5344CB8AC3E}">
        <p14:creationId xmlns:p14="http://schemas.microsoft.com/office/powerpoint/2010/main" val="6301492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6"/>
            <a:ext cx="8568952" cy="3633853"/>
          </a:xfrm>
        </p:spPr>
        <p:txBody>
          <a:bodyPr>
            <a:normAutofit/>
          </a:bodyPr>
          <a:lstStyle/>
          <a:p>
            <a:r>
              <a:rPr lang="en-US" altLang="zh-TW" dirty="0"/>
              <a:t>Data frame is used for actual data transmission. </a:t>
            </a:r>
          </a:p>
          <a:p>
            <a:r>
              <a:rPr lang="en-US" altLang="zh-TW" dirty="0"/>
              <a:t>The Identifier field represents the message priority. </a:t>
            </a:r>
          </a:p>
          <a:p>
            <a:r>
              <a:rPr lang="en-US" altLang="zh-TW" dirty="0"/>
              <a:t>The priority of the message would be higher if it has lower ID value. </a:t>
            </a:r>
          </a:p>
          <a:p>
            <a:r>
              <a:rPr lang="en-US" altLang="zh-TW" dirty="0"/>
              <a:t>In addition, actual data field is in the range of </a:t>
            </a:r>
            <a:r>
              <a:rPr lang="en-US" altLang="zh-TW" b="1" dirty="0">
                <a:solidFill>
                  <a:srgbClr val="FF0000"/>
                </a:solidFill>
              </a:rPr>
              <a:t>0</a:t>
            </a:r>
            <a:r>
              <a:rPr lang="en-US" altLang="zh-TW" b="1" dirty="0"/>
              <a:t>-</a:t>
            </a:r>
            <a:r>
              <a:rPr lang="en-US" altLang="zh-TW" b="1" dirty="0">
                <a:solidFill>
                  <a:srgbClr val="FF0000"/>
                </a:solidFill>
              </a:rPr>
              <a:t>64</a:t>
            </a:r>
            <a:r>
              <a:rPr lang="en-US" altLang="zh-TW" dirty="0"/>
              <a:t> bits. </a:t>
            </a:r>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35</a:t>
            </a:fld>
            <a:endParaRPr lang="zh-TW" altLang="en-US"/>
          </a:p>
        </p:txBody>
      </p:sp>
      <p:sp>
        <p:nvSpPr>
          <p:cNvPr id="4" name="標題 3"/>
          <p:cNvSpPr>
            <a:spLocks noGrp="1"/>
          </p:cNvSpPr>
          <p:nvPr>
            <p:ph type="title"/>
          </p:nvPr>
        </p:nvSpPr>
        <p:spPr/>
        <p:txBody>
          <a:bodyPr/>
          <a:lstStyle/>
          <a:p>
            <a:r>
              <a:rPr lang="en-US" altLang="zh-TW" dirty="0"/>
              <a:t>Data Frame </a:t>
            </a:r>
            <a:r>
              <a:rPr lang="en-US" altLang="zh-TW" i="1" baseline="-25000" dirty="0"/>
              <a:t>[</a:t>
            </a:r>
            <a:r>
              <a:rPr lang="en-US" altLang="zh-TW" i="1" baseline="-25000" dirty="0">
                <a:hlinkClick r:id="rId2"/>
              </a:rPr>
              <a:t>Narayan Khatri et al.</a:t>
            </a:r>
            <a:r>
              <a:rPr lang="en-US" altLang="zh-TW" i="1" baseline="-25000" dirty="0"/>
              <a:t>]</a:t>
            </a:r>
            <a:endParaRPr lang="zh-TW" altLang="en-US" dirty="0"/>
          </a:p>
        </p:txBody>
      </p:sp>
    </p:spTree>
    <p:extLst>
      <p:ext uri="{BB962C8B-B14F-4D97-AF65-F5344CB8AC3E}">
        <p14:creationId xmlns:p14="http://schemas.microsoft.com/office/powerpoint/2010/main" val="209905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4872985"/>
            <a:ext cx="5565717" cy="1940391"/>
          </a:xfrm>
          <a:prstGeom prst="rect">
            <a:avLst/>
          </a:prstGeom>
        </p:spPr>
      </p:pic>
      <p:sp>
        <p:nvSpPr>
          <p:cNvPr id="2" name="內容版面配置區 1"/>
          <p:cNvSpPr>
            <a:spLocks noGrp="1"/>
          </p:cNvSpPr>
          <p:nvPr>
            <p:ph idx="1"/>
          </p:nvPr>
        </p:nvSpPr>
        <p:spPr>
          <a:xfrm>
            <a:off x="179512" y="2596343"/>
            <a:ext cx="8712967" cy="2276642"/>
          </a:xfrm>
        </p:spPr>
        <p:txBody>
          <a:bodyPr>
            <a:normAutofit fontScale="92500" lnSpcReduction="10000"/>
          </a:bodyPr>
          <a:lstStyle/>
          <a:p>
            <a:r>
              <a:rPr lang="en-US" altLang="zh-TW" dirty="0"/>
              <a:t>If one node transmits a dominant bit and another node transmits a recessive bit then there is a collision and the dominant bit wins.</a:t>
            </a:r>
          </a:p>
          <a:p>
            <a:pPr lvl="1"/>
            <a:r>
              <a:rPr lang="en-US" altLang="zh-TW" dirty="0"/>
              <a:t>This means there is no delay to the higher-priority message. </a:t>
            </a:r>
          </a:p>
          <a:p>
            <a:pPr lvl="1"/>
            <a:r>
              <a:rPr lang="en-US" altLang="zh-TW" dirty="0"/>
              <a:t>The node transmitting the lower-priority message automatically attempts to re-transmit </a:t>
            </a:r>
            <a:r>
              <a:rPr lang="en-US" altLang="zh-TW" b="1" dirty="0">
                <a:solidFill>
                  <a:srgbClr val="FF0000"/>
                </a:solidFill>
              </a:rPr>
              <a:t>6</a:t>
            </a:r>
            <a:r>
              <a:rPr lang="en-US" altLang="zh-TW" dirty="0"/>
              <a:t>-bit clocks after the end of the dominant message. </a:t>
            </a:r>
          </a:p>
          <a:p>
            <a:pPr lvl="1"/>
            <a:r>
              <a:rPr lang="en-US" altLang="zh-TW" dirty="0"/>
              <a:t>This makes CAN very suitable as a real-time prioritized communications system. </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36</a:t>
            </a:fld>
            <a:endParaRPr lang="zh-TW" altLang="en-US"/>
          </a:p>
        </p:txBody>
      </p:sp>
      <p:sp>
        <p:nvSpPr>
          <p:cNvPr id="4" name="標題 3"/>
          <p:cNvSpPr>
            <a:spLocks noGrp="1"/>
          </p:cNvSpPr>
          <p:nvPr>
            <p:ph type="title"/>
          </p:nvPr>
        </p:nvSpPr>
        <p:spPr/>
        <p:txBody>
          <a:bodyPr/>
          <a:lstStyle/>
          <a:p>
            <a:r>
              <a:rPr lang="en-US" altLang="zh-TW" dirty="0"/>
              <a:t>Arbitration </a:t>
            </a:r>
            <a:r>
              <a:rPr lang="en-US" altLang="zh-TW" i="1" baseline="-25000" dirty="0"/>
              <a:t>[</a:t>
            </a:r>
            <a:r>
              <a:rPr lang="en-US" altLang="zh-TW" i="1" baseline="-25000" dirty="0">
                <a:hlinkClick r:id="rId3"/>
              </a:rPr>
              <a:t>Wikipedia</a:t>
            </a:r>
            <a:r>
              <a:rPr lang="en-US" altLang="zh-TW" i="1" baseline="-25000" dirty="0"/>
              <a:t>][</a:t>
            </a:r>
            <a:r>
              <a:rPr lang="en-US" altLang="zh-TW" i="1" baseline="-25000" dirty="0" err="1">
                <a:hlinkClick r:id="rId4"/>
              </a:rPr>
              <a:t>ithelp</a:t>
            </a:r>
            <a:r>
              <a:rPr lang="en-US" altLang="zh-TW" i="1" baseline="-25000" dirty="0"/>
              <a:t>]</a:t>
            </a:r>
            <a:endParaRPr lang="zh-TW" altLang="en-US" dirty="0"/>
          </a:p>
        </p:txBody>
      </p:sp>
    </p:spTree>
    <p:extLst>
      <p:ext uri="{BB962C8B-B14F-4D97-AF65-F5344CB8AC3E}">
        <p14:creationId xmlns:p14="http://schemas.microsoft.com/office/powerpoint/2010/main" val="12638476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6"/>
            <a:ext cx="8568952" cy="3633853"/>
          </a:xfrm>
        </p:spPr>
        <p:txBody>
          <a:bodyPr>
            <a:normAutofit/>
          </a:bodyPr>
          <a:lstStyle/>
          <a:p>
            <a:r>
              <a:rPr lang="en-US" altLang="zh-TW" dirty="0"/>
              <a:t>When two or more than two nodes are transmitting data simultaneously, arbitration mechanism is used for contention resolution. </a:t>
            </a:r>
          </a:p>
          <a:p>
            <a:r>
              <a:rPr lang="en-US" altLang="zh-TW" dirty="0"/>
              <a:t>If any node is transmitting a dominant (0) bit in the bus, all other nodes in the bus will read this dominant bit regardless the bit they have transmitted. If the nodes see high priority messages in the bus, it stops transmission.</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37</a:t>
            </a:fld>
            <a:endParaRPr lang="zh-TW" altLang="en-US"/>
          </a:p>
        </p:txBody>
      </p:sp>
      <p:sp>
        <p:nvSpPr>
          <p:cNvPr id="4" name="標題 3"/>
          <p:cNvSpPr>
            <a:spLocks noGrp="1"/>
          </p:cNvSpPr>
          <p:nvPr>
            <p:ph type="title"/>
          </p:nvPr>
        </p:nvSpPr>
        <p:spPr/>
        <p:txBody>
          <a:bodyPr/>
          <a:lstStyle/>
          <a:p>
            <a:r>
              <a:rPr lang="en-US" altLang="zh-TW" dirty="0"/>
              <a:t>Arbitration </a:t>
            </a:r>
            <a:r>
              <a:rPr lang="en-US" altLang="zh-TW" i="1" baseline="-25000" dirty="0"/>
              <a:t>[</a:t>
            </a:r>
            <a:r>
              <a:rPr lang="en-US" altLang="zh-TW" i="1" baseline="-25000" dirty="0">
                <a:hlinkClick r:id="rId2"/>
              </a:rPr>
              <a:t>Narayan Khatri et al.</a:t>
            </a:r>
            <a:r>
              <a:rPr lang="en-US" altLang="zh-TW" i="1" baseline="-25000" dirty="0"/>
              <a:t>]</a:t>
            </a:r>
            <a:endParaRPr lang="zh-TW" altLang="en-US" dirty="0"/>
          </a:p>
        </p:txBody>
      </p:sp>
    </p:spTree>
    <p:extLst>
      <p:ext uri="{BB962C8B-B14F-4D97-AF65-F5344CB8AC3E}">
        <p14:creationId xmlns:p14="http://schemas.microsoft.com/office/powerpoint/2010/main" val="32513537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38</a:t>
            </a:fld>
            <a:endParaRPr lang="zh-TW" altLang="en-US"/>
          </a:p>
        </p:txBody>
      </p:sp>
      <p:sp>
        <p:nvSpPr>
          <p:cNvPr id="4" name="標題 3"/>
          <p:cNvSpPr>
            <a:spLocks noGrp="1"/>
          </p:cNvSpPr>
          <p:nvPr>
            <p:ph type="title"/>
          </p:nvPr>
        </p:nvSpPr>
        <p:spPr/>
        <p:txBody>
          <a:bodyPr>
            <a:normAutofit fontScale="90000"/>
          </a:bodyPr>
          <a:lstStyle/>
          <a:p>
            <a:r>
              <a:rPr lang="en-US" altLang="zh-TW" dirty="0"/>
              <a:t> CAN Bus Arbitration Mechanism Example </a:t>
            </a:r>
            <a:r>
              <a:rPr lang="en-US" altLang="zh-TW" i="1" baseline="-25000" dirty="0"/>
              <a:t>[</a:t>
            </a:r>
            <a:r>
              <a:rPr lang="en-US" altLang="zh-TW" i="1" baseline="-25000" dirty="0">
                <a:hlinkClick r:id="rId2"/>
              </a:rPr>
              <a:t>Narayan Khatri et al.</a:t>
            </a:r>
            <a:r>
              <a:rPr lang="en-US" altLang="zh-TW" i="1" baseline="-25000" dirty="0"/>
              <a:t>]</a:t>
            </a:r>
            <a:endParaRPr lang="zh-TW" altLang="en-US" dirty="0"/>
          </a:p>
        </p:txBody>
      </p:sp>
      <p:pic>
        <p:nvPicPr>
          <p:cNvPr id="5" name="圖片 4"/>
          <p:cNvPicPr>
            <a:picLocks noChangeAspect="1"/>
          </p:cNvPicPr>
          <p:nvPr/>
        </p:nvPicPr>
        <p:blipFill>
          <a:blip r:embed="rId3"/>
          <a:stretch>
            <a:fillRect/>
          </a:stretch>
        </p:blipFill>
        <p:spPr>
          <a:xfrm>
            <a:off x="1619672" y="3212976"/>
            <a:ext cx="6273113" cy="2592288"/>
          </a:xfrm>
          <a:prstGeom prst="rect">
            <a:avLst/>
          </a:prstGeom>
        </p:spPr>
      </p:pic>
    </p:spTree>
    <p:extLst>
      <p:ext uri="{BB962C8B-B14F-4D97-AF65-F5344CB8AC3E}">
        <p14:creationId xmlns:p14="http://schemas.microsoft.com/office/powerpoint/2010/main" val="748891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04389" cy="3450696"/>
          </a:xfrm>
        </p:spPr>
        <p:txBody>
          <a:bodyPr>
            <a:normAutofit fontScale="92500"/>
          </a:bodyPr>
          <a:lstStyle/>
          <a:p>
            <a:pPr fontAlgn="base"/>
            <a:r>
              <a:rPr lang="en-US" altLang="zh-TW" dirty="0"/>
              <a:t>To access your car's CAN bus, you must have access to the cab diagnostic port, also known as the </a:t>
            </a:r>
            <a:r>
              <a:rPr lang="en-US" altLang="zh-TW" b="1" dirty="0"/>
              <a:t>OBD</a:t>
            </a:r>
            <a:r>
              <a:rPr lang="en-US" altLang="zh-TW" dirty="0"/>
              <a:t>. </a:t>
            </a:r>
          </a:p>
          <a:p>
            <a:pPr fontAlgn="base"/>
            <a:r>
              <a:rPr lang="en-US" altLang="zh-TW" dirty="0"/>
              <a:t>While there may be hundreds of other diagnostic standards and ports, basically all cars these days use the </a:t>
            </a:r>
            <a:r>
              <a:rPr lang="en-US" altLang="zh-TW" b="1" dirty="0"/>
              <a:t>OBD-II</a:t>
            </a:r>
            <a:r>
              <a:rPr lang="en-US" altLang="zh-TW" dirty="0"/>
              <a:t>. </a:t>
            </a:r>
          </a:p>
          <a:p>
            <a:pPr lvl="1" fontAlgn="base"/>
            <a:r>
              <a:rPr lang="en-US" altLang="zh-TW" dirty="0"/>
              <a:t>This is exactly what your car mechanics use to diagnose damage to your car.</a:t>
            </a:r>
          </a:p>
          <a:p>
            <a:pPr fontAlgn="base"/>
            <a:r>
              <a:rPr lang="en-US" altLang="zh-TW" dirty="0"/>
              <a:t>OBD is the most direct access to CAN. </a:t>
            </a:r>
          </a:p>
          <a:p>
            <a:pPr fontAlgn="base"/>
            <a:r>
              <a:rPr lang="en-US" altLang="zh-TW" dirty="0"/>
              <a:t>Locating OBD-II is fairly easy. </a:t>
            </a:r>
          </a:p>
          <a:p>
            <a:pPr lvl="1" fontAlgn="base"/>
            <a:r>
              <a:rPr lang="en-US" altLang="zh-TW" dirty="0"/>
              <a:t>This is somewhere near the front passenger or driver's seat. </a:t>
            </a:r>
          </a:p>
          <a:p>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39</a:t>
            </a:fld>
            <a:endParaRPr lang="zh-TW" altLang="en-US"/>
          </a:p>
        </p:txBody>
      </p:sp>
      <p:sp>
        <p:nvSpPr>
          <p:cNvPr id="4" name="標題 3"/>
          <p:cNvSpPr>
            <a:spLocks noGrp="1"/>
          </p:cNvSpPr>
          <p:nvPr>
            <p:ph type="title"/>
          </p:nvPr>
        </p:nvSpPr>
        <p:spPr/>
        <p:txBody>
          <a:bodyPr/>
          <a:lstStyle/>
          <a:p>
            <a:r>
              <a:rPr lang="en-US" altLang="zh-TW" dirty="0"/>
              <a:t>OBD </a:t>
            </a:r>
            <a:r>
              <a:rPr lang="en-US" altLang="zh-TW" i="1" baseline="-25000" dirty="0"/>
              <a:t>[</a:t>
            </a:r>
            <a:r>
              <a:rPr lang="en-US" altLang="zh-TW" i="1" baseline="-25000" dirty="0">
                <a:hlinkClick r:id="rId2"/>
              </a:rPr>
              <a:t>IGURU</a:t>
            </a:r>
            <a:r>
              <a:rPr lang="en-US" altLang="zh-TW" i="1" baseline="-25000" dirty="0"/>
              <a:t>]</a:t>
            </a:r>
            <a:endParaRPr lang="zh-TW" altLang="en-US" i="1" baseline="-25000" dirty="0"/>
          </a:p>
        </p:txBody>
      </p:sp>
    </p:spTree>
    <p:extLst>
      <p:ext uri="{BB962C8B-B14F-4D97-AF65-F5344CB8AC3E}">
        <p14:creationId xmlns:p14="http://schemas.microsoft.com/office/powerpoint/2010/main" val="10571450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40</a:t>
            </a:fld>
            <a:endParaRPr lang="zh-TW" altLang="en-US"/>
          </a:p>
        </p:txBody>
      </p:sp>
      <p:sp>
        <p:nvSpPr>
          <p:cNvPr id="4" name="標題 3"/>
          <p:cNvSpPr>
            <a:spLocks noGrp="1"/>
          </p:cNvSpPr>
          <p:nvPr>
            <p:ph type="title"/>
          </p:nvPr>
        </p:nvSpPr>
        <p:spPr/>
        <p:txBody>
          <a:bodyPr/>
          <a:lstStyle/>
          <a:p>
            <a:r>
              <a:rPr lang="en-US" altLang="zh-TW" dirty="0"/>
              <a:t>An OBD </a:t>
            </a:r>
            <a:r>
              <a:rPr lang="en-US" altLang="zh-TW" i="1" baseline="-25000" dirty="0"/>
              <a:t>[</a:t>
            </a:r>
            <a:r>
              <a:rPr lang="en-US" altLang="zh-TW" i="1" baseline="-25000" dirty="0">
                <a:hlinkClick r:id="rId2"/>
              </a:rPr>
              <a:t>IGURU</a:t>
            </a:r>
            <a:r>
              <a:rPr lang="en-US" altLang="zh-TW" i="1" baseline="-25000" dirty="0"/>
              <a:t>]</a:t>
            </a:r>
            <a:endParaRPr lang="zh-TW" altLang="en-US" dirty="0"/>
          </a:p>
        </p:txBody>
      </p:sp>
      <p:pic>
        <p:nvPicPr>
          <p:cNvPr id="3074" name="Picture 2" descr="0 gtxx8ixxrd9ck8y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996952"/>
            <a:ext cx="619125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50971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r>
              <a:rPr lang="en-US" altLang="zh-TW" dirty="0"/>
              <a:t>The </a:t>
            </a:r>
            <a:r>
              <a:rPr lang="en-US" altLang="zh-TW" b="1" u="sng" dirty="0"/>
              <a:t>OBD-II</a:t>
            </a:r>
            <a:r>
              <a:rPr lang="en-US" altLang="zh-TW" u="sng" dirty="0"/>
              <a:t> (On-board diagnostics 2) connector</a:t>
            </a:r>
            <a:r>
              <a:rPr lang="en-US" altLang="zh-TW" dirty="0"/>
              <a:t> is a port on a vehicle that allows for easy diagnosis of </a:t>
            </a:r>
            <a:r>
              <a:rPr lang="en-US" altLang="zh-TW" u="sng" dirty="0"/>
              <a:t>vehicle codes</a:t>
            </a:r>
            <a:r>
              <a:rPr lang="en-US" altLang="zh-TW" dirty="0"/>
              <a:t>.</a:t>
            </a:r>
          </a:p>
          <a:p>
            <a:r>
              <a:rPr lang="en-US" altLang="zh-TW" dirty="0"/>
              <a:t>Many times, when we bring our vehicles to a mechanic, they will plug a computer device into this port to get the </a:t>
            </a:r>
            <a:r>
              <a:rPr lang="en-US" altLang="zh-TW" u="sng" dirty="0"/>
              <a:t>error code</a:t>
            </a:r>
            <a:r>
              <a:rPr lang="en-US" altLang="zh-TW" dirty="0"/>
              <a:t> the vehicle is sending. </a:t>
            </a:r>
          </a:p>
          <a:p>
            <a:r>
              <a:rPr lang="en-US" altLang="zh-TW" dirty="0"/>
              <a:t>This makes for much quicker resolutions for issues that may have turned on the check-engine light or even issues that don’t result in an indicator. </a:t>
            </a:r>
            <a:endParaRPr lang="zh-TW" altLang="en-US" dirty="0"/>
          </a:p>
        </p:txBody>
      </p:sp>
      <p:sp>
        <p:nvSpPr>
          <p:cNvPr id="3" name="標題 2"/>
          <p:cNvSpPr>
            <a:spLocks noGrp="1"/>
          </p:cNvSpPr>
          <p:nvPr>
            <p:ph type="title"/>
          </p:nvPr>
        </p:nvSpPr>
        <p:spPr/>
        <p:txBody>
          <a:bodyPr/>
          <a:lstStyle/>
          <a:p>
            <a:r>
              <a:rPr lang="en-US" altLang="zh-TW" dirty="0"/>
              <a:t>OBD-II</a:t>
            </a:r>
            <a:r>
              <a:rPr lang="en-US" altLang="zh-TW" b="1" i="1" baseline="-25000" dirty="0"/>
              <a:t> [</a:t>
            </a:r>
            <a:r>
              <a:rPr lang="en-US" altLang="zh-TW" i="1" baseline="-25000" dirty="0">
                <a:hlinkClick r:id="rId2"/>
              </a:rPr>
              <a:t>Anthony (</a:t>
            </a:r>
            <a:r>
              <a:rPr lang="en-US" altLang="zh-TW" i="1" baseline="-25000" dirty="0" err="1">
                <a:hlinkClick r:id="rId2"/>
              </a:rPr>
              <a:t>RedHatAugust</a:t>
            </a:r>
            <a:r>
              <a:rPr lang="en-US" altLang="zh-TW" i="1" baseline="-25000" dirty="0">
                <a:hlinkClick r:id="rId2"/>
              </a:rPr>
              <a:t>) </a:t>
            </a:r>
            <a:r>
              <a:rPr lang="en-US" altLang="zh-TW" i="1" baseline="-25000" dirty="0" err="1">
                <a:hlinkClick r:id="rId2"/>
              </a:rPr>
              <a:t>Radzykewycz</a:t>
            </a:r>
            <a:r>
              <a:rPr lang="en-US" altLang="zh-TW" b="1"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41</a:t>
            </a:fld>
            <a:endParaRPr lang="zh-TW" altLang="en-US"/>
          </a:p>
        </p:txBody>
      </p:sp>
    </p:spTree>
    <p:extLst>
      <p:ext uri="{BB962C8B-B14F-4D97-AF65-F5344CB8AC3E}">
        <p14:creationId xmlns:p14="http://schemas.microsoft.com/office/powerpoint/2010/main" val="18154501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dirty="0"/>
              <a:t>Location of OBD-II</a:t>
            </a:r>
            <a:br>
              <a:rPr lang="en-US" altLang="zh-TW" dirty="0"/>
            </a:br>
            <a:r>
              <a:rPr lang="en-US" altLang="zh-TW" b="1" i="1" baseline="-25000" dirty="0"/>
              <a:t>[</a:t>
            </a:r>
            <a:r>
              <a:rPr lang="en-US" altLang="zh-TW" i="1" baseline="-25000" dirty="0">
                <a:hlinkClick r:id="rId2"/>
              </a:rPr>
              <a:t>Anthony (</a:t>
            </a:r>
            <a:r>
              <a:rPr lang="en-US" altLang="zh-TW" i="1" baseline="-25000" dirty="0" err="1">
                <a:hlinkClick r:id="rId2"/>
              </a:rPr>
              <a:t>RedHatAugust</a:t>
            </a:r>
            <a:r>
              <a:rPr lang="en-US" altLang="zh-TW" i="1" baseline="-25000" dirty="0">
                <a:hlinkClick r:id="rId2"/>
              </a:rPr>
              <a:t>) </a:t>
            </a:r>
            <a:r>
              <a:rPr lang="en-US" altLang="zh-TW" i="1" baseline="-25000" dirty="0" err="1">
                <a:hlinkClick r:id="rId2"/>
              </a:rPr>
              <a:t>Radzykewycz</a:t>
            </a:r>
            <a:r>
              <a:rPr lang="en-US" altLang="zh-TW" b="1" i="1" baseline="-25000" dirty="0"/>
              <a:t>]</a:t>
            </a:r>
            <a:endParaRPr lang="en-US" altLang="zh-TW"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42</a:t>
            </a:fld>
            <a:endParaRPr lang="zh-TW" altLang="en-US"/>
          </a:p>
        </p:txBody>
      </p:sp>
      <p:pic>
        <p:nvPicPr>
          <p:cNvPr id="1026" name="Picture 2" descr="https://www.offsec.com/wp-content/uploads/2022/06/obdport-450x3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780928"/>
            <a:ext cx="5150346" cy="3433564"/>
          </a:xfrm>
          <a:prstGeom prst="rect">
            <a:avLst/>
          </a:prstGeom>
          <a:noFill/>
          <a:extLst>
            <a:ext uri="{909E8E84-426E-40DD-AFC4-6F175D3DCCD1}">
              <a14:hiddenFill xmlns:a14="http://schemas.microsoft.com/office/drawing/2010/main">
                <a:solidFill>
                  <a:srgbClr val="FFFFFF"/>
                </a:solidFill>
              </a14:hiddenFill>
            </a:ext>
          </a:extLst>
        </p:spPr>
      </p:pic>
      <p:sp>
        <p:nvSpPr>
          <p:cNvPr id="6" name="文字方塊 5"/>
          <p:cNvSpPr txBox="1"/>
          <p:nvPr/>
        </p:nvSpPr>
        <p:spPr>
          <a:xfrm>
            <a:off x="5940152" y="2996952"/>
            <a:ext cx="2952328" cy="1200329"/>
          </a:xfrm>
          <a:prstGeom prst="rect">
            <a:avLst/>
          </a:prstGeom>
          <a:noFill/>
        </p:spPr>
        <p:txBody>
          <a:bodyPr wrap="square" rtlCol="0">
            <a:spAutoFit/>
          </a:bodyPr>
          <a:lstStyle/>
          <a:p>
            <a:r>
              <a:rPr lang="en-US" altLang="zh-TW" dirty="0"/>
              <a:t>The access point to get communication on the CAN bus would be through the OBD-II port.</a:t>
            </a:r>
            <a:endParaRPr lang="zh-TW" altLang="en-US" dirty="0"/>
          </a:p>
        </p:txBody>
      </p:sp>
    </p:spTree>
    <p:extLst>
      <p:ext uri="{BB962C8B-B14F-4D97-AF65-F5344CB8AC3E}">
        <p14:creationId xmlns:p14="http://schemas.microsoft.com/office/powerpoint/2010/main" val="38975117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OBD Pinouts </a:t>
            </a:r>
            <a:r>
              <a:rPr lang="en-US" altLang="zh-TW" i="1" baseline="-25000" dirty="0"/>
              <a:t>[</a:t>
            </a:r>
            <a:r>
              <a:rPr lang="en-US" altLang="zh-TW" i="1" baseline="-25000" dirty="0">
                <a:hlinkClick r:id="rId2"/>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43</a:t>
            </a:fld>
            <a:endParaRPr lang="zh-TW" altLang="en-US"/>
          </a:p>
        </p:txBody>
      </p:sp>
      <p:pic>
        <p:nvPicPr>
          <p:cNvPr id="4098" name="Picture 2" descr="0 dbf9ajpcxybydq7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590378"/>
            <a:ext cx="6667500" cy="379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25921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dirty="0"/>
              <a:t>Hardware required to access CAN via OBD </a:t>
            </a:r>
            <a:r>
              <a:rPr lang="en-US" altLang="zh-TW" i="1" baseline="-25000" dirty="0"/>
              <a:t>[</a:t>
            </a:r>
            <a:r>
              <a:rPr lang="en-US" altLang="zh-TW" i="1" baseline="-25000" dirty="0">
                <a:hlinkClick r:id="rId2"/>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44</a:t>
            </a:fld>
            <a:endParaRPr lang="zh-TW" altLang="en-US"/>
          </a:p>
        </p:txBody>
      </p:sp>
      <p:pic>
        <p:nvPicPr>
          <p:cNvPr id="5122" name="Picture 2" descr="0 vhb3lsuzuyttfyq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2625064"/>
            <a:ext cx="4507260" cy="361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328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0 x2zc1ktnrgmgqg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2564904"/>
            <a:ext cx="4051573" cy="4051574"/>
          </a:xfrm>
          <a:prstGeom prst="rect">
            <a:avLst/>
          </a:prstGeom>
          <a:noFill/>
          <a:extLst>
            <a:ext uri="{909E8E84-426E-40DD-AFC4-6F175D3DCCD1}">
              <a14:hiddenFill xmlns:a14="http://schemas.microsoft.com/office/drawing/2010/main">
                <a:solidFill>
                  <a:srgbClr val="FFFFFF"/>
                </a:solidFill>
              </a14:hiddenFill>
            </a:ext>
          </a:extLst>
        </p:spPr>
      </p:pic>
      <p:sp>
        <p:nvSpPr>
          <p:cNvPr id="3" name="標題 2"/>
          <p:cNvSpPr>
            <a:spLocks noGrp="1"/>
          </p:cNvSpPr>
          <p:nvPr>
            <p:ph type="title"/>
          </p:nvPr>
        </p:nvSpPr>
        <p:spPr/>
        <p:txBody>
          <a:bodyPr>
            <a:normAutofit fontScale="90000"/>
          </a:bodyPr>
          <a:lstStyle/>
          <a:p>
            <a:r>
              <a:rPr lang="en-US" altLang="zh-TW" dirty="0"/>
              <a:t>Hardware required to access CAN via OBD </a:t>
            </a:r>
            <a:r>
              <a:rPr lang="en-US" altLang="zh-TW" i="1" baseline="-25000" dirty="0"/>
              <a:t>[</a:t>
            </a:r>
            <a:r>
              <a:rPr lang="en-US" altLang="zh-TW" i="1" baseline="-25000" dirty="0">
                <a:hlinkClick r:id="rId3"/>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45</a:t>
            </a:fld>
            <a:endParaRPr lang="zh-TW" altLang="en-US"/>
          </a:p>
        </p:txBody>
      </p:sp>
    </p:spTree>
    <p:extLst>
      <p:ext uri="{BB962C8B-B14F-4D97-AF65-F5344CB8AC3E}">
        <p14:creationId xmlns:p14="http://schemas.microsoft.com/office/powerpoint/2010/main" val="4071633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fontAlgn="base"/>
            <a:r>
              <a:rPr lang="en-US" altLang="zh-TW" dirty="0"/>
              <a:t>In terms of software, you have </a:t>
            </a:r>
            <a:r>
              <a:rPr lang="en-US" altLang="zh-TW" b="1" dirty="0" err="1">
                <a:latin typeface="Courier New" panose="02070309020205020404" pitchFamily="49" charset="0"/>
                <a:cs typeface="Courier New" panose="02070309020205020404" pitchFamily="49" charset="0"/>
              </a:rPr>
              <a:t>SocketCAN</a:t>
            </a:r>
            <a:r>
              <a:rPr lang="en-US" altLang="zh-TW" dirty="0"/>
              <a:t>, </a:t>
            </a:r>
            <a:r>
              <a:rPr lang="en-US" altLang="zh-TW" b="1" dirty="0">
                <a:latin typeface="Courier New" panose="02070309020205020404" pitchFamily="49" charset="0"/>
                <a:cs typeface="Courier New" panose="02070309020205020404" pitchFamily="49" charset="0"/>
              </a:rPr>
              <a:t>can-</a:t>
            </a:r>
            <a:r>
              <a:rPr lang="en-US" altLang="zh-TW" b="1" dirty="0" err="1">
                <a:latin typeface="Courier New" panose="02070309020205020404" pitchFamily="49" charset="0"/>
                <a:cs typeface="Courier New" panose="02070309020205020404" pitchFamily="49" charset="0"/>
              </a:rPr>
              <a:t>utils</a:t>
            </a:r>
            <a:r>
              <a:rPr lang="en-US" altLang="zh-TW" dirty="0"/>
              <a:t>, </a:t>
            </a:r>
            <a:r>
              <a:rPr lang="en-US" altLang="zh-TW" b="1" dirty="0" err="1">
                <a:latin typeface="Courier New" panose="02070309020205020404" pitchFamily="49" charset="0"/>
                <a:cs typeface="Courier New" panose="02070309020205020404" pitchFamily="49" charset="0"/>
              </a:rPr>
              <a:t>vcan</a:t>
            </a:r>
            <a:r>
              <a:rPr lang="en-US" altLang="zh-TW" dirty="0"/>
              <a:t> embedded in the Linux kernel. </a:t>
            </a:r>
          </a:p>
          <a:p>
            <a:pPr fontAlgn="base"/>
            <a:r>
              <a:rPr lang="en-US" altLang="zh-TW" dirty="0"/>
              <a:t>They serve the purpose of sending and receiving CAN packages, their encoding and / or decoding.</a:t>
            </a:r>
          </a:p>
          <a:p>
            <a:pPr fontAlgn="base"/>
            <a:r>
              <a:rPr lang="en-US" altLang="zh-TW" dirty="0"/>
              <a:t>You also have Wireshark which can analyze CAN packages.</a:t>
            </a:r>
          </a:p>
        </p:txBody>
      </p:sp>
      <p:sp>
        <p:nvSpPr>
          <p:cNvPr id="3" name="標題 2"/>
          <p:cNvSpPr>
            <a:spLocks noGrp="1"/>
          </p:cNvSpPr>
          <p:nvPr>
            <p:ph type="title"/>
          </p:nvPr>
        </p:nvSpPr>
        <p:spPr/>
        <p:txBody>
          <a:bodyPr>
            <a:normAutofit fontScale="90000"/>
          </a:bodyPr>
          <a:lstStyle/>
          <a:p>
            <a:r>
              <a:rPr lang="en-US" altLang="zh-TW" dirty="0"/>
              <a:t> Software Required to Access CAN via OBD </a:t>
            </a:r>
            <a:r>
              <a:rPr lang="en-US" altLang="zh-TW" i="1" baseline="-25000" dirty="0"/>
              <a:t>[</a:t>
            </a:r>
            <a:r>
              <a:rPr lang="en-US" altLang="zh-TW" i="1" baseline="-25000" dirty="0">
                <a:hlinkClick r:id="rId2"/>
              </a:rPr>
              <a:t>IGURU</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46</a:t>
            </a:fld>
            <a:endParaRPr lang="zh-TW" altLang="en-US"/>
          </a:p>
        </p:txBody>
      </p:sp>
    </p:spTree>
    <p:extLst>
      <p:ext uri="{BB962C8B-B14F-4D97-AF65-F5344CB8AC3E}">
        <p14:creationId xmlns:p14="http://schemas.microsoft.com/office/powerpoint/2010/main" val="14654478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92500" lnSpcReduction="10000"/>
          </a:bodyPr>
          <a:lstStyle/>
          <a:p>
            <a:r>
              <a:rPr lang="en-US" altLang="zh-TW" dirty="0"/>
              <a:t>Lack of Addressing: </a:t>
            </a:r>
          </a:p>
          <a:p>
            <a:pPr lvl="1"/>
            <a:r>
              <a:rPr lang="en-US" altLang="zh-TW" dirty="0"/>
              <a:t>Easily counterfeited</a:t>
            </a:r>
          </a:p>
          <a:p>
            <a:r>
              <a:rPr lang="en-US" altLang="zh-TW" dirty="0"/>
              <a:t>Lack of Authentication: </a:t>
            </a:r>
          </a:p>
          <a:p>
            <a:pPr lvl="1"/>
            <a:r>
              <a:rPr lang="en-US" altLang="zh-TW" dirty="0"/>
              <a:t>Easily counterfeited </a:t>
            </a:r>
          </a:p>
          <a:p>
            <a:r>
              <a:rPr lang="en-US" altLang="zh-TW" dirty="0"/>
              <a:t>Broadcast messaging: </a:t>
            </a:r>
          </a:p>
          <a:p>
            <a:pPr lvl="1"/>
            <a:r>
              <a:rPr lang="en-US" altLang="zh-TW" dirty="0"/>
              <a:t>Vulnerable to eavesdropping</a:t>
            </a:r>
          </a:p>
          <a:p>
            <a:r>
              <a:rPr lang="en-US" altLang="zh-TW" dirty="0"/>
              <a:t>Limited Bandwidth</a:t>
            </a:r>
          </a:p>
          <a:p>
            <a:r>
              <a:rPr lang="en-US" altLang="zh-TW" dirty="0"/>
              <a:t>Lack of Encryption: </a:t>
            </a:r>
          </a:p>
          <a:p>
            <a:pPr lvl="1"/>
            <a:r>
              <a:rPr lang="en-US" altLang="zh-TW" dirty="0"/>
              <a:t>No protection</a:t>
            </a:r>
            <a:endParaRPr lang="zh-TW" altLang="en-US" dirty="0"/>
          </a:p>
        </p:txBody>
      </p:sp>
      <p:sp>
        <p:nvSpPr>
          <p:cNvPr id="3" name="標題 2"/>
          <p:cNvSpPr>
            <a:spLocks noGrp="1"/>
          </p:cNvSpPr>
          <p:nvPr>
            <p:ph type="title"/>
          </p:nvPr>
        </p:nvSpPr>
        <p:spPr/>
        <p:txBody>
          <a:bodyPr/>
          <a:lstStyle/>
          <a:p>
            <a:r>
              <a:rPr lang="en-US" altLang="zh-TW" dirty="0"/>
              <a:t>Vulnerabilities of CAN Bus</a:t>
            </a:r>
            <a:endParaRPr lang="zh-TW" altLang="en-US" dirty="0"/>
          </a:p>
        </p:txBody>
      </p:sp>
      <p:sp>
        <p:nvSpPr>
          <p:cNvPr id="4" name="投影片編號版面配置區 3"/>
          <p:cNvSpPr>
            <a:spLocks noGrp="1"/>
          </p:cNvSpPr>
          <p:nvPr>
            <p:ph type="sldNum" sz="quarter" idx="12"/>
          </p:nvPr>
        </p:nvSpPr>
        <p:spPr/>
        <p:txBody>
          <a:bodyPr/>
          <a:lstStyle/>
          <a:p>
            <a:fld id="{205A59AA-5D0C-4121-9564-DE157D0FC12D}" type="slidenum">
              <a:rPr lang="zh-TW" altLang="en-US" smtClean="0"/>
              <a:t>47</a:t>
            </a:fld>
            <a:endParaRPr lang="zh-TW" altLang="en-US"/>
          </a:p>
        </p:txBody>
      </p:sp>
    </p:spTree>
    <p:extLst>
      <p:ext uri="{BB962C8B-B14F-4D97-AF65-F5344CB8AC3E}">
        <p14:creationId xmlns:p14="http://schemas.microsoft.com/office/powerpoint/2010/main" val="13806001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251520" y="2538223"/>
            <a:ext cx="6721896" cy="4275153"/>
          </a:xfrm>
          <a:prstGeom prst="rect">
            <a:avLst/>
          </a:prstGeom>
        </p:spPr>
      </p:pic>
      <p:sp>
        <p:nvSpPr>
          <p:cNvPr id="3" name="投影片編號版面配置區 2"/>
          <p:cNvSpPr>
            <a:spLocks noGrp="1"/>
          </p:cNvSpPr>
          <p:nvPr>
            <p:ph type="sldNum" sz="quarter" idx="12"/>
          </p:nvPr>
        </p:nvSpPr>
        <p:spPr/>
        <p:txBody>
          <a:bodyPr/>
          <a:lstStyle/>
          <a:p>
            <a:fld id="{205A59AA-5D0C-4121-9564-DE157D0FC12D}" type="slidenum">
              <a:rPr lang="zh-TW" altLang="en-US" smtClean="0"/>
              <a:t>48</a:t>
            </a:fld>
            <a:endParaRPr lang="zh-TW" altLang="en-US"/>
          </a:p>
        </p:txBody>
      </p:sp>
      <p:sp>
        <p:nvSpPr>
          <p:cNvPr id="4" name="標題 3"/>
          <p:cNvSpPr>
            <a:spLocks noGrp="1"/>
          </p:cNvSpPr>
          <p:nvPr>
            <p:ph type="title"/>
          </p:nvPr>
        </p:nvSpPr>
        <p:spPr/>
        <p:txBody>
          <a:bodyPr>
            <a:normAutofit fontScale="90000"/>
          </a:bodyPr>
          <a:lstStyle/>
          <a:p>
            <a:r>
              <a:rPr lang="en-US" altLang="zh-TW" dirty="0"/>
              <a:t>Examples of Attacking Nodes Architectures</a:t>
            </a:r>
            <a:r>
              <a:rPr lang="zh-TW" altLang="en-US" dirty="0"/>
              <a:t> </a:t>
            </a:r>
            <a:r>
              <a:rPr lang="en-US" altLang="zh-TW" i="1" baseline="-25000" dirty="0"/>
              <a:t>[</a:t>
            </a:r>
            <a:r>
              <a:rPr lang="en-US" altLang="zh-TW" i="1" baseline="-25000" dirty="0">
                <a:hlinkClick r:id="rId3"/>
              </a:rPr>
              <a:t>Andrea </a:t>
            </a:r>
            <a:r>
              <a:rPr lang="en-US" altLang="zh-TW" i="1" baseline="-25000" dirty="0" err="1">
                <a:hlinkClick r:id="rId3"/>
              </a:rPr>
              <a:t>Palanca</a:t>
            </a:r>
            <a:r>
              <a:rPr lang="en-US" altLang="zh-TW" i="1" baseline="-25000" dirty="0">
                <a:hlinkClick r:id="rId3"/>
              </a:rPr>
              <a:t> et al.</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24953236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80B98C08-ECE8-42DC-B6FD-4DB626590834}"/>
              </a:ext>
            </a:extLst>
          </p:cNvPr>
          <p:cNvSpPr>
            <a:spLocks noGrp="1"/>
          </p:cNvSpPr>
          <p:nvPr>
            <p:ph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1D9E3402-7B77-4884-BF3B-CAA029E559A8}"/>
              </a:ext>
            </a:extLst>
          </p:cNvPr>
          <p:cNvSpPr>
            <a:spLocks noGrp="1"/>
          </p:cNvSpPr>
          <p:nvPr>
            <p:ph type="sldNum" sz="quarter" idx="12"/>
          </p:nvPr>
        </p:nvSpPr>
        <p:spPr/>
        <p:txBody>
          <a:bodyPr/>
          <a:lstStyle/>
          <a:p>
            <a:fld id="{0FEB6F62-8415-4353-BDC7-423EFD3F3EE2}" type="slidenum">
              <a:rPr lang="zh-TW" altLang="en-US" smtClean="0"/>
              <a:t>49</a:t>
            </a:fld>
            <a:endParaRPr lang="zh-TW" altLang="en-US"/>
          </a:p>
        </p:txBody>
      </p:sp>
      <p:pic>
        <p:nvPicPr>
          <p:cNvPr id="6" name="圖片 5">
            <a:extLst>
              <a:ext uri="{FF2B5EF4-FFF2-40B4-BE49-F238E27FC236}">
                <a16:creationId xmlns:a16="http://schemas.microsoft.com/office/drawing/2014/main" id="{DEFC6B9D-6490-4DAC-865D-624037907026}"/>
              </a:ext>
            </a:extLst>
          </p:cNvPr>
          <p:cNvPicPr>
            <a:picLocks noChangeAspect="1"/>
          </p:cNvPicPr>
          <p:nvPr/>
        </p:nvPicPr>
        <p:blipFill>
          <a:blip r:embed="rId3"/>
          <a:stretch>
            <a:fillRect/>
          </a:stretch>
        </p:blipFill>
        <p:spPr>
          <a:xfrm>
            <a:off x="983685" y="1124600"/>
            <a:ext cx="4878845" cy="5109290"/>
          </a:xfrm>
          <a:prstGeom prst="rect">
            <a:avLst/>
          </a:prstGeom>
        </p:spPr>
      </p:pic>
      <p:sp>
        <p:nvSpPr>
          <p:cNvPr id="8" name="文字方塊 7">
            <a:extLst>
              <a:ext uri="{FF2B5EF4-FFF2-40B4-BE49-F238E27FC236}">
                <a16:creationId xmlns:a16="http://schemas.microsoft.com/office/drawing/2014/main" id="{052E17C1-7F0B-49D8-AFB5-209981E96FBF}"/>
              </a:ext>
            </a:extLst>
          </p:cNvPr>
          <p:cNvSpPr txBox="1"/>
          <p:nvPr/>
        </p:nvSpPr>
        <p:spPr>
          <a:xfrm>
            <a:off x="398859" y="6301553"/>
            <a:ext cx="8229600" cy="646331"/>
          </a:xfrm>
          <a:prstGeom prst="rect">
            <a:avLst/>
          </a:prstGeom>
          <a:noFill/>
        </p:spPr>
        <p:txBody>
          <a:bodyPr wrap="square">
            <a:spAutoFit/>
          </a:bodyPr>
          <a:lstStyle/>
          <a:p>
            <a:r>
              <a:rPr lang="en-US" altLang="zh-TW" dirty="0"/>
              <a:t>Source: https://www.kaspersky.com/blog/blackhat-jeep-cherokee-hack-explained/9493/</a:t>
            </a:r>
            <a:endParaRPr lang="zh-TW" altLang="en-US" dirty="0"/>
          </a:p>
        </p:txBody>
      </p:sp>
      <p:pic>
        <p:nvPicPr>
          <p:cNvPr id="10" name="圖片 9">
            <a:extLst>
              <a:ext uri="{FF2B5EF4-FFF2-40B4-BE49-F238E27FC236}">
                <a16:creationId xmlns:a16="http://schemas.microsoft.com/office/drawing/2014/main" id="{7E5188A6-1EA0-4FB3-95CF-209B7EF7871F}"/>
              </a:ext>
            </a:extLst>
          </p:cNvPr>
          <p:cNvPicPr>
            <a:picLocks noChangeAspect="1"/>
          </p:cNvPicPr>
          <p:nvPr/>
        </p:nvPicPr>
        <p:blipFill>
          <a:blip r:embed="rId4"/>
          <a:stretch>
            <a:fillRect/>
          </a:stretch>
        </p:blipFill>
        <p:spPr>
          <a:xfrm>
            <a:off x="5862530" y="1046544"/>
            <a:ext cx="3036094" cy="4057650"/>
          </a:xfrm>
          <a:prstGeom prst="rect">
            <a:avLst/>
          </a:prstGeom>
        </p:spPr>
      </p:pic>
      <p:pic>
        <p:nvPicPr>
          <p:cNvPr id="12" name="圖片 11">
            <a:extLst>
              <a:ext uri="{FF2B5EF4-FFF2-40B4-BE49-F238E27FC236}">
                <a16:creationId xmlns:a16="http://schemas.microsoft.com/office/drawing/2014/main" id="{0672340E-CFFB-4570-981C-D4A9A255A0CB}"/>
              </a:ext>
            </a:extLst>
          </p:cNvPr>
          <p:cNvPicPr>
            <a:picLocks noChangeAspect="1"/>
          </p:cNvPicPr>
          <p:nvPr/>
        </p:nvPicPr>
        <p:blipFill>
          <a:blip r:embed="rId5"/>
          <a:stretch>
            <a:fillRect/>
          </a:stretch>
        </p:blipFill>
        <p:spPr>
          <a:xfrm>
            <a:off x="5509864" y="3281082"/>
            <a:ext cx="3634136" cy="3067108"/>
          </a:xfrm>
          <a:prstGeom prst="rect">
            <a:avLst/>
          </a:prstGeom>
        </p:spPr>
      </p:pic>
      <p:pic>
        <p:nvPicPr>
          <p:cNvPr id="14" name="圖片 13">
            <a:extLst>
              <a:ext uri="{FF2B5EF4-FFF2-40B4-BE49-F238E27FC236}">
                <a16:creationId xmlns:a16="http://schemas.microsoft.com/office/drawing/2014/main" id="{2C99EFBB-DC56-486E-B6E9-45FC5AFFC0EB}"/>
              </a:ext>
            </a:extLst>
          </p:cNvPr>
          <p:cNvPicPr>
            <a:picLocks noChangeAspect="1"/>
          </p:cNvPicPr>
          <p:nvPr/>
        </p:nvPicPr>
        <p:blipFill>
          <a:blip r:embed="rId6"/>
          <a:stretch>
            <a:fillRect/>
          </a:stretch>
        </p:blipFill>
        <p:spPr>
          <a:xfrm>
            <a:off x="2171171" y="2310079"/>
            <a:ext cx="3814763" cy="4038600"/>
          </a:xfrm>
          <a:prstGeom prst="rect">
            <a:avLst/>
          </a:prstGeom>
        </p:spPr>
      </p:pic>
      <p:sp>
        <p:nvSpPr>
          <p:cNvPr id="11" name="標題 3"/>
          <p:cNvSpPr>
            <a:spLocks noGrp="1"/>
          </p:cNvSpPr>
          <p:nvPr>
            <p:ph type="title"/>
          </p:nvPr>
        </p:nvSpPr>
        <p:spPr>
          <a:xfrm>
            <a:off x="457200" y="44624"/>
            <a:ext cx="3682752" cy="1252728"/>
          </a:xfrm>
        </p:spPr>
        <p:txBody>
          <a:bodyPr/>
          <a:lstStyle/>
          <a:p>
            <a:r>
              <a:rPr lang="en-US" altLang="zh-TW" dirty="0"/>
              <a:t>Hijack Attack</a:t>
            </a:r>
            <a:endParaRPr lang="zh-TW" altLang="en-US" dirty="0"/>
          </a:p>
        </p:txBody>
      </p:sp>
    </p:spTree>
    <p:extLst>
      <p:ext uri="{BB962C8B-B14F-4D97-AF65-F5344CB8AC3E}">
        <p14:creationId xmlns:p14="http://schemas.microsoft.com/office/powerpoint/2010/main" val="7279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r>
              <a:rPr lang="en-US" altLang="zh-TW" sz="4000" dirty="0"/>
              <a:t>Security of CAN Bus</a:t>
            </a:r>
            <a:endParaRPr lang="zh-TW" altLang="en-US" sz="4000"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50</a:t>
            </a:fld>
            <a:endParaRPr lang="zh-TW" altLang="en-US"/>
          </a:p>
        </p:txBody>
      </p:sp>
    </p:spTree>
    <p:extLst>
      <p:ext uri="{BB962C8B-B14F-4D97-AF65-F5344CB8AC3E}">
        <p14:creationId xmlns:p14="http://schemas.microsoft.com/office/powerpoint/2010/main" val="42119666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ID based priority scheme makes CAN bus vulnerable to </a:t>
            </a:r>
            <a:r>
              <a:rPr lang="en-US" altLang="zh-TW" dirty="0" err="1"/>
              <a:t>DoS</a:t>
            </a:r>
            <a:r>
              <a:rPr lang="en-US" altLang="zh-TW" dirty="0"/>
              <a:t> attack. </a:t>
            </a:r>
          </a:p>
          <a:p>
            <a:r>
              <a:rPr lang="en-US" altLang="zh-TW" dirty="0"/>
              <a:t>When the malicious node transmits smaller ID frames at high rate then all other nodes in the bus will stop transmitting their frames due to arbitration mechanism of CAN bus.</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51</a:t>
            </a:fld>
            <a:endParaRPr lang="zh-TW" altLang="en-US"/>
          </a:p>
        </p:txBody>
      </p:sp>
      <p:sp>
        <p:nvSpPr>
          <p:cNvPr id="4" name="標題 3"/>
          <p:cNvSpPr>
            <a:spLocks noGrp="1"/>
          </p:cNvSpPr>
          <p:nvPr>
            <p:ph type="title"/>
          </p:nvPr>
        </p:nvSpPr>
        <p:spPr/>
        <p:txBody>
          <a:bodyPr>
            <a:normAutofit/>
          </a:bodyPr>
          <a:lstStyle/>
          <a:p>
            <a:r>
              <a:rPr lang="en-US" altLang="zh-TW" dirty="0" err="1"/>
              <a:t>DoS</a:t>
            </a:r>
            <a:r>
              <a:rPr lang="en-US" altLang="zh-TW" dirty="0"/>
              <a:t> Attack – Smaller ID Frames </a:t>
            </a:r>
            <a:r>
              <a:rPr lang="en-US" altLang="zh-TW" i="1" baseline="-25000" dirty="0"/>
              <a:t>[</a:t>
            </a:r>
            <a:r>
              <a:rPr lang="en-US" altLang="zh-TW" i="1" baseline="-25000" dirty="0">
                <a:hlinkClick r:id="rId2"/>
              </a:rPr>
              <a:t>Narayan Khatri et al.</a:t>
            </a:r>
            <a:r>
              <a:rPr lang="en-US" altLang="zh-TW" i="1" baseline="-25000" dirty="0"/>
              <a:t>]</a:t>
            </a:r>
            <a:endParaRPr lang="zh-TW" altLang="en-US" i="1" baseline="-25000" dirty="0"/>
          </a:p>
        </p:txBody>
      </p:sp>
    </p:spTree>
    <p:extLst>
      <p:ext uri="{BB962C8B-B14F-4D97-AF65-F5344CB8AC3E}">
        <p14:creationId xmlns:p14="http://schemas.microsoft.com/office/powerpoint/2010/main" val="5022257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However, these kinds of attacks are effectively detected and stopped with frame-analysis based IDS/IPS approaches. </a:t>
            </a:r>
          </a:p>
          <a:p>
            <a:r>
              <a:rPr lang="en-US" altLang="zh-TW" dirty="0"/>
              <a:t>Indeed, the essential aspect of such attacks is the injection of either unexpected frames or the transmission of frames at abnormal rates.</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52</a:t>
            </a:fld>
            <a:endParaRPr lang="zh-TW" altLang="en-US"/>
          </a:p>
        </p:txBody>
      </p:sp>
      <p:sp>
        <p:nvSpPr>
          <p:cNvPr id="4" name="標題 3"/>
          <p:cNvSpPr>
            <a:spLocks noGrp="1"/>
          </p:cNvSpPr>
          <p:nvPr>
            <p:ph type="title"/>
          </p:nvPr>
        </p:nvSpPr>
        <p:spPr/>
        <p:txBody>
          <a:bodyPr/>
          <a:lstStyle/>
          <a:p>
            <a:r>
              <a:rPr lang="en-US" altLang="zh-TW" dirty="0"/>
              <a:t>Solution </a:t>
            </a:r>
            <a:r>
              <a:rPr lang="en-US" altLang="zh-TW" i="1" baseline="-25000" dirty="0"/>
              <a:t>[</a:t>
            </a:r>
            <a:r>
              <a:rPr lang="en-US" altLang="zh-TW" i="1" baseline="-25000" dirty="0">
                <a:hlinkClick r:id="rId2"/>
              </a:rPr>
              <a:t>Andrea </a:t>
            </a:r>
            <a:r>
              <a:rPr lang="en-US" altLang="zh-TW" i="1" baseline="-25000" dirty="0" err="1">
                <a:hlinkClick r:id="rId2"/>
              </a:rPr>
              <a:t>Palanca</a:t>
            </a:r>
            <a:r>
              <a:rPr lang="en-US" altLang="zh-TW" i="1" baseline="-25000" dirty="0">
                <a:hlinkClick r:id="rId2"/>
              </a:rPr>
              <a:t> et al.</a:t>
            </a:r>
            <a:r>
              <a:rPr lang="en-US" altLang="zh-TW" i="1" baseline="-25000" dirty="0"/>
              <a:t>]</a:t>
            </a:r>
            <a:endParaRPr lang="zh-TW" altLang="en-US" dirty="0"/>
          </a:p>
        </p:txBody>
      </p:sp>
    </p:spTree>
    <p:extLst>
      <p:ext uri="{BB962C8B-B14F-4D97-AF65-F5344CB8AC3E}">
        <p14:creationId xmlns:p14="http://schemas.microsoft.com/office/powerpoint/2010/main" val="40329142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539553" y="2564904"/>
            <a:ext cx="8208912" cy="3744415"/>
          </a:xfrm>
        </p:spPr>
        <p:txBody>
          <a:bodyPr>
            <a:normAutofit fontScale="85000" lnSpcReduction="20000"/>
          </a:bodyPr>
          <a:lstStyle/>
          <a:p>
            <a:r>
              <a:rPr lang="en-US" altLang="zh-TW" dirty="0"/>
              <a:t>CAN</a:t>
            </a:r>
            <a:r>
              <a:rPr lang="zh-TW" altLang="en-US" dirty="0"/>
              <a:t>訊息（包括錯誤）被稱為“ </a:t>
            </a:r>
            <a:r>
              <a:rPr lang="en-US" altLang="zh-TW" dirty="0"/>
              <a:t>frame”</a:t>
            </a:r>
            <a:r>
              <a:rPr lang="zh-TW" altLang="en-US" dirty="0"/>
              <a:t>。當裝置讀到</a:t>
            </a:r>
            <a:r>
              <a:rPr lang="en-US" altLang="zh-TW" dirty="0"/>
              <a:t>frame</a:t>
            </a:r>
            <a:r>
              <a:rPr lang="zh-TW" altLang="en-US" dirty="0"/>
              <a:t>出現非預期的值時會出現錯誤。當設備偵測到這種事件時，它會寫入一個錯誤訊息到</a:t>
            </a:r>
            <a:r>
              <a:rPr lang="en-US" altLang="zh-TW" dirty="0"/>
              <a:t>CAN</a:t>
            </a:r>
            <a:r>
              <a:rPr lang="zh-TW" altLang="en-US" dirty="0"/>
              <a:t>匯流排來“回收”錯誤的</a:t>
            </a:r>
            <a:r>
              <a:rPr lang="en-US" altLang="zh-TW" dirty="0"/>
              <a:t>frame</a:t>
            </a:r>
            <a:r>
              <a:rPr lang="zh-TW" altLang="en-US" dirty="0"/>
              <a:t>，並通知其它設備忽視被回收的</a:t>
            </a:r>
            <a:r>
              <a:rPr lang="en-US" altLang="zh-TW" dirty="0"/>
              <a:t>frame</a:t>
            </a:r>
            <a:r>
              <a:rPr lang="zh-TW" altLang="en-US" dirty="0"/>
              <a:t>。這種事故很常見，通常都是自然造成，一次短暫的故障或是太多系統和模組試圖在同一時間透過</a:t>
            </a:r>
            <a:r>
              <a:rPr lang="en-US" altLang="zh-TW" dirty="0"/>
              <a:t>CAN</a:t>
            </a:r>
            <a:r>
              <a:rPr lang="zh-TW" altLang="en-US" dirty="0"/>
              <a:t>送出</a:t>
            </a:r>
            <a:r>
              <a:rPr lang="en-US" altLang="zh-TW" dirty="0"/>
              <a:t>frame</a:t>
            </a:r>
            <a:r>
              <a:rPr lang="zh-TW" altLang="en-US" dirty="0"/>
              <a:t>。</a:t>
            </a:r>
          </a:p>
          <a:p>
            <a:r>
              <a:rPr lang="zh-TW" altLang="en-US" dirty="0"/>
              <a:t>如果一個設備送出太多錯誤，那麼</a:t>
            </a:r>
            <a:r>
              <a:rPr lang="en-US" altLang="zh-TW" dirty="0"/>
              <a:t>CAN</a:t>
            </a:r>
            <a:r>
              <a:rPr lang="zh-TW" altLang="en-US" dirty="0"/>
              <a:t>標準規定它進入一個所謂的</a:t>
            </a:r>
            <a:r>
              <a:rPr lang="en-US" altLang="zh-TW" dirty="0"/>
              <a:t>Bus-Off</a:t>
            </a:r>
            <a:r>
              <a:rPr lang="zh-TW" altLang="en-US" dirty="0"/>
              <a:t>狀態，將它從</a:t>
            </a:r>
            <a:r>
              <a:rPr lang="en-US" altLang="zh-TW" dirty="0"/>
              <a:t>CAN</a:t>
            </a:r>
            <a:r>
              <a:rPr lang="zh-TW" altLang="en-US" dirty="0"/>
              <a:t>隔離，避免對</a:t>
            </a:r>
            <a:r>
              <a:rPr lang="en-US" altLang="zh-TW" dirty="0"/>
              <a:t>CAN</a:t>
            </a:r>
            <a:r>
              <a:rPr lang="zh-TW" altLang="en-US" dirty="0"/>
              <a:t>讀寫任何資料。此功能對於隔離故障設備並阻止它們觸發</a:t>
            </a:r>
            <a:r>
              <a:rPr lang="en-US" altLang="zh-TW" dirty="0"/>
              <a:t>CAN</a:t>
            </a:r>
            <a:r>
              <a:rPr lang="zh-TW" altLang="en-US" dirty="0"/>
              <a:t>其他模組</a:t>
            </a:r>
            <a:r>
              <a:rPr lang="en-US" altLang="zh-TW" dirty="0"/>
              <a:t>/</a:t>
            </a:r>
            <a:r>
              <a:rPr lang="zh-TW" altLang="en-US" dirty="0"/>
              <a:t>系統來說非常有用。</a:t>
            </a:r>
          </a:p>
          <a:p>
            <a:r>
              <a:rPr lang="zh-TW" altLang="en-US" dirty="0"/>
              <a:t>攻擊可透過足夠多的錯誤來觸發這種功能，讓</a:t>
            </a:r>
            <a:r>
              <a:rPr lang="en-US" altLang="zh-TW" dirty="0"/>
              <a:t>CAN</a:t>
            </a:r>
            <a:r>
              <a:rPr lang="zh-TW" altLang="en-US" dirty="0"/>
              <a:t>內的目標設備或系統進入</a:t>
            </a:r>
            <a:r>
              <a:rPr lang="en-US" altLang="zh-TW" dirty="0"/>
              <a:t>Bus Off</a:t>
            </a:r>
            <a:r>
              <a:rPr lang="zh-TW" altLang="en-US" dirty="0"/>
              <a:t>狀態，也就無法操作。這反過來可以極大地影響汽車性能，讓它變得危險甚至致命，特別是當像安全氣囊系統或防鎖死制動系統等關鍵系統失效的時候。所需要的只是將一個特製攻擊設備連上汽車的</a:t>
            </a:r>
            <a:r>
              <a:rPr lang="en-US" altLang="zh-TW" dirty="0"/>
              <a:t>CAN</a:t>
            </a:r>
            <a:r>
              <a:rPr lang="zh-TW" altLang="en-US" dirty="0"/>
              <a:t>，並且重新使用已經流通在</a:t>
            </a:r>
            <a:r>
              <a:rPr lang="en-US" altLang="zh-TW" dirty="0"/>
              <a:t>CAN</a:t>
            </a:r>
            <a:r>
              <a:rPr lang="zh-TW" altLang="en-US" dirty="0"/>
              <a:t>的</a:t>
            </a:r>
            <a:r>
              <a:rPr lang="en-US" altLang="zh-TW" dirty="0"/>
              <a:t>frame</a:t>
            </a:r>
            <a:r>
              <a:rPr lang="zh-TW" altLang="en-US" dirty="0"/>
              <a:t>而非注入新的</a:t>
            </a:r>
            <a:r>
              <a:rPr lang="en-US" altLang="zh-TW" dirty="0"/>
              <a:t>frame</a:t>
            </a:r>
            <a:r>
              <a:rPr lang="zh-TW" altLang="en-US" dirty="0"/>
              <a:t>。</a:t>
            </a:r>
          </a:p>
          <a:p>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53</a:t>
            </a:fld>
            <a:endParaRPr lang="zh-TW" altLang="en-US"/>
          </a:p>
        </p:txBody>
      </p:sp>
      <p:sp>
        <p:nvSpPr>
          <p:cNvPr id="4" name="標題 3"/>
          <p:cNvSpPr>
            <a:spLocks noGrp="1"/>
          </p:cNvSpPr>
          <p:nvPr>
            <p:ph type="title"/>
          </p:nvPr>
        </p:nvSpPr>
        <p:spPr/>
        <p:txBody>
          <a:bodyPr>
            <a:normAutofit/>
          </a:bodyPr>
          <a:lstStyle/>
          <a:p>
            <a:r>
              <a:rPr lang="en-US" altLang="zh-TW" dirty="0"/>
              <a:t>Bus-off Attack Error </a:t>
            </a:r>
            <a:r>
              <a:rPr lang="en-US" altLang="zh-TW" i="1" baseline="-25000" dirty="0"/>
              <a:t>[</a:t>
            </a:r>
            <a:r>
              <a:rPr lang="en-US" altLang="zh-TW" i="1" baseline="-25000" dirty="0" err="1">
                <a:hlinkClick r:id="rId2"/>
              </a:rPr>
              <a:t>trendmicro</a:t>
            </a:r>
            <a:r>
              <a:rPr lang="en-US" altLang="zh-TW" i="1" baseline="-25000" dirty="0"/>
              <a:t>]</a:t>
            </a:r>
            <a:endParaRPr lang="zh-TW" altLang="en-US" i="1" baseline="-25000" dirty="0"/>
          </a:p>
        </p:txBody>
      </p:sp>
      <p:pic>
        <p:nvPicPr>
          <p:cNvPr id="7" name="圖片 6">
            <a:extLst>
              <a:ext uri="{FF2B5EF4-FFF2-40B4-BE49-F238E27FC236}">
                <a16:creationId xmlns:a16="http://schemas.microsoft.com/office/drawing/2014/main" id="{552BA189-A5BC-4388-A08E-CE3CABF23197}"/>
              </a:ext>
            </a:extLst>
          </p:cNvPr>
          <p:cNvPicPr>
            <a:picLocks noChangeAspect="1"/>
          </p:cNvPicPr>
          <p:nvPr/>
        </p:nvPicPr>
        <p:blipFill>
          <a:blip r:embed="rId3"/>
          <a:stretch>
            <a:fillRect/>
          </a:stretch>
        </p:blipFill>
        <p:spPr>
          <a:xfrm>
            <a:off x="3563888" y="1484784"/>
            <a:ext cx="4930982" cy="4101014"/>
          </a:xfrm>
          <a:prstGeom prst="rect">
            <a:avLst/>
          </a:prstGeom>
        </p:spPr>
      </p:pic>
      <p:sp>
        <p:nvSpPr>
          <p:cNvPr id="8" name="橢圓 7">
            <a:extLst>
              <a:ext uri="{FF2B5EF4-FFF2-40B4-BE49-F238E27FC236}">
                <a16:creationId xmlns:a16="http://schemas.microsoft.com/office/drawing/2014/main" id="{24ACAEB0-369C-463D-B18D-AE426DC108E7}"/>
              </a:ext>
            </a:extLst>
          </p:cNvPr>
          <p:cNvSpPr/>
          <p:nvPr/>
        </p:nvSpPr>
        <p:spPr>
          <a:xfrm>
            <a:off x="5521444" y="2479153"/>
            <a:ext cx="2497844" cy="2349398"/>
          </a:xfrm>
          <a:prstGeom prst="ellips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Tree>
    <p:extLst>
      <p:ext uri="{BB962C8B-B14F-4D97-AF65-F5344CB8AC3E}">
        <p14:creationId xmlns:p14="http://schemas.microsoft.com/office/powerpoint/2010/main" val="3646693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0FEB6F62-8415-4353-BDC7-423EFD3F3EE2}" type="slidenum">
              <a:rPr lang="zh-TW" altLang="en-US" smtClean="0"/>
              <a:pPr/>
              <a:t>54</a:t>
            </a:fld>
            <a:endParaRPr lang="zh-TW" altLang="en-US" dirty="0"/>
          </a:p>
        </p:txBody>
      </p:sp>
      <p:pic>
        <p:nvPicPr>
          <p:cNvPr id="8" name="圖片 7">
            <a:extLst>
              <a:ext uri="{FF2B5EF4-FFF2-40B4-BE49-F238E27FC236}">
                <a16:creationId xmlns:a16="http://schemas.microsoft.com/office/drawing/2014/main" id="{2D68EB81-CD4C-4DBC-AB02-F7BD35A05B59}"/>
              </a:ext>
            </a:extLst>
          </p:cNvPr>
          <p:cNvPicPr>
            <a:picLocks noChangeAspect="1"/>
          </p:cNvPicPr>
          <p:nvPr/>
        </p:nvPicPr>
        <p:blipFill>
          <a:blip r:embed="rId3"/>
          <a:stretch>
            <a:fillRect/>
          </a:stretch>
        </p:blipFill>
        <p:spPr>
          <a:xfrm>
            <a:off x="338336" y="2852936"/>
            <a:ext cx="3657600" cy="2962275"/>
          </a:xfrm>
          <a:prstGeom prst="rect">
            <a:avLst/>
          </a:prstGeom>
        </p:spPr>
      </p:pic>
      <p:sp>
        <p:nvSpPr>
          <p:cNvPr id="14" name="標題 9">
            <a:extLst>
              <a:ext uri="{FF2B5EF4-FFF2-40B4-BE49-F238E27FC236}">
                <a16:creationId xmlns:a16="http://schemas.microsoft.com/office/drawing/2014/main" id="{060931A9-AA6F-4CB5-A3A9-E23020964F6D}"/>
              </a:ext>
            </a:extLst>
          </p:cNvPr>
          <p:cNvSpPr txBox="1">
            <a:spLocks/>
          </p:cNvSpPr>
          <p:nvPr/>
        </p:nvSpPr>
        <p:spPr>
          <a:xfrm>
            <a:off x="4355976" y="3068960"/>
            <a:ext cx="4653887" cy="2448272"/>
          </a:xfrm>
          <a:prstGeom prst="rect">
            <a:avLst/>
          </a:prstGeom>
        </p:spPr>
        <p:style>
          <a:lnRef idx="2">
            <a:schemeClr val="dk1"/>
          </a:lnRef>
          <a:fillRef idx="1">
            <a:schemeClr val="lt1"/>
          </a:fillRef>
          <a:effectRef idx="0">
            <a:schemeClr val="dk1"/>
          </a:effectRef>
          <a:fontRef idx="minor">
            <a:schemeClr val="dk1"/>
          </a:fontRef>
        </p:style>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1800" b="1" dirty="0">
                <a:solidFill>
                  <a:schemeClr val="tx1"/>
                </a:solidFill>
                <a:latin typeface="標楷體" panose="03000509000000000000" pitchFamily="65" charset="-120"/>
                <a:ea typeface="標楷體" panose="03000509000000000000" pitchFamily="65" charset="-120"/>
              </a:rPr>
              <a:t>C1. ID - Same ID as message M created by the real ECU with the ID.</a:t>
            </a:r>
          </a:p>
          <a:p>
            <a:r>
              <a:rPr lang="en-US" altLang="zh-TW" sz="1800" b="1" dirty="0">
                <a:solidFill>
                  <a:schemeClr val="tx1"/>
                </a:solidFill>
                <a:latin typeface="標楷體" panose="03000509000000000000" pitchFamily="65" charset="-120"/>
                <a:ea typeface="標楷體" panose="03000509000000000000" pitchFamily="65" charset="-120"/>
              </a:rPr>
              <a:t>C2. Timing – Transmitted at the same time as M; and</a:t>
            </a:r>
          </a:p>
          <a:p>
            <a:r>
              <a:rPr lang="en-US" altLang="zh-TW" sz="1800" b="1" dirty="0">
                <a:solidFill>
                  <a:schemeClr val="tx1"/>
                </a:solidFill>
                <a:latin typeface="標楷體" panose="03000509000000000000" pitchFamily="65" charset="-120"/>
                <a:ea typeface="標楷體" panose="03000509000000000000" pitchFamily="65" charset="-120"/>
              </a:rPr>
              <a:t>C3. Contents – Having at least one bit position in which it is dominant(0), whereas it is recessive(1) in M. All preceding bits should be the same as M.</a:t>
            </a:r>
            <a:endParaRPr lang="zh-TW" altLang="en-US" sz="1800" b="1" dirty="0">
              <a:solidFill>
                <a:schemeClr val="tx1"/>
              </a:solidFill>
              <a:latin typeface="標楷體" panose="03000509000000000000" pitchFamily="65" charset="-120"/>
              <a:ea typeface="標楷體" panose="03000509000000000000" pitchFamily="65" charset="-120"/>
            </a:endParaRPr>
          </a:p>
        </p:txBody>
      </p:sp>
      <p:sp>
        <p:nvSpPr>
          <p:cNvPr id="10" name="標題 3"/>
          <p:cNvSpPr>
            <a:spLocks noGrp="1"/>
          </p:cNvSpPr>
          <p:nvPr>
            <p:ph type="title"/>
          </p:nvPr>
        </p:nvSpPr>
        <p:spPr>
          <a:xfrm>
            <a:off x="457200" y="116632"/>
            <a:ext cx="8075240" cy="1252728"/>
          </a:xfrm>
        </p:spPr>
        <p:txBody>
          <a:bodyPr>
            <a:normAutofit/>
          </a:bodyPr>
          <a:lstStyle/>
          <a:p>
            <a:r>
              <a:rPr lang="en-US" altLang="zh-TW" dirty="0"/>
              <a:t>Bus-off Attack </a:t>
            </a:r>
            <a:r>
              <a:rPr lang="en-US" altLang="zh-TW" i="1" baseline="-25000" dirty="0"/>
              <a:t>[</a:t>
            </a:r>
            <a:r>
              <a:rPr lang="en-US" altLang="zh-TW" i="1" baseline="-25000" dirty="0">
                <a:hlinkClick r:id="rId4"/>
              </a:rPr>
              <a:t>Cho et al.</a:t>
            </a:r>
            <a:r>
              <a:rPr lang="en-US" altLang="zh-TW" i="1" baseline="-25000" dirty="0"/>
              <a:t>]</a:t>
            </a:r>
            <a:endParaRPr lang="zh-TW" altLang="en-US" dirty="0"/>
          </a:p>
        </p:txBody>
      </p:sp>
    </p:spTree>
    <p:extLst>
      <p:ext uri="{BB962C8B-B14F-4D97-AF65-F5344CB8AC3E}">
        <p14:creationId xmlns:p14="http://schemas.microsoft.com/office/powerpoint/2010/main" val="30069787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A Bus Flood Attack is very simple denial-of-service attack: transmit CAN frames as fast as possible to soak up bus bandwidth, cause legitimate frames to be delayed and for parts of the system to fail when frames don’t turn up on time.</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55</a:t>
            </a:fld>
            <a:endParaRPr lang="zh-TW" altLang="en-US"/>
          </a:p>
        </p:txBody>
      </p:sp>
      <p:sp>
        <p:nvSpPr>
          <p:cNvPr id="4" name="標題 3"/>
          <p:cNvSpPr>
            <a:spLocks noGrp="1"/>
          </p:cNvSpPr>
          <p:nvPr>
            <p:ph type="title"/>
          </p:nvPr>
        </p:nvSpPr>
        <p:spPr/>
        <p:txBody>
          <a:bodyPr/>
          <a:lstStyle/>
          <a:p>
            <a:r>
              <a:rPr lang="en-US" altLang="zh-TW" dirty="0"/>
              <a:t>Bus Flood Attack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3640018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516357" cy="3450696"/>
          </a:xfrm>
        </p:spPr>
        <p:txBody>
          <a:bodyPr>
            <a:normAutofit/>
          </a:bodyPr>
          <a:lstStyle/>
          <a:p>
            <a:r>
              <a:rPr lang="en-US" altLang="zh-TW" dirty="0"/>
              <a:t>The success of the attack depends on what mitigations there might be in place. </a:t>
            </a:r>
          </a:p>
          <a:p>
            <a:pPr lvl="1"/>
            <a:r>
              <a:rPr lang="en-US" altLang="zh-TW" dirty="0"/>
              <a:t>For an </a:t>
            </a:r>
            <a:r>
              <a:rPr lang="en-US" altLang="zh-TW" u="sng" dirty="0"/>
              <a:t>open bus</a:t>
            </a:r>
            <a:r>
              <a:rPr lang="en-US" altLang="zh-TW" dirty="0"/>
              <a:t>, transmitting a frame with a CAN ID of 0 will block all other traffic because this is the highest priority frame. </a:t>
            </a:r>
          </a:p>
          <a:p>
            <a:pPr lvl="1"/>
            <a:r>
              <a:rPr lang="en-US" altLang="zh-TW" dirty="0"/>
              <a:t>If there is a </a:t>
            </a:r>
            <a:r>
              <a:rPr lang="en-US" altLang="zh-TW" u="sng" dirty="0"/>
              <a:t>gateway</a:t>
            </a:r>
            <a:r>
              <a:rPr lang="en-US" altLang="zh-TW" dirty="0"/>
              <a:t> that only allows certain IDs to pass through, then only the lower priority frames can be delayed: the higher priority frames will continue to be transmitted undisturbed.</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56</a:t>
            </a:fld>
            <a:endParaRPr lang="zh-TW" altLang="en-US"/>
          </a:p>
        </p:txBody>
      </p:sp>
      <p:sp>
        <p:nvSpPr>
          <p:cNvPr id="4" name="標題 3"/>
          <p:cNvSpPr>
            <a:spLocks noGrp="1"/>
          </p:cNvSpPr>
          <p:nvPr>
            <p:ph type="title"/>
          </p:nvPr>
        </p:nvSpPr>
        <p:spPr/>
        <p:txBody>
          <a:bodyPr>
            <a:normAutofit fontScale="90000"/>
          </a:bodyPr>
          <a:lstStyle/>
          <a:p>
            <a:r>
              <a:rPr lang="en-US" altLang="zh-TW" dirty="0"/>
              <a:t> Factors Influencing the Results of Bus Flood Attacks</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19921051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Frame spoofing is a type of authentication attack: getting a receiver to accept a fake frame as if it came from a legitimate sender.</a:t>
            </a:r>
          </a:p>
          <a:p>
            <a:pPr lvl="1"/>
            <a:r>
              <a:rPr lang="en-US" altLang="zh-TW" dirty="0"/>
              <a:t>If directly connected (e.g. via the </a:t>
            </a:r>
            <a:r>
              <a:rPr lang="en-US" altLang="zh-TW" u="sng" dirty="0"/>
              <a:t>OBD-II port</a:t>
            </a:r>
            <a:r>
              <a:rPr lang="en-US" altLang="zh-TW" dirty="0"/>
              <a:t>) this is done by simply queueing the CAN frame through the drivers in the firmware of the connected device.</a:t>
            </a:r>
          </a:p>
          <a:p>
            <a:pPr lvl="1"/>
            <a:r>
              <a:rPr lang="en-US" altLang="zh-TW" dirty="0"/>
              <a:t>If connected via a </a:t>
            </a:r>
            <a:r>
              <a:rPr lang="en-US" altLang="zh-TW" u="sng" dirty="0"/>
              <a:t>hijacked ECU</a:t>
            </a:r>
            <a:r>
              <a:rPr lang="en-US" altLang="zh-TW" dirty="0"/>
              <a:t> (e.g. infotainment) this can be done by using the drivers in the device or with new drivers installed as part of the hijacking.</a:t>
            </a:r>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57</a:t>
            </a:fld>
            <a:endParaRPr lang="zh-TW" altLang="en-US"/>
          </a:p>
        </p:txBody>
      </p:sp>
      <p:sp>
        <p:nvSpPr>
          <p:cNvPr id="4" name="標題 3"/>
          <p:cNvSpPr>
            <a:spLocks noGrp="1"/>
          </p:cNvSpPr>
          <p:nvPr>
            <p:ph type="title"/>
          </p:nvPr>
        </p:nvSpPr>
        <p:spPr/>
        <p:txBody>
          <a:bodyPr/>
          <a:lstStyle/>
          <a:p>
            <a:r>
              <a:rPr lang="en-US" altLang="zh-TW" dirty="0"/>
              <a:t>Simple Frame Spoofing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35684606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One problem with this simple spoofing approach is that the frames from the legitimate ECU are also received and the receivers may act on both the legitimate frame and the spoofed one.</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58</a:t>
            </a:fld>
            <a:endParaRPr lang="zh-TW" altLang="en-US"/>
          </a:p>
        </p:txBody>
      </p:sp>
      <p:sp>
        <p:nvSpPr>
          <p:cNvPr id="4" name="標題 3"/>
          <p:cNvSpPr>
            <a:spLocks noGrp="1"/>
          </p:cNvSpPr>
          <p:nvPr>
            <p:ph type="title"/>
          </p:nvPr>
        </p:nvSpPr>
        <p:spPr/>
        <p:txBody>
          <a:bodyPr>
            <a:normAutofit fontScale="90000"/>
          </a:bodyPr>
          <a:lstStyle/>
          <a:p>
            <a:r>
              <a:rPr lang="en-US" altLang="zh-TW" dirty="0"/>
              <a:t>Problem with the Simple Spoofing Approach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25949987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564904"/>
            <a:ext cx="8568951" cy="3960440"/>
          </a:xfrm>
        </p:spPr>
        <p:txBody>
          <a:bodyPr>
            <a:normAutofit fontScale="92500" lnSpcReduction="10000"/>
          </a:bodyPr>
          <a:lstStyle/>
          <a:p>
            <a:r>
              <a:rPr lang="en-US" altLang="zh-TW" dirty="0"/>
              <a:t>The CAN protocol requires that two frames with the same ID are not entered into arbitration at the same time.</a:t>
            </a:r>
          </a:p>
          <a:p>
            <a:r>
              <a:rPr lang="en-US" altLang="zh-TW" dirty="0"/>
              <a:t>If this does happen then after arbitration two controllers will be transmitting and when the bits transmitted differ then one of the controllers will see a bit error (transmitting a recessive bit but receiving a dominant bit) and signal an error frame, which causes all receivers to re-synchronize an arbitration to start again. </a:t>
            </a:r>
          </a:p>
          <a:p>
            <a:r>
              <a:rPr lang="en-US" altLang="zh-TW" dirty="0"/>
              <a:t>If no higher priority frame has been queued in the intervening time then these two frames will win arbitration again and the process will repeat.</a:t>
            </a:r>
          </a:p>
          <a:p>
            <a:r>
              <a:rPr lang="en-US" altLang="zh-TW" dirty="0"/>
              <a:t>This is denoted the </a:t>
            </a:r>
            <a:r>
              <a:rPr lang="en-US" altLang="zh-TW" i="1" dirty="0">
                <a:latin typeface="Times New Roman" panose="02020603050405020304" pitchFamily="18" charset="0"/>
                <a:cs typeface="Times New Roman" panose="02020603050405020304" pitchFamily="18" charset="0"/>
              </a:rPr>
              <a:t>Arbitration Doom Loop</a:t>
            </a:r>
            <a:r>
              <a:rPr lang="en-US" altLang="zh-TW" dirty="0"/>
              <a:t>  (ADL).</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59</a:t>
            </a:fld>
            <a:endParaRPr lang="zh-TW" altLang="en-US"/>
          </a:p>
        </p:txBody>
      </p:sp>
      <p:sp>
        <p:nvSpPr>
          <p:cNvPr id="4" name="標題 3"/>
          <p:cNvSpPr>
            <a:spLocks noGrp="1"/>
          </p:cNvSpPr>
          <p:nvPr>
            <p:ph type="title"/>
          </p:nvPr>
        </p:nvSpPr>
        <p:spPr/>
        <p:txBody>
          <a:bodyPr/>
          <a:lstStyle/>
          <a:p>
            <a:r>
              <a:rPr lang="en-US" altLang="zh-TW" dirty="0"/>
              <a:t>Arbitration Doom Loop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2945791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r>
              <a:rPr lang="en-US" altLang="zh-TW" dirty="0"/>
              <a:t>Each of the two controllers of the involving ECUs goes around the loop increases the Transmit Error Counter (TEC) in each of the two controllers.</a:t>
            </a:r>
          </a:p>
          <a:p>
            <a:r>
              <a:rPr lang="en-US" altLang="zh-TW" dirty="0"/>
              <a:t>And they will eventually both go into the bus-off state (i.e. be logically disconnected from the bus). </a:t>
            </a:r>
          </a:p>
          <a:p>
            <a:pPr lvl="1"/>
            <a:r>
              <a:rPr lang="en-US" altLang="zh-TW" dirty="0"/>
              <a:t>The bus will be unusable by other nodes until those two nodes in the loop go on Bus Off state.</a:t>
            </a:r>
            <a:r>
              <a:rPr lang="zh-TW" altLang="en-US" dirty="0"/>
              <a:t> </a:t>
            </a:r>
            <a:r>
              <a:rPr lang="en-US" altLang="zh-TW" dirty="0"/>
              <a:t>This would then be a form of denial-of-service attack.</a:t>
            </a:r>
          </a:p>
          <a:p>
            <a:r>
              <a:rPr lang="en-US" altLang="zh-TW" dirty="0"/>
              <a:t>This takes about 4ms on a 500kbit/sec CAN bus.</a:t>
            </a:r>
            <a:endParaRPr lang="zh-TW" altLang="en-US" dirty="0"/>
          </a:p>
          <a:p>
            <a:pPr fontAlgn="base"/>
            <a:endParaRPr lang="en-US" altLang="zh-TW"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60</a:t>
            </a:fld>
            <a:endParaRPr lang="zh-TW" altLang="en-US"/>
          </a:p>
        </p:txBody>
      </p:sp>
      <p:sp>
        <p:nvSpPr>
          <p:cNvPr id="4" name="標題 3"/>
          <p:cNvSpPr>
            <a:spLocks noGrp="1"/>
          </p:cNvSpPr>
          <p:nvPr>
            <p:ph type="title"/>
          </p:nvPr>
        </p:nvSpPr>
        <p:spPr/>
        <p:txBody>
          <a:bodyPr>
            <a:normAutofit fontScale="90000"/>
          </a:bodyPr>
          <a:lstStyle/>
          <a:p>
            <a:r>
              <a:rPr lang="en-US" altLang="zh-TW" dirty="0"/>
              <a:t>Results of ADL on Involving ECUs</a:t>
            </a:r>
            <a:br>
              <a:rPr lang="en-US" altLang="zh-TW" dirty="0"/>
            </a:br>
            <a:r>
              <a:rPr lang="en-US" altLang="zh-TW" dirty="0"/>
              <a:t>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 [</a:t>
            </a:r>
            <a:r>
              <a:rPr lang="en-US" altLang="zh-TW" i="1" baseline="-25000" dirty="0">
                <a:hlinkClick r:id="rId3"/>
              </a:rPr>
              <a:t>Luca </a:t>
            </a:r>
            <a:r>
              <a:rPr lang="en-US" altLang="zh-TW" i="1" baseline="-25000" dirty="0" err="1">
                <a:hlinkClick r:id="rId3"/>
              </a:rPr>
              <a:t>Fumarola</a:t>
            </a:r>
            <a:r>
              <a:rPr lang="en-US" altLang="zh-TW" i="1" baseline="-25000" dirty="0"/>
              <a:t>]</a:t>
            </a:r>
            <a:endParaRPr lang="zh-TW" altLang="en-US" dirty="0"/>
          </a:p>
        </p:txBody>
      </p:sp>
    </p:spTree>
    <p:extLst>
      <p:ext uri="{BB962C8B-B14F-4D97-AF65-F5344CB8AC3E}">
        <p14:creationId xmlns:p14="http://schemas.microsoft.com/office/powerpoint/2010/main" val="86608100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8239" y="2564904"/>
            <a:ext cx="7127131" cy="4199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投影片編號版面配置區 2"/>
          <p:cNvSpPr>
            <a:spLocks noGrp="1"/>
          </p:cNvSpPr>
          <p:nvPr>
            <p:ph type="sldNum" sz="quarter" idx="12"/>
          </p:nvPr>
        </p:nvSpPr>
        <p:spPr/>
        <p:txBody>
          <a:bodyPr/>
          <a:lstStyle/>
          <a:p>
            <a:fld id="{205A59AA-5D0C-4121-9564-DE157D0FC12D}" type="slidenum">
              <a:rPr lang="zh-TW" altLang="en-US" smtClean="0"/>
              <a:t>61</a:t>
            </a:fld>
            <a:endParaRPr lang="zh-TW" altLang="en-US"/>
          </a:p>
        </p:txBody>
      </p:sp>
      <p:sp>
        <p:nvSpPr>
          <p:cNvPr id="4" name="標題 3"/>
          <p:cNvSpPr>
            <a:spLocks noGrp="1"/>
          </p:cNvSpPr>
          <p:nvPr>
            <p:ph type="title"/>
          </p:nvPr>
        </p:nvSpPr>
        <p:spPr/>
        <p:txBody>
          <a:bodyPr/>
          <a:lstStyle/>
          <a:p>
            <a:r>
              <a:rPr lang="en-US" altLang="zh-TW" dirty="0"/>
              <a:t>Explanation </a:t>
            </a:r>
            <a:r>
              <a:rPr lang="en-US" altLang="zh-TW" i="1" baseline="-25000" dirty="0"/>
              <a:t>[</a:t>
            </a:r>
            <a:r>
              <a:rPr lang="en-US" altLang="zh-TW" i="1" baseline="-25000" dirty="0">
                <a:hlinkClick r:id="rId3"/>
              </a:rPr>
              <a:t>Luca </a:t>
            </a:r>
            <a:r>
              <a:rPr lang="en-US" altLang="zh-TW" i="1" baseline="-25000" dirty="0" err="1">
                <a:hlinkClick r:id="rId3"/>
              </a:rPr>
              <a:t>Fumarola</a:t>
            </a:r>
            <a:r>
              <a:rPr lang="en-US" altLang="zh-TW" i="1" baseline="-25000" dirty="0"/>
              <a:t>]</a:t>
            </a:r>
            <a:endParaRPr lang="zh-TW" altLang="en-US" i="1" baseline="-25000" dirty="0"/>
          </a:p>
        </p:txBody>
      </p:sp>
    </p:spTree>
    <p:extLst>
      <p:ext uri="{BB962C8B-B14F-4D97-AF65-F5344CB8AC3E}">
        <p14:creationId xmlns:p14="http://schemas.microsoft.com/office/powerpoint/2010/main" val="4157743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564905"/>
            <a:ext cx="8496944" cy="2736304"/>
          </a:xfrm>
        </p:spPr>
        <p:txBody>
          <a:bodyPr>
            <a:normAutofit/>
          </a:bodyPr>
          <a:lstStyle/>
          <a:p>
            <a:r>
              <a:rPr lang="en-US" altLang="zh-TW" dirty="0"/>
              <a:t>To avoid the ADL, an attacking device listens to the bus to see when the legitimate frame is sent and then queues the spoofed frame so that it does not clash. </a:t>
            </a:r>
          </a:p>
          <a:p>
            <a:r>
              <a:rPr lang="en-US" altLang="zh-TW" dirty="0"/>
              <a:t>In many designs a receiver does not act immediately on a received frame but instead stores it in </a:t>
            </a:r>
            <a:r>
              <a:rPr lang="en-US" altLang="zh-TW" u="sng" dirty="0"/>
              <a:t>a buffer associated with the ID </a:t>
            </a:r>
            <a:r>
              <a:rPr lang="en-US" altLang="zh-TW" dirty="0"/>
              <a:t>for a control loop to look at later. </a:t>
            </a:r>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62</a:t>
            </a:fld>
            <a:endParaRPr lang="zh-TW" altLang="en-US"/>
          </a:p>
        </p:txBody>
      </p:sp>
      <p:sp>
        <p:nvSpPr>
          <p:cNvPr id="4" name="標題 3"/>
          <p:cNvSpPr>
            <a:spLocks noGrp="1"/>
          </p:cNvSpPr>
          <p:nvPr>
            <p:ph type="title"/>
          </p:nvPr>
        </p:nvSpPr>
        <p:spPr/>
        <p:txBody>
          <a:bodyPr/>
          <a:lstStyle/>
          <a:p>
            <a:r>
              <a:rPr lang="en-US" altLang="zh-TW" dirty="0"/>
              <a:t>Adaptive Spoofing Attack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26974084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408333" cy="1545621"/>
          </a:xfrm>
        </p:spPr>
        <p:txBody>
          <a:bodyPr>
            <a:normAutofit fontScale="85000" lnSpcReduction="10000"/>
          </a:bodyPr>
          <a:lstStyle/>
          <a:p>
            <a:r>
              <a:rPr lang="en-US" altLang="zh-TW" dirty="0"/>
              <a:t>If the </a:t>
            </a:r>
            <a:r>
              <a:rPr lang="en-US" altLang="zh-TW" u="sng" dirty="0"/>
              <a:t>spoofed frame</a:t>
            </a:r>
            <a:r>
              <a:rPr lang="en-US" altLang="zh-TW" dirty="0"/>
              <a:t> is sent immediately after the </a:t>
            </a:r>
            <a:r>
              <a:rPr lang="en-US" altLang="zh-TW" u="sng" dirty="0"/>
              <a:t>legitimate frame</a:t>
            </a:r>
            <a:r>
              <a:rPr lang="en-US" altLang="zh-TW" dirty="0"/>
              <a:t>, then it will overwrite the buffer and the receiver will most likely act on the contents of the spoofed frame. </a:t>
            </a:r>
          </a:p>
          <a:p>
            <a:r>
              <a:rPr lang="en-US" altLang="zh-TW" dirty="0"/>
              <a:t>There is only a small time-window when the true data is in the receiver’s buffer.</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63</a:t>
            </a:fld>
            <a:endParaRPr lang="zh-TW" altLang="en-US"/>
          </a:p>
        </p:txBody>
      </p:sp>
      <p:sp>
        <p:nvSpPr>
          <p:cNvPr id="4" name="標題 3"/>
          <p:cNvSpPr>
            <a:spLocks noGrp="1"/>
          </p:cNvSpPr>
          <p:nvPr>
            <p:ph type="title"/>
          </p:nvPr>
        </p:nvSpPr>
        <p:spPr/>
        <p:txBody>
          <a:bodyPr>
            <a:normAutofit fontScale="90000"/>
          </a:bodyPr>
          <a:lstStyle/>
          <a:p>
            <a:r>
              <a:rPr lang="en-US" altLang="zh-TW" dirty="0"/>
              <a:t>Maximizing the Chances of a Receiver Seeing Fake Data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653136"/>
            <a:ext cx="8391525"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29294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simple spoofing approaches outlined above can be detected by monitoring the bus and looking at the timing of frames: spoofed frames will be sent more often than expected and traffic analysis can detect anomalies.</a:t>
            </a:r>
          </a:p>
          <a:p>
            <a:r>
              <a:rPr lang="en-US" altLang="zh-TW" i="1" dirty="0"/>
              <a:t>However, retrospectively detecting an attack may not be of much use when an actuator has already been commanded</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64</a:t>
            </a:fld>
            <a:endParaRPr lang="zh-TW" altLang="en-US"/>
          </a:p>
        </p:txBody>
      </p:sp>
      <p:sp>
        <p:nvSpPr>
          <p:cNvPr id="4" name="標題 3"/>
          <p:cNvSpPr>
            <a:spLocks noGrp="1"/>
          </p:cNvSpPr>
          <p:nvPr>
            <p:ph type="title"/>
          </p:nvPr>
        </p:nvSpPr>
        <p:spPr/>
        <p:txBody>
          <a:bodyPr/>
          <a:lstStyle/>
          <a:p>
            <a:r>
              <a:rPr lang="en-US" altLang="zh-TW" dirty="0"/>
              <a:t>Mitigation Methods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8810844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65</a:t>
            </a:fld>
            <a:endParaRPr lang="zh-TW" altLang="en-US"/>
          </a:p>
        </p:txBody>
      </p:sp>
      <p:sp>
        <p:nvSpPr>
          <p:cNvPr id="4" name="標題 3"/>
          <p:cNvSpPr>
            <a:spLocks noGrp="1"/>
          </p:cNvSpPr>
          <p:nvPr>
            <p:ph type="title"/>
          </p:nvPr>
        </p:nvSpPr>
        <p:spPr/>
        <p:txBody>
          <a:bodyPr>
            <a:normAutofit fontScale="90000"/>
          </a:bodyPr>
          <a:lstStyle/>
          <a:p>
            <a:r>
              <a:rPr lang="en-US" altLang="zh-TW" dirty="0"/>
              <a:t>Error Passive Spoofing Attack</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pic>
        <p:nvPicPr>
          <p:cNvPr id="2" name="圖片 1"/>
          <p:cNvPicPr>
            <a:picLocks noChangeAspect="1"/>
          </p:cNvPicPr>
          <p:nvPr/>
        </p:nvPicPr>
        <p:blipFill>
          <a:blip r:embed="rId3"/>
          <a:stretch>
            <a:fillRect/>
          </a:stretch>
        </p:blipFill>
        <p:spPr>
          <a:xfrm>
            <a:off x="1907704" y="2602088"/>
            <a:ext cx="5162550" cy="3648075"/>
          </a:xfrm>
          <a:prstGeom prst="rect">
            <a:avLst/>
          </a:prstGeom>
        </p:spPr>
      </p:pic>
    </p:spTree>
    <p:extLst>
      <p:ext uri="{BB962C8B-B14F-4D97-AF65-F5344CB8AC3E}">
        <p14:creationId xmlns:p14="http://schemas.microsoft.com/office/powerpoint/2010/main" val="665409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p:cNvPicPr>
            <a:picLocks noChangeAspect="1"/>
          </p:cNvPicPr>
          <p:nvPr/>
        </p:nvPicPr>
        <p:blipFill>
          <a:blip r:embed="rId2"/>
          <a:stretch>
            <a:fillRect/>
          </a:stretch>
        </p:blipFill>
        <p:spPr>
          <a:xfrm>
            <a:off x="323528" y="3509355"/>
            <a:ext cx="8532440" cy="3304021"/>
          </a:xfrm>
          <a:prstGeom prst="rect">
            <a:avLst/>
          </a:prstGeom>
        </p:spPr>
      </p:pic>
      <p:sp>
        <p:nvSpPr>
          <p:cNvPr id="2" name="內容版面配置區 1"/>
          <p:cNvSpPr>
            <a:spLocks noGrp="1"/>
          </p:cNvSpPr>
          <p:nvPr>
            <p:ph idx="1"/>
          </p:nvPr>
        </p:nvSpPr>
        <p:spPr>
          <a:xfrm>
            <a:off x="251520" y="2564904"/>
            <a:ext cx="8712968" cy="1042742"/>
          </a:xfrm>
        </p:spPr>
        <p:txBody>
          <a:bodyPr>
            <a:normAutofit/>
          </a:bodyPr>
          <a:lstStyle/>
          <a:p>
            <a:r>
              <a:rPr lang="en-US" altLang="zh-TW" sz="2000" dirty="0"/>
              <a:t>The protocol defines that a receiver accepts a frame as finished at the second-to-last bit of the EOF field and that the transmitter accepts it as finished at the last bit of the EOF field.</a:t>
            </a:r>
            <a:endParaRPr lang="zh-TW" altLang="en-US" sz="2000"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66</a:t>
            </a:fld>
            <a:endParaRPr lang="zh-TW" altLang="en-US"/>
          </a:p>
        </p:txBody>
      </p:sp>
      <p:sp>
        <p:nvSpPr>
          <p:cNvPr id="4" name="標題 3"/>
          <p:cNvSpPr>
            <a:spLocks noGrp="1"/>
          </p:cNvSpPr>
          <p:nvPr>
            <p:ph type="title"/>
          </p:nvPr>
        </p:nvSpPr>
        <p:spPr/>
        <p:txBody>
          <a:bodyPr/>
          <a:lstStyle/>
          <a:p>
            <a:r>
              <a:rPr lang="en-US" altLang="zh-TW" dirty="0"/>
              <a:t>Double Receive Attack </a:t>
            </a:r>
            <a:r>
              <a:rPr lang="en-US" altLang="zh-TW" i="1" baseline="-25000" dirty="0"/>
              <a:t>[</a:t>
            </a:r>
            <a:r>
              <a:rPr lang="en-US" altLang="zh-TW" i="1" baseline="-25000" dirty="0">
                <a:hlinkClick r:id="rId3"/>
              </a:rPr>
              <a:t>Ken </a:t>
            </a:r>
            <a:r>
              <a:rPr lang="en-US" altLang="zh-TW" i="1" baseline="-25000" dirty="0" err="1">
                <a:hlinkClick r:id="rId3"/>
              </a:rPr>
              <a:t>Tindell</a:t>
            </a:r>
            <a:r>
              <a:rPr lang="en-US" altLang="zh-TW" i="1" baseline="-25000" dirty="0"/>
              <a:t>]</a:t>
            </a:r>
            <a:endParaRPr lang="zh-TW" altLang="en-US" dirty="0"/>
          </a:p>
        </p:txBody>
      </p:sp>
    </p:spTree>
    <p:extLst>
      <p:ext uri="{BB962C8B-B14F-4D97-AF65-F5344CB8AC3E}">
        <p14:creationId xmlns:p14="http://schemas.microsoft.com/office/powerpoint/2010/main" val="26974084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Intrusion detection</a:t>
            </a:r>
          </a:p>
          <a:p>
            <a:r>
              <a:rPr lang="en-US" altLang="zh-TW" dirty="0"/>
              <a:t>Security gateway </a:t>
            </a:r>
          </a:p>
          <a:p>
            <a:r>
              <a:rPr lang="en-US" altLang="zh-TW" dirty="0"/>
              <a:t>Encryption </a:t>
            </a:r>
          </a:p>
          <a:p>
            <a:r>
              <a:rPr lang="en-US" altLang="zh-TW" dirty="0"/>
              <a:t>CAN security hardware </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67</a:t>
            </a:fld>
            <a:endParaRPr lang="zh-TW" altLang="en-US"/>
          </a:p>
        </p:txBody>
      </p:sp>
      <p:sp>
        <p:nvSpPr>
          <p:cNvPr id="4" name="標題 3"/>
          <p:cNvSpPr>
            <a:spLocks noGrp="1"/>
          </p:cNvSpPr>
          <p:nvPr>
            <p:ph type="title"/>
          </p:nvPr>
        </p:nvSpPr>
        <p:spPr/>
        <p:txBody>
          <a:bodyPr>
            <a:normAutofit/>
          </a:bodyPr>
          <a:lstStyle/>
          <a:p>
            <a:r>
              <a:rPr lang="en-US" altLang="zh-TW" dirty="0"/>
              <a:t>Attack Mitigation Techniques </a:t>
            </a:r>
            <a:br>
              <a:rPr lang="en-US" altLang="zh-TW" dirty="0"/>
            </a:b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i="1" baseline="-25000" dirty="0"/>
          </a:p>
        </p:txBody>
      </p:sp>
    </p:spTree>
    <p:extLst>
      <p:ext uri="{BB962C8B-B14F-4D97-AF65-F5344CB8AC3E}">
        <p14:creationId xmlns:p14="http://schemas.microsoft.com/office/powerpoint/2010/main" val="6894425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This is a technique where the traffic on the bus is inspected for abnormal </a:t>
            </a:r>
            <a:r>
              <a:rPr lang="en-US" altLang="zh-TW" dirty="0" err="1"/>
              <a:t>behaviours</a:t>
            </a:r>
            <a:r>
              <a:rPr lang="en-US" altLang="zh-TW" dirty="0"/>
              <a:t>. </a:t>
            </a:r>
          </a:p>
          <a:p>
            <a:r>
              <a:rPr lang="en-US" altLang="zh-TW" dirty="0"/>
              <a:t>Without hardware support it cannot generally prevent an attack but even so has a use in intelligence gathering and in post-incident forensics.</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68</a:t>
            </a:fld>
            <a:endParaRPr lang="zh-TW" altLang="en-US"/>
          </a:p>
        </p:txBody>
      </p:sp>
      <p:sp>
        <p:nvSpPr>
          <p:cNvPr id="4" name="標題 3"/>
          <p:cNvSpPr>
            <a:spLocks noGrp="1"/>
          </p:cNvSpPr>
          <p:nvPr>
            <p:ph type="title"/>
          </p:nvPr>
        </p:nvSpPr>
        <p:spPr/>
        <p:txBody>
          <a:bodyPr/>
          <a:lstStyle/>
          <a:p>
            <a:r>
              <a:rPr lang="en-US" altLang="zh-TW" dirty="0"/>
              <a:t>Intrusion Detection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28069962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This is a hardware approach using a device with two (or more) CAN bus interfaces. </a:t>
            </a:r>
          </a:p>
          <a:p>
            <a:r>
              <a:rPr lang="en-US" altLang="zh-TW" dirty="0"/>
              <a:t>The gateway copies only legitimate traffic between the </a:t>
            </a:r>
            <a:r>
              <a:rPr lang="en-US" altLang="zh-TW" u="sng" dirty="0"/>
              <a:t>trusted bus</a:t>
            </a:r>
            <a:r>
              <a:rPr lang="en-US" altLang="zh-TW" dirty="0"/>
              <a:t> (typically a vehicle control network) and an </a:t>
            </a:r>
            <a:r>
              <a:rPr lang="en-US" altLang="zh-TW" u="sng" dirty="0"/>
              <a:t>untrusted bus</a:t>
            </a:r>
            <a:r>
              <a:rPr lang="en-US" altLang="zh-TW" dirty="0"/>
              <a:t> that contains a device that is potentially compromised.</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69</a:t>
            </a:fld>
            <a:endParaRPr lang="zh-TW" altLang="en-US"/>
          </a:p>
        </p:txBody>
      </p:sp>
      <p:sp>
        <p:nvSpPr>
          <p:cNvPr id="4" name="標題 3"/>
          <p:cNvSpPr>
            <a:spLocks noGrp="1"/>
          </p:cNvSpPr>
          <p:nvPr>
            <p:ph type="title"/>
          </p:nvPr>
        </p:nvSpPr>
        <p:spPr/>
        <p:txBody>
          <a:bodyPr>
            <a:normAutofit fontScale="90000"/>
          </a:bodyPr>
          <a:lstStyle/>
          <a:p>
            <a:r>
              <a:rPr lang="en-US" altLang="zh-TW" dirty="0"/>
              <a:t>Security Gateway </a:t>
            </a:r>
            <a:br>
              <a:rPr lang="en-US" altLang="zh-TW" dirty="0"/>
            </a:b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3507247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This is generally a software technique (sometimes with hardware assistance) where an ECU protects its CAN bus traffic using cryptographic methods. </a:t>
            </a:r>
          </a:p>
          <a:p>
            <a:r>
              <a:rPr lang="en-US" altLang="zh-TW" dirty="0"/>
              <a:t>Only receivers with a key can decrypt a message and verify its legitimacy. </a:t>
            </a:r>
          </a:p>
          <a:p>
            <a:r>
              <a:rPr lang="en-US" altLang="zh-TW" dirty="0"/>
              <a:t>There are several issues around practical use of encryption for protecting CAN.</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70</a:t>
            </a:fld>
            <a:endParaRPr lang="zh-TW" altLang="en-US"/>
          </a:p>
        </p:txBody>
      </p:sp>
      <p:sp>
        <p:nvSpPr>
          <p:cNvPr id="4" name="標題 3"/>
          <p:cNvSpPr>
            <a:spLocks noGrp="1"/>
          </p:cNvSpPr>
          <p:nvPr>
            <p:ph type="title"/>
          </p:nvPr>
        </p:nvSpPr>
        <p:spPr/>
        <p:txBody>
          <a:bodyPr/>
          <a:lstStyle/>
          <a:p>
            <a:r>
              <a:rPr lang="en-US" altLang="zh-TW" dirty="0"/>
              <a:t>Encryption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15223174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These approaches use a hardware device included on a PCB that monitors the CAN signals to and from the CAN bus and provides various levels of protection.</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71</a:t>
            </a:fld>
            <a:endParaRPr lang="zh-TW" altLang="en-US"/>
          </a:p>
        </p:txBody>
      </p:sp>
      <p:sp>
        <p:nvSpPr>
          <p:cNvPr id="4" name="標題 3"/>
          <p:cNvSpPr>
            <a:spLocks noGrp="1"/>
          </p:cNvSpPr>
          <p:nvPr>
            <p:ph type="title"/>
          </p:nvPr>
        </p:nvSpPr>
        <p:spPr/>
        <p:txBody>
          <a:bodyPr/>
          <a:lstStyle/>
          <a:p>
            <a:r>
              <a:rPr lang="en-US" altLang="zh-TW" dirty="0"/>
              <a:t>CAN Security Hardware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spTree>
    <p:extLst>
      <p:ext uri="{BB962C8B-B14F-4D97-AF65-F5344CB8AC3E}">
        <p14:creationId xmlns:p14="http://schemas.microsoft.com/office/powerpoint/2010/main" val="12590561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a:p>
          <a:p>
            <a:pPr marL="0" indent="0" algn="ctr">
              <a:buNone/>
            </a:pPr>
            <a:r>
              <a:rPr lang="en-US" altLang="zh-TW" i="1" dirty="0"/>
              <a:t>Supplementary Material</a:t>
            </a:r>
            <a:endParaRPr lang="zh-TW" altLang="en-US" i="1"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72</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37331762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73</a:t>
            </a:fld>
            <a:endParaRPr lang="zh-TW" altLang="en-US"/>
          </a:p>
        </p:txBody>
      </p:sp>
      <p:sp>
        <p:nvSpPr>
          <p:cNvPr id="4" name="標題 3"/>
          <p:cNvSpPr>
            <a:spLocks noGrp="1"/>
          </p:cNvSpPr>
          <p:nvPr>
            <p:ph type="title"/>
          </p:nvPr>
        </p:nvSpPr>
        <p:spPr/>
        <p:txBody>
          <a:bodyPr/>
          <a:lstStyle/>
          <a:p>
            <a:r>
              <a:rPr lang="en-US" altLang="zh-TW" dirty="0"/>
              <a:t>CAN Error Handling </a:t>
            </a:r>
            <a:r>
              <a:rPr lang="en-US" altLang="zh-TW" i="1" baseline="-25000" dirty="0"/>
              <a:t>[</a:t>
            </a:r>
            <a:r>
              <a:rPr lang="en-US" altLang="zh-TW" i="1" baseline="-25000" dirty="0" err="1">
                <a:hlinkClick r:id="rId2"/>
              </a:rPr>
              <a:t>Kvaser</a:t>
            </a:r>
            <a:r>
              <a:rPr lang="en-US" altLang="zh-TW" i="1" baseline="-25000" dirty="0"/>
              <a:t>]</a:t>
            </a:r>
            <a:endParaRPr lang="zh-TW" altLang="en-US" i="1" baseline="-25000" dirty="0"/>
          </a:p>
        </p:txBody>
      </p:sp>
    </p:spTree>
    <p:extLst>
      <p:ext uri="{BB962C8B-B14F-4D97-AF65-F5344CB8AC3E}">
        <p14:creationId xmlns:p14="http://schemas.microsoft.com/office/powerpoint/2010/main" val="11462700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496944" cy="1041565"/>
          </a:xfrm>
        </p:spPr>
        <p:txBody>
          <a:bodyPr>
            <a:normAutofit fontScale="77500" lnSpcReduction="20000"/>
          </a:bodyPr>
          <a:lstStyle/>
          <a:p>
            <a:r>
              <a:rPr lang="en-US" altLang="zh-TW" dirty="0"/>
              <a:t>If an attacker has physical access to the CAN bus and can cut wires to partition the bus then they can spoof frames to one of the partitions by emulating the other partition by gatewaying other frames and generating spoofed frames directly.</a:t>
            </a:r>
            <a:endParaRPr lang="zh-TW" altLang="en-US" dirty="0"/>
          </a:p>
        </p:txBody>
      </p:sp>
      <p:sp>
        <p:nvSpPr>
          <p:cNvPr id="3" name="投影片編號版面配置區 2"/>
          <p:cNvSpPr>
            <a:spLocks noGrp="1"/>
          </p:cNvSpPr>
          <p:nvPr>
            <p:ph type="sldNum" sz="quarter" idx="12"/>
          </p:nvPr>
        </p:nvSpPr>
        <p:spPr/>
        <p:txBody>
          <a:bodyPr/>
          <a:lstStyle/>
          <a:p>
            <a:fld id="{205A59AA-5D0C-4121-9564-DE157D0FC12D}" type="slidenum">
              <a:rPr lang="zh-TW" altLang="en-US" smtClean="0"/>
              <a:t>74</a:t>
            </a:fld>
            <a:endParaRPr lang="zh-TW" altLang="en-US"/>
          </a:p>
        </p:txBody>
      </p:sp>
      <p:sp>
        <p:nvSpPr>
          <p:cNvPr id="4" name="標題 3"/>
          <p:cNvSpPr>
            <a:spLocks noGrp="1"/>
          </p:cNvSpPr>
          <p:nvPr>
            <p:ph type="title"/>
          </p:nvPr>
        </p:nvSpPr>
        <p:spPr/>
        <p:txBody>
          <a:bodyPr>
            <a:normAutofit fontScale="90000"/>
          </a:bodyPr>
          <a:lstStyle/>
          <a:p>
            <a:r>
              <a:rPr lang="en-US" altLang="zh-TW" dirty="0"/>
              <a:t>Wire-cutting Spoofing Attack </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pic>
        <p:nvPicPr>
          <p:cNvPr id="5" name="圖片 4"/>
          <p:cNvPicPr>
            <a:picLocks noChangeAspect="1"/>
          </p:cNvPicPr>
          <p:nvPr/>
        </p:nvPicPr>
        <p:blipFill>
          <a:blip r:embed="rId3"/>
          <a:stretch>
            <a:fillRect/>
          </a:stretch>
        </p:blipFill>
        <p:spPr>
          <a:xfrm>
            <a:off x="3347864" y="3784543"/>
            <a:ext cx="4019824" cy="2454464"/>
          </a:xfrm>
          <a:prstGeom prst="rect">
            <a:avLst/>
          </a:prstGeom>
        </p:spPr>
      </p:pic>
      <p:sp>
        <p:nvSpPr>
          <p:cNvPr id="6" name="文字方塊 5"/>
          <p:cNvSpPr txBox="1"/>
          <p:nvPr/>
        </p:nvSpPr>
        <p:spPr>
          <a:xfrm>
            <a:off x="6037312" y="5915841"/>
            <a:ext cx="3106688" cy="646331"/>
          </a:xfrm>
          <a:prstGeom prst="rect">
            <a:avLst/>
          </a:prstGeom>
          <a:noFill/>
        </p:spPr>
        <p:txBody>
          <a:bodyPr wrap="square" rtlCol="0">
            <a:spAutoFit/>
          </a:bodyPr>
          <a:lstStyle/>
          <a:p>
            <a:r>
              <a:rPr lang="en-US" altLang="zh-TW" i="1" dirty="0"/>
              <a:t>device for spoofing odometer CAN frames</a:t>
            </a:r>
            <a:endParaRPr lang="zh-TW" altLang="en-US" dirty="0"/>
          </a:p>
        </p:txBody>
      </p:sp>
    </p:spTree>
    <p:extLst>
      <p:ext uri="{BB962C8B-B14F-4D97-AF65-F5344CB8AC3E}">
        <p14:creationId xmlns:p14="http://schemas.microsoft.com/office/powerpoint/2010/main" val="3813977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75</a:t>
            </a:fld>
            <a:endParaRPr lang="zh-TW" altLang="en-US"/>
          </a:p>
        </p:txBody>
      </p:sp>
      <p:sp>
        <p:nvSpPr>
          <p:cNvPr id="4" name="標題 3"/>
          <p:cNvSpPr>
            <a:spLocks noGrp="1"/>
          </p:cNvSpPr>
          <p:nvPr>
            <p:ph type="title"/>
          </p:nvPr>
        </p:nvSpPr>
        <p:spPr/>
        <p:txBody>
          <a:bodyPr>
            <a:normAutofit fontScale="90000"/>
          </a:bodyPr>
          <a:lstStyle/>
          <a:p>
            <a:r>
              <a:rPr lang="en-US" altLang="zh-TW" dirty="0"/>
              <a:t>Error Passive Spoofing Attack</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pic>
        <p:nvPicPr>
          <p:cNvPr id="2" name="圖片 1"/>
          <p:cNvPicPr>
            <a:picLocks noChangeAspect="1"/>
          </p:cNvPicPr>
          <p:nvPr/>
        </p:nvPicPr>
        <p:blipFill>
          <a:blip r:embed="rId3"/>
          <a:stretch>
            <a:fillRect/>
          </a:stretch>
        </p:blipFill>
        <p:spPr>
          <a:xfrm>
            <a:off x="2217972" y="2616275"/>
            <a:ext cx="4708056" cy="3633888"/>
          </a:xfrm>
          <a:prstGeom prst="rect">
            <a:avLst/>
          </a:prstGeom>
        </p:spPr>
      </p:pic>
    </p:spTree>
    <p:extLst>
      <p:ext uri="{BB962C8B-B14F-4D97-AF65-F5344CB8AC3E}">
        <p14:creationId xmlns:p14="http://schemas.microsoft.com/office/powerpoint/2010/main" val="6159496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205A59AA-5D0C-4121-9564-DE157D0FC12D}" type="slidenum">
              <a:rPr lang="zh-TW" altLang="en-US" smtClean="0"/>
              <a:t>76</a:t>
            </a:fld>
            <a:endParaRPr lang="zh-TW" altLang="en-US"/>
          </a:p>
        </p:txBody>
      </p:sp>
      <p:sp>
        <p:nvSpPr>
          <p:cNvPr id="4" name="標題 3"/>
          <p:cNvSpPr>
            <a:spLocks noGrp="1"/>
          </p:cNvSpPr>
          <p:nvPr>
            <p:ph type="title"/>
          </p:nvPr>
        </p:nvSpPr>
        <p:spPr/>
        <p:txBody>
          <a:bodyPr>
            <a:normAutofit fontScale="90000"/>
          </a:bodyPr>
          <a:lstStyle/>
          <a:p>
            <a:r>
              <a:rPr lang="en-US" altLang="zh-TW" dirty="0"/>
              <a:t>Error Passive Spoofing Attack</a:t>
            </a:r>
            <a:r>
              <a:rPr lang="en-US" altLang="zh-TW" i="1" baseline="-25000" dirty="0"/>
              <a:t>[</a:t>
            </a:r>
            <a:r>
              <a:rPr lang="en-US" altLang="zh-TW" i="1" baseline="-25000" dirty="0">
                <a:hlinkClick r:id="rId2"/>
              </a:rPr>
              <a:t>Ken </a:t>
            </a:r>
            <a:r>
              <a:rPr lang="en-US" altLang="zh-TW" i="1" baseline="-25000" dirty="0" err="1">
                <a:hlinkClick r:id="rId2"/>
              </a:rPr>
              <a:t>Tindell</a:t>
            </a:r>
            <a:r>
              <a:rPr lang="en-US" altLang="zh-TW" i="1" baseline="-25000" dirty="0"/>
              <a:t>]</a:t>
            </a:r>
            <a:endParaRPr lang="zh-TW" altLang="en-US" dirty="0"/>
          </a:p>
        </p:txBody>
      </p:sp>
      <p:pic>
        <p:nvPicPr>
          <p:cNvPr id="5" name="圖片 4"/>
          <p:cNvPicPr>
            <a:picLocks noChangeAspect="1"/>
          </p:cNvPicPr>
          <p:nvPr/>
        </p:nvPicPr>
        <p:blipFill>
          <a:blip r:embed="rId3"/>
          <a:stretch>
            <a:fillRect/>
          </a:stretch>
        </p:blipFill>
        <p:spPr>
          <a:xfrm>
            <a:off x="2051720" y="2625702"/>
            <a:ext cx="5219700" cy="3609975"/>
          </a:xfrm>
          <a:prstGeom prst="rect">
            <a:avLst/>
          </a:prstGeom>
        </p:spPr>
      </p:pic>
    </p:spTree>
    <p:extLst>
      <p:ext uri="{BB962C8B-B14F-4D97-AF65-F5344CB8AC3E}">
        <p14:creationId xmlns:p14="http://schemas.microsoft.com/office/powerpoint/2010/main" val="1310183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11239</TotalTime>
  <Words>4810</Words>
  <Application>Microsoft Office PowerPoint</Application>
  <PresentationFormat>如螢幕大小 (4:3)</PresentationFormat>
  <Paragraphs>355</Paragraphs>
  <Slides>76</Slides>
  <Notes>2</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76</vt:i4>
      </vt:variant>
    </vt:vector>
  </HeadingPairs>
  <TitlesOfParts>
    <vt:vector size="85" baseType="lpstr">
      <vt:lpstr>敺株��迤暺煾��</vt:lpstr>
      <vt:lpstr>標楷體</vt:lpstr>
      <vt:lpstr>Arial</vt:lpstr>
      <vt:lpstr>Calibri</vt:lpstr>
      <vt:lpstr>Candara</vt:lpstr>
      <vt:lpstr>Courier New</vt:lpstr>
      <vt:lpstr>Symbol</vt:lpstr>
      <vt:lpstr>Times New Roman</vt:lpstr>
      <vt:lpstr>波形</vt:lpstr>
      <vt:lpstr>Introduction to Car Hacking:  The CAN Bus</vt:lpstr>
      <vt:lpstr>PowerPoint 簡報</vt:lpstr>
      <vt:lpstr>CAN Bus [Anthony (RedHatAugust) Radzykewycz]</vt:lpstr>
      <vt:lpstr>Communication Using CAN Bus Network[Anthony (RedHatAugust) Radzykewycz] </vt:lpstr>
      <vt:lpstr>CAN Bus Network Basics [Anthony (RedHatAugust) Radzykewycz] </vt:lpstr>
      <vt:lpstr>Format of Data Packets [Anthony (RedHatAugust) Radzykewycz] </vt:lpstr>
      <vt:lpstr>Example [Anthony (RedHatAugust) Radzykewycz] </vt:lpstr>
      <vt:lpstr>CAN [wikepedia]</vt:lpstr>
      <vt:lpstr>CAN [IGuru]</vt:lpstr>
      <vt:lpstr>Purpose of CAN[IGuru]</vt:lpstr>
      <vt:lpstr>Communication Protocols Used in a Car [IGuru]</vt:lpstr>
      <vt:lpstr>CAN Bus Node [wikepedia]</vt:lpstr>
      <vt:lpstr>Connect Nodes [痞客邦] [David Maliniak and Mike Hertz] </vt:lpstr>
      <vt:lpstr>Multiple Nodes [痞客邦]</vt:lpstr>
      <vt:lpstr>Voltage Difference and Data  [David Maliniak and Mike Hertz]</vt:lpstr>
      <vt:lpstr>Dominant Bits and Recessive Bits [Wikipedia]</vt:lpstr>
      <vt:lpstr>Frame Types [Wikipedia]</vt:lpstr>
      <vt:lpstr>CAN Data Frame[IGuru]</vt:lpstr>
      <vt:lpstr>CAN Data Frame Formats [Wikipedia]</vt:lpstr>
      <vt:lpstr>Basic Frame Format [Wikipedia]</vt:lpstr>
      <vt:lpstr>INTERFRAME SPACING [NCKU]</vt:lpstr>
      <vt:lpstr>Extended Frame Format [IThome]</vt:lpstr>
      <vt:lpstr>Fields of a CAN Frame </vt:lpstr>
      <vt:lpstr>Bit Stuffing [kvaser]</vt:lpstr>
      <vt:lpstr>CAN Bus Error Type [CSDN]</vt:lpstr>
      <vt:lpstr>Error Frame [kvaser] [NCKU][CSS Electronics]</vt:lpstr>
      <vt:lpstr>Error Flags [wikipedia]</vt:lpstr>
      <vt:lpstr>Error Counters [Cho et al.]</vt:lpstr>
      <vt:lpstr>Rules for the Error Counters[Cho et al.] </vt:lpstr>
      <vt:lpstr>Error States [Andrea Palanca et al.][vector]</vt:lpstr>
      <vt:lpstr>How does CAN Error Handling Work? [CSS ELECTRONICS] </vt:lpstr>
      <vt:lpstr>Step-by-Step Explanation [CSS ELECTRONICS]</vt:lpstr>
      <vt:lpstr>Bus Off [Andrea Palanca et al.]</vt:lpstr>
      <vt:lpstr>State Diagram of Fault Confinement in CAN [Andrea Palanca et al.] [Cho et al.]</vt:lpstr>
      <vt:lpstr>Data Frame [Narayan Khatri et al.]</vt:lpstr>
      <vt:lpstr>Arbitration [Wikipedia][ithelp]</vt:lpstr>
      <vt:lpstr>Arbitration [Narayan Khatri et al.]</vt:lpstr>
      <vt:lpstr> CAN Bus Arbitration Mechanism Example [Narayan Khatri et al.]</vt:lpstr>
      <vt:lpstr>OBD [IGURU]</vt:lpstr>
      <vt:lpstr>An OBD [IGURU]</vt:lpstr>
      <vt:lpstr>OBD-II [Anthony (RedHatAugust) Radzykewycz]</vt:lpstr>
      <vt:lpstr>Location of OBD-II [Anthony (RedHatAugust) Radzykewycz]</vt:lpstr>
      <vt:lpstr>OBD Pinouts [IGURU]</vt:lpstr>
      <vt:lpstr>Hardware required to access CAN via OBD [IGURU]</vt:lpstr>
      <vt:lpstr>Hardware required to access CAN via OBD [IGURU]</vt:lpstr>
      <vt:lpstr> Software Required to Access CAN via OBD [IGURU]</vt:lpstr>
      <vt:lpstr>Vulnerabilities of CAN Bus</vt:lpstr>
      <vt:lpstr>Examples of Attacking Nodes Architectures [Andrea Palanca et al.] </vt:lpstr>
      <vt:lpstr>Hijack Attack</vt:lpstr>
      <vt:lpstr>PowerPoint 簡報</vt:lpstr>
      <vt:lpstr>DoS Attack – Smaller ID Frames [Narayan Khatri et al.]</vt:lpstr>
      <vt:lpstr>Solution [Andrea Palanca et al.]</vt:lpstr>
      <vt:lpstr>Bus-off Attack Error [trendmicro]</vt:lpstr>
      <vt:lpstr>Bus-off Attack [Cho et al.]</vt:lpstr>
      <vt:lpstr>Bus Flood Attack [Ken Tindell]</vt:lpstr>
      <vt:lpstr> Factors Influencing the Results of Bus Flood Attacks[Ken Tindell]</vt:lpstr>
      <vt:lpstr>Simple Frame Spoofing [Ken Tindell]</vt:lpstr>
      <vt:lpstr>Problem with the Simple Spoofing Approach [Ken Tindell]</vt:lpstr>
      <vt:lpstr>Arbitration Doom Loop [Ken Tindell]</vt:lpstr>
      <vt:lpstr>Results of ADL on Involving ECUs  [Ken Tindell] [Luca Fumarola]</vt:lpstr>
      <vt:lpstr>Explanation [Luca Fumarola]</vt:lpstr>
      <vt:lpstr>Adaptive Spoofing Attack [Ken Tindell]</vt:lpstr>
      <vt:lpstr>Maximizing the Chances of a Receiver Seeing Fake Data [Ken Tindell]</vt:lpstr>
      <vt:lpstr>Mitigation Methods [Ken Tindell]</vt:lpstr>
      <vt:lpstr>Error Passive Spoofing Attack[Ken Tindell]</vt:lpstr>
      <vt:lpstr>Double Receive Attack [Ken Tindell]</vt:lpstr>
      <vt:lpstr>Attack Mitigation Techniques  [Ken Tindell]</vt:lpstr>
      <vt:lpstr>Intrusion Detection [Ken Tindell]</vt:lpstr>
      <vt:lpstr>Security Gateway  [Ken Tindell]</vt:lpstr>
      <vt:lpstr>Encryption [Ken Tindell]</vt:lpstr>
      <vt:lpstr>CAN Security Hardware [Ken Tindell]</vt:lpstr>
      <vt:lpstr>PowerPoint 簡報</vt:lpstr>
      <vt:lpstr>CAN Error Handling [Kvaser]</vt:lpstr>
      <vt:lpstr>Wire-cutting Spoofing Attack [Ken Tindell]</vt:lpstr>
      <vt:lpstr>Error Passive Spoofing Attack[Ken Tindell]</vt:lpstr>
      <vt:lpstr>Error Passive Spoofing Attack[Ken Tindell]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Car Hacking: The CAN Bus [Anthony (RedHatAugust) Radzykewycz]</dc:title>
  <dc:creator>Fu-Hau H</dc:creator>
  <cp:lastModifiedBy>hsufh</cp:lastModifiedBy>
  <cp:revision>164</cp:revision>
  <dcterms:created xsi:type="dcterms:W3CDTF">2023-07-08T06:08:40Z</dcterms:created>
  <dcterms:modified xsi:type="dcterms:W3CDTF">2025-10-18T08:29:23Z</dcterms:modified>
</cp:coreProperties>
</file>