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378" r:id="rId3"/>
    <p:sldId id="413" r:id="rId4"/>
    <p:sldId id="360" r:id="rId5"/>
    <p:sldId id="361" r:id="rId6"/>
    <p:sldId id="374" r:id="rId7"/>
    <p:sldId id="429" r:id="rId8"/>
    <p:sldId id="375" r:id="rId9"/>
    <p:sldId id="436" r:id="rId10"/>
    <p:sldId id="437" r:id="rId11"/>
    <p:sldId id="445" r:id="rId12"/>
    <p:sldId id="446" r:id="rId13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B831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6165" autoAdjust="0"/>
    <p:restoredTop sz="94118" autoAdjust="0"/>
  </p:normalViewPr>
  <p:slideViewPr>
    <p:cSldViewPr>
      <p:cViewPr>
        <p:scale>
          <a:sx n="72" d="100"/>
          <a:sy n="72" d="100"/>
        </p:scale>
        <p:origin x="-1710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113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4156B5-0F7D-4A69-8FB8-7572B0549860}" type="datetimeFigureOut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52503-21E7-4BAC-BD79-9D55A8198484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701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04E882-FD6A-4977-AC80-1D3E55DF6FC5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7C3BD-7112-4BED-973E-1462DEA6A9DD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9BAF3C-2B66-4950-8E89-79385291B45E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3909CB-96D7-4F2C-B7EB-CD5BD227DA54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C16D4A-BF5D-406A-82F2-8DF208019D09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1E049D-0FEB-47BD-8F6C-456096418E67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9F1EE7-A757-48C0-9BFF-4A42F3760C31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FCED7-549A-4D6A-9530-9AF2D128BD3A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1CB11E-50F1-4842-9CE6-88A3D68385D1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CEEB5-EE40-4362-AFB8-8F3C65D703AB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B59DF7-8BC7-4322-B8BB-AFEAD78A3005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D356F22B-9750-4D76-B813-213C6AA7872D}" type="datetime1">
              <a:rPr lang="zh-TW" altLang="en-US" smtClean="0"/>
              <a:t>2020/9/28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30E776BA-7FAE-43DB-B689-F3A51D4996F8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0xAX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ntofu.com/book/114/index.html" TargetMode="External"/><Relationship Id="rId7" Type="http://schemas.openxmlformats.org/officeDocument/2006/relationships/hyperlink" Target="http://home.ustc.edu.cn/~hchunhui/linux_boot.html" TargetMode="External"/><Relationship Id="rId2" Type="http://schemas.openxmlformats.org/officeDocument/2006/relationships/hyperlink" Target="https://0xax.gitbooks.io/linux-insides/content/Booting/linux-bootstrap-1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anybutfinite.com/post/kernel-boot-process/" TargetMode="External"/><Relationship Id="rId5" Type="http://schemas.openxmlformats.org/officeDocument/2006/relationships/hyperlink" Target="https://blog.51cto.com/mirage1993/1748477" TargetMode="External"/><Relationship Id="rId4" Type="http://schemas.openxmlformats.org/officeDocument/2006/relationships/hyperlink" Target="https://frankjkl.github.io/2019/03/12/Linux%E5%86%85%E6%A0%B8-%E5%BC%95%E5%AF%BC%E5%90%AF%E5%8A%A8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lixir.bootlin.com/linux/v5.8-rc7/source/arch/x86/boot/pmjump.S#L41" TargetMode="External"/><Relationship Id="rId2" Type="http://schemas.openxmlformats.org/officeDocument/2006/relationships/hyperlink" Target="https://elixir.bootlin.com/linux/v5.8-rc7/source/arch/x86/boot/pmjump.S#L49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kernel.org/doc/Documentation/x86/boot.txt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elixir.bootlin.com/linux/v5.8-rc7/source/arch/x86/boot/compressed/misc.c#L439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elixir.bootlin.com/linux/v5.8-rc7/source/lib/decompress_bunzip2.c#L747" TargetMode="External"/><Relationship Id="rId3" Type="http://schemas.openxmlformats.org/officeDocument/2006/relationships/hyperlink" Target="https://elixir.bootlin.com/linux/v5.8-rc7/source/arch/x86/boot/compressed/head_64.S#L510" TargetMode="External"/><Relationship Id="rId7" Type="http://schemas.openxmlformats.org/officeDocument/2006/relationships/hyperlink" Target="https://elixir.bootlin.com/linux/v5.8-rc7/source/arch/x86/boot/compressed/misc.c#L439" TargetMode="External"/><Relationship Id="rId2" Type="http://schemas.openxmlformats.org/officeDocument/2006/relationships/hyperlink" Target="https://elixir.bootlin.com/linux/v5.8-rc7/source/arch/x86/boot/compressed/head_64.S#L284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lixir.bootlin.com/linux/v5.8-rc7/source/arch/x86/boot/compressed/misc.c#L340" TargetMode="External"/><Relationship Id="rId5" Type="http://schemas.openxmlformats.org/officeDocument/2006/relationships/hyperlink" Target="https://elixir.bootlin.com/linux/v5.8-rc7/source/arch/x86/boot/compressed/head_64.S#L550" TargetMode="External"/><Relationship Id="rId10" Type="http://schemas.openxmlformats.org/officeDocument/2006/relationships/hyperlink" Target="https://elixir.bootlin.com/linux/v5.8-rc7/source/lib/decompress_bunzip2.c#L679" TargetMode="External"/><Relationship Id="rId4" Type="http://schemas.openxmlformats.org/officeDocument/2006/relationships/hyperlink" Target="https://elixir.bootlin.com/linux/v5.8-rc7/source/arch/x86/boot/compressed/head_64.S#L528" TargetMode="External"/><Relationship Id="rId9" Type="http://schemas.openxmlformats.org/officeDocument/2006/relationships/hyperlink" Target="https://elixir.bootlin.com/linux/v5.8-rc7/source/lib/decompress_bunzip2.c#L75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467544" y="1600200"/>
            <a:ext cx="8208912" cy="1612776"/>
          </a:xfrm>
        </p:spPr>
        <p:txBody>
          <a:bodyPr>
            <a:normAutofit/>
          </a:bodyPr>
          <a:lstStyle/>
          <a:p>
            <a:r>
              <a:rPr lang="en-US" altLang="zh-TW" dirty="0" smtClean="0"/>
              <a:t>Linux-insides</a:t>
            </a:r>
            <a:r>
              <a:rPr lang="zh-TW" altLang="en-US" dirty="0" smtClean="0"/>
              <a:t> </a:t>
            </a:r>
            <a:r>
              <a:rPr lang="zh-TW" altLang="en-US" baseline="-25000" dirty="0" smtClean="0"/>
              <a:t> </a:t>
            </a:r>
            <a:r>
              <a:rPr lang="en-US" altLang="zh-TW" baseline="-25000" dirty="0" smtClean="0"/>
              <a:t>[</a:t>
            </a:r>
            <a:r>
              <a:rPr lang="en-US" altLang="zh-TW" baseline="-25000" dirty="0">
                <a:hlinkClick r:id="rId2"/>
              </a:rPr>
              <a:t>0xAX</a:t>
            </a:r>
            <a:r>
              <a:rPr lang="en-US" altLang="zh-TW" baseline="-25000" dirty="0" smtClean="0"/>
              <a:t>]</a:t>
            </a:r>
            <a:endParaRPr lang="zh-TW" altLang="en-US" baseline="-25000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1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15364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The Kernel Setup Entry Point</a:t>
            </a:r>
            <a:endParaRPr lang="en-US" altLang="zh-TW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Linux </a:t>
            </a:r>
            <a:r>
              <a:rPr lang="zh-TW" altLang="en-US" dirty="0">
                <a:hlinkClick r:id="rId3"/>
              </a:rPr>
              <a:t>内核揭</a:t>
            </a:r>
            <a:r>
              <a:rPr lang="zh-TW" altLang="en-US" dirty="0" smtClean="0">
                <a:hlinkClick r:id="rId3"/>
              </a:rPr>
              <a:t>密</a:t>
            </a:r>
            <a:endParaRPr lang="en-US" altLang="zh-TW" dirty="0" smtClean="0"/>
          </a:p>
          <a:p>
            <a:r>
              <a:rPr lang="en-US" altLang="zh-CN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  <a:hlinkClick r:id="rId4"/>
              </a:rPr>
              <a:t>Linux</a:t>
            </a:r>
            <a:r>
              <a:rPr lang="zh-CN" altLang="en-US" dirty="0">
                <a:latin typeface="標楷體" panose="03000509000000000000" pitchFamily="65" charset="-120"/>
                <a:ea typeface="標楷體" panose="03000509000000000000" pitchFamily="65" charset="-120"/>
                <a:hlinkClick r:id="rId4"/>
              </a:rPr>
              <a:t>内核的</a:t>
            </a:r>
            <a:r>
              <a:rPr lang="zh-CN" altLang="en-US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4"/>
              </a:rPr>
              <a:t>引</a:t>
            </a:r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4"/>
              </a:rPr>
              <a:t>導啟動</a:t>
            </a:r>
            <a:endParaRPr lang="en-US" altLang="zh-CN" dirty="0" smtClean="0"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r>
              <a:rPr lang="en-US" altLang="zh-CN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Linux</a:t>
            </a:r>
            <a:r>
              <a:rPr lang="zh-CN" altLang="en-US" dirty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内核的引導</a:t>
            </a:r>
            <a:r>
              <a:rPr lang="zh-CN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啟動</a:t>
            </a:r>
            <a:r>
              <a:rPr lang="zh-TW" altLang="en-US" dirty="0" smtClean="0">
                <a:latin typeface="Times New Roman" panose="02020603050405020304" pitchFamily="18" charset="0"/>
                <a:ea typeface="標楷體" panose="03000509000000000000" pitchFamily="65" charset="-120"/>
                <a:cs typeface="Times New Roman" panose="02020603050405020304" pitchFamily="18" charset="0"/>
              </a:rPr>
              <a:t> </a:t>
            </a:r>
            <a:r>
              <a:rPr lang="en-US" altLang="zh-CN" i="1" baseline="-25000" dirty="0" smtClean="0"/>
              <a:t>[</a:t>
            </a:r>
            <a:r>
              <a:rPr lang="en-US" altLang="zh-CN" i="1" baseline="-25000" dirty="0" err="1">
                <a:hlinkClick r:id="rId4"/>
              </a:rPr>
              <a:t>tobyjiang</a:t>
            </a:r>
            <a:r>
              <a:rPr lang="en-US" altLang="zh-CN" i="1" baseline="-25000" dirty="0"/>
              <a:t>]</a:t>
            </a:r>
            <a:endParaRPr lang="en-US" altLang="zh-TW" dirty="0" smtClean="0"/>
          </a:p>
          <a:p>
            <a:r>
              <a:rPr lang="zh-TW" altLang="en-US" dirty="0" smtClean="0">
                <a:latin typeface="標楷體" panose="03000509000000000000" pitchFamily="65" charset="-120"/>
                <a:ea typeface="標楷體" panose="03000509000000000000" pitchFamily="65" charset="-120"/>
                <a:hlinkClick r:id="rId5"/>
              </a:rPr>
              <a:t>兩次 </a:t>
            </a:r>
            <a:r>
              <a:rPr lang="en-US" altLang="zh-TW" b="1" dirty="0" err="1" smtClean="0">
                <a:latin typeface="Courier New" panose="02070309020205020404" pitchFamily="49" charset="0"/>
                <a:ea typeface="標楷體" panose="03000509000000000000" pitchFamily="65" charset="-120"/>
                <a:cs typeface="Courier New" panose="02070309020205020404" pitchFamily="49" charset="0"/>
                <a:hlinkClick r:id="rId5"/>
              </a:rPr>
              <a:t>jmp</a:t>
            </a:r>
            <a:endParaRPr lang="en-US" altLang="zh-TW" b="1" dirty="0" smtClean="0">
              <a:latin typeface="Courier New" panose="02070309020205020404" pitchFamily="49" charset="0"/>
              <a:ea typeface="標楷體" panose="03000509000000000000" pitchFamily="65" charset="-120"/>
              <a:cs typeface="Courier New" panose="02070309020205020404" pitchFamily="49" charset="0"/>
            </a:endParaRPr>
          </a:p>
          <a:p>
            <a:r>
              <a:rPr lang="en-US" altLang="zh-TW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The Kernel Boot </a:t>
            </a:r>
            <a:r>
              <a:rPr lang="en-US" altLang="zh-TW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Process</a:t>
            </a:r>
            <a:endParaRPr lang="en-US" altLang="zh-TW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altLang="zh-TW" dirty="0"/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x86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體系結構下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Linux-2.6.26</a:t>
            </a:r>
            <a:r>
              <a:rPr lang="zh-TW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起動流程 </a:t>
            </a:r>
            <a:r>
              <a:rPr lang="en-US" altLang="zh-TW" baseline="-25000" dirty="0" smtClean="0"/>
              <a:t>[</a:t>
            </a:r>
            <a:r>
              <a:rPr lang="zh-TW" altLang="en-US" baseline="-25000" dirty="0">
                <a:hlinkClick r:id="rId7"/>
              </a:rPr>
              <a:t>何春晖</a:t>
            </a:r>
            <a:r>
              <a:rPr lang="en-US" altLang="zh-TW" baseline="-25000" dirty="0" smtClean="0"/>
              <a:t>]</a:t>
            </a:r>
            <a:r>
              <a:rPr lang="zh-TW" altLang="en-US" baseline="-25000" dirty="0"/>
              <a:t/>
            </a:r>
            <a:br>
              <a:rPr lang="zh-TW" altLang="en-US" baseline="-25000" dirty="0"/>
            </a:br>
            <a:endParaRPr lang="zh-TW" altLang="en-US" baseline="-250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Boot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12029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書卷 (水平) 4"/>
          <p:cNvSpPr/>
          <p:nvPr/>
        </p:nvSpPr>
        <p:spPr>
          <a:xfrm>
            <a:off x="683568" y="2492896"/>
            <a:ext cx="7776864" cy="2304256"/>
          </a:xfrm>
          <a:prstGeom prst="horizontalScroll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altLang="zh-TW" dirty="0" smtClean="0"/>
          </a:p>
          <a:p>
            <a:pPr marL="0" indent="0" algn="ctr">
              <a:buNone/>
            </a:pPr>
            <a:r>
              <a:rPr lang="en-US" altLang="zh-TW" sz="4000" dirty="0" smtClean="0"/>
              <a:t>title</a:t>
            </a:r>
            <a:endParaRPr lang="zh-TW" altLang="en-US" sz="4000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3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56890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79513" y="2675467"/>
            <a:ext cx="8784976" cy="34506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.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code32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.section ".text32","ax"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SYM_FUNC_START_LOCAL_NOALIGN(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.Lin_pm32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# Set up data segments for flat 32-bit mode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%ds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es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%fs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gs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ss</a:t>
            </a:r>
            <a:endParaRPr lang="zh-TW" altLang="en-US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4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Function 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.Lin_pm32</a:t>
            </a:r>
            <a:r>
              <a:rPr lang="en-US" altLang="zh-TW" dirty="0"/>
              <a:t> (1) </a:t>
            </a:r>
            <a:endParaRPr lang="zh-TW" altLang="en-US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文字方塊 4"/>
          <p:cNvSpPr txBox="1"/>
          <p:nvPr/>
        </p:nvSpPr>
        <p:spPr>
          <a:xfrm>
            <a:off x="4499992" y="5326833"/>
            <a:ext cx="4554865" cy="92333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function 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protected_mode_jump</a:t>
            </a:r>
            <a:r>
              <a:rPr lang="en-US" altLang="zh-TW" dirty="0">
                <a:hlinkClick r:id="rId3"/>
              </a:rPr>
              <a:t> </a:t>
            </a:r>
            <a:r>
              <a:rPr lang="en-US" altLang="zh-TW" dirty="0" smtClean="0"/>
              <a:t>contains </a:t>
            </a:r>
          </a:p>
          <a:p>
            <a:endParaRPr lang="en-US" altLang="zh-TW" dirty="0"/>
          </a:p>
          <a:p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movw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$__BOOT_DS, %cx</a:t>
            </a:r>
            <a:endParaRPr lang="zh-TW" altLang="en-US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6442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0" y="2675467"/>
            <a:ext cx="9036495" cy="345069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zh-TW" sz="20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Clear registers to allow for </a:t>
            </a:r>
            <a:r>
              <a:rPr lang="en-US" altLang="zh-TW" sz="2000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future extensions </a:t>
            </a:r>
            <a:r>
              <a:rPr lang="en-US" altLang="zh-TW" sz="20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to the</a:t>
            </a:r>
          </a:p>
          <a:p>
            <a:pPr marL="0" indent="0">
              <a:buNone/>
            </a:pPr>
            <a:r>
              <a:rPr lang="en-US" altLang="zh-TW" sz="2000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# </a:t>
            </a:r>
            <a:r>
              <a:rPr lang="en-US" altLang="zh-TW" sz="2000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32-bit boot protocol</a:t>
            </a: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edx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ebx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ebx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ebp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ebp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endParaRPr lang="zh-TW" altLang="en-US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5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Function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.Lin_pm32</a:t>
            </a:r>
            <a:r>
              <a:rPr lang="en-US" altLang="zh-TW" dirty="0"/>
              <a:t> </a:t>
            </a:r>
            <a:r>
              <a:rPr lang="en-US" altLang="zh-TW" dirty="0" smtClean="0"/>
              <a:t>(2)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5048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107504" y="2708920"/>
            <a:ext cx="8856984" cy="3450696"/>
          </a:xfrm>
        </p:spPr>
        <p:txBody>
          <a:bodyPr/>
          <a:lstStyle/>
          <a:p>
            <a:pPr marL="0" indent="0">
              <a:buNone/>
            </a:pP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jmpl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	*%</a:t>
            </a:r>
            <a:r>
              <a:rPr lang="en-US" altLang="zh-TW" b="1" dirty="0" err="1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#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Jump to the 32-bit 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entry point</a:t>
            </a:r>
          </a:p>
          <a:p>
            <a:endParaRPr lang="en-US" altLang="zh-TW" dirty="0"/>
          </a:p>
          <a:p>
            <a:r>
              <a:rPr lang="en-US" altLang="zh-TW" dirty="0"/>
              <a:t>Remember that 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TW" dirty="0"/>
              <a:t> contains the address of the 32-bit entry (we passed it as the first parameter into 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protected_mode_jump</a:t>
            </a:r>
            <a:r>
              <a:rPr lang="en-US" altLang="zh-TW" dirty="0"/>
              <a:t>).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6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Function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.Lin_pm32</a:t>
            </a:r>
            <a:r>
              <a:rPr lang="en-US" altLang="zh-TW" dirty="0"/>
              <a:t> </a:t>
            </a:r>
            <a:r>
              <a:rPr lang="en-US" altLang="zh-TW" dirty="0" smtClean="0"/>
              <a:t>(3) 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85862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First, why is the directory named compressed? The answer to that is that 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bzimage</a:t>
            </a:r>
            <a:r>
              <a:rPr lang="en-US" altLang="zh-TW" dirty="0"/>
              <a:t> is a </a:t>
            </a:r>
            <a:r>
              <a:rPr lang="en-US" altLang="zh-TW" dirty="0" err="1"/>
              <a:t>gzipped</a:t>
            </a:r>
            <a:r>
              <a:rPr lang="en-US" altLang="zh-TW" dirty="0"/>
              <a:t> package consisting of 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vmlinux</a:t>
            </a:r>
            <a:r>
              <a:rPr lang="en-US" altLang="zh-TW" dirty="0"/>
              <a:t>, 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header</a:t>
            </a:r>
            <a:r>
              <a:rPr lang="en-US" altLang="zh-TW" dirty="0"/>
              <a:t> and kernel setup code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The main goal of the code in </a:t>
            </a:r>
            <a:r>
              <a:rPr lang="en-US" altLang="zh-TW" b="1" dirty="0">
                <a:solidFill>
                  <a:srgbClr val="0B831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head_64.S</a:t>
            </a:r>
            <a:r>
              <a:rPr lang="en-US" altLang="zh-TW" dirty="0"/>
              <a:t> is </a:t>
            </a:r>
            <a:r>
              <a:rPr lang="en-US" altLang="zh-TW" dirty="0" smtClean="0"/>
              <a:t>to</a:t>
            </a:r>
          </a:p>
          <a:p>
            <a:pPr lvl="1"/>
            <a:r>
              <a:rPr lang="en-US" altLang="zh-TW" dirty="0" smtClean="0"/>
              <a:t>prepare </a:t>
            </a:r>
            <a:r>
              <a:rPr lang="en-US" altLang="zh-TW" dirty="0"/>
              <a:t>to enter </a:t>
            </a:r>
            <a:r>
              <a:rPr lang="en-US" altLang="zh-TW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long mode</a:t>
            </a:r>
            <a:r>
              <a:rPr lang="en-US" altLang="zh-TW" dirty="0"/>
              <a:t>,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enter </a:t>
            </a:r>
            <a:r>
              <a:rPr lang="en-US" altLang="zh-TW" dirty="0"/>
              <a:t>it 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and </a:t>
            </a:r>
            <a:r>
              <a:rPr lang="en-US" altLang="zh-TW" dirty="0"/>
              <a:t>then decompress the kernel. </a:t>
            </a:r>
            <a:endParaRPr lang="zh-TW" altLang="en-US" dirty="0"/>
          </a:p>
        </p:txBody>
      </p:sp>
      <p:sp>
        <p:nvSpPr>
          <p:cNvPr id="3" name="標題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Compressed File </a:t>
            </a:r>
            <a:r>
              <a:rPr lang="en-US" altLang="zh-TW" b="1" dirty="0" err="1" smtClean="0">
                <a:solidFill>
                  <a:srgbClr val="0B8319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bzimage</a:t>
            </a:r>
            <a:endParaRPr lang="zh-TW" altLang="en-US" b="1" dirty="0">
              <a:solidFill>
                <a:srgbClr val="0B8319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7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998411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The 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altLang="zh-TW" dirty="0"/>
              <a:t> register contains the address of the 32-bit entry point</a:t>
            </a:r>
            <a:r>
              <a:rPr lang="en-US" altLang="zh-TW" dirty="0" smtClean="0"/>
              <a:t>.</a:t>
            </a:r>
          </a:p>
          <a:p>
            <a:r>
              <a:rPr lang="en-US" altLang="zh-TW" dirty="0"/>
              <a:t>When using 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bzImage</a:t>
            </a:r>
            <a:r>
              <a:rPr lang="en-US" altLang="zh-TW" dirty="0"/>
              <a:t>, the </a:t>
            </a:r>
            <a:r>
              <a:rPr lang="en-US" altLang="zh-TW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protected-mode kernel </a:t>
            </a:r>
            <a:r>
              <a:rPr lang="en-US" altLang="zh-TW" dirty="0"/>
              <a:t>was relocated </a:t>
            </a:r>
            <a:r>
              <a:rPr lang="en-US" altLang="zh-TW" dirty="0" smtClean="0"/>
              <a:t>to 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0x100000</a:t>
            </a:r>
            <a:r>
              <a:rPr lang="en-US" altLang="zh-TW" dirty="0" smtClean="0"/>
              <a:t> </a:t>
            </a:r>
            <a:r>
              <a:rPr lang="en-US" altLang="zh-TW" dirty="0"/>
              <a:t>("</a:t>
            </a:r>
            <a:r>
              <a:rPr lang="en-US" altLang="zh-TW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high memory</a:t>
            </a:r>
            <a:r>
              <a:rPr lang="en-US" altLang="zh-TW" dirty="0"/>
              <a:t>"), and the kernel real-mode block (boot sector</a:t>
            </a:r>
            <a:r>
              <a:rPr lang="en-US" altLang="zh-TW" dirty="0" smtClean="0"/>
              <a:t>, setup</a:t>
            </a:r>
            <a:r>
              <a:rPr lang="en-US" altLang="zh-TW" dirty="0"/>
              <a:t>, and stack/heap) was made relocatable to any address </a:t>
            </a:r>
            <a:r>
              <a:rPr lang="en-US" altLang="zh-TW" dirty="0" smtClean="0"/>
              <a:t>between 0x10000 </a:t>
            </a:r>
            <a:r>
              <a:rPr lang="en-US" altLang="zh-TW" dirty="0"/>
              <a:t>and end of </a:t>
            </a:r>
            <a:r>
              <a:rPr lang="en-US" altLang="zh-TW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 </a:t>
            </a:r>
            <a:r>
              <a:rPr lang="en-US" altLang="zh-TW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memory</a:t>
            </a:r>
            <a:r>
              <a:rPr lang="en-US" altLang="zh-TW" dirty="0" smtClean="0"/>
              <a:t>. </a:t>
            </a:r>
            <a:endParaRPr lang="en-US" altLang="zh-TW" dirty="0"/>
          </a:p>
          <a:p>
            <a:pPr lvl="1"/>
            <a:r>
              <a:rPr lang="en-US" altLang="zh-TW" dirty="0" smtClean="0"/>
              <a:t>[</a:t>
            </a:r>
            <a:r>
              <a:rPr lang="en-US" altLang="zh-TW" dirty="0" smtClean="0">
                <a:hlinkClick r:id="rId2"/>
              </a:rPr>
              <a:t>THE </a:t>
            </a:r>
            <a:r>
              <a:rPr lang="en-US" altLang="zh-TW" dirty="0">
                <a:hlinkClick r:id="rId2"/>
              </a:rPr>
              <a:t>LINUX/x86 BOOT </a:t>
            </a:r>
            <a:r>
              <a:rPr lang="en-US" altLang="zh-TW" dirty="0" smtClean="0">
                <a:hlinkClick r:id="rId2"/>
              </a:rPr>
              <a:t>PROTOCOL</a:t>
            </a:r>
            <a:r>
              <a:rPr lang="en-US" altLang="zh-TW" dirty="0" smtClean="0"/>
              <a:t>]</a:t>
            </a:r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8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Content of </a:t>
            </a:r>
            <a:r>
              <a:rPr lang="en-US" altLang="zh-TW" b="1" dirty="0" err="1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zh-TW" altLang="en-US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3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9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7108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10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55541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The function 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__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decompress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()</a:t>
            </a:r>
            <a:r>
              <a:rPr lang="zh-TW" altLang="en-US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altLang="zh-TW" dirty="0"/>
              <a:t> handles the decompression of 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vmlinuz</a:t>
            </a:r>
            <a:r>
              <a:rPr lang="en-US" altLang="zh-TW" dirty="0"/>
              <a:t> at </a:t>
            </a:r>
            <a:r>
              <a:rPr lang="en-US" altLang="zh-TW" dirty="0" err="1"/>
              <a:t>bootup</a:t>
            </a:r>
            <a:r>
              <a:rPr lang="en-US" altLang="zh-TW" dirty="0"/>
              <a:t>, a message indicates this:</a:t>
            </a:r>
            <a:endParaRPr lang="zh-TW" altLang="en-US" dirty="0"/>
          </a:p>
          <a:p>
            <a:endParaRPr lang="zh-TW" altLang="en-US" dirty="0"/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__decompress()</a:t>
            </a:r>
            <a:endParaRPr lang="zh-TW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259" y="4365104"/>
            <a:ext cx="8412229" cy="8563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9672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2"/>
              </a:rPr>
              <a:t>startup_64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3"/>
              </a:rPr>
              <a:t>-&gt;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.</a:t>
            </a: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4"/>
              </a:rPr>
              <a:t>Lrelocated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  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5"/>
              </a:rPr>
              <a:t>-&gt;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 err="1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6"/>
              </a:rPr>
              <a:t>extract_kernel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6"/>
              </a:rPr>
              <a:t>()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7"/>
              </a:rPr>
              <a:t>-&gt;</a:t>
            </a:r>
            <a:endParaRPr lang="en-US" altLang="zh-TW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8"/>
              </a:rPr>
              <a:t>__decompress()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     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9"/>
              </a:rPr>
              <a:t>-&gt;</a:t>
            </a:r>
            <a:endParaRPr lang="en-US" altLang="zh-TW" b="1" dirty="0" smtClean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0" indent="0">
              <a:buNone/>
            </a:pP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10"/>
              </a:rPr>
              <a:t>b</a:t>
            </a:r>
            <a:r>
              <a:rPr lang="en-US" altLang="zh-TW" b="1" dirty="0" smtClean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  <a:hlinkClick r:id="rId10"/>
              </a:rPr>
              <a:t>unzip2()</a:t>
            </a:r>
            <a:endParaRPr lang="zh-TW" altLang="en-US" b="1" dirty="0">
              <a:solidFill>
                <a:srgbClr val="00990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投影片編號版面配置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E776BA-7FAE-43DB-B689-F3A51D4996F8}" type="slidenum">
              <a:rPr lang="zh-TW" altLang="en-US" smtClean="0"/>
              <a:t>12</a:t>
            </a:fld>
            <a:endParaRPr lang="zh-TW" altLang="en-US"/>
          </a:p>
        </p:txBody>
      </p:sp>
      <p:sp>
        <p:nvSpPr>
          <p:cNvPr id="4" name="標題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Calling Chain to </a:t>
            </a:r>
            <a:r>
              <a:rPr lang="en-US" altLang="zh-TW" b="1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__decompress()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49417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10734</TotalTime>
  <Words>203</Words>
  <Application>Microsoft Office PowerPoint</Application>
  <PresentationFormat>如螢幕大小 (4:3)</PresentationFormat>
  <Paragraphs>66</Paragraphs>
  <Slides>12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8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12</vt:i4>
      </vt:variant>
    </vt:vector>
  </HeadingPairs>
  <TitlesOfParts>
    <vt:vector size="21" baseType="lpstr">
      <vt:lpstr>华文楷体</vt:lpstr>
      <vt:lpstr>新細明體</vt:lpstr>
      <vt:lpstr>標楷體</vt:lpstr>
      <vt:lpstr>Calibri</vt:lpstr>
      <vt:lpstr>Candara</vt:lpstr>
      <vt:lpstr>Courier New</vt:lpstr>
      <vt:lpstr>Symbol</vt:lpstr>
      <vt:lpstr>Times New Roman</vt:lpstr>
      <vt:lpstr>波形</vt:lpstr>
      <vt:lpstr>Linux-insides  [0xAX]</vt:lpstr>
      <vt:lpstr>Boot</vt:lpstr>
      <vt:lpstr>PowerPoint 簡報</vt:lpstr>
      <vt:lpstr>Function .Lin_pm32 (1) </vt:lpstr>
      <vt:lpstr>Function .Lin_pm32 (2) </vt:lpstr>
      <vt:lpstr>Function .Lin_pm32 (3) </vt:lpstr>
      <vt:lpstr>Compressed File bzimage</vt:lpstr>
      <vt:lpstr>Content of eax</vt:lpstr>
      <vt:lpstr>PowerPoint 簡報</vt:lpstr>
      <vt:lpstr>PowerPoint 簡報</vt:lpstr>
      <vt:lpstr>__decompress()</vt:lpstr>
      <vt:lpstr>Calling Chain to __decompress()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Linux-insides  [0xAX]</dc:title>
  <dc:creator>Fu-Hau H</dc:creator>
  <cp:lastModifiedBy>Alvin Hsu</cp:lastModifiedBy>
  <cp:revision>175</cp:revision>
  <dcterms:created xsi:type="dcterms:W3CDTF">2020-07-26T03:15:45Z</dcterms:created>
  <dcterms:modified xsi:type="dcterms:W3CDTF">2020-09-28T15:52:14Z</dcterms:modified>
</cp:coreProperties>
</file>