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56"/>
  </p:notesMasterIdLst>
  <p:sldIdLst>
    <p:sldId id="256" r:id="rId2"/>
    <p:sldId id="483" r:id="rId3"/>
    <p:sldId id="484" r:id="rId4"/>
    <p:sldId id="378" r:id="rId5"/>
    <p:sldId id="503" r:id="rId6"/>
    <p:sldId id="504" r:id="rId7"/>
    <p:sldId id="505" r:id="rId8"/>
    <p:sldId id="489" r:id="rId9"/>
    <p:sldId id="421" r:id="rId10"/>
    <p:sldId id="479" r:id="rId11"/>
    <p:sldId id="480" r:id="rId12"/>
    <p:sldId id="485" r:id="rId13"/>
    <p:sldId id="486" r:id="rId14"/>
    <p:sldId id="423" r:id="rId15"/>
    <p:sldId id="488" r:id="rId16"/>
    <p:sldId id="424" r:id="rId17"/>
    <p:sldId id="422" r:id="rId18"/>
    <p:sldId id="399" r:id="rId19"/>
    <p:sldId id="487" r:id="rId20"/>
    <p:sldId id="393" r:id="rId21"/>
    <p:sldId id="394" r:id="rId22"/>
    <p:sldId id="395" r:id="rId23"/>
    <p:sldId id="396" r:id="rId24"/>
    <p:sldId id="397" r:id="rId25"/>
    <p:sldId id="398" r:id="rId26"/>
    <p:sldId id="524" r:id="rId27"/>
    <p:sldId id="525" r:id="rId28"/>
    <p:sldId id="526" r:id="rId29"/>
    <p:sldId id="527" r:id="rId30"/>
    <p:sldId id="528" r:id="rId31"/>
    <p:sldId id="529" r:id="rId32"/>
    <p:sldId id="530" r:id="rId33"/>
    <p:sldId id="531" r:id="rId34"/>
    <p:sldId id="537" r:id="rId35"/>
    <p:sldId id="542" r:id="rId36"/>
    <p:sldId id="543" r:id="rId37"/>
    <p:sldId id="400" r:id="rId38"/>
    <p:sldId id="436" r:id="rId39"/>
    <p:sldId id="437" r:id="rId40"/>
    <p:sldId id="509" r:id="rId41"/>
    <p:sldId id="510" r:id="rId42"/>
    <p:sldId id="459" r:id="rId43"/>
    <p:sldId id="460" r:id="rId44"/>
    <p:sldId id="461" r:id="rId45"/>
    <p:sldId id="462" r:id="rId46"/>
    <p:sldId id="500" r:id="rId47"/>
    <p:sldId id="502" r:id="rId48"/>
    <p:sldId id="546" r:id="rId49"/>
    <p:sldId id="532" r:id="rId50"/>
    <p:sldId id="533" r:id="rId51"/>
    <p:sldId id="534" r:id="rId52"/>
    <p:sldId id="535" r:id="rId53"/>
    <p:sldId id="536" r:id="rId54"/>
    <p:sldId id="556" r:id="rId55"/>
    <p:sldId id="557" r:id="rId56"/>
    <p:sldId id="473" r:id="rId57"/>
    <p:sldId id="559" r:id="rId58"/>
    <p:sldId id="560" r:id="rId59"/>
    <p:sldId id="558" r:id="rId60"/>
    <p:sldId id="595" r:id="rId61"/>
    <p:sldId id="493" r:id="rId62"/>
    <p:sldId id="494" r:id="rId63"/>
    <p:sldId id="495" r:id="rId64"/>
    <p:sldId id="496" r:id="rId65"/>
    <p:sldId id="497" r:id="rId66"/>
    <p:sldId id="506" r:id="rId67"/>
    <p:sldId id="596" r:id="rId68"/>
    <p:sldId id="555" r:id="rId69"/>
    <p:sldId id="507" r:id="rId70"/>
    <p:sldId id="508" r:id="rId71"/>
    <p:sldId id="501" r:id="rId72"/>
    <p:sldId id="592" r:id="rId73"/>
    <p:sldId id="594" r:id="rId74"/>
    <p:sldId id="561" r:id="rId75"/>
    <p:sldId id="565" r:id="rId76"/>
    <p:sldId id="566" r:id="rId77"/>
    <p:sldId id="567" r:id="rId78"/>
    <p:sldId id="568" r:id="rId79"/>
    <p:sldId id="570" r:id="rId80"/>
    <p:sldId id="593" r:id="rId81"/>
    <p:sldId id="575" r:id="rId82"/>
    <p:sldId id="572" r:id="rId83"/>
    <p:sldId id="573" r:id="rId84"/>
    <p:sldId id="574" r:id="rId85"/>
    <p:sldId id="569" r:id="rId86"/>
    <p:sldId id="579" r:id="rId87"/>
    <p:sldId id="580" r:id="rId88"/>
    <p:sldId id="581" r:id="rId89"/>
    <p:sldId id="541" r:id="rId90"/>
    <p:sldId id="538" r:id="rId91"/>
    <p:sldId id="539" r:id="rId92"/>
    <p:sldId id="540" r:id="rId93"/>
    <p:sldId id="317" r:id="rId94"/>
    <p:sldId id="382" r:id="rId95"/>
    <p:sldId id="425" r:id="rId96"/>
    <p:sldId id="383" r:id="rId97"/>
    <p:sldId id="416" r:id="rId98"/>
    <p:sldId id="417" r:id="rId99"/>
    <p:sldId id="418" r:id="rId100"/>
    <p:sldId id="419" r:id="rId101"/>
    <p:sldId id="414" r:id="rId102"/>
    <p:sldId id="415" r:id="rId103"/>
    <p:sldId id="330" r:id="rId104"/>
    <p:sldId id="334" r:id="rId105"/>
    <p:sldId id="336" r:id="rId106"/>
    <p:sldId id="335" r:id="rId107"/>
    <p:sldId id="337" r:id="rId108"/>
    <p:sldId id="331" r:id="rId109"/>
    <p:sldId id="332" r:id="rId110"/>
    <p:sldId id="333" r:id="rId111"/>
    <p:sldId id="351" r:id="rId112"/>
    <p:sldId id="339" r:id="rId113"/>
    <p:sldId id="340" r:id="rId114"/>
    <p:sldId id="341" r:id="rId115"/>
    <p:sldId id="342" r:id="rId116"/>
    <p:sldId id="343" r:id="rId117"/>
    <p:sldId id="344" r:id="rId118"/>
    <p:sldId id="345" r:id="rId119"/>
    <p:sldId id="346" r:id="rId120"/>
    <p:sldId id="347" r:id="rId121"/>
    <p:sldId id="367" r:id="rId122"/>
    <p:sldId id="466" r:id="rId123"/>
    <p:sldId id="363" r:id="rId124"/>
    <p:sldId id="353" r:id="rId125"/>
    <p:sldId id="348" r:id="rId126"/>
    <p:sldId id="362" r:id="rId127"/>
    <p:sldId id="349" r:id="rId128"/>
    <p:sldId id="350" r:id="rId129"/>
    <p:sldId id="352" r:id="rId130"/>
    <p:sldId id="356" r:id="rId131"/>
    <p:sldId id="357" r:id="rId132"/>
    <p:sldId id="354" r:id="rId133"/>
    <p:sldId id="358" r:id="rId134"/>
    <p:sldId id="359" r:id="rId135"/>
    <p:sldId id="360" r:id="rId136"/>
    <p:sldId id="361" r:id="rId137"/>
    <p:sldId id="374" r:id="rId138"/>
    <p:sldId id="375" r:id="rId139"/>
    <p:sldId id="426" r:id="rId140"/>
    <p:sldId id="427" r:id="rId141"/>
    <p:sldId id="428" r:id="rId142"/>
    <p:sldId id="429" r:id="rId143"/>
    <p:sldId id="307" r:id="rId144"/>
    <p:sldId id="453" r:id="rId145"/>
    <p:sldId id="454" r:id="rId146"/>
    <p:sldId id="455" r:id="rId147"/>
    <p:sldId id="456" r:id="rId148"/>
    <p:sldId id="457" r:id="rId149"/>
    <p:sldId id="458" r:id="rId150"/>
    <p:sldId id="591" r:id="rId151"/>
    <p:sldId id="587" r:id="rId152"/>
    <p:sldId id="588" r:id="rId153"/>
    <p:sldId id="589" r:id="rId154"/>
    <p:sldId id="590" r:id="rId15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B8319"/>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2" autoAdjust="0"/>
    <p:restoredTop sz="94118" autoAdjust="0"/>
  </p:normalViewPr>
  <p:slideViewPr>
    <p:cSldViewPr>
      <p:cViewPr varScale="1">
        <p:scale>
          <a:sx n="67" d="100"/>
          <a:sy n="67" d="100"/>
        </p:scale>
        <p:origin x="1672" y="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5138"/>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theme" Target="theme/theme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tableStyles" Target="tableStyles.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4156B5-0F7D-4A69-8FB8-7572B0549860}" type="datetimeFigureOut">
              <a:rPr lang="zh-TW" altLang="en-US" smtClean="0"/>
              <a:t>2020/9/21</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852503-21E7-4BAC-BD79-9D55A8198484}" type="slidenum">
              <a:rPr lang="zh-TW" altLang="en-US" smtClean="0"/>
              <a:t>‹#›</a:t>
            </a:fld>
            <a:endParaRPr lang="zh-TW" altLang="en-US"/>
          </a:p>
        </p:txBody>
      </p:sp>
    </p:spTree>
    <p:extLst>
      <p:ext uri="{BB962C8B-B14F-4D97-AF65-F5344CB8AC3E}">
        <p14:creationId xmlns:p14="http://schemas.microsoft.com/office/powerpoint/2010/main" val="2847013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3D852503-21E7-4BAC-BD79-9D55A8198484}" type="slidenum">
              <a:rPr lang="zh-TW" altLang="en-US" smtClean="0"/>
              <a:t>23</a:t>
            </a:fld>
            <a:endParaRPr lang="zh-TW" altLang="en-US"/>
          </a:p>
        </p:txBody>
      </p:sp>
    </p:spTree>
    <p:extLst>
      <p:ext uri="{BB962C8B-B14F-4D97-AF65-F5344CB8AC3E}">
        <p14:creationId xmlns:p14="http://schemas.microsoft.com/office/powerpoint/2010/main" val="18240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3D852503-21E7-4BAC-BD79-9D55A8198484}" type="slidenum">
              <a:rPr lang="zh-TW" altLang="en-US" smtClean="0"/>
              <a:t>24</a:t>
            </a:fld>
            <a:endParaRPr lang="zh-TW" altLang="en-US"/>
          </a:p>
        </p:txBody>
      </p:sp>
    </p:spTree>
    <p:extLst>
      <p:ext uri="{BB962C8B-B14F-4D97-AF65-F5344CB8AC3E}">
        <p14:creationId xmlns:p14="http://schemas.microsoft.com/office/powerpoint/2010/main" val="1119141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3D852503-21E7-4BAC-BD79-9D55A8198484}" type="slidenum">
              <a:rPr lang="zh-TW" altLang="en-US" smtClean="0"/>
              <a:t>25</a:t>
            </a:fld>
            <a:endParaRPr lang="zh-TW" altLang="en-US"/>
          </a:p>
        </p:txBody>
      </p:sp>
    </p:spTree>
    <p:extLst>
      <p:ext uri="{BB962C8B-B14F-4D97-AF65-F5344CB8AC3E}">
        <p14:creationId xmlns:p14="http://schemas.microsoft.com/office/powerpoint/2010/main" val="32252779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endParaRPr kumimoji="0" lang="zh-TW" altLang="en-US" sz="2400" smtClean="0">
                <a:latin typeface="Times New Roman" panose="02020603050405020304" pitchFamily="18"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9" name="Rectangle 7"/>
              <p:cNvSpPr>
                <a:spLocks noChangeArrowheads="1"/>
              </p:cNvSpPr>
              <p:nvPr/>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0" name="Rectangle 8"/>
              <p:cNvSpPr>
                <a:spLocks noChangeArrowheads="1"/>
              </p:cNvSpPr>
              <p:nvPr/>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1" name="Rectangle 9"/>
              <p:cNvSpPr>
                <a:spLocks noChangeArrowheads="1"/>
              </p:cNvSpPr>
              <p:nvPr/>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2" name="Rectangle 10"/>
              <p:cNvSpPr>
                <a:spLocks noChangeArrowheads="1"/>
              </p:cNvSpPr>
              <p:nvPr/>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3" name="Rectangle 11"/>
              <p:cNvSpPr>
                <a:spLocks noChangeArrowheads="1"/>
              </p:cNvSpPr>
              <p:nvPr/>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4" name="Rectangle 12"/>
              <p:cNvSpPr>
                <a:spLocks noChangeArrowheads="1"/>
              </p:cNvSpPr>
              <p:nvPr/>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5" name="Rectangle 13"/>
              <p:cNvSpPr>
                <a:spLocks noChangeArrowheads="1"/>
              </p:cNvSpPr>
              <p:nvPr/>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6" name="Rectangle 14"/>
              <p:cNvSpPr>
                <a:spLocks noChangeArrowheads="1"/>
              </p:cNvSpPr>
              <p:nvPr/>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7" name="Rectangle 15"/>
              <p:cNvSpPr>
                <a:spLocks noChangeArrowheads="1"/>
              </p:cNvSpPr>
              <p:nvPr/>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grpSp>
      </p:grpSp>
      <p:sp>
        <p:nvSpPr>
          <p:cNvPr id="7147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zh-TW" altLang="en-US" smtClean="0"/>
              <a:t>按一下以編輯母片標題樣式</a:t>
            </a:r>
            <a:endParaRPr lang="zh-TW" altLang="en-US"/>
          </a:p>
        </p:txBody>
      </p:sp>
      <p:sp>
        <p:nvSpPr>
          <p:cNvPr id="714772"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a:lvl1pPr>
          </a:lstStyle>
          <a:p>
            <a:r>
              <a:rPr lang="zh-TW" altLang="en-US" smtClean="0"/>
              <a:t>按一下以編輯母片副標題樣式</a:t>
            </a:r>
            <a:endParaRPr lang="zh-TW" altLang="en-U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fld id="{8F04E882-FD6A-4977-AC80-1D3E55DF6FC5}" type="datetime1">
              <a:rPr lang="zh-TW" altLang="en-US" smtClean="0"/>
              <a:t>2020/9/21</a:t>
            </a:fld>
            <a:endParaRPr lang="zh-TW" altLang="en-US"/>
          </a:p>
        </p:txBody>
      </p:sp>
      <p:sp>
        <p:nvSpPr>
          <p:cNvPr id="19" name="Rectangle 17"/>
          <p:cNvSpPr>
            <a:spLocks noGrp="1" noChangeArrowheads="1"/>
          </p:cNvSpPr>
          <p:nvPr>
            <p:ph type="ftr" sz="quarter" idx="11"/>
          </p:nvPr>
        </p:nvSpPr>
        <p:spPr/>
        <p:txBody>
          <a:bodyPr/>
          <a:lstStyle>
            <a:lvl1pPr>
              <a:defRPr/>
            </a:lvl1pPr>
          </a:lstStyle>
          <a:p>
            <a:endParaRPr lang="zh-TW" altLang="en-US"/>
          </a:p>
        </p:txBody>
      </p:sp>
      <p:sp>
        <p:nvSpPr>
          <p:cNvPr id="20" name="Rectangle 18"/>
          <p:cNvSpPr>
            <a:spLocks noGrp="1" noChangeArrowheads="1"/>
          </p:cNvSpPr>
          <p:nvPr>
            <p:ph type="sldNum" sz="quarter" idx="12"/>
          </p:nvPr>
        </p:nvSpPr>
        <p:spPr/>
        <p:txBody>
          <a:bodyPr/>
          <a:lstStyle>
            <a:lvl1pPr>
              <a:defRPr/>
            </a:lvl1pPr>
          </a:lstStyle>
          <a:p>
            <a:fld id="{30E776BA-7FAE-43DB-B689-F3A51D4996F8}" type="slidenum">
              <a:rPr lang="zh-TW" altLang="en-US" smtClean="0"/>
              <a:t>‹#›</a:t>
            </a:fld>
            <a:endParaRPr lang="zh-TW" altLang="en-US"/>
          </a:p>
        </p:txBody>
      </p:sp>
    </p:spTree>
    <p:extLst>
      <p:ext uri="{BB962C8B-B14F-4D97-AF65-F5344CB8AC3E}">
        <p14:creationId xmlns:p14="http://schemas.microsoft.com/office/powerpoint/2010/main" val="4191729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2"/>
          <p:cNvSpPr>
            <a:spLocks noGrp="1" noChangeArrowheads="1"/>
          </p:cNvSpPr>
          <p:nvPr>
            <p:ph type="ftr" sz="quarter" idx="10"/>
          </p:nvPr>
        </p:nvSpPr>
        <p:spPr>
          <a:ln/>
        </p:spPr>
        <p:txBody>
          <a:bodyPr/>
          <a:lstStyle>
            <a:lvl1pPr>
              <a:defRPr/>
            </a:lvl1pPr>
          </a:lstStyle>
          <a:p>
            <a:endParaRPr lang="zh-TW" altLang="en-US"/>
          </a:p>
        </p:txBody>
      </p:sp>
      <p:sp>
        <p:nvSpPr>
          <p:cNvPr id="5"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6" name="Rectangle 16"/>
          <p:cNvSpPr>
            <a:spLocks noGrp="1" noChangeArrowheads="1"/>
          </p:cNvSpPr>
          <p:nvPr>
            <p:ph type="dt" sz="half" idx="12"/>
          </p:nvPr>
        </p:nvSpPr>
        <p:spPr>
          <a:ln/>
        </p:spPr>
        <p:txBody>
          <a:bodyPr/>
          <a:lstStyle>
            <a:lvl1pPr>
              <a:defRPr/>
            </a:lvl1pPr>
          </a:lstStyle>
          <a:p>
            <a:fld id="{1DF7C3BD-7112-4BED-973E-1462DEA6A9DD}" type="datetime1">
              <a:rPr lang="zh-TW" altLang="en-US" smtClean="0"/>
              <a:t>2020/9/21</a:t>
            </a:fld>
            <a:endParaRPr lang="zh-TW" altLang="en-US"/>
          </a:p>
        </p:txBody>
      </p:sp>
    </p:spTree>
    <p:extLst>
      <p:ext uri="{BB962C8B-B14F-4D97-AF65-F5344CB8AC3E}">
        <p14:creationId xmlns:p14="http://schemas.microsoft.com/office/powerpoint/2010/main" val="4037947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Rectangle 2"/>
          <p:cNvSpPr>
            <a:spLocks noGrp="1" noChangeArrowheads="1"/>
          </p:cNvSpPr>
          <p:nvPr>
            <p:ph type="ftr" sz="quarter" idx="10"/>
          </p:nvPr>
        </p:nvSpPr>
        <p:spPr>
          <a:ln/>
        </p:spPr>
        <p:txBody>
          <a:bodyPr/>
          <a:lstStyle>
            <a:lvl1pPr>
              <a:defRPr/>
            </a:lvl1pPr>
          </a:lstStyle>
          <a:p>
            <a:endParaRPr lang="zh-TW" altLang="en-US"/>
          </a:p>
        </p:txBody>
      </p:sp>
      <p:sp>
        <p:nvSpPr>
          <p:cNvPr id="5"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6" name="Rectangle 16"/>
          <p:cNvSpPr>
            <a:spLocks noGrp="1" noChangeArrowheads="1"/>
          </p:cNvSpPr>
          <p:nvPr>
            <p:ph type="dt" sz="half" idx="12"/>
          </p:nvPr>
        </p:nvSpPr>
        <p:spPr>
          <a:ln/>
        </p:spPr>
        <p:txBody>
          <a:bodyPr/>
          <a:lstStyle>
            <a:lvl1pPr>
              <a:defRPr/>
            </a:lvl1pPr>
          </a:lstStyle>
          <a:p>
            <a:fld id="{D356F22B-9750-4D76-B813-213C6AA7872D}" type="datetime1">
              <a:rPr lang="zh-TW" altLang="en-US" smtClean="0"/>
              <a:t>2020/9/21</a:t>
            </a:fld>
            <a:endParaRPr lang="zh-TW" altLang="en-US"/>
          </a:p>
        </p:txBody>
      </p:sp>
    </p:spTree>
    <p:extLst>
      <p:ext uri="{BB962C8B-B14F-4D97-AF65-F5344CB8AC3E}">
        <p14:creationId xmlns:p14="http://schemas.microsoft.com/office/powerpoint/2010/main" val="313828518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2"/>
          <p:cNvSpPr>
            <a:spLocks noGrp="1" noChangeArrowheads="1"/>
          </p:cNvSpPr>
          <p:nvPr>
            <p:ph type="ftr" sz="quarter" idx="10"/>
          </p:nvPr>
        </p:nvSpPr>
        <p:spPr>
          <a:ln/>
        </p:spPr>
        <p:txBody>
          <a:bodyPr/>
          <a:lstStyle>
            <a:lvl1pPr>
              <a:defRPr/>
            </a:lvl1pPr>
          </a:lstStyle>
          <a:p>
            <a:endParaRPr lang="zh-TW" altLang="en-US"/>
          </a:p>
        </p:txBody>
      </p:sp>
      <p:sp>
        <p:nvSpPr>
          <p:cNvPr id="6"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7" name="Rectangle 16"/>
          <p:cNvSpPr>
            <a:spLocks noGrp="1" noChangeArrowheads="1"/>
          </p:cNvSpPr>
          <p:nvPr>
            <p:ph type="dt" sz="half" idx="12"/>
          </p:nvPr>
        </p:nvSpPr>
        <p:spPr>
          <a:ln/>
        </p:spPr>
        <p:txBody>
          <a:bodyPr/>
          <a:lstStyle>
            <a:lvl1pPr>
              <a:defRPr/>
            </a:lvl1pPr>
          </a:lstStyle>
          <a:p>
            <a:fld id="{593909CB-96D7-4F2C-B7EB-CD5BD227DA54}" type="datetime1">
              <a:rPr lang="zh-TW" altLang="en-US" smtClean="0"/>
              <a:t>2020/9/21</a:t>
            </a:fld>
            <a:endParaRPr lang="zh-TW" altLang="en-US"/>
          </a:p>
        </p:txBody>
      </p:sp>
    </p:spTree>
    <p:extLst>
      <p:ext uri="{BB962C8B-B14F-4D97-AF65-F5344CB8AC3E}">
        <p14:creationId xmlns:p14="http://schemas.microsoft.com/office/powerpoint/2010/main" val="12093546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2"/>
          <p:cNvSpPr>
            <a:spLocks noGrp="1" noChangeArrowheads="1"/>
          </p:cNvSpPr>
          <p:nvPr>
            <p:ph type="ftr" sz="quarter" idx="10"/>
          </p:nvPr>
        </p:nvSpPr>
        <p:spPr>
          <a:ln/>
        </p:spPr>
        <p:txBody>
          <a:bodyPr/>
          <a:lstStyle>
            <a:lvl1pPr>
              <a:defRPr/>
            </a:lvl1pPr>
          </a:lstStyle>
          <a:p>
            <a:endParaRPr lang="zh-TW" altLang="en-US"/>
          </a:p>
        </p:txBody>
      </p:sp>
      <p:sp>
        <p:nvSpPr>
          <p:cNvPr id="8"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9" name="Rectangle 16"/>
          <p:cNvSpPr>
            <a:spLocks noGrp="1" noChangeArrowheads="1"/>
          </p:cNvSpPr>
          <p:nvPr>
            <p:ph type="dt" sz="half" idx="12"/>
          </p:nvPr>
        </p:nvSpPr>
        <p:spPr>
          <a:ln/>
        </p:spPr>
        <p:txBody>
          <a:bodyPr/>
          <a:lstStyle>
            <a:lvl1pPr>
              <a:defRPr/>
            </a:lvl1pPr>
          </a:lstStyle>
          <a:p>
            <a:fld id="{76C16D4A-BF5D-406A-82F2-8DF208019D09}" type="datetime1">
              <a:rPr lang="zh-TW" altLang="en-US" smtClean="0"/>
              <a:t>2020/9/21</a:t>
            </a:fld>
            <a:endParaRPr lang="zh-TW" altLang="en-US"/>
          </a:p>
        </p:txBody>
      </p:sp>
    </p:spTree>
    <p:extLst>
      <p:ext uri="{BB962C8B-B14F-4D97-AF65-F5344CB8AC3E}">
        <p14:creationId xmlns:p14="http://schemas.microsoft.com/office/powerpoint/2010/main" val="3507535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2"/>
          <p:cNvSpPr>
            <a:spLocks noGrp="1" noChangeArrowheads="1"/>
          </p:cNvSpPr>
          <p:nvPr>
            <p:ph type="ftr" sz="quarter" idx="10"/>
          </p:nvPr>
        </p:nvSpPr>
        <p:spPr>
          <a:ln/>
        </p:spPr>
        <p:txBody>
          <a:bodyPr/>
          <a:lstStyle>
            <a:lvl1pPr>
              <a:defRPr/>
            </a:lvl1pPr>
          </a:lstStyle>
          <a:p>
            <a:endParaRPr lang="zh-TW" altLang="en-US"/>
          </a:p>
        </p:txBody>
      </p:sp>
      <p:sp>
        <p:nvSpPr>
          <p:cNvPr id="4"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5" name="Rectangle 16"/>
          <p:cNvSpPr>
            <a:spLocks noGrp="1" noChangeArrowheads="1"/>
          </p:cNvSpPr>
          <p:nvPr>
            <p:ph type="dt" sz="half" idx="12"/>
          </p:nvPr>
        </p:nvSpPr>
        <p:spPr>
          <a:ln/>
        </p:spPr>
        <p:txBody>
          <a:bodyPr/>
          <a:lstStyle>
            <a:lvl1pPr>
              <a:defRPr/>
            </a:lvl1pPr>
          </a:lstStyle>
          <a:p>
            <a:fld id="{531E049D-0FEB-47BD-8F6C-456096418E67}" type="datetime1">
              <a:rPr lang="zh-TW" altLang="en-US" smtClean="0"/>
              <a:t>2020/9/21</a:t>
            </a:fld>
            <a:endParaRPr lang="zh-TW" altLang="en-US"/>
          </a:p>
        </p:txBody>
      </p:sp>
    </p:spTree>
    <p:extLst>
      <p:ext uri="{BB962C8B-B14F-4D97-AF65-F5344CB8AC3E}">
        <p14:creationId xmlns:p14="http://schemas.microsoft.com/office/powerpoint/2010/main" val="5600591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zh-TW" altLang="en-US"/>
          </a:p>
        </p:txBody>
      </p:sp>
      <p:sp>
        <p:nvSpPr>
          <p:cNvPr id="3"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4" name="Rectangle 16"/>
          <p:cNvSpPr>
            <a:spLocks noGrp="1" noChangeArrowheads="1"/>
          </p:cNvSpPr>
          <p:nvPr>
            <p:ph type="dt" sz="half" idx="12"/>
          </p:nvPr>
        </p:nvSpPr>
        <p:spPr>
          <a:ln/>
        </p:spPr>
        <p:txBody>
          <a:bodyPr/>
          <a:lstStyle>
            <a:lvl1pPr>
              <a:defRPr/>
            </a:lvl1pPr>
          </a:lstStyle>
          <a:p>
            <a:fld id="{CD9F1EE7-A757-48C0-9BFF-4A42F3760C31}" type="datetime1">
              <a:rPr lang="zh-TW" altLang="en-US" smtClean="0"/>
              <a:t>2020/9/21</a:t>
            </a:fld>
            <a:endParaRPr lang="zh-TW" altLang="en-US"/>
          </a:p>
        </p:txBody>
      </p:sp>
    </p:spTree>
    <p:extLst>
      <p:ext uri="{BB962C8B-B14F-4D97-AF65-F5344CB8AC3E}">
        <p14:creationId xmlns:p14="http://schemas.microsoft.com/office/powerpoint/2010/main" val="442366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2"/>
          <p:cNvSpPr>
            <a:spLocks noGrp="1" noChangeArrowheads="1"/>
          </p:cNvSpPr>
          <p:nvPr>
            <p:ph type="ftr" sz="quarter" idx="10"/>
          </p:nvPr>
        </p:nvSpPr>
        <p:spPr>
          <a:ln/>
        </p:spPr>
        <p:txBody>
          <a:bodyPr/>
          <a:lstStyle>
            <a:lvl1pPr>
              <a:defRPr/>
            </a:lvl1pPr>
          </a:lstStyle>
          <a:p>
            <a:endParaRPr lang="zh-TW" altLang="en-US"/>
          </a:p>
        </p:txBody>
      </p:sp>
      <p:sp>
        <p:nvSpPr>
          <p:cNvPr id="6"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7" name="Rectangle 16"/>
          <p:cNvSpPr>
            <a:spLocks noGrp="1" noChangeArrowheads="1"/>
          </p:cNvSpPr>
          <p:nvPr>
            <p:ph type="dt" sz="half" idx="12"/>
          </p:nvPr>
        </p:nvSpPr>
        <p:spPr>
          <a:ln/>
        </p:spPr>
        <p:txBody>
          <a:bodyPr/>
          <a:lstStyle>
            <a:lvl1pPr>
              <a:defRPr/>
            </a:lvl1pPr>
          </a:lstStyle>
          <a:p>
            <a:fld id="{347FCED7-549A-4D6A-9530-9AF2D128BD3A}" type="datetime1">
              <a:rPr lang="zh-TW" altLang="en-US" smtClean="0"/>
              <a:t>2020/9/21</a:t>
            </a:fld>
            <a:endParaRPr lang="zh-TW" altLang="en-US"/>
          </a:p>
        </p:txBody>
      </p:sp>
    </p:spTree>
    <p:extLst>
      <p:ext uri="{BB962C8B-B14F-4D97-AF65-F5344CB8AC3E}">
        <p14:creationId xmlns:p14="http://schemas.microsoft.com/office/powerpoint/2010/main" val="2905227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smtClean="0"/>
              <a:t>按一下圖示以新增圖片</a:t>
            </a:r>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Rectangle 2"/>
          <p:cNvSpPr>
            <a:spLocks noGrp="1" noChangeArrowheads="1"/>
          </p:cNvSpPr>
          <p:nvPr>
            <p:ph type="ftr" sz="quarter" idx="10"/>
          </p:nvPr>
        </p:nvSpPr>
        <p:spPr>
          <a:ln/>
        </p:spPr>
        <p:txBody>
          <a:bodyPr/>
          <a:lstStyle>
            <a:lvl1pPr>
              <a:defRPr/>
            </a:lvl1pPr>
          </a:lstStyle>
          <a:p>
            <a:endParaRPr lang="zh-TW" altLang="en-US"/>
          </a:p>
        </p:txBody>
      </p:sp>
      <p:sp>
        <p:nvSpPr>
          <p:cNvPr id="6"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7" name="Rectangle 16"/>
          <p:cNvSpPr>
            <a:spLocks noGrp="1" noChangeArrowheads="1"/>
          </p:cNvSpPr>
          <p:nvPr>
            <p:ph type="dt" sz="half" idx="12"/>
          </p:nvPr>
        </p:nvSpPr>
        <p:spPr>
          <a:ln/>
        </p:spPr>
        <p:txBody>
          <a:bodyPr/>
          <a:lstStyle>
            <a:lvl1pPr>
              <a:defRPr/>
            </a:lvl1pPr>
          </a:lstStyle>
          <a:p>
            <a:fld id="{911CB11E-50F1-4842-9CE6-88A3D68385D1}" type="datetime1">
              <a:rPr lang="zh-TW" altLang="en-US" smtClean="0"/>
              <a:t>2020/9/21</a:t>
            </a:fld>
            <a:endParaRPr lang="zh-TW" altLang="en-US"/>
          </a:p>
        </p:txBody>
      </p:sp>
    </p:spTree>
    <p:extLst>
      <p:ext uri="{BB962C8B-B14F-4D97-AF65-F5344CB8AC3E}">
        <p14:creationId xmlns:p14="http://schemas.microsoft.com/office/powerpoint/2010/main" val="3578735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2"/>
          <p:cNvSpPr>
            <a:spLocks noGrp="1" noChangeArrowheads="1"/>
          </p:cNvSpPr>
          <p:nvPr>
            <p:ph type="ftr" sz="quarter" idx="10"/>
          </p:nvPr>
        </p:nvSpPr>
        <p:spPr>
          <a:ln/>
        </p:spPr>
        <p:txBody>
          <a:bodyPr/>
          <a:lstStyle>
            <a:lvl1pPr>
              <a:defRPr/>
            </a:lvl1pPr>
          </a:lstStyle>
          <a:p>
            <a:endParaRPr lang="zh-TW" altLang="en-US"/>
          </a:p>
        </p:txBody>
      </p:sp>
      <p:sp>
        <p:nvSpPr>
          <p:cNvPr id="5"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6" name="Rectangle 16"/>
          <p:cNvSpPr>
            <a:spLocks noGrp="1" noChangeArrowheads="1"/>
          </p:cNvSpPr>
          <p:nvPr>
            <p:ph type="dt" sz="half" idx="12"/>
          </p:nvPr>
        </p:nvSpPr>
        <p:spPr>
          <a:ln/>
        </p:spPr>
        <p:txBody>
          <a:bodyPr/>
          <a:lstStyle>
            <a:lvl1pPr>
              <a:defRPr/>
            </a:lvl1pPr>
          </a:lstStyle>
          <a:p>
            <a:fld id="{7AACEEB5-EE40-4362-AFB8-8F3C65D703AB}" type="datetime1">
              <a:rPr lang="zh-TW" altLang="en-US" smtClean="0"/>
              <a:t>2020/9/21</a:t>
            </a:fld>
            <a:endParaRPr lang="zh-TW" altLang="en-US"/>
          </a:p>
        </p:txBody>
      </p:sp>
    </p:spTree>
    <p:extLst>
      <p:ext uri="{BB962C8B-B14F-4D97-AF65-F5344CB8AC3E}">
        <p14:creationId xmlns:p14="http://schemas.microsoft.com/office/powerpoint/2010/main" val="1836746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457200"/>
            <a:ext cx="2057400" cy="5410200"/>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457200"/>
            <a:ext cx="6019800" cy="5410200"/>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2"/>
          <p:cNvSpPr>
            <a:spLocks noGrp="1" noChangeArrowheads="1"/>
          </p:cNvSpPr>
          <p:nvPr>
            <p:ph type="ftr" sz="quarter" idx="10"/>
          </p:nvPr>
        </p:nvSpPr>
        <p:spPr>
          <a:ln/>
        </p:spPr>
        <p:txBody>
          <a:bodyPr/>
          <a:lstStyle>
            <a:lvl1pPr>
              <a:defRPr/>
            </a:lvl1pPr>
          </a:lstStyle>
          <a:p>
            <a:endParaRPr lang="zh-TW" altLang="en-US"/>
          </a:p>
        </p:txBody>
      </p:sp>
      <p:sp>
        <p:nvSpPr>
          <p:cNvPr id="5" name="Rectangle 3"/>
          <p:cNvSpPr>
            <a:spLocks noGrp="1" noChangeArrowheads="1"/>
          </p:cNvSpPr>
          <p:nvPr>
            <p:ph type="sldNum" sz="quarter" idx="11"/>
          </p:nvPr>
        </p:nvSpPr>
        <p:spPr>
          <a:ln/>
        </p:spPr>
        <p:txBody>
          <a:bodyPr/>
          <a:lstStyle>
            <a:lvl1pPr>
              <a:defRPr/>
            </a:lvl1pPr>
          </a:lstStyle>
          <a:p>
            <a:fld id="{30E776BA-7FAE-43DB-B689-F3A51D4996F8}" type="slidenum">
              <a:rPr lang="zh-TW" altLang="en-US" smtClean="0"/>
              <a:t>‹#›</a:t>
            </a:fld>
            <a:endParaRPr lang="zh-TW" altLang="en-US"/>
          </a:p>
        </p:txBody>
      </p:sp>
      <p:sp>
        <p:nvSpPr>
          <p:cNvPr id="6" name="Rectangle 16"/>
          <p:cNvSpPr>
            <a:spLocks noGrp="1" noChangeArrowheads="1"/>
          </p:cNvSpPr>
          <p:nvPr>
            <p:ph type="dt" sz="half" idx="12"/>
          </p:nvPr>
        </p:nvSpPr>
        <p:spPr>
          <a:ln/>
        </p:spPr>
        <p:txBody>
          <a:bodyPr/>
          <a:lstStyle>
            <a:lvl1pPr>
              <a:defRPr/>
            </a:lvl1pPr>
          </a:lstStyle>
          <a:p>
            <a:fld id="{42B59DF7-8BC7-4322-B8BB-AFEAD78A3005}" type="datetime1">
              <a:rPr lang="zh-TW" altLang="en-US" smtClean="0"/>
              <a:t>2020/9/21</a:t>
            </a:fld>
            <a:endParaRPr lang="zh-TW" altLang="en-US"/>
          </a:p>
        </p:txBody>
      </p:sp>
    </p:spTree>
    <p:extLst>
      <p:ext uri="{BB962C8B-B14F-4D97-AF65-F5344CB8AC3E}">
        <p14:creationId xmlns:p14="http://schemas.microsoft.com/office/powerpoint/2010/main" val="36632381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373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kumimoji="0" sz="1200">
                <a:latin typeface="Arial" charset="0"/>
              </a:defRPr>
            </a:lvl1pPr>
          </a:lstStyle>
          <a:p>
            <a:endParaRPr lang="zh-TW" altLang="en-US"/>
          </a:p>
        </p:txBody>
      </p:sp>
      <p:sp>
        <p:nvSpPr>
          <p:cNvPr id="71373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kumimoji="0" sz="1200">
                <a:latin typeface="Arial Black" panose="020B0A04020102020204" pitchFamily="34" charset="0"/>
              </a:defRPr>
            </a:lvl1pPr>
          </a:lstStyle>
          <a:p>
            <a:fld id="{30E776BA-7FAE-43DB-B689-F3A51D4996F8}" type="slidenum">
              <a:rPr lang="zh-TW" altLang="en-US" smtClean="0"/>
              <a:t>‹#›</a:t>
            </a:fld>
            <a:endParaRPr lang="zh-TW" altLang="en-US"/>
          </a:p>
        </p:txBody>
      </p:sp>
      <p:grpSp>
        <p:nvGrpSpPr>
          <p:cNvPr id="1028" name="Group 4"/>
          <p:cNvGrpSpPr>
            <a:grpSpLocks/>
          </p:cNvGrpSpPr>
          <p:nvPr/>
        </p:nvGrpSpPr>
        <p:grpSpPr bwMode="auto">
          <a:xfrm>
            <a:off x="0" y="0"/>
            <a:ext cx="9144000" cy="546100"/>
            <a:chOff x="0" y="0"/>
            <a:chExt cx="5760" cy="344"/>
          </a:xfrm>
        </p:grpSpPr>
        <p:sp>
          <p:nvSpPr>
            <p:cNvPr id="1032"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endParaRPr kumimoji="0" lang="zh-TW" altLang="en-US" sz="2400" smtClean="0">
                <a:latin typeface="Times New Roman" panose="02020603050405020304" pitchFamily="18" charset="0"/>
              </a:endParaRPr>
            </a:p>
          </p:txBody>
        </p:sp>
        <p:sp>
          <p:nvSpPr>
            <p:cNvPr id="1033"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034"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hlink"/>
                </a:solidFill>
              </a:endParaRPr>
            </a:p>
          </p:txBody>
        </p:sp>
        <p:sp>
          <p:nvSpPr>
            <p:cNvPr id="1035"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hlink"/>
                </a:solidFill>
              </a:endParaRPr>
            </a:p>
          </p:txBody>
        </p:sp>
        <p:sp>
          <p:nvSpPr>
            <p:cNvPr id="1036"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accent2"/>
                </a:solidFill>
              </a:endParaRPr>
            </a:p>
          </p:txBody>
        </p:sp>
        <p:sp>
          <p:nvSpPr>
            <p:cNvPr id="1037"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hlink"/>
                </a:solidFill>
              </a:endParaRPr>
            </a:p>
          </p:txBody>
        </p:sp>
        <p:sp>
          <p:nvSpPr>
            <p:cNvPr id="1038"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z="2400" smtClean="0">
                <a:latin typeface="Times New Roman" panose="02020603050405020304" pitchFamily="18" charset="0"/>
              </a:endParaRPr>
            </a:p>
          </p:txBody>
        </p:sp>
        <p:sp>
          <p:nvSpPr>
            <p:cNvPr id="1039"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accent2"/>
                </a:solidFill>
              </a:endParaRPr>
            </a:p>
          </p:txBody>
        </p:sp>
        <p:sp>
          <p:nvSpPr>
            <p:cNvPr id="1040"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endParaRPr kumimoji="0" lang="zh-TW" altLang="en-US" smtClean="0">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71374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kumimoji="0" sz="1200">
                <a:latin typeface="Arial" charset="0"/>
              </a:defRPr>
            </a:lvl1pPr>
          </a:lstStyle>
          <a:p>
            <a:fld id="{D356F22B-9750-4D76-B813-213C6AA7872D}" type="datetime1">
              <a:rPr lang="zh-TW" altLang="en-US" smtClean="0"/>
              <a:t>2020/9/21</a:t>
            </a:fld>
            <a:endParaRPr lang="zh-TW" altLang="en-US"/>
          </a:p>
        </p:txBody>
      </p:sp>
    </p:spTree>
    <p:extLst>
      <p:ext uri="{BB962C8B-B14F-4D97-AF65-F5344CB8AC3E}">
        <p14:creationId xmlns:p14="http://schemas.microsoft.com/office/powerpoint/2010/main" val="153823209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fontAlgn="base" hangingPunct="1">
        <a:spcBef>
          <a:spcPct val="0"/>
        </a:spcBef>
        <a:spcAft>
          <a:spcPct val="0"/>
        </a:spcAft>
        <a:defRPr kumimoji="1" sz="4400">
          <a:solidFill>
            <a:schemeClr val="tx1"/>
          </a:solidFill>
          <a:latin typeface="+mj-lt"/>
          <a:ea typeface="+mj-ea"/>
          <a:cs typeface="+mj-cs"/>
        </a:defRPr>
      </a:lvl1pPr>
      <a:lvl2pPr algn="l" rtl="0" eaLnBrk="1" fontAlgn="base" hangingPunct="1">
        <a:spcBef>
          <a:spcPct val="0"/>
        </a:spcBef>
        <a:spcAft>
          <a:spcPct val="0"/>
        </a:spcAft>
        <a:defRPr kumimoji="1" sz="4400">
          <a:solidFill>
            <a:schemeClr val="tx1"/>
          </a:solidFill>
          <a:latin typeface="Arial" charset="0"/>
          <a:ea typeface="新細明體" pitchFamily="18" charset="-120"/>
        </a:defRPr>
      </a:lvl2pPr>
      <a:lvl3pPr algn="l" rtl="0" eaLnBrk="1" fontAlgn="base" hangingPunct="1">
        <a:spcBef>
          <a:spcPct val="0"/>
        </a:spcBef>
        <a:spcAft>
          <a:spcPct val="0"/>
        </a:spcAft>
        <a:defRPr kumimoji="1" sz="4400">
          <a:solidFill>
            <a:schemeClr val="tx1"/>
          </a:solidFill>
          <a:latin typeface="Arial" charset="0"/>
          <a:ea typeface="新細明體" pitchFamily="18" charset="-120"/>
        </a:defRPr>
      </a:lvl3pPr>
      <a:lvl4pPr algn="l" rtl="0" eaLnBrk="1" fontAlgn="base" hangingPunct="1">
        <a:spcBef>
          <a:spcPct val="0"/>
        </a:spcBef>
        <a:spcAft>
          <a:spcPct val="0"/>
        </a:spcAft>
        <a:defRPr kumimoji="1" sz="4400">
          <a:solidFill>
            <a:schemeClr val="tx1"/>
          </a:solidFill>
          <a:latin typeface="Arial" charset="0"/>
          <a:ea typeface="新細明體" pitchFamily="18" charset="-120"/>
        </a:defRPr>
      </a:lvl4pPr>
      <a:lvl5pPr algn="l" rtl="0" eaLnBrk="1" fontAlgn="base" hangingPunct="1">
        <a:spcBef>
          <a:spcPct val="0"/>
        </a:spcBef>
        <a:spcAft>
          <a:spcPct val="0"/>
        </a:spcAft>
        <a:defRPr kumimoji="1" sz="4400">
          <a:solidFill>
            <a:schemeClr val="tx1"/>
          </a:solidFill>
          <a:latin typeface="Arial" charset="0"/>
          <a:ea typeface="新細明體" pitchFamily="18" charset="-120"/>
        </a:defRPr>
      </a:lvl5pPr>
      <a:lvl6pPr marL="457200" algn="l" rtl="0" eaLnBrk="1" fontAlgn="base" hangingPunct="1">
        <a:spcBef>
          <a:spcPct val="0"/>
        </a:spcBef>
        <a:spcAft>
          <a:spcPct val="0"/>
        </a:spcAft>
        <a:defRPr kumimoji="1" sz="4400">
          <a:solidFill>
            <a:schemeClr val="tx1"/>
          </a:solidFill>
          <a:latin typeface="Arial" charset="0"/>
          <a:ea typeface="新細明體" pitchFamily="18" charset="-120"/>
        </a:defRPr>
      </a:lvl6pPr>
      <a:lvl7pPr marL="914400" algn="l" rtl="0" eaLnBrk="1" fontAlgn="base" hangingPunct="1">
        <a:spcBef>
          <a:spcPct val="0"/>
        </a:spcBef>
        <a:spcAft>
          <a:spcPct val="0"/>
        </a:spcAft>
        <a:defRPr kumimoji="1" sz="4400">
          <a:solidFill>
            <a:schemeClr val="tx1"/>
          </a:solidFill>
          <a:latin typeface="Arial" charset="0"/>
          <a:ea typeface="新細明體" pitchFamily="18" charset="-120"/>
        </a:defRPr>
      </a:lvl7pPr>
      <a:lvl8pPr marL="1371600" algn="l" rtl="0" eaLnBrk="1" fontAlgn="base" hangingPunct="1">
        <a:spcBef>
          <a:spcPct val="0"/>
        </a:spcBef>
        <a:spcAft>
          <a:spcPct val="0"/>
        </a:spcAft>
        <a:defRPr kumimoji="1" sz="4400">
          <a:solidFill>
            <a:schemeClr val="tx1"/>
          </a:solidFill>
          <a:latin typeface="Arial" charset="0"/>
          <a:ea typeface="新細明體" pitchFamily="18" charset="-120"/>
        </a:defRPr>
      </a:lvl8pPr>
      <a:lvl9pPr marL="1828800" algn="l" rtl="0" eaLnBrk="1" fontAlgn="base" hangingPunct="1">
        <a:spcBef>
          <a:spcPct val="0"/>
        </a:spcBef>
        <a:spcAft>
          <a:spcPct val="0"/>
        </a:spcAft>
        <a:defRPr kumimoji="1" sz="4400">
          <a:solidFill>
            <a:schemeClr val="tx1"/>
          </a:solidFill>
          <a:latin typeface="Arial" charset="0"/>
          <a:ea typeface="新細明體" pitchFamily="18" charset="-120"/>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n"/>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anose="05000000000000000000" pitchFamily="2" charset="2"/>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lr>
          <a:schemeClr val="bg2"/>
        </a:buClr>
        <a:buSzPct val="65000"/>
        <a:buFont typeface="Wingdings" panose="05000000000000000000" pitchFamily="2" charset="2"/>
        <a:buChar char="n"/>
        <a:defRPr kumimoji="1" sz="2400">
          <a:solidFill>
            <a:schemeClr val="tx1"/>
          </a:solidFill>
          <a:latin typeface="+mn-lt"/>
          <a:ea typeface="+mn-ea"/>
        </a:defRPr>
      </a:lvl3pPr>
      <a:lvl4pPr marL="1600200" indent="-228600" algn="l" rtl="0" eaLnBrk="1" fontAlgn="base" hangingPunct="1">
        <a:spcBef>
          <a:spcPct val="20000"/>
        </a:spcBef>
        <a:spcAft>
          <a:spcPct val="0"/>
        </a:spcAft>
        <a:buClr>
          <a:schemeClr val="accent2"/>
        </a:buClr>
        <a:buSzPct val="70000"/>
        <a:buFont typeface="Wingdings" panose="05000000000000000000" pitchFamily="2" charset="2"/>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lr>
          <a:schemeClr val="bg2"/>
        </a:buClr>
        <a:buFont typeface="Wingdings" panose="05000000000000000000" pitchFamily="2" charset="2"/>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lr>
          <a:schemeClr val="bg2"/>
        </a:buClr>
        <a:buFont typeface="Wingdings" pitchFamily="2" charset="2"/>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lr>
          <a:schemeClr val="bg2"/>
        </a:buClr>
        <a:buFont typeface="Wingdings" pitchFamily="2" charset="2"/>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lr>
          <a:schemeClr val="bg2"/>
        </a:buClr>
        <a:buFont typeface="Wingdings" pitchFamily="2" charset="2"/>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lr>
          <a:schemeClr val="bg2"/>
        </a:buClr>
        <a:buFont typeface="Wingdings" pitchFamily="2" charset="2"/>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chenweixiang.github.io/2019/01/18/linux-kernel-reading.html" TargetMode="External"/><Relationship Id="rId2" Type="http://schemas.openxmlformats.org/officeDocument/2006/relationships/hyperlink" Target="https://twitter.com/0xAX"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home.ustc.edu.cn/~hchunhui/linux_boot.html" TargetMode="External"/><Relationship Id="rId3" Type="http://schemas.openxmlformats.org/officeDocument/2006/relationships/hyperlink" Target="https://www.cntofu.com/book/114/index.html" TargetMode="External"/><Relationship Id="rId7" Type="http://schemas.openxmlformats.org/officeDocument/2006/relationships/hyperlink" Target="https://blog.51cto.com/mirage1993/1748477" TargetMode="External"/><Relationship Id="rId2" Type="http://schemas.openxmlformats.org/officeDocument/2006/relationships/hyperlink" Target="https://0xax.gitbooks.io/linux-insides/content/Booting/linux-bootstrap-1.html" TargetMode="External"/><Relationship Id="rId1" Type="http://schemas.openxmlformats.org/officeDocument/2006/relationships/slideLayout" Target="../slideLayouts/slideLayout2.xml"/><Relationship Id="rId6" Type="http://schemas.openxmlformats.org/officeDocument/2006/relationships/hyperlink" Target="https://frankjkl.github.io/2019/03/12/Linux%E5%86%85%E6%A0%B8-%E5%BC%95%E5%AF%BC%E5%90%AF%E5%8A%A8/" TargetMode="External"/><Relationship Id="rId5" Type="http://schemas.openxmlformats.org/officeDocument/2006/relationships/hyperlink" Target="https://www.itread01.com/content/1548731198.html" TargetMode="External"/><Relationship Id="rId10" Type="http://schemas.openxmlformats.org/officeDocument/2006/relationships/hyperlink" Target="https://houmin.cc/" TargetMode="External"/><Relationship Id="rId4" Type="http://schemas.openxmlformats.org/officeDocument/2006/relationships/hyperlink" Target="https://manybutfinite.com/post/kernel-boot-process/" TargetMode="External"/><Relationship Id="rId9" Type="http://schemas.openxmlformats.org/officeDocument/2006/relationships/hyperlink" Target="https://houmin.cc/posts/e27e5d75/"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en.wikipedia.org/wiki/List_of_file_signature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en.wikipedia.org/wiki/New_Executable" TargetMode="External"/><Relationship Id="rId3" Type="http://schemas.openxmlformats.org/officeDocument/2006/relationships/hyperlink" Target="https://en.wikipedia.org/wiki/Hexadecimal" TargetMode="External"/><Relationship Id="rId7" Type="http://schemas.openxmlformats.org/officeDocument/2006/relationships/hyperlink" Target="https://en.wikipedia.org/wiki/DOS_MZ_executable" TargetMode="External"/><Relationship Id="rId2" Type="http://schemas.openxmlformats.org/officeDocument/2006/relationships/hyperlink" Target="https://en.wikipedia.org/wiki/List_of_file_signatures" TargetMode="External"/><Relationship Id="rId1" Type="http://schemas.openxmlformats.org/officeDocument/2006/relationships/slideLayout" Target="../slideLayouts/slideLayout2.xml"/><Relationship Id="rId6" Type="http://schemas.openxmlformats.org/officeDocument/2006/relationships/hyperlink" Target="https://en.wikipedia.org/wiki/Shebang_(Unix)" TargetMode="External"/><Relationship Id="rId5" Type="http://schemas.openxmlformats.org/officeDocument/2006/relationships/hyperlink" Target="https://en.wikipedia.org/wiki/Filename_extension" TargetMode="External"/><Relationship Id="rId4" Type="http://schemas.openxmlformats.org/officeDocument/2006/relationships/hyperlink" Target="https://en.wikipedia.org/wiki/Offset_(computer_science)" TargetMode="External"/><Relationship Id="rId9" Type="http://schemas.openxmlformats.org/officeDocument/2006/relationships/hyperlink" Target="https://en.wikipedia.org/wiki/Portable_Executabl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sourceware.org/binutils/docs/ld/Scripts.html#Script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en00072.github.io/blog/2014/03/14/study-on-the-linker-script/" TargetMode="External"/><Relationship Id="rId2" Type="http://schemas.openxmlformats.org/officeDocument/2006/relationships/hyperlink" Target="https://www.slideshare.net/zzz00072/gnu-ldlinker-script" TargetMode="External"/><Relationship Id="rId1" Type="http://schemas.openxmlformats.org/officeDocument/2006/relationships/slideLayout" Target="../slideLayouts/slideLayout2.xml"/><Relationship Id="rId5" Type="http://schemas.openxmlformats.org/officeDocument/2006/relationships/hyperlink" Target="https://evshary.github.io/2018/06/02/linker-script-%E7%B0%A1%E5%96%AE%E6%95%99%E5%AD%B8/" TargetMode="External"/><Relationship Id="rId4" Type="http://schemas.openxmlformats.org/officeDocument/2006/relationships/hyperlink" Target="https://www.itread01.com/p/1385486.html"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www.itread01.com/p/1385486.html"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itread01.com/p/1385486.html"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itread01.com/p/1385486.htm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elixir.bootlin.com/linux/v5.8-rc7/C/ident/__HEAD" TargetMode="External"/><Relationship Id="rId2" Type="http://schemas.openxmlformats.org/officeDocument/2006/relationships/hyperlink" Target="https://elixir.bootlin.com/linux/v5.8-rc7/source/include/linux/init.h#L95" TargetMode="External"/><Relationship Id="rId1" Type="http://schemas.openxmlformats.org/officeDocument/2006/relationships/slideLayout" Target="../slideLayouts/slideLayout2.xml"/><Relationship Id="rId4" Type="http://schemas.openxmlformats.org/officeDocument/2006/relationships/hyperlink" Target="https://elixir.bootlin.com/linux/v5.8-rc7/C/ident/secti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github.com/torvalds/linux/blob/16f73eb02d7e1765ccab3d2018e0bd98eb93d973/arch/x86/boot/compressed/vmlinux.lds.S" TargetMode="External"/><Relationship Id="rId2" Type="http://schemas.openxmlformats.org/officeDocument/2006/relationships/hyperlink" Target="https://en.wikipedia.org/wiki/Executabl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github.com/torvalds/linux/blob/v4.16/arch/x86/boot/setup.ld#L5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stackoverflow.com/questions/6917503/is-it-possible-to-use-32-bits-registers-instructions-in-real-mode"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stackoverflow.com/questions/6917503/is-it-possible-to-use-32-bits-registers-instructions-in-real-mod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stackoverflow.com/questions/6917503/is-it-possible-to-use-32-bits-registers-instructions-in-real-mode"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zeuthen.desy.de/dv/documentation/unixguide/infohtml/binutils/docs/as/i386_002d16bit.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zeuthen.desy.de/dv/documentation/unixguide/infohtml/binutils/docs/as/i386_002d16bit.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zeuthen.desy.de/dv/documentation/unixguide/infohtml/binutils/docs/as/i386_002d16bit.htm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lara.on.ca/~wendi/hwsw/week8.html" TargetMode="External"/><Relationship Id="rId2" Type="http://schemas.openxmlformats.org/officeDocument/2006/relationships/hyperlink" Target="http://www.indiabix.com/computer-science/computer-hardware/discussion-1609" TargetMode="External"/><Relationship Id="rId1" Type="http://schemas.openxmlformats.org/officeDocument/2006/relationships/slideLayout" Target="../slideLayouts/slideLayout2.xml"/><Relationship Id="rId4" Type="http://schemas.openxmlformats.org/officeDocument/2006/relationships/image" Target="../media/image2.gif"/></Relationships>
</file>

<file path=ppt/slides/_rels/slide3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https://en.wikipedia.org/wiki/DOS_memory_management" TargetMode="External"/><Relationship Id="rId7" Type="http://schemas.openxmlformats.org/officeDocument/2006/relationships/hyperlink" Target="https://en.wikipedia.org/wiki/IBM_AT" TargetMode="External"/><Relationship Id="rId2" Type="http://schemas.openxmlformats.org/officeDocument/2006/relationships/hyperlink" Target="https://en.wikipedia.org/wiki/High_memory_area" TargetMode="External"/><Relationship Id="rId1" Type="http://schemas.openxmlformats.org/officeDocument/2006/relationships/slideLayout" Target="../slideLayouts/slideLayout2.xml"/><Relationship Id="rId6" Type="http://schemas.openxmlformats.org/officeDocument/2006/relationships/hyperlink" Target="https://en.wikipedia.org/wiki/IBM" TargetMode="External"/><Relationship Id="rId5" Type="http://schemas.openxmlformats.org/officeDocument/2006/relationships/hyperlink" Target="https://en.wikipedia.org/wiki/Byte" TargetMode="External"/><Relationship Id="rId4" Type="http://schemas.openxmlformats.org/officeDocument/2006/relationships/hyperlink" Target="https://en.wikipedia.org/wiki/Random-access_memory"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blog.sina.com.cn/s/blog_6488248f0100wu6v.html"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hyperlink" Target="https://yang3118.blogspot.com/2017/12/boot-process.html"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programmersought.com/article/56814911429/"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www.programmersought.com/article/56814911429/"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linfo.org/unix-like.html" TargetMode="External"/><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unix.stackexchange.com/questions/5518/what-is-the-difference-between-the-following-kernel-makefile-terms-vmlinux-v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unix.stackexchange.com/questions/5518/what-is-the-difference-between-the-following-kernel-makefile-terms-vmlinux-v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linfo.org/vmlinuz.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chenweixiang.github.io/2019/01/18/linux-kernel-reading.html#3-4-2-8-bzimag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chenweixiang.github.io/2019/01/18/linux-kernel-reading.html#3-4-2-8-bzimage"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zhuanlan.zhihu.com/p/73077391"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unix.stackexchange.com/questions/5518/what-is-the-difference-between-the-following-kernel-makefile-terms-vmlinux-vml"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s://unix.stackexchange.com/questions/5518/what-is-the-difference-between-the-following-kernel-makefile-terms-vmlinux-v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hyperlink" Target="http://postsbylukman.blogspot.com/2017/06/what-is-vmlinuz.html"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postsbylukman.blogspot.com/2017/06/what-is-vmlinuz.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postsbylukman.blogspot.com/2017/06/what-is-vmlinuz.html"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www.formosaos.url.tw/linux/setupbin.html" TargetMode="External"/><Relationship Id="rId2" Type="http://schemas.openxmlformats.org/officeDocument/2006/relationships/hyperlink" Target="http://home.ustc.edu.cn/~hchunhui/linux_boot.html" TargetMode="Externa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akbk.pixnet.net/blog/post/26948649" TargetMode="External"/><Relationship Id="rId2" Type="http://schemas.openxmlformats.org/officeDocument/2006/relationships/hyperlink" Target="https://zhuanlan.zhihu.com/p/73077391"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hyperlink" Target="https://www.kernel.org/doc/html/latest/x86/boot.html"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hyperlink" Target="https://hugh712.gitbooks.io/grub/content/" TargetMode="Externa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hyperlink" Target="https://frankjkl.github.io/2019/03/12/Linux%E5%86%85%E6%A0%B8-%E5%BC%95%E5%AF%BC%E5%90%AF%E5%8A%A8/" TargetMode="Externa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s://www.netadmin.com.tw/netadmin/zh-tw/technology/B4FCAB9C54CE41D4A5B1F0C2D9EA7981"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www.netadmin.com.tw/netadmin/zh-tw/technology/B4FCAB9C54CE41D4A5B1F0C2D9EA7981"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s://hugh712.gitbooks.io/grub/content/image-files.html" TargetMode="External"/><Relationship Id="rId2" Type="http://schemas.openxmlformats.org/officeDocument/2006/relationships/hyperlink" Target="https://www.netadmin.com.tw/netadmin/zh-tw/technology/B4FCAB9C54CE41D4A5B1F0C2D9EA7981"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www.netadmin.com.tw/netadmin/zh-tw/technology/B4FCAB9C54CE41D4A5B1F0C2D9EA7981"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www.netadmin.com.tw/netadmin/zh-tw/technology/B4FCAB9C54CE41D4A5B1F0C2D9EA7981"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hyperlink" Target="https://hugh712.gitbooks.io/grub/content/"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hugh712.gitbooks.io/grub/content/"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elixir.bootlin.com/linux/v5.8-rc7/source/arch/x86/boot/header.S#L46" TargetMode="External"/><Relationship Id="rId2" Type="http://schemas.openxmlformats.org/officeDocument/2006/relationships/hyperlink" Target="https://0xax.gitbooks.io/linux-insides/content/Booting/linux-bootstrap-1.html" TargetMode="External"/><Relationship Id="rId1" Type="http://schemas.openxmlformats.org/officeDocument/2006/relationships/slideLayout" Target="../slideLayouts/slideLayout2.xml"/><Relationship Id="rId4" Type="http://schemas.openxmlformats.org/officeDocument/2006/relationships/hyperlink" Target="https://en.wikipedia.org/wiki/DOS_MZ_executable"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s://blog.xuite.net/uhonda0618/linuxkernelcode/7798114-Linux+bootloader+%E7%B7%A8%E5%AF%AB%E6%96%B9%E6%B3%95" TargetMode="External"/><Relationship Id="rId2" Type="http://schemas.openxmlformats.org/officeDocument/2006/relationships/hyperlink" Target="https://www.itread01.com/content/1548731198.html" TargetMode="External"/><Relationship Id="rId1" Type="http://schemas.openxmlformats.org/officeDocument/2006/relationships/slideLayout" Target="../slideLayouts/slideLayout2.xml"/><Relationship Id="rId5" Type="http://schemas.openxmlformats.org/officeDocument/2006/relationships/hyperlink" Target="https://www.programmersought.com/article/56814911429/" TargetMode="External"/><Relationship Id="rId4" Type="http://schemas.openxmlformats.org/officeDocument/2006/relationships/hyperlink" Target="http://heguangyu5.github.io/my-linux/html/6-GRUB%E6%98%AF%E6%80%8E%E4%B9%88%E5%90%AF%E5%8A%A8linux%E7%9A%84.html" TargetMode="External"/></Relationships>
</file>

<file path=ppt/slides/_rels/slide72.xml.rels><?xml version="1.0" encoding="UTF-8" standalone="yes"?>
<Relationships xmlns="http://schemas.openxmlformats.org/package/2006/relationships"><Relationship Id="rId2" Type="http://schemas.openxmlformats.org/officeDocument/2006/relationships/hyperlink" Target="https://frankjkl.github.io/2019/03/12/Linux%E5%86%85%E6%A0%B8-%E5%BC%95%E5%AF%BC%E5%90%AF%E5%8A%A8/"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frankjkl.github.io/2019/03/12/Linux%E5%86%85%E6%A0%B8-%E5%BC%95%E5%AF%BC%E5%90%AF%E5%8A%A8/"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https://www.techinformant.in/linux-operating-system-boot-process/"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manybutfinite.com/post/kernel-boot-process/"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6.xml.rels><?xml version="1.0" encoding="UTF-8" standalone="yes"?>
<Relationships xmlns="http://schemas.openxmlformats.org/package/2006/relationships"><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lxr.linux.no/linux+v2.6.25.6/Documentation/i386/boot.txt"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manybutfinite.com/post/kernel-boot-process/" TargetMode="External"/><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hyperlink" Target="https://elixir.bootlin.com/linux/v5.8-rc7/source/arch/x86/boot/main.c#L180" TargetMode="External"/><Relationship Id="rId3" Type="http://schemas.openxmlformats.org/officeDocument/2006/relationships/hyperlink" Target="https://elixir.bootlin.com/linux/v5.8-rc7/source/arch/x86/boot/header.S#L295" TargetMode="External"/><Relationship Id="rId7" Type="http://schemas.openxmlformats.org/officeDocument/2006/relationships/hyperlink" Target="https://elixir.bootlin.com/linux/v5.8-rc7/source/arch/x86/boot/main.c#L134" TargetMode="External"/><Relationship Id="rId2" Type="http://schemas.openxmlformats.org/officeDocument/2006/relationships/hyperlink" Target="https://programmersought.com/article/63502828590/" TargetMode="External"/><Relationship Id="rId1" Type="http://schemas.openxmlformats.org/officeDocument/2006/relationships/slideLayout" Target="../slideLayouts/slideLayout2.xml"/><Relationship Id="rId6" Type="http://schemas.openxmlformats.org/officeDocument/2006/relationships/hyperlink" Target="https://elixir.bootlin.com/linux/v5.8-rc7/source/arch/x86/boot/header.S#L631" TargetMode="External"/><Relationship Id="rId11" Type="http://schemas.openxmlformats.org/officeDocument/2006/relationships/hyperlink" Target="https://elixir.bootlin.com/linux/v5.8-rc7/source/arch/x86/boot/pmjump.S#L24" TargetMode="External"/><Relationship Id="rId5" Type="http://schemas.openxmlformats.org/officeDocument/2006/relationships/hyperlink" Target="https://elixir.bootlin.com/linux/v5.8-rc7/source/arch/x86/boot/header.S#L578" TargetMode="External"/><Relationship Id="rId10" Type="http://schemas.openxmlformats.org/officeDocument/2006/relationships/hyperlink" Target="https://elixir.bootlin.com/linux/v5.8-rc7/source/arch/x86/boot/pm.c#L122" TargetMode="External"/><Relationship Id="rId4" Type="http://schemas.openxmlformats.org/officeDocument/2006/relationships/hyperlink" Target="https://elixir.bootlin.com/linux/v5.8-rc7/source/arch/x86/boot/header.S#L299" TargetMode="External"/><Relationship Id="rId9" Type="http://schemas.openxmlformats.org/officeDocument/2006/relationships/hyperlink" Target="https://elixir.bootlin.com/linux/v5.8-rc7/source/arch/x86/boot/pm.c#L102" TargetMode="External"/></Relationships>
</file>

<file path=ppt/slides/_rels/slide81.xml.rels><?xml version="1.0" encoding="UTF-8" standalone="yes"?>
<Relationships xmlns="http://schemas.openxmlformats.org/package/2006/relationships"><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elixir.bootlin.com/linux/v5.8-rc7/source/arch/x86/boot/header.S#L295"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 Id="rId4" Type="http://schemas.openxmlformats.org/officeDocument/2006/relationships/hyperlink" Target="https://elixir.bootlin.com/linux/v5.8-rc7/source/arch/x86/boot/header.S#L578"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en.wikipedia.org/wiki/.bss"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 Id="rId4" Type="http://schemas.openxmlformats.org/officeDocument/2006/relationships/hyperlink" Target="https://elixir.bootlin.com/linux/v5.8-rc7/source/arch/x86/boot/main.c#L134"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elixir.bootlin.com/linux/v5.8-rc7/source/arch/x86/boot/pm.c#L102"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hyperlink" Target="http://en.wikipedia.org/wiki/Interrupt_vector_table"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 Id="rId6" Type="http://schemas.openxmlformats.org/officeDocument/2006/relationships/hyperlink" Target="https://elixir.bootlin.com/linux/v5.8-rc7/source/arch/x86/boot/pm.c#L64" TargetMode="External"/><Relationship Id="rId5" Type="http://schemas.openxmlformats.org/officeDocument/2006/relationships/hyperlink" Target="https://elixir.bootlin.com/linux/v5.8-rc7/source/arch/x86/boot/pm.c#L93" TargetMode="External"/><Relationship Id="rId4" Type="http://schemas.openxmlformats.org/officeDocument/2006/relationships/hyperlink" Target="http://en.wikipedia.org/wiki/Global_descriptor_table"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elixir.bootlin.com/linux/v5.8-rc7/source/arch/x86/boot/pmjump.S#L24"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 Id="rId6" Type="http://schemas.openxmlformats.org/officeDocument/2006/relationships/hyperlink" Target="https://elixir.bootlin.com/linux/v5.8-rc7/source/lib/decompress_bunzip2.c#L747" TargetMode="External"/><Relationship Id="rId5" Type="http://schemas.openxmlformats.org/officeDocument/2006/relationships/hyperlink" Target="https://elixir.bootlin.com/linux/v5.8-rc7/source/arch/x86/boot/compressed/head_64.S#L49" TargetMode="External"/><Relationship Id="rId4" Type="http://schemas.openxmlformats.org/officeDocument/2006/relationships/hyperlink" Target="http://en.wikipedia.org/wiki/Paging"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manybutfinite.com/post/kernel-boot-process/" TargetMode="External"/><Relationship Id="rId2" Type="http://schemas.openxmlformats.org/officeDocument/2006/relationships/hyperlink" Target="https://elixir.bootlin.com/linux/v5.8-rc7/source/lib/decompress_bunzip2.c#L747" TargetMode="External"/><Relationship Id="rId1" Type="http://schemas.openxmlformats.org/officeDocument/2006/relationships/slideLayout" Target="../slideLayouts/slideLayout2.xml"/><Relationship Id="rId4" Type="http://schemas.openxmlformats.org/officeDocument/2006/relationships/hyperlink" Target="https://elixir.bootlin.com/linux/v5.8-rc7/source/arch/x86/kernel/head_32.S#L67"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elixir.bootlin.com/linux/v5.8-rc7/source/init/main.c#L830" TargetMode="External"/><Relationship Id="rId2" Type="http://schemas.openxmlformats.org/officeDocument/2006/relationships/hyperlink" Target="https://manybutfinite.com/post/kernel-boot-process/" TargetMode="Externa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chenweixiang.github.io/2019/01/18/linux-kernel-reading.html#4-1-1-image-zimage-for-old-kernel" TargetMode="Externa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https://twitter.com/0xAX" TargetMode="External"/><Relationship Id="rId2" Type="http://schemas.openxmlformats.org/officeDocument/2006/relationships/hyperlink" Target="https://0xax.gitbooks.io/linux-insides/content/Booting/linux-bootstrap-1.html" TargetMode="Externa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hyperlink" Target="https://elixir.bootlin.com/linux/v5.8-rc7/source/arch/x86/boot/header.S#L292" TargetMode="Externa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hyperlink" Target="https://ftp.gnu.org/old-gnu/Manuals/gas-2.9.1/html_chapter/as_5.html" TargetMode="External"/><Relationship Id="rId2" Type="http://schemas.openxmlformats.org/officeDocument/2006/relationships/hyperlink" Target="https://elixir.bootlin.com/linux/v5.8-rc7/source/arch/x86/boot/header.S#L295" TargetMode="External"/><Relationship Id="rId1" Type="http://schemas.openxmlformats.org/officeDocument/2006/relationships/slideLayout" Target="../slideLayouts/slideLayout2.xml"/><Relationship Id="rId4" Type="http://schemas.openxmlformats.org/officeDocument/2006/relationships/hyperlink" Target="https://0xax.gitbooks.io/linux-insides/content/Booting/linux-bootstrap-1.html" TargetMode="External"/></Relationships>
</file>

<file path=ppt/slides/_rels/slide96.xml.rels><?xml version="1.0" encoding="UTF-8" standalone="yes"?>
<Relationships xmlns="http://schemas.openxmlformats.org/package/2006/relationships"><Relationship Id="rId2" Type="http://schemas.openxmlformats.org/officeDocument/2006/relationships/hyperlink" Target="https://0xax.gitbooks.io/linux-insides/content/Booting/linux-bootstrap-1.html" TargetMode="Externa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s://elixir.bootlin.com/linux/v5.8-rc7/source/arch/x86/boot/header.S#L578" TargetMode="External"/><Relationship Id="rId2" Type="http://schemas.openxmlformats.org/officeDocument/2006/relationships/hyperlink" Target="https://elixir.bootlin.com/linux/v5.8-rc7/source/arch/x86/boot/header.S#L295" TargetMode="Externa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s://elixir.bootlin.com/linux/v5.8-rc7/source/arch/x86/boot/boot.h#L17" TargetMode="External"/><Relationship Id="rId2" Type="http://schemas.openxmlformats.org/officeDocument/2006/relationships/hyperlink" Target="https://elixir.bootlin.com/linux/v5.8-rc7/source/arch/x86/boot/header.S#L578" TargetMode="Externa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hyperlink" Target="https://elixir.bootlin.com/linux/v5.8-rc7/source/arch/x86/boot/header.S#L578" TargetMode="Externa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hyperlink" Target="https://elixir.bootlin.com/linux/v5.8-rc7/source/arch/x86/boot/header.S#L577" TargetMode="Externa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hyperlink" Target="https://en.wikipedia.org/wiki/.bss" TargetMode="Externa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hyperlink" Target="https://github.com/torvalds/linux/blob/v4.16/arch/x86/boot/setup.ld#L47" TargetMode="Externa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hyperlink" Target="https://elixir.bootlin.com/linux/v5.8-rc7/source/arch/x86/boot/main.c#L134" TargetMode="Externa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hyperlink" Target="https://elixir.bootlin.com/linux/v5.8-rc7/source/arch/x86/boot/main.c#L134" TargetMode="Externa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hyperlink" Target="http://en.wikipedia.org/wiki/Intel_80286" TargetMode="External"/><Relationship Id="rId2" Type="http://schemas.openxmlformats.org/officeDocument/2006/relationships/hyperlink" Target="http://en.wikipedia.org/wiki/Long_mode" TargetMode="Externa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elixir.bootlin.com/linux/v5.8-rc7/source/arch/x86/include/uapi/asm/bootparam.h#L175" TargetMode="External"/><Relationship Id="rId2" Type="http://schemas.openxmlformats.org/officeDocument/2006/relationships/hyperlink" Target="https://elixir.bootlin.com/linux/v5.8-rc7/source/arch/x86/boot/main.c#L29" TargetMode="Externa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hyperlink" Target="https://elixir.bootlin.com/linux/v5.8-rc7/source/arch/x86/include/uapi/asm/bootparam.h#L175" TargetMode="Externa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hyperlink" Target="https://github.com/torvalds/linux/blob/v4.16/arch/x86/boot/main.c" TargetMode="External"/><Relationship Id="rId2" Type="http://schemas.openxmlformats.org/officeDocument/2006/relationships/hyperlink" Target="https://elixir.bootlin.com/linux/v5.8-rc7/source/arch/x86/boot/header.S" TargetMode="External"/><Relationship Id="rId1" Type="http://schemas.openxmlformats.org/officeDocument/2006/relationships/slideLayout" Target="../slideLayouts/slideLayout2.xml"/><Relationship Id="rId4" Type="http://schemas.openxmlformats.org/officeDocument/2006/relationships/hyperlink" Target="https://elixir.bootlin.com/linux/v5.8-rc7/source/arch/x86/boot/main.c#L115" TargetMode="External"/></Relationships>
</file>

<file path=ppt/slides/_rels/slide116.xml.rels><?xml version="1.0" encoding="UTF-8" standalone="yes"?>
<Relationships xmlns="http://schemas.openxmlformats.org/package/2006/relationships"><Relationship Id="rId3" Type="http://schemas.openxmlformats.org/officeDocument/2006/relationships/hyperlink" Target="https://elixir.bootlin.com/linux/v5.8-rc7/source/arch/x86/boot/header.S#L323" TargetMode="External"/><Relationship Id="rId2" Type="http://schemas.openxmlformats.org/officeDocument/2006/relationships/hyperlink" Target="https://elixir.bootlin.com/linux/v5.8-rc7/source/arch/x86/include/uapi/asm/bootparam.h#L29"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hyperlink" Target="https://elixir.bootlin.com/linux/v5.8-rc7/source/arch/x86/boot/main.c#L117" TargetMode="Externa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s://elixir.bootlin.com/linux/v5.8-rc7/source/arch/x86/boot/main.c#L123" TargetMode="External"/><Relationship Id="rId2" Type="http://schemas.openxmlformats.org/officeDocument/2006/relationships/hyperlink" Target="https://elixir.bootlin.com/linux/v5.8-rc7/source/arch/x86/boot/main.c#L21" TargetMode="Externa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hyperlink" Target="https://0xax.gitbooks.io/linux-insides/content/Booting/linux-bootstrap-3.html" TargetMode="Externa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hyperlink" Target="https://elixir.bootlin.com/linux/v5.8-rc7/source/arch/x86/boot/pm.c#L102" TargetMode="Externa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hyperlink" Target="https://elixir.bootlin.com/linux/v5.8-rc7/source/include/linux/linkage.h#L98" TargetMode="External"/><Relationship Id="rId7" Type="http://schemas.openxmlformats.org/officeDocument/2006/relationships/hyperlink" Target="https://elixir.bootlin.com/linux/v5.8-rc7/source/include/linux/linkage.h#L12" TargetMode="External"/><Relationship Id="rId2" Type="http://schemas.openxmlformats.org/officeDocument/2006/relationships/hyperlink" Target="https://elixir.bootlin.com/linux/v5.8-rc7/source/include/linux/linkage.h#L228" TargetMode="External"/><Relationship Id="rId1" Type="http://schemas.openxmlformats.org/officeDocument/2006/relationships/slideLayout" Target="../slideLayouts/slideLayout2.xml"/><Relationship Id="rId6" Type="http://schemas.openxmlformats.org/officeDocument/2006/relationships/hyperlink" Target="https://elixir.bootlin.com/linux/v5.8-rc7/source/include/linux/linkage.h#L152" TargetMode="External"/><Relationship Id="rId5" Type="http://schemas.openxmlformats.org/officeDocument/2006/relationships/hyperlink" Target="https://elixir.bootlin.com/linux/v5.8-rc7/source/include/linux/linkage.h#L160" TargetMode="External"/><Relationship Id="rId4" Type="http://schemas.openxmlformats.org/officeDocument/2006/relationships/hyperlink" Target="https://elixir.bootlin.com/linux/v5.8-rc7/source/include/linux/linkage.h#L95"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s://elixir.bootlin.com/linux/v5.8-rc7/source/include/linux/linkage.h#L95" TargetMode="External"/><Relationship Id="rId2" Type="http://schemas.openxmlformats.org/officeDocument/2006/relationships/hyperlink" Target="https://elixir.bootlin.com/linux/v5.8-rc7/source/include/linux/linkage.h#L98" TargetMode="Externa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hyperlink" Target="https://www.keil.com/support/man/docs/armcc/armcc_chr1359124976881.htm" TargetMode="External"/><Relationship Id="rId2" Type="http://schemas.openxmlformats.org/officeDocument/2006/relationships/hyperlink" Target="https://elixir.bootlin.com/linux/v5.8-rc7/source/arch/x86/boot/boot.h#L314" TargetMode="Externa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hyperlink" Target="https://topic.alibabacloud.com/a/linux-font-classtopic-s-color00c1dekernelfont-boot-process-from-real-font-classtopic-s-color00c1demodefont-to-protected-font-classtopic-s-color00c1demodefont-and-then-to-paging-_1_16_31884859.html" TargetMode="External"/><Relationship Id="rId2" Type="http://schemas.openxmlformats.org/officeDocument/2006/relationships/hyperlink" Target="https://elixir.bootlin.com/linux/v5.8-rc7/source/arch/x86/boot/pmjump.S#L24" TargetMode="Externa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hyperlink" Target="https://elixir.bootlin.com/linux/v5.8-rc7/source/arch/x86/boot/pmjump.S#L24" TargetMode="Externa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hyperlink" Target="https://elixir.bootlin.com/linux/v5.8-rc7/source/arch/x86/boot/boot.h#L80" TargetMode="Externa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hyperlink" Target="https://elixir.bootlin.com/linux/v5.8-rc7/source/arch/x86/include/uapi/asm/bootparam.h#L175" TargetMode="Externa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hyperlink" Target="https://elixir.bootlin.com/linux/v5.8-rc7/source/arch/x86/boot/main.c#L18" TargetMode="Externa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hyperlink" Target="https://elixir.bootlin.com/linux/v5.8-rc7/source/arch/x86/boot/header.S#L333" TargetMode="External"/><Relationship Id="rId2" Type="http://schemas.openxmlformats.org/officeDocument/2006/relationships/hyperlink" Target="https://elixir.bootlin.com/linux/v5.8-rc7/source/arch/x86/include/uapi/asm/bootparam.h#L65" TargetMode="Externa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hyperlink" Target="https://docs.oracle.com/cd/E19455-01/806-3773/instructionset-73/index.html" TargetMode="Externa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hyperlink" Target="https://stackoverflow.com/questions/41778188/transition-from-real-to-protected-mode-in-the-linux-kernel/41783030" TargetMode="External"/><Relationship Id="rId2" Type="http://schemas.openxmlformats.org/officeDocument/2006/relationships/hyperlink" Target="https://elixir.bootlin.com/linux/v5.8-rc7/source/arch/x86/boot/pmjump.S#L24" TargetMode="External"/><Relationship Id="rId1" Type="http://schemas.openxmlformats.org/officeDocument/2006/relationships/slideLayout" Target="../slideLayouts/slideLayout2.xml"/><Relationship Id="rId4" Type="http://schemas.openxmlformats.org/officeDocument/2006/relationships/hyperlink" Target="https://stackoverflow.com/questions/545093/can-someone-explain-this-directly-assembled-x86-jmp-opcode" TargetMode="Externa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hyperlink" Target="https://elixir.bootlin.com/linux/v5.8-rc7/source/arch/x86/boot/pmjump.S#L41"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hyperlink" Target="https://elixir.bootlin.com/linux/v5.8-rc7/source/arch/x86/boot/pmjump.S#L41" TargetMode="External"/><Relationship Id="rId2" Type="http://schemas.openxmlformats.org/officeDocument/2006/relationships/hyperlink" Target="https://elixir.bootlin.com/linux/v5.8-rc7/source/arch/x86/boot/pmjump.S#L49" TargetMode="Externa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elixir.bootlin.com/linux/v5.8-rc7/source/include/uapi/linux/elf.h#L126" TargetMode="External"/><Relationship Id="rId2" Type="http://schemas.openxmlformats.org/officeDocument/2006/relationships/hyperlink" Target="https://elixir.bootlin.com/linux/v5.8-rc7/source/include/linux/linkage.h#L80" TargetMode="Externa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hyperlink" Target="https://elixir.bootlin.com/linux/v5.8-rc7/source/include/linux/linkage.h#L166" TargetMode="External"/><Relationship Id="rId2" Type="http://schemas.openxmlformats.org/officeDocument/2006/relationships/hyperlink" Target="https://elixir.bootlin.com/linux/v5.8-rc7/source/include/linux/linkage.h#L269" TargetMode="External"/><Relationship Id="rId1" Type="http://schemas.openxmlformats.org/officeDocument/2006/relationships/slideLayout" Target="../slideLayouts/slideLayout2.xml"/><Relationship Id="rId4" Type="http://schemas.openxmlformats.org/officeDocument/2006/relationships/hyperlink" Target="https://elixir.bootlin.com/linux/v5.8-rc7/source/include/linux/linkage.h#L12" TargetMode="External"/></Relationships>
</file>

<file path=ppt/slides/_rels/slide141.xml.rels><?xml version="1.0" encoding="UTF-8" standalone="yes"?>
<Relationships xmlns="http://schemas.openxmlformats.org/package/2006/relationships"><Relationship Id="rId3" Type="http://schemas.openxmlformats.org/officeDocument/2006/relationships/hyperlink" Target="https://elixir.bootlin.com/linux/v5.8-rc7/source/arch/x86/boot/compressed/head_64.S#L47" TargetMode="External"/><Relationship Id="rId2" Type="http://schemas.openxmlformats.org/officeDocument/2006/relationships/hyperlink" Target="https://elixir.bootlin.com/linux/v5.8-rc7/source/arch/x86/boot/compressed/head_64.S" TargetMode="Externa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hyperlink" Target="https://ryan0988.pixnet.net/blog/post/171528882" TargetMode="Externa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hyperlink" Target="https://nanxiao.me/linux-kernel-note-8-vmlinux-vmlinuz-zimage-bzimage/" TargetMode="Externa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hyperlink" Target="https://ryan0988.pixnet.net/blog/post/171528882"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hyperlink" Target="https://ryan0988.pixnet.net/blog/post/171528882"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hyperlink" Target="https://ryan0988.pixnet.net/blog/post/171528882" TargetMode="Externa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hyperlink" Target="https://ryan0988.pixnet.net/blog/post/171528882" TargetMode="Externa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medium.com/@cloudchef/linux-boot-process-part-2-bd7514913495" TargetMode="External"/><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medium.com/@cloudchef/linux-boot-process-part-2-bd7514913495" TargetMode="Externa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medium.com/@cloudchef/linux-boot-process-part-2-bd7514913495" TargetMode="Externa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frankjkl.github.io/2019/03/12/Linux%E5%86%85%E6%A0%B8-%E5%BC%95%E5%AF%BC%E5%90%AF%E5%8A%A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a:xfrm>
            <a:off x="3635896" y="2032248"/>
            <a:ext cx="4608512" cy="1612776"/>
          </a:xfrm>
        </p:spPr>
        <p:txBody>
          <a:bodyPr>
            <a:normAutofit/>
          </a:bodyPr>
          <a:lstStyle/>
          <a:p>
            <a:r>
              <a:rPr lang="en-US" altLang="zh-TW" dirty="0" smtClean="0"/>
              <a:t>Linux Kernel</a:t>
            </a:r>
            <a:endParaRPr lang="zh-TW" altLang="en-US" dirty="0"/>
          </a:p>
        </p:txBody>
      </p:sp>
      <p:sp>
        <p:nvSpPr>
          <p:cNvPr id="4" name="投影片編號版面配置區 3"/>
          <p:cNvSpPr>
            <a:spLocks noGrp="1"/>
          </p:cNvSpPr>
          <p:nvPr>
            <p:ph type="sldNum" sz="quarter" idx="12"/>
          </p:nvPr>
        </p:nvSpPr>
        <p:spPr/>
        <p:txBody>
          <a:bodyPr/>
          <a:lstStyle/>
          <a:p>
            <a:fld id="{30E776BA-7FAE-43DB-B689-F3A51D4996F8}" type="slidenum">
              <a:rPr lang="zh-TW" altLang="en-US" smtClean="0"/>
              <a:t>1</a:t>
            </a:fld>
            <a:endParaRPr lang="zh-TW" altLang="en-US"/>
          </a:p>
        </p:txBody>
      </p:sp>
    </p:spTree>
    <p:extLst>
      <p:ext uri="{BB962C8B-B14F-4D97-AF65-F5344CB8AC3E}">
        <p14:creationId xmlns:p14="http://schemas.microsoft.com/office/powerpoint/2010/main" val="32153648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Linux-insides</a:t>
            </a:r>
            <a:r>
              <a:rPr lang="zh-TW" altLang="en-US" dirty="0"/>
              <a:t> </a:t>
            </a:r>
            <a:r>
              <a:rPr lang="zh-TW" altLang="en-US" baseline="-25000" dirty="0"/>
              <a:t> </a:t>
            </a:r>
            <a:r>
              <a:rPr lang="en-US" altLang="zh-TW" i="1" baseline="-25000" dirty="0"/>
              <a:t>[</a:t>
            </a:r>
            <a:r>
              <a:rPr lang="en-US" altLang="zh-TW" i="1" baseline="-25000" dirty="0">
                <a:hlinkClick r:id="rId2"/>
              </a:rPr>
              <a:t>0xAX</a:t>
            </a:r>
            <a:r>
              <a:rPr lang="en-US" altLang="zh-TW" i="1" baseline="-25000" dirty="0"/>
              <a:t>]</a:t>
            </a:r>
            <a:endParaRPr lang="en-US" altLang="zh-TW" i="1" dirty="0" smtClean="0"/>
          </a:p>
          <a:p>
            <a:r>
              <a:rPr lang="en-US" altLang="zh-TW" dirty="0"/>
              <a:t>Linux Kernel </a:t>
            </a:r>
            <a:r>
              <a:rPr lang="en-US" altLang="zh-TW" dirty="0" smtClean="0"/>
              <a:t>Reading </a:t>
            </a:r>
            <a:r>
              <a:rPr lang="en-US" altLang="zh-TW" i="1" baseline="-25000" dirty="0" smtClean="0"/>
              <a:t>[</a:t>
            </a:r>
            <a:r>
              <a:rPr lang="en-US" altLang="zh-TW" i="1" baseline="-25000" dirty="0">
                <a:hlinkClick r:id="rId3"/>
              </a:rPr>
              <a:t>Chen </a:t>
            </a:r>
            <a:r>
              <a:rPr lang="en-US" altLang="zh-TW" i="1" baseline="-25000" dirty="0" err="1">
                <a:hlinkClick r:id="rId3"/>
              </a:rPr>
              <a:t>Weixiang</a:t>
            </a:r>
            <a:r>
              <a:rPr lang="en-US" altLang="zh-TW" i="1" baseline="-25000" dirty="0" smtClean="0"/>
              <a:t>]</a:t>
            </a:r>
            <a:endParaRPr lang="en-US" altLang="zh-TW" i="1" baseline="-25000"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a:t>
            </a:fld>
            <a:endParaRPr lang="zh-TW" altLang="en-US"/>
          </a:p>
        </p:txBody>
      </p:sp>
    </p:spTree>
    <p:extLst>
      <p:ext uri="{BB962C8B-B14F-4D97-AF65-F5344CB8AC3E}">
        <p14:creationId xmlns:p14="http://schemas.microsoft.com/office/powerpoint/2010/main" val="13163396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420888"/>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867833" y="3232253"/>
            <a:ext cx="7408333" cy="825541"/>
          </a:xfrm>
        </p:spPr>
        <p:txBody>
          <a:bodyPr>
            <a:normAutofit/>
          </a:bodyPr>
          <a:lstStyle/>
          <a:p>
            <a:pPr marL="0" indent="0" algn="ctr">
              <a:buNone/>
            </a:pPr>
            <a:r>
              <a:rPr lang="en-US" altLang="zh-TW" sz="4000" dirty="0" smtClean="0"/>
              <a:t>Boot</a:t>
            </a:r>
            <a:endParaRPr lang="zh-TW" altLang="en-US" sz="4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a:t>
            </a:fld>
            <a:endParaRPr lang="zh-TW" altLang="en-US"/>
          </a:p>
        </p:txBody>
      </p:sp>
    </p:spTree>
    <p:extLst>
      <p:ext uri="{BB962C8B-B14F-4D97-AF65-F5344CB8AC3E}">
        <p14:creationId xmlns:p14="http://schemas.microsoft.com/office/powerpoint/2010/main" val="18913944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Boot</a:t>
            </a:r>
            <a:endParaRPr lang="zh-TW" altLang="en-US" dirty="0"/>
          </a:p>
        </p:txBody>
      </p:sp>
      <p:sp>
        <p:nvSpPr>
          <p:cNvPr id="2" name="內容版面配置區 1"/>
          <p:cNvSpPr>
            <a:spLocks noGrp="1"/>
          </p:cNvSpPr>
          <p:nvPr>
            <p:ph idx="1"/>
          </p:nvPr>
        </p:nvSpPr>
        <p:spPr/>
        <p:txBody>
          <a:bodyPr>
            <a:normAutofit fontScale="70000" lnSpcReduction="20000"/>
          </a:bodyPr>
          <a:lstStyle/>
          <a:p>
            <a:r>
              <a:rPr lang="en-US" altLang="zh-TW" dirty="0">
                <a:latin typeface="Times New Roman" panose="02020603050405020304" pitchFamily="18" charset="0"/>
                <a:cs typeface="Times New Roman" panose="02020603050405020304" pitchFamily="18" charset="0"/>
                <a:hlinkClick r:id="rId2"/>
              </a:rPr>
              <a:t>The Kernel Setup Entry Point</a:t>
            </a:r>
            <a:endParaRPr lang="en-US" altLang="zh-TW" dirty="0" smtClean="0">
              <a:latin typeface="Times New Roman" panose="02020603050405020304" pitchFamily="18" charset="0"/>
              <a:cs typeface="Times New Roman" panose="02020603050405020304" pitchFamily="18" charset="0"/>
            </a:endParaRPr>
          </a:p>
          <a:p>
            <a:r>
              <a:rPr lang="en-US" altLang="zh-TW" dirty="0" smtClean="0">
                <a:latin typeface="Times New Roman" panose="02020603050405020304" pitchFamily="18" charset="0"/>
                <a:cs typeface="Times New Roman" panose="02020603050405020304" pitchFamily="18" charset="0"/>
                <a:hlinkClick r:id="rId3"/>
              </a:rPr>
              <a:t>Linux </a:t>
            </a:r>
            <a:r>
              <a:rPr lang="zh-TW" altLang="en-US" dirty="0">
                <a:hlinkClick r:id="rId3"/>
              </a:rPr>
              <a:t>内核揭</a:t>
            </a:r>
            <a:r>
              <a:rPr lang="zh-TW" altLang="en-US" dirty="0" smtClean="0">
                <a:hlinkClick r:id="rId3"/>
              </a:rPr>
              <a:t>密</a:t>
            </a:r>
            <a:endParaRPr lang="en-US" altLang="zh-TW" dirty="0" smtClean="0"/>
          </a:p>
          <a:p>
            <a:r>
              <a:rPr lang="en-US" altLang="zh-TW" u="sng" dirty="0">
                <a:latin typeface="Times New Roman" panose="02020603050405020304" pitchFamily="18" charset="0"/>
                <a:cs typeface="Times New Roman" panose="02020603050405020304" pitchFamily="18" charset="0"/>
                <a:hlinkClick r:id="rId4"/>
              </a:rPr>
              <a:t>The Kernel Boot </a:t>
            </a:r>
            <a:r>
              <a:rPr lang="en-US" altLang="zh-TW" u="sng" dirty="0" smtClean="0">
                <a:latin typeface="Times New Roman" panose="02020603050405020304" pitchFamily="18" charset="0"/>
                <a:cs typeface="Times New Roman" panose="02020603050405020304" pitchFamily="18" charset="0"/>
                <a:hlinkClick r:id="rId4"/>
              </a:rPr>
              <a:t>Process</a:t>
            </a:r>
            <a:r>
              <a:rPr lang="en-US" altLang="zh-TW" dirty="0" smtClean="0">
                <a:latin typeface="Times New Roman" panose="02020603050405020304" pitchFamily="18" charset="0"/>
                <a:cs typeface="Times New Roman" panose="02020603050405020304" pitchFamily="18" charset="0"/>
              </a:rPr>
              <a:t>  (recommended)</a:t>
            </a:r>
          </a:p>
          <a:p>
            <a:r>
              <a:rPr lang="en-US" altLang="zh-TW" dirty="0">
                <a:latin typeface="Times New Roman" panose="02020603050405020304" pitchFamily="18" charset="0"/>
                <a:cs typeface="Times New Roman" panose="02020603050405020304" pitchFamily="18" charset="0"/>
                <a:hlinkClick r:id="rId5"/>
              </a:rPr>
              <a:t>Linux</a:t>
            </a:r>
            <a:r>
              <a:rPr lang="zh-TW" altLang="en-US" dirty="0">
                <a:latin typeface="Times New Roman" panose="02020603050405020304" pitchFamily="18" charset="0"/>
                <a:cs typeface="Times New Roman" panose="02020603050405020304" pitchFamily="18" charset="0"/>
                <a:hlinkClick r:id="rId5"/>
              </a:rPr>
              <a:t>核心啟動過程</a:t>
            </a:r>
            <a:r>
              <a:rPr lang="zh-TW" altLang="en-US" dirty="0" smtClean="0">
                <a:latin typeface="Times New Roman" panose="02020603050405020304" pitchFamily="18" charset="0"/>
                <a:cs typeface="Times New Roman" panose="02020603050405020304" pitchFamily="18" charset="0"/>
                <a:hlinkClick r:id="rId5"/>
              </a:rPr>
              <a:t>分析</a:t>
            </a:r>
            <a:r>
              <a:rPr lang="zh-TW" altLang="en-US" dirty="0" smtClean="0">
                <a:latin typeface="Times New Roman" panose="02020603050405020304" pitchFamily="18" charset="0"/>
                <a:cs typeface="Times New Roman" panose="02020603050405020304" pitchFamily="18" charset="0"/>
              </a:rPr>
              <a:t> </a:t>
            </a:r>
            <a:r>
              <a:rPr lang="en-US" altLang="zh-TW" dirty="0" smtClean="0">
                <a:latin typeface="Times New Roman" panose="02020603050405020304" pitchFamily="18" charset="0"/>
                <a:cs typeface="Times New Roman" panose="02020603050405020304" pitchFamily="18" charset="0"/>
              </a:rPr>
              <a:t>(recommended)</a:t>
            </a:r>
            <a:endParaRPr lang="en-US" altLang="zh-TW" dirty="0">
              <a:latin typeface="Times New Roman" panose="02020603050405020304" pitchFamily="18" charset="0"/>
              <a:cs typeface="Times New Roman" panose="02020603050405020304" pitchFamily="18" charset="0"/>
            </a:endParaRPr>
          </a:p>
          <a:p>
            <a:r>
              <a:rPr lang="en-US" altLang="zh-CN" dirty="0" smtClean="0">
                <a:latin typeface="Times New Roman" panose="02020603050405020304" pitchFamily="18" charset="0"/>
                <a:ea typeface="標楷體" panose="03000509000000000000" pitchFamily="65" charset="-120"/>
                <a:cs typeface="Times New Roman" panose="02020603050405020304" pitchFamily="18" charset="0"/>
                <a:hlinkClick r:id="rId6"/>
              </a:rPr>
              <a:t>Linux</a:t>
            </a:r>
            <a:r>
              <a:rPr lang="zh-CN" altLang="en-US" dirty="0">
                <a:latin typeface="標楷體" panose="03000509000000000000" pitchFamily="65" charset="-120"/>
                <a:ea typeface="標楷體" panose="03000509000000000000" pitchFamily="65" charset="-120"/>
                <a:hlinkClick r:id="rId6"/>
              </a:rPr>
              <a:t>内核的</a:t>
            </a:r>
            <a:r>
              <a:rPr lang="zh-CN" altLang="en-US" dirty="0" smtClean="0">
                <a:latin typeface="標楷體" panose="03000509000000000000" pitchFamily="65" charset="-120"/>
                <a:ea typeface="標楷體" panose="03000509000000000000" pitchFamily="65" charset="-120"/>
                <a:hlinkClick r:id="rId6"/>
              </a:rPr>
              <a:t>引</a:t>
            </a:r>
            <a:r>
              <a:rPr lang="zh-TW" altLang="en-US" dirty="0" smtClean="0">
                <a:latin typeface="標楷體" panose="03000509000000000000" pitchFamily="65" charset="-120"/>
                <a:ea typeface="標楷體" panose="03000509000000000000" pitchFamily="65" charset="-120"/>
                <a:hlinkClick r:id="rId6"/>
              </a:rPr>
              <a:t>導啟動</a:t>
            </a:r>
            <a:endParaRPr lang="en-US" altLang="zh-CN" dirty="0" smtClean="0">
              <a:latin typeface="標楷體" panose="03000509000000000000" pitchFamily="65" charset="-120"/>
              <a:ea typeface="標楷體" panose="03000509000000000000" pitchFamily="65" charset="-120"/>
            </a:endParaRPr>
          </a:p>
          <a:p>
            <a:r>
              <a:rPr lang="en-US" altLang="zh-CN" dirty="0">
                <a:latin typeface="Times New Roman" panose="02020603050405020304" pitchFamily="18" charset="0"/>
                <a:ea typeface="標楷體" panose="03000509000000000000" pitchFamily="65" charset="-120"/>
                <a:cs typeface="Times New Roman" panose="02020603050405020304" pitchFamily="18" charset="0"/>
              </a:rPr>
              <a:t>Linux</a:t>
            </a:r>
            <a:r>
              <a:rPr lang="zh-CN" altLang="en-US" dirty="0">
                <a:latin typeface="Times New Roman" panose="02020603050405020304" pitchFamily="18" charset="0"/>
                <a:ea typeface="標楷體" panose="03000509000000000000" pitchFamily="65" charset="-120"/>
                <a:cs typeface="Times New Roman" panose="02020603050405020304" pitchFamily="18" charset="0"/>
              </a:rPr>
              <a:t>内核的引導</a:t>
            </a:r>
            <a:r>
              <a:rPr lang="zh-CN" altLang="en-US" dirty="0" smtClean="0">
                <a:latin typeface="Times New Roman" panose="02020603050405020304" pitchFamily="18" charset="0"/>
                <a:ea typeface="標楷體" panose="03000509000000000000" pitchFamily="65" charset="-120"/>
                <a:cs typeface="Times New Roman" panose="02020603050405020304" pitchFamily="18" charset="0"/>
              </a:rPr>
              <a:t>啟動</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CN" i="1" baseline="-25000" dirty="0" smtClean="0"/>
              <a:t>[</a:t>
            </a:r>
            <a:r>
              <a:rPr lang="en-US" altLang="zh-CN" i="1" baseline="-25000" dirty="0" err="1">
                <a:hlinkClick r:id="rId6"/>
              </a:rPr>
              <a:t>tobyjiang</a:t>
            </a:r>
            <a:r>
              <a:rPr lang="en-US" altLang="zh-CN" i="1" baseline="-25000" dirty="0" smtClean="0"/>
              <a:t>]</a:t>
            </a:r>
          </a:p>
          <a:p>
            <a:r>
              <a:rPr lang="zh-TW" altLang="en-US" dirty="0" smtClean="0">
                <a:latin typeface="標楷體" panose="03000509000000000000" pitchFamily="65" charset="-120"/>
                <a:ea typeface="標楷體" panose="03000509000000000000" pitchFamily="65" charset="-120"/>
                <a:hlinkClick r:id="rId7"/>
              </a:rPr>
              <a:t>兩次 </a:t>
            </a:r>
            <a:r>
              <a:rPr lang="en-US" altLang="zh-TW" b="1" dirty="0" err="1" smtClean="0">
                <a:latin typeface="Courier New" panose="02070309020205020404" pitchFamily="49" charset="0"/>
                <a:ea typeface="標楷體" panose="03000509000000000000" pitchFamily="65" charset="-120"/>
                <a:cs typeface="Courier New" panose="02070309020205020404" pitchFamily="49" charset="0"/>
                <a:hlinkClick r:id="rId7"/>
              </a:rPr>
              <a:t>jmp</a:t>
            </a:r>
            <a:endParaRPr lang="en-US" altLang="zh-TW" b="1" dirty="0" smtClean="0">
              <a:latin typeface="Courier New" panose="02070309020205020404" pitchFamily="49" charset="0"/>
              <a:ea typeface="標楷體" panose="03000509000000000000" pitchFamily="65" charset="-120"/>
              <a:cs typeface="Courier New" panose="02070309020205020404" pitchFamily="49" charset="0"/>
            </a:endParaRPr>
          </a:p>
          <a:p>
            <a:r>
              <a:rPr lang="en-US" altLang="zh-TW" dirty="0">
                <a:latin typeface="Times New Roman" panose="02020603050405020304" pitchFamily="18" charset="0"/>
                <a:cs typeface="Times New Roman" panose="02020603050405020304" pitchFamily="18" charset="0"/>
                <a:hlinkClick r:id="rId4"/>
              </a:rPr>
              <a:t>The Kernel Boot </a:t>
            </a:r>
            <a:r>
              <a:rPr lang="en-US" altLang="zh-TW" dirty="0" smtClean="0">
                <a:latin typeface="Times New Roman" panose="02020603050405020304" pitchFamily="18" charset="0"/>
                <a:cs typeface="Times New Roman" panose="02020603050405020304" pitchFamily="18" charset="0"/>
                <a:hlinkClick r:id="rId4"/>
              </a:rPr>
              <a:t>Process</a:t>
            </a:r>
            <a:endParaRPr lang="en-US" altLang="zh-TW" dirty="0" smtClean="0">
              <a:latin typeface="Times New Roman" panose="02020603050405020304" pitchFamily="18" charset="0"/>
              <a:cs typeface="Times New Roman" panose="02020603050405020304" pitchFamily="18" charset="0"/>
            </a:endParaRPr>
          </a:p>
          <a:p>
            <a:r>
              <a:rPr lang="en-US" altLang="zh-TW" dirty="0"/>
              <a:t> </a:t>
            </a:r>
            <a:r>
              <a:rPr lang="en-US" altLang="zh-CN" dirty="0" smtClean="0">
                <a:latin typeface="Times New Roman" panose="02020603050405020304" pitchFamily="18" charset="0"/>
                <a:cs typeface="Times New Roman" panose="02020603050405020304" pitchFamily="18" charset="0"/>
              </a:rPr>
              <a:t>x86</a:t>
            </a:r>
            <a:r>
              <a:rPr lang="zh-TW" altLang="en-US" dirty="0" smtClean="0">
                <a:latin typeface="Times New Roman" panose="02020603050405020304" pitchFamily="18" charset="0"/>
                <a:cs typeface="Times New Roman" panose="02020603050405020304" pitchFamily="18" charset="0"/>
              </a:rPr>
              <a:t>體系結構下</a:t>
            </a:r>
            <a:r>
              <a:rPr lang="en-US" altLang="zh-CN" dirty="0" smtClean="0">
                <a:latin typeface="Times New Roman" panose="02020603050405020304" pitchFamily="18" charset="0"/>
                <a:cs typeface="Times New Roman" panose="02020603050405020304" pitchFamily="18" charset="0"/>
              </a:rPr>
              <a:t>Linux-2.6.26</a:t>
            </a:r>
            <a:r>
              <a:rPr lang="zh-TW" altLang="en-US" dirty="0" smtClean="0">
                <a:latin typeface="Times New Roman" panose="02020603050405020304" pitchFamily="18" charset="0"/>
                <a:cs typeface="Times New Roman" panose="02020603050405020304" pitchFamily="18" charset="0"/>
              </a:rPr>
              <a:t>起動流程 </a:t>
            </a:r>
            <a:r>
              <a:rPr lang="en-US" altLang="zh-TW" baseline="-25000" dirty="0" smtClean="0"/>
              <a:t>[</a:t>
            </a:r>
            <a:r>
              <a:rPr lang="zh-TW" altLang="en-US" baseline="-25000" dirty="0">
                <a:hlinkClick r:id="rId8"/>
              </a:rPr>
              <a:t>何春晖</a:t>
            </a:r>
            <a:r>
              <a:rPr lang="en-US" altLang="zh-TW" baseline="-25000" dirty="0" smtClean="0"/>
              <a:t>]</a:t>
            </a:r>
          </a:p>
          <a:p>
            <a:r>
              <a:rPr lang="en-US" altLang="zh-TW" dirty="0" smtClean="0"/>
              <a:t>Linux</a:t>
            </a:r>
            <a:r>
              <a:rPr lang="zh-TW" altLang="en-US" dirty="0" smtClean="0"/>
              <a:t>啟動過程 </a:t>
            </a:r>
            <a:r>
              <a:rPr lang="en-US" altLang="zh-TW" i="1" baseline="-25000" dirty="0" smtClean="0"/>
              <a:t>[</a:t>
            </a:r>
            <a:r>
              <a:rPr lang="en-US" altLang="zh-TW" i="1" baseline="-25000" dirty="0" err="1">
                <a:hlinkClick r:id="rId9"/>
              </a:rPr>
              <a:t>Houmin</a:t>
            </a:r>
            <a:r>
              <a:rPr lang="en-US" altLang="zh-TW" i="1" baseline="-25000" dirty="0">
                <a:hlinkClick r:id="rId10"/>
              </a:rPr>
              <a:t> </a:t>
            </a:r>
            <a:r>
              <a:rPr lang="en-US" altLang="zh-TW" i="1" baseline="-25000" dirty="0" smtClean="0"/>
              <a:t>]</a:t>
            </a:r>
            <a:r>
              <a:rPr lang="zh-TW" altLang="en-US" baseline="-25000" dirty="0"/>
              <a:t/>
            </a:r>
            <a:br>
              <a:rPr lang="zh-TW" altLang="en-US" baseline="-25000" dirty="0"/>
            </a:br>
            <a:endParaRPr lang="zh-TW" altLang="en-US"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a:t>
            </a:fld>
            <a:endParaRPr lang="zh-TW" altLang="en-US"/>
          </a:p>
        </p:txBody>
      </p:sp>
    </p:spTree>
    <p:extLst>
      <p:ext uri="{BB962C8B-B14F-4D97-AF65-F5344CB8AC3E}">
        <p14:creationId xmlns:p14="http://schemas.microsoft.com/office/powerpoint/2010/main" val="13120296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420888"/>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endParaRPr lang="en-US" altLang="zh-TW" dirty="0" smtClean="0"/>
          </a:p>
          <a:p>
            <a:pPr marL="0" indent="0" algn="ctr">
              <a:buNone/>
            </a:pPr>
            <a:r>
              <a:rPr lang="en-US" altLang="zh-TW" sz="4000" dirty="0" smtClean="0"/>
              <a:t>File Signatures </a:t>
            </a:r>
            <a:r>
              <a:rPr lang="en-US" altLang="zh-TW" sz="4000" i="1" baseline="-25000" dirty="0" smtClean="0"/>
              <a:t>[</a:t>
            </a:r>
            <a:r>
              <a:rPr lang="en-US" altLang="zh-TW" sz="4000" i="1" baseline="-25000" dirty="0" smtClean="0">
                <a:hlinkClick r:id="rId2"/>
              </a:rPr>
              <a:t>Wikipedia</a:t>
            </a:r>
            <a:r>
              <a:rPr lang="en-US" altLang="zh-TW" sz="4000" i="1" baseline="-25000" dirty="0" smtClean="0"/>
              <a:t>]</a:t>
            </a:r>
            <a:endParaRPr lang="zh-TW" altLang="en-US" sz="4000" i="1"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a:t>
            </a:fld>
            <a:endParaRPr lang="zh-TW" altLang="en-US"/>
          </a:p>
        </p:txBody>
      </p:sp>
    </p:spTree>
    <p:extLst>
      <p:ext uri="{BB962C8B-B14F-4D97-AF65-F5344CB8AC3E}">
        <p14:creationId xmlns:p14="http://schemas.microsoft.com/office/powerpoint/2010/main" val="27049222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File Signatures</a:t>
            </a:r>
            <a:endParaRPr lang="zh-TW" altLang="en-US" dirty="0"/>
          </a:p>
        </p:txBody>
      </p:sp>
      <p:sp>
        <p:nvSpPr>
          <p:cNvPr id="2" name="內容版面配置區 1"/>
          <p:cNvSpPr>
            <a:spLocks noGrp="1"/>
          </p:cNvSpPr>
          <p:nvPr>
            <p:ph idx="1"/>
          </p:nvPr>
        </p:nvSpPr>
        <p:spPr/>
        <p:txBody>
          <a:bodyPr/>
          <a:lstStyle/>
          <a:p>
            <a:r>
              <a:rPr lang="en-US" altLang="zh-TW" dirty="0" smtClean="0"/>
              <a:t>File signatures are </a:t>
            </a:r>
            <a:r>
              <a:rPr lang="en-US" altLang="zh-TW" dirty="0"/>
              <a:t>data used to identify or verify the content of a file. </a:t>
            </a:r>
            <a:endParaRPr lang="en-US" altLang="zh-TW" dirty="0" smtClean="0"/>
          </a:p>
          <a:p>
            <a:r>
              <a:rPr lang="en-US" altLang="zh-TW" dirty="0" smtClean="0"/>
              <a:t>Such </a:t>
            </a:r>
            <a:r>
              <a:rPr lang="en-US" altLang="zh-TW" dirty="0"/>
              <a:t>signatures are also known as </a:t>
            </a:r>
            <a:r>
              <a:rPr lang="en-US" altLang="zh-TW" b="1" i="1" dirty="0">
                <a:latin typeface="Times New Roman" panose="02020603050405020304" pitchFamily="18" charset="0"/>
                <a:cs typeface="Times New Roman" panose="02020603050405020304" pitchFamily="18" charset="0"/>
              </a:rPr>
              <a:t>magic numbers</a:t>
            </a:r>
            <a:r>
              <a:rPr lang="en-US" altLang="zh-TW" dirty="0"/>
              <a:t> or </a:t>
            </a:r>
            <a:r>
              <a:rPr lang="en-US" altLang="zh-TW" b="1" i="1" dirty="0">
                <a:latin typeface="Times New Roman" panose="02020603050405020304" pitchFamily="18" charset="0"/>
                <a:cs typeface="Times New Roman" panose="02020603050405020304" pitchFamily="18" charset="0"/>
              </a:rPr>
              <a:t>Magic Bytes</a:t>
            </a:r>
            <a:r>
              <a:rPr lang="en-US" altLang="zh-TW"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a:t>
            </a:fld>
            <a:endParaRPr lang="zh-TW" altLang="en-US"/>
          </a:p>
        </p:txBody>
      </p:sp>
    </p:spTree>
    <p:extLst>
      <p:ext uri="{BB962C8B-B14F-4D97-AF65-F5344CB8AC3E}">
        <p14:creationId xmlns:p14="http://schemas.microsoft.com/office/powerpoint/2010/main" val="30339085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File Signature Examples </a:t>
            </a:r>
            <a:r>
              <a:rPr lang="en-US" altLang="zh-TW" i="1" baseline="-25000" dirty="0"/>
              <a:t>[</a:t>
            </a:r>
            <a:r>
              <a:rPr lang="en-US" altLang="zh-TW" i="1" baseline="-25000" dirty="0">
                <a:hlinkClick r:id="rId2"/>
              </a:rPr>
              <a:t>Wikipedia</a:t>
            </a:r>
            <a:r>
              <a:rPr lang="en-US" altLang="zh-TW" i="1" baseline="-25000" dirty="0" smtClean="0"/>
              <a:t>]</a:t>
            </a:r>
            <a:endParaRPr lang="zh-TW" altLang="en-US" i="1"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4202416879"/>
              </p:ext>
            </p:extLst>
          </p:nvPr>
        </p:nvGraphicFramePr>
        <p:xfrm>
          <a:off x="107503" y="2674938"/>
          <a:ext cx="8928995" cy="2468880"/>
        </p:xfrm>
        <a:graphic>
          <a:graphicData uri="http://schemas.openxmlformats.org/drawingml/2006/table">
            <a:tbl>
              <a:tblPr firstRow="1" bandRow="1">
                <a:tableStyleId>{5C22544A-7EE6-4342-B048-85BDC9FD1C3A}</a:tableStyleId>
              </a:tblPr>
              <a:tblGrid>
                <a:gridCol w="1656185"/>
                <a:gridCol w="1296144"/>
                <a:gridCol w="936104"/>
                <a:gridCol w="1512168"/>
                <a:gridCol w="3528394"/>
              </a:tblGrid>
              <a:tr h="370840">
                <a:tc>
                  <a:txBody>
                    <a:bodyPr/>
                    <a:lstStyle/>
                    <a:p>
                      <a:pPr algn="ctr"/>
                      <a:r>
                        <a:rPr lang="en-US" u="none" strike="noStrike" dirty="0">
                          <a:solidFill>
                            <a:srgbClr val="0B0080"/>
                          </a:solidFill>
                          <a:effectLst/>
                          <a:hlinkClick r:id="rId3" tooltip="Hexadecimal"/>
                        </a:rPr>
                        <a:t>Hex</a:t>
                      </a:r>
                      <a:r>
                        <a:rPr lang="en-US" dirty="0">
                          <a:effectLst/>
                        </a:rPr>
                        <a:t> signature</a:t>
                      </a:r>
                    </a:p>
                  </a:txBody>
                  <a:tcPr marR="200025" anchor="ctr"/>
                </a:tc>
                <a:tc>
                  <a:txBody>
                    <a:bodyPr/>
                    <a:lstStyle/>
                    <a:p>
                      <a:pPr algn="ctr"/>
                      <a:r>
                        <a:rPr lang="en-US">
                          <a:effectLst/>
                        </a:rPr>
                        <a:t>ISO 8859-1</a:t>
                      </a:r>
                    </a:p>
                  </a:txBody>
                  <a:tcPr marR="200025" anchor="ctr"/>
                </a:tc>
                <a:tc>
                  <a:txBody>
                    <a:bodyPr/>
                    <a:lstStyle/>
                    <a:p>
                      <a:pPr algn="ctr"/>
                      <a:r>
                        <a:rPr lang="en-US" u="none" strike="noStrike">
                          <a:solidFill>
                            <a:srgbClr val="0B0080"/>
                          </a:solidFill>
                          <a:effectLst/>
                          <a:hlinkClick r:id="rId4" tooltip="Offset (computer science)"/>
                        </a:rPr>
                        <a:t>Offset</a:t>
                      </a:r>
                      <a:endParaRPr lang="en-US">
                        <a:effectLst/>
                      </a:endParaRPr>
                    </a:p>
                  </a:txBody>
                  <a:tcPr marR="200025" anchor="ctr"/>
                </a:tc>
                <a:tc>
                  <a:txBody>
                    <a:bodyPr/>
                    <a:lstStyle/>
                    <a:p>
                      <a:pPr algn="ctr"/>
                      <a:r>
                        <a:rPr lang="en-US" u="none" strike="noStrike">
                          <a:solidFill>
                            <a:srgbClr val="0B0080"/>
                          </a:solidFill>
                          <a:effectLst/>
                          <a:hlinkClick r:id="rId5" tooltip="Filename extension"/>
                        </a:rPr>
                        <a:t>Filename extension</a:t>
                      </a:r>
                      <a:endParaRPr lang="en-US">
                        <a:effectLst/>
                      </a:endParaRPr>
                    </a:p>
                  </a:txBody>
                  <a:tcPr marR="200025" anchor="ctr"/>
                </a:tc>
                <a:tc>
                  <a:txBody>
                    <a:bodyPr/>
                    <a:lstStyle/>
                    <a:p>
                      <a:pPr algn="ctr"/>
                      <a:r>
                        <a:rPr lang="en-US" dirty="0">
                          <a:effectLst/>
                        </a:rPr>
                        <a:t>Description</a:t>
                      </a:r>
                    </a:p>
                  </a:txBody>
                  <a:tcPr marR="200025" anchor="ctr"/>
                </a:tc>
              </a:tr>
              <a:tr h="370840">
                <a:tc>
                  <a:txBody>
                    <a:bodyPr/>
                    <a:lstStyle/>
                    <a:p>
                      <a:r>
                        <a:rPr lang="en-US" altLang="zh-TW" b="1" dirty="0">
                          <a:solidFill>
                            <a:srgbClr val="009900"/>
                          </a:solidFill>
                          <a:effectLst/>
                          <a:latin typeface="Courier New" panose="02070309020205020404" pitchFamily="49" charset="0"/>
                          <a:cs typeface="Courier New" panose="02070309020205020404" pitchFamily="49" charset="0"/>
                        </a:rPr>
                        <a:t>23 21</a:t>
                      </a:r>
                    </a:p>
                  </a:txBody>
                  <a:tcPr anchor="ctr"/>
                </a:tc>
                <a:tc>
                  <a:txBody>
                    <a:bodyPr/>
                    <a:lstStyle/>
                    <a:p>
                      <a:r>
                        <a:rPr lang="en-US" altLang="zh-TW" b="1" dirty="0">
                          <a:solidFill>
                            <a:srgbClr val="009900"/>
                          </a:solidFill>
                          <a:effectLst/>
                          <a:latin typeface="Courier New" panose="02070309020205020404" pitchFamily="49" charset="0"/>
                          <a:cs typeface="Courier New" panose="02070309020205020404" pitchFamily="49" charset="0"/>
                        </a:rPr>
                        <a:t>#!</a:t>
                      </a:r>
                    </a:p>
                  </a:txBody>
                  <a:tcPr anchor="ctr"/>
                </a:tc>
                <a:tc>
                  <a:txBody>
                    <a:bodyPr/>
                    <a:lstStyle/>
                    <a:p>
                      <a:r>
                        <a:rPr lang="en-US" altLang="zh-TW" b="1" dirty="0">
                          <a:solidFill>
                            <a:srgbClr val="009900"/>
                          </a:solidFill>
                          <a:effectLst/>
                          <a:latin typeface="Courier New" panose="02070309020205020404" pitchFamily="49" charset="0"/>
                          <a:cs typeface="Courier New" panose="02070309020205020404" pitchFamily="49" charset="0"/>
                        </a:rPr>
                        <a:t>0</a:t>
                      </a:r>
                    </a:p>
                  </a:txBody>
                  <a:tcPr anchor="ctr"/>
                </a:tc>
                <a:tc>
                  <a:txBody>
                    <a:bodyPr/>
                    <a:lstStyle/>
                    <a:p>
                      <a:endParaRPr lang="zh-TW" altLang="en-US" b="1" dirty="0">
                        <a:solidFill>
                          <a:srgbClr val="009900"/>
                        </a:solidFill>
                        <a:effectLst/>
                        <a:latin typeface="Courier New" panose="02070309020205020404" pitchFamily="49" charset="0"/>
                        <a:cs typeface="Courier New" panose="02070309020205020404" pitchFamily="49" charset="0"/>
                      </a:endParaRPr>
                    </a:p>
                  </a:txBody>
                  <a:tcPr anchor="ctr"/>
                </a:tc>
                <a:tc>
                  <a:txBody>
                    <a:bodyPr/>
                    <a:lstStyle/>
                    <a:p>
                      <a:r>
                        <a:rPr lang="en-US" dirty="0">
                          <a:effectLst/>
                        </a:rPr>
                        <a:t>Script or data to be passed to the program following the </a:t>
                      </a:r>
                      <a:r>
                        <a:rPr lang="en-US" u="none" strike="noStrike" dirty="0">
                          <a:solidFill>
                            <a:srgbClr val="0B0080"/>
                          </a:solidFill>
                          <a:effectLst/>
                          <a:hlinkClick r:id="rId6" tooltip="Shebang (Unix)"/>
                        </a:rPr>
                        <a:t>shebang</a:t>
                      </a:r>
                      <a:r>
                        <a:rPr lang="en-US" dirty="0">
                          <a:effectLst/>
                        </a:rPr>
                        <a:t> (#!).</a:t>
                      </a:r>
                    </a:p>
                  </a:txBody>
                  <a:tcPr anchor="ctr"/>
                </a:tc>
              </a:tr>
              <a:tr h="370840">
                <a:tc>
                  <a:txBody>
                    <a:bodyPr/>
                    <a:lstStyle/>
                    <a:p>
                      <a:r>
                        <a:rPr lang="en-US" b="1">
                          <a:solidFill>
                            <a:srgbClr val="009900"/>
                          </a:solidFill>
                          <a:effectLst/>
                          <a:latin typeface="Courier New" panose="02070309020205020404" pitchFamily="49" charset="0"/>
                          <a:cs typeface="Courier New" panose="02070309020205020404" pitchFamily="49" charset="0"/>
                        </a:rPr>
                        <a:t>4D 5A</a:t>
                      </a:r>
                    </a:p>
                  </a:txBody>
                  <a:tcPr anchor="ctr"/>
                </a:tc>
                <a:tc>
                  <a:txBody>
                    <a:bodyPr/>
                    <a:lstStyle/>
                    <a:p>
                      <a:r>
                        <a:rPr lang="en-US" b="1">
                          <a:solidFill>
                            <a:srgbClr val="009900"/>
                          </a:solidFill>
                          <a:effectLst/>
                          <a:latin typeface="Courier New" panose="02070309020205020404" pitchFamily="49" charset="0"/>
                          <a:cs typeface="Courier New" panose="02070309020205020404" pitchFamily="49" charset="0"/>
                        </a:rPr>
                        <a:t>MZ</a:t>
                      </a:r>
                    </a:p>
                  </a:txBody>
                  <a:tcPr anchor="ctr"/>
                </a:tc>
                <a:tc>
                  <a:txBody>
                    <a:bodyPr/>
                    <a:lstStyle/>
                    <a:p>
                      <a:r>
                        <a:rPr lang="en-US" altLang="zh-TW" b="1">
                          <a:solidFill>
                            <a:srgbClr val="009900"/>
                          </a:solidFill>
                          <a:effectLst/>
                          <a:latin typeface="Courier New" panose="02070309020205020404" pitchFamily="49" charset="0"/>
                          <a:cs typeface="Courier New" panose="02070309020205020404" pitchFamily="49" charset="0"/>
                        </a:rPr>
                        <a:t>0</a:t>
                      </a:r>
                    </a:p>
                  </a:txBody>
                  <a:tcPr anchor="ctr"/>
                </a:tc>
                <a:tc>
                  <a:txBody>
                    <a:bodyPr/>
                    <a:lstStyle/>
                    <a:p>
                      <a:r>
                        <a:rPr lang="en-US" b="1" dirty="0">
                          <a:solidFill>
                            <a:srgbClr val="009900"/>
                          </a:solidFill>
                          <a:effectLst/>
                          <a:latin typeface="Courier New" panose="02070309020205020404" pitchFamily="49" charset="0"/>
                          <a:cs typeface="Courier New" panose="02070309020205020404" pitchFamily="49" charset="0"/>
                        </a:rPr>
                        <a:t>exe</a:t>
                      </a:r>
                      <a:br>
                        <a:rPr lang="en-US" b="1" dirty="0">
                          <a:solidFill>
                            <a:srgbClr val="009900"/>
                          </a:solidFill>
                          <a:effectLst/>
                          <a:latin typeface="Courier New" panose="02070309020205020404" pitchFamily="49" charset="0"/>
                          <a:cs typeface="Courier New" panose="02070309020205020404" pitchFamily="49" charset="0"/>
                        </a:rPr>
                      </a:br>
                      <a:r>
                        <a:rPr lang="en-US" b="1" dirty="0" err="1">
                          <a:solidFill>
                            <a:srgbClr val="009900"/>
                          </a:solidFill>
                          <a:effectLst/>
                          <a:latin typeface="Courier New" panose="02070309020205020404" pitchFamily="49" charset="0"/>
                          <a:cs typeface="Courier New" panose="02070309020205020404" pitchFamily="49" charset="0"/>
                        </a:rPr>
                        <a:t>dll</a:t>
                      </a:r>
                      <a:endParaRPr lang="en-US" b="1" dirty="0">
                        <a:solidFill>
                          <a:srgbClr val="009900"/>
                        </a:solidFill>
                        <a:effectLst/>
                        <a:latin typeface="Courier New" panose="02070309020205020404" pitchFamily="49" charset="0"/>
                        <a:cs typeface="Courier New" panose="02070309020205020404" pitchFamily="49" charset="0"/>
                      </a:endParaRPr>
                    </a:p>
                  </a:txBody>
                  <a:tcPr anchor="ctr"/>
                </a:tc>
                <a:tc>
                  <a:txBody>
                    <a:bodyPr/>
                    <a:lstStyle/>
                    <a:p>
                      <a:r>
                        <a:rPr lang="en-US" u="none" strike="noStrike" dirty="0">
                          <a:solidFill>
                            <a:srgbClr val="0B0080"/>
                          </a:solidFill>
                          <a:effectLst/>
                          <a:hlinkClick r:id="rId7" tooltip="DOS MZ executable"/>
                        </a:rPr>
                        <a:t>DOS MZ executable</a:t>
                      </a:r>
                      <a:r>
                        <a:rPr lang="en-US" dirty="0">
                          <a:effectLst/>
                        </a:rPr>
                        <a:t> file format and its descendants (including </a:t>
                      </a:r>
                      <a:r>
                        <a:rPr lang="en-US" u="none" strike="noStrike" dirty="0">
                          <a:solidFill>
                            <a:srgbClr val="0B0080"/>
                          </a:solidFill>
                          <a:effectLst/>
                          <a:hlinkClick r:id="rId8" tooltip="New Executable"/>
                        </a:rPr>
                        <a:t>NE</a:t>
                      </a:r>
                      <a:r>
                        <a:rPr lang="en-US" dirty="0">
                          <a:effectLst/>
                        </a:rPr>
                        <a:t> and </a:t>
                      </a:r>
                      <a:r>
                        <a:rPr lang="en-US" u="none" strike="noStrike" dirty="0">
                          <a:solidFill>
                            <a:srgbClr val="0B0080"/>
                          </a:solidFill>
                          <a:effectLst/>
                          <a:hlinkClick r:id="rId9" tooltip="Portable Executable"/>
                        </a:rPr>
                        <a:t>PE</a:t>
                      </a:r>
                      <a:r>
                        <a:rPr lang="en-US" dirty="0">
                          <a:effectLst/>
                        </a:rPr>
                        <a:t>)</a:t>
                      </a:r>
                    </a:p>
                  </a:txBody>
                  <a:tcPr anchor="ctr"/>
                </a:tc>
              </a:tr>
            </a:tbl>
          </a:graphicData>
        </a:graphic>
      </p:graphicFrame>
      <p:sp>
        <p:nvSpPr>
          <p:cNvPr id="3" name="投影片編號版面配置區 2"/>
          <p:cNvSpPr>
            <a:spLocks noGrp="1"/>
          </p:cNvSpPr>
          <p:nvPr>
            <p:ph type="sldNum" sz="quarter" idx="11"/>
          </p:nvPr>
        </p:nvSpPr>
        <p:spPr/>
        <p:txBody>
          <a:bodyPr/>
          <a:lstStyle/>
          <a:p>
            <a:fld id="{30E776BA-7FAE-43DB-B689-F3A51D4996F8}" type="slidenum">
              <a:rPr lang="zh-TW" altLang="en-US" smtClean="0"/>
              <a:t>7</a:t>
            </a:fld>
            <a:endParaRPr lang="zh-TW" altLang="en-US"/>
          </a:p>
        </p:txBody>
      </p:sp>
    </p:spTree>
    <p:extLst>
      <p:ext uri="{BB962C8B-B14F-4D97-AF65-F5344CB8AC3E}">
        <p14:creationId xmlns:p14="http://schemas.microsoft.com/office/powerpoint/2010/main" val="424998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492896"/>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867833" y="3232253"/>
            <a:ext cx="7408333" cy="825541"/>
          </a:xfrm>
        </p:spPr>
        <p:txBody>
          <a:bodyPr>
            <a:normAutofit/>
          </a:bodyPr>
          <a:lstStyle/>
          <a:p>
            <a:pPr marL="0" indent="0" algn="ctr">
              <a:buNone/>
            </a:pPr>
            <a:r>
              <a:rPr lang="en-US" altLang="zh-TW" sz="4000" dirty="0" smtClean="0"/>
              <a:t>Linker</a:t>
            </a:r>
            <a:r>
              <a:rPr lang="zh-TW" altLang="en-US" sz="4000" dirty="0" smtClean="0"/>
              <a:t> </a:t>
            </a:r>
            <a:r>
              <a:rPr lang="en-US" altLang="zh-TW" sz="4000" dirty="0" smtClean="0"/>
              <a:t>Script</a:t>
            </a:r>
            <a:endParaRPr lang="zh-TW" altLang="en-US" sz="4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a:t>
            </a:fld>
            <a:endParaRPr lang="zh-TW" altLang="en-US"/>
          </a:p>
        </p:txBody>
      </p:sp>
    </p:spTree>
    <p:extLst>
      <p:ext uri="{BB962C8B-B14F-4D97-AF65-F5344CB8AC3E}">
        <p14:creationId xmlns:p14="http://schemas.microsoft.com/office/powerpoint/2010/main" val="327828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GNU </a:t>
            </a:r>
            <a:r>
              <a:rPr lang="en-US" altLang="zh-TW" b="1" dirty="0" smtClean="0">
                <a:solidFill>
                  <a:srgbClr val="0B8319"/>
                </a:solidFill>
                <a:latin typeface="Courier New" panose="02070309020205020404" pitchFamily="49" charset="0"/>
                <a:cs typeface="Courier New" panose="02070309020205020404" pitchFamily="49" charset="0"/>
              </a:rPr>
              <a:t>LD</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dirty="0"/>
              <a:t>GNU </a:t>
            </a:r>
            <a:r>
              <a:rPr lang="en-US" altLang="zh-TW" b="1" dirty="0">
                <a:solidFill>
                  <a:srgbClr val="0B8319"/>
                </a:solidFill>
                <a:latin typeface="Courier New" panose="02070309020205020404" pitchFamily="49" charset="0"/>
                <a:cs typeface="Courier New" panose="02070309020205020404" pitchFamily="49" charset="0"/>
              </a:rPr>
              <a:t>LD</a:t>
            </a:r>
            <a:r>
              <a:rPr lang="en-US" altLang="zh-TW" dirty="0"/>
              <a:t> </a:t>
            </a:r>
            <a:r>
              <a:rPr lang="en-US" altLang="zh-TW" dirty="0" smtClean="0"/>
              <a:t>is a linker </a:t>
            </a:r>
            <a:r>
              <a:rPr lang="en-US" altLang="zh-TW" dirty="0"/>
              <a:t>scripting language, you can find more information in its </a:t>
            </a:r>
            <a:r>
              <a:rPr lang="en-US" altLang="zh-TW" dirty="0">
                <a:hlinkClick r:id="rId2"/>
              </a:rPr>
              <a:t>documentation</a:t>
            </a:r>
            <a:r>
              <a:rPr lang="en-US" altLang="zh-TW" dirty="0"/>
              <a:t>.</a:t>
            </a:r>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9</a:t>
            </a:fld>
            <a:endParaRPr lang="zh-TW" altLang="en-US"/>
          </a:p>
        </p:txBody>
      </p:sp>
    </p:spTree>
    <p:extLst>
      <p:ext uri="{BB962C8B-B14F-4D97-AF65-F5344CB8AC3E}">
        <p14:creationId xmlns:p14="http://schemas.microsoft.com/office/powerpoint/2010/main" val="8159418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Linker Script</a:t>
            </a:r>
            <a:endParaRPr lang="zh-TW" altLang="en-US" dirty="0"/>
          </a:p>
        </p:txBody>
      </p:sp>
      <p:sp>
        <p:nvSpPr>
          <p:cNvPr id="2" name="內容版面配置區 1"/>
          <p:cNvSpPr>
            <a:spLocks noGrp="1"/>
          </p:cNvSpPr>
          <p:nvPr>
            <p:ph idx="1"/>
          </p:nvPr>
        </p:nvSpPr>
        <p:spPr/>
        <p:txBody>
          <a:bodyPr/>
          <a:lstStyle/>
          <a:p>
            <a:r>
              <a:rPr lang="en-US" altLang="zh-TW" b="1" dirty="0">
                <a:latin typeface="Times New Roman" panose="02020603050405020304" pitchFamily="18" charset="0"/>
                <a:ea typeface="標楷體" panose="03000509000000000000" pitchFamily="65" charset="-120"/>
                <a:cs typeface="Times New Roman" panose="02020603050405020304" pitchFamily="18" charset="0"/>
              </a:rPr>
              <a:t>GNU</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en-US" altLang="zh-TW" b="1" dirty="0" err="1">
                <a:solidFill>
                  <a:srgbClr val="0B8319"/>
                </a:solidFill>
                <a:latin typeface="Courier New" panose="02070309020205020404" pitchFamily="49" charset="0"/>
                <a:ea typeface="標楷體" panose="03000509000000000000" pitchFamily="65" charset="-120"/>
                <a:cs typeface="Courier New" panose="02070309020205020404" pitchFamily="49" charset="0"/>
              </a:rPr>
              <a:t>ld</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linker script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簡介</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hlinkClick r:id="rId2"/>
              </a:rPr>
              <a:t>Wen Liao</a:t>
            </a:r>
            <a:r>
              <a:rPr lang="en-US" altLang="zh-TW" i="1" baseline="-25000" dirty="0" smtClean="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Linker Script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初探 </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hlinkClick r:id="rId3"/>
              </a:rPr>
              <a:t>Wen Liao</a:t>
            </a:r>
            <a:r>
              <a:rPr lang="en-US" altLang="zh-TW" i="1" baseline="-25000"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linker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script</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檔案解說 </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hlinkClick r:id="rId4"/>
              </a:rPr>
              <a:t>ITREAD01.COM</a:t>
            </a:r>
            <a:r>
              <a:rPr lang="en-US" altLang="zh-TW" i="1" baseline="-25000" dirty="0" smtClean="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TW" dirty="0">
                <a:latin typeface="Times New Roman" panose="02020603050405020304" pitchFamily="18" charset="0"/>
                <a:ea typeface="標楷體" panose="03000509000000000000" pitchFamily="65" charset="-120"/>
                <a:cs typeface="Times New Roman" panose="02020603050405020304" pitchFamily="18" charset="0"/>
              </a:rPr>
              <a:t>linker script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簡單教學 </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i="1" baseline="-25000" dirty="0" err="1">
                <a:latin typeface="Times New Roman" panose="02020603050405020304" pitchFamily="18" charset="0"/>
                <a:ea typeface="標楷體" panose="03000509000000000000" pitchFamily="65" charset="-120"/>
                <a:cs typeface="Times New Roman" panose="02020603050405020304" pitchFamily="18" charset="0"/>
                <a:hlinkClick r:id="rId5"/>
              </a:rPr>
              <a:t>evshary</a:t>
            </a:r>
            <a:r>
              <a:rPr lang="en-US" altLang="zh-TW" i="1" baseline="-25000" dirty="0" smtClean="0">
                <a:latin typeface="Times New Roman" panose="02020603050405020304" pitchFamily="18" charset="0"/>
                <a:ea typeface="標楷體" panose="03000509000000000000" pitchFamily="65" charset="-120"/>
                <a:cs typeface="Times New Roman" panose="02020603050405020304" pitchFamily="18" charset="0"/>
              </a:rPr>
              <a:t>]</a:t>
            </a:r>
          </a:p>
          <a:p>
            <a:pPr marL="0" indent="0">
              <a:buNone/>
            </a:pP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a:t>
            </a:fld>
            <a:endParaRPr lang="zh-TW" altLang="en-US"/>
          </a:p>
        </p:txBody>
      </p:sp>
    </p:spTree>
    <p:extLst>
      <p:ext uri="{BB962C8B-B14F-4D97-AF65-F5344CB8AC3E}">
        <p14:creationId xmlns:p14="http://schemas.microsoft.com/office/powerpoint/2010/main" val="10102389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smtClean="0">
                <a:solidFill>
                  <a:srgbClr val="009900"/>
                </a:solidFill>
                <a:latin typeface="Courier New" panose="02070309020205020404" pitchFamily="49" charset="0"/>
                <a:cs typeface="Courier New" panose="02070309020205020404" pitchFamily="49" charset="0"/>
              </a:rPr>
              <a:t>VMA</a:t>
            </a:r>
            <a:r>
              <a:rPr lang="zh-TW" altLang="en-US" dirty="0" smtClean="0"/>
              <a:t> </a:t>
            </a:r>
            <a:r>
              <a:rPr lang="en-US" altLang="zh-TW" dirty="0" smtClean="0"/>
              <a:t>and </a:t>
            </a:r>
            <a:r>
              <a:rPr lang="en-US" altLang="zh-TW" b="1" dirty="0" smtClean="0">
                <a:solidFill>
                  <a:srgbClr val="009900"/>
                </a:solidFill>
                <a:latin typeface="Courier New" panose="02070309020205020404" pitchFamily="49" charset="0"/>
                <a:cs typeface="Courier New" panose="02070309020205020404" pitchFamily="49" charset="0"/>
              </a:rPr>
              <a:t>LMA</a:t>
            </a:r>
            <a:r>
              <a:rPr lang="en-US" altLang="zh-TW" dirty="0" smtClean="0"/>
              <a:t> </a:t>
            </a:r>
            <a:r>
              <a:rPr lang="en-US" altLang="zh-TW" i="1" baseline="-25000" dirty="0"/>
              <a:t>[</a:t>
            </a:r>
            <a:r>
              <a:rPr lang="en-US" altLang="zh-TW" i="1" baseline="-25000" dirty="0">
                <a:hlinkClick r:id="rId2"/>
              </a:rPr>
              <a:t>ITREAD01.COM</a:t>
            </a:r>
            <a:r>
              <a:rPr lang="en-US" altLang="zh-TW" i="1" baseline="-25000" dirty="0"/>
              <a:t>]</a:t>
            </a:r>
          </a:p>
        </p:txBody>
      </p:sp>
      <p:sp>
        <p:nvSpPr>
          <p:cNvPr id="2" name="內容版面配置區 1"/>
          <p:cNvSpPr>
            <a:spLocks noGrp="1"/>
          </p:cNvSpPr>
          <p:nvPr>
            <p:ph idx="1"/>
          </p:nvPr>
        </p:nvSpPr>
        <p:spPr/>
        <p:txBody>
          <a:bodyPr>
            <a:normAutofit fontScale="85000" lnSpcReduction="10000"/>
          </a:bodyPr>
          <a:lstStyle/>
          <a:p>
            <a:r>
              <a:rPr lang="en-US" altLang="zh-TW" b="1" dirty="0">
                <a:solidFill>
                  <a:srgbClr val="009900"/>
                </a:solidFill>
                <a:latin typeface="Courier New" panose="02070309020205020404" pitchFamily="49" charset="0"/>
                <a:cs typeface="Courier New" panose="02070309020205020404" pitchFamily="49" charset="0"/>
              </a:rPr>
              <a:t>VMA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virtual memory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address)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虛擬記憶體</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地址或程式地址空間</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地址。</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b="1" dirty="0">
                <a:solidFill>
                  <a:srgbClr val="009900"/>
                </a:solidFill>
                <a:latin typeface="Courier New" panose="02070309020205020404" pitchFamily="49" charset="0"/>
                <a:cs typeface="Courier New" panose="02070309020205020404" pitchFamily="49" charset="0"/>
              </a:rPr>
              <a:t>LMA</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load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memory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address)</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 載入</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記憶體地址或程序地址空間</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地址。</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通常</a:t>
            </a:r>
            <a:r>
              <a:rPr lang="en-US" altLang="zh-TW" b="1" dirty="0">
                <a:solidFill>
                  <a:srgbClr val="009900"/>
                </a:solidFill>
                <a:latin typeface="Courier New" panose="02070309020205020404" pitchFamily="49" charset="0"/>
                <a:cs typeface="Courier New" panose="02070309020205020404" pitchFamily="49" charset="0"/>
              </a:rPr>
              <a:t>VMA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和</a:t>
            </a:r>
            <a:r>
              <a:rPr lang="en-US" altLang="zh-TW" b="1" dirty="0">
                <a:solidFill>
                  <a:srgbClr val="009900"/>
                </a:solidFill>
                <a:latin typeface="Courier New" panose="02070309020205020404" pitchFamily="49" charset="0"/>
                <a:cs typeface="Courier New" panose="02070309020205020404" pitchFamily="49" charset="0"/>
              </a:rPr>
              <a:t>LMA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是</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相同</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的。</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zh-TW" altLang="en-US" dirty="0">
                <a:latin typeface="Times New Roman" panose="02020603050405020304" pitchFamily="18" charset="0"/>
                <a:ea typeface="標楷體" panose="03000509000000000000" pitchFamily="65" charset="-120"/>
                <a:cs typeface="Times New Roman" panose="02020603050405020304" pitchFamily="18" charset="0"/>
              </a:rPr>
              <a:t>但在嵌入式系統中</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經常存在載入地址和執行地址不同的情況</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比如將輸出檔案載入到開發板的</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flash</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中</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由</a:t>
            </a:r>
            <a:r>
              <a:rPr lang="en-US" altLang="zh-TW" b="1" dirty="0">
                <a:solidFill>
                  <a:srgbClr val="009900"/>
                </a:solidFill>
                <a:latin typeface="Courier New" panose="02070309020205020404" pitchFamily="49" charset="0"/>
                <a:cs typeface="Courier New" panose="02070309020205020404" pitchFamily="49" charset="0"/>
              </a:rPr>
              <a:t>LMA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指定</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而在執行時將位於</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flash</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中的輸出檔案複製到</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SDRAM</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中</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由</a:t>
            </a:r>
            <a:r>
              <a:rPr lang="en-US" altLang="zh-TW" b="1" dirty="0">
                <a:solidFill>
                  <a:srgbClr val="009900"/>
                </a:solidFill>
                <a:latin typeface="Courier New" panose="02070309020205020404" pitchFamily="49" charset="0"/>
                <a:cs typeface="Courier New" panose="02070309020205020404" pitchFamily="49" charset="0"/>
              </a:rPr>
              <a:t>VMA</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指定</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rPr>
              <a:t>。</a:t>
            </a:r>
            <a:endParaRPr lang="zh-TW" altLang="en-US"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a:t>
            </a:fld>
            <a:endParaRPr lang="zh-TW" altLang="en-US"/>
          </a:p>
        </p:txBody>
      </p:sp>
    </p:spTree>
    <p:extLst>
      <p:ext uri="{BB962C8B-B14F-4D97-AF65-F5344CB8AC3E}">
        <p14:creationId xmlns:p14="http://schemas.microsoft.com/office/powerpoint/2010/main" val="30126083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b="1" dirty="0">
                <a:solidFill>
                  <a:srgbClr val="009900"/>
                </a:solidFill>
                <a:latin typeface="Courier New" panose="02070309020205020404" pitchFamily="49" charset="0"/>
                <a:cs typeface="Courier New" panose="02070309020205020404" pitchFamily="49" charset="0"/>
              </a:rPr>
              <a:t>VMA</a:t>
            </a:r>
            <a:r>
              <a:rPr lang="zh-TW" altLang="en-US" dirty="0"/>
              <a:t> </a:t>
            </a:r>
            <a:r>
              <a:rPr lang="en-US" altLang="zh-TW" dirty="0"/>
              <a:t>and </a:t>
            </a:r>
            <a:r>
              <a:rPr lang="en-US" altLang="zh-TW" b="1" dirty="0">
                <a:solidFill>
                  <a:srgbClr val="009900"/>
                </a:solidFill>
                <a:latin typeface="Courier New" panose="02070309020205020404" pitchFamily="49" charset="0"/>
                <a:cs typeface="Courier New" panose="02070309020205020404" pitchFamily="49" charset="0"/>
              </a:rPr>
              <a:t>LMA</a:t>
            </a:r>
            <a:r>
              <a:rPr lang="en-US" altLang="zh-TW" dirty="0"/>
              <a:t> </a:t>
            </a:r>
            <a:r>
              <a:rPr lang="en-US" altLang="zh-TW" dirty="0" smtClean="0"/>
              <a:t>explanation (1) </a:t>
            </a:r>
            <a:r>
              <a:rPr lang="en-US" altLang="zh-TW" i="1" baseline="-25000" dirty="0" smtClean="0"/>
              <a:t>[</a:t>
            </a:r>
            <a:r>
              <a:rPr lang="en-US" altLang="zh-TW" i="1" baseline="-25000" dirty="0">
                <a:hlinkClick r:id="rId2"/>
              </a:rPr>
              <a:t>ITREAD01.COM</a:t>
            </a:r>
            <a:r>
              <a:rPr lang="en-US" altLang="zh-TW" i="1" baseline="-25000" dirty="0"/>
              <a:t>]</a:t>
            </a:r>
            <a:r>
              <a:rPr lang="en-US" altLang="zh-TW" dirty="0"/>
              <a:t> </a:t>
            </a:r>
            <a:endParaRPr lang="zh-TW" altLang="en-US" dirty="0"/>
          </a:p>
        </p:txBody>
      </p:sp>
      <p:sp>
        <p:nvSpPr>
          <p:cNvPr id="2" name="內容版面配置區 1"/>
          <p:cNvSpPr>
            <a:spLocks noGrp="1"/>
          </p:cNvSpPr>
          <p:nvPr>
            <p:ph idx="1"/>
          </p:nvPr>
        </p:nvSpPr>
        <p:spPr>
          <a:xfrm>
            <a:off x="872067" y="2420888"/>
            <a:ext cx="7948405" cy="3450696"/>
          </a:xfrm>
        </p:spPr>
        <p:txBody>
          <a:bodyPr/>
          <a:lstStyle/>
          <a:p>
            <a:r>
              <a:rPr lang="zh-TW" altLang="en-US" dirty="0">
                <a:latin typeface="標楷體" panose="03000509000000000000" pitchFamily="65" charset="-120"/>
                <a:ea typeface="標楷體" panose="03000509000000000000" pitchFamily="65" charset="-120"/>
              </a:rPr>
              <a:t>假設</a:t>
            </a:r>
            <a:r>
              <a:rPr lang="en-US" altLang="zh-TW" dirty="0">
                <a:latin typeface="標楷體" panose="03000509000000000000" pitchFamily="65" charset="-120"/>
                <a:ea typeface="標楷體" panose="03000509000000000000" pitchFamily="65" charset="-120"/>
              </a:rPr>
              <a:t>:</a:t>
            </a:r>
            <a:r>
              <a:rPr lang="zh-TW" altLang="en-US" dirty="0"/>
              <a:t/>
            </a:r>
            <a:br>
              <a:rPr lang="zh-TW" altLang="en-US" dirty="0"/>
            </a:br>
            <a:r>
              <a:rPr lang="en-US" altLang="zh-TW" dirty="0"/>
              <a:t>(1) </a:t>
            </a:r>
            <a:r>
              <a:rPr lang="en-US" altLang="zh-TW" b="1" dirty="0">
                <a:solidFill>
                  <a:srgbClr val="009900"/>
                </a:solidFill>
                <a:latin typeface="Courier New" panose="02070309020205020404" pitchFamily="49" charset="0"/>
                <a:cs typeface="Courier New" panose="02070309020205020404" pitchFamily="49" charset="0"/>
              </a:rPr>
              <a:t>.data </a:t>
            </a:r>
            <a:r>
              <a:rPr lang="en-US" altLang="zh-TW" dirty="0"/>
              <a:t>section</a:t>
            </a:r>
            <a:r>
              <a:rPr lang="zh-TW" altLang="en-US" dirty="0">
                <a:latin typeface="標楷體" panose="03000509000000000000" pitchFamily="65" charset="-120"/>
                <a:ea typeface="標楷體" panose="03000509000000000000" pitchFamily="65" charset="-120"/>
              </a:rPr>
              <a:t>對應的</a:t>
            </a:r>
            <a:r>
              <a:rPr lang="en-US" altLang="zh-TW" dirty="0"/>
              <a:t>VMA</a:t>
            </a:r>
            <a:r>
              <a:rPr lang="zh-TW" altLang="en-US" dirty="0">
                <a:latin typeface="標楷體" panose="03000509000000000000" pitchFamily="65" charset="-120"/>
                <a:ea typeface="標楷體" panose="03000509000000000000" pitchFamily="65" charset="-120"/>
              </a:rPr>
              <a:t>地址是</a:t>
            </a:r>
            <a:r>
              <a:rPr lang="en-US" altLang="zh-TW" b="1" dirty="0">
                <a:solidFill>
                  <a:srgbClr val="009900"/>
                </a:solidFill>
                <a:latin typeface="Courier New" panose="02070309020205020404" pitchFamily="49" charset="0"/>
                <a:cs typeface="Courier New" panose="02070309020205020404" pitchFamily="49" charset="0"/>
              </a:rPr>
              <a:t>0x08050000</a:t>
            </a:r>
            <a:r>
              <a:rPr lang="en-US" altLang="zh-TW" dirty="0"/>
              <a:t>, </a:t>
            </a:r>
            <a:r>
              <a:rPr lang="zh-TW" altLang="en-US" dirty="0">
                <a:latin typeface="標楷體" panose="03000509000000000000" pitchFamily="65" charset="-120"/>
                <a:ea typeface="標楷體" panose="03000509000000000000" pitchFamily="65" charset="-120"/>
              </a:rPr>
              <a:t>該</a:t>
            </a:r>
            <a:r>
              <a:rPr lang="en-US" altLang="zh-TW" dirty="0"/>
              <a:t>section</a:t>
            </a:r>
            <a:r>
              <a:rPr lang="zh-TW" altLang="en-US" dirty="0">
                <a:latin typeface="標楷體" panose="03000509000000000000" pitchFamily="65" charset="-120"/>
                <a:ea typeface="標楷體" panose="03000509000000000000" pitchFamily="65" charset="-120"/>
              </a:rPr>
              <a:t>內包含了</a:t>
            </a:r>
            <a:r>
              <a:rPr lang="en-US" altLang="zh-TW" dirty="0"/>
              <a:t>3</a:t>
            </a:r>
            <a:r>
              <a:rPr lang="zh-TW" altLang="en-US" dirty="0">
                <a:latin typeface="標楷體" panose="03000509000000000000" pitchFamily="65" charset="-120"/>
                <a:ea typeface="標楷體" panose="03000509000000000000" pitchFamily="65" charset="-120"/>
              </a:rPr>
              <a:t>個</a:t>
            </a:r>
            <a:r>
              <a:rPr lang="en-US" altLang="zh-TW" dirty="0"/>
              <a:t>32</a:t>
            </a:r>
            <a:r>
              <a:rPr lang="zh-TW" altLang="en-US" dirty="0">
                <a:latin typeface="標楷體" panose="03000509000000000000" pitchFamily="65" charset="-120"/>
                <a:ea typeface="標楷體" panose="03000509000000000000" pitchFamily="65" charset="-120"/>
              </a:rPr>
              <a:t>位全域性變數</a:t>
            </a:r>
            <a:r>
              <a:rPr lang="en-US" altLang="zh-TW" dirty="0">
                <a:latin typeface="標楷體" panose="03000509000000000000" pitchFamily="65" charset="-120"/>
                <a:ea typeface="標楷體" panose="03000509000000000000" pitchFamily="65" charset="-120"/>
              </a:rPr>
              <a:t>, </a:t>
            </a:r>
            <a:r>
              <a:rPr lang="en-US" altLang="zh-TW" b="1" dirty="0" err="1">
                <a:solidFill>
                  <a:srgbClr val="009900"/>
                </a:solidFill>
                <a:latin typeface="Courier New" panose="02070309020205020404" pitchFamily="49" charset="0"/>
                <a:cs typeface="Courier New" panose="02070309020205020404" pitchFamily="49" charset="0"/>
              </a:rPr>
              <a:t>i</a:t>
            </a:r>
            <a:r>
              <a:rPr lang="zh-TW" altLang="en-US" dirty="0"/>
              <a:t>、</a:t>
            </a:r>
            <a:r>
              <a:rPr lang="en-US" altLang="zh-TW" b="1" dirty="0">
                <a:solidFill>
                  <a:srgbClr val="009900"/>
                </a:solidFill>
                <a:latin typeface="Courier New" panose="02070309020205020404" pitchFamily="49" charset="0"/>
                <a:cs typeface="Courier New" panose="02070309020205020404" pitchFamily="49" charset="0"/>
              </a:rPr>
              <a:t>j</a:t>
            </a:r>
            <a:r>
              <a:rPr lang="zh-TW" altLang="en-US" dirty="0">
                <a:latin typeface="標楷體" panose="03000509000000000000" pitchFamily="65" charset="-120"/>
                <a:ea typeface="標楷體" panose="03000509000000000000" pitchFamily="65" charset="-120"/>
              </a:rPr>
              <a:t>和</a:t>
            </a:r>
            <a:r>
              <a:rPr lang="en-US" altLang="zh-TW" b="1" dirty="0">
                <a:solidFill>
                  <a:srgbClr val="009900"/>
                </a:solidFill>
                <a:latin typeface="Courier New" panose="02070309020205020404" pitchFamily="49" charset="0"/>
                <a:cs typeface="Courier New" panose="02070309020205020404" pitchFamily="49" charset="0"/>
              </a:rPr>
              <a:t>k</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分別</a:t>
            </a:r>
            <a:r>
              <a:rPr lang="zh-TW" altLang="en-US" dirty="0">
                <a:latin typeface="標楷體" panose="03000509000000000000" pitchFamily="65" charset="-120"/>
                <a:ea typeface="標楷體" panose="03000509000000000000" pitchFamily="65" charset="-120"/>
              </a:rPr>
              <a:t>為</a:t>
            </a:r>
            <a:r>
              <a:rPr lang="en-US" altLang="zh-TW" b="1" dirty="0">
                <a:solidFill>
                  <a:srgbClr val="009900"/>
                </a:solidFill>
                <a:latin typeface="Courier New" panose="02070309020205020404" pitchFamily="49" charset="0"/>
                <a:cs typeface="Courier New" panose="02070309020205020404" pitchFamily="49" charset="0"/>
              </a:rPr>
              <a:t>1</a:t>
            </a:r>
            <a:r>
              <a:rPr lang="en-US" altLang="zh-TW" dirty="0"/>
              <a:t>,</a:t>
            </a:r>
            <a:r>
              <a:rPr lang="en-US" altLang="zh-TW" b="1" dirty="0">
                <a:solidFill>
                  <a:srgbClr val="009900"/>
                </a:solidFill>
                <a:latin typeface="Courier New" panose="02070309020205020404" pitchFamily="49" charset="0"/>
                <a:cs typeface="Courier New" panose="02070309020205020404" pitchFamily="49" charset="0"/>
              </a:rPr>
              <a:t>2</a:t>
            </a:r>
            <a:r>
              <a:rPr lang="en-US" altLang="zh-TW" dirty="0"/>
              <a:t>,</a:t>
            </a:r>
            <a:r>
              <a:rPr lang="en-US" altLang="zh-TW" b="1" dirty="0">
                <a:solidFill>
                  <a:srgbClr val="009900"/>
                </a:solidFill>
                <a:latin typeface="Courier New" panose="02070309020205020404" pitchFamily="49" charset="0"/>
                <a:cs typeface="Courier New" panose="02070309020205020404" pitchFamily="49" charset="0"/>
              </a:rPr>
              <a:t>3</a:t>
            </a:r>
            <a:r>
              <a:rPr lang="en-US" altLang="zh-TW" dirty="0"/>
              <a:t>.</a:t>
            </a:r>
            <a:r>
              <a:rPr lang="zh-TW" altLang="en-US" dirty="0"/>
              <a:t/>
            </a:r>
            <a:br>
              <a:rPr lang="zh-TW" altLang="en-US" dirty="0"/>
            </a:br>
            <a:r>
              <a:rPr lang="en-US" altLang="zh-TW" dirty="0"/>
              <a:t>(2) </a:t>
            </a:r>
            <a:r>
              <a:rPr lang="en-US" altLang="zh-TW" b="1" dirty="0">
                <a:solidFill>
                  <a:srgbClr val="009900"/>
                </a:solidFill>
                <a:latin typeface="Courier New" panose="02070309020205020404" pitchFamily="49" charset="0"/>
                <a:cs typeface="Courier New" panose="02070309020205020404" pitchFamily="49" charset="0"/>
              </a:rPr>
              <a:t>.text </a:t>
            </a:r>
            <a:r>
              <a:rPr lang="en-US" altLang="zh-TW" dirty="0"/>
              <a:t>section</a:t>
            </a:r>
            <a:r>
              <a:rPr lang="zh-TW" altLang="en-US" dirty="0">
                <a:latin typeface="標楷體" panose="03000509000000000000" pitchFamily="65" charset="-120"/>
                <a:ea typeface="標楷體" panose="03000509000000000000" pitchFamily="65" charset="-120"/>
              </a:rPr>
              <a:t>內包含</a:t>
            </a:r>
            <a:r>
              <a:rPr lang="zh-TW" altLang="en-US" dirty="0" smtClean="0">
                <a:latin typeface="標楷體" panose="03000509000000000000" pitchFamily="65" charset="-120"/>
                <a:ea typeface="標楷體" panose="03000509000000000000" pitchFamily="65" charset="-120"/>
              </a:rPr>
              <a:t>由</a:t>
            </a:r>
            <a:r>
              <a:rPr lang="en-US" altLang="zh-TW" dirty="0" smtClean="0"/>
              <a:t>“</a:t>
            </a:r>
            <a:r>
              <a:rPr lang="en-US" altLang="zh-TW" b="1" dirty="0" err="1" smtClean="0">
                <a:solidFill>
                  <a:srgbClr val="009900"/>
                </a:solidFill>
                <a:latin typeface="Courier New" panose="02070309020205020404" pitchFamily="49" charset="0"/>
                <a:cs typeface="Courier New" panose="02070309020205020404" pitchFamily="49" charset="0"/>
              </a:rPr>
              <a:t>printf</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”j</a:t>
            </a:r>
            <a:r>
              <a:rPr lang="en-US" altLang="zh-TW" b="1" dirty="0">
                <a:solidFill>
                  <a:srgbClr val="009900"/>
                </a:solidFill>
                <a:latin typeface="Courier New" panose="02070309020205020404" pitchFamily="49" charset="0"/>
                <a:cs typeface="Courier New" panose="02070309020205020404" pitchFamily="49" charset="0"/>
              </a:rPr>
              <a:t>=%d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j </a:t>
            </a:r>
            <a:r>
              <a:rPr lang="en-US" altLang="zh-TW" b="1" dirty="0" smtClean="0">
                <a:solidFill>
                  <a:srgbClr val="009900"/>
                </a:solidFill>
                <a:latin typeface="Courier New" panose="02070309020205020404" pitchFamily="49" charset="0"/>
                <a:cs typeface="Courier New" panose="02070309020205020404" pitchFamily="49" charset="0"/>
              </a:rPr>
              <a:t>);</a:t>
            </a:r>
            <a:r>
              <a:rPr lang="en-US" altLang="zh-TW" dirty="0" smtClean="0"/>
              <a:t>”</a:t>
            </a:r>
            <a:r>
              <a:rPr lang="zh-TW" altLang="en-US" dirty="0" smtClean="0">
                <a:latin typeface="標楷體" panose="03000509000000000000" pitchFamily="65" charset="-120"/>
                <a:ea typeface="標楷體" panose="03000509000000000000" pitchFamily="65" charset="-120"/>
              </a:rPr>
              <a:t>程式</a:t>
            </a:r>
            <a:r>
              <a:rPr lang="zh-TW" altLang="en-US" dirty="0">
                <a:latin typeface="標楷體" panose="03000509000000000000" pitchFamily="65" charset="-120"/>
                <a:ea typeface="標楷體" panose="03000509000000000000" pitchFamily="65" charset="-120"/>
              </a:rPr>
              <a:t>片段產生的</a:t>
            </a:r>
            <a:r>
              <a:rPr lang="zh-TW" altLang="en-US" dirty="0" smtClean="0">
                <a:latin typeface="標楷體" panose="03000509000000000000" pitchFamily="65" charset="-120"/>
                <a:ea typeface="標楷體" panose="03000509000000000000" pitchFamily="65" charset="-120"/>
              </a:rPr>
              <a:t>程式碼。</a:t>
            </a:r>
            <a:endParaRPr lang="zh-TW" altLang="en-US"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a:t>
            </a:fld>
            <a:endParaRPr lang="zh-TW" altLang="en-US"/>
          </a:p>
        </p:txBody>
      </p:sp>
    </p:spTree>
    <p:extLst>
      <p:ext uri="{BB962C8B-B14F-4D97-AF65-F5344CB8AC3E}">
        <p14:creationId xmlns:p14="http://schemas.microsoft.com/office/powerpoint/2010/main" val="3204259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b="1" dirty="0">
                <a:solidFill>
                  <a:srgbClr val="009900"/>
                </a:solidFill>
                <a:latin typeface="Courier New" panose="02070309020205020404" pitchFamily="49" charset="0"/>
                <a:cs typeface="Courier New" panose="02070309020205020404" pitchFamily="49" charset="0"/>
              </a:rPr>
              <a:t>VMA</a:t>
            </a:r>
            <a:r>
              <a:rPr lang="zh-TW" altLang="en-US" dirty="0"/>
              <a:t> </a:t>
            </a:r>
            <a:r>
              <a:rPr lang="en-US" altLang="zh-TW" dirty="0"/>
              <a:t>and </a:t>
            </a:r>
            <a:r>
              <a:rPr lang="en-US" altLang="zh-TW" b="1" dirty="0">
                <a:solidFill>
                  <a:srgbClr val="009900"/>
                </a:solidFill>
                <a:latin typeface="Courier New" panose="02070309020205020404" pitchFamily="49" charset="0"/>
                <a:cs typeface="Courier New" panose="02070309020205020404" pitchFamily="49" charset="0"/>
              </a:rPr>
              <a:t>LMA</a:t>
            </a:r>
            <a:r>
              <a:rPr lang="en-US" altLang="zh-TW" dirty="0"/>
              <a:t> </a:t>
            </a:r>
            <a:r>
              <a:rPr lang="en-US" altLang="zh-TW" dirty="0" smtClean="0"/>
              <a:t>explanation (2) </a:t>
            </a:r>
            <a:r>
              <a:rPr lang="en-US" altLang="zh-TW" i="1" baseline="-25000" dirty="0" smtClean="0"/>
              <a:t>[</a:t>
            </a:r>
            <a:r>
              <a:rPr lang="en-US" altLang="zh-TW" i="1" baseline="-25000" dirty="0">
                <a:hlinkClick r:id="rId2"/>
              </a:rPr>
              <a:t>ITREAD01.COM</a:t>
            </a:r>
            <a:r>
              <a:rPr lang="en-US" altLang="zh-TW" i="1" baseline="-25000" dirty="0"/>
              <a:t>]</a:t>
            </a:r>
            <a:r>
              <a:rPr lang="en-US" altLang="zh-TW" dirty="0"/>
              <a:t> </a:t>
            </a:r>
            <a:endParaRPr lang="zh-TW" altLang="en-US" dirty="0"/>
          </a:p>
        </p:txBody>
      </p:sp>
      <p:sp>
        <p:nvSpPr>
          <p:cNvPr id="2" name="內容版面配置區 1"/>
          <p:cNvSpPr>
            <a:spLocks noGrp="1"/>
          </p:cNvSpPr>
          <p:nvPr>
            <p:ph idx="1"/>
          </p:nvPr>
        </p:nvSpPr>
        <p:spPr/>
        <p:txBody>
          <a:bodyPr/>
          <a:lstStyle/>
          <a:p>
            <a:r>
              <a:rPr lang="zh-TW" altLang="en-US" dirty="0">
                <a:latin typeface="標楷體" panose="03000509000000000000" pitchFamily="65" charset="-120"/>
                <a:ea typeface="標楷體" panose="03000509000000000000" pitchFamily="65" charset="-120"/>
              </a:rPr>
              <a:t>連線時指定</a:t>
            </a:r>
            <a:r>
              <a:rPr lang="en-US" altLang="zh-TW" b="1" dirty="0">
                <a:solidFill>
                  <a:srgbClr val="009900"/>
                </a:solidFill>
                <a:latin typeface="Courier New" panose="02070309020205020404" pitchFamily="49" charset="0"/>
                <a:cs typeface="Courier New" panose="02070309020205020404" pitchFamily="49" charset="0"/>
              </a:rPr>
              <a:t>.data </a:t>
            </a:r>
            <a:r>
              <a:rPr lang="en-US" altLang="zh-TW" dirty="0"/>
              <a:t>section</a:t>
            </a:r>
            <a:r>
              <a:rPr lang="zh-TW" altLang="en-US" dirty="0">
                <a:latin typeface="標楷體" panose="03000509000000000000" pitchFamily="65" charset="-120"/>
                <a:ea typeface="標楷體" panose="03000509000000000000" pitchFamily="65" charset="-120"/>
              </a:rPr>
              <a:t>的</a:t>
            </a:r>
            <a:r>
              <a:rPr lang="en-US" altLang="zh-TW" dirty="0"/>
              <a:t>VMA</a:t>
            </a:r>
            <a:r>
              <a:rPr lang="zh-TW" altLang="en-US" dirty="0">
                <a:latin typeface="標楷體" panose="03000509000000000000" pitchFamily="65" charset="-120"/>
                <a:ea typeface="標楷體" panose="03000509000000000000" pitchFamily="65" charset="-120"/>
              </a:rPr>
              <a:t>為</a:t>
            </a:r>
            <a:r>
              <a:rPr lang="en-US" altLang="zh-TW" b="1" dirty="0">
                <a:solidFill>
                  <a:srgbClr val="009900"/>
                </a:solidFill>
                <a:latin typeface="Courier New" panose="02070309020205020404" pitchFamily="49" charset="0"/>
                <a:cs typeface="Courier New" panose="02070309020205020404" pitchFamily="49" charset="0"/>
              </a:rPr>
              <a:t>0x08050000</a:t>
            </a:r>
            <a:r>
              <a:rPr lang="en-US" altLang="zh-TW" dirty="0">
                <a:latin typeface="標楷體" panose="03000509000000000000" pitchFamily="65" charset="-120"/>
                <a:ea typeface="標楷體" panose="03000509000000000000" pitchFamily="65" charset="-120"/>
              </a:rPr>
              <a:t>, </a:t>
            </a:r>
            <a:r>
              <a:rPr lang="zh-TW" altLang="en-US" dirty="0">
                <a:latin typeface="標楷體" panose="03000509000000000000" pitchFamily="65" charset="-120"/>
                <a:ea typeface="標楷體" panose="03000509000000000000" pitchFamily="65" charset="-120"/>
              </a:rPr>
              <a:t>產生的</a:t>
            </a:r>
            <a:r>
              <a:rPr lang="en-US" altLang="zh-TW" b="1" dirty="0" err="1">
                <a:solidFill>
                  <a:srgbClr val="009900"/>
                </a:solidFill>
                <a:latin typeface="Courier New" panose="02070309020205020404" pitchFamily="49" charset="0"/>
                <a:cs typeface="Courier New" panose="02070309020205020404" pitchFamily="49" charset="0"/>
              </a:rPr>
              <a:t>printf</a:t>
            </a:r>
            <a:r>
              <a:rPr lang="zh-TW" altLang="en-US" dirty="0">
                <a:latin typeface="標楷體" panose="03000509000000000000" pitchFamily="65" charset="-120"/>
                <a:ea typeface="標楷體" panose="03000509000000000000" pitchFamily="65" charset="-120"/>
              </a:rPr>
              <a:t>指令是將地址為</a:t>
            </a:r>
            <a:r>
              <a:rPr lang="en-US" altLang="zh-TW" b="1" dirty="0">
                <a:solidFill>
                  <a:srgbClr val="009900"/>
                </a:solidFill>
                <a:latin typeface="Courier New" panose="02070309020205020404" pitchFamily="49" charset="0"/>
                <a:cs typeface="Courier New" panose="02070309020205020404" pitchFamily="49" charset="0"/>
              </a:rPr>
              <a:t>0x08050004</a:t>
            </a:r>
            <a:r>
              <a:rPr lang="zh-TW" altLang="en-US" dirty="0">
                <a:latin typeface="標楷體" panose="03000509000000000000" pitchFamily="65" charset="-120"/>
                <a:ea typeface="標楷體" panose="03000509000000000000" pitchFamily="65" charset="-120"/>
              </a:rPr>
              <a:t>處的</a:t>
            </a:r>
            <a:r>
              <a:rPr lang="en-US" altLang="zh-TW" dirty="0"/>
              <a:t>4</a:t>
            </a:r>
            <a:r>
              <a:rPr lang="zh-TW" altLang="en-US" dirty="0">
                <a:latin typeface="標楷體" panose="03000509000000000000" pitchFamily="65" charset="-120"/>
                <a:ea typeface="標楷體" panose="03000509000000000000" pitchFamily="65" charset="-120"/>
              </a:rPr>
              <a:t>位元組內容作為一個整數打印出來。</a:t>
            </a:r>
            <a:r>
              <a:rPr lang="zh-TW" altLang="en-US" dirty="0"/>
              <a:t/>
            </a:r>
            <a:br>
              <a:rPr lang="zh-TW" altLang="en-US" dirty="0"/>
            </a:br>
            <a:r>
              <a:rPr lang="zh-TW" altLang="en-US" dirty="0"/>
              <a:t/>
            </a:r>
            <a:br>
              <a:rPr lang="zh-TW" altLang="en-US" dirty="0"/>
            </a:br>
            <a:r>
              <a:rPr lang="zh-TW" altLang="en-US" dirty="0">
                <a:latin typeface="標楷體" panose="03000509000000000000" pitchFamily="65" charset="-120"/>
                <a:ea typeface="標楷體" panose="03000509000000000000" pitchFamily="65" charset="-120"/>
              </a:rPr>
              <a:t>如果</a:t>
            </a:r>
            <a:r>
              <a:rPr lang="en-US" altLang="zh-TW" b="1" dirty="0">
                <a:solidFill>
                  <a:srgbClr val="009900"/>
                </a:solidFill>
                <a:latin typeface="Courier New" panose="02070309020205020404" pitchFamily="49" charset="0"/>
                <a:cs typeface="Courier New" panose="02070309020205020404" pitchFamily="49" charset="0"/>
              </a:rPr>
              <a:t>.data </a:t>
            </a:r>
            <a:r>
              <a:rPr lang="en-US" altLang="zh-TW" dirty="0"/>
              <a:t>section</a:t>
            </a:r>
            <a:r>
              <a:rPr lang="zh-TW" altLang="en-US" dirty="0">
                <a:latin typeface="標楷體" panose="03000509000000000000" pitchFamily="65" charset="-120"/>
                <a:ea typeface="標楷體" panose="03000509000000000000" pitchFamily="65" charset="-120"/>
              </a:rPr>
              <a:t>的</a:t>
            </a:r>
            <a:r>
              <a:rPr lang="en-US" altLang="zh-TW" dirty="0"/>
              <a:t>LMA</a:t>
            </a:r>
            <a:r>
              <a:rPr lang="zh-TW" altLang="en-US" dirty="0">
                <a:latin typeface="標楷體" panose="03000509000000000000" pitchFamily="65" charset="-120"/>
                <a:ea typeface="標楷體" panose="03000509000000000000" pitchFamily="65" charset="-120"/>
              </a:rPr>
              <a:t>為</a:t>
            </a:r>
            <a:r>
              <a:rPr lang="en-US" altLang="zh-TW" b="1" dirty="0">
                <a:solidFill>
                  <a:srgbClr val="009900"/>
                </a:solidFill>
                <a:latin typeface="Courier New" panose="02070309020205020404" pitchFamily="49" charset="0"/>
                <a:cs typeface="Courier New" panose="02070309020205020404" pitchFamily="49" charset="0"/>
              </a:rPr>
              <a:t>0x08050000</a:t>
            </a:r>
            <a:r>
              <a:rPr lang="en-US" altLang="zh-TW" dirty="0"/>
              <a:t>,</a:t>
            </a:r>
            <a:r>
              <a:rPr lang="zh-TW" altLang="en-US" dirty="0">
                <a:latin typeface="標楷體" panose="03000509000000000000" pitchFamily="65" charset="-120"/>
                <a:ea typeface="標楷體" panose="03000509000000000000" pitchFamily="65" charset="-120"/>
              </a:rPr>
              <a:t>顯然結果是</a:t>
            </a:r>
            <a:r>
              <a:rPr lang="en-US" altLang="zh-TW" b="1" dirty="0" smtClean="0">
                <a:solidFill>
                  <a:srgbClr val="009900"/>
                </a:solidFill>
                <a:latin typeface="Courier New" panose="02070309020205020404" pitchFamily="49" charset="0"/>
                <a:cs typeface="Courier New" panose="02070309020205020404" pitchFamily="49" charset="0"/>
              </a:rPr>
              <a:t>j=2</a:t>
            </a:r>
            <a:r>
              <a:rPr lang="zh-TW" altLang="en-US" dirty="0" smtClean="0"/>
              <a:t>。</a:t>
            </a:r>
            <a:r>
              <a:rPr lang="zh-TW" altLang="en-US" dirty="0"/>
              <a:t/>
            </a:r>
            <a:br>
              <a:rPr lang="zh-TW" altLang="en-US" dirty="0"/>
            </a:br>
            <a:r>
              <a:rPr lang="zh-TW" altLang="en-US" dirty="0">
                <a:latin typeface="標楷體" panose="03000509000000000000" pitchFamily="65" charset="-120"/>
                <a:ea typeface="標楷體" panose="03000509000000000000" pitchFamily="65" charset="-120"/>
              </a:rPr>
              <a:t>如果</a:t>
            </a:r>
            <a:r>
              <a:rPr lang="en-US" altLang="zh-TW" b="1" dirty="0">
                <a:solidFill>
                  <a:srgbClr val="009900"/>
                </a:solidFill>
                <a:latin typeface="Courier New" panose="02070309020205020404" pitchFamily="49" charset="0"/>
                <a:cs typeface="Courier New" panose="02070309020205020404" pitchFamily="49" charset="0"/>
              </a:rPr>
              <a:t>.data </a:t>
            </a:r>
            <a:r>
              <a:rPr lang="en-US" altLang="zh-TW" dirty="0"/>
              <a:t>section</a:t>
            </a:r>
            <a:r>
              <a:rPr lang="zh-TW" altLang="en-US" dirty="0">
                <a:latin typeface="標楷體" panose="03000509000000000000" pitchFamily="65" charset="-120"/>
                <a:ea typeface="標楷體" panose="03000509000000000000" pitchFamily="65" charset="-120"/>
              </a:rPr>
              <a:t>的</a:t>
            </a:r>
            <a:r>
              <a:rPr lang="en-US" altLang="zh-TW" dirty="0"/>
              <a:t>LMA</a:t>
            </a:r>
            <a:r>
              <a:rPr lang="zh-TW" altLang="en-US" dirty="0">
                <a:latin typeface="標楷體" panose="03000509000000000000" pitchFamily="65" charset="-120"/>
                <a:ea typeface="標楷體" panose="03000509000000000000" pitchFamily="65" charset="-120"/>
              </a:rPr>
              <a:t>為</a:t>
            </a:r>
            <a:r>
              <a:rPr lang="en-US" altLang="zh-TW" b="1" dirty="0">
                <a:solidFill>
                  <a:srgbClr val="009900"/>
                </a:solidFill>
                <a:latin typeface="Courier New" panose="02070309020205020404" pitchFamily="49" charset="0"/>
                <a:cs typeface="Courier New" panose="02070309020205020404" pitchFamily="49" charset="0"/>
              </a:rPr>
              <a:t>0x08050004</a:t>
            </a:r>
            <a:r>
              <a:rPr lang="en-US" altLang="zh-TW" dirty="0"/>
              <a:t>,</a:t>
            </a:r>
            <a:r>
              <a:rPr lang="zh-TW" altLang="en-US" dirty="0">
                <a:latin typeface="標楷體" panose="03000509000000000000" pitchFamily="65" charset="-120"/>
                <a:ea typeface="標楷體" panose="03000509000000000000" pitchFamily="65" charset="-120"/>
              </a:rPr>
              <a:t>顯然結果是</a:t>
            </a:r>
            <a:r>
              <a:rPr lang="en-US" altLang="zh-TW" b="1" dirty="0" smtClean="0">
                <a:solidFill>
                  <a:srgbClr val="009900"/>
                </a:solidFill>
                <a:latin typeface="Courier New" panose="02070309020205020404" pitchFamily="49" charset="0"/>
                <a:cs typeface="Courier New" panose="02070309020205020404" pitchFamily="49" charset="0"/>
              </a:rPr>
              <a:t>j=1</a:t>
            </a:r>
            <a:r>
              <a:rPr lang="zh-TW" altLang="en-US" dirty="0" smtClean="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a:t>
            </a:fld>
            <a:endParaRPr lang="zh-TW" altLang="en-US"/>
          </a:p>
        </p:txBody>
      </p:sp>
    </p:spTree>
    <p:extLst>
      <p:ext uri="{BB962C8B-B14F-4D97-AF65-F5344CB8AC3E}">
        <p14:creationId xmlns:p14="http://schemas.microsoft.com/office/powerpoint/2010/main" val="174512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smtClean="0"/>
              <a:t>Linker Script (Section Definition)</a:t>
            </a:r>
            <a:r>
              <a:rPr lang="zh-TW" altLang="en-US" dirty="0" smtClean="0"/>
              <a:t> </a:t>
            </a:r>
            <a:r>
              <a:rPr lang="en-US" altLang="zh-TW" dirty="0" smtClean="0"/>
              <a:t>for </a:t>
            </a:r>
            <a:r>
              <a:rPr lang="en-US" altLang="zh-TW" b="1" dirty="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head.text</a:t>
            </a:r>
            <a:r>
              <a:rPr lang="en-US" altLang="zh-TW" b="1" dirty="0">
                <a:solidFill>
                  <a:srgbClr val="0B8319"/>
                </a:solidFill>
                <a:latin typeface="Courier New" panose="02070309020205020404" pitchFamily="49" charset="0"/>
                <a:cs typeface="Courier New" panose="02070309020205020404" pitchFamily="49" charset="0"/>
              </a:rPr>
              <a:t> </a:t>
            </a:r>
            <a:endParaRPr lang="zh-TW" altLang="en-US" b="1" dirty="0"/>
          </a:p>
        </p:txBody>
      </p:sp>
      <p:sp>
        <p:nvSpPr>
          <p:cNvPr id="2" name="內容版面配置區 1"/>
          <p:cNvSpPr>
            <a:spLocks noGrp="1"/>
          </p:cNvSpPr>
          <p:nvPr>
            <p:ph idx="1"/>
          </p:nvPr>
        </p:nvSpPr>
        <p:spPr>
          <a:xfrm>
            <a:off x="872067" y="1988840"/>
            <a:ext cx="7408333" cy="4680520"/>
          </a:xfrm>
        </p:spPr>
        <p:txBody>
          <a:bodyPr>
            <a:normAutofit fontScale="77500" lnSpcReduction="20000"/>
          </a:bodyPr>
          <a:lstStyle/>
          <a:p>
            <a:pPr marL="0" indent="0">
              <a:buNone/>
            </a:pPr>
            <a:r>
              <a:rPr lang="en-US" altLang="zh-TW" b="1" dirty="0">
                <a:solidFill>
                  <a:srgbClr val="0B8319"/>
                </a:solidFill>
                <a:latin typeface="Courier New" panose="02070309020205020404" pitchFamily="49" charset="0"/>
                <a:cs typeface="Courier New" panose="02070309020205020404" pitchFamily="49" charset="0"/>
              </a:rPr>
              <a:t>SECTIONS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 </a:t>
            </a:r>
            <a:r>
              <a:rPr lang="en-US" altLang="zh-TW" b="1" dirty="0">
                <a:solidFill>
                  <a:srgbClr val="0B8319"/>
                </a:solidFill>
                <a:latin typeface="Courier New" panose="02070309020205020404" pitchFamily="49" charset="0"/>
                <a:cs typeface="Courier New" panose="02070309020205020404" pitchFamily="49" charset="0"/>
              </a:rPr>
              <a:t>= 0;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head.text</a:t>
            </a:r>
            <a:r>
              <a:rPr lang="en-US" altLang="zh-TW" b="1" dirty="0">
                <a:solidFill>
                  <a:srgbClr val="0B8319"/>
                </a:solidFill>
                <a:latin typeface="Courier New" panose="02070309020205020404" pitchFamily="49" charset="0"/>
                <a:cs typeface="Courier New" panose="02070309020205020404" pitchFamily="49" charset="0"/>
              </a:rPr>
              <a:t> :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 </a:t>
            </a:r>
            <a:r>
              <a:rPr lang="en-US" altLang="zh-TW" b="1" dirty="0">
                <a:solidFill>
                  <a:srgbClr val="0B8319"/>
                </a:solidFill>
                <a:latin typeface="Courier New" panose="02070309020205020404" pitchFamily="49" charset="0"/>
                <a:cs typeface="Courier New" panose="02070309020205020404" pitchFamily="49" charset="0"/>
              </a:rPr>
              <a:t>_head = . ;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HEAD_TEXT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_</a:t>
            </a:r>
            <a:r>
              <a:rPr lang="en-US" altLang="zh-TW" b="1" dirty="0" err="1">
                <a:solidFill>
                  <a:srgbClr val="0B8319"/>
                </a:solidFill>
                <a:latin typeface="Courier New" panose="02070309020205020404" pitchFamily="49" charset="0"/>
                <a:cs typeface="Courier New" panose="02070309020205020404" pitchFamily="49" charset="0"/>
              </a:rPr>
              <a:t>ehead</a:t>
            </a:r>
            <a:r>
              <a:rPr lang="en-US" altLang="zh-TW" b="1" dirty="0">
                <a:solidFill>
                  <a:srgbClr val="0B8319"/>
                </a:solidFill>
                <a:latin typeface="Courier New" panose="02070309020205020404" pitchFamily="49" charset="0"/>
                <a:cs typeface="Courier New" panose="02070309020205020404" pitchFamily="49" charset="0"/>
              </a:rPr>
              <a:t> = . ;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 </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 </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14</a:t>
            </a:fld>
            <a:endParaRPr lang="zh-TW" altLang="en-US"/>
          </a:p>
        </p:txBody>
      </p:sp>
    </p:spTree>
    <p:extLst>
      <p:ext uri="{BB962C8B-B14F-4D97-AF65-F5344CB8AC3E}">
        <p14:creationId xmlns:p14="http://schemas.microsoft.com/office/powerpoint/2010/main" val="35900608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Macro </a:t>
            </a:r>
            <a:r>
              <a:rPr lang="en-US" altLang="zh-TW" b="1" dirty="0">
                <a:latin typeface="Courier New" panose="02070309020205020404" pitchFamily="49" charset="0"/>
                <a:cs typeface="Courier New" panose="02070309020205020404" pitchFamily="49" charset="0"/>
                <a:hlinkClick r:id="rId2"/>
              </a:rPr>
              <a:t>__HEAD</a:t>
            </a:r>
            <a:endParaRPr lang="zh-TW" altLang="en-US" b="1" dirty="0">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a:xfrm>
            <a:off x="872067" y="2675467"/>
            <a:ext cx="8020413" cy="3450696"/>
          </a:xfrm>
        </p:spPr>
        <p:txBody>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rPr>
              <a:t>#define </a:t>
            </a:r>
            <a:r>
              <a:rPr lang="en-US" altLang="zh-TW" b="1" dirty="0">
                <a:solidFill>
                  <a:srgbClr val="009900"/>
                </a:solidFill>
                <a:latin typeface="Courier New" panose="02070309020205020404" pitchFamily="49" charset="0"/>
                <a:cs typeface="Courier New" panose="02070309020205020404" pitchFamily="49" charset="0"/>
                <a:hlinkClick r:id="rId3"/>
              </a:rPr>
              <a:t>__HEAD</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hlinkClick r:id="rId4"/>
              </a:rPr>
              <a:t>section</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head.text","ax</a:t>
            </a:r>
            <a:r>
              <a:rPr lang="en-US" altLang="zh-TW" b="1" dirty="0">
                <a:solidFill>
                  <a:srgbClr val="009900"/>
                </a:solidFill>
                <a:latin typeface="Courier New" panose="02070309020205020404" pitchFamily="49" charset="0"/>
                <a:cs typeface="Courier New" panose="02070309020205020404" pitchFamily="49" charset="0"/>
              </a:rPr>
              <a:t>"</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15</a:t>
            </a:fld>
            <a:endParaRPr lang="zh-TW" altLang="en-US"/>
          </a:p>
        </p:txBody>
      </p:sp>
    </p:spTree>
    <p:extLst>
      <p:ext uri="{BB962C8B-B14F-4D97-AF65-F5344CB8AC3E}">
        <p14:creationId xmlns:p14="http://schemas.microsoft.com/office/powerpoint/2010/main" val="295180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solidFill>
                  <a:schemeClr val="bg1"/>
                </a:solidFill>
                <a:cs typeface="Courier New" panose="02070309020205020404" pitchFamily="49" charset="0"/>
              </a:rPr>
              <a:t>Linker Variable  </a:t>
            </a: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dirty="0"/>
              <a:t> </a:t>
            </a:r>
            <a:endParaRPr lang="zh-TW" altLang="en-US" dirty="0"/>
          </a:p>
        </p:txBody>
      </p:sp>
      <p:sp>
        <p:nvSpPr>
          <p:cNvPr id="2" name="內容版面配置區 1"/>
          <p:cNvSpPr>
            <a:spLocks noGrp="1"/>
          </p:cNvSpPr>
          <p:nvPr>
            <p:ph idx="1"/>
          </p:nvPr>
        </p:nvSpPr>
        <p:spPr/>
        <p:txBody>
          <a:bodyPr/>
          <a:lstStyle/>
          <a:p>
            <a:r>
              <a:rPr lang="en-US" altLang="zh-TW" dirty="0" smtClean="0"/>
              <a:t>The</a:t>
            </a:r>
            <a:r>
              <a:rPr lang="en-US" altLang="zh-TW" dirty="0"/>
              <a:t> </a:t>
            </a:r>
            <a:r>
              <a:rPr lang="en-US" altLang="zh-TW" b="1" dirty="0">
                <a:solidFill>
                  <a:srgbClr val="0B8319"/>
                </a:solidFill>
                <a:latin typeface="Courier New" panose="02070309020205020404" pitchFamily="49" charset="0"/>
                <a:cs typeface="Courier New" panose="02070309020205020404" pitchFamily="49" charset="0"/>
              </a:rPr>
              <a:t>.</a:t>
            </a:r>
            <a:r>
              <a:rPr lang="en-US" altLang="zh-TW" dirty="0"/>
              <a:t> symbol is a special </a:t>
            </a:r>
            <a:r>
              <a:rPr lang="en-US" altLang="zh-TW" i="1" dirty="0">
                <a:latin typeface="Times New Roman" panose="02020603050405020304" pitchFamily="18" charset="0"/>
                <a:cs typeface="Times New Roman" panose="02020603050405020304" pitchFamily="18" charset="0"/>
              </a:rPr>
              <a:t>linker variable</a:t>
            </a:r>
            <a:r>
              <a:rPr lang="en-US" altLang="zh-TW" dirty="0"/>
              <a:t>, the </a:t>
            </a:r>
            <a:r>
              <a:rPr lang="en-US" altLang="zh-TW" i="1" dirty="0">
                <a:latin typeface="Times New Roman" panose="02020603050405020304" pitchFamily="18" charset="0"/>
                <a:cs typeface="Times New Roman" panose="02020603050405020304" pitchFamily="18" charset="0"/>
              </a:rPr>
              <a:t>location counter</a:t>
            </a:r>
            <a:r>
              <a:rPr lang="en-US" altLang="zh-TW" dirty="0"/>
              <a:t>. </a:t>
            </a:r>
            <a:endParaRPr lang="en-US" altLang="zh-TW" dirty="0" smtClean="0"/>
          </a:p>
          <a:p>
            <a:r>
              <a:rPr lang="en-US" altLang="zh-TW" dirty="0" smtClean="0"/>
              <a:t>The </a:t>
            </a:r>
            <a:r>
              <a:rPr lang="en-US" altLang="zh-TW" dirty="0"/>
              <a:t>value assigned to it is an offset relative to the segment.</a:t>
            </a:r>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16</a:t>
            </a:fld>
            <a:endParaRPr lang="zh-TW" altLang="en-US"/>
          </a:p>
        </p:txBody>
      </p:sp>
    </p:spTree>
    <p:extLst>
      <p:ext uri="{BB962C8B-B14F-4D97-AF65-F5344CB8AC3E}">
        <p14:creationId xmlns:p14="http://schemas.microsoft.com/office/powerpoint/2010/main" val="107728744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Section </a:t>
            </a: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err="1" smtClean="0">
                <a:solidFill>
                  <a:srgbClr val="0B8319"/>
                </a:solidFill>
                <a:latin typeface="Courier New" panose="02070309020205020404" pitchFamily="49" charset="0"/>
                <a:cs typeface="Courier New" panose="02070309020205020404" pitchFamily="49" charset="0"/>
              </a:rPr>
              <a:t>head.text</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a:xfrm>
            <a:off x="457200" y="1981200"/>
            <a:ext cx="8579296" cy="3886200"/>
          </a:xfrm>
        </p:spPr>
        <p:txBody>
          <a:bodyPr/>
          <a:lstStyle/>
          <a:p>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head.text</a:t>
            </a:r>
            <a:r>
              <a:rPr lang="en-US" altLang="zh-TW" dirty="0"/>
              <a:t> is the name of the section and </a:t>
            </a:r>
            <a:r>
              <a:rPr lang="en-US" altLang="zh-TW" b="1" dirty="0">
                <a:solidFill>
                  <a:srgbClr val="0B8319"/>
                </a:solidFill>
                <a:latin typeface="Courier New" panose="02070309020205020404" pitchFamily="49" charset="0"/>
                <a:cs typeface="Courier New" panose="02070309020205020404" pitchFamily="49" charset="0"/>
              </a:rPr>
              <a:t>ax</a:t>
            </a:r>
            <a:r>
              <a:rPr lang="en-US" altLang="zh-TW" dirty="0"/>
              <a:t> is a set of flags. </a:t>
            </a:r>
            <a:endParaRPr lang="en-US" altLang="zh-TW" dirty="0" smtClean="0"/>
          </a:p>
          <a:p>
            <a:r>
              <a:rPr lang="en-US" altLang="zh-TW" dirty="0" smtClean="0"/>
              <a:t>In </a:t>
            </a:r>
            <a:r>
              <a:rPr lang="en-US" altLang="zh-TW" dirty="0"/>
              <a:t>our case, these flags show us that this section is </a:t>
            </a:r>
            <a:r>
              <a:rPr lang="en-US" altLang="zh-TW" dirty="0">
                <a:hlinkClick r:id="rId2"/>
              </a:rPr>
              <a:t>executable</a:t>
            </a:r>
            <a:r>
              <a:rPr lang="en-US" altLang="zh-TW" dirty="0"/>
              <a:t> or in other words contains code</a:t>
            </a:r>
            <a:r>
              <a:rPr lang="en-US" altLang="zh-TW" dirty="0" smtClean="0"/>
              <a:t>.</a:t>
            </a:r>
          </a:p>
          <a:p>
            <a:r>
              <a:rPr lang="en-US" altLang="zh-TW" dirty="0"/>
              <a:t>We can find the definition of this section in the </a:t>
            </a:r>
            <a:r>
              <a:rPr lang="en-US" altLang="zh-TW" dirty="0">
                <a:hlinkClick r:id="rId3"/>
              </a:rPr>
              <a:t>arch/x86/boot/compressed/</a:t>
            </a:r>
            <a:r>
              <a:rPr lang="en-US" altLang="zh-TW" dirty="0" err="1">
                <a:hlinkClick r:id="rId3"/>
              </a:rPr>
              <a:t>vmlinux.lds.S</a:t>
            </a:r>
            <a:r>
              <a:rPr lang="en-US" altLang="zh-TW" dirty="0"/>
              <a:t> </a:t>
            </a:r>
            <a:r>
              <a:rPr lang="en-US" altLang="zh-TW" i="1" dirty="0">
                <a:latin typeface="Times New Roman" panose="02020603050405020304" pitchFamily="18" charset="0"/>
                <a:cs typeface="Times New Roman" panose="02020603050405020304" pitchFamily="18" charset="0"/>
              </a:rPr>
              <a:t>linker </a:t>
            </a:r>
            <a:r>
              <a:rPr lang="en-US" altLang="zh-TW" i="1" dirty="0" smtClean="0">
                <a:latin typeface="Times New Roman" panose="02020603050405020304" pitchFamily="18" charset="0"/>
                <a:cs typeface="Times New Roman" panose="02020603050405020304" pitchFamily="18" charset="0"/>
              </a:rPr>
              <a:t>script</a:t>
            </a:r>
            <a:r>
              <a:rPr lang="en-US" altLang="zh-TW" dirty="0" smtClean="0"/>
              <a:t>.</a:t>
            </a:r>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17</a:t>
            </a:fld>
            <a:endParaRPr lang="zh-TW" altLang="en-US"/>
          </a:p>
        </p:txBody>
      </p:sp>
    </p:spTree>
    <p:extLst>
      <p:ext uri="{BB962C8B-B14F-4D97-AF65-F5344CB8AC3E}">
        <p14:creationId xmlns:p14="http://schemas.microsoft.com/office/powerpoint/2010/main" val="40784249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Variable </a:t>
            </a:r>
            <a:r>
              <a:rPr lang="en-US" altLang="zh-TW" b="1" dirty="0" smtClean="0">
                <a:solidFill>
                  <a:srgbClr val="009900"/>
                </a:solidFill>
                <a:latin typeface="Courier New" panose="02070309020205020404" pitchFamily="49" charset="0"/>
                <a:cs typeface="Courier New" panose="02070309020205020404" pitchFamily="49" charset="0"/>
              </a:rPr>
              <a:t>_end</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dirty="0" smtClean="0"/>
              <a:t>Variable </a:t>
            </a:r>
            <a:r>
              <a:rPr lang="en-US" altLang="zh-TW" b="1" dirty="0" smtClean="0">
                <a:solidFill>
                  <a:srgbClr val="009900"/>
                </a:solidFill>
                <a:latin typeface="Courier New" panose="02070309020205020404" pitchFamily="49" charset="0"/>
                <a:cs typeface="Courier New" panose="02070309020205020404" pitchFamily="49" charset="0"/>
                <a:hlinkClick r:id="rId2"/>
              </a:rPr>
              <a:t>_end</a:t>
            </a:r>
            <a:r>
              <a:rPr lang="en-US" altLang="zh-TW" dirty="0" smtClean="0">
                <a:solidFill>
                  <a:schemeClr val="accent2"/>
                </a:solidFill>
                <a:cs typeface="Courier New" panose="02070309020205020404" pitchFamily="49" charset="0"/>
              </a:rPr>
              <a:t> </a:t>
            </a:r>
            <a:r>
              <a:rPr lang="en-US" altLang="zh-TW" dirty="0" smtClean="0"/>
              <a:t>stores </a:t>
            </a:r>
            <a:r>
              <a:rPr lang="en-US" altLang="zh-TW" dirty="0"/>
              <a:t>the value </a:t>
            </a:r>
            <a:r>
              <a:rPr lang="en-US" altLang="zh-TW" dirty="0" smtClean="0"/>
              <a:t>of the </a:t>
            </a:r>
            <a:r>
              <a:rPr lang="en-US" altLang="zh-TW" dirty="0"/>
              <a:t>address of the end of the </a:t>
            </a:r>
            <a:r>
              <a:rPr lang="en-US" altLang="zh-TW" b="1" dirty="0">
                <a:solidFill>
                  <a:srgbClr val="009900"/>
                </a:solidFill>
                <a:latin typeface="Courier New" panose="02070309020205020404" pitchFamily="49" charset="0"/>
                <a:cs typeface="Courier New" panose="02070309020205020404" pitchFamily="49" charset="0"/>
              </a:rPr>
              <a:t>setup</a:t>
            </a:r>
            <a:r>
              <a:rPr lang="en-US" altLang="zh-TW" dirty="0"/>
              <a:t> </a:t>
            </a:r>
            <a:r>
              <a:rPr lang="en-US" altLang="zh-TW" dirty="0" smtClean="0"/>
              <a:t>code.</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18</a:t>
            </a:fld>
            <a:endParaRPr lang="zh-TW" altLang="en-US"/>
          </a:p>
        </p:txBody>
      </p:sp>
    </p:spTree>
    <p:extLst>
      <p:ext uri="{BB962C8B-B14F-4D97-AF65-F5344CB8AC3E}">
        <p14:creationId xmlns:p14="http://schemas.microsoft.com/office/powerpoint/2010/main" val="291115472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1844824"/>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r>
              <a:rPr lang="en-US" altLang="zh-TW" sz="4000" dirty="0" smtClean="0"/>
              <a:t>Background Knowledge</a:t>
            </a:r>
            <a:endParaRPr lang="zh-TW" altLang="en-US" sz="4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19</a:t>
            </a:fld>
            <a:endParaRPr lang="zh-TW" altLang="en-US"/>
          </a:p>
        </p:txBody>
      </p:sp>
    </p:spTree>
    <p:extLst>
      <p:ext uri="{BB962C8B-B14F-4D97-AF65-F5344CB8AC3E}">
        <p14:creationId xmlns:p14="http://schemas.microsoft.com/office/powerpoint/2010/main" val="21597929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pPr fontAlgn="base"/>
            <a:r>
              <a:rPr lang="en-US" altLang="zh-TW" dirty="0" smtClean="0"/>
              <a:t>Use </a:t>
            </a:r>
            <a:r>
              <a:rPr lang="en-US" altLang="zh-TW" dirty="0"/>
              <a:t>32 </a:t>
            </a:r>
            <a:r>
              <a:rPr lang="en-US" altLang="zh-TW" dirty="0" smtClean="0"/>
              <a:t>Bits Registers/Instructions </a:t>
            </a:r>
            <a:r>
              <a:rPr lang="en-US" altLang="zh-TW" dirty="0"/>
              <a:t>in </a:t>
            </a:r>
            <a:r>
              <a:rPr lang="en-US" altLang="zh-TW" dirty="0" smtClean="0"/>
              <a:t>Real Mode (1) </a:t>
            </a:r>
            <a:r>
              <a:rPr lang="en-US" altLang="zh-TW" i="1" baseline="-25000" dirty="0" smtClean="0"/>
              <a:t>[</a:t>
            </a:r>
            <a:r>
              <a:rPr lang="en-US" altLang="zh-TW" i="1" baseline="-25000" dirty="0" err="1" smtClean="0">
                <a:hlinkClick r:id="rId2"/>
              </a:rPr>
              <a:t>ninjalj</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normAutofit/>
          </a:bodyPr>
          <a:lstStyle/>
          <a:p>
            <a:pPr fontAlgn="base"/>
            <a:r>
              <a:rPr lang="en-US" altLang="zh-TW" dirty="0"/>
              <a:t>When the processor operates in real mode (as it is immediately after booting), it defaults to 16-bit code. However, this does </a:t>
            </a:r>
            <a:r>
              <a:rPr lang="en-US" altLang="zh-TW" i="1" dirty="0"/>
              <a:t>not</a:t>
            </a:r>
            <a:r>
              <a:rPr lang="en-US" altLang="zh-TW" dirty="0"/>
              <a:t> mean that you are unable to use 32-bit instructions</a:t>
            </a:r>
            <a:r>
              <a:rPr lang="en-US" altLang="zh-TW" dirty="0" smtClean="0"/>
              <a:t>.</a:t>
            </a:r>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20</a:t>
            </a:fld>
            <a:endParaRPr lang="zh-TW" altLang="en-US"/>
          </a:p>
        </p:txBody>
      </p:sp>
    </p:spTree>
    <p:extLst>
      <p:ext uri="{BB962C8B-B14F-4D97-AF65-F5344CB8AC3E}">
        <p14:creationId xmlns:p14="http://schemas.microsoft.com/office/powerpoint/2010/main" val="11901385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pPr fontAlgn="base"/>
            <a:r>
              <a:rPr lang="en-US" altLang="zh-TW" dirty="0" smtClean="0"/>
              <a:t>Use </a:t>
            </a:r>
            <a:r>
              <a:rPr lang="en-US" altLang="zh-TW" dirty="0"/>
              <a:t>32 </a:t>
            </a:r>
            <a:r>
              <a:rPr lang="en-US" altLang="zh-TW" dirty="0" smtClean="0"/>
              <a:t>Bits Registers/Instructions </a:t>
            </a:r>
            <a:r>
              <a:rPr lang="en-US" altLang="zh-TW" dirty="0"/>
              <a:t>in </a:t>
            </a:r>
            <a:r>
              <a:rPr lang="en-US" altLang="zh-TW" dirty="0" smtClean="0"/>
              <a:t>Real Mode (2) </a:t>
            </a:r>
            <a:r>
              <a:rPr lang="en-US" altLang="zh-TW" i="1" baseline="-25000" dirty="0" smtClean="0"/>
              <a:t>[</a:t>
            </a:r>
            <a:r>
              <a:rPr lang="en-US" altLang="zh-TW" i="1" baseline="-25000" dirty="0" err="1" smtClean="0">
                <a:hlinkClick r:id="rId2"/>
              </a:rPr>
              <a:t>ninjalj</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872067" y="2675467"/>
            <a:ext cx="7660373" cy="3450696"/>
          </a:xfrm>
        </p:spPr>
        <p:txBody>
          <a:bodyPr>
            <a:normAutofit fontScale="77500" lnSpcReduction="20000"/>
          </a:bodyPr>
          <a:lstStyle/>
          <a:p>
            <a:pPr fontAlgn="base"/>
            <a:r>
              <a:rPr lang="en-US" altLang="zh-TW" dirty="0" smtClean="0"/>
              <a:t>There </a:t>
            </a:r>
            <a:r>
              <a:rPr lang="en-US" altLang="zh-TW" dirty="0"/>
              <a:t>is an "</a:t>
            </a:r>
            <a:r>
              <a:rPr lang="en-US" altLang="zh-TW" i="1" dirty="0">
                <a:latin typeface="Times New Roman" panose="02020603050405020304" pitchFamily="18" charset="0"/>
                <a:cs typeface="Times New Roman" panose="02020603050405020304" pitchFamily="18" charset="0"/>
              </a:rPr>
              <a:t>operand size override</a:t>
            </a:r>
            <a:r>
              <a:rPr lang="en-US" altLang="zh-TW" dirty="0"/>
              <a:t>" </a:t>
            </a:r>
            <a:r>
              <a:rPr lang="en-US" altLang="zh-TW" i="1" dirty="0">
                <a:latin typeface="Times New Roman" panose="02020603050405020304" pitchFamily="18" charset="0"/>
                <a:cs typeface="Times New Roman" panose="02020603050405020304" pitchFamily="18" charset="0"/>
              </a:rPr>
              <a:t>prefix</a:t>
            </a:r>
            <a:r>
              <a:rPr lang="en-US" altLang="zh-TW" dirty="0"/>
              <a:t> (</a:t>
            </a:r>
            <a:r>
              <a:rPr lang="en-US" altLang="zh-TW" b="1" dirty="0">
                <a:solidFill>
                  <a:srgbClr val="0B8319"/>
                </a:solidFill>
                <a:latin typeface="Courier New" panose="02070309020205020404" pitchFamily="49" charset="0"/>
                <a:cs typeface="Courier New" panose="02070309020205020404" pitchFamily="49" charset="0"/>
              </a:rPr>
              <a:t>66h</a:t>
            </a:r>
            <a:r>
              <a:rPr lang="en-US" altLang="zh-TW" dirty="0"/>
              <a:t>) that changes the default mode for a single instruction</a:t>
            </a:r>
            <a:r>
              <a:rPr lang="en-US" altLang="zh-TW" dirty="0" smtClean="0"/>
              <a:t>.</a:t>
            </a:r>
          </a:p>
          <a:p>
            <a:pPr fontAlgn="base"/>
            <a:r>
              <a:rPr lang="en-US" altLang="zh-TW" dirty="0" smtClean="0"/>
              <a:t>When </a:t>
            </a:r>
            <a:r>
              <a:rPr lang="en-US" altLang="zh-TW" dirty="0"/>
              <a:t>this prefix is used with an instruction executed in 16-bit real mode, it will switch the instruction to 32-bit. </a:t>
            </a:r>
            <a:endParaRPr lang="en-US" altLang="zh-TW" dirty="0" smtClean="0"/>
          </a:p>
          <a:p>
            <a:pPr fontAlgn="base"/>
            <a:r>
              <a:rPr lang="en-US" altLang="zh-TW" dirty="0" smtClean="0"/>
              <a:t>Conversely</a:t>
            </a:r>
            <a:r>
              <a:rPr lang="en-US" altLang="zh-TW" dirty="0"/>
              <a:t>, when this prefix is used with an instruction executed in 32-bit protected mode, it will switch the instruction to 16 bit. (A similar prefix, </a:t>
            </a:r>
            <a:r>
              <a:rPr lang="en-US" altLang="zh-TW" b="1" dirty="0">
                <a:solidFill>
                  <a:srgbClr val="0B8319"/>
                </a:solidFill>
                <a:latin typeface="Courier New" panose="02070309020205020404" pitchFamily="49" charset="0"/>
                <a:cs typeface="Courier New" panose="02070309020205020404" pitchFamily="49" charset="0"/>
              </a:rPr>
              <a:t>67h</a:t>
            </a:r>
            <a:r>
              <a:rPr lang="en-US" altLang="zh-TW" dirty="0"/>
              <a:t>, works to override address sizes</a:t>
            </a:r>
            <a:r>
              <a:rPr lang="en-US" altLang="zh-TW" dirty="0" smtClean="0"/>
              <a:t>.)</a:t>
            </a:r>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21</a:t>
            </a:fld>
            <a:endParaRPr lang="zh-TW" altLang="en-US"/>
          </a:p>
        </p:txBody>
      </p:sp>
    </p:spTree>
    <p:extLst>
      <p:ext uri="{BB962C8B-B14F-4D97-AF65-F5344CB8AC3E}">
        <p14:creationId xmlns:p14="http://schemas.microsoft.com/office/powerpoint/2010/main" val="7577109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pPr fontAlgn="base"/>
            <a:r>
              <a:rPr lang="en-US" altLang="zh-TW" dirty="0" smtClean="0"/>
              <a:t>Use </a:t>
            </a:r>
            <a:r>
              <a:rPr lang="en-US" altLang="zh-TW" dirty="0"/>
              <a:t>32 </a:t>
            </a:r>
            <a:r>
              <a:rPr lang="en-US" altLang="zh-TW" dirty="0" smtClean="0"/>
              <a:t>Bits Registers/Instructions </a:t>
            </a:r>
            <a:r>
              <a:rPr lang="en-US" altLang="zh-TW" dirty="0"/>
              <a:t>in </a:t>
            </a:r>
            <a:r>
              <a:rPr lang="en-US" altLang="zh-TW" dirty="0" smtClean="0"/>
              <a:t>Real Mode (3) </a:t>
            </a:r>
            <a:r>
              <a:rPr lang="en-US" altLang="zh-TW" i="1" baseline="-25000" dirty="0" smtClean="0"/>
              <a:t>[</a:t>
            </a:r>
            <a:r>
              <a:rPr lang="en-US" altLang="zh-TW" i="1" baseline="-25000" dirty="0" err="1" smtClean="0">
                <a:hlinkClick r:id="rId2"/>
              </a:rPr>
              <a:t>ninjalj</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457200" y="2135088"/>
            <a:ext cx="8229600" cy="3886200"/>
          </a:xfrm>
        </p:spPr>
        <p:txBody>
          <a:bodyPr>
            <a:normAutofit fontScale="92500" lnSpcReduction="20000"/>
          </a:bodyPr>
          <a:lstStyle/>
          <a:p>
            <a:pPr fontAlgn="base"/>
            <a:r>
              <a:rPr lang="en-US" altLang="zh-TW" dirty="0" smtClean="0"/>
              <a:t>Using </a:t>
            </a:r>
            <a:r>
              <a:rPr lang="en-US" altLang="zh-TW" dirty="0"/>
              <a:t>this prefix, then, allows you to use 32-bit registers in 16-bit real mode. Your assembler will almost certainly emit this prefix automatically when you try and use 32-bit operands with an instruction when assembling 16-bit code.</a:t>
            </a:r>
          </a:p>
          <a:p>
            <a:pPr fontAlgn="base"/>
            <a:r>
              <a:rPr lang="en-US" altLang="zh-TW" dirty="0"/>
              <a:t>Unfortunately, there is no such override prefix for 64-bit instructions, so these cannot be used in real mode. You need to switch into "</a:t>
            </a:r>
            <a:r>
              <a:rPr lang="en-US" altLang="zh-TW" i="1" dirty="0">
                <a:latin typeface="Times New Roman" panose="02020603050405020304" pitchFamily="18" charset="0"/>
                <a:cs typeface="Times New Roman" panose="02020603050405020304" pitchFamily="18" charset="0"/>
              </a:rPr>
              <a:t>long mode</a:t>
            </a:r>
            <a:r>
              <a:rPr lang="en-US" altLang="zh-TW" dirty="0"/>
              <a:t>" to allow these.</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22</a:t>
            </a:fld>
            <a:endParaRPr lang="zh-TW" altLang="en-US"/>
          </a:p>
        </p:txBody>
      </p:sp>
    </p:spTree>
    <p:extLst>
      <p:ext uri="{BB962C8B-B14F-4D97-AF65-F5344CB8AC3E}">
        <p14:creationId xmlns:p14="http://schemas.microsoft.com/office/powerpoint/2010/main" val="19747981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.code16</a:t>
            </a:r>
            <a:r>
              <a:rPr lang="en-US" altLang="zh-TW" dirty="0"/>
              <a:t>, </a:t>
            </a:r>
            <a:r>
              <a:rPr lang="en-US" altLang="zh-TW" b="1" dirty="0">
                <a:solidFill>
                  <a:srgbClr val="009900"/>
                </a:solidFill>
              </a:rPr>
              <a:t>.code32</a:t>
            </a:r>
            <a:r>
              <a:rPr lang="en-US" altLang="zh-TW" dirty="0"/>
              <a:t>, or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smtClean="0">
                <a:solidFill>
                  <a:srgbClr val="009900"/>
                </a:solidFill>
                <a:latin typeface="Courier New" panose="02070309020205020404" pitchFamily="49" charset="0"/>
                <a:cs typeface="Courier New" panose="02070309020205020404" pitchFamily="49" charset="0"/>
              </a:rPr>
              <a:t>code64</a:t>
            </a:r>
            <a:r>
              <a:rPr lang="zh-TW" altLang="en-US" b="1" dirty="0" smtClean="0">
                <a:solidFill>
                  <a:schemeClr val="bg1"/>
                </a:solidFill>
                <a:cs typeface="Courier New" panose="02070309020205020404" pitchFamily="49" charset="0"/>
              </a:rPr>
              <a:t> </a:t>
            </a:r>
            <a:r>
              <a:rPr lang="en-US" altLang="zh-TW" b="1" dirty="0" smtClean="0">
                <a:solidFill>
                  <a:schemeClr val="bg1"/>
                </a:solidFill>
                <a:cs typeface="Courier New" panose="02070309020205020404" pitchFamily="49" charset="0"/>
              </a:rPr>
              <a:t>(1) </a:t>
            </a:r>
            <a:r>
              <a:rPr lang="en-US" altLang="zh-TW" baseline="-25000" dirty="0" smtClean="0">
                <a:solidFill>
                  <a:schemeClr val="bg1"/>
                </a:solidFill>
                <a:cs typeface="Courier New" panose="02070309020205020404" pitchFamily="49" charset="0"/>
              </a:rPr>
              <a:t>[</a:t>
            </a:r>
            <a:r>
              <a:rPr lang="en-US" altLang="zh-TW" i="1" baseline="-25000" dirty="0"/>
              <a:t>[ </a:t>
            </a:r>
            <a:r>
              <a:rPr lang="en-US" altLang="zh-TW" baseline="-25000" dirty="0" err="1" smtClean="0">
                <a:solidFill>
                  <a:schemeClr val="bg1"/>
                </a:solidFill>
                <a:cs typeface="Courier New" panose="02070309020205020404" pitchFamily="49" charset="0"/>
                <a:hlinkClick r:id="rId3"/>
              </a:rPr>
              <a:t>zeuthen</a:t>
            </a:r>
            <a:r>
              <a:rPr lang="en-US" altLang="zh-TW" i="1" baseline="-25000" dirty="0" smtClean="0"/>
              <a:t> </a:t>
            </a:r>
            <a:r>
              <a:rPr lang="en-US" altLang="zh-TW" i="1" baseline="-25000" dirty="0"/>
              <a:t>]</a:t>
            </a:r>
            <a:r>
              <a:rPr lang="en-US" altLang="zh-TW" dirty="0"/>
              <a:t> </a:t>
            </a:r>
            <a:endParaRPr lang="zh-TW" altLang="en-US" dirty="0"/>
          </a:p>
        </p:txBody>
      </p:sp>
      <p:sp>
        <p:nvSpPr>
          <p:cNvPr id="2" name="內容版面配置區 1"/>
          <p:cNvSpPr>
            <a:spLocks noGrp="1"/>
          </p:cNvSpPr>
          <p:nvPr>
            <p:ph idx="1"/>
          </p:nvPr>
        </p:nvSpPr>
        <p:spPr>
          <a:xfrm>
            <a:off x="457200" y="2207096"/>
            <a:ext cx="8229600" cy="3886200"/>
          </a:xfrm>
        </p:spPr>
        <p:txBody>
          <a:bodyPr>
            <a:normAutofit fontScale="85000" lnSpcReduction="20000"/>
          </a:bodyPr>
          <a:lstStyle/>
          <a:p>
            <a:r>
              <a:rPr lang="en-US" altLang="zh-TW" dirty="0"/>
              <a:t>While </a:t>
            </a:r>
            <a:r>
              <a:rPr lang="en-US" altLang="zh-TW" b="1" dirty="0">
                <a:solidFill>
                  <a:srgbClr val="009900"/>
                </a:solidFill>
                <a:latin typeface="Courier New" panose="02070309020205020404" pitchFamily="49" charset="0"/>
                <a:cs typeface="Courier New" panose="02070309020205020404" pitchFamily="49" charset="0"/>
              </a:rPr>
              <a:t>as</a:t>
            </a:r>
            <a:r>
              <a:rPr lang="en-US" altLang="zh-TW" dirty="0"/>
              <a:t> normally writes only “pure” 32-bit i386 code or 64-bit x86-64 code depending on the default configuration, it also supports writing code to run in real mode or in 16-bit protected mode code segments</a:t>
            </a:r>
            <a:r>
              <a:rPr lang="en-US" altLang="zh-TW" dirty="0" smtClean="0"/>
              <a:t>.</a:t>
            </a:r>
          </a:p>
          <a:p>
            <a:r>
              <a:rPr lang="en-US" altLang="zh-TW" dirty="0" smtClean="0"/>
              <a:t>To </a:t>
            </a:r>
            <a:r>
              <a:rPr lang="en-US" altLang="zh-TW" dirty="0"/>
              <a:t>do this, put a </a:t>
            </a:r>
            <a:r>
              <a:rPr lang="en-US" altLang="zh-TW" dirty="0" smtClean="0"/>
              <a:t>`</a:t>
            </a:r>
            <a:r>
              <a:rPr lang="en-US" altLang="zh-TW" b="1" dirty="0" smtClean="0">
                <a:solidFill>
                  <a:srgbClr val="009900"/>
                </a:solidFill>
                <a:latin typeface="Courier New" panose="02070309020205020404" pitchFamily="49" charset="0"/>
                <a:cs typeface="Courier New" panose="02070309020205020404" pitchFamily="49" charset="0"/>
              </a:rPr>
              <a:t>.code16</a:t>
            </a:r>
            <a:r>
              <a:rPr lang="en-US" altLang="zh-TW" dirty="0" smtClean="0"/>
              <a:t>' </a:t>
            </a:r>
            <a:r>
              <a:rPr lang="en-US" altLang="zh-TW" dirty="0"/>
              <a:t>or `</a:t>
            </a:r>
            <a:r>
              <a:rPr lang="en-US" altLang="zh-TW" b="1" dirty="0">
                <a:solidFill>
                  <a:srgbClr val="009900"/>
                </a:solidFill>
                <a:latin typeface="Courier New" panose="02070309020205020404" pitchFamily="49" charset="0"/>
                <a:cs typeface="Courier New" panose="02070309020205020404" pitchFamily="49" charset="0"/>
              </a:rPr>
              <a:t>.code16gcc</a:t>
            </a:r>
            <a:r>
              <a:rPr lang="en-US" altLang="zh-TW" dirty="0"/>
              <a:t>' directive before the assembly language instructions to be run in 16-bit mode. </a:t>
            </a:r>
            <a:endParaRPr lang="en-US" altLang="zh-TW" dirty="0" smtClean="0"/>
          </a:p>
          <a:p>
            <a:r>
              <a:rPr lang="en-US" altLang="zh-TW" dirty="0" smtClean="0"/>
              <a:t>You </a:t>
            </a:r>
            <a:r>
              <a:rPr lang="en-US" altLang="zh-TW" dirty="0"/>
              <a:t>can switch as to writing 32-bit code with the `</a:t>
            </a:r>
            <a:r>
              <a:rPr lang="en-US" altLang="zh-TW" b="1" dirty="0">
                <a:solidFill>
                  <a:srgbClr val="009900"/>
                </a:solidFill>
                <a:latin typeface="Courier New" panose="02070309020205020404" pitchFamily="49" charset="0"/>
                <a:cs typeface="Courier New" panose="02070309020205020404" pitchFamily="49" charset="0"/>
              </a:rPr>
              <a:t>.code32</a:t>
            </a:r>
            <a:r>
              <a:rPr lang="en-US" altLang="zh-TW" dirty="0"/>
              <a:t>' directive or 64-bit code with the `</a:t>
            </a:r>
            <a:r>
              <a:rPr lang="en-US" altLang="zh-TW" b="1" dirty="0">
                <a:solidFill>
                  <a:srgbClr val="009900"/>
                </a:solidFill>
                <a:latin typeface="Courier New" panose="02070309020205020404" pitchFamily="49" charset="0"/>
                <a:cs typeface="Courier New" panose="02070309020205020404" pitchFamily="49" charset="0"/>
              </a:rPr>
              <a:t>.code64</a:t>
            </a:r>
            <a:r>
              <a:rPr lang="en-US" altLang="zh-TW" dirty="0"/>
              <a:t>' directive</a:t>
            </a:r>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23</a:t>
            </a:fld>
            <a:endParaRPr lang="zh-TW" altLang="en-US"/>
          </a:p>
        </p:txBody>
      </p:sp>
    </p:spTree>
    <p:extLst>
      <p:ext uri="{BB962C8B-B14F-4D97-AF65-F5344CB8AC3E}">
        <p14:creationId xmlns:p14="http://schemas.microsoft.com/office/powerpoint/2010/main" val="404076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.code16</a:t>
            </a:r>
            <a:r>
              <a:rPr lang="en-US" altLang="zh-TW" dirty="0"/>
              <a:t>, </a:t>
            </a:r>
            <a:r>
              <a:rPr lang="en-US" altLang="zh-TW" b="1" dirty="0">
                <a:solidFill>
                  <a:srgbClr val="009900"/>
                </a:solidFill>
              </a:rPr>
              <a:t>.code32</a:t>
            </a:r>
            <a:r>
              <a:rPr lang="en-US" altLang="zh-TW" dirty="0"/>
              <a:t>, or </a:t>
            </a:r>
            <a:r>
              <a:rPr lang="en-US" altLang="zh-TW" b="1" dirty="0">
                <a:solidFill>
                  <a:srgbClr val="009900"/>
                </a:solidFill>
                <a:latin typeface="Courier New" panose="02070309020205020404" pitchFamily="49" charset="0"/>
                <a:cs typeface="Courier New" panose="02070309020205020404" pitchFamily="49" charset="0"/>
              </a:rPr>
              <a:t>.code64</a:t>
            </a:r>
            <a:r>
              <a:rPr lang="zh-TW" altLang="en-US" b="1" dirty="0">
                <a:solidFill>
                  <a:schemeClr val="bg1"/>
                </a:solidFill>
                <a:cs typeface="Courier New" panose="02070309020205020404" pitchFamily="49" charset="0"/>
              </a:rPr>
              <a:t> </a:t>
            </a:r>
            <a:r>
              <a:rPr lang="en-US" altLang="zh-TW" b="1" dirty="0" smtClean="0">
                <a:solidFill>
                  <a:schemeClr val="bg1"/>
                </a:solidFill>
                <a:cs typeface="Courier New" panose="02070309020205020404" pitchFamily="49" charset="0"/>
              </a:rPr>
              <a:t>(2) </a:t>
            </a:r>
            <a:r>
              <a:rPr lang="en-US" altLang="zh-TW" baseline="-25000" dirty="0" smtClean="0">
                <a:solidFill>
                  <a:schemeClr val="bg1"/>
                </a:solidFill>
                <a:cs typeface="Courier New" panose="02070309020205020404" pitchFamily="49" charset="0"/>
              </a:rPr>
              <a:t>[</a:t>
            </a:r>
            <a:r>
              <a:rPr lang="en-US" altLang="zh-TW" i="1" baseline="-25000" dirty="0"/>
              <a:t>[ </a:t>
            </a:r>
            <a:r>
              <a:rPr lang="en-US" altLang="zh-TW" baseline="-25000" dirty="0" err="1" smtClean="0">
                <a:solidFill>
                  <a:schemeClr val="bg1"/>
                </a:solidFill>
                <a:cs typeface="Courier New" panose="02070309020205020404" pitchFamily="49" charset="0"/>
                <a:hlinkClick r:id="rId3"/>
              </a:rPr>
              <a:t>zeuthen</a:t>
            </a:r>
            <a:r>
              <a:rPr lang="en-US" altLang="zh-TW" i="1" baseline="-25000" dirty="0" smtClean="0"/>
              <a:t> </a:t>
            </a:r>
            <a:r>
              <a:rPr lang="en-US" altLang="zh-TW" i="1" baseline="-25000" dirty="0"/>
              <a:t>]</a:t>
            </a:r>
            <a:r>
              <a:rPr lang="en-US" altLang="zh-TW" baseline="-25000" dirty="0" smtClean="0">
                <a:solidFill>
                  <a:schemeClr val="bg1"/>
                </a:solidFill>
                <a:cs typeface="Courier New" panose="02070309020205020404" pitchFamily="49" charset="0"/>
              </a:rPr>
              <a:t>]</a:t>
            </a:r>
            <a:endParaRPr lang="zh-TW" altLang="en-US" dirty="0"/>
          </a:p>
        </p:txBody>
      </p:sp>
      <p:sp>
        <p:nvSpPr>
          <p:cNvPr id="2" name="內容版面配置區 1"/>
          <p:cNvSpPr>
            <a:spLocks noGrp="1"/>
          </p:cNvSpPr>
          <p:nvPr>
            <p:ph idx="1"/>
          </p:nvPr>
        </p:nvSpPr>
        <p:spPr>
          <a:xfrm>
            <a:off x="457200" y="2207096"/>
            <a:ext cx="8229600" cy="3886200"/>
          </a:xfrm>
        </p:spPr>
        <p:txBody>
          <a:bodyPr>
            <a:normAutofit lnSpcReduction="10000"/>
          </a:bodyPr>
          <a:lstStyle/>
          <a:p>
            <a:r>
              <a:rPr lang="en-US" altLang="zh-TW" dirty="0"/>
              <a:t>The code which </a:t>
            </a:r>
            <a:r>
              <a:rPr lang="en-US" altLang="zh-TW" b="1" dirty="0">
                <a:solidFill>
                  <a:srgbClr val="009900"/>
                </a:solidFill>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as</a:t>
            </a:r>
            <a:r>
              <a:rPr lang="en-US" altLang="zh-TW" b="1" dirty="0">
                <a:solidFill>
                  <a:srgbClr val="009900"/>
                </a:solidFill>
                <a:cs typeface="Courier New" panose="02070309020205020404" pitchFamily="49" charset="0"/>
              </a:rPr>
              <a:t> </a:t>
            </a:r>
            <a:r>
              <a:rPr lang="en-US" altLang="zh-TW" dirty="0"/>
              <a:t> generates in 16-bit mode will not necessarily run on a 16-bit pre-80386 processor. </a:t>
            </a:r>
            <a:endParaRPr lang="en-US" altLang="zh-TW" dirty="0" smtClean="0"/>
          </a:p>
          <a:p>
            <a:r>
              <a:rPr lang="en-US" altLang="zh-TW" dirty="0" smtClean="0"/>
              <a:t>To </a:t>
            </a:r>
            <a:r>
              <a:rPr lang="en-US" altLang="zh-TW" dirty="0"/>
              <a:t>write code that runs on such a processor, you must refrain from using </a:t>
            </a:r>
            <a:r>
              <a:rPr lang="en-US" altLang="zh-TW" i="1" dirty="0"/>
              <a:t>any</a:t>
            </a:r>
            <a:r>
              <a:rPr lang="en-US" altLang="zh-TW" dirty="0"/>
              <a:t> 32-bit constructs which require </a:t>
            </a:r>
            <a:r>
              <a:rPr lang="en-US" altLang="zh-TW" b="1" dirty="0">
                <a:solidFill>
                  <a:srgbClr val="009900"/>
                </a:solidFill>
                <a:latin typeface="Courier New" panose="02070309020205020404" pitchFamily="49" charset="0"/>
                <a:cs typeface="Courier New" panose="02070309020205020404" pitchFamily="49" charset="0"/>
              </a:rPr>
              <a:t>as</a:t>
            </a:r>
            <a:r>
              <a:rPr lang="en-US" altLang="zh-TW" dirty="0"/>
              <a:t> to output address or operand size prefixes</a:t>
            </a:r>
            <a:r>
              <a:rPr lang="en-US" altLang="zh-TW" dirty="0" smtClean="0"/>
              <a:t>.</a:t>
            </a:r>
            <a:endParaRPr lang="en-US" altLang="zh-TW"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24</a:t>
            </a:fld>
            <a:endParaRPr lang="zh-TW" altLang="en-US"/>
          </a:p>
        </p:txBody>
      </p:sp>
    </p:spTree>
    <p:extLst>
      <p:ext uri="{BB962C8B-B14F-4D97-AF65-F5344CB8AC3E}">
        <p14:creationId xmlns:p14="http://schemas.microsoft.com/office/powerpoint/2010/main" val="1376577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.code16</a:t>
            </a:r>
            <a:r>
              <a:rPr lang="en-US" altLang="zh-TW" dirty="0"/>
              <a:t>, </a:t>
            </a:r>
            <a:r>
              <a:rPr lang="en-US" altLang="zh-TW" b="1" dirty="0">
                <a:solidFill>
                  <a:srgbClr val="009900"/>
                </a:solidFill>
              </a:rPr>
              <a:t>.code32</a:t>
            </a:r>
            <a:r>
              <a:rPr lang="en-US" altLang="zh-TW" dirty="0"/>
              <a:t>, or </a:t>
            </a:r>
            <a:r>
              <a:rPr lang="en-US" altLang="zh-TW" b="1" dirty="0">
                <a:solidFill>
                  <a:srgbClr val="009900"/>
                </a:solidFill>
                <a:latin typeface="Courier New" panose="02070309020205020404" pitchFamily="49" charset="0"/>
                <a:cs typeface="Courier New" panose="02070309020205020404" pitchFamily="49" charset="0"/>
              </a:rPr>
              <a:t>.code64</a:t>
            </a:r>
            <a:r>
              <a:rPr lang="zh-TW" altLang="en-US" b="1" dirty="0">
                <a:solidFill>
                  <a:schemeClr val="bg1"/>
                </a:solidFill>
                <a:cs typeface="Courier New" panose="02070309020205020404" pitchFamily="49" charset="0"/>
              </a:rPr>
              <a:t> </a:t>
            </a:r>
            <a:r>
              <a:rPr lang="en-US" altLang="zh-TW" b="1" dirty="0" smtClean="0">
                <a:solidFill>
                  <a:schemeClr val="bg1"/>
                </a:solidFill>
                <a:cs typeface="Courier New" panose="02070309020205020404" pitchFamily="49" charset="0"/>
              </a:rPr>
              <a:t>(</a:t>
            </a:r>
            <a:r>
              <a:rPr lang="en-US" altLang="zh-TW" i="1" baseline="-25000" dirty="0" smtClean="0"/>
              <a:t>[ </a:t>
            </a:r>
            <a:r>
              <a:rPr lang="en-US" altLang="zh-TW" baseline="-25000" dirty="0" err="1" smtClean="0">
                <a:solidFill>
                  <a:schemeClr val="bg1"/>
                </a:solidFill>
                <a:cs typeface="Courier New" panose="02070309020205020404" pitchFamily="49" charset="0"/>
                <a:hlinkClick r:id="rId3"/>
              </a:rPr>
              <a:t>zeuthen</a:t>
            </a:r>
            <a:r>
              <a:rPr lang="en-US" altLang="zh-TW" i="1" baseline="-25000" dirty="0"/>
              <a:t> ]</a:t>
            </a:r>
            <a:r>
              <a:rPr lang="en-US" altLang="zh-TW" baseline="-25000" dirty="0" smtClean="0">
                <a:solidFill>
                  <a:schemeClr val="bg1"/>
                </a:solidFill>
                <a:cs typeface="Courier New" panose="02070309020205020404" pitchFamily="49" charset="0"/>
              </a:rPr>
              <a:t>]</a:t>
            </a:r>
            <a:endParaRPr lang="zh-TW" altLang="en-US" dirty="0"/>
          </a:p>
        </p:txBody>
      </p:sp>
      <p:sp>
        <p:nvSpPr>
          <p:cNvPr id="2" name="內容版面配置區 1"/>
          <p:cNvSpPr>
            <a:spLocks noGrp="1"/>
          </p:cNvSpPr>
          <p:nvPr>
            <p:ph idx="1"/>
          </p:nvPr>
        </p:nvSpPr>
        <p:spPr>
          <a:xfrm>
            <a:off x="457200" y="2279104"/>
            <a:ext cx="8229600" cy="3886200"/>
          </a:xfrm>
        </p:spPr>
        <p:txBody>
          <a:bodyPr>
            <a:normAutofit fontScale="70000" lnSpcReduction="20000"/>
          </a:bodyPr>
          <a:lstStyle/>
          <a:p>
            <a:r>
              <a:rPr lang="en-US" altLang="zh-TW" dirty="0"/>
              <a:t>Note that writing 16-bit code instructions by explicitly specifying a prefix or an instruction mnemonic suffix within a 32-bit code section generates different machine instructions than those generated for a 16-bit code segment. </a:t>
            </a:r>
            <a:endParaRPr lang="en-US" altLang="zh-TW" dirty="0" smtClean="0"/>
          </a:p>
          <a:p>
            <a:r>
              <a:rPr lang="en-US" altLang="zh-TW" dirty="0" smtClean="0"/>
              <a:t>In </a:t>
            </a:r>
            <a:r>
              <a:rPr lang="en-US" altLang="zh-TW" dirty="0"/>
              <a:t>a 32-bit code section, the following code generates the machine opcode bytes `</a:t>
            </a:r>
            <a:r>
              <a:rPr lang="en-US" altLang="zh-TW" b="1" dirty="0">
                <a:solidFill>
                  <a:srgbClr val="009900"/>
                </a:solidFill>
                <a:latin typeface="Courier New" panose="02070309020205020404" pitchFamily="49" charset="0"/>
                <a:cs typeface="Courier New" panose="02070309020205020404" pitchFamily="49" charset="0"/>
              </a:rPr>
              <a:t>66 6a 04</a:t>
            </a:r>
            <a:r>
              <a:rPr lang="en-US" altLang="zh-TW" dirty="0"/>
              <a:t>', which pushes the value `4' onto the stack, decrementing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esp</a:t>
            </a:r>
            <a:r>
              <a:rPr lang="en-US" altLang="zh-TW" dirty="0"/>
              <a:t>' by 2.</a:t>
            </a:r>
          </a:p>
          <a:p>
            <a:r>
              <a:rPr lang="en-US" altLang="zh-TW" b="1" dirty="0" err="1">
                <a:solidFill>
                  <a:srgbClr val="009900"/>
                </a:solidFill>
                <a:latin typeface="Courier New" panose="02070309020205020404" pitchFamily="49" charset="0"/>
                <a:cs typeface="Courier New" panose="02070309020205020404" pitchFamily="49" charset="0"/>
              </a:rPr>
              <a:t>pushw</a:t>
            </a:r>
            <a:r>
              <a:rPr lang="en-US" altLang="zh-TW" b="1" dirty="0">
                <a:solidFill>
                  <a:srgbClr val="009900"/>
                </a:solidFill>
                <a:latin typeface="Courier New" panose="02070309020205020404" pitchFamily="49" charset="0"/>
                <a:cs typeface="Courier New" panose="02070309020205020404" pitchFamily="49" charset="0"/>
              </a:rPr>
              <a:t> $4 </a:t>
            </a:r>
            <a:r>
              <a:rPr lang="en-US" altLang="zh-TW" dirty="0"/>
              <a:t>The same code in a 16-bit code section would generate the machine opcode bytes `</a:t>
            </a:r>
            <a:r>
              <a:rPr lang="en-US" altLang="zh-TW" b="1" dirty="0">
                <a:solidFill>
                  <a:srgbClr val="009900"/>
                </a:solidFill>
                <a:latin typeface="Courier New" panose="02070309020205020404" pitchFamily="49" charset="0"/>
                <a:cs typeface="Courier New" panose="02070309020205020404" pitchFamily="49" charset="0"/>
              </a:rPr>
              <a:t>6a 04</a:t>
            </a:r>
            <a:r>
              <a:rPr lang="en-US" altLang="zh-TW" dirty="0"/>
              <a:t>' (i.e., without the operand size prefix), which is correct since the processor default operand size is assumed to be 16 bits in a 16-bit code section</a:t>
            </a:r>
            <a:r>
              <a:rPr lang="en-US" altLang="zh-TW" dirty="0" smtClean="0"/>
              <a:t>.</a:t>
            </a:r>
            <a:endParaRPr lang="en-US" altLang="zh-TW"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25</a:t>
            </a:fld>
            <a:endParaRPr lang="zh-TW" altLang="en-US"/>
          </a:p>
        </p:txBody>
      </p:sp>
    </p:spTree>
    <p:extLst>
      <p:ext uri="{BB962C8B-B14F-4D97-AF65-F5344CB8AC3E}">
        <p14:creationId xmlns:p14="http://schemas.microsoft.com/office/powerpoint/2010/main" val="679668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The Real-Mode Kernel </a:t>
            </a:r>
            <a:r>
              <a:rPr lang="en-US" altLang="zh-TW" dirty="0" smtClean="0"/>
              <a:t>Header</a:t>
            </a:r>
            <a:endParaRPr lang="zh-TW" altLang="en-US" dirty="0"/>
          </a:p>
        </p:txBody>
      </p:sp>
      <p:sp>
        <p:nvSpPr>
          <p:cNvPr id="2" name="內容版面配置區 1"/>
          <p:cNvSpPr>
            <a:spLocks noGrp="1"/>
          </p:cNvSpPr>
          <p:nvPr>
            <p:ph idx="1"/>
          </p:nvPr>
        </p:nvSpPr>
        <p:spPr>
          <a:xfrm>
            <a:off x="457200" y="1981200"/>
            <a:ext cx="8363272" cy="3886200"/>
          </a:xfrm>
        </p:spPr>
        <p:txBody>
          <a:bodyPr/>
          <a:lstStyle/>
          <a:p>
            <a:r>
              <a:rPr lang="en-US" altLang="zh-TW" dirty="0"/>
              <a:t>In the following text, and anywhere in the kernel boot sequence, “a sector” refers to </a:t>
            </a:r>
            <a:r>
              <a:rPr lang="en-US" altLang="zh-TW" b="1" dirty="0">
                <a:solidFill>
                  <a:srgbClr val="009900"/>
                </a:solidFill>
                <a:latin typeface="Courier New" panose="02070309020205020404" pitchFamily="49" charset="0"/>
                <a:cs typeface="Courier New" panose="02070309020205020404" pitchFamily="49" charset="0"/>
              </a:rPr>
              <a:t>512</a:t>
            </a:r>
            <a:r>
              <a:rPr lang="en-US" altLang="zh-TW" dirty="0"/>
              <a:t> bytes. </a:t>
            </a:r>
            <a:endParaRPr lang="en-US" altLang="zh-TW" dirty="0" smtClean="0"/>
          </a:p>
          <a:p>
            <a:pPr lvl="1"/>
            <a:r>
              <a:rPr lang="en-US" altLang="zh-TW" dirty="0" smtClean="0"/>
              <a:t>It </a:t>
            </a:r>
            <a:r>
              <a:rPr lang="en-US" altLang="zh-TW" dirty="0"/>
              <a:t>is independent of the actual sector size of the underlying medium.</a:t>
            </a:r>
          </a:p>
          <a:p>
            <a:r>
              <a:rPr lang="en-US" altLang="zh-TW" dirty="0"/>
              <a:t>The first step in loading a Linux kernel should be to load the real-mode code (boot sector and setup code) and then examine the following header at offset </a:t>
            </a:r>
            <a:r>
              <a:rPr lang="en-US" altLang="zh-TW" b="1" dirty="0">
                <a:solidFill>
                  <a:srgbClr val="009900"/>
                </a:solidFill>
                <a:latin typeface="Courier New" panose="02070309020205020404" pitchFamily="49" charset="0"/>
                <a:cs typeface="Courier New" panose="02070309020205020404" pitchFamily="49" charset="0"/>
              </a:rPr>
              <a:t>0x01f1</a:t>
            </a:r>
            <a:r>
              <a:rPr lang="en-US" altLang="zh-TW" dirty="0"/>
              <a:t>. </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26</a:t>
            </a:fld>
            <a:endParaRPr lang="zh-TW" altLang="en-US"/>
          </a:p>
        </p:txBody>
      </p:sp>
    </p:spTree>
    <p:extLst>
      <p:ext uri="{BB962C8B-B14F-4D97-AF65-F5344CB8AC3E}">
        <p14:creationId xmlns:p14="http://schemas.microsoft.com/office/powerpoint/2010/main" val="34584707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Partial Header</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27</a:t>
            </a:fld>
            <a:endParaRPr lang="zh-TW"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73576"/>
            <a:ext cx="6570916" cy="44673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54936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Some Fields of the Header</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4093966930"/>
              </p:ext>
            </p:extLst>
          </p:nvPr>
        </p:nvGraphicFramePr>
        <p:xfrm>
          <a:off x="467544" y="2780928"/>
          <a:ext cx="8208912" cy="1925320"/>
        </p:xfrm>
        <a:graphic>
          <a:graphicData uri="http://schemas.openxmlformats.org/drawingml/2006/table">
            <a:tbl>
              <a:tblPr firstRow="1" bandRow="1">
                <a:tableStyleId>{5C22544A-7EE6-4342-B048-85BDC9FD1C3A}</a:tableStyleId>
              </a:tblPr>
              <a:tblGrid>
                <a:gridCol w="1440160"/>
                <a:gridCol w="1152128"/>
                <a:gridCol w="2016224"/>
                <a:gridCol w="3600400"/>
              </a:tblGrid>
              <a:tr h="370840">
                <a:tc>
                  <a:txBody>
                    <a:bodyPr/>
                    <a:lstStyle/>
                    <a:p>
                      <a:r>
                        <a:rPr lang="en-US" b="1" dirty="0">
                          <a:effectLst/>
                        </a:rPr>
                        <a:t>Offset/Size</a:t>
                      </a:r>
                    </a:p>
                  </a:txBody>
                  <a:tcPr marL="152400" marR="152400" marT="76200" marB="76200" anchor="ctr"/>
                </a:tc>
                <a:tc>
                  <a:txBody>
                    <a:bodyPr/>
                    <a:lstStyle/>
                    <a:p>
                      <a:r>
                        <a:rPr lang="en-US" b="1" dirty="0" smtClean="0">
                          <a:effectLst/>
                        </a:rPr>
                        <a:t>Protocol</a:t>
                      </a:r>
                      <a:endParaRPr lang="en-US" b="1" dirty="0">
                        <a:effectLst/>
                      </a:endParaRPr>
                    </a:p>
                  </a:txBody>
                  <a:tcPr marL="152400" marR="152400" marT="76200" marB="76200" anchor="ctr"/>
                </a:tc>
                <a:tc>
                  <a:txBody>
                    <a:bodyPr/>
                    <a:lstStyle/>
                    <a:p>
                      <a:r>
                        <a:rPr lang="en-US" b="1" dirty="0">
                          <a:effectLst/>
                        </a:rPr>
                        <a:t>Name</a:t>
                      </a:r>
                    </a:p>
                  </a:txBody>
                  <a:tcPr marL="152400" marR="152400" marT="76200" marB="76200" anchor="ctr"/>
                </a:tc>
                <a:tc>
                  <a:txBody>
                    <a:bodyPr/>
                    <a:lstStyle/>
                    <a:p>
                      <a:r>
                        <a:rPr lang="en-US" b="1" dirty="0">
                          <a:effectLst/>
                        </a:rPr>
                        <a:t>Meaning</a:t>
                      </a:r>
                    </a:p>
                  </a:txBody>
                  <a:tcPr marL="152400" marR="152400" marT="76200" marB="76200" anchor="ctr"/>
                </a:tc>
              </a:tr>
              <a:tr h="370840">
                <a:tc>
                  <a:txBody>
                    <a:bodyPr/>
                    <a:lstStyle/>
                    <a:p>
                      <a:pPr fontAlgn="ctr"/>
                      <a:r>
                        <a:rPr lang="en-US" altLang="zh-TW">
                          <a:effectLst/>
                        </a:rPr>
                        <a:t>0211/1</a:t>
                      </a:r>
                    </a:p>
                  </a:txBody>
                  <a:tcPr marL="152400" marR="152400" marT="76200" marB="76200" anchor="ctr"/>
                </a:tc>
                <a:tc>
                  <a:txBody>
                    <a:bodyPr/>
                    <a:lstStyle/>
                    <a:p>
                      <a:pPr fontAlgn="ctr"/>
                      <a:r>
                        <a:rPr lang="en-US" altLang="zh-TW">
                          <a:effectLst/>
                        </a:rPr>
                        <a:t>2.00+</a:t>
                      </a:r>
                    </a:p>
                  </a:txBody>
                  <a:tcPr marL="152400" marR="152400" marT="76200" marB="76200" anchor="ctr"/>
                </a:tc>
                <a:tc>
                  <a:txBody>
                    <a:bodyPr/>
                    <a:lstStyle/>
                    <a:p>
                      <a:pPr fontAlgn="ctr"/>
                      <a:r>
                        <a:rPr lang="en-US" b="1" dirty="0" err="1">
                          <a:solidFill>
                            <a:srgbClr val="009900"/>
                          </a:solidFill>
                          <a:effectLst/>
                          <a:latin typeface="Courier New" panose="02070309020205020404" pitchFamily="49" charset="0"/>
                          <a:cs typeface="Courier New" panose="02070309020205020404" pitchFamily="49" charset="0"/>
                        </a:rPr>
                        <a:t>loadflags</a:t>
                      </a:r>
                      <a:endParaRPr lang="en-US" b="1" dirty="0">
                        <a:solidFill>
                          <a:srgbClr val="009900"/>
                        </a:solidFill>
                        <a:effectLst/>
                        <a:latin typeface="Courier New" panose="02070309020205020404" pitchFamily="49" charset="0"/>
                        <a:cs typeface="Courier New" panose="02070309020205020404" pitchFamily="49" charset="0"/>
                      </a:endParaRPr>
                    </a:p>
                  </a:txBody>
                  <a:tcPr marL="152400" marR="152400" marT="76200" marB="76200" anchor="ctr"/>
                </a:tc>
                <a:tc>
                  <a:txBody>
                    <a:bodyPr/>
                    <a:lstStyle/>
                    <a:p>
                      <a:pPr fontAlgn="ctr"/>
                      <a:r>
                        <a:rPr lang="en-US" dirty="0">
                          <a:effectLst/>
                        </a:rPr>
                        <a:t>Boot protocol option </a:t>
                      </a:r>
                      <a:r>
                        <a:rPr lang="en-US" dirty="0" smtClean="0">
                          <a:effectLst/>
                        </a:rPr>
                        <a:t>flags</a:t>
                      </a:r>
                      <a:endParaRPr lang="en-US" dirty="0">
                        <a:effectLst/>
                      </a:endParaRPr>
                    </a:p>
                  </a:txBody>
                  <a:tcPr marL="152400" marR="152400" marT="76200" marB="76200" anchor="ctr"/>
                </a:tc>
              </a:tr>
              <a:tr h="370840">
                <a:tc>
                  <a:txBody>
                    <a:bodyPr/>
                    <a:lstStyle/>
                    <a:p>
                      <a:pPr fontAlgn="ctr"/>
                      <a:r>
                        <a:rPr lang="en-US" altLang="zh-TW">
                          <a:effectLst/>
                        </a:rPr>
                        <a:t>0224/2</a:t>
                      </a:r>
                    </a:p>
                  </a:txBody>
                  <a:tcPr marL="152400" marR="152400" marT="76200" marB="76200" anchor="ctr"/>
                </a:tc>
                <a:tc>
                  <a:txBody>
                    <a:bodyPr/>
                    <a:lstStyle/>
                    <a:p>
                      <a:pPr fontAlgn="ctr"/>
                      <a:r>
                        <a:rPr lang="en-US" altLang="zh-TW" dirty="0">
                          <a:effectLst/>
                        </a:rPr>
                        <a:t>2.01+</a:t>
                      </a:r>
                    </a:p>
                  </a:txBody>
                  <a:tcPr marL="152400" marR="152400" marT="76200" marB="76200" anchor="ctr"/>
                </a:tc>
                <a:tc>
                  <a:txBody>
                    <a:bodyPr/>
                    <a:lstStyle/>
                    <a:p>
                      <a:pPr fontAlgn="ctr"/>
                      <a:r>
                        <a:rPr lang="en-US" b="1" dirty="0" err="1">
                          <a:solidFill>
                            <a:srgbClr val="009900"/>
                          </a:solidFill>
                          <a:effectLst/>
                          <a:latin typeface="Courier New" panose="02070309020205020404" pitchFamily="49" charset="0"/>
                          <a:cs typeface="Courier New" panose="02070309020205020404" pitchFamily="49" charset="0"/>
                        </a:rPr>
                        <a:t>heap_end_ptr</a:t>
                      </a:r>
                      <a:endParaRPr lang="en-US" b="1" dirty="0">
                        <a:solidFill>
                          <a:srgbClr val="009900"/>
                        </a:solidFill>
                        <a:effectLst/>
                        <a:latin typeface="Courier New" panose="02070309020205020404" pitchFamily="49" charset="0"/>
                        <a:cs typeface="Courier New" panose="02070309020205020404" pitchFamily="49" charset="0"/>
                      </a:endParaRPr>
                    </a:p>
                  </a:txBody>
                  <a:tcPr marL="152400" marR="152400" marT="76200" marB="76200" anchor="ctr"/>
                </a:tc>
                <a:tc>
                  <a:txBody>
                    <a:bodyPr/>
                    <a:lstStyle/>
                    <a:p>
                      <a:pPr fontAlgn="ctr"/>
                      <a:r>
                        <a:rPr lang="en-US" dirty="0">
                          <a:effectLst/>
                        </a:rPr>
                        <a:t>Free memory after setup end</a:t>
                      </a:r>
                    </a:p>
                  </a:txBody>
                  <a:tcPr marL="152400" marR="152400" marT="76200" marB="76200" anchor="ctr"/>
                </a:tc>
              </a:tr>
              <a:tr h="370840">
                <a:tc>
                  <a:txBody>
                    <a:bodyPr/>
                    <a:lstStyle/>
                    <a:p>
                      <a:endParaRPr lang="zh-TW" altLang="en-US" dirty="0"/>
                    </a:p>
                  </a:txBody>
                  <a:tcPr/>
                </a:tc>
                <a:tc>
                  <a:txBody>
                    <a:bodyPr/>
                    <a:lstStyle/>
                    <a:p>
                      <a:endParaRPr lang="zh-TW" altLang="en-US" dirty="0"/>
                    </a:p>
                  </a:txBody>
                  <a:tcPr/>
                </a:tc>
                <a:tc>
                  <a:txBody>
                    <a:bodyPr/>
                    <a:lstStyle/>
                    <a:p>
                      <a:endParaRPr lang="zh-TW" altLang="en-US" dirty="0"/>
                    </a:p>
                  </a:txBody>
                  <a:tcPr/>
                </a:tc>
                <a:tc>
                  <a:txBody>
                    <a:bodyPr/>
                    <a:lstStyle/>
                    <a:p>
                      <a:endParaRPr lang="zh-TW" altLang="en-US" dirty="0"/>
                    </a:p>
                  </a:txBody>
                  <a:tcPr/>
                </a:tc>
              </a:tr>
            </a:tbl>
          </a:graphicData>
        </a:graphic>
      </p:graphicFrame>
      <p:sp>
        <p:nvSpPr>
          <p:cNvPr id="3" name="投影片編號版面配置區 2"/>
          <p:cNvSpPr>
            <a:spLocks noGrp="1"/>
          </p:cNvSpPr>
          <p:nvPr>
            <p:ph type="sldNum" sz="quarter" idx="11"/>
          </p:nvPr>
        </p:nvSpPr>
        <p:spPr/>
        <p:txBody>
          <a:bodyPr/>
          <a:lstStyle/>
          <a:p>
            <a:fld id="{30E776BA-7FAE-43DB-B689-F3A51D4996F8}" type="slidenum">
              <a:rPr lang="zh-TW" altLang="en-US" smtClean="0"/>
              <a:t>28</a:t>
            </a:fld>
            <a:endParaRPr lang="zh-TW" altLang="en-US"/>
          </a:p>
        </p:txBody>
      </p:sp>
    </p:spTree>
    <p:extLst>
      <p:ext uri="{BB962C8B-B14F-4D97-AF65-F5344CB8AC3E}">
        <p14:creationId xmlns:p14="http://schemas.microsoft.com/office/powerpoint/2010/main" val="303727959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Field </a:t>
            </a:r>
            <a:r>
              <a:rPr lang="en-US" altLang="zh-TW" b="1" dirty="0" err="1" smtClean="0">
                <a:solidFill>
                  <a:srgbClr val="009900"/>
                </a:solidFill>
                <a:latin typeface="Courier New" panose="02070309020205020404" pitchFamily="49" charset="0"/>
                <a:cs typeface="Courier New" panose="02070309020205020404" pitchFamily="49" charset="0"/>
              </a:rPr>
              <a:t>loadflags</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3481115162"/>
              </p:ext>
            </p:extLst>
          </p:nvPr>
        </p:nvGraphicFramePr>
        <p:xfrm>
          <a:off x="457200" y="1981200"/>
          <a:ext cx="8229600" cy="1706880"/>
        </p:xfrm>
        <a:graphic>
          <a:graphicData uri="http://schemas.openxmlformats.org/drawingml/2006/table">
            <a:tbl>
              <a:tblPr firstRow="1" bandRow="1">
                <a:tableStyleId>{5C22544A-7EE6-4342-B048-85BDC9FD1C3A}</a:tableStyleId>
              </a:tblPr>
              <a:tblGrid>
                <a:gridCol w="4114800"/>
                <a:gridCol w="4114800"/>
              </a:tblGrid>
              <a:tr h="370840">
                <a:tc>
                  <a:txBody>
                    <a:bodyPr/>
                    <a:lstStyle/>
                    <a:p>
                      <a:pPr fontAlgn="ctr"/>
                      <a:r>
                        <a:rPr lang="en-US" dirty="0">
                          <a:effectLst/>
                        </a:rPr>
                        <a:t>Field name:</a:t>
                      </a:r>
                    </a:p>
                  </a:txBody>
                  <a:tcPr marL="169283" marR="169283" marT="76200" marB="76200" anchor="ctr"/>
                </a:tc>
                <a:tc>
                  <a:txBody>
                    <a:bodyPr/>
                    <a:lstStyle/>
                    <a:p>
                      <a:pPr fontAlgn="ctr"/>
                      <a:r>
                        <a:rPr lang="en-US" b="1" dirty="0" err="1">
                          <a:solidFill>
                            <a:srgbClr val="009900"/>
                          </a:solidFill>
                          <a:effectLst/>
                          <a:latin typeface="Courier New" panose="02070309020205020404" pitchFamily="49" charset="0"/>
                          <a:cs typeface="Courier New" panose="02070309020205020404" pitchFamily="49" charset="0"/>
                        </a:rPr>
                        <a:t>loadflags</a:t>
                      </a:r>
                      <a:endParaRPr lang="en-US" b="1" dirty="0">
                        <a:solidFill>
                          <a:srgbClr val="009900"/>
                        </a:solidFill>
                        <a:effectLst/>
                        <a:latin typeface="Courier New" panose="02070309020205020404" pitchFamily="49" charset="0"/>
                        <a:cs typeface="Courier New" panose="02070309020205020404" pitchFamily="49" charset="0"/>
                      </a:endParaRPr>
                    </a:p>
                  </a:txBody>
                  <a:tcPr marL="169283" marR="169283" marT="76200" marB="76200" anchor="ctr"/>
                </a:tc>
              </a:tr>
              <a:tr h="370840">
                <a:tc>
                  <a:txBody>
                    <a:bodyPr/>
                    <a:lstStyle/>
                    <a:p>
                      <a:pPr fontAlgn="ctr"/>
                      <a:r>
                        <a:rPr lang="en-US">
                          <a:effectLst/>
                        </a:rPr>
                        <a:t>Type:</a:t>
                      </a:r>
                    </a:p>
                  </a:txBody>
                  <a:tcPr marL="169283" marR="169283" marT="76200" marB="76200" anchor="ctr"/>
                </a:tc>
                <a:tc>
                  <a:txBody>
                    <a:bodyPr/>
                    <a:lstStyle/>
                    <a:p>
                      <a:pPr fontAlgn="ctr"/>
                      <a:r>
                        <a:rPr lang="en-US">
                          <a:effectLst/>
                        </a:rPr>
                        <a:t>modify (obligatory)</a:t>
                      </a:r>
                    </a:p>
                  </a:txBody>
                  <a:tcPr marL="169283" marR="169283" marT="76200" marB="76200" anchor="ctr"/>
                </a:tc>
              </a:tr>
              <a:tr h="370840">
                <a:tc>
                  <a:txBody>
                    <a:bodyPr/>
                    <a:lstStyle/>
                    <a:p>
                      <a:pPr fontAlgn="ctr"/>
                      <a:r>
                        <a:rPr lang="en-US" dirty="0">
                          <a:effectLst/>
                        </a:rPr>
                        <a:t>Offset/size:</a:t>
                      </a:r>
                    </a:p>
                  </a:txBody>
                  <a:tcPr marL="169283" marR="169283" marT="76200" marB="76200" anchor="ctr"/>
                </a:tc>
                <a:tc>
                  <a:txBody>
                    <a:bodyPr/>
                    <a:lstStyle/>
                    <a:p>
                      <a:pPr fontAlgn="ctr"/>
                      <a:r>
                        <a:rPr lang="en-US">
                          <a:effectLst/>
                        </a:rPr>
                        <a:t>0x211/1</a:t>
                      </a:r>
                    </a:p>
                  </a:txBody>
                  <a:tcPr marL="169283" marR="169283" marT="76200" marB="76200" anchor="ctr"/>
                </a:tc>
              </a:tr>
              <a:tr h="370840">
                <a:tc>
                  <a:txBody>
                    <a:bodyPr/>
                    <a:lstStyle/>
                    <a:p>
                      <a:pPr fontAlgn="ctr"/>
                      <a:r>
                        <a:rPr lang="en-US" dirty="0">
                          <a:effectLst/>
                        </a:rPr>
                        <a:t>Protocol:</a:t>
                      </a:r>
                    </a:p>
                  </a:txBody>
                  <a:tcPr marL="169283" marR="169283" marT="76200" marB="76200" anchor="ctr"/>
                </a:tc>
                <a:tc>
                  <a:txBody>
                    <a:bodyPr/>
                    <a:lstStyle/>
                    <a:p>
                      <a:pPr fontAlgn="ctr"/>
                      <a:r>
                        <a:rPr lang="en-US" altLang="zh-TW" dirty="0">
                          <a:effectLst/>
                        </a:rPr>
                        <a:t>2.00+</a:t>
                      </a:r>
                    </a:p>
                  </a:txBody>
                  <a:tcPr marL="169283" marR="169283" marT="76200" marB="76200" anchor="ctr"/>
                </a:tc>
              </a:tr>
            </a:tbl>
          </a:graphicData>
        </a:graphic>
      </p:graphicFrame>
      <p:sp>
        <p:nvSpPr>
          <p:cNvPr id="3" name="投影片編號版面配置區 2"/>
          <p:cNvSpPr>
            <a:spLocks noGrp="1"/>
          </p:cNvSpPr>
          <p:nvPr>
            <p:ph type="sldNum" sz="quarter" idx="11"/>
          </p:nvPr>
        </p:nvSpPr>
        <p:spPr/>
        <p:txBody>
          <a:bodyPr/>
          <a:lstStyle/>
          <a:p>
            <a:fld id="{30E776BA-7FAE-43DB-B689-F3A51D4996F8}" type="slidenum">
              <a:rPr lang="zh-TW" altLang="en-US" smtClean="0"/>
              <a:t>29</a:t>
            </a:fld>
            <a:endParaRPr lang="zh-TW" altLang="en-US"/>
          </a:p>
        </p:txBody>
      </p:sp>
    </p:spTree>
    <p:extLst>
      <p:ext uri="{BB962C8B-B14F-4D97-AF65-F5344CB8AC3E}">
        <p14:creationId xmlns:p14="http://schemas.microsoft.com/office/powerpoint/2010/main" val="102864916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Bits of </a:t>
            </a:r>
            <a:r>
              <a:rPr lang="en-US" altLang="zh-TW" dirty="0"/>
              <a:t>Field </a:t>
            </a:r>
            <a:r>
              <a:rPr lang="en-US" altLang="zh-TW" b="1" dirty="0" err="1">
                <a:solidFill>
                  <a:srgbClr val="009900"/>
                </a:solidFill>
                <a:latin typeface="Courier New" panose="02070309020205020404" pitchFamily="49" charset="0"/>
                <a:cs typeface="Courier New" panose="02070309020205020404" pitchFamily="49" charset="0"/>
              </a:rPr>
              <a:t>loadflags</a:t>
            </a:r>
            <a:endParaRPr lang="zh-TW" altLang="en-US" dirty="0"/>
          </a:p>
        </p:txBody>
      </p:sp>
      <p:sp>
        <p:nvSpPr>
          <p:cNvPr id="2" name="內容版面配置區 1"/>
          <p:cNvSpPr>
            <a:spLocks noGrp="1"/>
          </p:cNvSpPr>
          <p:nvPr>
            <p:ph idx="1"/>
          </p:nvPr>
        </p:nvSpPr>
        <p:spPr/>
        <p:txBody>
          <a:bodyPr/>
          <a:lstStyle/>
          <a:p>
            <a:r>
              <a:rPr lang="en-US" altLang="zh-TW" sz="2400" dirty="0"/>
              <a:t>This field is a bitmask.</a:t>
            </a:r>
          </a:p>
          <a:p>
            <a:r>
              <a:rPr lang="en-US" altLang="zh-TW" sz="2400" dirty="0"/>
              <a:t>Bit 0 (read): </a:t>
            </a:r>
            <a:r>
              <a:rPr lang="en-US" altLang="zh-TW" sz="2400" b="1" dirty="0">
                <a:solidFill>
                  <a:srgbClr val="009900"/>
                </a:solidFill>
                <a:latin typeface="Courier New" panose="02070309020205020404" pitchFamily="49" charset="0"/>
                <a:cs typeface="Courier New" panose="02070309020205020404" pitchFamily="49" charset="0"/>
              </a:rPr>
              <a:t>LOADED_HIGH</a:t>
            </a:r>
          </a:p>
          <a:p>
            <a:pPr lvl="1"/>
            <a:r>
              <a:rPr lang="en-US" altLang="zh-TW" sz="2400" dirty="0"/>
              <a:t>If 0, the protected-mode code is loaded at 0x10000.</a:t>
            </a:r>
          </a:p>
          <a:p>
            <a:pPr lvl="1"/>
            <a:r>
              <a:rPr lang="en-US" altLang="zh-TW" sz="2400" dirty="0"/>
              <a:t>If 1, the protected-mode code is loaded at 0x100000</a:t>
            </a:r>
            <a:r>
              <a:rPr lang="en-US" altLang="zh-TW" sz="2400" dirty="0" smtClean="0"/>
              <a:t>.</a:t>
            </a:r>
          </a:p>
          <a:p>
            <a:r>
              <a:rPr lang="en-US" altLang="zh-TW" sz="2400" dirty="0" smtClean="0"/>
              <a:t>Bit </a:t>
            </a:r>
            <a:r>
              <a:rPr lang="en-US" altLang="zh-TW" sz="2400" dirty="0"/>
              <a:t>7 (write): </a:t>
            </a:r>
            <a:r>
              <a:rPr lang="en-US" altLang="zh-TW" sz="2400" b="1" dirty="0">
                <a:solidFill>
                  <a:srgbClr val="009900"/>
                </a:solidFill>
                <a:latin typeface="Courier New" panose="02070309020205020404" pitchFamily="49" charset="0"/>
                <a:cs typeface="Courier New" panose="02070309020205020404" pitchFamily="49" charset="0"/>
              </a:rPr>
              <a:t>CAN_USE_HEAP</a:t>
            </a:r>
          </a:p>
          <a:p>
            <a:pPr lvl="1"/>
            <a:r>
              <a:rPr lang="en-US" altLang="zh-TW" sz="2400" dirty="0"/>
              <a:t>Set this bit to 1 to indicate that the value entered in the </a:t>
            </a:r>
            <a:r>
              <a:rPr lang="en-US" altLang="zh-TW" sz="2400" b="1" dirty="0" err="1">
                <a:solidFill>
                  <a:srgbClr val="009900"/>
                </a:solidFill>
                <a:latin typeface="Courier New" panose="02070309020205020404" pitchFamily="49" charset="0"/>
                <a:cs typeface="Courier New" panose="02070309020205020404" pitchFamily="49" charset="0"/>
              </a:rPr>
              <a:t>heap_end_ptr</a:t>
            </a:r>
            <a:r>
              <a:rPr lang="en-US" altLang="zh-TW" sz="2400" dirty="0"/>
              <a:t> is valid. If this field is clear, some setup code functionality will be disabled.</a:t>
            </a:r>
          </a:p>
          <a:p>
            <a:pPr marL="0" indent="0">
              <a:buNone/>
            </a:pPr>
            <a:endParaRPr lang="en-US" altLang="zh-TW"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30</a:t>
            </a:fld>
            <a:endParaRPr lang="zh-TW" altLang="en-US"/>
          </a:p>
        </p:txBody>
      </p:sp>
    </p:spTree>
    <p:extLst>
      <p:ext uri="{BB962C8B-B14F-4D97-AF65-F5344CB8AC3E}">
        <p14:creationId xmlns:p14="http://schemas.microsoft.com/office/powerpoint/2010/main" val="37604291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Low Memory Area </a:t>
            </a:r>
            <a:r>
              <a:rPr lang="en-US" altLang="zh-TW" i="1" baseline="-25000" dirty="0" smtClean="0"/>
              <a:t>[</a:t>
            </a:r>
            <a:r>
              <a:rPr lang="en-US" altLang="zh-TW" i="1" baseline="-25000" dirty="0" smtClean="0">
                <a:hlinkClick r:id="rId2"/>
              </a:rPr>
              <a:t>Ayesha</a:t>
            </a:r>
            <a:r>
              <a:rPr lang="en-US" altLang="zh-TW" i="1" baseline="-25000" dirty="0" smtClean="0"/>
              <a:t>]  [</a:t>
            </a:r>
            <a:r>
              <a:rPr lang="en-US" altLang="zh-TW" i="1" baseline="-25000" dirty="0" err="1" smtClean="0">
                <a:hlinkClick r:id="rId3"/>
              </a:rPr>
              <a:t>wendi</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3851400" y="2564374"/>
            <a:ext cx="5113088" cy="3705861"/>
          </a:xfrm>
        </p:spPr>
        <p:txBody>
          <a:bodyPr>
            <a:normAutofit fontScale="62500" lnSpcReduction="20000"/>
          </a:bodyPr>
          <a:lstStyle/>
          <a:p>
            <a:r>
              <a:rPr lang="en-US" altLang="zh-TW" dirty="0"/>
              <a:t>In </a:t>
            </a:r>
            <a:r>
              <a:rPr lang="en-US" altLang="zh-TW" b="1" dirty="0"/>
              <a:t>DOS</a:t>
            </a:r>
            <a:r>
              <a:rPr lang="en-US" altLang="zh-TW" dirty="0"/>
              <a:t> memory management, The first memory </a:t>
            </a:r>
            <a:r>
              <a:rPr lang="en-US" altLang="zh-TW" dirty="0">
                <a:solidFill>
                  <a:srgbClr val="FF0000"/>
                </a:solidFill>
                <a:latin typeface="Times New Roman" panose="02020603050405020304" pitchFamily="18" charset="0"/>
                <a:cs typeface="Times New Roman" panose="02020603050405020304" pitchFamily="18" charset="0"/>
              </a:rPr>
              <a:t>segment</a:t>
            </a:r>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64 </a:t>
            </a:r>
            <a:r>
              <a:rPr lang="en-US" altLang="zh-TW" b="1" dirty="0" smtClean="0">
                <a:solidFill>
                  <a:srgbClr val="009900"/>
                </a:solidFill>
                <a:latin typeface="Courier New" panose="02070309020205020404" pitchFamily="49" charset="0"/>
                <a:cs typeface="Courier New" panose="02070309020205020404" pitchFamily="49" charset="0"/>
              </a:rPr>
              <a:t>KB = 2</a:t>
            </a:r>
            <a:r>
              <a:rPr lang="en-US" altLang="zh-TW" b="1" baseline="30000" dirty="0" smtClean="0">
                <a:solidFill>
                  <a:srgbClr val="009900"/>
                </a:solidFill>
                <a:latin typeface="Courier New" panose="02070309020205020404" pitchFamily="49" charset="0"/>
                <a:cs typeface="Courier New" panose="02070309020205020404" pitchFamily="49" charset="0"/>
              </a:rPr>
              <a:t>16</a:t>
            </a:r>
            <a:r>
              <a:rPr lang="en-US" altLang="zh-TW" dirty="0" smtClean="0"/>
              <a:t>) </a:t>
            </a:r>
            <a:r>
              <a:rPr lang="en-US" altLang="zh-TW" dirty="0"/>
              <a:t>of the conventional memory area is named </a:t>
            </a:r>
            <a:r>
              <a:rPr lang="en-US" altLang="zh-TW" i="1" dirty="0">
                <a:solidFill>
                  <a:srgbClr val="FF0000"/>
                </a:solidFill>
                <a:latin typeface="Times New Roman" panose="02020603050405020304" pitchFamily="18" charset="0"/>
                <a:cs typeface="Times New Roman" panose="02020603050405020304" pitchFamily="18" charset="0"/>
              </a:rPr>
              <a:t>lower memory </a:t>
            </a:r>
            <a:r>
              <a:rPr lang="en-US" altLang="zh-TW" dirty="0"/>
              <a:t>or </a:t>
            </a:r>
            <a:r>
              <a:rPr lang="en-US" altLang="zh-TW" i="1" dirty="0">
                <a:solidFill>
                  <a:srgbClr val="FF0000"/>
                </a:solidFill>
                <a:latin typeface="Times New Roman" panose="02020603050405020304" pitchFamily="18" charset="0"/>
                <a:cs typeface="Times New Roman" panose="02020603050405020304" pitchFamily="18" charset="0"/>
              </a:rPr>
              <a:t>low memory area</a:t>
            </a:r>
            <a:r>
              <a:rPr lang="en-US" altLang="zh-TW" dirty="0" smtClean="0"/>
              <a:t>.</a:t>
            </a:r>
          </a:p>
          <a:p>
            <a:r>
              <a:rPr lang="en-US" altLang="zh-TW" dirty="0" smtClean="0"/>
              <a:t>The </a:t>
            </a:r>
            <a:r>
              <a:rPr lang="en-US" altLang="zh-TW" dirty="0"/>
              <a:t>upper memory area (</a:t>
            </a:r>
            <a:r>
              <a:rPr lang="en-US" altLang="zh-TW" b="1" dirty="0"/>
              <a:t>UMA</a:t>
            </a:r>
            <a:r>
              <a:rPr lang="en-US" altLang="zh-TW" dirty="0"/>
              <a:t>) refers to memory between the addresses of 640 KB and 1024 </a:t>
            </a:r>
            <a:r>
              <a:rPr lang="en-US" altLang="zh-TW" b="1" dirty="0"/>
              <a:t>KB</a:t>
            </a:r>
            <a:r>
              <a:rPr lang="en-US" altLang="zh-TW" dirty="0"/>
              <a:t> (</a:t>
            </a:r>
            <a:r>
              <a:rPr lang="en-US" altLang="zh-TW" b="1" dirty="0">
                <a:solidFill>
                  <a:srgbClr val="0B8319"/>
                </a:solidFill>
                <a:latin typeface="Courier New" panose="02070309020205020404" pitchFamily="49" charset="0"/>
                <a:cs typeface="Courier New" panose="02070309020205020404" pitchFamily="49" charset="0"/>
              </a:rPr>
              <a:t>0xA0000-0xFFFFF</a:t>
            </a:r>
            <a:r>
              <a:rPr lang="en-US" altLang="zh-TW" dirty="0"/>
              <a:t>) in an </a:t>
            </a:r>
            <a:r>
              <a:rPr lang="en-US" altLang="zh-TW" b="1" dirty="0"/>
              <a:t>IBM PC </a:t>
            </a:r>
            <a:r>
              <a:rPr lang="en-US" altLang="zh-TW" dirty="0"/>
              <a:t>or compatible. </a:t>
            </a:r>
            <a:endParaRPr lang="en-US" altLang="zh-TW" dirty="0" smtClean="0"/>
          </a:p>
          <a:p>
            <a:r>
              <a:rPr lang="en-US" altLang="zh-TW" dirty="0" smtClean="0"/>
              <a:t>IBM </a:t>
            </a:r>
            <a:r>
              <a:rPr lang="en-US" altLang="zh-TW" dirty="0"/>
              <a:t>reserved the uppermost 384 KB of the 8088 CPU's </a:t>
            </a:r>
            <a:r>
              <a:rPr lang="en-US" altLang="zh-TW" b="1" dirty="0">
                <a:solidFill>
                  <a:srgbClr val="0B8319"/>
                </a:solidFill>
                <a:latin typeface="Courier New" panose="02070309020205020404" pitchFamily="49" charset="0"/>
                <a:cs typeface="Courier New" panose="02070309020205020404" pitchFamily="49" charset="0"/>
              </a:rPr>
              <a:t>1024</a:t>
            </a:r>
            <a:r>
              <a:rPr lang="en-US" altLang="zh-TW" dirty="0"/>
              <a:t> </a:t>
            </a:r>
            <a:r>
              <a:rPr lang="en-US" altLang="zh-TW" b="1" dirty="0"/>
              <a:t>KB</a:t>
            </a:r>
            <a:r>
              <a:rPr lang="en-US" altLang="zh-TW" dirty="0"/>
              <a:t> address space for ROM, RAM on peripherals, and memory-mapped input/output</a:t>
            </a:r>
            <a:r>
              <a:rPr lang="en-US" altLang="zh-TW" dirty="0" smtClean="0"/>
              <a:t>.</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31</a:t>
            </a:fld>
            <a:endParaRPr lang="zh-TW" altLang="en-US"/>
          </a:p>
        </p:txBody>
      </p:sp>
      <p:pic>
        <p:nvPicPr>
          <p:cNvPr id="3074" name="Picture 2" descr="Memory and More Memor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1591056"/>
            <a:ext cx="3664472" cy="5044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780525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High Memory Area </a:t>
            </a:r>
            <a:r>
              <a:rPr lang="en-US" altLang="zh-TW" i="1" baseline="-25000" dirty="0" smtClean="0"/>
              <a:t>[</a:t>
            </a:r>
            <a:r>
              <a:rPr lang="en-US" altLang="zh-TW" i="1" baseline="-25000" dirty="0" err="1" smtClean="0">
                <a:hlinkClick r:id="rId2"/>
              </a:rPr>
              <a:t>wikipedia</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115995" y="2675467"/>
            <a:ext cx="5536125" cy="3450696"/>
          </a:xfrm>
        </p:spPr>
        <p:txBody>
          <a:bodyPr/>
          <a:lstStyle/>
          <a:p>
            <a:r>
              <a:rPr lang="en-US" altLang="zh-TW" sz="2800" dirty="0"/>
              <a:t>In </a:t>
            </a:r>
            <a:r>
              <a:rPr lang="en-US" altLang="zh-TW" sz="2800" b="1" dirty="0">
                <a:hlinkClick r:id="rId3" tooltip="DOS memory management"/>
              </a:rPr>
              <a:t>DOS</a:t>
            </a:r>
            <a:r>
              <a:rPr lang="en-US" altLang="zh-TW" sz="2800" dirty="0">
                <a:hlinkClick r:id="rId3" tooltip="DOS memory management"/>
              </a:rPr>
              <a:t> memory management</a:t>
            </a:r>
            <a:r>
              <a:rPr lang="en-US" altLang="zh-TW" sz="2800" dirty="0"/>
              <a:t>, the </a:t>
            </a:r>
            <a:r>
              <a:rPr lang="en-US" altLang="zh-TW" sz="2800" i="1" dirty="0">
                <a:solidFill>
                  <a:srgbClr val="FF0000"/>
                </a:solidFill>
                <a:latin typeface="Times New Roman" panose="02020603050405020304" pitchFamily="18" charset="0"/>
                <a:cs typeface="Times New Roman" panose="02020603050405020304" pitchFamily="18" charset="0"/>
              </a:rPr>
              <a:t>high memory area</a:t>
            </a:r>
            <a:r>
              <a:rPr lang="en-US" altLang="zh-TW" sz="2800" dirty="0"/>
              <a:t> (</a:t>
            </a:r>
            <a:r>
              <a:rPr lang="en-US" altLang="zh-TW" sz="2800" b="1" dirty="0"/>
              <a:t>HMA</a:t>
            </a:r>
            <a:r>
              <a:rPr lang="en-US" altLang="zh-TW" sz="2800" dirty="0"/>
              <a:t>) is the </a:t>
            </a:r>
            <a:r>
              <a:rPr lang="en-US" altLang="zh-TW" sz="2800" b="1" dirty="0">
                <a:hlinkClick r:id="rId4" tooltip="Random-access memory"/>
              </a:rPr>
              <a:t>RAM</a:t>
            </a:r>
            <a:r>
              <a:rPr lang="en-US" altLang="zh-TW" sz="2800" dirty="0"/>
              <a:t> area consisting of the </a:t>
            </a:r>
            <a:r>
              <a:rPr lang="en-US" altLang="zh-TW" sz="2800" dirty="0" smtClean="0"/>
              <a:t>first 65520</a:t>
            </a:r>
            <a:r>
              <a:rPr lang="en-US" altLang="zh-TW" sz="2800" dirty="0"/>
              <a:t> </a:t>
            </a:r>
            <a:r>
              <a:rPr lang="en-US" altLang="zh-TW" sz="2800" dirty="0">
                <a:hlinkClick r:id="rId5" tooltip="Byte"/>
              </a:rPr>
              <a:t>bytes</a:t>
            </a:r>
            <a:r>
              <a:rPr lang="en-US" altLang="zh-TW" sz="2800" dirty="0"/>
              <a:t> </a:t>
            </a:r>
            <a:r>
              <a:rPr lang="en-US" altLang="zh-TW" sz="2800" dirty="0" smtClean="0"/>
              <a:t>(</a:t>
            </a:r>
            <a:r>
              <a:rPr lang="en-US" altLang="zh-TW" sz="2800" b="1" dirty="0" smtClean="0">
                <a:solidFill>
                  <a:srgbClr val="0B8319"/>
                </a:solidFill>
                <a:latin typeface="Courier New" panose="02070309020205020404" pitchFamily="49" charset="0"/>
                <a:cs typeface="Courier New" panose="02070309020205020404" pitchFamily="49" charset="0"/>
              </a:rPr>
              <a:t>64</a:t>
            </a:r>
            <a:r>
              <a:rPr lang="en-US" altLang="zh-TW" sz="2800" dirty="0" smtClean="0"/>
              <a:t> </a:t>
            </a:r>
            <a:r>
              <a:rPr lang="en-US" altLang="zh-TW" sz="2800" b="1" dirty="0" smtClean="0"/>
              <a:t>KB</a:t>
            </a:r>
            <a:r>
              <a:rPr lang="en-US" altLang="zh-TW" sz="2800" dirty="0" smtClean="0"/>
              <a:t>) above </a:t>
            </a:r>
            <a:r>
              <a:rPr lang="en-US" altLang="zh-TW" sz="2800" dirty="0"/>
              <a:t>the one megabyte in an </a:t>
            </a:r>
            <a:r>
              <a:rPr lang="en-US" altLang="zh-TW" sz="2800" dirty="0">
                <a:hlinkClick r:id="rId6" tooltip="IBM"/>
              </a:rPr>
              <a:t>IBM</a:t>
            </a:r>
            <a:r>
              <a:rPr lang="en-US" altLang="zh-TW" sz="2800" dirty="0"/>
              <a:t> </a:t>
            </a:r>
            <a:r>
              <a:rPr lang="en-US" altLang="zh-TW" sz="2800" dirty="0">
                <a:hlinkClick r:id="rId7" tooltip="IBM AT"/>
              </a:rPr>
              <a:t>AT</a:t>
            </a:r>
            <a:r>
              <a:rPr lang="en-US" altLang="zh-TW" sz="2800" dirty="0"/>
              <a:t> or compatible computer.</a:t>
            </a:r>
            <a:endParaRPr lang="zh-TW" altLang="en-US" sz="28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32</a:t>
            </a:fld>
            <a:endParaRPr lang="zh-TW" altLang="en-US"/>
          </a:p>
        </p:txBody>
      </p:sp>
      <p:pic>
        <p:nvPicPr>
          <p:cNvPr id="2050" name="Picture 2" descr="https://upload.wikimedia.org/wikipedia/commons/thumb/4/4d/IBM_PC_Memory_areas.svg/220px-IBM_PC_Memory_areas.svg.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152" y="2634652"/>
            <a:ext cx="2455540" cy="3828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65738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High Memory &amp; Low Memory in Linux </a:t>
            </a:r>
            <a:r>
              <a:rPr lang="en-US" altLang="zh-TW" i="1" baseline="-25000" dirty="0" smtClean="0"/>
              <a:t>[</a:t>
            </a:r>
            <a:r>
              <a:rPr lang="en-US" altLang="zh-TW" i="1" u="sng" baseline="-25000" dirty="0" err="1" smtClean="0">
                <a:hlinkClick r:id="rId2"/>
              </a:rPr>
              <a:t>cody_kai</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457200" y="2207096"/>
            <a:ext cx="8229600" cy="3886200"/>
          </a:xfrm>
        </p:spPr>
        <p:txBody>
          <a:bodyPr>
            <a:normAutofit fontScale="85000" lnSpcReduction="20000"/>
          </a:bodyPr>
          <a:lstStyle/>
          <a:p>
            <a:pPr fontAlgn="base"/>
            <a:r>
              <a:rPr lang="en-US" altLang="zh-TW" dirty="0"/>
              <a:t>Linux </a:t>
            </a:r>
            <a:r>
              <a:rPr lang="zh-TW" altLang="en-US" dirty="0">
                <a:latin typeface="標楷體" panose="03000509000000000000" pitchFamily="65" charset="-120"/>
                <a:ea typeface="標楷體" panose="03000509000000000000" pitchFamily="65" charset="-120"/>
              </a:rPr>
              <a:t>核心採用了最簡單的對映方式來對映實體記憶體，即把實體地址</a:t>
            </a:r>
            <a:r>
              <a:rPr lang="zh-TW" altLang="en-US" dirty="0"/>
              <a:t>＋</a:t>
            </a:r>
            <a:r>
              <a:rPr lang="en-US" altLang="zh-TW" b="1" dirty="0">
                <a:solidFill>
                  <a:srgbClr val="009900"/>
                </a:solidFill>
                <a:latin typeface="Courier New" panose="02070309020205020404" pitchFamily="49" charset="0"/>
                <a:cs typeface="Courier New" panose="02070309020205020404" pitchFamily="49" charset="0"/>
              </a:rPr>
              <a:t>PAGE_OFFSET</a:t>
            </a:r>
            <a:r>
              <a:rPr lang="zh-TW" altLang="en-US" dirty="0">
                <a:latin typeface="標楷體" panose="03000509000000000000" pitchFamily="65" charset="-120"/>
                <a:ea typeface="標楷體" panose="03000509000000000000" pitchFamily="65" charset="-120"/>
              </a:rPr>
              <a:t>按照線性關係直接對映到核心空間</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fontAlgn="base"/>
            <a:r>
              <a:rPr lang="en-US" altLang="zh-TW" b="1" dirty="0" smtClean="0">
                <a:solidFill>
                  <a:srgbClr val="009900"/>
                </a:solidFill>
                <a:latin typeface="Courier New" panose="02070309020205020404" pitchFamily="49" charset="0"/>
                <a:cs typeface="Courier New" panose="02070309020205020404" pitchFamily="49" charset="0"/>
              </a:rPr>
              <a:t>PAGE_OFFSET</a:t>
            </a:r>
            <a:r>
              <a:rPr lang="zh-TW" altLang="en-US" dirty="0">
                <a:latin typeface="標楷體" panose="03000509000000000000" pitchFamily="65" charset="-120"/>
                <a:ea typeface="標楷體" panose="03000509000000000000" pitchFamily="65" charset="-120"/>
              </a:rPr>
              <a:t>大小為</a:t>
            </a:r>
            <a:r>
              <a:rPr lang="en-US" altLang="zh-TW" b="1" dirty="0">
                <a:solidFill>
                  <a:srgbClr val="009900"/>
                </a:solidFill>
                <a:latin typeface="Courier New" panose="02070309020205020404" pitchFamily="49" charset="0"/>
                <a:cs typeface="Courier New" panose="02070309020205020404" pitchFamily="49" charset="0"/>
              </a:rPr>
              <a:t>0xC000000</a:t>
            </a:r>
            <a:r>
              <a:rPr lang="en-US" altLang="zh-TW" dirty="0"/>
              <a:t>.</a:t>
            </a:r>
            <a:r>
              <a:rPr lang="zh-TW" altLang="en-US" dirty="0">
                <a:latin typeface="標楷體" panose="03000509000000000000" pitchFamily="65" charset="-120"/>
                <a:ea typeface="標楷體" panose="03000509000000000000" pitchFamily="65" charset="-120"/>
              </a:rPr>
              <a:t>但是</a:t>
            </a:r>
            <a:r>
              <a:rPr lang="en-US" altLang="zh-TW" dirty="0" err="1"/>
              <a:t>linux</a:t>
            </a:r>
            <a:r>
              <a:rPr lang="zh-TW" altLang="en-US" dirty="0">
                <a:latin typeface="標楷體" panose="03000509000000000000" pitchFamily="65" charset="-120"/>
                <a:ea typeface="標楷體" panose="03000509000000000000" pitchFamily="65" charset="-120"/>
              </a:rPr>
              <a:t>核心並沒有把整個</a:t>
            </a:r>
            <a:r>
              <a:rPr lang="en-US" altLang="zh-TW" dirty="0"/>
              <a:t>1G</a:t>
            </a:r>
            <a:r>
              <a:rPr lang="zh-TW" altLang="en-US" dirty="0">
                <a:latin typeface="標楷體" panose="03000509000000000000" pitchFamily="65" charset="-120"/>
                <a:ea typeface="標楷體" panose="03000509000000000000" pitchFamily="65" charset="-120"/>
              </a:rPr>
              <a:t>空間用於線性對映，而只映射了最多</a:t>
            </a:r>
            <a:r>
              <a:rPr lang="en-US" altLang="zh-TW" b="1" dirty="0">
                <a:solidFill>
                  <a:srgbClr val="009900"/>
                </a:solidFill>
                <a:latin typeface="Courier New" panose="02070309020205020404" pitchFamily="49" charset="0"/>
                <a:cs typeface="Courier New" panose="02070309020205020404" pitchFamily="49" charset="0"/>
              </a:rPr>
              <a:t>896M</a:t>
            </a:r>
            <a:r>
              <a:rPr lang="zh-TW" altLang="en-US" dirty="0">
                <a:latin typeface="標楷體" panose="03000509000000000000" pitchFamily="65" charset="-120"/>
                <a:ea typeface="標楷體" panose="03000509000000000000" pitchFamily="65" charset="-120"/>
              </a:rPr>
              <a:t>實體記憶體，預留了最高階的</a:t>
            </a:r>
            <a:r>
              <a:rPr lang="en-US" altLang="zh-TW" b="1" dirty="0">
                <a:solidFill>
                  <a:srgbClr val="009900"/>
                </a:solidFill>
                <a:latin typeface="Courier New" panose="02070309020205020404" pitchFamily="49" charset="0"/>
                <a:cs typeface="Courier New" panose="02070309020205020404" pitchFamily="49" charset="0"/>
              </a:rPr>
              <a:t>128M</a:t>
            </a:r>
            <a:r>
              <a:rPr lang="zh-TW" altLang="en-US" dirty="0">
                <a:latin typeface="標楷體" panose="03000509000000000000" pitchFamily="65" charset="-120"/>
                <a:ea typeface="標楷體" panose="03000509000000000000" pitchFamily="65" charset="-120"/>
              </a:rPr>
              <a:t>虛擬地址空間給</a:t>
            </a:r>
            <a:r>
              <a:rPr lang="en-US" altLang="zh-TW" dirty="0"/>
              <a:t>IO</a:t>
            </a:r>
            <a:r>
              <a:rPr lang="zh-TW" altLang="en-US" dirty="0">
                <a:latin typeface="標楷體" panose="03000509000000000000" pitchFamily="65" charset="-120"/>
                <a:ea typeface="標楷體" panose="03000509000000000000" pitchFamily="65" charset="-120"/>
              </a:rPr>
              <a:t>裝置和其他用途。</a:t>
            </a:r>
          </a:p>
          <a:p>
            <a:pPr fontAlgn="base"/>
            <a:r>
              <a:rPr lang="zh-TW" altLang="en-US" dirty="0">
                <a:latin typeface="標楷體" panose="03000509000000000000" pitchFamily="65" charset="-120"/>
                <a:ea typeface="標楷體" panose="03000509000000000000" pitchFamily="65" charset="-120"/>
              </a:rPr>
              <a:t> </a:t>
            </a:r>
            <a:r>
              <a:rPr lang="zh-TW" altLang="en-US" dirty="0" smtClean="0">
                <a:latin typeface="標楷體" panose="03000509000000000000" pitchFamily="65" charset="-120"/>
                <a:ea typeface="標楷體" panose="03000509000000000000" pitchFamily="65" charset="-120"/>
              </a:rPr>
              <a:t>所以</a:t>
            </a:r>
            <a:r>
              <a:rPr lang="zh-TW" altLang="en-US" dirty="0">
                <a:latin typeface="標楷體" panose="03000509000000000000" pitchFamily="65" charset="-120"/>
                <a:ea typeface="標楷體" panose="03000509000000000000" pitchFamily="65" charset="-120"/>
              </a:rPr>
              <a:t>，當系統實體記憶體較大時，超過</a:t>
            </a:r>
            <a:r>
              <a:rPr lang="en-US" altLang="zh-TW" dirty="0"/>
              <a:t>896M</a:t>
            </a:r>
            <a:r>
              <a:rPr lang="zh-TW" altLang="en-US" dirty="0">
                <a:latin typeface="標楷體" panose="03000509000000000000" pitchFamily="65" charset="-120"/>
                <a:ea typeface="標楷體" panose="03000509000000000000" pitchFamily="65" charset="-120"/>
              </a:rPr>
              <a:t>的記憶體區域，核心就無法直接通過線性對映直接訪問了。這部分記憶體被稱作</a:t>
            </a:r>
            <a:r>
              <a:rPr lang="en-US" altLang="zh-TW" i="1" dirty="0">
                <a:solidFill>
                  <a:srgbClr val="FF0000"/>
                </a:solidFill>
                <a:latin typeface="Times New Roman" panose="02020603050405020304" pitchFamily="18" charset="0"/>
                <a:cs typeface="Times New Roman" panose="02020603050405020304" pitchFamily="18" charset="0"/>
              </a:rPr>
              <a:t>high memory</a:t>
            </a:r>
            <a:r>
              <a:rPr lang="zh-TW" altLang="en-US" dirty="0">
                <a:latin typeface="標楷體" panose="03000509000000000000" pitchFamily="65" charset="-120"/>
                <a:ea typeface="標楷體" panose="03000509000000000000" pitchFamily="65" charset="-120"/>
              </a:rPr>
              <a:t>。相應的可以對映的低端實體記憶體</a:t>
            </a:r>
            <a:r>
              <a:rPr lang="zh-TW" altLang="en-US" dirty="0" smtClean="0">
                <a:latin typeface="標楷體" panose="03000509000000000000" pitchFamily="65" charset="-120"/>
                <a:ea typeface="標楷體" panose="03000509000000000000" pitchFamily="65" charset="-120"/>
              </a:rPr>
              <a:t>稱為</a:t>
            </a:r>
            <a:r>
              <a:rPr lang="en-US" altLang="zh-TW" i="1" dirty="0" smtClean="0">
                <a:solidFill>
                  <a:srgbClr val="FF0000"/>
                </a:solidFill>
                <a:latin typeface="Times New Roman" panose="02020603050405020304" pitchFamily="18" charset="0"/>
                <a:cs typeface="Times New Roman" panose="02020603050405020304" pitchFamily="18" charset="0"/>
              </a:rPr>
              <a:t>low </a:t>
            </a:r>
            <a:r>
              <a:rPr lang="en-US" altLang="zh-TW" i="1" dirty="0">
                <a:solidFill>
                  <a:srgbClr val="FF0000"/>
                </a:solidFill>
                <a:latin typeface="Times New Roman" panose="02020603050405020304" pitchFamily="18" charset="0"/>
                <a:cs typeface="Times New Roman" panose="02020603050405020304" pitchFamily="18" charset="0"/>
              </a:rPr>
              <a:t>memory</a:t>
            </a:r>
            <a:r>
              <a:rPr lang="en-US" altLang="zh-TW" dirty="0"/>
              <a:t>.</a:t>
            </a:r>
            <a:endParaRPr lang="zh-TW" altLang="en-US"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33</a:t>
            </a:fld>
            <a:endParaRPr lang="zh-TW" altLang="en-US"/>
          </a:p>
        </p:txBody>
      </p:sp>
    </p:spTree>
    <p:extLst>
      <p:ext uri="{BB962C8B-B14F-4D97-AF65-F5344CB8AC3E}">
        <p14:creationId xmlns:p14="http://schemas.microsoft.com/office/powerpoint/2010/main" val="394637116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Anatomy of the </a:t>
            </a:r>
            <a:r>
              <a:rPr lang="en-US" altLang="zh-TW" dirty="0" smtClean="0"/>
              <a:t>MBR </a:t>
            </a:r>
            <a:r>
              <a:rPr lang="en-US" altLang="zh-TW" i="1" baseline="-25000" dirty="0" smtClean="0"/>
              <a:t>[</a:t>
            </a:r>
            <a:r>
              <a:rPr lang="zh-TW" altLang="en-US" i="1" baseline="-25000" dirty="0">
                <a:latin typeface="標楷體" panose="03000509000000000000" pitchFamily="65" charset="-120"/>
                <a:ea typeface="標楷體" panose="03000509000000000000" pitchFamily="65" charset="-120"/>
                <a:hlinkClick r:id="rId2"/>
              </a:rPr>
              <a:t>旭旭</a:t>
            </a:r>
            <a:r>
              <a:rPr lang="en-US" altLang="zh-TW" i="1" baseline="-25000" dirty="0" smtClean="0"/>
              <a:t>]</a:t>
            </a:r>
            <a:endParaRPr lang="zh-TW" altLang="en-US" i="1"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34</a:t>
            </a:fld>
            <a:endParaRPr lang="zh-TW" altLang="en-US"/>
          </a:p>
        </p:txBody>
      </p:sp>
      <p:pic>
        <p:nvPicPr>
          <p:cNvPr id="1026" name="Picture 2" descr="Anatomy of the MB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2060848"/>
            <a:ext cx="4562475" cy="4467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63610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MBR </a:t>
            </a:r>
            <a:r>
              <a:rPr lang="en-US" altLang="zh-TW" dirty="0" smtClean="0"/>
              <a:t>and Boot Sectors </a:t>
            </a:r>
            <a:r>
              <a:rPr lang="en-US" altLang="zh-TW" i="1" baseline="-25000" dirty="0"/>
              <a:t>[</a:t>
            </a:r>
            <a:r>
              <a:rPr lang="en-US" altLang="zh-TW" i="1" baseline="-25000" dirty="0">
                <a:hlinkClick r:id="rId2"/>
              </a:rPr>
              <a:t>Li </a:t>
            </a:r>
            <a:r>
              <a:rPr lang="en-US" altLang="zh-TW" i="1" baseline="-25000" dirty="0" err="1">
                <a:hlinkClick r:id="rId2"/>
              </a:rPr>
              <a:t>Bojie</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35</a:t>
            </a:fld>
            <a:endParaRPr lang="zh-TW" alt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2521" y="2564904"/>
            <a:ext cx="5172075" cy="3648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9839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smtClean="0"/>
              <a:t>MBR</a:t>
            </a:r>
            <a:r>
              <a:rPr lang="en-US" altLang="zh-TW" dirty="0" smtClean="0"/>
              <a:t> </a:t>
            </a:r>
            <a:r>
              <a:rPr lang="en-US" altLang="zh-TW" i="1" baseline="-25000" dirty="0" smtClean="0"/>
              <a:t>[</a:t>
            </a:r>
            <a:r>
              <a:rPr lang="en-US" altLang="zh-TW" i="1" baseline="-25000" dirty="0">
                <a:hlinkClick r:id="rId2"/>
              </a:rPr>
              <a:t>Li </a:t>
            </a:r>
            <a:r>
              <a:rPr lang="en-US" altLang="zh-TW" i="1" baseline="-25000" dirty="0" err="1">
                <a:hlinkClick r:id="rId2"/>
              </a:rPr>
              <a:t>Bojie</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457200" y="1981200"/>
            <a:ext cx="8229600" cy="4616152"/>
          </a:xfrm>
        </p:spPr>
        <p:txBody>
          <a:bodyPr/>
          <a:lstStyle/>
          <a:p>
            <a:r>
              <a:rPr lang="en-US" altLang="zh-TW" b="1" dirty="0"/>
              <a:t>MBR</a:t>
            </a:r>
            <a:r>
              <a:rPr lang="en-US" altLang="zh-TW" dirty="0"/>
              <a:t> (Master Boot Record) is a </a:t>
            </a:r>
            <a:r>
              <a:rPr lang="en-US" altLang="zh-TW" dirty="0">
                <a:solidFill>
                  <a:srgbClr val="FF0000"/>
                </a:solidFill>
              </a:rPr>
              <a:t>446</a:t>
            </a:r>
            <a:r>
              <a:rPr lang="en-US" altLang="zh-TW" dirty="0"/>
              <a:t>-byte boot code, which is loaded to </a:t>
            </a:r>
            <a:r>
              <a:rPr lang="en-US" altLang="zh-TW" b="1" dirty="0">
                <a:solidFill>
                  <a:srgbClr val="009900"/>
                </a:solidFill>
                <a:latin typeface="Courier New" panose="02070309020205020404" pitchFamily="49" charset="0"/>
                <a:cs typeface="Courier New" panose="02070309020205020404" pitchFamily="49" charset="0"/>
              </a:rPr>
              <a:t>0x00007C00</a:t>
            </a:r>
            <a:r>
              <a:rPr lang="en-US" altLang="zh-TW" dirty="0"/>
              <a:t> by the BIOS and executed.</a:t>
            </a:r>
          </a:p>
          <a:p>
            <a:r>
              <a:rPr lang="en-US" altLang="zh-TW" dirty="0"/>
              <a:t>The hard disk partition table occupies </a:t>
            </a:r>
            <a:r>
              <a:rPr lang="en-US" altLang="zh-TW" dirty="0">
                <a:solidFill>
                  <a:srgbClr val="FF0000"/>
                </a:solidFill>
              </a:rPr>
              <a:t>64</a:t>
            </a:r>
            <a:r>
              <a:rPr lang="en-US" altLang="zh-TW" dirty="0"/>
              <a:t> bytes of the master boot sector (</a:t>
            </a:r>
            <a:r>
              <a:rPr lang="en-US" altLang="zh-TW" b="1" dirty="0">
                <a:solidFill>
                  <a:srgbClr val="009900"/>
                </a:solidFill>
                <a:latin typeface="Courier New" panose="02070309020205020404" pitchFamily="49" charset="0"/>
                <a:cs typeface="Courier New" panose="02070309020205020404" pitchFamily="49" charset="0"/>
              </a:rPr>
              <a:t>0x01BE - 0x01FD</a:t>
            </a:r>
            <a:r>
              <a:rPr lang="en-US" altLang="zh-TW" dirty="0"/>
              <a:t>), which can describe the information of the four partitions, and the information of each partition occupies </a:t>
            </a:r>
            <a:r>
              <a:rPr lang="en-US" altLang="zh-TW" dirty="0">
                <a:solidFill>
                  <a:srgbClr val="FF0000"/>
                </a:solidFill>
              </a:rPr>
              <a:t>16</a:t>
            </a:r>
            <a:r>
              <a:rPr lang="en-US" altLang="zh-TW" dirty="0"/>
              <a:t> bytes</a:t>
            </a:r>
            <a:r>
              <a:rPr lang="en-US" altLang="zh-TW" dirty="0" smtClean="0"/>
              <a:t>.</a:t>
            </a:r>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36</a:t>
            </a:fld>
            <a:endParaRPr lang="zh-TW" altLang="en-US"/>
          </a:p>
        </p:txBody>
      </p:sp>
    </p:spTree>
    <p:extLst>
      <p:ext uri="{BB962C8B-B14F-4D97-AF65-F5344CB8AC3E}">
        <p14:creationId xmlns:p14="http://schemas.microsoft.com/office/powerpoint/2010/main" val="3226758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564904"/>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683568" y="3068960"/>
            <a:ext cx="7408333" cy="2265701"/>
          </a:xfrm>
        </p:spPr>
        <p:txBody>
          <a:bodyPr/>
          <a:lstStyle/>
          <a:p>
            <a:pPr marL="0" indent="0" algn="ctr">
              <a:buNone/>
            </a:pPr>
            <a:r>
              <a:rPr lang="en-US" altLang="zh-TW" sz="4000" b="1" dirty="0" err="1" smtClean="0">
                <a:solidFill>
                  <a:srgbClr val="009900"/>
                </a:solidFill>
                <a:latin typeface="Courier New" panose="02070309020205020404" pitchFamily="49" charset="0"/>
                <a:cs typeface="Courier New" panose="02070309020205020404" pitchFamily="49" charset="0"/>
              </a:rPr>
              <a:t>vmlinux</a:t>
            </a:r>
            <a:r>
              <a:rPr lang="zh-TW" altLang="en-US" sz="4000" b="1" dirty="0" smtClean="0">
                <a:solidFill>
                  <a:srgbClr val="009900"/>
                </a:solidFill>
                <a:latin typeface="Courier New" panose="02070309020205020404" pitchFamily="49" charset="0"/>
                <a:cs typeface="Courier New" panose="02070309020205020404" pitchFamily="49" charset="0"/>
              </a:rPr>
              <a:t>、</a:t>
            </a:r>
            <a:r>
              <a:rPr lang="en-US" altLang="zh-TW" sz="4000" b="1" dirty="0" err="1" smtClean="0">
                <a:solidFill>
                  <a:srgbClr val="009900"/>
                </a:solidFill>
                <a:latin typeface="Courier New" panose="02070309020205020404" pitchFamily="49" charset="0"/>
                <a:cs typeface="Courier New" panose="02070309020205020404" pitchFamily="49" charset="0"/>
              </a:rPr>
              <a:t>vmlinuz</a:t>
            </a:r>
            <a:r>
              <a:rPr lang="zh-TW" altLang="en-US" sz="4000" b="1" dirty="0" smtClean="0">
                <a:solidFill>
                  <a:srgbClr val="009900"/>
                </a:solidFill>
                <a:latin typeface="Courier New" panose="02070309020205020404" pitchFamily="49" charset="0"/>
                <a:cs typeface="Courier New" panose="02070309020205020404" pitchFamily="49" charset="0"/>
              </a:rPr>
              <a:t>、</a:t>
            </a:r>
            <a:r>
              <a:rPr lang="en-US" altLang="zh-TW" sz="4000" b="1" dirty="0" err="1" smtClean="0">
                <a:solidFill>
                  <a:srgbClr val="009900"/>
                </a:solidFill>
                <a:latin typeface="Courier New" panose="02070309020205020404" pitchFamily="49" charset="0"/>
                <a:cs typeface="Courier New" panose="02070309020205020404" pitchFamily="49" charset="0"/>
              </a:rPr>
              <a:t>bzImage</a:t>
            </a:r>
            <a:endParaRPr lang="en-US" altLang="zh-TW" sz="4000" b="1" baseline="-25000" dirty="0">
              <a:solidFill>
                <a:srgbClr val="009900"/>
              </a:solidFill>
              <a:latin typeface="Courier New" panose="02070309020205020404" pitchFamily="49" charset="0"/>
              <a:cs typeface="Courier New" panose="02070309020205020404" pitchFamily="49" charset="0"/>
            </a:endParaRPr>
          </a:p>
          <a:p>
            <a:pPr marL="0" indent="0">
              <a:buNone/>
            </a:pP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37</a:t>
            </a:fld>
            <a:endParaRPr lang="zh-TW" altLang="en-US"/>
          </a:p>
        </p:txBody>
      </p:sp>
    </p:spTree>
    <p:extLst>
      <p:ext uri="{BB962C8B-B14F-4D97-AF65-F5344CB8AC3E}">
        <p14:creationId xmlns:p14="http://schemas.microsoft.com/office/powerpoint/2010/main" val="230556231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a:t>
            </a:r>
            <a:r>
              <a:rPr lang="en-US" altLang="zh-TW" i="1" baseline="-25000" dirty="0" smtClean="0"/>
              <a:t>[</a:t>
            </a:r>
            <a:r>
              <a:rPr lang="en-US" altLang="zh-TW" i="1" baseline="-25000" dirty="0">
                <a:hlinkClick r:id="rId2"/>
              </a:rPr>
              <a:t>Bellevue Linux</a:t>
            </a:r>
            <a:r>
              <a:rPr lang="en-US" altLang="zh-TW" i="1" baseline="-25000" dirty="0" smtClean="0"/>
              <a:t>]</a:t>
            </a:r>
            <a:endParaRPr lang="zh-TW" altLang="en-US" dirty="0"/>
          </a:p>
        </p:txBody>
      </p:sp>
      <p:sp>
        <p:nvSpPr>
          <p:cNvPr id="2" name="內容版面配置區 1"/>
          <p:cNvSpPr>
            <a:spLocks noGrp="1"/>
          </p:cNvSpPr>
          <p:nvPr>
            <p:ph idx="1"/>
          </p:nvPr>
        </p:nvSpPr>
        <p:spPr/>
        <p:txBody>
          <a:bodyPr>
            <a:normAutofit fontScale="85000" lnSpcReduction="20000"/>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is a compressed Linux kernel, and it is </a:t>
            </a:r>
            <a:r>
              <a:rPr lang="en-US" altLang="zh-TW" i="1" dirty="0"/>
              <a:t>bootable</a:t>
            </a:r>
            <a:r>
              <a:rPr lang="en-US" altLang="zh-TW" dirty="0"/>
              <a:t>. </a:t>
            </a:r>
            <a:endParaRPr lang="en-US" altLang="zh-TW" dirty="0" smtClean="0"/>
          </a:p>
          <a:p>
            <a:r>
              <a:rPr lang="en-US" altLang="zh-TW" dirty="0" smtClean="0"/>
              <a:t>Bootable </a:t>
            </a:r>
            <a:r>
              <a:rPr lang="en-US" altLang="zh-TW" dirty="0"/>
              <a:t>means that it is capable of loading the operating system into memory so that the computer becomes usable and application programs can be </a:t>
            </a:r>
            <a:r>
              <a:rPr lang="en-US" altLang="zh-TW" dirty="0" smtClean="0"/>
              <a:t>run.</a:t>
            </a:r>
          </a:p>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is not merely a compressed image. It also has </a:t>
            </a:r>
            <a:r>
              <a:rPr lang="en-US" altLang="zh-TW" b="1" u="sng" dirty="0" err="1">
                <a:solidFill>
                  <a:srgbClr val="009900"/>
                </a:solidFill>
                <a:latin typeface="Courier New" panose="02070309020205020404" pitchFamily="49" charset="0"/>
                <a:cs typeface="Courier New" panose="02070309020205020404" pitchFamily="49" charset="0"/>
              </a:rPr>
              <a:t>gzip</a:t>
            </a:r>
            <a:r>
              <a:rPr lang="en-US" altLang="zh-TW" u="sng" dirty="0"/>
              <a:t> decompressor code </a:t>
            </a:r>
            <a:r>
              <a:rPr lang="en-US" altLang="zh-TW" dirty="0"/>
              <a:t>built into it</a:t>
            </a:r>
            <a:r>
              <a:rPr lang="en-US" altLang="zh-TW" dirty="0" smtClean="0"/>
              <a:t>.</a:t>
            </a:r>
          </a:p>
          <a:p>
            <a:pPr lvl="1"/>
            <a:r>
              <a:rPr lang="en-US" altLang="zh-TW" b="1" dirty="0" err="1" smtClean="0">
                <a:solidFill>
                  <a:srgbClr val="009900"/>
                </a:solidFill>
                <a:latin typeface="Courier New" panose="02070309020205020404" pitchFamily="49" charset="0"/>
                <a:cs typeface="Courier New" panose="02070309020205020404" pitchFamily="49" charset="0"/>
              </a:rPr>
              <a:t>gzip</a:t>
            </a:r>
            <a:r>
              <a:rPr lang="en-US" altLang="zh-TW" dirty="0" smtClean="0"/>
              <a:t> </a:t>
            </a:r>
            <a:r>
              <a:rPr lang="en-US" altLang="zh-TW" dirty="0"/>
              <a:t>is one of the most popular compression utilities on </a:t>
            </a:r>
            <a:r>
              <a:rPr lang="en-US" altLang="zh-TW" dirty="0">
                <a:hlinkClick r:id="rId3"/>
              </a:rPr>
              <a:t>Unix-like</a:t>
            </a:r>
            <a:r>
              <a:rPr lang="en-US" altLang="zh-TW" dirty="0"/>
              <a:t> operating systems.</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38</a:t>
            </a:fld>
            <a:endParaRPr lang="zh-TW" altLang="en-US"/>
          </a:p>
        </p:txBody>
      </p:sp>
    </p:spTree>
    <p:extLst>
      <p:ext uri="{BB962C8B-B14F-4D97-AF65-F5344CB8AC3E}">
        <p14:creationId xmlns:p14="http://schemas.microsoft.com/office/powerpoint/2010/main" val="239023322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vmlinux</a:t>
            </a:r>
            <a:r>
              <a:rPr lang="en-US" altLang="zh-TW" dirty="0" smtClean="0"/>
              <a:t> </a:t>
            </a:r>
            <a:r>
              <a:rPr lang="en-US" altLang="zh-TW" i="1" baseline="-25000" dirty="0"/>
              <a:t>[</a:t>
            </a:r>
            <a:r>
              <a:rPr lang="en-US" altLang="zh-TW" i="1" baseline="-25000" dirty="0">
                <a:hlinkClick r:id="rId2"/>
              </a:rPr>
              <a:t>Bellevue Linux</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should not be confused with </a:t>
            </a:r>
            <a:r>
              <a:rPr lang="en-US" altLang="zh-TW" b="1" dirty="0" err="1">
                <a:solidFill>
                  <a:srgbClr val="009900"/>
                </a:solidFill>
                <a:latin typeface="Courier New" panose="02070309020205020404" pitchFamily="49" charset="0"/>
                <a:cs typeface="Courier New" panose="02070309020205020404" pitchFamily="49" charset="0"/>
              </a:rPr>
              <a:t>vmlinux</a:t>
            </a:r>
            <a:r>
              <a:rPr lang="en-US" altLang="zh-TW" dirty="0"/>
              <a:t>, which is the kernel in a non-compressed and non-bootable form. </a:t>
            </a:r>
            <a:endParaRPr lang="en-US" altLang="zh-TW" dirty="0" smtClean="0"/>
          </a:p>
          <a:p>
            <a:r>
              <a:rPr lang="en-US" altLang="zh-TW" b="1" dirty="0" err="1" smtClean="0">
                <a:solidFill>
                  <a:srgbClr val="009900"/>
                </a:solidFill>
                <a:latin typeface="Courier New" panose="02070309020205020404" pitchFamily="49" charset="0"/>
                <a:cs typeface="Courier New" panose="02070309020205020404" pitchFamily="49" charset="0"/>
              </a:rPr>
              <a:t>vmlinux</a:t>
            </a:r>
            <a:r>
              <a:rPr lang="en-US" altLang="zh-TW" dirty="0" smtClean="0"/>
              <a:t> </a:t>
            </a:r>
            <a:r>
              <a:rPr lang="en-US" altLang="zh-TW" dirty="0"/>
              <a:t>is generally just an intermediate step to producing </a:t>
            </a:r>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39</a:t>
            </a:fld>
            <a:endParaRPr lang="zh-TW" altLang="en-US"/>
          </a:p>
        </p:txBody>
      </p:sp>
    </p:spTree>
    <p:extLst>
      <p:ext uri="{BB962C8B-B14F-4D97-AF65-F5344CB8AC3E}">
        <p14:creationId xmlns:p14="http://schemas.microsoft.com/office/powerpoint/2010/main" val="23462055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smtClean="0">
                <a:solidFill>
                  <a:srgbClr val="009900"/>
                </a:solidFill>
                <a:latin typeface="Courier New" panose="02070309020205020404" pitchFamily="49" charset="0"/>
                <a:cs typeface="Courier New" panose="02070309020205020404" pitchFamily="49" charset="0"/>
              </a:rPr>
              <a:t>vmlinux</a:t>
            </a:r>
            <a:r>
              <a:rPr lang="en-US" altLang="zh-TW" b="1" i="1" baseline="-25000" dirty="0" smtClean="0">
                <a:solidFill>
                  <a:schemeClr val="bg1"/>
                </a:solidFill>
                <a:latin typeface="+mn-lt"/>
                <a:cs typeface="Courier New" panose="02070309020205020404" pitchFamily="49" charset="0"/>
              </a:rPr>
              <a:t>[</a:t>
            </a:r>
            <a:r>
              <a:rPr lang="en-US" altLang="zh-TW" i="1" baseline="-25000" dirty="0" smtClean="0">
                <a:cs typeface="Courier New" panose="02070309020205020404" pitchFamily="49" charset="0"/>
              </a:rPr>
              <a:t>[</a:t>
            </a:r>
            <a:r>
              <a:rPr lang="en-US" altLang="zh-TW" i="1" baseline="-25000" dirty="0" err="1" smtClean="0">
                <a:solidFill>
                  <a:schemeClr val="bg1"/>
                </a:solidFill>
                <a:latin typeface="+mn-lt"/>
                <a:hlinkClick r:id="rId2"/>
              </a:rPr>
              <a:t>alexei</a:t>
            </a:r>
            <a:r>
              <a:rPr lang="en-US" altLang="zh-TW" i="1" baseline="-25000" dirty="0"/>
              <a:t>]</a:t>
            </a:r>
            <a:endParaRPr lang="zh-TW" altLang="en-US" i="1" baseline="-25000" dirty="0">
              <a:solidFill>
                <a:schemeClr val="bg1"/>
              </a:solidFill>
              <a:latin typeface="+mn-lt"/>
              <a:cs typeface="Courier New" panose="02070309020205020404" pitchFamily="49" charset="0"/>
            </a:endParaRPr>
          </a:p>
        </p:txBody>
      </p:sp>
      <p:sp>
        <p:nvSpPr>
          <p:cNvPr id="2" name="內容版面配置區 1"/>
          <p:cNvSpPr>
            <a:spLocks noGrp="1"/>
          </p:cNvSpPr>
          <p:nvPr>
            <p:ph idx="1"/>
          </p:nvPr>
        </p:nvSpPr>
        <p:spPr/>
        <p:txBody>
          <a:bodyPr/>
          <a:lstStyle/>
          <a:p>
            <a:pPr fontAlgn="base"/>
            <a:r>
              <a:rPr lang="en-US" altLang="zh-TW" dirty="0" smtClean="0"/>
              <a:t>This </a:t>
            </a:r>
            <a:r>
              <a:rPr lang="en-US" altLang="zh-TW" dirty="0"/>
              <a:t>is the Linux kernel in an statically linked executable file format. </a:t>
            </a:r>
            <a:endParaRPr lang="en-US" altLang="zh-TW" dirty="0" smtClean="0"/>
          </a:p>
          <a:p>
            <a:pPr fontAlgn="base"/>
            <a:r>
              <a:rPr lang="en-US" altLang="zh-TW" dirty="0" smtClean="0"/>
              <a:t>It's </a:t>
            </a:r>
            <a:r>
              <a:rPr lang="en-US" altLang="zh-TW" dirty="0"/>
              <a:t>just a intermediate step in the boot procedure.</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40</a:t>
            </a:fld>
            <a:endParaRPr lang="zh-TW" altLang="en-US"/>
          </a:p>
        </p:txBody>
      </p:sp>
    </p:spTree>
    <p:extLst>
      <p:ext uri="{BB962C8B-B14F-4D97-AF65-F5344CB8AC3E}">
        <p14:creationId xmlns:p14="http://schemas.microsoft.com/office/powerpoint/2010/main" val="205009561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smtClean="0">
                <a:solidFill>
                  <a:srgbClr val="009900"/>
                </a:solidFill>
                <a:latin typeface="+mn-lt"/>
                <a:cs typeface="Courier New" panose="02070309020205020404" pitchFamily="49" charset="0"/>
              </a:rPr>
              <a:t> </a:t>
            </a:r>
            <a:r>
              <a:rPr lang="en-US" altLang="zh-TW" i="1" baseline="-25000" dirty="0" smtClean="0">
                <a:latin typeface="+mn-lt"/>
                <a:cs typeface="Courier New" panose="02070309020205020404" pitchFamily="49" charset="0"/>
              </a:rPr>
              <a:t>[</a:t>
            </a:r>
            <a:r>
              <a:rPr lang="en-US" altLang="zh-TW" i="1" baseline="-25000" dirty="0" err="1" smtClean="0">
                <a:solidFill>
                  <a:schemeClr val="bg1"/>
                </a:solidFill>
                <a:hlinkClick r:id="rId2"/>
              </a:rPr>
              <a:t>alexei</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lstStyle/>
          <a:p>
            <a:r>
              <a:rPr lang="en-US" altLang="zh-TW" sz="2800" dirty="0"/>
              <a:t>The </a:t>
            </a:r>
            <a:r>
              <a:rPr lang="en-US" altLang="zh-TW" sz="2800" b="1" dirty="0" err="1">
                <a:solidFill>
                  <a:srgbClr val="009900"/>
                </a:solidFill>
                <a:latin typeface="Courier New" panose="02070309020205020404" pitchFamily="49" charset="0"/>
                <a:cs typeface="Courier New" panose="02070309020205020404" pitchFamily="49" charset="0"/>
              </a:rPr>
              <a:t>vmlinux</a:t>
            </a:r>
            <a:r>
              <a:rPr lang="en-US" altLang="zh-TW" sz="2800" dirty="0"/>
              <a:t> file usually gets compressed with </a:t>
            </a:r>
            <a:r>
              <a:rPr lang="en-US" altLang="zh-TW" sz="2800" b="1" dirty="0" err="1">
                <a:solidFill>
                  <a:srgbClr val="009900"/>
                </a:solidFill>
                <a:latin typeface="Courier New" panose="02070309020205020404" pitchFamily="49" charset="0"/>
                <a:cs typeface="Courier New" panose="02070309020205020404" pitchFamily="49" charset="0"/>
              </a:rPr>
              <a:t>zlib</a:t>
            </a:r>
            <a:r>
              <a:rPr lang="en-US" altLang="zh-TW" sz="2800" dirty="0" smtClean="0"/>
              <a:t>.</a:t>
            </a:r>
          </a:p>
          <a:p>
            <a:pPr lvl="1"/>
            <a:r>
              <a:rPr lang="en-US" altLang="zh-TW" dirty="0" smtClean="0"/>
              <a:t>Since </a:t>
            </a:r>
            <a:r>
              <a:rPr lang="en-US" altLang="zh-TW" dirty="0"/>
              <a:t>2.6.30 </a:t>
            </a:r>
            <a:r>
              <a:rPr lang="en-US" altLang="zh-TW" b="1" dirty="0">
                <a:solidFill>
                  <a:srgbClr val="009900"/>
                </a:solidFill>
                <a:latin typeface="Courier New" panose="02070309020205020404" pitchFamily="49" charset="0"/>
                <a:cs typeface="Courier New" panose="02070309020205020404" pitchFamily="49" charset="0"/>
              </a:rPr>
              <a:t>LZMA</a:t>
            </a:r>
            <a:r>
              <a:rPr lang="en-US" altLang="zh-TW" dirty="0"/>
              <a:t> and </a:t>
            </a:r>
            <a:r>
              <a:rPr lang="en-US" altLang="zh-TW" b="1" dirty="0">
                <a:solidFill>
                  <a:srgbClr val="009900"/>
                </a:solidFill>
                <a:latin typeface="Courier New" panose="02070309020205020404" pitchFamily="49" charset="0"/>
                <a:cs typeface="Courier New" panose="02070309020205020404" pitchFamily="49" charset="0"/>
              </a:rPr>
              <a:t>bzip2</a:t>
            </a:r>
            <a:r>
              <a:rPr lang="en-US" altLang="zh-TW" dirty="0"/>
              <a:t> are also available. </a:t>
            </a:r>
            <a:endParaRPr lang="en-US" altLang="zh-TW" dirty="0" smtClean="0"/>
          </a:p>
          <a:p>
            <a:r>
              <a:rPr lang="en-US" altLang="zh-TW" sz="2800" dirty="0" smtClean="0"/>
              <a:t>By </a:t>
            </a:r>
            <a:r>
              <a:rPr lang="en-US" altLang="zh-TW" sz="2800" dirty="0"/>
              <a:t>adding further boot and decompression capabilities to </a:t>
            </a:r>
            <a:r>
              <a:rPr lang="en-US" altLang="zh-TW" sz="2800" b="1" dirty="0" err="1">
                <a:solidFill>
                  <a:srgbClr val="009900"/>
                </a:solidFill>
                <a:latin typeface="Courier New" panose="02070309020205020404" pitchFamily="49" charset="0"/>
                <a:cs typeface="Courier New" panose="02070309020205020404" pitchFamily="49" charset="0"/>
              </a:rPr>
              <a:t>vmlinuz</a:t>
            </a:r>
            <a:r>
              <a:rPr lang="en-US" altLang="zh-TW" sz="2800" dirty="0"/>
              <a:t>, the image can be used to boot a system with the </a:t>
            </a:r>
            <a:r>
              <a:rPr lang="en-US" altLang="zh-TW" sz="2800" b="1" dirty="0" err="1">
                <a:solidFill>
                  <a:srgbClr val="009900"/>
                </a:solidFill>
                <a:latin typeface="Courier New" panose="02070309020205020404" pitchFamily="49" charset="0"/>
                <a:cs typeface="Courier New" panose="02070309020205020404" pitchFamily="49" charset="0"/>
              </a:rPr>
              <a:t>vmlinux</a:t>
            </a:r>
            <a:r>
              <a:rPr lang="en-US" altLang="zh-TW" sz="2800" dirty="0"/>
              <a:t> kernel. </a:t>
            </a:r>
            <a:endParaRPr lang="en-US" altLang="zh-TW" sz="2800" dirty="0" smtClean="0"/>
          </a:p>
          <a:p>
            <a:r>
              <a:rPr lang="en-US" altLang="zh-TW" sz="2800" dirty="0" smtClean="0"/>
              <a:t>The </a:t>
            </a:r>
            <a:r>
              <a:rPr lang="en-US" altLang="zh-TW" sz="2800" dirty="0"/>
              <a:t>compression of </a:t>
            </a:r>
            <a:r>
              <a:rPr lang="en-US" altLang="zh-TW" sz="2800" b="1" dirty="0" err="1">
                <a:solidFill>
                  <a:srgbClr val="009900"/>
                </a:solidFill>
                <a:latin typeface="Courier New" panose="02070309020205020404" pitchFamily="49" charset="0"/>
                <a:cs typeface="Courier New" panose="02070309020205020404" pitchFamily="49" charset="0"/>
              </a:rPr>
              <a:t>vmlinux</a:t>
            </a:r>
            <a:r>
              <a:rPr lang="en-US" altLang="zh-TW" sz="2800" dirty="0"/>
              <a:t> can occur with </a:t>
            </a:r>
            <a:r>
              <a:rPr lang="en-US" altLang="zh-TW" sz="2800" b="1" dirty="0" err="1">
                <a:solidFill>
                  <a:srgbClr val="009900"/>
                </a:solidFill>
                <a:latin typeface="Courier New" panose="02070309020205020404" pitchFamily="49" charset="0"/>
                <a:cs typeface="Courier New" panose="02070309020205020404" pitchFamily="49" charset="0"/>
              </a:rPr>
              <a:t>zImage</a:t>
            </a:r>
            <a:r>
              <a:rPr lang="en-US" altLang="zh-TW" sz="2800" dirty="0"/>
              <a:t> or </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a:t>
            </a:r>
            <a:endParaRPr lang="zh-TW" altLang="en-US" sz="28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41</a:t>
            </a:fld>
            <a:endParaRPr lang="zh-TW" altLang="en-US"/>
          </a:p>
        </p:txBody>
      </p:sp>
    </p:spTree>
    <p:extLst>
      <p:ext uri="{BB962C8B-B14F-4D97-AF65-F5344CB8AC3E}">
        <p14:creationId xmlns:p14="http://schemas.microsoft.com/office/powerpoint/2010/main" val="39136558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smtClean="0">
                <a:solidFill>
                  <a:srgbClr val="009900"/>
                </a:solidFill>
                <a:latin typeface="Courier New" panose="02070309020205020404" pitchFamily="49" charset="0"/>
                <a:cs typeface="Courier New" panose="02070309020205020404" pitchFamily="49" charset="0"/>
              </a:rPr>
              <a:t>make </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en-US" altLang="zh-TW" dirty="0" smtClean="0"/>
              <a:t> </a:t>
            </a:r>
            <a:r>
              <a:rPr lang="en-US" altLang="zh-TW" i="1" baseline="-25000" dirty="0"/>
              <a:t>[</a:t>
            </a:r>
            <a:r>
              <a:rPr lang="en-US" altLang="zh-TW" i="1" baseline="-25000" dirty="0">
                <a:hlinkClick r:id="rId2"/>
              </a:rPr>
              <a:t>Bellevue Linux</a:t>
            </a:r>
            <a:r>
              <a:rPr lang="en-US" altLang="zh-TW" i="1" baseline="-25000" dirty="0"/>
              <a:t>]</a:t>
            </a:r>
            <a:endParaRPr lang="zh-TW" altLang="en-US" dirty="0"/>
          </a:p>
        </p:txBody>
      </p:sp>
      <p:sp>
        <p:nvSpPr>
          <p:cNvPr id="2" name="內容版面配置區 1"/>
          <p:cNvSpPr>
            <a:spLocks noGrp="1"/>
          </p:cNvSpPr>
          <p:nvPr>
            <p:ph idx="1"/>
          </p:nvPr>
        </p:nvSpPr>
        <p:spPr>
          <a:xfrm>
            <a:off x="539552" y="2138544"/>
            <a:ext cx="8020413" cy="3450696"/>
          </a:xfrm>
        </p:spPr>
        <p:txBody>
          <a:bodyPr/>
          <a:lstStyle/>
          <a:p>
            <a:r>
              <a:rPr lang="en-US" altLang="zh-TW" dirty="0"/>
              <a:t>The Linux kernel is </a:t>
            </a:r>
            <a:r>
              <a:rPr lang="en-US" altLang="zh-TW" i="1" dirty="0"/>
              <a:t>compiled</a:t>
            </a:r>
            <a:r>
              <a:rPr lang="en-US" altLang="zh-TW" dirty="0"/>
              <a:t> by issuing the following command:</a:t>
            </a:r>
          </a:p>
          <a:p>
            <a:pPr marL="0" indent="0">
              <a:buNone/>
            </a:pPr>
            <a:r>
              <a:rPr lang="en-US" altLang="zh-TW" dirty="0" smtClean="0"/>
              <a:t>             </a:t>
            </a:r>
            <a:r>
              <a:rPr lang="en-US" altLang="zh-TW" b="1" dirty="0" smtClean="0">
                <a:solidFill>
                  <a:srgbClr val="009900"/>
                </a:solidFill>
                <a:latin typeface="Courier New" panose="02070309020205020404" pitchFamily="49" charset="0"/>
                <a:cs typeface="Courier New" panose="02070309020205020404" pitchFamily="49" charset="0"/>
              </a:rPr>
              <a:t>make </a:t>
            </a:r>
            <a:r>
              <a:rPr lang="en-US" altLang="zh-TW" b="1" dirty="0" err="1">
                <a:solidFill>
                  <a:srgbClr val="009900"/>
                </a:solidFill>
                <a:latin typeface="Courier New" panose="02070309020205020404" pitchFamily="49" charset="0"/>
                <a:cs typeface="Courier New" panose="02070309020205020404" pitchFamily="49" charset="0"/>
              </a:rPr>
              <a:t>bzImage</a:t>
            </a:r>
            <a:endParaRPr lang="en-US" altLang="zh-TW" b="1" dirty="0">
              <a:solidFill>
                <a:srgbClr val="009900"/>
              </a:solidFill>
              <a:latin typeface="Courier New" panose="02070309020205020404" pitchFamily="49" charset="0"/>
              <a:cs typeface="Courier New" panose="02070309020205020404" pitchFamily="49" charset="0"/>
            </a:endParaRPr>
          </a:p>
          <a:p>
            <a:r>
              <a:rPr lang="en-US" altLang="zh-TW" dirty="0"/>
              <a:t>This results in the creation of a file named </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a:t> in a directory such as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smtClean="0">
                <a:solidFill>
                  <a:srgbClr val="009900"/>
                </a:solidFill>
                <a:latin typeface="Courier New" panose="02070309020205020404" pitchFamily="49" charset="0"/>
                <a:cs typeface="Courier New" panose="02070309020205020404" pitchFamily="49" charset="0"/>
              </a:rPr>
              <a:t>usr</a:t>
            </a:r>
            <a:r>
              <a:rPr lang="en-US" altLang="zh-TW" b="1" dirty="0" smtClean="0">
                <a:solidFill>
                  <a:srgbClr val="009900"/>
                </a:solidFill>
                <a:latin typeface="Courier New" panose="02070309020205020404" pitchFamily="49" charset="0"/>
                <a:cs typeface="Courier New" panose="02070309020205020404" pitchFamily="49" charset="0"/>
              </a:rPr>
              <a:t>/</a:t>
            </a:r>
            <a:r>
              <a:rPr lang="en-US" altLang="zh-TW" b="1" dirty="0" err="1" smtClean="0">
                <a:solidFill>
                  <a:srgbClr val="009900"/>
                </a:solidFill>
                <a:latin typeface="Courier New" panose="02070309020205020404" pitchFamily="49" charset="0"/>
                <a:cs typeface="Courier New" panose="02070309020205020404" pitchFamily="49" charset="0"/>
              </a:rPr>
              <a:t>src</a:t>
            </a:r>
            <a:r>
              <a:rPr lang="en-US" altLang="zh-TW" b="1" dirty="0" smtClean="0">
                <a:solidFill>
                  <a:srgbClr val="009900"/>
                </a:solidFill>
                <a:latin typeface="Courier New" panose="02070309020205020404" pitchFamily="49" charset="0"/>
                <a:cs typeface="Courier New" panose="02070309020205020404" pitchFamily="49" charset="0"/>
              </a:rPr>
              <a:t>/</a:t>
            </a:r>
            <a:r>
              <a:rPr lang="en-US" altLang="zh-TW" b="1" dirty="0" err="1" smtClean="0">
                <a:solidFill>
                  <a:srgbClr val="009900"/>
                </a:solidFill>
                <a:latin typeface="Courier New" panose="02070309020205020404" pitchFamily="49" charset="0"/>
                <a:cs typeface="Courier New" panose="02070309020205020404" pitchFamily="49" charset="0"/>
              </a:rPr>
              <a:t>linux</a:t>
            </a:r>
            <a:r>
              <a:rPr lang="en-US" altLang="zh-TW" b="1" dirty="0" smtClean="0">
                <a:solidFill>
                  <a:srgbClr val="009900"/>
                </a:solidFill>
                <a:latin typeface="Courier New" panose="02070309020205020404" pitchFamily="49" charset="0"/>
                <a:cs typeface="Courier New" panose="02070309020205020404" pitchFamily="49" charset="0"/>
              </a:rPr>
              <a:t>/arch/i386/</a:t>
            </a:r>
            <a:r>
              <a:rPr lang="en-US" altLang="zh-TW" b="1" dirty="0" err="1" smtClean="0">
                <a:solidFill>
                  <a:srgbClr val="009900"/>
                </a:solidFill>
                <a:latin typeface="Courier New" panose="02070309020205020404" pitchFamily="49" charset="0"/>
                <a:cs typeface="Courier New" panose="02070309020205020404" pitchFamily="49" charset="0"/>
              </a:rPr>
              <a:t>linux</a:t>
            </a:r>
            <a:r>
              <a:rPr lang="en-US" altLang="zh-TW" b="1" dirty="0" smtClean="0">
                <a:solidFill>
                  <a:srgbClr val="009900"/>
                </a:solidFill>
                <a:latin typeface="Courier New" panose="02070309020205020404" pitchFamily="49" charset="0"/>
                <a:cs typeface="Courier New" panose="02070309020205020404" pitchFamily="49" charset="0"/>
              </a:rPr>
              <a:t>/boot/</a:t>
            </a:r>
            <a:r>
              <a:rPr lang="en-US" altLang="zh-TW" dirty="0" smtClean="0"/>
              <a:t>.</a:t>
            </a:r>
            <a:endParaRPr lang="en-US" altLang="zh-TW"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42</a:t>
            </a:fld>
            <a:endParaRPr lang="zh-TW" altLang="en-US"/>
          </a:p>
        </p:txBody>
      </p:sp>
    </p:spTree>
    <p:extLst>
      <p:ext uri="{BB962C8B-B14F-4D97-AF65-F5344CB8AC3E}">
        <p14:creationId xmlns:p14="http://schemas.microsoft.com/office/powerpoint/2010/main" val="188366058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smtClean="0"/>
              <a:t> and </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dirty="0" smtClean="0"/>
              <a:t> </a:t>
            </a:r>
            <a:r>
              <a:rPr lang="en-US" altLang="zh-TW" i="1" baseline="-25000" dirty="0"/>
              <a:t>[</a:t>
            </a:r>
            <a:r>
              <a:rPr lang="en-US" altLang="zh-TW" i="1" baseline="-25000" dirty="0">
                <a:hlinkClick r:id="rId2"/>
              </a:rPr>
              <a:t>Bellevue Linux</a:t>
            </a:r>
            <a:r>
              <a:rPr lang="en-US" altLang="zh-TW" i="1" baseline="-25000" dirty="0"/>
              <a:t>]</a:t>
            </a:r>
            <a:endParaRPr lang="zh-TW" altLang="en-US" dirty="0"/>
          </a:p>
        </p:txBody>
      </p:sp>
      <p:sp>
        <p:nvSpPr>
          <p:cNvPr id="2" name="內容版面配置區 1"/>
          <p:cNvSpPr>
            <a:spLocks noGrp="1"/>
          </p:cNvSpPr>
          <p:nvPr>
            <p:ph idx="1"/>
          </p:nvPr>
        </p:nvSpPr>
        <p:spPr>
          <a:xfrm>
            <a:off x="827585" y="2132856"/>
            <a:ext cx="7992888" cy="3816424"/>
          </a:xfrm>
        </p:spPr>
        <p:txBody>
          <a:bodyPr/>
          <a:lstStyle/>
          <a:p>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 is then copied using the </a:t>
            </a:r>
            <a:r>
              <a:rPr lang="en-US" altLang="zh-TW" sz="2800" b="1" dirty="0" err="1">
                <a:solidFill>
                  <a:srgbClr val="009900"/>
                </a:solidFill>
                <a:latin typeface="Courier New" panose="02070309020205020404" pitchFamily="49" charset="0"/>
                <a:cs typeface="Courier New" panose="02070309020205020404" pitchFamily="49" charset="0"/>
              </a:rPr>
              <a:t>cp</a:t>
            </a:r>
            <a:r>
              <a:rPr lang="en-US" altLang="zh-TW" sz="2800" dirty="0"/>
              <a:t> (i.e., copy) command to the </a:t>
            </a:r>
            <a:r>
              <a:rPr lang="en-US" altLang="zh-TW" sz="2800" b="1" dirty="0">
                <a:solidFill>
                  <a:srgbClr val="009900"/>
                </a:solidFill>
                <a:latin typeface="Courier New" panose="02070309020205020404" pitchFamily="49" charset="0"/>
                <a:cs typeface="Courier New" panose="02070309020205020404" pitchFamily="49" charset="0"/>
              </a:rPr>
              <a:t>/boot </a:t>
            </a:r>
            <a:r>
              <a:rPr lang="en-US" altLang="zh-TW" sz="2800" dirty="0"/>
              <a:t>directory and simultaneously renamed </a:t>
            </a:r>
            <a:r>
              <a:rPr lang="en-US" altLang="zh-TW" sz="2800" b="1" dirty="0" err="1">
                <a:solidFill>
                  <a:srgbClr val="009900"/>
                </a:solidFill>
                <a:latin typeface="Courier New" panose="02070309020205020404" pitchFamily="49" charset="0"/>
                <a:cs typeface="Courier New" panose="02070309020205020404" pitchFamily="49" charset="0"/>
              </a:rPr>
              <a:t>vmlinuz</a:t>
            </a:r>
            <a:r>
              <a:rPr lang="en-US" altLang="zh-TW" sz="2800" dirty="0"/>
              <a:t> with a command such </a:t>
            </a:r>
            <a:r>
              <a:rPr lang="en-US" altLang="zh-TW" sz="2800" dirty="0" smtClean="0"/>
              <a:t>as</a:t>
            </a:r>
          </a:p>
          <a:p>
            <a:endParaRPr lang="en-US" altLang="zh-TW" sz="2800" dirty="0"/>
          </a:p>
          <a:p>
            <a:pPr marL="0" indent="0">
              <a:buNone/>
            </a:pPr>
            <a:r>
              <a:rPr lang="en-US" altLang="zh-TW" sz="2800" b="1" dirty="0" err="1" smtClean="0">
                <a:solidFill>
                  <a:srgbClr val="009900"/>
                </a:solidFill>
                <a:latin typeface="Courier New" panose="02070309020205020404" pitchFamily="49" charset="0"/>
                <a:cs typeface="Courier New" panose="02070309020205020404" pitchFamily="49" charset="0"/>
              </a:rPr>
              <a:t>cp</a:t>
            </a:r>
            <a:r>
              <a:rPr lang="en-US" altLang="zh-TW" sz="2800" b="1" dirty="0" smtClean="0">
                <a:solidFill>
                  <a:srgbClr val="009900"/>
                </a:solidFill>
                <a:latin typeface="Courier New" panose="02070309020205020404" pitchFamily="49" charset="0"/>
                <a:cs typeface="Courier New" panose="02070309020205020404" pitchFamily="49" charset="0"/>
              </a:rPr>
              <a:t> </a:t>
            </a:r>
            <a:r>
              <a:rPr lang="en-US" altLang="zh-TW" sz="2800" b="1" dirty="0">
                <a:solidFill>
                  <a:srgbClr val="009900"/>
                </a:solidFill>
                <a:latin typeface="Courier New" panose="02070309020205020404" pitchFamily="49" charset="0"/>
                <a:cs typeface="Courier New" panose="02070309020205020404" pitchFamily="49" charset="0"/>
              </a:rPr>
              <a:t>/</a:t>
            </a:r>
            <a:r>
              <a:rPr lang="en-US" altLang="zh-TW" sz="2800" b="1" dirty="0" err="1">
                <a:solidFill>
                  <a:srgbClr val="009900"/>
                </a:solidFill>
                <a:latin typeface="Courier New" panose="02070309020205020404" pitchFamily="49" charset="0"/>
                <a:cs typeface="Courier New" panose="02070309020205020404" pitchFamily="49" charset="0"/>
              </a:rPr>
              <a:t>usr</a:t>
            </a:r>
            <a:r>
              <a:rPr lang="en-US" altLang="zh-TW" sz="2800" b="1" dirty="0">
                <a:solidFill>
                  <a:srgbClr val="009900"/>
                </a:solidFill>
                <a:latin typeface="Courier New" panose="02070309020205020404" pitchFamily="49" charset="0"/>
                <a:cs typeface="Courier New" panose="02070309020205020404" pitchFamily="49" charset="0"/>
              </a:rPr>
              <a:t>/</a:t>
            </a:r>
            <a:r>
              <a:rPr lang="en-US" altLang="zh-TW" sz="2800" b="1" dirty="0" err="1">
                <a:solidFill>
                  <a:srgbClr val="009900"/>
                </a:solidFill>
                <a:latin typeface="Courier New" panose="02070309020205020404" pitchFamily="49" charset="0"/>
                <a:cs typeface="Courier New" panose="02070309020205020404" pitchFamily="49" charset="0"/>
              </a:rPr>
              <a:t>src</a:t>
            </a:r>
            <a:r>
              <a:rPr lang="en-US" altLang="zh-TW" sz="2800" b="1" dirty="0">
                <a:solidFill>
                  <a:srgbClr val="009900"/>
                </a:solidFill>
                <a:latin typeface="Courier New" panose="02070309020205020404" pitchFamily="49" charset="0"/>
                <a:cs typeface="Courier New" panose="02070309020205020404" pitchFamily="49" charset="0"/>
              </a:rPr>
              <a:t>/</a:t>
            </a:r>
            <a:r>
              <a:rPr lang="en-US" altLang="zh-TW" sz="2800" b="1" dirty="0" err="1">
                <a:solidFill>
                  <a:srgbClr val="009900"/>
                </a:solidFill>
                <a:latin typeface="Courier New" panose="02070309020205020404" pitchFamily="49" charset="0"/>
                <a:cs typeface="Courier New" panose="02070309020205020404" pitchFamily="49" charset="0"/>
              </a:rPr>
              <a:t>linux</a:t>
            </a:r>
            <a:r>
              <a:rPr lang="en-US" altLang="zh-TW" sz="2800" b="1" dirty="0">
                <a:solidFill>
                  <a:srgbClr val="009900"/>
                </a:solidFill>
                <a:latin typeface="Courier New" panose="02070309020205020404" pitchFamily="49" charset="0"/>
                <a:cs typeface="Courier New" panose="02070309020205020404" pitchFamily="49" charset="0"/>
              </a:rPr>
              <a:t>/arch/i386/</a:t>
            </a:r>
            <a:r>
              <a:rPr lang="en-US" altLang="zh-TW" sz="2800" b="1" dirty="0" err="1">
                <a:solidFill>
                  <a:srgbClr val="009900"/>
                </a:solidFill>
                <a:latin typeface="Courier New" panose="02070309020205020404" pitchFamily="49" charset="0"/>
                <a:cs typeface="Courier New" panose="02070309020205020404" pitchFamily="49" charset="0"/>
              </a:rPr>
              <a:t>linux</a:t>
            </a:r>
            <a:r>
              <a:rPr lang="en-US" altLang="zh-TW" sz="2800" b="1" dirty="0">
                <a:solidFill>
                  <a:srgbClr val="009900"/>
                </a:solidFill>
                <a:latin typeface="Courier New" panose="02070309020205020404" pitchFamily="49" charset="0"/>
                <a:cs typeface="Courier New" panose="02070309020205020404" pitchFamily="49" charset="0"/>
              </a:rPr>
              <a:t>/boot/</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b="1" dirty="0">
                <a:solidFill>
                  <a:srgbClr val="009900"/>
                </a:solidFill>
                <a:latin typeface="Courier New" panose="02070309020205020404" pitchFamily="49" charset="0"/>
                <a:cs typeface="Courier New" panose="02070309020205020404" pitchFamily="49" charset="0"/>
              </a:rPr>
              <a:t> /</a:t>
            </a:r>
            <a:r>
              <a:rPr lang="en-US" altLang="zh-TW" sz="2800" b="1" dirty="0" smtClean="0">
                <a:solidFill>
                  <a:srgbClr val="009900"/>
                </a:solidFill>
                <a:latin typeface="Courier New" panose="02070309020205020404" pitchFamily="49" charset="0"/>
                <a:cs typeface="Courier New" panose="02070309020205020404" pitchFamily="49" charset="0"/>
              </a:rPr>
              <a:t>boot/</a:t>
            </a:r>
            <a:r>
              <a:rPr lang="en-US" altLang="zh-TW" sz="2800" b="1" dirty="0" err="1" smtClean="0">
                <a:solidFill>
                  <a:srgbClr val="009900"/>
                </a:solidFill>
                <a:latin typeface="Courier New" panose="02070309020205020404" pitchFamily="49" charset="0"/>
                <a:cs typeface="Courier New" panose="02070309020205020404" pitchFamily="49" charset="0"/>
              </a:rPr>
              <a:t>vmlinuz</a:t>
            </a:r>
            <a:endParaRPr lang="en-US" altLang="zh-TW" sz="2800" b="1" dirty="0" smtClean="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43</a:t>
            </a:fld>
            <a:endParaRPr lang="zh-TW" altLang="en-US"/>
          </a:p>
        </p:txBody>
      </p:sp>
    </p:spTree>
    <p:extLst>
      <p:ext uri="{BB962C8B-B14F-4D97-AF65-F5344CB8AC3E}">
        <p14:creationId xmlns:p14="http://schemas.microsoft.com/office/powerpoint/2010/main" val="380013209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zImage</a:t>
            </a:r>
            <a:r>
              <a:rPr lang="en-US" altLang="zh-TW" dirty="0" smtClean="0"/>
              <a:t> </a:t>
            </a:r>
            <a:r>
              <a:rPr lang="en-US" altLang="zh-TW" i="1" baseline="-25000" dirty="0"/>
              <a:t>[</a:t>
            </a:r>
            <a:r>
              <a:rPr lang="en-US" altLang="zh-TW" i="1" baseline="-25000" dirty="0">
                <a:hlinkClick r:id="rId2"/>
              </a:rPr>
              <a:t>Bellevue Linux</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dirty="0"/>
              <a:t>A compiled kernel named </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a:t> file is created on some older systems and is retained on newer ones for backward compatibility. </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44</a:t>
            </a:fld>
            <a:endParaRPr lang="zh-TW" altLang="en-US"/>
          </a:p>
        </p:txBody>
      </p:sp>
    </p:spTree>
    <p:extLst>
      <p:ext uri="{BB962C8B-B14F-4D97-AF65-F5344CB8AC3E}">
        <p14:creationId xmlns:p14="http://schemas.microsoft.com/office/powerpoint/2010/main" val="51968056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Differences between </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smtClean="0"/>
              <a:t> and </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a:t> </a:t>
            </a:r>
            <a:r>
              <a:rPr lang="en-US" altLang="zh-TW" i="1" baseline="-25000" dirty="0"/>
              <a:t>[</a:t>
            </a:r>
            <a:r>
              <a:rPr lang="en-US" altLang="zh-TW" i="1" baseline="-25000" dirty="0">
                <a:hlinkClick r:id="rId2"/>
              </a:rPr>
              <a:t>Bellevue Linux</a:t>
            </a:r>
            <a:r>
              <a:rPr lang="en-US" altLang="zh-TW" i="1" baseline="-25000" dirty="0"/>
              <a:t>]</a:t>
            </a:r>
            <a:endParaRPr lang="zh-TW" altLang="en-US" dirty="0"/>
          </a:p>
        </p:txBody>
      </p:sp>
      <p:sp>
        <p:nvSpPr>
          <p:cNvPr id="2" name="內容版面配置區 1"/>
          <p:cNvSpPr>
            <a:spLocks noGrp="1"/>
          </p:cNvSpPr>
          <p:nvPr>
            <p:ph idx="1"/>
          </p:nvPr>
        </p:nvSpPr>
        <p:spPr>
          <a:xfrm>
            <a:off x="457200" y="2063080"/>
            <a:ext cx="8229600" cy="3886200"/>
          </a:xfrm>
        </p:spPr>
        <p:txBody>
          <a:bodyPr/>
          <a:lstStyle/>
          <a:p>
            <a:r>
              <a:rPr lang="en-US" altLang="zh-TW" sz="2800" dirty="0"/>
              <a:t>Both </a:t>
            </a:r>
            <a:r>
              <a:rPr lang="en-US" altLang="zh-TW" sz="2800" b="1" dirty="0" err="1">
                <a:solidFill>
                  <a:srgbClr val="009900"/>
                </a:solidFill>
                <a:latin typeface="Courier New" panose="02070309020205020404" pitchFamily="49" charset="0"/>
                <a:cs typeface="Courier New" panose="02070309020205020404" pitchFamily="49" charset="0"/>
              </a:rPr>
              <a:t>zImage</a:t>
            </a:r>
            <a:r>
              <a:rPr lang="en-US" altLang="zh-TW" sz="2800" dirty="0"/>
              <a:t> and </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 are compressed with </a:t>
            </a:r>
            <a:r>
              <a:rPr lang="en-US" altLang="zh-TW" sz="2800" b="1" dirty="0" err="1">
                <a:solidFill>
                  <a:srgbClr val="009900"/>
                </a:solidFill>
                <a:latin typeface="Courier New" panose="02070309020205020404" pitchFamily="49" charset="0"/>
                <a:cs typeface="Courier New" panose="02070309020205020404" pitchFamily="49" charset="0"/>
              </a:rPr>
              <a:t>gzip</a:t>
            </a:r>
            <a:r>
              <a:rPr lang="en-US" altLang="zh-TW" sz="2800" dirty="0"/>
              <a:t>. </a:t>
            </a:r>
            <a:endParaRPr lang="en-US" altLang="zh-TW" sz="2800" dirty="0" smtClean="0"/>
          </a:p>
          <a:p>
            <a:r>
              <a:rPr lang="en-US" altLang="zh-TW" sz="2800" dirty="0" smtClean="0"/>
              <a:t>The </a:t>
            </a:r>
            <a:r>
              <a:rPr lang="en-US" altLang="zh-TW" sz="2800" dirty="0"/>
              <a:t>difference is that </a:t>
            </a:r>
            <a:r>
              <a:rPr lang="en-US" altLang="zh-TW" sz="2800" b="1" dirty="0" err="1">
                <a:solidFill>
                  <a:srgbClr val="009900"/>
                </a:solidFill>
                <a:latin typeface="Courier New" panose="02070309020205020404" pitchFamily="49" charset="0"/>
                <a:cs typeface="Courier New" panose="02070309020205020404" pitchFamily="49" charset="0"/>
              </a:rPr>
              <a:t>zImage</a:t>
            </a:r>
            <a:r>
              <a:rPr lang="en-US" altLang="zh-TW" sz="2800" dirty="0"/>
              <a:t> decompresses into </a:t>
            </a:r>
            <a:r>
              <a:rPr lang="en-US" altLang="zh-TW" sz="2800" i="1" dirty="0"/>
              <a:t>low memory</a:t>
            </a:r>
            <a:r>
              <a:rPr lang="en-US" altLang="zh-TW" sz="2800" dirty="0"/>
              <a:t> (i.e., the first 640kB), and </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 decompresses into </a:t>
            </a:r>
            <a:r>
              <a:rPr lang="en-US" altLang="zh-TW" sz="2800" i="1" dirty="0"/>
              <a:t>high memory</a:t>
            </a:r>
            <a:r>
              <a:rPr lang="en-US" altLang="zh-TW" sz="2800" dirty="0"/>
              <a:t> (more than 1MB</a:t>
            </a:r>
            <a:r>
              <a:rPr lang="en-US" altLang="zh-TW" sz="2800" dirty="0" smtClean="0"/>
              <a:t>).</a:t>
            </a:r>
          </a:p>
          <a:p>
            <a:r>
              <a:rPr lang="en-US" altLang="zh-TW" sz="2800" dirty="0" smtClean="0"/>
              <a:t>There </a:t>
            </a:r>
            <a:r>
              <a:rPr lang="en-US" altLang="zh-TW" sz="2800" dirty="0"/>
              <a:t>is a common misconception that </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 is compressed with the </a:t>
            </a:r>
            <a:r>
              <a:rPr lang="en-US" altLang="zh-TW" sz="2800" b="1" dirty="0">
                <a:solidFill>
                  <a:srgbClr val="009900"/>
                </a:solidFill>
                <a:latin typeface="Courier New" panose="02070309020205020404" pitchFamily="49" charset="0"/>
                <a:cs typeface="Courier New" panose="02070309020205020404" pitchFamily="49" charset="0"/>
              </a:rPr>
              <a:t>bzip2</a:t>
            </a:r>
            <a:r>
              <a:rPr lang="en-US" altLang="zh-TW" sz="2800" dirty="0"/>
              <a:t> utility; actually, the </a:t>
            </a:r>
            <a:r>
              <a:rPr lang="en-US" altLang="zh-TW" sz="2800" b="1" dirty="0">
                <a:solidFill>
                  <a:srgbClr val="009900"/>
                </a:solidFill>
                <a:latin typeface="Courier New" panose="02070309020205020404" pitchFamily="49" charset="0"/>
                <a:cs typeface="Courier New" panose="02070309020205020404" pitchFamily="49" charset="0"/>
              </a:rPr>
              <a:t>b</a:t>
            </a:r>
            <a:r>
              <a:rPr lang="en-US" altLang="zh-TW" sz="2800" dirty="0"/>
              <a:t> just stands for </a:t>
            </a:r>
            <a:r>
              <a:rPr lang="en-US" altLang="zh-TW" sz="2800" i="1" dirty="0"/>
              <a:t>big</a:t>
            </a:r>
            <a:r>
              <a:rPr lang="en-US" altLang="zh-TW" sz="2800" dirty="0"/>
              <a:t>.</a:t>
            </a:r>
            <a:endParaRPr lang="zh-TW" altLang="en-US" sz="28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45</a:t>
            </a:fld>
            <a:endParaRPr lang="zh-TW" altLang="en-US"/>
          </a:p>
        </p:txBody>
      </p:sp>
    </p:spTree>
    <p:extLst>
      <p:ext uri="{BB962C8B-B14F-4D97-AF65-F5344CB8AC3E}">
        <p14:creationId xmlns:p14="http://schemas.microsoft.com/office/powerpoint/2010/main" val="27839736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548680"/>
            <a:ext cx="8363272" cy="792088"/>
          </a:xfrm>
        </p:spPr>
        <p:txBody>
          <a:bodyPr>
            <a:noAutofit/>
          </a:bodyPr>
          <a:lstStyle/>
          <a:p>
            <a:r>
              <a:rPr lang="en-US" altLang="zh-TW" sz="3600" dirty="0" smtClean="0"/>
              <a:t>Files Used to generate </a:t>
            </a:r>
            <a:r>
              <a:rPr lang="en-US" altLang="zh-TW" sz="3600" b="1" dirty="0" err="1" smtClean="0">
                <a:solidFill>
                  <a:srgbClr val="009900"/>
                </a:solidFill>
                <a:latin typeface="Courier New" panose="02070309020205020404" pitchFamily="49" charset="0"/>
                <a:cs typeface="Courier New" panose="02070309020205020404" pitchFamily="49" charset="0"/>
              </a:rPr>
              <a:t>bzImage</a:t>
            </a:r>
            <a:r>
              <a:rPr lang="en-US" altLang="zh-TW" sz="3600" dirty="0" smtClean="0"/>
              <a:t>      </a:t>
            </a:r>
            <a:r>
              <a:rPr lang="en-US" altLang="zh-TW" sz="3600" i="1" baseline="-25000" dirty="0" smtClean="0"/>
              <a:t>[</a:t>
            </a:r>
            <a:r>
              <a:rPr lang="en-US" altLang="zh-TW" sz="3600" i="1" baseline="-25000" dirty="0">
                <a:hlinkClick r:id="rId2"/>
              </a:rPr>
              <a:t>Chen </a:t>
            </a:r>
            <a:r>
              <a:rPr lang="en-US" altLang="zh-TW" sz="3600" i="1" baseline="-25000" dirty="0" err="1">
                <a:hlinkClick r:id="rId2"/>
              </a:rPr>
              <a:t>Weixiang</a:t>
            </a:r>
            <a:r>
              <a:rPr lang="en-US" altLang="zh-TW" sz="3600" i="1" baseline="-25000" dirty="0" smtClean="0"/>
              <a:t>]</a:t>
            </a:r>
            <a:endParaRPr lang="zh-TW" altLang="en-US" sz="36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46</a:t>
            </a:fld>
            <a:endParaRPr lang="zh-TW" altLang="en-US"/>
          </a:p>
        </p:txBody>
      </p:sp>
      <p:pic>
        <p:nvPicPr>
          <p:cNvPr id="2050" name="Picture 2" descr="bz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5011" y="1644097"/>
            <a:ext cx="6091325" cy="5169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919245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611560" y="376072"/>
            <a:ext cx="8352928" cy="1252728"/>
          </a:xfrm>
        </p:spPr>
        <p:txBody>
          <a:bodyPr>
            <a:normAutofit fontScale="90000"/>
          </a:bodyPr>
          <a:lstStyle/>
          <a:p>
            <a:r>
              <a:rPr lang="en-US" altLang="zh-TW" dirty="0"/>
              <a:t>Steps to generate </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a:t> </a:t>
            </a:r>
            <a:r>
              <a:rPr lang="en-US" altLang="zh-TW" dirty="0" smtClean="0"/>
              <a:t>         </a:t>
            </a:r>
            <a:r>
              <a:rPr lang="en-US" altLang="zh-TW" i="1" baseline="-25000" dirty="0" smtClean="0"/>
              <a:t>[</a:t>
            </a:r>
            <a:r>
              <a:rPr lang="en-US" altLang="zh-TW" i="1" baseline="-25000" dirty="0">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47</a:t>
            </a:fld>
            <a:endParaRPr lang="zh-TW" altLang="en-US"/>
          </a:p>
        </p:txBody>
      </p:sp>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785" y="2132856"/>
            <a:ext cx="6048516" cy="3805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439757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Layout of Kernel Boot Sector    </a:t>
            </a:r>
            <a:r>
              <a:rPr lang="en-US" altLang="zh-TW" i="1" baseline="-25000" dirty="0" smtClean="0"/>
              <a:t>[</a:t>
            </a:r>
            <a:r>
              <a:rPr lang="en-US" altLang="zh-TW" i="1" baseline="-25000" dirty="0">
                <a:hlinkClick r:id="rId2"/>
              </a:rPr>
              <a:t>king wag</a:t>
            </a:r>
            <a:r>
              <a:rPr lang="en-US" altLang="zh-TW" i="1" baseline="-25000" dirty="0" smtClean="0"/>
              <a:t>]</a:t>
            </a:r>
            <a:endParaRPr lang="zh-TW" altLang="en-US" i="1"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48</a:t>
            </a:fld>
            <a:endParaRPr lang="zh-TW" altLang="en-US"/>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2256" y="3131418"/>
            <a:ext cx="6966168" cy="21697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617777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make </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smtClean="0"/>
              <a:t>) </a:t>
            </a:r>
            <a:r>
              <a:rPr lang="en-US" altLang="zh-TW" b="1" i="1" baseline="-25000" dirty="0" smtClean="0">
                <a:solidFill>
                  <a:schemeClr val="bg1"/>
                </a:solidFill>
                <a:cs typeface="Courier New" panose="02070309020205020404" pitchFamily="49" charset="0"/>
              </a:rPr>
              <a:t>[</a:t>
            </a:r>
            <a:r>
              <a:rPr lang="en-US" altLang="zh-TW" i="1" baseline="-25000" dirty="0" smtClean="0"/>
              <a:t>[</a:t>
            </a:r>
            <a:r>
              <a:rPr lang="en-US" altLang="zh-TW" i="1" baseline="-25000" dirty="0" err="1" smtClean="0">
                <a:solidFill>
                  <a:schemeClr val="bg1"/>
                </a:solidFill>
                <a:hlinkClick r:id="rId2"/>
              </a:rPr>
              <a:t>alexei</a:t>
            </a:r>
            <a:r>
              <a:rPr lang="en-US" altLang="zh-TW" i="1" baseline="-25000" dirty="0" smtClean="0"/>
              <a:t>]</a:t>
            </a:r>
            <a:r>
              <a:rPr lang="en-US" altLang="zh-TW" b="1" i="1" baseline="-25000" dirty="0" smtClean="0">
                <a:solidFill>
                  <a:schemeClr val="bg1"/>
                </a:solidFill>
                <a:cs typeface="Courier New" panose="02070309020205020404" pitchFamily="49" charset="0"/>
              </a:rPr>
              <a:t>]</a:t>
            </a:r>
            <a:endParaRPr lang="zh-TW" altLang="en-US" dirty="0"/>
          </a:p>
        </p:txBody>
      </p:sp>
      <p:sp>
        <p:nvSpPr>
          <p:cNvPr id="2" name="內容版面配置區 1"/>
          <p:cNvSpPr>
            <a:spLocks noGrp="1"/>
          </p:cNvSpPr>
          <p:nvPr>
            <p:ph idx="1"/>
          </p:nvPr>
        </p:nvSpPr>
        <p:spPr/>
        <p:txBody>
          <a:bodyPr/>
          <a:lstStyle/>
          <a:p>
            <a:pPr fontAlgn="base"/>
            <a:r>
              <a:rPr lang="en-US" altLang="zh-TW" dirty="0" smtClean="0"/>
              <a:t>This </a:t>
            </a:r>
            <a:r>
              <a:rPr lang="en-US" altLang="zh-TW" dirty="0"/>
              <a:t>is the old format for small kernels (compressed, below 512KB). </a:t>
            </a:r>
            <a:endParaRPr lang="en-US" altLang="zh-TW" dirty="0" smtClean="0"/>
          </a:p>
          <a:p>
            <a:pPr fontAlgn="base"/>
            <a:r>
              <a:rPr lang="en-US" altLang="zh-TW" dirty="0" smtClean="0"/>
              <a:t>At </a:t>
            </a:r>
            <a:r>
              <a:rPr lang="en-US" altLang="zh-TW" dirty="0"/>
              <a:t>boot, this image gets loaded low in memory (the first 640KB of the RAM).</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49</a:t>
            </a:fld>
            <a:endParaRPr lang="zh-TW" altLang="en-US"/>
          </a:p>
        </p:txBody>
      </p:sp>
    </p:spTree>
    <p:extLst>
      <p:ext uri="{BB962C8B-B14F-4D97-AF65-F5344CB8AC3E}">
        <p14:creationId xmlns:p14="http://schemas.microsoft.com/office/powerpoint/2010/main" val="228839328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bzImage</a:t>
            </a:r>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make </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en-US" altLang="zh-TW" dirty="0" smtClean="0"/>
              <a:t>) </a:t>
            </a:r>
            <a:r>
              <a:rPr lang="en-US" altLang="zh-TW" i="1" baseline="-25000" dirty="0" smtClean="0"/>
              <a:t>[</a:t>
            </a:r>
            <a:r>
              <a:rPr lang="en-US" altLang="zh-TW" i="1" baseline="-25000" dirty="0" err="1" smtClean="0">
                <a:solidFill>
                  <a:schemeClr val="bg1"/>
                </a:solidFill>
                <a:hlinkClick r:id="rId2"/>
              </a:rPr>
              <a:t>alexei</a:t>
            </a:r>
            <a:r>
              <a:rPr lang="en-US" altLang="zh-TW" i="1" baseline="-25000" dirty="0" smtClean="0"/>
              <a:t>]</a:t>
            </a:r>
            <a:r>
              <a:rPr lang="en-US" altLang="zh-TW" b="1" i="1" baseline="-25000" dirty="0" smtClean="0">
                <a:solidFill>
                  <a:schemeClr val="bg1"/>
                </a:solidFill>
                <a:cs typeface="Courier New" panose="02070309020205020404" pitchFamily="49" charset="0"/>
              </a:rPr>
              <a:t>]</a:t>
            </a:r>
            <a:endParaRPr lang="zh-TW" altLang="en-US" dirty="0"/>
          </a:p>
        </p:txBody>
      </p:sp>
      <p:sp>
        <p:nvSpPr>
          <p:cNvPr id="2" name="內容版面配置區 1"/>
          <p:cNvSpPr>
            <a:spLocks noGrp="1"/>
          </p:cNvSpPr>
          <p:nvPr>
            <p:ph idx="1"/>
          </p:nvPr>
        </p:nvSpPr>
        <p:spPr>
          <a:xfrm>
            <a:off x="457200" y="2207096"/>
            <a:ext cx="8229600" cy="3886200"/>
          </a:xfrm>
        </p:spPr>
        <p:txBody>
          <a:bodyPr>
            <a:normAutofit fontScale="92500" lnSpcReduction="20000"/>
          </a:bodyPr>
          <a:lstStyle/>
          <a:p>
            <a:pPr fontAlgn="base"/>
            <a:r>
              <a:rPr lang="en-US" altLang="zh-TW" dirty="0"/>
              <a:t>The big </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a:t> (this has nothing to do with </a:t>
            </a:r>
            <a:r>
              <a:rPr lang="en-US" altLang="zh-TW" b="1" dirty="0">
                <a:solidFill>
                  <a:srgbClr val="009900"/>
                </a:solidFill>
                <a:latin typeface="Courier New" panose="02070309020205020404" pitchFamily="49" charset="0"/>
                <a:cs typeface="Courier New" panose="02070309020205020404" pitchFamily="49" charset="0"/>
              </a:rPr>
              <a:t>bzip2</a:t>
            </a:r>
            <a:r>
              <a:rPr lang="en-US" altLang="zh-TW" dirty="0"/>
              <a:t>), was created while the kernel grew and handles bigger images (compressed, over 512KB). </a:t>
            </a:r>
            <a:endParaRPr lang="en-US" altLang="zh-TW" dirty="0" smtClean="0"/>
          </a:p>
          <a:p>
            <a:pPr fontAlgn="base"/>
            <a:r>
              <a:rPr lang="en-US" altLang="zh-TW" dirty="0" smtClean="0"/>
              <a:t>The </a:t>
            </a:r>
            <a:r>
              <a:rPr lang="en-US" altLang="zh-TW" dirty="0"/>
              <a:t>image gets loaded high in memory (above 1MB RAM). </a:t>
            </a:r>
            <a:endParaRPr lang="en-US" altLang="zh-TW" dirty="0" smtClean="0"/>
          </a:p>
          <a:p>
            <a:pPr fontAlgn="base"/>
            <a:r>
              <a:rPr lang="en-US" altLang="zh-TW" dirty="0" smtClean="0"/>
              <a:t>As </a:t>
            </a:r>
            <a:r>
              <a:rPr lang="en-US" altLang="zh-TW" dirty="0"/>
              <a:t>today's kernels are way over 512KB, this is usually the preferred way</a:t>
            </a:r>
            <a:r>
              <a:rPr lang="en-US" altLang="zh-TW" dirty="0" smtClean="0"/>
              <a:t>.</a:t>
            </a:r>
            <a:r>
              <a:rPr lang="en-US" altLang="zh-TW" dirty="0"/>
              <a:t/>
            </a:r>
            <a:br>
              <a:rPr lang="en-US" altLang="zh-TW" dirty="0"/>
            </a:b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50</a:t>
            </a:fld>
            <a:endParaRPr lang="zh-TW" altLang="en-US"/>
          </a:p>
        </p:txBody>
      </p:sp>
    </p:spTree>
    <p:extLst>
      <p:ext uri="{BB962C8B-B14F-4D97-AF65-F5344CB8AC3E}">
        <p14:creationId xmlns:p14="http://schemas.microsoft.com/office/powerpoint/2010/main" val="56382965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smtClean="0"/>
              <a:t>  </a:t>
            </a:r>
            <a:r>
              <a:rPr lang="en-US" altLang="zh-TW" i="1" baseline="-25000" dirty="0" smtClean="0"/>
              <a:t>[</a:t>
            </a:r>
            <a:r>
              <a:rPr lang="en-US" altLang="zh-TW" i="1" u="sng" baseline="-25000" dirty="0" err="1" smtClean="0">
                <a:hlinkClick r:id="rId2" tooltip="author profile"/>
              </a:rPr>
              <a:t>Lukman</a:t>
            </a:r>
            <a:r>
              <a:rPr lang="en-US" altLang="zh-TW" i="1" u="sng" baseline="-25000" dirty="0" smtClean="0"/>
              <a:t>]</a:t>
            </a:r>
            <a:endParaRPr lang="zh-TW" altLang="en-US" i="1" baseline="-25000" dirty="0"/>
          </a:p>
        </p:txBody>
      </p:sp>
      <p:sp>
        <p:nvSpPr>
          <p:cNvPr id="2" name="內容版面配置區 1"/>
          <p:cNvSpPr>
            <a:spLocks noGrp="1"/>
          </p:cNvSpPr>
          <p:nvPr>
            <p:ph idx="1"/>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is the name of the Linux kernel executable. </a:t>
            </a:r>
            <a:endParaRPr lang="en-US" altLang="zh-TW" dirty="0" smtClean="0"/>
          </a:p>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dirty="0" smtClean="0"/>
              <a:t> </a:t>
            </a:r>
            <a:r>
              <a:rPr lang="en-US" altLang="zh-TW" dirty="0"/>
              <a:t>is a compressed Linux kernel, and it loads the OS into memory so that the server becomes usable.</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51</a:t>
            </a:fld>
            <a:endParaRPr lang="zh-TW" altLang="en-US"/>
          </a:p>
        </p:txBody>
      </p:sp>
    </p:spTree>
    <p:extLst>
      <p:ext uri="{BB962C8B-B14F-4D97-AF65-F5344CB8AC3E}">
        <p14:creationId xmlns:p14="http://schemas.microsoft.com/office/powerpoint/2010/main" val="106959190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t> </a:t>
            </a:r>
            <a:r>
              <a:rPr lang="en-US" altLang="zh-TW" dirty="0" smtClean="0"/>
              <a:t>and </a:t>
            </a:r>
            <a:r>
              <a:rPr lang="en-US" altLang="zh-TW" b="1" dirty="0" err="1" smtClean="0">
                <a:solidFill>
                  <a:srgbClr val="009900"/>
                </a:solidFill>
                <a:latin typeface="Courier New" panose="02070309020205020404" pitchFamily="49" charset="0"/>
                <a:cs typeface="Courier New" panose="02070309020205020404" pitchFamily="49" charset="0"/>
              </a:rPr>
              <a:t>vmlinux</a:t>
            </a:r>
            <a:r>
              <a:rPr lang="zh-TW" altLang="en-US" dirty="0" smtClean="0"/>
              <a:t> </a:t>
            </a:r>
            <a:r>
              <a:rPr lang="en-US" altLang="zh-TW" i="1" baseline="-25000" dirty="0"/>
              <a:t>[</a:t>
            </a:r>
            <a:r>
              <a:rPr lang="en-US" altLang="zh-TW" i="1" u="sng" baseline="-25000" dirty="0" err="1">
                <a:hlinkClick r:id="rId2" tooltip="author profile"/>
              </a:rPr>
              <a:t>Lukman</a:t>
            </a:r>
            <a:r>
              <a:rPr lang="en-US" altLang="zh-TW" i="1" u="sng" baseline="-25000" dirty="0"/>
              <a:t>]</a:t>
            </a:r>
            <a:endParaRPr lang="zh-TW" altLang="en-US" dirty="0"/>
          </a:p>
        </p:txBody>
      </p:sp>
      <p:sp>
        <p:nvSpPr>
          <p:cNvPr id="2" name="內容版面配置區 1"/>
          <p:cNvSpPr>
            <a:spLocks noGrp="1"/>
          </p:cNvSpPr>
          <p:nvPr>
            <p:ph idx="1"/>
          </p:nvPr>
        </p:nvSpPr>
        <p:spPr/>
        <p:txBody>
          <a:bodyPr/>
          <a:lstStyle/>
          <a:p>
            <a:r>
              <a:rPr lang="en-IN" altLang="zh-TW" b="1" dirty="0" err="1">
                <a:solidFill>
                  <a:srgbClr val="009900"/>
                </a:solidFill>
                <a:latin typeface="Courier New" panose="02070309020205020404" pitchFamily="49" charset="0"/>
                <a:cs typeface="Courier New" panose="02070309020205020404" pitchFamily="49" charset="0"/>
              </a:rPr>
              <a:t>vmlinuz</a:t>
            </a:r>
            <a:r>
              <a:rPr lang="en-IN" altLang="zh-TW" dirty="0"/>
              <a:t> = </a:t>
            </a:r>
            <a:r>
              <a:rPr lang="en-IN" altLang="zh-TW" b="1" dirty="0"/>
              <a:t>V</a:t>
            </a:r>
            <a:r>
              <a:rPr lang="en-IN" altLang="zh-TW" dirty="0"/>
              <a:t>irtual </a:t>
            </a:r>
            <a:r>
              <a:rPr lang="en-IN" altLang="zh-TW" b="1" dirty="0"/>
              <a:t>M</a:t>
            </a:r>
            <a:r>
              <a:rPr lang="en-IN" altLang="zh-TW" dirty="0"/>
              <a:t>emory </a:t>
            </a:r>
            <a:r>
              <a:rPr lang="en-IN" altLang="zh-TW" b="1" dirty="0" err="1"/>
              <a:t>LINU</a:t>
            </a:r>
            <a:r>
              <a:rPr lang="en-IN" altLang="zh-TW" dirty="0" err="1"/>
              <a:t>x</a:t>
            </a:r>
            <a:r>
              <a:rPr lang="en-IN" altLang="zh-TW" dirty="0"/>
              <a:t> </a:t>
            </a:r>
            <a:r>
              <a:rPr lang="en-IN" altLang="zh-TW" dirty="0" err="1"/>
              <a:t>g</a:t>
            </a:r>
            <a:r>
              <a:rPr lang="en-IN" altLang="zh-TW" b="1" dirty="0" err="1"/>
              <a:t>Z</a:t>
            </a:r>
            <a:r>
              <a:rPr lang="en-IN" altLang="zh-TW" dirty="0" err="1"/>
              <a:t>ip</a:t>
            </a:r>
            <a:r>
              <a:rPr lang="en-IN" altLang="zh-TW" dirty="0"/>
              <a:t> = </a:t>
            </a:r>
            <a:r>
              <a:rPr lang="en-IN" altLang="zh-TW" u="sng" dirty="0"/>
              <a:t>Compressed  Bootable Linux kernel Executable</a:t>
            </a:r>
            <a:endParaRPr lang="en-IN" altLang="zh-TW" dirty="0"/>
          </a:p>
          <a:p>
            <a:r>
              <a:rPr lang="en-IN" altLang="zh-TW" b="1" dirty="0" err="1">
                <a:solidFill>
                  <a:srgbClr val="009900"/>
                </a:solidFill>
                <a:latin typeface="Courier New" panose="02070309020205020404" pitchFamily="49" charset="0"/>
                <a:cs typeface="Courier New" panose="02070309020205020404" pitchFamily="49" charset="0"/>
              </a:rPr>
              <a:t>vmlinux</a:t>
            </a:r>
            <a:r>
              <a:rPr lang="en-IN" altLang="zh-TW" dirty="0"/>
              <a:t> = </a:t>
            </a:r>
            <a:r>
              <a:rPr lang="en-IN" altLang="zh-TW" b="1" dirty="0"/>
              <a:t>V</a:t>
            </a:r>
            <a:r>
              <a:rPr lang="en-IN" altLang="zh-TW" dirty="0"/>
              <a:t>irtual </a:t>
            </a:r>
            <a:r>
              <a:rPr lang="en-IN" altLang="zh-TW" b="1" dirty="0"/>
              <a:t>M</a:t>
            </a:r>
            <a:r>
              <a:rPr lang="en-IN" altLang="zh-TW" dirty="0"/>
              <a:t>emory </a:t>
            </a:r>
            <a:r>
              <a:rPr lang="en-IN" altLang="zh-TW" b="1" dirty="0"/>
              <a:t>LINUX</a:t>
            </a:r>
            <a:r>
              <a:rPr lang="en-IN" altLang="zh-TW" dirty="0"/>
              <a:t> = </a:t>
            </a:r>
            <a:r>
              <a:rPr lang="en-IN" altLang="zh-TW" u="sng" dirty="0"/>
              <a:t>Non-compressed Non-Bootable Linux Kernel </a:t>
            </a:r>
            <a:r>
              <a:rPr lang="en-IN" altLang="zh-TW" u="sng" dirty="0" smtClean="0"/>
              <a:t>Executable</a:t>
            </a:r>
            <a:endParaRPr lang="en-IN"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52</a:t>
            </a:fld>
            <a:endParaRPr lang="zh-TW" altLang="en-US"/>
          </a:p>
        </p:txBody>
      </p:sp>
    </p:spTree>
    <p:extLst>
      <p:ext uri="{BB962C8B-B14F-4D97-AF65-F5344CB8AC3E}">
        <p14:creationId xmlns:p14="http://schemas.microsoft.com/office/powerpoint/2010/main" val="9707659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Code at the head of </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t>  </a:t>
            </a:r>
            <a:r>
              <a:rPr lang="en-US" altLang="zh-TW" i="1" baseline="-25000" dirty="0"/>
              <a:t>[</a:t>
            </a:r>
            <a:r>
              <a:rPr lang="en-US" altLang="zh-TW" i="1" u="sng" baseline="-25000" dirty="0" err="1">
                <a:hlinkClick r:id="rId2" tooltip="author profile"/>
              </a:rPr>
              <a:t>Lukman</a:t>
            </a:r>
            <a:r>
              <a:rPr lang="en-US" altLang="zh-TW" i="1" u="sng" baseline="-25000" dirty="0"/>
              <a:t>]</a:t>
            </a:r>
            <a:endParaRPr lang="zh-TW" altLang="en-US" dirty="0"/>
          </a:p>
        </p:txBody>
      </p:sp>
      <p:sp>
        <p:nvSpPr>
          <p:cNvPr id="2" name="內容版面配置區 1"/>
          <p:cNvSpPr>
            <a:spLocks noGrp="1"/>
          </p:cNvSpPr>
          <p:nvPr>
            <p:ph idx="1"/>
          </p:nvPr>
        </p:nvSpPr>
        <p:spPr/>
        <p:txBody>
          <a:bodyPr/>
          <a:lstStyle/>
          <a:p>
            <a:r>
              <a:rPr lang="en-US" altLang="zh-TW" dirty="0"/>
              <a:t>At the head of the kernel image (</a:t>
            </a:r>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is a routine that </a:t>
            </a:r>
            <a:endParaRPr lang="en-US" altLang="zh-TW" dirty="0" smtClean="0"/>
          </a:p>
          <a:p>
            <a:pPr lvl="1"/>
            <a:r>
              <a:rPr lang="en-US" altLang="zh-TW" dirty="0" smtClean="0"/>
              <a:t>does </a:t>
            </a:r>
            <a:r>
              <a:rPr lang="en-US" altLang="zh-TW" dirty="0"/>
              <a:t>some minimal amount of hardware setup </a:t>
            </a:r>
            <a:endParaRPr lang="en-US" altLang="zh-TW" dirty="0" smtClean="0"/>
          </a:p>
          <a:p>
            <a:pPr marL="301943" lvl="1" indent="0">
              <a:buNone/>
            </a:pPr>
            <a:r>
              <a:rPr lang="en-US" altLang="zh-TW" dirty="0"/>
              <a:t> </a:t>
            </a:r>
            <a:r>
              <a:rPr lang="en-US" altLang="zh-TW" dirty="0" smtClean="0"/>
              <a:t>          and then</a:t>
            </a:r>
          </a:p>
          <a:p>
            <a:pPr lvl="1"/>
            <a:r>
              <a:rPr lang="en-US" altLang="zh-TW" dirty="0" smtClean="0"/>
              <a:t>decompresses </a:t>
            </a:r>
            <a:r>
              <a:rPr lang="en-US" altLang="zh-TW" dirty="0"/>
              <a:t>the kernel contained within the kernel image </a:t>
            </a:r>
            <a:endParaRPr lang="en-US" altLang="zh-TW" dirty="0" smtClean="0"/>
          </a:p>
          <a:p>
            <a:pPr marL="301943" lvl="1" indent="0">
              <a:buNone/>
            </a:pPr>
            <a:r>
              <a:rPr lang="en-US" altLang="zh-TW" dirty="0" smtClean="0"/>
              <a:t>            and </a:t>
            </a:r>
          </a:p>
          <a:p>
            <a:pPr lvl="1"/>
            <a:r>
              <a:rPr lang="en-US" altLang="zh-TW" dirty="0" smtClean="0"/>
              <a:t>places </a:t>
            </a:r>
            <a:r>
              <a:rPr lang="en-US" altLang="zh-TW" dirty="0"/>
              <a:t>it into high memory. </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53</a:t>
            </a:fld>
            <a:endParaRPr lang="zh-TW" altLang="en-US"/>
          </a:p>
        </p:txBody>
      </p:sp>
    </p:spTree>
    <p:extLst>
      <p:ext uri="{BB962C8B-B14F-4D97-AF65-F5344CB8AC3E}">
        <p14:creationId xmlns:p14="http://schemas.microsoft.com/office/powerpoint/2010/main" val="50988561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Components of </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en-US" altLang="zh-TW" dirty="0" smtClean="0"/>
              <a:t> </a:t>
            </a:r>
            <a:r>
              <a:rPr lang="en-US" altLang="zh-TW" i="1" baseline="-25000" dirty="0"/>
              <a:t>[</a:t>
            </a:r>
            <a:r>
              <a:rPr lang="zh-TW" altLang="en-US" i="1" baseline="-25000" dirty="0">
                <a:latin typeface="標楷體" panose="03000509000000000000" pitchFamily="65" charset="-120"/>
                <a:ea typeface="標楷體" panose="03000509000000000000" pitchFamily="65" charset="-120"/>
                <a:hlinkClick r:id="rId2"/>
              </a:rPr>
              <a:t>何春晖</a:t>
            </a:r>
            <a:r>
              <a:rPr lang="en-US" altLang="zh-TW" i="1" baseline="-25000" dirty="0"/>
              <a:t>]</a:t>
            </a:r>
            <a:endParaRPr lang="zh-TW" altLang="en-US" i="1" dirty="0"/>
          </a:p>
        </p:txBody>
      </p:sp>
      <p:sp>
        <p:nvSpPr>
          <p:cNvPr id="2" name="內容版面配置區 1"/>
          <p:cNvSpPr>
            <a:spLocks noGrp="1"/>
          </p:cNvSpPr>
          <p:nvPr>
            <p:ph idx="1"/>
          </p:nvPr>
        </p:nvSpPr>
        <p:spPr/>
        <p:txBody>
          <a:bodyPr/>
          <a:lstStyle/>
          <a:p>
            <a:r>
              <a:rPr lang="zh-TW" altLang="en-US" dirty="0" smtClean="0">
                <a:latin typeface="標楷體" panose="03000509000000000000" pitchFamily="65" charset="-120"/>
                <a:ea typeface="標楷體" panose="03000509000000000000" pitchFamily="65" charset="-120"/>
              </a:rPr>
              <a:t>編譯體</a:t>
            </a:r>
            <a:r>
              <a:rPr lang="zh-CN" altLang="en-US" dirty="0" smtClean="0">
                <a:latin typeface="標楷體" panose="03000509000000000000" pitchFamily="65" charset="-120"/>
                <a:ea typeface="標楷體" panose="03000509000000000000" pitchFamily="65" charset="-120"/>
              </a:rPr>
              <a:t>系</a:t>
            </a:r>
            <a:r>
              <a:rPr lang="zh-TW" altLang="en-US" dirty="0" smtClean="0">
                <a:latin typeface="標楷體" panose="03000509000000000000" pitchFamily="65" charset="-120"/>
                <a:ea typeface="標楷體" panose="03000509000000000000" pitchFamily="65" charset="-120"/>
              </a:rPr>
              <a:t>結構</a:t>
            </a:r>
            <a:r>
              <a:rPr lang="en-US" altLang="zh-CN" b="1" dirty="0" smtClean="0">
                <a:solidFill>
                  <a:srgbClr val="009900"/>
                </a:solidFill>
                <a:latin typeface="Courier New" panose="02070309020205020404" pitchFamily="49" charset="0"/>
                <a:cs typeface="Courier New" panose="02070309020205020404" pitchFamily="49" charset="0"/>
                <a:hlinkClick r:id="rId3"/>
              </a:rPr>
              <a:t>setup</a:t>
            </a:r>
            <a:r>
              <a:rPr lang="zh-TW" altLang="en-US" b="1" dirty="0" smtClean="0">
                <a:solidFill>
                  <a:srgbClr val="009900"/>
                </a:solidFill>
                <a:latin typeface="標楷體" panose="03000509000000000000" pitchFamily="65" charset="-120"/>
                <a:ea typeface="標楷體" panose="03000509000000000000" pitchFamily="65" charset="-120"/>
                <a:cs typeface="Courier New" panose="02070309020205020404" pitchFamily="49" charset="0"/>
                <a:hlinkClick r:id="rId3"/>
              </a:rPr>
              <a:t>代碼</a:t>
            </a:r>
            <a:r>
              <a:rPr lang="zh-CN" altLang="en-US"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並與帶</a:t>
            </a:r>
            <a:r>
              <a:rPr lang="zh-CN" altLang="en-US" dirty="0" smtClean="0">
                <a:latin typeface="標楷體" panose="03000509000000000000" pitchFamily="65" charset="-120"/>
                <a:ea typeface="標楷體" panose="03000509000000000000" pitchFamily="65" charset="-120"/>
              </a:rPr>
              <a:t>自解</a:t>
            </a:r>
            <a:r>
              <a:rPr lang="zh-TW" altLang="en-US" dirty="0" smtClean="0">
                <a:latin typeface="標楷體" panose="03000509000000000000" pitchFamily="65" charset="-120"/>
                <a:ea typeface="標楷體" panose="03000509000000000000" pitchFamily="65" charset="-120"/>
              </a:rPr>
              <a:t>壓</a:t>
            </a:r>
            <a:r>
              <a:rPr lang="zh-CN" altLang="en-US" dirty="0" smtClean="0">
                <a:latin typeface="標楷體" panose="03000509000000000000" pitchFamily="65" charset="-120"/>
                <a:ea typeface="標楷體" panose="03000509000000000000" pitchFamily="65" charset="-120"/>
              </a:rPr>
              <a:t>的、</a:t>
            </a:r>
            <a:r>
              <a:rPr lang="zh-TW" altLang="en-US" dirty="0" smtClean="0">
                <a:latin typeface="標楷體" panose="03000509000000000000" pitchFamily="65" charset="-120"/>
                <a:ea typeface="標楷體" panose="03000509000000000000" pitchFamily="65" charset="-120"/>
              </a:rPr>
              <a:t>壓縮過</a:t>
            </a:r>
            <a:r>
              <a:rPr lang="zh-CN" altLang="en-US" dirty="0" smtClean="0">
                <a:latin typeface="標楷體" panose="03000509000000000000" pitchFamily="65" charset="-120"/>
                <a:ea typeface="標楷體" panose="03000509000000000000" pitchFamily="65" charset="-120"/>
              </a:rPr>
              <a:t>的</a:t>
            </a:r>
            <a:r>
              <a:rPr lang="en-US" altLang="zh-CN" b="1" dirty="0" err="1">
                <a:solidFill>
                  <a:srgbClr val="009900"/>
                </a:solidFill>
                <a:latin typeface="Courier New" panose="02070309020205020404" pitchFamily="49" charset="0"/>
                <a:cs typeface="Courier New" panose="02070309020205020404" pitchFamily="49" charset="0"/>
              </a:rPr>
              <a:t>vmlinux</a:t>
            </a:r>
            <a:r>
              <a:rPr lang="zh-CN" altLang="en-US" dirty="0" smtClean="0">
                <a:latin typeface="標楷體" panose="03000509000000000000" pitchFamily="65" charset="-120"/>
                <a:ea typeface="標楷體" panose="03000509000000000000" pitchFamily="65" charset="-120"/>
              </a:rPr>
              <a:t>相</a:t>
            </a:r>
            <a:r>
              <a:rPr lang="zh-TW" altLang="en-US" dirty="0" smtClean="0">
                <a:latin typeface="標楷體" panose="03000509000000000000" pitchFamily="65" charset="-120"/>
                <a:ea typeface="標楷體" panose="03000509000000000000" pitchFamily="65" charset="-120"/>
              </a:rPr>
              <a:t>連</a:t>
            </a:r>
            <a:r>
              <a:rPr lang="zh-CN" altLang="en-US" dirty="0" smtClean="0">
                <a:latin typeface="標楷體" panose="03000509000000000000" pitchFamily="65" charset="-120"/>
                <a:ea typeface="標楷體" panose="03000509000000000000" pitchFamily="65" charset="-120"/>
              </a:rPr>
              <a:t>接</a:t>
            </a:r>
            <a:r>
              <a:rPr lang="zh-CN" altLang="en-US" dirty="0">
                <a:latin typeface="標楷體" panose="03000509000000000000" pitchFamily="65" charset="-120"/>
                <a:ea typeface="標楷體" panose="03000509000000000000" pitchFamily="65" charset="-120"/>
              </a:rPr>
              <a:t>，得到</a:t>
            </a:r>
            <a:r>
              <a:rPr lang="en-US" altLang="zh-CN" b="1" dirty="0" err="1" smtClean="0">
                <a:solidFill>
                  <a:srgbClr val="009900"/>
                </a:solidFill>
                <a:latin typeface="Courier New" panose="02070309020205020404" pitchFamily="49" charset="0"/>
                <a:cs typeface="Courier New" panose="02070309020205020404" pitchFamily="49" charset="0"/>
              </a:rPr>
              <a:t>bzImage</a:t>
            </a:r>
            <a:r>
              <a:rPr lang="zh-TW" altLang="en-US" dirty="0" smtClean="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54</a:t>
            </a:fld>
            <a:endParaRPr lang="zh-TW" altLang="en-US"/>
          </a:p>
        </p:txBody>
      </p:sp>
    </p:spTree>
    <p:extLst>
      <p:ext uri="{BB962C8B-B14F-4D97-AF65-F5344CB8AC3E}">
        <p14:creationId xmlns:p14="http://schemas.microsoft.com/office/powerpoint/2010/main" val="317495904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476672"/>
            <a:ext cx="8229600" cy="864096"/>
          </a:xfrm>
        </p:spPr>
        <p:txBody>
          <a:bodyPr>
            <a:normAutofit fontScale="90000"/>
          </a:bodyPr>
          <a:lstStyle/>
          <a:p>
            <a:r>
              <a:rPr lang="en-US" altLang="zh-TW" dirty="0" smtClean="0"/>
              <a:t>Major Components of Kernel Image </a:t>
            </a:r>
            <a:r>
              <a:rPr lang="en-US" altLang="zh-TW" i="1" baseline="-25000" dirty="0" smtClean="0"/>
              <a:t>[</a:t>
            </a:r>
            <a:r>
              <a:rPr lang="en-US" altLang="zh-TW" i="1" baseline="-25000" dirty="0" smtClean="0">
                <a:hlinkClick r:id="rId2"/>
              </a:rPr>
              <a:t>Chen </a:t>
            </a:r>
            <a:r>
              <a:rPr lang="en-US" altLang="zh-TW" i="1" baseline="-25000" dirty="0" err="1">
                <a:hlinkClick r:id="rId2"/>
              </a:rPr>
              <a:t>Weixiang</a:t>
            </a:r>
            <a:r>
              <a:rPr lang="en-US" altLang="zh-TW" i="1" baseline="-25000" dirty="0"/>
              <a:t>]</a:t>
            </a:r>
            <a:endParaRPr lang="zh-TW" altLang="en-US" dirty="0"/>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598319816"/>
              </p:ext>
            </p:extLst>
          </p:nvPr>
        </p:nvGraphicFramePr>
        <p:xfrm>
          <a:off x="179513" y="1700808"/>
          <a:ext cx="8784975" cy="5036820"/>
        </p:xfrm>
        <a:graphic>
          <a:graphicData uri="http://schemas.openxmlformats.org/drawingml/2006/table">
            <a:tbl>
              <a:tblPr firstRow="1" bandRow="1">
                <a:tableStyleId>{5C22544A-7EE6-4342-B048-85BDC9FD1C3A}</a:tableStyleId>
              </a:tblPr>
              <a:tblGrid>
                <a:gridCol w="2448271"/>
                <a:gridCol w="1872208"/>
                <a:gridCol w="4464496"/>
              </a:tblGrid>
              <a:tr h="282028">
                <a:tc>
                  <a:txBody>
                    <a:bodyPr/>
                    <a:lstStyle/>
                    <a:p>
                      <a:pPr algn="l"/>
                      <a:r>
                        <a:rPr lang="en-US" altLang="zh-CN" dirty="0" smtClean="0">
                          <a:effectLst/>
                        </a:rPr>
                        <a:t>Kernel Component</a:t>
                      </a:r>
                      <a:endParaRPr lang="zh-CN" altLang="en-US" dirty="0">
                        <a:effectLst/>
                      </a:endParaRPr>
                    </a:p>
                  </a:txBody>
                  <a:tcPr marL="190500" marR="190500" marT="47625" marB="47625" anchor="ctr"/>
                </a:tc>
                <a:tc>
                  <a:txBody>
                    <a:bodyPr/>
                    <a:lstStyle/>
                    <a:p>
                      <a:pPr algn="l"/>
                      <a:r>
                        <a:rPr lang="en-US" altLang="zh-TW" dirty="0" smtClean="0">
                          <a:effectLst/>
                        </a:rPr>
                        <a:t>Mode</a:t>
                      </a:r>
                      <a:endParaRPr lang="zh-TW" altLang="en-US" dirty="0">
                        <a:effectLst/>
                      </a:endParaRPr>
                    </a:p>
                  </a:txBody>
                  <a:tcPr marL="190500" marR="190500" marT="47625" marB="47625" anchor="ctr"/>
                </a:tc>
                <a:tc>
                  <a:txBody>
                    <a:bodyPr/>
                    <a:lstStyle/>
                    <a:p>
                      <a:pPr algn="l"/>
                      <a:r>
                        <a:rPr lang="en-US" altLang="zh-TW" dirty="0" smtClean="0">
                          <a:effectLst/>
                        </a:rPr>
                        <a:t>Source</a:t>
                      </a:r>
                      <a:endParaRPr lang="zh-TW" altLang="en-US" dirty="0">
                        <a:effectLst/>
                      </a:endParaRPr>
                    </a:p>
                  </a:txBody>
                  <a:tcPr marL="190500" marR="190500" marT="47625" marB="47625" anchor="ctr"/>
                </a:tc>
              </a:tr>
              <a:tr h="1538070">
                <a:tc>
                  <a:txBody>
                    <a:bodyPr/>
                    <a:lstStyle/>
                    <a:p>
                      <a:r>
                        <a:rPr lang="en-US" altLang="zh-TW" sz="1800" b="0" i="0" kern="1200" dirty="0" smtClean="0">
                          <a:solidFill>
                            <a:schemeClr val="dk1"/>
                          </a:solidFill>
                          <a:effectLst/>
                          <a:latin typeface="+mn-lt"/>
                          <a:ea typeface="+mn-ea"/>
                          <a:cs typeface="+mn-cs"/>
                        </a:rPr>
                        <a:t>Kernel boot sector</a:t>
                      </a:r>
                      <a:endParaRPr lang="zh-TW" altLang="en-US" dirty="0"/>
                    </a:p>
                  </a:txBody>
                  <a:tcPr/>
                </a:tc>
                <a:tc>
                  <a:txBody>
                    <a:bodyPr/>
                    <a:lstStyle/>
                    <a:p>
                      <a:r>
                        <a:rPr lang="en-US" altLang="zh-TW" dirty="0" smtClean="0"/>
                        <a:t>Real</a:t>
                      </a:r>
                      <a:r>
                        <a:rPr lang="en-US" altLang="zh-TW" baseline="0" dirty="0" smtClean="0"/>
                        <a:t> mode</a:t>
                      </a:r>
                      <a:endParaRPr lang="zh-TW" altLang="en-US" dirty="0"/>
                    </a:p>
                  </a:txBody>
                  <a:tcPr/>
                </a:tc>
                <a:tc>
                  <a:txBody>
                    <a:bodyPr/>
                    <a:lstStyle/>
                    <a:p>
                      <a:pPr algn="l" latinLnBrk="0"/>
                      <a:r>
                        <a:rPr lang="en-US" dirty="0" smtClean="0">
                          <a:effectLst/>
                        </a:rPr>
                        <a:t>v2.6.23</a:t>
                      </a:r>
                      <a:r>
                        <a:rPr lang="zh-TW" altLang="en-US" dirty="0">
                          <a:effectLst/>
                          <a:latin typeface="標楷體" panose="03000509000000000000" pitchFamily="65" charset="-120"/>
                          <a:ea typeface="標楷體" panose="03000509000000000000" pitchFamily="65" charset="-120"/>
                        </a:rPr>
                        <a:t>及其之前版本的内核</a:t>
                      </a:r>
                      <a:r>
                        <a:rPr lang="en-US" altLang="zh-TW" dirty="0">
                          <a:effectLst/>
                          <a:latin typeface="標楷體" panose="03000509000000000000" pitchFamily="65" charset="-120"/>
                          <a:ea typeface="標楷體" panose="03000509000000000000" pitchFamily="65" charset="-120"/>
                        </a:rPr>
                        <a:t>:</a:t>
                      </a:r>
                      <a:br>
                        <a:rPr lang="en-US" altLang="zh-TW" dirty="0">
                          <a:effectLst/>
                          <a:latin typeface="標楷體" panose="03000509000000000000" pitchFamily="65" charset="-120"/>
                          <a:ea typeface="標楷體" panose="03000509000000000000" pitchFamily="65" charset="-120"/>
                        </a:rPr>
                      </a:br>
                      <a:r>
                        <a:rPr lang="en-US" dirty="0">
                          <a:effectLst/>
                        </a:rPr>
                        <a:t>arch/i386/boot/</a:t>
                      </a:r>
                      <a:r>
                        <a:rPr lang="en-US" dirty="0" err="1">
                          <a:effectLst/>
                        </a:rPr>
                        <a:t>bootsect.S</a:t>
                      </a:r>
                      <a:r>
                        <a:rPr lang="en-US" dirty="0">
                          <a:effectLst/>
                        </a:rPr>
                        <a:t/>
                      </a:r>
                      <a:br>
                        <a:rPr lang="en-US" dirty="0">
                          <a:effectLst/>
                        </a:rPr>
                      </a:br>
                      <a:r>
                        <a:rPr lang="en-US" dirty="0">
                          <a:effectLst/>
                        </a:rPr>
                        <a:t>arch/x86_64/boot/</a:t>
                      </a:r>
                      <a:r>
                        <a:rPr lang="en-US" dirty="0" err="1">
                          <a:effectLst/>
                        </a:rPr>
                        <a:t>bootsect.S</a:t>
                      </a:r>
                      <a:r>
                        <a:rPr lang="en-US" dirty="0">
                          <a:effectLst/>
                        </a:rPr>
                        <a:t/>
                      </a:r>
                      <a:br>
                        <a:rPr lang="en-US" dirty="0">
                          <a:effectLst/>
                        </a:rPr>
                      </a:br>
                      <a:r>
                        <a:rPr lang="en-US" dirty="0">
                          <a:effectLst/>
                        </a:rPr>
                        <a:t/>
                      </a:r>
                      <a:br>
                        <a:rPr lang="en-US" dirty="0">
                          <a:effectLst/>
                        </a:rPr>
                      </a:br>
                      <a:r>
                        <a:rPr lang="en-US" dirty="0">
                          <a:effectLst/>
                        </a:rPr>
                        <a:t>v2.6.24</a:t>
                      </a:r>
                      <a:r>
                        <a:rPr lang="zh-TW" altLang="en-US" dirty="0">
                          <a:effectLst/>
                          <a:latin typeface="標楷體" panose="03000509000000000000" pitchFamily="65" charset="-120"/>
                          <a:ea typeface="標楷體" panose="03000509000000000000" pitchFamily="65" charset="-120"/>
                        </a:rPr>
                        <a:t>及其之后版本的内核</a:t>
                      </a:r>
                      <a:r>
                        <a:rPr lang="en-US" altLang="zh-TW" dirty="0">
                          <a:effectLst/>
                          <a:latin typeface="標楷體" panose="03000509000000000000" pitchFamily="65" charset="-120"/>
                          <a:ea typeface="標楷體" panose="03000509000000000000" pitchFamily="65" charset="-120"/>
                        </a:rPr>
                        <a:t>:</a:t>
                      </a:r>
                      <a:br>
                        <a:rPr lang="en-US" altLang="zh-TW" dirty="0">
                          <a:effectLst/>
                          <a:latin typeface="標楷體" panose="03000509000000000000" pitchFamily="65" charset="-120"/>
                          <a:ea typeface="標楷體" panose="03000509000000000000" pitchFamily="65" charset="-120"/>
                        </a:rPr>
                      </a:br>
                      <a:r>
                        <a:rPr lang="en-US" dirty="0">
                          <a:effectLst/>
                        </a:rPr>
                        <a:t>arch/i386/boot/</a:t>
                      </a:r>
                      <a:r>
                        <a:rPr lang="en-US" b="1" dirty="0" err="1">
                          <a:solidFill>
                            <a:srgbClr val="009900"/>
                          </a:solidFill>
                          <a:effectLst/>
                          <a:latin typeface="Courier New" panose="02070309020205020404" pitchFamily="49" charset="0"/>
                          <a:cs typeface="Courier New" panose="02070309020205020404" pitchFamily="49" charset="0"/>
                        </a:rPr>
                        <a:t>header.S</a:t>
                      </a:r>
                      <a:r>
                        <a:rPr lang="en-US" dirty="0">
                          <a:effectLst/>
                        </a:rPr>
                        <a:t/>
                      </a:r>
                      <a:br>
                        <a:rPr lang="en-US" dirty="0">
                          <a:effectLst/>
                        </a:rPr>
                      </a:br>
                      <a:r>
                        <a:rPr lang="en-US" dirty="0">
                          <a:effectLst/>
                        </a:rPr>
                        <a:t>arch/i386/boot/</a:t>
                      </a:r>
                      <a:r>
                        <a:rPr lang="en-US" b="1" dirty="0" err="1">
                          <a:solidFill>
                            <a:srgbClr val="009900"/>
                          </a:solidFill>
                          <a:effectLst/>
                          <a:latin typeface="Courier New" panose="02070309020205020404" pitchFamily="49" charset="0"/>
                          <a:cs typeface="Courier New" panose="02070309020205020404" pitchFamily="49" charset="0"/>
                        </a:rPr>
                        <a:t>main.c</a:t>
                      </a:r>
                      <a:endParaRPr lang="en-US" b="1" dirty="0">
                        <a:solidFill>
                          <a:srgbClr val="009900"/>
                        </a:solidFill>
                        <a:effectLst/>
                        <a:latin typeface="Courier New" panose="02070309020205020404" pitchFamily="49" charset="0"/>
                        <a:cs typeface="Courier New" panose="02070309020205020404" pitchFamily="49" charset="0"/>
                      </a:endParaRPr>
                    </a:p>
                  </a:txBody>
                  <a:tcPr marL="95250" marR="95250" marT="47625" marB="47625" anchor="ctr"/>
                </a:tc>
              </a:tr>
              <a:tr h="1535163">
                <a:tc>
                  <a:txBody>
                    <a:bodyPr/>
                    <a:lstStyle/>
                    <a:p>
                      <a:r>
                        <a:rPr lang="en-US" altLang="zh-TW" sz="1800" b="0" i="0" kern="1200" dirty="0" smtClean="0">
                          <a:solidFill>
                            <a:schemeClr val="dk1"/>
                          </a:solidFill>
                          <a:effectLst/>
                          <a:latin typeface="+mn-lt"/>
                          <a:ea typeface="+mn-ea"/>
                          <a:cs typeface="+mn-cs"/>
                        </a:rPr>
                        <a:t>Kernel setup</a:t>
                      </a:r>
                      <a:endParaRPr lang="zh-TW" altLang="en-US" dirty="0"/>
                    </a:p>
                  </a:txBody>
                  <a:tcPr/>
                </a:tc>
                <a:tc>
                  <a:txBody>
                    <a:bodyPr/>
                    <a:lstStyle/>
                    <a:p>
                      <a:r>
                        <a:rPr lang="en-US" altLang="zh-TW" dirty="0" smtClean="0"/>
                        <a:t>Real mode</a:t>
                      </a:r>
                      <a:endParaRPr lang="zh-TW" altLang="en-US" dirty="0"/>
                    </a:p>
                  </a:txBody>
                  <a:tcPr/>
                </a:tc>
                <a:tc>
                  <a:txBody>
                    <a:bodyPr/>
                    <a:lstStyle/>
                    <a:p>
                      <a:r>
                        <a:rPr lang="en-US" altLang="zh-TW" sz="1800" b="0" i="0" kern="1200" dirty="0" smtClean="0">
                          <a:solidFill>
                            <a:schemeClr val="dk1"/>
                          </a:solidFill>
                          <a:effectLst/>
                          <a:latin typeface="+mn-lt"/>
                          <a:ea typeface="+mn-ea"/>
                          <a:cs typeface="+mn-cs"/>
                        </a:rPr>
                        <a:t>v2.6.23</a:t>
                      </a:r>
                      <a:r>
                        <a:rPr lang="zh-TW" altLang="en-US" sz="1800" b="0" i="0" kern="1200" dirty="0" smtClean="0">
                          <a:solidFill>
                            <a:schemeClr val="dk1"/>
                          </a:solidFill>
                          <a:effectLst/>
                          <a:latin typeface="標楷體" panose="03000509000000000000" pitchFamily="65" charset="-120"/>
                          <a:ea typeface="標楷體" panose="03000509000000000000" pitchFamily="65" charset="-120"/>
                          <a:cs typeface="+mn-cs"/>
                        </a:rPr>
                        <a:t>及其之前版本的内核</a:t>
                      </a:r>
                      <a:r>
                        <a:rPr lang="en-US" altLang="zh-TW" sz="1800" b="0" i="0" kern="1200" dirty="0" smtClean="0">
                          <a:solidFill>
                            <a:schemeClr val="dk1"/>
                          </a:solidFill>
                          <a:effectLst/>
                          <a:latin typeface="標楷體" panose="03000509000000000000" pitchFamily="65" charset="-120"/>
                          <a:ea typeface="標楷體" panose="03000509000000000000" pitchFamily="65" charset="-120"/>
                          <a:cs typeface="+mn-cs"/>
                        </a:rPr>
                        <a:t>:</a:t>
                      </a:r>
                      <a:r>
                        <a:rPr lang="zh-TW" altLang="en-US" dirty="0" smtClean="0">
                          <a:latin typeface="標楷體" panose="03000509000000000000" pitchFamily="65" charset="-120"/>
                          <a:ea typeface="標楷體" panose="03000509000000000000" pitchFamily="65" charset="-120"/>
                        </a:rPr>
                        <a:t/>
                      </a:r>
                      <a:br>
                        <a:rPr lang="zh-TW" altLang="en-US" dirty="0" smtClean="0">
                          <a:latin typeface="標楷體" panose="03000509000000000000" pitchFamily="65" charset="-120"/>
                          <a:ea typeface="標楷體" panose="03000509000000000000" pitchFamily="65" charset="-120"/>
                        </a:rPr>
                      </a:br>
                      <a:r>
                        <a:rPr lang="en-US" altLang="zh-TW" sz="1800" b="0" i="0" kern="1200" dirty="0" smtClean="0">
                          <a:solidFill>
                            <a:schemeClr val="dk1"/>
                          </a:solidFill>
                          <a:effectLst/>
                          <a:latin typeface="+mn-lt"/>
                          <a:ea typeface="+mn-ea"/>
                          <a:cs typeface="+mn-cs"/>
                        </a:rPr>
                        <a:t>arch/i386/boot/</a:t>
                      </a:r>
                      <a:r>
                        <a:rPr lang="en-US" altLang="zh-TW" sz="1800" b="0" i="0" kern="1200" dirty="0" err="1" smtClean="0">
                          <a:solidFill>
                            <a:schemeClr val="dk1"/>
                          </a:solidFill>
                          <a:effectLst/>
                          <a:latin typeface="+mn-lt"/>
                          <a:ea typeface="+mn-ea"/>
                          <a:cs typeface="+mn-cs"/>
                        </a:rPr>
                        <a:t>setup.S</a:t>
                      </a:r>
                      <a:r>
                        <a:rPr lang="en-US" altLang="zh-TW" dirty="0" smtClean="0"/>
                        <a:t/>
                      </a:r>
                      <a:br>
                        <a:rPr lang="en-US" altLang="zh-TW" dirty="0" smtClean="0"/>
                      </a:br>
                      <a:r>
                        <a:rPr lang="en-US" altLang="zh-TW" sz="1800" b="0" i="0" kern="1200" dirty="0" smtClean="0">
                          <a:solidFill>
                            <a:schemeClr val="dk1"/>
                          </a:solidFill>
                          <a:effectLst/>
                          <a:latin typeface="+mn-lt"/>
                          <a:ea typeface="+mn-ea"/>
                          <a:cs typeface="+mn-cs"/>
                        </a:rPr>
                        <a:t>arch/x86_64/boot/</a:t>
                      </a:r>
                      <a:r>
                        <a:rPr lang="en-US" altLang="zh-TW" sz="1800" b="0" i="0" kern="1200" dirty="0" err="1" smtClean="0">
                          <a:solidFill>
                            <a:schemeClr val="dk1"/>
                          </a:solidFill>
                          <a:effectLst/>
                          <a:latin typeface="+mn-lt"/>
                          <a:ea typeface="+mn-ea"/>
                          <a:cs typeface="+mn-cs"/>
                        </a:rPr>
                        <a:t>setup.S</a:t>
                      </a:r>
                      <a:r>
                        <a:rPr lang="en-US" altLang="zh-TW" dirty="0" smtClean="0"/>
                        <a:t/>
                      </a:r>
                      <a:br>
                        <a:rPr lang="en-US" altLang="zh-TW" dirty="0" smtClean="0"/>
                      </a:br>
                      <a:r>
                        <a:rPr lang="en-US" altLang="zh-TW" dirty="0" smtClean="0"/>
                        <a:t/>
                      </a:r>
                      <a:br>
                        <a:rPr lang="en-US" altLang="zh-TW" dirty="0" smtClean="0"/>
                      </a:br>
                      <a:r>
                        <a:rPr lang="en-US" altLang="zh-TW" sz="1800" b="0" i="0" kern="1200" dirty="0" smtClean="0">
                          <a:solidFill>
                            <a:schemeClr val="dk1"/>
                          </a:solidFill>
                          <a:effectLst/>
                          <a:latin typeface="+mn-lt"/>
                          <a:ea typeface="+mn-ea"/>
                          <a:cs typeface="+mn-cs"/>
                        </a:rPr>
                        <a:t>v2.6.24</a:t>
                      </a:r>
                      <a:r>
                        <a:rPr lang="zh-TW" altLang="en-US" sz="1800" b="0" i="0" kern="1200" dirty="0" smtClean="0">
                          <a:solidFill>
                            <a:schemeClr val="dk1"/>
                          </a:solidFill>
                          <a:effectLst/>
                          <a:latin typeface="標楷體" panose="03000509000000000000" pitchFamily="65" charset="-120"/>
                          <a:ea typeface="標楷體" panose="03000509000000000000" pitchFamily="65" charset="-120"/>
                          <a:cs typeface="+mn-cs"/>
                        </a:rPr>
                        <a:t>及其之后版本的内核</a:t>
                      </a:r>
                      <a:r>
                        <a:rPr lang="en-US" altLang="zh-TW" sz="1800" b="0" i="0" kern="1200" dirty="0" smtClean="0">
                          <a:solidFill>
                            <a:schemeClr val="dk1"/>
                          </a:solidFill>
                          <a:effectLst/>
                          <a:latin typeface="標楷體" panose="03000509000000000000" pitchFamily="65" charset="-120"/>
                          <a:ea typeface="標楷體" panose="03000509000000000000" pitchFamily="65" charset="-120"/>
                          <a:cs typeface="+mn-cs"/>
                        </a:rPr>
                        <a:t>:</a:t>
                      </a:r>
                      <a:r>
                        <a:rPr lang="zh-TW" altLang="en-US" dirty="0" smtClean="0">
                          <a:latin typeface="標楷體" panose="03000509000000000000" pitchFamily="65" charset="-120"/>
                          <a:ea typeface="標楷體" panose="03000509000000000000" pitchFamily="65" charset="-120"/>
                        </a:rPr>
                        <a:t/>
                      </a:r>
                      <a:br>
                        <a:rPr lang="zh-TW" altLang="en-US" dirty="0" smtClean="0">
                          <a:latin typeface="標楷體" panose="03000509000000000000" pitchFamily="65" charset="-120"/>
                          <a:ea typeface="標楷體" panose="03000509000000000000" pitchFamily="65" charset="-120"/>
                        </a:rPr>
                      </a:br>
                      <a:r>
                        <a:rPr lang="en-US" altLang="zh-TW" sz="1800" b="0" i="0" kern="1200" dirty="0" smtClean="0">
                          <a:solidFill>
                            <a:schemeClr val="dk1"/>
                          </a:solidFill>
                          <a:effectLst/>
                          <a:latin typeface="+mn-lt"/>
                          <a:ea typeface="+mn-ea"/>
                          <a:cs typeface="+mn-cs"/>
                        </a:rPr>
                        <a:t>arch/i386/boot/</a:t>
                      </a:r>
                      <a:r>
                        <a:rPr lang="en-US" altLang="zh-TW" sz="1800" b="1" i="0" kern="1200" dirty="0" err="1" smtClean="0">
                          <a:solidFill>
                            <a:srgbClr val="009900"/>
                          </a:solidFill>
                          <a:effectLst/>
                          <a:latin typeface="Courier New" panose="02070309020205020404" pitchFamily="49" charset="0"/>
                          <a:ea typeface="+mn-ea"/>
                          <a:cs typeface="Courier New" panose="02070309020205020404" pitchFamily="49" charset="0"/>
                        </a:rPr>
                        <a:t>header.S</a:t>
                      </a:r>
                      <a:r>
                        <a:rPr lang="en-US" altLang="zh-TW" b="1" dirty="0" smtClean="0">
                          <a:solidFill>
                            <a:srgbClr val="009900"/>
                          </a:solidFill>
                          <a:latin typeface="Courier New" panose="02070309020205020404" pitchFamily="49" charset="0"/>
                          <a:cs typeface="Courier New" panose="02070309020205020404" pitchFamily="49" charset="0"/>
                        </a:rPr>
                        <a:t/>
                      </a:r>
                      <a:br>
                        <a:rPr lang="en-US" altLang="zh-TW" b="1" dirty="0" smtClean="0">
                          <a:solidFill>
                            <a:srgbClr val="009900"/>
                          </a:solidFill>
                          <a:latin typeface="Courier New" panose="02070309020205020404" pitchFamily="49" charset="0"/>
                          <a:cs typeface="Courier New" panose="02070309020205020404" pitchFamily="49" charset="0"/>
                        </a:rPr>
                      </a:br>
                      <a:r>
                        <a:rPr lang="en-US" altLang="zh-TW" sz="1800" b="0" i="0" kern="1200" dirty="0" smtClean="0">
                          <a:solidFill>
                            <a:schemeClr val="dk1"/>
                          </a:solidFill>
                          <a:effectLst/>
                          <a:latin typeface="+mn-lt"/>
                          <a:ea typeface="+mn-ea"/>
                          <a:cs typeface="+mn-cs"/>
                        </a:rPr>
                        <a:t>arch/i386/boot/</a:t>
                      </a:r>
                      <a:r>
                        <a:rPr lang="en-US" altLang="zh-TW" sz="1800" b="1" i="0" kern="1200" dirty="0" err="1" smtClean="0">
                          <a:solidFill>
                            <a:srgbClr val="009900"/>
                          </a:solidFill>
                          <a:effectLst/>
                          <a:latin typeface="Courier New" panose="02070309020205020404" pitchFamily="49" charset="0"/>
                          <a:ea typeface="+mn-ea"/>
                          <a:cs typeface="Courier New" panose="02070309020205020404" pitchFamily="49" charset="0"/>
                        </a:rPr>
                        <a:t>main.c</a:t>
                      </a:r>
                      <a:endParaRPr lang="zh-TW" altLang="en-US" b="1" dirty="0">
                        <a:solidFill>
                          <a:srgbClr val="009900"/>
                        </a:solidFill>
                        <a:latin typeface="Courier New" panose="02070309020205020404" pitchFamily="49" charset="0"/>
                        <a:cs typeface="Courier New" panose="02070309020205020404" pitchFamily="49" charset="0"/>
                      </a:endParaRPr>
                    </a:p>
                  </a:txBody>
                  <a:tcPr/>
                </a:tc>
              </a:tr>
              <a:tr h="279121">
                <a:tc>
                  <a:txBody>
                    <a:bodyPr/>
                    <a:lstStyle/>
                    <a:p>
                      <a:r>
                        <a:rPr lang="en-US" altLang="zh-TW" sz="1800" b="0" i="0" kern="1200" dirty="0" smtClean="0">
                          <a:solidFill>
                            <a:schemeClr val="dk1"/>
                          </a:solidFill>
                          <a:effectLst/>
                          <a:latin typeface="+mn-lt"/>
                          <a:ea typeface="+mn-ea"/>
                          <a:cs typeface="+mn-cs"/>
                        </a:rPr>
                        <a:t>Protected-mode kernel</a:t>
                      </a:r>
                      <a:endParaRPr lang="zh-TW" altLang="en-US" dirty="0"/>
                    </a:p>
                  </a:txBody>
                  <a:tcPr/>
                </a:tc>
                <a:tc>
                  <a:txBody>
                    <a:bodyPr/>
                    <a:lstStyle/>
                    <a:p>
                      <a:r>
                        <a:rPr lang="en-US" altLang="zh-TW" dirty="0" smtClean="0"/>
                        <a:t>Protected</a:t>
                      </a:r>
                      <a:r>
                        <a:rPr lang="en-US" altLang="zh-TW" baseline="0" dirty="0" smtClean="0"/>
                        <a:t> mode</a:t>
                      </a:r>
                      <a:endParaRPr lang="zh-TW" altLang="en-US" dirty="0"/>
                    </a:p>
                  </a:txBody>
                  <a:tcPr/>
                </a:tc>
                <a:tc>
                  <a:txBody>
                    <a:bodyPr/>
                    <a:lstStyle/>
                    <a:p>
                      <a:endParaRPr lang="zh-TW" altLang="en-US" dirty="0"/>
                    </a:p>
                  </a:txBody>
                  <a:tcPr/>
                </a:tc>
              </a:tr>
            </a:tbl>
          </a:graphicData>
        </a:graphic>
      </p:graphicFrame>
      <p:sp>
        <p:nvSpPr>
          <p:cNvPr id="3" name="投影片編號版面配置區 2"/>
          <p:cNvSpPr>
            <a:spLocks noGrp="1"/>
          </p:cNvSpPr>
          <p:nvPr>
            <p:ph type="sldNum" sz="quarter" idx="11"/>
          </p:nvPr>
        </p:nvSpPr>
        <p:spPr/>
        <p:txBody>
          <a:bodyPr/>
          <a:lstStyle/>
          <a:p>
            <a:fld id="{30E776BA-7FAE-43DB-B689-F3A51D4996F8}" type="slidenum">
              <a:rPr lang="zh-TW" altLang="en-US" smtClean="0"/>
              <a:t>55</a:t>
            </a:fld>
            <a:endParaRPr lang="zh-TW" altLang="en-US"/>
          </a:p>
        </p:txBody>
      </p:sp>
    </p:spTree>
    <p:extLst>
      <p:ext uri="{BB962C8B-B14F-4D97-AF65-F5344CB8AC3E}">
        <p14:creationId xmlns:p14="http://schemas.microsoft.com/office/powerpoint/2010/main" val="205931003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Other Related Articles</a:t>
            </a:r>
            <a:endParaRPr lang="zh-TW" altLang="en-US" dirty="0"/>
          </a:p>
        </p:txBody>
      </p:sp>
      <p:sp>
        <p:nvSpPr>
          <p:cNvPr id="2" name="內容版面配置區 1"/>
          <p:cNvSpPr>
            <a:spLocks noGrp="1"/>
          </p:cNvSpPr>
          <p:nvPr>
            <p:ph idx="1"/>
          </p:nvPr>
        </p:nvSpPr>
        <p:spPr/>
        <p:txBody>
          <a:bodyPr/>
          <a:lstStyle/>
          <a:p>
            <a:r>
              <a:rPr lang="en-US" altLang="zh-TW" dirty="0"/>
              <a:t>Layout of </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a:t> </a:t>
            </a:r>
            <a:r>
              <a:rPr lang="en-US" altLang="zh-TW" i="1" baseline="-25000" dirty="0"/>
              <a:t>[</a:t>
            </a:r>
            <a:r>
              <a:rPr lang="en-US" altLang="zh-TW" i="1" baseline="-25000" dirty="0">
                <a:hlinkClick r:id="rId2"/>
              </a:rPr>
              <a:t>king wag</a:t>
            </a:r>
            <a:r>
              <a:rPr lang="en-US" altLang="zh-TW" i="1" baseline="-25000" dirty="0" smtClean="0"/>
              <a:t>]</a:t>
            </a:r>
          </a:p>
          <a:p>
            <a:r>
              <a:rPr lang="en-US" altLang="zh-TW" dirty="0"/>
              <a:t>x86 </a:t>
            </a:r>
            <a:r>
              <a:rPr lang="en-US" altLang="zh-TW" dirty="0" err="1"/>
              <a:t>bzImage</a:t>
            </a:r>
            <a:r>
              <a:rPr lang="en-US" altLang="zh-TW" dirty="0"/>
              <a:t>  </a:t>
            </a:r>
            <a:r>
              <a:rPr lang="en-US" altLang="zh-TW" i="1" baseline="-25000" dirty="0"/>
              <a:t>[</a:t>
            </a:r>
            <a:r>
              <a:rPr lang="en-US" altLang="zh-TW" i="1" baseline="-25000" dirty="0" err="1">
                <a:hlinkClick r:id="rId3"/>
              </a:rPr>
              <a:t>sakbk</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56</a:t>
            </a:fld>
            <a:endParaRPr lang="zh-TW" altLang="en-US"/>
          </a:p>
        </p:txBody>
      </p:sp>
    </p:spTree>
    <p:extLst>
      <p:ext uri="{BB962C8B-B14F-4D97-AF65-F5344CB8AC3E}">
        <p14:creationId xmlns:p14="http://schemas.microsoft.com/office/powerpoint/2010/main" val="7549451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276872"/>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lstStyle/>
          <a:p>
            <a:pPr marL="0" indent="0" algn="ctr">
              <a:buNone/>
            </a:pPr>
            <a:endParaRPr lang="en-US" altLang="zh-TW" sz="4000" b="1" dirty="0" smtClean="0"/>
          </a:p>
          <a:p>
            <a:pPr marL="0" indent="0" algn="ctr">
              <a:buNone/>
            </a:pPr>
            <a:r>
              <a:rPr lang="en-US" altLang="zh-TW" sz="4000" dirty="0" smtClean="0"/>
              <a:t>The </a:t>
            </a:r>
            <a:r>
              <a:rPr lang="en-US" altLang="zh-TW" sz="4000" dirty="0"/>
              <a:t>Linux/x86 Boot </a:t>
            </a:r>
            <a:r>
              <a:rPr lang="en-US" altLang="zh-TW" sz="4000" dirty="0" smtClean="0"/>
              <a:t>Protocol </a:t>
            </a:r>
          </a:p>
          <a:p>
            <a:pPr marL="0" indent="0" algn="ctr">
              <a:buNone/>
            </a:pPr>
            <a:r>
              <a:rPr lang="en-US" altLang="zh-TW" sz="4000" b="1" baseline="-25000" dirty="0" smtClean="0"/>
              <a:t>[</a:t>
            </a:r>
            <a:r>
              <a:rPr lang="en-US" altLang="zh-TW" sz="4000" baseline="-25000" dirty="0">
                <a:hlinkClick r:id="rId2"/>
              </a:rPr>
              <a:t>kernel development community</a:t>
            </a:r>
            <a:r>
              <a:rPr lang="en-US" altLang="zh-TW" sz="4000" b="1" baseline="-25000" dirty="0" smtClean="0"/>
              <a:t>]</a:t>
            </a:r>
            <a:endParaRPr lang="en-US" altLang="zh-TW" sz="4000" b="1" baseline="-25000" dirty="0"/>
          </a:p>
          <a:p>
            <a:pPr marL="0" indent="0">
              <a:buNone/>
            </a:pP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57</a:t>
            </a:fld>
            <a:endParaRPr lang="zh-TW" altLang="en-US"/>
          </a:p>
        </p:txBody>
      </p:sp>
    </p:spTree>
    <p:extLst>
      <p:ext uri="{BB962C8B-B14F-4D97-AF65-F5344CB8AC3E}">
        <p14:creationId xmlns:p14="http://schemas.microsoft.com/office/powerpoint/2010/main" val="4081096655"/>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457200"/>
            <a:ext cx="8435280" cy="1084309"/>
          </a:xfrm>
        </p:spPr>
        <p:txBody>
          <a:bodyPr>
            <a:normAutofit fontScale="90000"/>
          </a:bodyPr>
          <a:lstStyle/>
          <a:p>
            <a:r>
              <a:rPr lang="en-US" altLang="zh-TW" dirty="0">
                <a:cs typeface="Courier New" panose="02070309020205020404" pitchFamily="49" charset="0"/>
              </a:rPr>
              <a:t>The Linux/x86 Boot Protocol            </a:t>
            </a:r>
            <a:r>
              <a:rPr lang="en-US" altLang="zh-TW" i="1" baseline="-25000" dirty="0" smtClean="0"/>
              <a:t>[</a:t>
            </a:r>
            <a:r>
              <a:rPr lang="en-US" altLang="zh-TW" i="1" baseline="-25000" dirty="0" smtClean="0">
                <a:solidFill>
                  <a:schemeClr val="bg1"/>
                </a:solidFill>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58</a:t>
            </a:fld>
            <a:endParaRPr lang="zh-TW" altLang="en-US"/>
          </a:p>
        </p:txBody>
      </p:sp>
      <p:pic>
        <p:nvPicPr>
          <p:cNvPr id="8194" name="Picture 2" descr="Memery_Layout_0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1720" y="1742922"/>
            <a:ext cx="5497712" cy="5115077"/>
          </a:xfrm>
          <a:prstGeom prst="rect">
            <a:avLst/>
          </a:prstGeom>
          <a:noFill/>
          <a:extLst>
            <a:ext uri="{909E8E84-426E-40DD-AFC4-6F175D3DCCD1}">
              <a14:hiddenFill xmlns:a14="http://schemas.microsoft.com/office/drawing/2010/main">
                <a:solidFill>
                  <a:srgbClr val="FFFFFF"/>
                </a:solidFill>
              </a14:hiddenFill>
            </a:ext>
          </a:extLst>
        </p:spPr>
      </p:pic>
      <p:sp>
        <p:nvSpPr>
          <p:cNvPr id="2" name="文字方塊 1"/>
          <p:cNvSpPr txBox="1"/>
          <p:nvPr/>
        </p:nvSpPr>
        <p:spPr>
          <a:xfrm>
            <a:off x="5292080" y="5733256"/>
            <a:ext cx="3456384" cy="923330"/>
          </a:xfrm>
          <a:prstGeom prst="rect">
            <a:avLst/>
          </a:prstGeom>
          <a:noFill/>
        </p:spPr>
        <p:txBody>
          <a:bodyPr wrap="square" rtlCol="0">
            <a:spAutoFit/>
          </a:bodyPr>
          <a:lstStyle/>
          <a:p>
            <a:r>
              <a:rPr lang="en-US" altLang="zh-TW" dirty="0"/>
              <a:t>where, the address X is as low as the design of the boot loader permits</a:t>
            </a:r>
            <a:endParaRPr lang="zh-TW" altLang="en-US" dirty="0"/>
          </a:p>
        </p:txBody>
      </p:sp>
    </p:spTree>
    <p:extLst>
      <p:ext uri="{BB962C8B-B14F-4D97-AF65-F5344CB8AC3E}">
        <p14:creationId xmlns:p14="http://schemas.microsoft.com/office/powerpoint/2010/main" val="327952346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1988840"/>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normAutofit/>
          </a:bodyPr>
          <a:lstStyle/>
          <a:p>
            <a:pPr marL="0" indent="0" algn="ctr">
              <a:buNone/>
            </a:pPr>
            <a:endParaRPr lang="en-US" altLang="zh-CN" sz="4000" dirty="0" smtClean="0"/>
          </a:p>
          <a:p>
            <a:pPr marL="0" indent="0" algn="ctr">
              <a:buNone/>
            </a:pPr>
            <a:r>
              <a:rPr lang="en-US" altLang="zh-CN" sz="4000" dirty="0" smtClean="0"/>
              <a:t>Linux</a:t>
            </a:r>
            <a:r>
              <a:rPr lang="zh-CN" altLang="en-US" sz="4000" dirty="0" smtClean="0"/>
              <a:t> </a:t>
            </a:r>
            <a:r>
              <a:rPr lang="en-US" altLang="zh-CN" sz="4000" dirty="0" smtClean="0"/>
              <a:t>B</a:t>
            </a:r>
            <a:r>
              <a:rPr lang="en-US" altLang="zh-TW" sz="4000" dirty="0" smtClean="0"/>
              <a:t>oot Loader – </a:t>
            </a:r>
            <a:r>
              <a:rPr lang="en-US" altLang="zh-TW" sz="4000" b="1" dirty="0" smtClean="0">
                <a:solidFill>
                  <a:srgbClr val="009900"/>
                </a:solidFill>
                <a:latin typeface="Courier New" panose="02070309020205020404" pitchFamily="49" charset="0"/>
                <a:cs typeface="Courier New" panose="02070309020205020404" pitchFamily="49" charset="0"/>
              </a:rPr>
              <a:t>GRUB2</a:t>
            </a:r>
          </a:p>
          <a:p>
            <a:pPr marL="0" indent="0" algn="ctr">
              <a:buNone/>
            </a:pPr>
            <a:endParaRPr lang="en-US" altLang="zh-TW" sz="4000" b="1" dirty="0" smtClean="0">
              <a:solidFill>
                <a:srgbClr val="009900"/>
              </a:solidFill>
              <a:latin typeface="Courier New" panose="02070309020205020404" pitchFamily="49" charset="0"/>
              <a:cs typeface="Courier New" panose="02070309020205020404" pitchFamily="49" charset="0"/>
            </a:endParaRPr>
          </a:p>
          <a:p>
            <a:pPr marL="0" indent="0" algn="ctr">
              <a:buNone/>
            </a:pPr>
            <a:endParaRPr lang="en-US" altLang="zh-TW" sz="4000" b="1" dirty="0">
              <a:solidFill>
                <a:srgbClr val="009900"/>
              </a:solidFill>
              <a:latin typeface="Courier New" panose="02070309020205020404" pitchFamily="49" charset="0"/>
              <a:cs typeface="Courier New" panose="02070309020205020404" pitchFamily="49" charset="0"/>
            </a:endParaRPr>
          </a:p>
          <a:p>
            <a:r>
              <a:rPr lang="en-US" altLang="zh-TW" sz="2000" dirty="0"/>
              <a:t>GRUB </a:t>
            </a:r>
            <a:r>
              <a:rPr lang="zh-TW" altLang="en-US" sz="2000" dirty="0">
                <a:latin typeface="標楷體" panose="03000509000000000000" pitchFamily="65" charset="-120"/>
                <a:ea typeface="標楷體" panose="03000509000000000000" pitchFamily="65" charset="-120"/>
              </a:rPr>
              <a:t>架構解析 </a:t>
            </a:r>
            <a:r>
              <a:rPr lang="en-US" altLang="zh-TW" sz="2000" i="1" baseline="-25000" dirty="0"/>
              <a:t>[</a:t>
            </a:r>
            <a:r>
              <a:rPr lang="en-US" altLang="zh-TW" sz="2000" i="1" baseline="-25000" dirty="0">
                <a:hlinkClick r:id="rId2"/>
              </a:rPr>
              <a:t>Hugh Chao</a:t>
            </a:r>
            <a:r>
              <a:rPr lang="en-US" altLang="zh-TW" sz="2000" i="1" baseline="-25000" dirty="0"/>
              <a:t>]</a:t>
            </a:r>
            <a:endParaRPr lang="zh-TW" altLang="en-US" sz="2000" i="1" baseline="-25000" dirty="0"/>
          </a:p>
          <a:p>
            <a:pPr marL="0" indent="0">
              <a:buNone/>
            </a:pPr>
            <a:endParaRPr lang="zh-TW" altLang="en-US" sz="4000"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59</a:t>
            </a:fld>
            <a:endParaRPr lang="zh-TW" altLang="en-US"/>
          </a:p>
        </p:txBody>
      </p:sp>
    </p:spTree>
    <p:extLst>
      <p:ext uri="{BB962C8B-B14F-4D97-AF65-F5344CB8AC3E}">
        <p14:creationId xmlns:p14="http://schemas.microsoft.com/office/powerpoint/2010/main" val="28924524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latin typeface="Times New Roman" panose="02020603050405020304" pitchFamily="18" charset="0"/>
                <a:cs typeface="Times New Roman" panose="02020603050405020304" pitchFamily="18" charset="0"/>
              </a:rPr>
              <a:t>Boot Loader </a:t>
            </a:r>
            <a:r>
              <a:rPr lang="en-US" altLang="zh-TW" i="1" baseline="-25000" dirty="0" smtClean="0"/>
              <a:t>[</a:t>
            </a:r>
            <a:r>
              <a:rPr lang="en-US" altLang="zh-TW" i="1" baseline="-25000" dirty="0" err="1" smtClean="0">
                <a:hlinkClick r:id="rId2"/>
              </a:rPr>
              <a:t>tobyjiang</a:t>
            </a:r>
            <a:r>
              <a:rPr lang="en-US" altLang="zh-TW" i="1" baseline="-25000" dirty="0"/>
              <a:t>]</a:t>
            </a:r>
            <a:endParaRPr lang="zh-TW" altLang="en-US" dirty="0"/>
          </a:p>
        </p:txBody>
      </p:sp>
      <p:sp>
        <p:nvSpPr>
          <p:cNvPr id="2" name="內容版面配置區 1"/>
          <p:cNvSpPr>
            <a:spLocks noGrp="1"/>
          </p:cNvSpPr>
          <p:nvPr>
            <p:ph idx="1"/>
          </p:nvPr>
        </p:nvSpPr>
        <p:spPr>
          <a:xfrm>
            <a:off x="467544" y="2636912"/>
            <a:ext cx="8208912" cy="3744416"/>
          </a:xfrm>
        </p:spPr>
        <p:txBody>
          <a:bodyPr>
            <a:normAutofit/>
          </a:bodyPr>
          <a:lstStyle/>
          <a:p>
            <a:pPr algn="just"/>
            <a:r>
              <a:rPr lang="en-US" altLang="zh-CN" dirty="0" smtClean="0">
                <a:ea typeface="標楷體" panose="03000509000000000000" pitchFamily="65" charset="-120"/>
                <a:cs typeface="Times New Roman" panose="02020603050405020304" pitchFamily="18" charset="0"/>
              </a:rPr>
              <a:t>Usually the first sector of the boot device contains the code of boot loader, such as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GRUB</a:t>
            </a:r>
            <a:r>
              <a:rPr lang="en-US" altLang="zh-CN" dirty="0" smtClean="0">
                <a:ea typeface="標楷體" panose="03000509000000000000" pitchFamily="65" charset="-120"/>
                <a:cs typeface="Times New Roman" panose="02020603050405020304" pitchFamily="18" charset="0"/>
              </a:rPr>
              <a:t>.</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60</a:t>
            </a:fld>
            <a:endParaRPr lang="zh-TW" altLang="en-US"/>
          </a:p>
        </p:txBody>
      </p:sp>
    </p:spTree>
    <p:extLst>
      <p:ext uri="{BB962C8B-B14F-4D97-AF65-F5344CB8AC3E}">
        <p14:creationId xmlns:p14="http://schemas.microsoft.com/office/powerpoint/2010/main" val="224127304"/>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zh-TW" altLang="en-US" dirty="0">
                <a:latin typeface="標楷體" panose="03000509000000000000" pitchFamily="65" charset="-120"/>
                <a:ea typeface="標楷體" panose="03000509000000000000" pitchFamily="65" charset="-120"/>
              </a:rPr>
              <a:t>詳解</a:t>
            </a:r>
            <a:r>
              <a:rPr lang="en-US" altLang="zh-TW" b="1" dirty="0">
                <a:solidFill>
                  <a:srgbClr val="009900"/>
                </a:solidFill>
                <a:latin typeface="Courier New" panose="02070309020205020404" pitchFamily="49" charset="0"/>
                <a:cs typeface="Courier New" panose="02070309020205020404" pitchFamily="49" charset="0"/>
              </a:rPr>
              <a:t>GRUB</a:t>
            </a:r>
            <a:r>
              <a:rPr lang="zh-TW" altLang="en-US" dirty="0">
                <a:latin typeface="標楷體" panose="03000509000000000000" pitchFamily="65" charset="-120"/>
                <a:ea typeface="標楷體" panose="03000509000000000000" pitchFamily="65" charset="-120"/>
              </a:rPr>
              <a:t>開機管理</a:t>
            </a:r>
            <a:r>
              <a:rPr lang="zh-TW" altLang="en-US" dirty="0" smtClean="0">
                <a:latin typeface="標楷體" panose="03000509000000000000" pitchFamily="65" charset="-120"/>
                <a:ea typeface="標楷體" panose="03000509000000000000" pitchFamily="65" charset="-120"/>
              </a:rPr>
              <a:t>程式 </a:t>
            </a:r>
            <a:r>
              <a:rPr lang="en-US" altLang="zh-TW" i="1" baseline="-25000" dirty="0" smtClean="0"/>
              <a:t>[</a:t>
            </a:r>
            <a:r>
              <a:rPr lang="zh-TW" altLang="en-US" i="1" baseline="-25000" dirty="0">
                <a:latin typeface="標楷體" panose="03000509000000000000" pitchFamily="65" charset="-120"/>
                <a:ea typeface="標楷體" panose="03000509000000000000" pitchFamily="65" charset="-120"/>
                <a:hlinkClick r:id="rId2"/>
              </a:rPr>
              <a:t>黃明華</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lstStyle/>
          <a:p>
            <a:r>
              <a:rPr lang="zh-TW" altLang="en-US" dirty="0">
                <a:latin typeface="標楷體" panose="03000509000000000000" pitchFamily="65" charset="-120"/>
                <a:ea typeface="標楷體" panose="03000509000000000000" pitchFamily="65" charset="-120"/>
              </a:rPr>
              <a:t>開機管理程式</a:t>
            </a:r>
            <a:r>
              <a:rPr lang="zh-TW" altLang="en-US" dirty="0" smtClean="0"/>
              <a:t>「</a:t>
            </a:r>
            <a:r>
              <a:rPr lang="en-US" altLang="zh-TW" b="1" dirty="0" smtClean="0">
                <a:solidFill>
                  <a:srgbClr val="009900"/>
                </a:solidFill>
                <a:latin typeface="Courier New" panose="02070309020205020404" pitchFamily="49" charset="0"/>
                <a:cs typeface="Courier New" panose="02070309020205020404" pitchFamily="49" charset="0"/>
              </a:rPr>
              <a:t>GRUB</a:t>
            </a:r>
            <a:r>
              <a:rPr lang="zh-TW" altLang="en-US" dirty="0" smtClean="0"/>
              <a:t>」</a:t>
            </a:r>
            <a:r>
              <a:rPr lang="zh-TW" altLang="en-US" dirty="0">
                <a:latin typeface="標楷體" panose="03000509000000000000" pitchFamily="65" charset="-120"/>
                <a:ea typeface="標楷體" panose="03000509000000000000" pitchFamily="65" charset="-120"/>
              </a:rPr>
              <a:t>是自由軟體基金會</a:t>
            </a:r>
            <a:r>
              <a:rPr lang="en-US" altLang="zh-TW" dirty="0"/>
              <a:t>GNU</a:t>
            </a:r>
            <a:r>
              <a:rPr lang="zh-TW" altLang="en-US" dirty="0">
                <a:latin typeface="標楷體" panose="03000509000000000000" pitchFamily="65" charset="-120"/>
                <a:ea typeface="標楷體" panose="03000509000000000000" pitchFamily="65" charset="-120"/>
              </a:rPr>
              <a:t>計畫下的子軟體計畫，因此全名是</a:t>
            </a:r>
            <a:r>
              <a:rPr lang="zh-TW" altLang="en-US" dirty="0"/>
              <a:t>「</a:t>
            </a:r>
            <a:r>
              <a:rPr lang="en-US" altLang="zh-TW" dirty="0"/>
              <a:t>GNU </a:t>
            </a:r>
            <a:r>
              <a:rPr lang="en-US" altLang="zh-TW" b="1" dirty="0" smtClean="0">
                <a:solidFill>
                  <a:srgbClr val="009900"/>
                </a:solidFill>
                <a:latin typeface="Courier New" panose="02070309020205020404" pitchFamily="49" charset="0"/>
                <a:cs typeface="Courier New" panose="02070309020205020404" pitchFamily="49" charset="0"/>
              </a:rPr>
              <a:t>GRUB</a:t>
            </a:r>
            <a:r>
              <a:rPr lang="zh-TW" altLang="en-US" dirty="0" smtClean="0"/>
              <a:t>」，</a:t>
            </a:r>
            <a:r>
              <a:rPr lang="zh-TW" altLang="en-US" dirty="0" smtClean="0">
                <a:latin typeface="標楷體" panose="03000509000000000000" pitchFamily="65" charset="-120"/>
                <a:ea typeface="標楷體" panose="03000509000000000000" pitchFamily="65" charset="-120"/>
              </a:rPr>
              <a:t>而</a:t>
            </a:r>
            <a:r>
              <a:rPr lang="en-US" altLang="zh-TW" b="1" dirty="0">
                <a:solidFill>
                  <a:srgbClr val="009900"/>
                </a:solidFill>
                <a:latin typeface="Courier New" panose="02070309020205020404" pitchFamily="49" charset="0"/>
                <a:cs typeface="Courier New" panose="02070309020205020404" pitchFamily="49" charset="0"/>
              </a:rPr>
              <a:t>GRUB</a:t>
            </a:r>
            <a:r>
              <a:rPr lang="zh-TW" altLang="en-US" dirty="0" smtClean="0">
                <a:latin typeface="標楷體" panose="03000509000000000000" pitchFamily="65" charset="-120"/>
                <a:ea typeface="標楷體" panose="03000509000000000000" pitchFamily="65" charset="-120"/>
              </a:rPr>
              <a:t>是</a:t>
            </a:r>
            <a:r>
              <a:rPr lang="zh-TW" altLang="en-US" dirty="0"/>
              <a:t>「</a:t>
            </a:r>
            <a:r>
              <a:rPr lang="en-US" altLang="zh-TW" dirty="0" err="1"/>
              <a:t>GRand</a:t>
            </a:r>
            <a:r>
              <a:rPr lang="en-US" altLang="zh-TW" dirty="0"/>
              <a:t> Unified Bootloader</a:t>
            </a:r>
            <a:r>
              <a:rPr lang="zh-TW" altLang="en-US" dirty="0"/>
              <a:t>」</a:t>
            </a:r>
            <a:r>
              <a:rPr lang="zh-TW" altLang="en-US" dirty="0">
                <a:latin typeface="標楷體" panose="03000509000000000000" pitchFamily="65" charset="-120"/>
                <a:ea typeface="標楷體" panose="03000509000000000000" pitchFamily="65" charset="-120"/>
              </a:rPr>
              <a:t>的縮寫</a:t>
            </a:r>
            <a:r>
              <a:rPr lang="zh-TW" altLang="en-US" dirty="0"/>
              <a:t>。</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61</a:t>
            </a:fld>
            <a:endParaRPr lang="zh-TW" altLang="en-US"/>
          </a:p>
        </p:txBody>
      </p:sp>
    </p:spTree>
    <p:extLst>
      <p:ext uri="{BB962C8B-B14F-4D97-AF65-F5344CB8AC3E}">
        <p14:creationId xmlns:p14="http://schemas.microsoft.com/office/powerpoint/2010/main" val="361785604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3 Stages of </a:t>
            </a:r>
            <a:r>
              <a:rPr lang="en-US" altLang="zh-TW" b="1" dirty="0" smtClean="0">
                <a:solidFill>
                  <a:srgbClr val="009900"/>
                </a:solidFill>
                <a:latin typeface="Courier New" panose="02070309020205020404" pitchFamily="49" charset="0"/>
                <a:cs typeface="Courier New" panose="02070309020205020404" pitchFamily="49" charset="0"/>
              </a:rPr>
              <a:t>GRUB</a:t>
            </a:r>
            <a:r>
              <a:rPr lang="en-US" altLang="zh-TW" dirty="0" smtClean="0"/>
              <a:t> </a:t>
            </a:r>
            <a:r>
              <a:rPr lang="en-US" altLang="zh-TW" i="1" baseline="-25000" dirty="0" smtClean="0"/>
              <a:t>[</a:t>
            </a:r>
            <a:r>
              <a:rPr lang="zh-TW" altLang="en-US" i="1" baseline="-25000" dirty="0">
                <a:latin typeface="標楷體" panose="03000509000000000000" pitchFamily="65" charset="-120"/>
                <a:ea typeface="標楷體" panose="03000509000000000000" pitchFamily="65" charset="-120"/>
                <a:hlinkClick r:id="rId2"/>
              </a:rPr>
              <a:t>黃明華</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GRUB</a:t>
            </a:r>
            <a:r>
              <a:rPr lang="zh-TW" altLang="en-US" dirty="0" smtClean="0">
                <a:latin typeface="標楷體" panose="03000509000000000000" pitchFamily="65" charset="-120"/>
                <a:ea typeface="標楷體" panose="03000509000000000000" pitchFamily="65" charset="-120"/>
              </a:rPr>
              <a:t>的</a:t>
            </a:r>
            <a:r>
              <a:rPr lang="zh-TW" altLang="en-US" dirty="0">
                <a:latin typeface="標楷體" panose="03000509000000000000" pitchFamily="65" charset="-120"/>
                <a:ea typeface="標楷體" panose="03000509000000000000" pitchFamily="65" charset="-120"/>
              </a:rPr>
              <a:t>啟動載入過程分成三個階段，以下也分三部分來加以說明：</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62</a:t>
            </a:fld>
            <a:endParaRPr lang="zh-TW" altLang="en-US"/>
          </a:p>
        </p:txBody>
      </p:sp>
    </p:spTree>
    <p:extLst>
      <p:ext uri="{BB962C8B-B14F-4D97-AF65-F5344CB8AC3E}">
        <p14:creationId xmlns:p14="http://schemas.microsoft.com/office/powerpoint/2010/main" val="193014960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Stage 1 </a:t>
            </a:r>
            <a:r>
              <a:rPr lang="en-US" altLang="zh-TW" i="1" baseline="-25000" dirty="0"/>
              <a:t>[</a:t>
            </a:r>
            <a:r>
              <a:rPr lang="zh-TW" altLang="en-US" i="1" baseline="-25000" dirty="0">
                <a:latin typeface="標楷體" panose="03000509000000000000" pitchFamily="65" charset="-120"/>
                <a:ea typeface="標楷體" panose="03000509000000000000" pitchFamily="65" charset="-120"/>
                <a:hlinkClick r:id="rId2"/>
              </a:rPr>
              <a:t>黃明華</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b="1" dirty="0" smtClean="0">
                <a:solidFill>
                  <a:srgbClr val="009900"/>
                </a:solidFill>
                <a:latin typeface="Courier New" panose="02070309020205020404" pitchFamily="49" charset="0"/>
                <a:cs typeface="Courier New" panose="02070309020205020404" pitchFamily="49" charset="0"/>
              </a:rPr>
              <a:t>GRUB</a:t>
            </a:r>
            <a:r>
              <a:rPr lang="zh-TW" altLang="en-US" dirty="0" smtClean="0">
                <a:latin typeface="標楷體" panose="03000509000000000000" pitchFamily="65" charset="-120"/>
                <a:ea typeface="標楷體" panose="03000509000000000000" pitchFamily="65" charset="-120"/>
              </a:rPr>
              <a:t>在</a:t>
            </a:r>
            <a:r>
              <a:rPr lang="zh-TW" altLang="en-US" dirty="0">
                <a:latin typeface="標楷體" panose="03000509000000000000" pitchFamily="65" charset="-120"/>
                <a:ea typeface="標楷體" panose="03000509000000000000" pitchFamily="65" charset="-120"/>
              </a:rPr>
              <a:t>安裝時，會將</a:t>
            </a:r>
            <a:r>
              <a:rPr lang="en-US" altLang="zh-TW" b="1" dirty="0" err="1">
                <a:solidFill>
                  <a:srgbClr val="009900"/>
                </a:solidFill>
                <a:latin typeface="Courier New" panose="02070309020205020404" pitchFamily="49" charset="0"/>
                <a:cs typeface="Courier New" panose="02070309020205020404" pitchFamily="49" charset="0"/>
                <a:hlinkClick r:id="rId3"/>
              </a:rPr>
              <a:t>boot.img</a:t>
            </a:r>
            <a:r>
              <a:rPr lang="zh-TW" altLang="en-US" dirty="0">
                <a:latin typeface="標楷體" panose="03000509000000000000" pitchFamily="65" charset="-120"/>
                <a:ea typeface="標楷體" panose="03000509000000000000" pitchFamily="65" charset="-120"/>
              </a:rPr>
              <a:t>寫入到主要啟動磁區內，因此</a:t>
            </a:r>
            <a:r>
              <a:rPr lang="en-US" altLang="zh-TW" dirty="0"/>
              <a:t>BIOS</a:t>
            </a:r>
            <a:r>
              <a:rPr lang="zh-TW" altLang="en-US" dirty="0">
                <a:latin typeface="標楷體" panose="03000509000000000000" pitchFamily="65" charset="-120"/>
                <a:ea typeface="標楷體" panose="03000509000000000000" pitchFamily="65" charset="-120"/>
              </a:rPr>
              <a:t>在載入主要磁碟區程式碼時，主要就是載入</a:t>
            </a:r>
            <a:r>
              <a:rPr lang="en-US" altLang="zh-TW" b="1" dirty="0" err="1">
                <a:solidFill>
                  <a:srgbClr val="009900"/>
                </a:solidFill>
                <a:latin typeface="Courier New" panose="02070309020205020404" pitchFamily="49" charset="0"/>
                <a:cs typeface="Courier New" panose="02070309020205020404" pitchFamily="49" charset="0"/>
              </a:rPr>
              <a:t>boot.img</a:t>
            </a:r>
            <a:r>
              <a:rPr lang="zh-TW" altLang="en-US" dirty="0">
                <a:latin typeface="標楷體" panose="03000509000000000000" pitchFamily="65" charset="-120"/>
                <a:ea typeface="標楷體" panose="03000509000000000000" pitchFamily="65" charset="-120"/>
              </a:rPr>
              <a:t>檔案的程式內容，而</a:t>
            </a:r>
            <a:r>
              <a:rPr lang="en-US" altLang="zh-TW" b="1" dirty="0" err="1">
                <a:solidFill>
                  <a:srgbClr val="009900"/>
                </a:solidFill>
                <a:latin typeface="Courier New" panose="02070309020205020404" pitchFamily="49" charset="0"/>
                <a:cs typeface="Courier New" panose="02070309020205020404" pitchFamily="49" charset="0"/>
              </a:rPr>
              <a:t>boot.img</a:t>
            </a:r>
            <a:r>
              <a:rPr lang="zh-TW" altLang="en-US" dirty="0">
                <a:latin typeface="標楷體" panose="03000509000000000000" pitchFamily="65" charset="-120"/>
                <a:ea typeface="標楷體" panose="03000509000000000000" pitchFamily="65" charset="-120"/>
              </a:rPr>
              <a:t>取得主控權後的主要動作，就是緊接著載入第</a:t>
            </a:r>
            <a:r>
              <a:rPr lang="en-US" altLang="zh-TW" dirty="0"/>
              <a:t>1.5</a:t>
            </a:r>
            <a:r>
              <a:rPr lang="zh-TW" altLang="en-US" dirty="0">
                <a:latin typeface="標楷體" panose="03000509000000000000" pitchFamily="65" charset="-120"/>
                <a:ea typeface="標楷體" panose="03000509000000000000" pitchFamily="65" charset="-120"/>
              </a:rPr>
              <a:t>階段所需的</a:t>
            </a:r>
            <a:r>
              <a:rPr lang="en-US" altLang="zh-TW" b="1" dirty="0" err="1">
                <a:solidFill>
                  <a:srgbClr val="009900"/>
                </a:solidFill>
                <a:latin typeface="Courier New" panose="02070309020205020404" pitchFamily="49" charset="0"/>
                <a:cs typeface="Courier New" panose="02070309020205020404" pitchFamily="49" charset="0"/>
                <a:hlinkClick r:id="rId3"/>
              </a:rPr>
              <a:t>core.img</a:t>
            </a:r>
            <a:r>
              <a:rPr lang="zh-TW" altLang="en-US" dirty="0">
                <a:latin typeface="標楷體" panose="03000509000000000000" pitchFamily="65" charset="-120"/>
                <a:ea typeface="標楷體" panose="03000509000000000000" pitchFamily="65" charset="-120"/>
              </a:rPr>
              <a:t>檔案。</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63</a:t>
            </a:fld>
            <a:endParaRPr lang="zh-TW" altLang="en-US"/>
          </a:p>
        </p:txBody>
      </p:sp>
    </p:spTree>
    <p:extLst>
      <p:ext uri="{BB962C8B-B14F-4D97-AF65-F5344CB8AC3E}">
        <p14:creationId xmlns:p14="http://schemas.microsoft.com/office/powerpoint/2010/main" val="74918220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Stage </a:t>
            </a:r>
            <a:r>
              <a:rPr lang="en-US" altLang="zh-TW" dirty="0" smtClean="0"/>
              <a:t>1.5 </a:t>
            </a:r>
            <a:r>
              <a:rPr lang="en-US" altLang="zh-TW" i="1" baseline="-25000" dirty="0"/>
              <a:t>[</a:t>
            </a:r>
            <a:r>
              <a:rPr lang="zh-TW" altLang="en-US" i="1" baseline="-25000" dirty="0">
                <a:latin typeface="標楷體" panose="03000509000000000000" pitchFamily="65" charset="-120"/>
                <a:ea typeface="標楷體" panose="03000509000000000000" pitchFamily="65" charset="-120"/>
                <a:hlinkClick r:id="rId2"/>
              </a:rPr>
              <a:t>黃明華</a:t>
            </a:r>
            <a:r>
              <a:rPr lang="en-US" altLang="zh-TW" i="1" baseline="-25000" dirty="0"/>
              <a:t>]</a:t>
            </a:r>
            <a:endParaRPr lang="zh-TW" altLang="en-US" dirty="0"/>
          </a:p>
        </p:txBody>
      </p:sp>
      <p:sp>
        <p:nvSpPr>
          <p:cNvPr id="2" name="內容版面配置區 1"/>
          <p:cNvSpPr>
            <a:spLocks noGrp="1"/>
          </p:cNvSpPr>
          <p:nvPr>
            <p:ph idx="1"/>
          </p:nvPr>
        </p:nvSpPr>
        <p:spPr/>
        <p:txBody>
          <a:bodyPr>
            <a:normAutofit fontScale="85000" lnSpcReduction="20000"/>
          </a:bodyPr>
          <a:lstStyle/>
          <a:p>
            <a:r>
              <a:rPr lang="zh-TW" altLang="en-US" dirty="0">
                <a:latin typeface="標楷體" panose="03000509000000000000" pitchFamily="65" charset="-120"/>
                <a:ea typeface="標楷體" panose="03000509000000000000" pitchFamily="65" charset="-120"/>
              </a:rPr>
              <a:t>此一階段主控權會由</a:t>
            </a:r>
            <a:r>
              <a:rPr lang="en-US" altLang="zh-TW" b="1" dirty="0" err="1">
                <a:solidFill>
                  <a:srgbClr val="009900"/>
                </a:solidFill>
                <a:latin typeface="Courier New" panose="02070309020205020404" pitchFamily="49" charset="0"/>
                <a:cs typeface="Courier New" panose="02070309020205020404" pitchFamily="49" charset="0"/>
              </a:rPr>
              <a:t>boot.img</a:t>
            </a:r>
            <a:r>
              <a:rPr lang="zh-TW" altLang="en-US" dirty="0">
                <a:latin typeface="標楷體" panose="03000509000000000000" pitchFamily="65" charset="-120"/>
                <a:ea typeface="標楷體" panose="03000509000000000000" pitchFamily="65" charset="-120"/>
              </a:rPr>
              <a:t>交給</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，而</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的位置則依磁碟分割表（</a:t>
            </a:r>
            <a:r>
              <a:rPr lang="en-US" altLang="zh-TW" dirty="0"/>
              <a:t>Partition Table</a:t>
            </a:r>
            <a:r>
              <a:rPr lang="zh-TW" altLang="en-US" dirty="0">
                <a:latin typeface="標楷體" panose="03000509000000000000" pitchFamily="65" charset="-120"/>
                <a:ea typeface="標楷體" panose="03000509000000000000" pitchFamily="65" charset="-120"/>
              </a:rPr>
              <a:t>）的型態而</a:t>
            </a:r>
            <a:r>
              <a:rPr lang="zh-TW" altLang="en-US" dirty="0" smtClean="0">
                <a:latin typeface="標楷體" panose="03000509000000000000" pitchFamily="65" charset="-120"/>
                <a:ea typeface="標楷體" panose="03000509000000000000" pitchFamily="65" charset="-120"/>
              </a:rPr>
              <a:t>定。</a:t>
            </a:r>
            <a:endParaRPr lang="en-US" altLang="zh-TW" dirty="0" smtClean="0">
              <a:latin typeface="標楷體" panose="03000509000000000000" pitchFamily="65" charset="-120"/>
              <a:ea typeface="標楷體" panose="03000509000000000000" pitchFamily="65" charset="-120"/>
            </a:endParaRPr>
          </a:p>
          <a:p>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會由主要啟動磁區的下一個磁區開始，即編號</a:t>
            </a:r>
            <a:r>
              <a:rPr lang="en-US" altLang="zh-TW" dirty="0"/>
              <a:t>1</a:t>
            </a:r>
            <a:r>
              <a:rPr lang="zh-TW" altLang="en-US" dirty="0">
                <a:latin typeface="標楷體" panose="03000509000000000000" pitchFamily="65" charset="-120"/>
                <a:ea typeface="標楷體" panose="03000509000000000000" pitchFamily="65" charset="-120"/>
              </a:rPr>
              <a:t>磁區（編號</a:t>
            </a:r>
            <a:r>
              <a:rPr lang="en-US" altLang="zh-TW" dirty="0"/>
              <a:t>0</a:t>
            </a:r>
            <a:r>
              <a:rPr lang="zh-TW" altLang="en-US" dirty="0">
                <a:latin typeface="標楷體" panose="03000509000000000000" pitchFamily="65" charset="-120"/>
                <a:ea typeface="標楷體" panose="03000509000000000000" pitchFamily="65" charset="-120"/>
              </a:rPr>
              <a:t>磁區為開始第一個磁區）開始擺放，整個</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會被放置在這段</a:t>
            </a:r>
            <a:r>
              <a:rPr lang="en-US" altLang="zh-TW" dirty="0"/>
              <a:t>62</a:t>
            </a:r>
            <a:r>
              <a:rPr lang="zh-TW" altLang="en-US" dirty="0">
                <a:latin typeface="標楷體" panose="03000509000000000000" pitchFamily="65" charset="-120"/>
                <a:ea typeface="標楷體" panose="03000509000000000000" pitchFamily="65" charset="-120"/>
              </a:rPr>
              <a:t>個都是空白沒有使用的磁區裡面</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r>
              <a:rPr lang="en-US" altLang="zh-TW" b="1" dirty="0" err="1">
                <a:solidFill>
                  <a:srgbClr val="009900"/>
                </a:solidFill>
                <a:latin typeface="Courier New" panose="02070309020205020404" pitchFamily="49" charset="0"/>
                <a:cs typeface="Courier New" panose="02070309020205020404" pitchFamily="49" charset="0"/>
              </a:rPr>
              <a:t>boot.img</a:t>
            </a:r>
            <a:r>
              <a:rPr lang="zh-TW" altLang="en-US" dirty="0">
                <a:latin typeface="標楷體" panose="03000509000000000000" pitchFamily="65" charset="-120"/>
                <a:ea typeface="標楷體" panose="03000509000000000000" pitchFamily="65" charset="-120"/>
              </a:rPr>
              <a:t>載入</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後，便將主控權交給</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，而</a:t>
            </a:r>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會載入設定及所需的相關模組，特別是檔案系統模組，讓</a:t>
            </a:r>
            <a:r>
              <a:rPr lang="en-US" altLang="zh-TW" b="1" dirty="0">
                <a:solidFill>
                  <a:srgbClr val="009900"/>
                </a:solidFill>
                <a:latin typeface="Courier New" panose="02070309020205020404" pitchFamily="49" charset="0"/>
                <a:cs typeface="Courier New" panose="02070309020205020404" pitchFamily="49" charset="0"/>
              </a:rPr>
              <a:t>GRUB</a:t>
            </a:r>
            <a:r>
              <a:rPr lang="zh-TW" altLang="en-US" dirty="0">
                <a:latin typeface="標楷體" panose="03000509000000000000" pitchFamily="65" charset="-120"/>
                <a:ea typeface="標楷體" panose="03000509000000000000" pitchFamily="65" charset="-120"/>
              </a:rPr>
              <a:t>可以在之後提供使用者檢視各個磁碟檔案系統的功能。</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64</a:t>
            </a:fld>
            <a:endParaRPr lang="zh-TW" altLang="en-US"/>
          </a:p>
        </p:txBody>
      </p:sp>
    </p:spTree>
    <p:extLst>
      <p:ext uri="{BB962C8B-B14F-4D97-AF65-F5344CB8AC3E}">
        <p14:creationId xmlns:p14="http://schemas.microsoft.com/office/powerpoint/2010/main" val="2087325860"/>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Stage </a:t>
            </a:r>
            <a:r>
              <a:rPr lang="en-US" altLang="zh-TW" dirty="0" smtClean="0"/>
              <a:t>2 </a:t>
            </a:r>
            <a:r>
              <a:rPr lang="en-US" altLang="zh-TW" i="1" baseline="-25000" dirty="0"/>
              <a:t>[</a:t>
            </a:r>
            <a:r>
              <a:rPr lang="zh-TW" altLang="en-US" i="1" baseline="-25000" dirty="0">
                <a:latin typeface="標楷體" panose="03000509000000000000" pitchFamily="65" charset="-120"/>
                <a:ea typeface="標楷體" panose="03000509000000000000" pitchFamily="65" charset="-120"/>
                <a:hlinkClick r:id="rId2"/>
              </a:rPr>
              <a:t>黃明華</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core.img</a:t>
            </a:r>
            <a:r>
              <a:rPr lang="zh-TW" altLang="en-US" dirty="0">
                <a:latin typeface="標楷體" panose="03000509000000000000" pitchFamily="65" charset="-120"/>
                <a:ea typeface="標楷體" panose="03000509000000000000" pitchFamily="65" charset="-120"/>
              </a:rPr>
              <a:t>在載入設定與模組後，便會從設定中找出「</a:t>
            </a:r>
            <a:r>
              <a:rPr lang="en-US" altLang="zh-TW" b="1" dirty="0">
                <a:solidFill>
                  <a:srgbClr val="009900"/>
                </a:solidFill>
                <a:latin typeface="Courier New" panose="02070309020205020404" pitchFamily="49" charset="0"/>
                <a:cs typeface="Courier New" panose="02070309020205020404" pitchFamily="49" charset="0"/>
              </a:rPr>
              <a:t>/boot/grub</a:t>
            </a:r>
            <a:r>
              <a:rPr lang="zh-TW" altLang="en-US" dirty="0">
                <a:latin typeface="標楷體" panose="03000509000000000000" pitchFamily="65" charset="-120"/>
                <a:ea typeface="標楷體" panose="03000509000000000000" pitchFamily="65" charset="-120"/>
              </a:rPr>
              <a:t>」在磁碟中的位置，並讀取在「</a:t>
            </a:r>
            <a:r>
              <a:rPr lang="en-US" altLang="zh-TW" b="1" dirty="0">
                <a:solidFill>
                  <a:srgbClr val="009900"/>
                </a:solidFill>
                <a:latin typeface="Courier New" panose="02070309020205020404" pitchFamily="49" charset="0"/>
                <a:cs typeface="Courier New" panose="02070309020205020404" pitchFamily="49" charset="0"/>
              </a:rPr>
              <a:t>/boot/grub</a:t>
            </a:r>
            <a:r>
              <a:rPr lang="zh-TW" altLang="en-US" dirty="0">
                <a:latin typeface="標楷體" panose="03000509000000000000" pitchFamily="65" charset="-120"/>
                <a:ea typeface="標楷體" panose="03000509000000000000" pitchFamily="65" charset="-120"/>
              </a:rPr>
              <a:t>」內有關作業系統載入與開機的相關資訊，然後使用者看到的便是在螢幕中的文字模式開機選項選單。此時，</a:t>
            </a:r>
            <a:r>
              <a:rPr lang="en-US" altLang="zh-TW" b="1" dirty="0">
                <a:solidFill>
                  <a:srgbClr val="009900"/>
                </a:solidFill>
                <a:latin typeface="Courier New" panose="02070309020205020404" pitchFamily="49" charset="0"/>
                <a:cs typeface="Courier New" panose="02070309020205020404" pitchFamily="49" charset="0"/>
              </a:rPr>
              <a:t>GRUB</a:t>
            </a:r>
            <a:r>
              <a:rPr lang="zh-TW" altLang="en-US" dirty="0">
                <a:latin typeface="標楷體" panose="03000509000000000000" pitchFamily="65" charset="-120"/>
                <a:ea typeface="標楷體" panose="03000509000000000000" pitchFamily="65" charset="-120"/>
              </a:rPr>
              <a:t>便處在等待使用者選擇選項開機或執行相關指令的狀態中。</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65</a:t>
            </a:fld>
            <a:endParaRPr lang="zh-TW" altLang="en-US"/>
          </a:p>
        </p:txBody>
      </p:sp>
    </p:spTree>
    <p:extLst>
      <p:ext uri="{BB962C8B-B14F-4D97-AF65-F5344CB8AC3E}">
        <p14:creationId xmlns:p14="http://schemas.microsoft.com/office/powerpoint/2010/main" val="23373127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smtClean="0">
                <a:solidFill>
                  <a:srgbClr val="009900"/>
                </a:solidFill>
                <a:latin typeface="Courier New" panose="02070309020205020404" pitchFamily="49" charset="0"/>
                <a:cs typeface="Courier New" panose="02070309020205020404" pitchFamily="49" charset="0"/>
              </a:rPr>
              <a:t>boot.img</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i="1" baseline="-25000" dirty="0" smtClean="0"/>
              <a:t>[</a:t>
            </a:r>
            <a:r>
              <a:rPr lang="en-US" altLang="zh-TW" i="1" baseline="-25000" dirty="0" smtClean="0">
                <a:hlinkClick r:id="rId2"/>
              </a:rPr>
              <a:t>Hugh </a:t>
            </a:r>
            <a:r>
              <a:rPr lang="en-US" altLang="zh-TW" i="1" baseline="-25000" dirty="0">
                <a:hlinkClick r:id="rId2"/>
              </a:rPr>
              <a:t>Chao</a:t>
            </a:r>
            <a:r>
              <a:rPr lang="en-US" altLang="zh-TW" i="1" baseline="-25000" dirty="0" smtClean="0"/>
              <a:t>]</a:t>
            </a:r>
            <a:endParaRPr lang="zh-TW" altLang="en-US" dirty="0"/>
          </a:p>
        </p:txBody>
      </p:sp>
      <p:sp>
        <p:nvSpPr>
          <p:cNvPr id="2" name="內容版面配置區 1"/>
          <p:cNvSpPr>
            <a:spLocks noGrp="1"/>
          </p:cNvSpPr>
          <p:nvPr>
            <p:ph idx="1"/>
          </p:nvPr>
        </p:nvSpPr>
        <p:spPr/>
        <p:txBody>
          <a:bodyPr>
            <a:normAutofit fontScale="85000" lnSpcReduction="20000"/>
          </a:bodyPr>
          <a:lstStyle/>
          <a:p>
            <a:r>
              <a:rPr lang="zh-TW" altLang="en-US" dirty="0">
                <a:latin typeface="標楷體" panose="03000509000000000000" pitchFamily="65" charset="-120"/>
                <a:ea typeface="標楷體" panose="03000509000000000000" pitchFamily="65" charset="-120"/>
              </a:rPr>
              <a:t>在</a:t>
            </a:r>
            <a:r>
              <a:rPr lang="en-US" altLang="zh-TW" dirty="0"/>
              <a:t>PC BIOS</a:t>
            </a:r>
            <a:r>
              <a:rPr lang="zh-TW" altLang="en-US" dirty="0">
                <a:latin typeface="標楷體" panose="03000509000000000000" pitchFamily="65" charset="-120"/>
                <a:ea typeface="標楷體" panose="03000509000000000000" pitchFamily="65" charset="-120"/>
              </a:rPr>
              <a:t>系統上，這個</a:t>
            </a:r>
            <a:r>
              <a:rPr lang="en-US" altLang="zh-TW" dirty="0"/>
              <a:t>image</a:t>
            </a:r>
            <a:r>
              <a:rPr lang="zh-TW" altLang="en-US" dirty="0">
                <a:latin typeface="標楷體" panose="03000509000000000000" pitchFamily="65" charset="-120"/>
                <a:ea typeface="標楷體" panose="03000509000000000000" pitchFamily="65" charset="-120"/>
              </a:rPr>
              <a:t>是在</a:t>
            </a:r>
            <a:r>
              <a:rPr lang="en-US" altLang="zh-TW" dirty="0"/>
              <a:t>GRUB</a:t>
            </a:r>
            <a:r>
              <a:rPr lang="zh-TW" altLang="en-US" dirty="0">
                <a:latin typeface="標楷體" panose="03000509000000000000" pitchFamily="65" charset="-120"/>
                <a:ea typeface="標楷體" panose="03000509000000000000" pitchFamily="65" charset="-120"/>
              </a:rPr>
              <a:t>上第一個執行的部分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就像是舊版</a:t>
            </a:r>
            <a:r>
              <a:rPr lang="en-US" altLang="zh-TW" dirty="0"/>
              <a:t>GRUB</a:t>
            </a:r>
            <a:r>
              <a:rPr lang="zh-TW" altLang="en-US" dirty="0">
                <a:latin typeface="標楷體" panose="03000509000000000000" pitchFamily="65" charset="-120"/>
                <a:ea typeface="標楷體" panose="03000509000000000000" pitchFamily="65" charset="-120"/>
              </a:rPr>
              <a:t>的</a:t>
            </a:r>
            <a:r>
              <a:rPr lang="en-US" altLang="zh-TW" dirty="0"/>
              <a:t>stage 1</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，這個</a:t>
            </a:r>
            <a:r>
              <a:rPr lang="en-US" altLang="zh-TW" dirty="0"/>
              <a:t>image</a:t>
            </a:r>
            <a:r>
              <a:rPr lang="zh-TW" altLang="en-US" dirty="0">
                <a:latin typeface="標楷體" panose="03000509000000000000" pitchFamily="65" charset="-120"/>
                <a:ea typeface="標楷體" panose="03000509000000000000" pitchFamily="65" charset="-120"/>
              </a:rPr>
              <a:t>是將其寫成</a:t>
            </a:r>
            <a:r>
              <a:rPr lang="en-US" altLang="zh-TW" dirty="0"/>
              <a:t>MBR</a:t>
            </a:r>
            <a:r>
              <a:rPr lang="zh-TW" altLang="en-US" dirty="0">
                <a:latin typeface="標楷體" panose="03000509000000000000" pitchFamily="65" charset="-120"/>
                <a:ea typeface="標楷體" panose="03000509000000000000" pitchFamily="65" charset="-120"/>
              </a:rPr>
              <a:t>或是</a:t>
            </a:r>
            <a:r>
              <a:rPr lang="en-US" altLang="zh-TW" dirty="0"/>
              <a:t>partition</a:t>
            </a:r>
            <a:r>
              <a:rPr lang="zh-TW" altLang="en-US" dirty="0">
                <a:latin typeface="標楷體" panose="03000509000000000000" pitchFamily="65" charset="-120"/>
                <a:ea typeface="標楷體" panose="03000509000000000000" pitchFamily="65" charset="-120"/>
              </a:rPr>
              <a:t>的</a:t>
            </a:r>
            <a:r>
              <a:rPr lang="en-US" altLang="zh-TW" dirty="0"/>
              <a:t>boot sector</a:t>
            </a:r>
            <a:r>
              <a:rPr lang="zh-TW" altLang="en-US" dirty="0"/>
              <a:t>，</a:t>
            </a:r>
            <a:r>
              <a:rPr lang="zh-TW" altLang="en-US" dirty="0">
                <a:latin typeface="標楷體" panose="03000509000000000000" pitchFamily="65" charset="-120"/>
                <a:ea typeface="標楷體" panose="03000509000000000000" pitchFamily="65" charset="-120"/>
              </a:rPr>
              <a:t>因為</a:t>
            </a:r>
            <a:r>
              <a:rPr lang="en-US" altLang="zh-TW" dirty="0"/>
              <a:t>PC boot sector</a:t>
            </a:r>
            <a:r>
              <a:rPr lang="zh-TW" altLang="en-US" dirty="0">
                <a:latin typeface="標楷體" panose="03000509000000000000" pitchFamily="65" charset="-120"/>
                <a:ea typeface="標楷體" panose="03000509000000000000" pitchFamily="65" charset="-120"/>
              </a:rPr>
              <a:t>是</a:t>
            </a:r>
            <a:r>
              <a:rPr lang="en-US" altLang="zh-TW" dirty="0"/>
              <a:t>512 bytes</a:t>
            </a:r>
            <a:r>
              <a:rPr lang="zh-TW" altLang="en-US" dirty="0">
                <a:latin typeface="標楷體" panose="03000509000000000000" pitchFamily="65" charset="-120"/>
                <a:ea typeface="標楷體" panose="03000509000000000000" pitchFamily="65" charset="-120"/>
              </a:rPr>
              <a:t>，所以這個</a:t>
            </a:r>
            <a:r>
              <a:rPr lang="en-US" altLang="zh-TW" dirty="0"/>
              <a:t>image</a:t>
            </a:r>
            <a:r>
              <a:rPr lang="zh-TW" altLang="en-US" dirty="0">
                <a:latin typeface="標楷體" panose="03000509000000000000" pitchFamily="65" charset="-120"/>
                <a:ea typeface="標楷體" panose="03000509000000000000" pitchFamily="65" charset="-120"/>
              </a:rPr>
              <a:t>的大小也剛好是</a:t>
            </a:r>
            <a:r>
              <a:rPr lang="en-US" altLang="zh-TW" dirty="0"/>
              <a:t>512 bytes</a:t>
            </a:r>
            <a:r>
              <a:rPr lang="zh-TW" altLang="en-US" dirty="0" smtClean="0"/>
              <a:t>。</a:t>
            </a:r>
            <a:endParaRPr lang="en-US" altLang="zh-TW" dirty="0" smtClean="0"/>
          </a:p>
          <a:p>
            <a:r>
              <a:rPr lang="zh-TW" altLang="en-US" dirty="0" smtClean="0">
                <a:latin typeface="標楷體" panose="03000509000000000000" pitchFamily="65" charset="-120"/>
                <a:ea typeface="標楷體" panose="03000509000000000000" pitchFamily="65" charset="-120"/>
              </a:rPr>
              <a:t>這個</a:t>
            </a:r>
            <a:r>
              <a:rPr lang="en-US" altLang="zh-TW" dirty="0"/>
              <a:t>image</a:t>
            </a:r>
            <a:r>
              <a:rPr lang="zh-TW" altLang="en-US" dirty="0">
                <a:latin typeface="標楷體" panose="03000509000000000000" pitchFamily="65" charset="-120"/>
                <a:ea typeface="標楷體" panose="03000509000000000000" pitchFamily="65" charset="-120"/>
              </a:rPr>
              <a:t>唯一的功用就是從你的</a:t>
            </a:r>
            <a:r>
              <a:rPr lang="en-US" altLang="zh-TW" dirty="0"/>
              <a:t>disk</a:t>
            </a:r>
            <a:r>
              <a:rPr lang="zh-TW" altLang="en-US" dirty="0">
                <a:latin typeface="標楷體" panose="03000509000000000000" pitchFamily="65" charset="-120"/>
                <a:ea typeface="標楷體" panose="03000509000000000000" pitchFamily="65" charset="-120"/>
              </a:rPr>
              <a:t>裡面的</a:t>
            </a:r>
            <a:r>
              <a:rPr lang="en-US" altLang="zh-TW" b="1" dirty="0">
                <a:solidFill>
                  <a:srgbClr val="009900"/>
                </a:solidFill>
                <a:latin typeface="Courier New" panose="02070309020205020404" pitchFamily="49" charset="0"/>
                <a:cs typeface="Courier New" panose="02070309020205020404" pitchFamily="49" charset="0"/>
              </a:rPr>
              <a:t>core</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image</a:t>
            </a:r>
            <a:r>
              <a:rPr lang="zh-TW" altLang="en-US" dirty="0">
                <a:latin typeface="標楷體" panose="03000509000000000000" pitchFamily="65" charset="-120"/>
                <a:ea typeface="標楷體" panose="03000509000000000000" pitchFamily="65" charset="-120"/>
              </a:rPr>
              <a:t>，將其第一個</a:t>
            </a:r>
            <a:r>
              <a:rPr lang="en-US" altLang="zh-TW" dirty="0"/>
              <a:t>sector</a:t>
            </a:r>
            <a:r>
              <a:rPr lang="zh-TW" altLang="en-US" dirty="0">
                <a:latin typeface="標楷體" panose="03000509000000000000" pitchFamily="65" charset="-120"/>
                <a:ea typeface="標楷體" panose="03000509000000000000" pitchFamily="65" charset="-120"/>
              </a:rPr>
              <a:t>讀出來，然後將控制權交給</a:t>
            </a:r>
            <a:r>
              <a:rPr lang="en-US" altLang="zh-TW" dirty="0"/>
              <a:t>core image</a:t>
            </a:r>
            <a:r>
              <a:rPr lang="zh-TW" altLang="en-US" dirty="0" smtClean="0"/>
              <a:t>。</a:t>
            </a:r>
            <a:endParaRPr lang="en-US" altLang="zh-TW" dirty="0" smtClean="0"/>
          </a:p>
          <a:p>
            <a:r>
              <a:rPr lang="zh-TW" altLang="en-US" dirty="0" smtClean="0">
                <a:latin typeface="標楷體" panose="03000509000000000000" pitchFamily="65" charset="-120"/>
                <a:ea typeface="標楷體" panose="03000509000000000000" pitchFamily="65" charset="-120"/>
              </a:rPr>
              <a:t>因為</a:t>
            </a:r>
            <a:r>
              <a:rPr lang="en-US" altLang="zh-TW" dirty="0"/>
              <a:t>size</a:t>
            </a:r>
            <a:r>
              <a:rPr lang="zh-TW" altLang="en-US" dirty="0">
                <a:latin typeface="標楷體" panose="03000509000000000000" pitchFamily="65" charset="-120"/>
                <a:ea typeface="標楷體" panose="03000509000000000000" pitchFamily="65" charset="-120"/>
              </a:rPr>
              <a:t>的限制，所以這個</a:t>
            </a:r>
            <a:r>
              <a:rPr lang="en-US" altLang="zh-TW" dirty="0"/>
              <a:t>image</a:t>
            </a:r>
            <a:r>
              <a:rPr lang="zh-TW" altLang="en-US" dirty="0">
                <a:latin typeface="標楷體" panose="03000509000000000000" pitchFamily="65" charset="-120"/>
                <a:ea typeface="標楷體" panose="03000509000000000000" pitchFamily="65" charset="-120"/>
              </a:rPr>
              <a:t>不可能知道任何的檔案結構，所以</a:t>
            </a:r>
            <a:r>
              <a:rPr lang="en-US" altLang="zh-TW" dirty="0"/>
              <a:t>grub-setup</a:t>
            </a:r>
            <a:r>
              <a:rPr lang="zh-TW" altLang="en-US" dirty="0">
                <a:latin typeface="標楷體" panose="03000509000000000000" pitchFamily="65" charset="-120"/>
                <a:ea typeface="標楷體" panose="03000509000000000000" pitchFamily="65" charset="-120"/>
              </a:rPr>
              <a:t>會將</a:t>
            </a:r>
            <a:r>
              <a:rPr lang="en-US" altLang="zh-TW" b="1" dirty="0" err="1">
                <a:solidFill>
                  <a:srgbClr val="009900"/>
                </a:solidFill>
                <a:latin typeface="Courier New" panose="02070309020205020404" pitchFamily="49" charset="0"/>
                <a:cs typeface="Courier New" panose="02070309020205020404" pitchFamily="49" charset="0"/>
              </a:rPr>
              <a:t>boot.img</a:t>
            </a:r>
            <a:r>
              <a:rPr lang="zh-TW" altLang="en-US" dirty="0">
                <a:latin typeface="標楷體" panose="03000509000000000000" pitchFamily="65" charset="-120"/>
                <a:ea typeface="標楷體" panose="03000509000000000000" pitchFamily="65" charset="-120"/>
              </a:rPr>
              <a:t>的第一個</a:t>
            </a:r>
            <a:r>
              <a:rPr lang="en-US" altLang="zh-TW" dirty="0"/>
              <a:t>sector</a:t>
            </a:r>
            <a:r>
              <a:rPr lang="zh-TW" altLang="en-US" dirty="0">
                <a:latin typeface="標楷體" panose="03000509000000000000" pitchFamily="65" charset="-120"/>
                <a:ea typeface="標楷體" panose="03000509000000000000" pitchFamily="65" charset="-120"/>
              </a:rPr>
              <a:t>的位址給</a:t>
            </a:r>
            <a:r>
              <a:rPr lang="en-US" altLang="zh-TW" dirty="0"/>
              <a:t>hardcode</a:t>
            </a:r>
            <a:r>
              <a:rPr lang="zh-TW" altLang="en-US" dirty="0">
                <a:latin typeface="標楷體" panose="03000509000000000000" pitchFamily="65" charset="-120"/>
                <a:ea typeface="標楷體" panose="03000509000000000000" pitchFamily="65" charset="-120"/>
              </a:rPr>
              <a:t>到裡面。</a:t>
            </a:r>
            <a:endParaRPr lang="zh-TW" altLang="en-US" i="1" baseline="-250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66</a:t>
            </a:fld>
            <a:endParaRPr lang="zh-TW" altLang="en-US"/>
          </a:p>
        </p:txBody>
      </p:sp>
    </p:spTree>
    <p:extLst>
      <p:ext uri="{BB962C8B-B14F-4D97-AF65-F5344CB8AC3E}">
        <p14:creationId xmlns:p14="http://schemas.microsoft.com/office/powerpoint/2010/main" val="20976015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smtClean="0">
                <a:solidFill>
                  <a:srgbClr val="009900"/>
                </a:solidFill>
                <a:latin typeface="Courier New" panose="02070309020205020404" pitchFamily="49" charset="0"/>
                <a:cs typeface="Courier New" panose="02070309020205020404" pitchFamily="49" charset="0"/>
              </a:rPr>
              <a:t>core.img</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i="1" baseline="-25000" dirty="0" smtClean="0"/>
              <a:t>[</a:t>
            </a:r>
            <a:r>
              <a:rPr lang="en-US" altLang="zh-TW" i="1" baseline="-25000" dirty="0" smtClean="0">
                <a:hlinkClick r:id="rId2"/>
              </a:rPr>
              <a:t>Hugh </a:t>
            </a:r>
            <a:r>
              <a:rPr lang="en-US" altLang="zh-TW" i="1" baseline="-25000" dirty="0">
                <a:hlinkClick r:id="rId2"/>
              </a:rPr>
              <a:t>Chao</a:t>
            </a:r>
            <a:r>
              <a:rPr lang="en-US" altLang="zh-TW" i="1" baseline="-25000" dirty="0" smtClean="0"/>
              <a:t>]</a:t>
            </a:r>
            <a:endParaRPr lang="zh-TW" altLang="en-US" dirty="0"/>
          </a:p>
        </p:txBody>
      </p:sp>
      <p:sp>
        <p:nvSpPr>
          <p:cNvPr id="2" name="內容版面配置區 1"/>
          <p:cNvSpPr>
            <a:spLocks noGrp="1"/>
          </p:cNvSpPr>
          <p:nvPr>
            <p:ph idx="1"/>
          </p:nvPr>
        </p:nvSpPr>
        <p:spPr/>
        <p:txBody>
          <a:bodyPr>
            <a:normAutofit lnSpcReduction="10000"/>
          </a:bodyPr>
          <a:lstStyle/>
          <a:p>
            <a:r>
              <a:rPr lang="en-US" altLang="zh-TW" dirty="0">
                <a:ea typeface="標楷體" panose="03000509000000000000" pitchFamily="65" charset="-120"/>
              </a:rPr>
              <a:t>GRUB</a:t>
            </a:r>
            <a:r>
              <a:rPr lang="zh-TW" altLang="en-US" dirty="0">
                <a:latin typeface="標楷體" panose="03000509000000000000" pitchFamily="65" charset="-120"/>
                <a:ea typeface="標楷體" panose="03000509000000000000" pitchFamily="65" charset="-120"/>
              </a:rPr>
              <a:t>的主要核心</a:t>
            </a:r>
            <a:r>
              <a:rPr lang="en-US" altLang="zh-TW" dirty="0">
                <a:ea typeface="標楷體" panose="03000509000000000000" pitchFamily="65" charset="-120"/>
              </a:rPr>
              <a:t>image</a:t>
            </a:r>
            <a:r>
              <a:rPr lang="zh-TW" altLang="en-US" dirty="0">
                <a:latin typeface="標楷體" panose="03000509000000000000" pitchFamily="65" charset="-120"/>
                <a:ea typeface="標楷體" panose="03000509000000000000" pitchFamily="65" charset="-120"/>
              </a:rPr>
              <a:t>，是從</a:t>
            </a:r>
            <a:r>
              <a:rPr lang="en-US" altLang="zh-TW" dirty="0">
                <a:latin typeface="標楷體" panose="03000509000000000000" pitchFamily="65" charset="-120"/>
                <a:ea typeface="標楷體" panose="03000509000000000000" pitchFamily="65" charset="-120"/>
              </a:rPr>
              <a:t>『</a:t>
            </a:r>
            <a:r>
              <a:rPr lang="en-US" altLang="zh-TW" dirty="0">
                <a:ea typeface="標楷體" panose="03000509000000000000" pitchFamily="65" charset="-120"/>
              </a:rPr>
              <a:t>kernel image</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和一堆的</a:t>
            </a:r>
            <a:r>
              <a:rPr lang="en-US" altLang="zh-TW" dirty="0">
                <a:latin typeface="標楷體" panose="03000509000000000000" pitchFamily="65" charset="-120"/>
                <a:ea typeface="標楷體" panose="03000509000000000000" pitchFamily="65" charset="-120"/>
              </a:rPr>
              <a:t>modules</a:t>
            </a:r>
            <a:r>
              <a:rPr lang="zh-TW" altLang="en-US" dirty="0">
                <a:latin typeface="標楷體" panose="03000509000000000000" pitchFamily="65" charset="-120"/>
                <a:ea typeface="標楷體" panose="03000509000000000000" pitchFamily="65" charset="-120"/>
              </a:rPr>
              <a:t>裡，借由</a:t>
            </a:r>
            <a:r>
              <a:rPr lang="en-US" altLang="zh-TW" dirty="0">
                <a:latin typeface="標楷體" panose="03000509000000000000" pitchFamily="65" charset="-120"/>
                <a:ea typeface="標楷體" panose="03000509000000000000" pitchFamily="65" charset="-120"/>
              </a:rPr>
              <a:t>『</a:t>
            </a:r>
            <a:r>
              <a:rPr lang="en-US" altLang="zh-TW" dirty="0">
                <a:ea typeface="標楷體" panose="03000509000000000000" pitchFamily="65" charset="-120"/>
              </a:rPr>
              <a:t>grub-</a:t>
            </a:r>
            <a:r>
              <a:rPr lang="en-US" altLang="zh-TW" dirty="0" err="1">
                <a:ea typeface="標楷體" panose="03000509000000000000" pitchFamily="65" charset="-120"/>
              </a:rPr>
              <a:t>mkimage</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所建立出來的，通常這個</a:t>
            </a:r>
            <a:r>
              <a:rPr lang="en-US" altLang="zh-TW" dirty="0">
                <a:latin typeface="標楷體" panose="03000509000000000000" pitchFamily="65" charset="-120"/>
                <a:ea typeface="標楷體" panose="03000509000000000000" pitchFamily="65" charset="-120"/>
              </a:rPr>
              <a:t>image</a:t>
            </a:r>
            <a:r>
              <a:rPr lang="zh-TW" altLang="en-US" dirty="0">
                <a:latin typeface="標楷體" panose="03000509000000000000" pitchFamily="65" charset="-120"/>
                <a:ea typeface="標楷體" panose="03000509000000000000" pitchFamily="65" charset="-120"/>
              </a:rPr>
              <a:t>已經有足夠的</a:t>
            </a:r>
            <a:r>
              <a:rPr lang="en-US" altLang="zh-TW" dirty="0">
                <a:ea typeface="標楷體" panose="03000509000000000000" pitchFamily="65" charset="-120"/>
              </a:rPr>
              <a:t>module</a:t>
            </a:r>
            <a:r>
              <a:rPr lang="zh-TW" altLang="en-US" dirty="0">
                <a:latin typeface="標楷體" panose="03000509000000000000" pitchFamily="65" charset="-120"/>
                <a:ea typeface="標楷體" panose="03000509000000000000" pitchFamily="65" charset="-120"/>
              </a:rPr>
              <a:t>來存取</a:t>
            </a:r>
            <a:r>
              <a:rPr lang="en-US" altLang="zh-TW" dirty="0">
                <a:ea typeface="標楷體" panose="03000509000000000000" pitchFamily="65" charset="-120"/>
              </a:rPr>
              <a:t>『/boot/grub</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，並且讀取</a:t>
            </a:r>
            <a:r>
              <a:rPr lang="en-US" altLang="zh-TW" dirty="0">
                <a:latin typeface="標楷體" panose="03000509000000000000" pitchFamily="65" charset="-120"/>
                <a:ea typeface="標楷體" panose="03000509000000000000" pitchFamily="65" charset="-120"/>
              </a:rPr>
              <a:t>『</a:t>
            </a:r>
            <a:r>
              <a:rPr lang="en-US" altLang="zh-TW" b="1" dirty="0" err="1">
                <a:solidFill>
                  <a:srgbClr val="009900"/>
                </a:solidFill>
                <a:latin typeface="Courier New" panose="02070309020205020404" pitchFamily="49" charset="0"/>
                <a:cs typeface="Courier New" panose="02070309020205020404" pitchFamily="49" charset="0"/>
              </a:rPr>
              <a:t>kernel.img</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裡面的所有功能。這些模組化的設計讓這個</a:t>
            </a:r>
            <a:r>
              <a:rPr lang="en-US" altLang="zh-TW" dirty="0">
                <a:ea typeface="標楷體" panose="03000509000000000000" pitchFamily="65" charset="-120"/>
              </a:rPr>
              <a:t>core image</a:t>
            </a:r>
            <a:r>
              <a:rPr lang="zh-TW" altLang="en-US" dirty="0">
                <a:latin typeface="標楷體" panose="03000509000000000000" pitchFamily="65" charset="-120"/>
                <a:ea typeface="標楷體" panose="03000509000000000000" pitchFamily="65" charset="-120"/>
              </a:rPr>
              <a:t>可以保持的很小，有需要時在插入就好，畢竟在這個區域常常都會小於</a:t>
            </a:r>
            <a:r>
              <a:rPr lang="en-US" altLang="zh-TW" dirty="0">
                <a:ea typeface="標楷體" panose="03000509000000000000" pitchFamily="65" charset="-120"/>
              </a:rPr>
              <a:t>32KB</a:t>
            </a:r>
            <a:r>
              <a:rPr lang="zh-TW" altLang="en-US" dirty="0">
                <a:latin typeface="標楷體" panose="03000509000000000000" pitchFamily="65" charset="-120"/>
                <a:ea typeface="標楷體" panose="03000509000000000000" pitchFamily="65" charset="-120"/>
              </a:rPr>
              <a:t>。</a:t>
            </a:r>
            <a:endParaRPr lang="zh-TW" altLang="en-US" i="1" baseline="-25000"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67</a:t>
            </a:fld>
            <a:endParaRPr lang="zh-TW" altLang="en-US"/>
          </a:p>
        </p:txBody>
      </p:sp>
    </p:spTree>
    <p:extLst>
      <p:ext uri="{BB962C8B-B14F-4D97-AF65-F5344CB8AC3E}">
        <p14:creationId xmlns:p14="http://schemas.microsoft.com/office/powerpoint/2010/main" val="102233037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83568" y="2060848"/>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normAutofit/>
          </a:bodyPr>
          <a:lstStyle/>
          <a:p>
            <a:pPr marL="0" indent="0" algn="ctr">
              <a:buNone/>
            </a:pPr>
            <a:endParaRPr lang="en-US" altLang="zh-CN" sz="4000" dirty="0" smtClean="0"/>
          </a:p>
          <a:p>
            <a:pPr marL="0" indent="0" algn="ctr">
              <a:buNone/>
            </a:pPr>
            <a:r>
              <a:rPr lang="en-US" altLang="zh-CN" sz="4000" dirty="0" smtClean="0"/>
              <a:t>Linux</a:t>
            </a:r>
            <a:r>
              <a:rPr lang="zh-CN" altLang="en-US" sz="4000" dirty="0" smtClean="0"/>
              <a:t> </a:t>
            </a:r>
            <a:r>
              <a:rPr lang="en-US" altLang="zh-CN" sz="4000" dirty="0" smtClean="0"/>
              <a:t>Kernel</a:t>
            </a:r>
            <a:r>
              <a:rPr lang="zh-TW" altLang="en-US" sz="4000" dirty="0" smtClean="0"/>
              <a:t> </a:t>
            </a:r>
            <a:r>
              <a:rPr lang="en-US" altLang="zh-TW" sz="4000" dirty="0" smtClean="0"/>
              <a:t>Boot Steps</a:t>
            </a:r>
            <a:endParaRPr lang="zh-TW" altLang="en-US" sz="4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68</a:t>
            </a:fld>
            <a:endParaRPr lang="zh-TW" altLang="en-US"/>
          </a:p>
        </p:txBody>
      </p:sp>
    </p:spTree>
    <p:extLst>
      <p:ext uri="{BB962C8B-B14F-4D97-AF65-F5344CB8AC3E}">
        <p14:creationId xmlns:p14="http://schemas.microsoft.com/office/powerpoint/2010/main" val="1421252074"/>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grub2</a:t>
            </a:r>
            <a:r>
              <a:rPr lang="en-US" altLang="zh-TW" dirty="0" smtClean="0"/>
              <a:t> </a:t>
            </a:r>
            <a:r>
              <a:rPr lang="en-US" altLang="zh-TW" i="1" baseline="-25000" dirty="0" smtClean="0"/>
              <a:t>[</a:t>
            </a:r>
            <a:r>
              <a:rPr lang="en-US" altLang="zh-TW" i="1" baseline="-25000" dirty="0" smtClean="0">
                <a:hlinkClick r:id="rId2"/>
              </a:rPr>
              <a:t>0xAX</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395536" y="2675467"/>
            <a:ext cx="8496945" cy="3450696"/>
          </a:xfrm>
        </p:spPr>
        <p:txBody>
          <a:bodyPr>
            <a:normAutofit fontScale="85000" lnSpcReduction="20000"/>
          </a:bodyPr>
          <a:lstStyle/>
          <a:p>
            <a:r>
              <a:rPr lang="en-US" altLang="zh-TW" dirty="0"/>
              <a:t>Actually, the file </a:t>
            </a:r>
            <a:r>
              <a:rPr lang="en-US" altLang="zh-TW" b="1" dirty="0" err="1">
                <a:solidFill>
                  <a:srgbClr val="009900"/>
                </a:solidFill>
                <a:latin typeface="Courier New" panose="02070309020205020404" pitchFamily="49" charset="0"/>
                <a:cs typeface="Courier New" panose="02070309020205020404" pitchFamily="49" charset="0"/>
                <a:hlinkClick r:id="rId3"/>
              </a:rPr>
              <a:t>header.S</a:t>
            </a:r>
            <a:r>
              <a:rPr lang="en-US" altLang="zh-TW" dirty="0"/>
              <a:t> starts with the magic number </a:t>
            </a:r>
            <a:r>
              <a:rPr lang="en-US" altLang="zh-TW" dirty="0" smtClean="0">
                <a:hlinkClick r:id="rId4"/>
              </a:rPr>
              <a:t>MZ</a:t>
            </a:r>
            <a:r>
              <a:rPr lang="en-US" altLang="zh-TW" dirty="0" smtClean="0"/>
              <a:t>.</a:t>
            </a:r>
          </a:p>
          <a:p>
            <a:r>
              <a:rPr lang="en-US" altLang="zh-TW" dirty="0"/>
              <a:t>The actual kernel setup entry point is:</a:t>
            </a:r>
          </a:p>
          <a:p>
            <a:pPr marL="301943" lvl="1" indent="0">
              <a:buNone/>
            </a:pP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header.S</a:t>
            </a:r>
            <a:r>
              <a:rPr lang="en-US" altLang="zh-TW" b="1" dirty="0">
                <a:solidFill>
                  <a:srgbClr val="009900"/>
                </a:solidFill>
                <a:latin typeface="Courier New" panose="02070309020205020404" pitchFamily="49" charset="0"/>
                <a:cs typeface="Courier New" panose="02070309020205020404" pitchFamily="49" charset="0"/>
              </a:rPr>
              <a:t> </a:t>
            </a:r>
          </a:p>
          <a:p>
            <a:pPr marL="301943" lvl="1" indent="0">
              <a:buNone/>
            </a:pP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globl</a:t>
            </a:r>
            <a:r>
              <a:rPr lang="en-US" altLang="zh-TW" b="1" dirty="0">
                <a:solidFill>
                  <a:srgbClr val="009900"/>
                </a:solidFill>
                <a:latin typeface="Courier New" panose="02070309020205020404" pitchFamily="49" charset="0"/>
                <a:cs typeface="Courier New" panose="02070309020205020404" pitchFamily="49" charset="0"/>
              </a:rPr>
              <a:t> _start</a:t>
            </a:r>
          </a:p>
          <a:p>
            <a:pPr marL="301943" lvl="1" indent="0">
              <a:buNone/>
            </a:pPr>
            <a:r>
              <a:rPr lang="en-US" altLang="zh-TW" b="1" dirty="0">
                <a:solidFill>
                  <a:srgbClr val="009900"/>
                </a:solidFill>
                <a:latin typeface="Courier New" panose="02070309020205020404" pitchFamily="49" charset="0"/>
                <a:cs typeface="Courier New" panose="02070309020205020404" pitchFamily="49" charset="0"/>
              </a:rPr>
              <a:t>_start:</a:t>
            </a:r>
          </a:p>
          <a:p>
            <a:r>
              <a:rPr lang="en-US" altLang="zh-TW" dirty="0"/>
              <a:t>The bootloader (</a:t>
            </a:r>
            <a:r>
              <a:rPr lang="en-US" altLang="zh-TW" b="1" dirty="0">
                <a:solidFill>
                  <a:srgbClr val="009900"/>
                </a:solidFill>
                <a:latin typeface="Courier New" panose="02070309020205020404" pitchFamily="49" charset="0"/>
                <a:cs typeface="Courier New" panose="02070309020205020404" pitchFamily="49" charset="0"/>
              </a:rPr>
              <a:t>GRUB 2</a:t>
            </a:r>
            <a:r>
              <a:rPr lang="en-US" altLang="zh-TW" dirty="0"/>
              <a:t> and others) knows about this point (at an offset of </a:t>
            </a:r>
            <a:r>
              <a:rPr lang="en-US" altLang="zh-TW" b="1" dirty="0">
                <a:solidFill>
                  <a:srgbClr val="FF0000"/>
                </a:solidFill>
                <a:latin typeface="Courier New" panose="02070309020205020404" pitchFamily="49" charset="0"/>
                <a:cs typeface="Courier New" panose="02070309020205020404" pitchFamily="49" charset="0"/>
              </a:rPr>
              <a:t>0x200</a:t>
            </a:r>
            <a:r>
              <a:rPr lang="en-US" altLang="zh-TW" dirty="0"/>
              <a:t> from </a:t>
            </a:r>
            <a:r>
              <a:rPr lang="en-US" altLang="zh-TW" b="1" dirty="0">
                <a:solidFill>
                  <a:srgbClr val="009900"/>
                </a:solidFill>
                <a:latin typeface="Courier New" panose="02070309020205020404" pitchFamily="49" charset="0"/>
                <a:cs typeface="Courier New" panose="02070309020205020404" pitchFamily="49" charset="0"/>
              </a:rPr>
              <a:t>MZ</a:t>
            </a:r>
            <a:r>
              <a:rPr lang="en-US" altLang="zh-TW" dirty="0"/>
              <a:t>) and jumps directly to </a:t>
            </a:r>
            <a:r>
              <a:rPr lang="en-US" altLang="zh-TW" dirty="0" smtClean="0"/>
              <a:t>it.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69</a:t>
            </a:fld>
            <a:endParaRPr lang="zh-TW" altLang="en-US"/>
          </a:p>
        </p:txBody>
      </p:sp>
    </p:spTree>
    <p:extLst>
      <p:ext uri="{BB962C8B-B14F-4D97-AF65-F5344CB8AC3E}">
        <p14:creationId xmlns:p14="http://schemas.microsoft.com/office/powerpoint/2010/main" val="284454836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smtClean="0">
                <a:solidFill>
                  <a:srgbClr val="009900"/>
                </a:solidFill>
                <a:latin typeface="Courier New" panose="02070309020205020404" pitchFamily="49" charset="0"/>
                <a:cs typeface="Courier New" panose="02070309020205020404" pitchFamily="49" charset="0"/>
              </a:rPr>
              <a:t>grub2</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a:xfrm>
            <a:off x="872067" y="2564904"/>
            <a:ext cx="8164429" cy="4104456"/>
          </a:xfrm>
        </p:spPr>
        <p:txBody>
          <a:bodyPr>
            <a:normAutofit fontScale="47500" lnSpcReduction="20000"/>
          </a:bodyPr>
          <a:lstStyle/>
          <a:p>
            <a:r>
              <a:rPr lang="en-US" altLang="zh-TW" b="1" dirty="0">
                <a:solidFill>
                  <a:srgbClr val="009900"/>
                </a:solidFill>
                <a:latin typeface="Courier New" panose="02070309020205020404" pitchFamily="49" charset="0"/>
                <a:cs typeface="Courier New" panose="02070309020205020404" pitchFamily="49" charset="0"/>
              </a:rPr>
              <a:t>grub2</a:t>
            </a:r>
            <a:r>
              <a:rPr lang="en-US" altLang="zh-TW" dirty="0"/>
              <a:t> loads kernel setup code at address </a:t>
            </a:r>
            <a:r>
              <a:rPr lang="en-US" altLang="zh-TW" b="1" dirty="0">
                <a:solidFill>
                  <a:srgbClr val="FF0000"/>
                </a:solidFill>
                <a:latin typeface="Courier New" panose="02070309020205020404" pitchFamily="49" charset="0"/>
                <a:cs typeface="Courier New" panose="02070309020205020404" pitchFamily="49" charset="0"/>
              </a:rPr>
              <a:t>0x10000</a:t>
            </a:r>
            <a:r>
              <a:rPr lang="en-US" altLang="zh-TW" dirty="0"/>
              <a:t> by default and </a:t>
            </a:r>
            <a:r>
              <a:rPr lang="en-US" altLang="zh-TW" b="1" dirty="0" err="1">
                <a:solidFill>
                  <a:srgbClr val="009900"/>
                </a:solidFill>
                <a:latin typeface="Courier New" panose="02070309020205020404" pitchFamily="49" charset="0"/>
                <a:cs typeface="Courier New" panose="02070309020205020404" pitchFamily="49" charset="0"/>
              </a:rPr>
              <a:t>cs</a:t>
            </a:r>
            <a:r>
              <a:rPr lang="en-US" altLang="zh-TW" dirty="0"/>
              <a:t> at </a:t>
            </a:r>
            <a:r>
              <a:rPr lang="en-US" altLang="zh-TW" b="1" dirty="0">
                <a:solidFill>
                  <a:srgbClr val="FF0000"/>
                </a:solidFill>
                <a:latin typeface="Courier New" panose="02070309020205020404" pitchFamily="49" charset="0"/>
                <a:cs typeface="Courier New" panose="02070309020205020404" pitchFamily="49" charset="0"/>
              </a:rPr>
              <a:t>0x1020</a:t>
            </a:r>
            <a:r>
              <a:rPr lang="en-US" altLang="zh-TW" dirty="0"/>
              <a:t> because execution doesn't start from the start of the file, but from </a:t>
            </a:r>
            <a:r>
              <a:rPr lang="en-US" altLang="zh-TW" dirty="0" smtClean="0"/>
              <a:t>the </a:t>
            </a:r>
            <a:r>
              <a:rPr lang="en-US" altLang="zh-TW" b="1" dirty="0" smtClean="0">
                <a:solidFill>
                  <a:srgbClr val="FF0000"/>
                </a:solidFill>
                <a:latin typeface="Courier New" panose="02070309020205020404" pitchFamily="49" charset="0"/>
                <a:cs typeface="Courier New" panose="02070309020205020404" pitchFamily="49" charset="0"/>
              </a:rPr>
              <a:t>jump</a:t>
            </a:r>
            <a:r>
              <a:rPr lang="en-US" altLang="zh-TW" dirty="0" smtClean="0">
                <a:solidFill>
                  <a:srgbClr val="FF0000"/>
                </a:solidFill>
                <a:cs typeface="Courier New" panose="02070309020205020404" pitchFamily="49" charset="0"/>
              </a:rPr>
              <a:t> </a:t>
            </a:r>
            <a:r>
              <a:rPr lang="en-US" altLang="zh-TW" dirty="0"/>
              <a:t>here:</a:t>
            </a:r>
          </a:p>
          <a:p>
            <a:endParaRPr lang="en-US" altLang="zh-TW" dirty="0"/>
          </a:p>
          <a:p>
            <a:pPr marL="0" indent="0">
              <a:buNone/>
            </a:pPr>
            <a:r>
              <a:rPr lang="en-US" altLang="zh-TW" b="1" dirty="0">
                <a:solidFill>
                  <a:srgbClr val="009900"/>
                </a:solidFill>
                <a:latin typeface="Courier New" panose="02070309020205020404" pitchFamily="49" charset="0"/>
                <a:cs typeface="Courier New" panose="02070309020205020404" pitchFamily="49" charset="0"/>
              </a:rPr>
              <a:t>	# offset </a:t>
            </a:r>
            <a:r>
              <a:rPr lang="en-US" altLang="zh-TW" b="1" dirty="0" smtClean="0">
                <a:solidFill>
                  <a:srgbClr val="009900"/>
                </a:solidFill>
                <a:latin typeface="Courier New" panose="02070309020205020404" pitchFamily="49" charset="0"/>
                <a:cs typeface="Courier New" panose="02070309020205020404" pitchFamily="49" charset="0"/>
              </a:rPr>
              <a:t>512 = 0x</a:t>
            </a:r>
            <a:r>
              <a:rPr lang="en-US" altLang="zh-TW" b="1" dirty="0" smtClean="0">
                <a:solidFill>
                  <a:srgbClr val="FF0000"/>
                </a:solidFill>
                <a:latin typeface="Courier New" panose="02070309020205020404" pitchFamily="49" charset="0"/>
                <a:cs typeface="Courier New" panose="02070309020205020404" pitchFamily="49" charset="0"/>
              </a:rPr>
              <a:t>200</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entry point</a:t>
            </a:r>
          </a:p>
          <a:p>
            <a:pPr marL="0" indent="0">
              <a:buNone/>
            </a:pP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globl</a:t>
            </a:r>
            <a:r>
              <a:rPr lang="en-US" altLang="zh-TW" b="1" dirty="0">
                <a:solidFill>
                  <a:srgbClr val="009900"/>
                </a:solidFill>
                <a:latin typeface="Courier New" panose="02070309020205020404" pitchFamily="49" charset="0"/>
                <a:cs typeface="Courier New" panose="02070309020205020404" pitchFamily="49" charset="0"/>
              </a:rPr>
              <a:t>	_start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_start: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Explicitly enter this as bytes, or the assembler</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tries to generate a 3-byte jump here, which causes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everything else to push off to the wrong offset.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.byte	0xeb		# short (2-byte) </a:t>
            </a:r>
            <a:r>
              <a:rPr lang="en-US" altLang="zh-TW" b="1" dirty="0">
                <a:solidFill>
                  <a:srgbClr val="FF0000"/>
                </a:solidFill>
                <a:latin typeface="Courier New" panose="02070309020205020404" pitchFamily="49" charset="0"/>
                <a:cs typeface="Courier New" panose="02070309020205020404" pitchFamily="49" charset="0"/>
              </a:rPr>
              <a:t>jump</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.byte	start_of_setup-1f</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1:</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70</a:t>
            </a:fld>
            <a:endParaRPr lang="zh-TW" altLang="en-US"/>
          </a:p>
        </p:txBody>
      </p:sp>
    </p:spTree>
    <p:extLst>
      <p:ext uri="{BB962C8B-B14F-4D97-AF65-F5344CB8AC3E}">
        <p14:creationId xmlns:p14="http://schemas.microsoft.com/office/powerpoint/2010/main" val="367307700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latin typeface="Times New Roman" panose="02020603050405020304" pitchFamily="18" charset="0"/>
                <a:ea typeface="標楷體" panose="03000509000000000000" pitchFamily="65" charset="-120"/>
                <a:cs typeface="Times New Roman" panose="02020603050405020304" pitchFamily="18" charset="0"/>
                <a:hlinkClick r:id="rId2"/>
              </a:rPr>
              <a:t>Linux</a:t>
            </a:r>
            <a:r>
              <a:rPr lang="zh-TW" altLang="en-US" dirty="0">
                <a:latin typeface="Times New Roman" panose="02020603050405020304" pitchFamily="18" charset="0"/>
                <a:ea typeface="標楷體" panose="03000509000000000000" pitchFamily="65" charset="-120"/>
                <a:cs typeface="Times New Roman" panose="02020603050405020304" pitchFamily="18" charset="0"/>
                <a:hlinkClick r:id="rId2"/>
              </a:rPr>
              <a:t>核心啟動過程</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hlinkClick r:id="rId2"/>
              </a:rPr>
              <a:t>分析</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rPr>
              <a:t>Linux </a:t>
            </a:r>
            <a:r>
              <a:rPr lang="en-US" altLang="zh-TW" dirty="0">
                <a:latin typeface="Times New Roman" panose="02020603050405020304" pitchFamily="18" charset="0"/>
                <a:ea typeface="標楷體" panose="03000509000000000000" pitchFamily="65" charset="-120"/>
                <a:cs typeface="Times New Roman" panose="02020603050405020304" pitchFamily="18" charset="0"/>
              </a:rPr>
              <a:t>bootloader </a:t>
            </a:r>
            <a:r>
              <a:rPr lang="zh-TW" altLang="en-US" dirty="0">
                <a:latin typeface="Times New Roman" panose="02020603050405020304" pitchFamily="18" charset="0"/>
                <a:ea typeface="標楷體" panose="03000509000000000000" pitchFamily="65" charset="-120"/>
                <a:cs typeface="Times New Roman" panose="02020603050405020304" pitchFamily="18" charset="0"/>
              </a:rPr>
              <a:t>編寫方法 </a:t>
            </a:r>
            <a:r>
              <a:rPr lang="en-US" altLang="zh-TW" i="1" baseline="-250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en-US" i="1" baseline="-25000" dirty="0">
                <a:latin typeface="Times New Roman" panose="02020603050405020304" pitchFamily="18" charset="0"/>
                <a:ea typeface="標楷體" panose="03000509000000000000" pitchFamily="65" charset="-120"/>
                <a:cs typeface="Times New Roman" panose="02020603050405020304" pitchFamily="18" charset="0"/>
                <a:hlinkClick r:id="rId3"/>
              </a:rPr>
              <a:t>範曉炬</a:t>
            </a:r>
            <a:r>
              <a:rPr lang="en-US" altLang="zh-TW" i="1" baseline="-25000" dirty="0" smtClean="0">
                <a:latin typeface="Times New Roman" panose="02020603050405020304" pitchFamily="18" charset="0"/>
                <a:ea typeface="標楷體" panose="03000509000000000000" pitchFamily="65" charset="-120"/>
                <a:cs typeface="Times New Roman" panose="02020603050405020304" pitchFamily="18" charset="0"/>
              </a:rPr>
              <a:t>]</a:t>
            </a:r>
          </a:p>
          <a:p>
            <a:r>
              <a:rPr lang="en-US" altLang="zh-CN" dirty="0" smtClean="0">
                <a:latin typeface="Times New Roman" panose="02020603050405020304" pitchFamily="18" charset="0"/>
                <a:ea typeface="標楷體" panose="03000509000000000000" pitchFamily="65" charset="-120"/>
                <a:cs typeface="Times New Roman" panose="02020603050405020304" pitchFamily="18" charset="0"/>
                <a:hlinkClick r:id="rId4"/>
              </a:rPr>
              <a:t>GRUB</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hlinkClick r:id="rId4"/>
              </a:rPr>
              <a:t>是怎麼啟動</a:t>
            </a:r>
            <a:r>
              <a:rPr lang="en-US" altLang="zh-CN" dirty="0" err="1" smtClean="0">
                <a:latin typeface="Times New Roman" panose="02020603050405020304" pitchFamily="18" charset="0"/>
                <a:ea typeface="標楷體" panose="03000509000000000000" pitchFamily="65" charset="-120"/>
                <a:cs typeface="Times New Roman" panose="02020603050405020304" pitchFamily="18" charset="0"/>
                <a:hlinkClick r:id="rId4"/>
              </a:rPr>
              <a:t>linux</a:t>
            </a:r>
            <a:r>
              <a:rPr lang="zh-TW" altLang="en-US" dirty="0" smtClean="0">
                <a:latin typeface="Times New Roman" panose="02020603050405020304" pitchFamily="18" charset="0"/>
                <a:ea typeface="標楷體" panose="03000509000000000000" pitchFamily="65" charset="-120"/>
                <a:cs typeface="Times New Roman" panose="02020603050405020304" pitchFamily="18" charset="0"/>
                <a:hlinkClick r:id="rId4"/>
              </a:rPr>
              <a:t>的</a:t>
            </a:r>
            <a:r>
              <a:rPr lang="en-US" altLang="zh-CN" dirty="0" smtClean="0">
                <a:latin typeface="Times New Roman" panose="02020603050405020304" pitchFamily="18" charset="0"/>
                <a:ea typeface="標楷體" panose="03000509000000000000" pitchFamily="65" charset="-120"/>
                <a:cs typeface="Times New Roman" panose="02020603050405020304" pitchFamily="18" charset="0"/>
                <a:hlinkClick r:id="rId4"/>
              </a:rPr>
              <a:t>? </a:t>
            </a:r>
            <a:endParaRPr lang="en-US" altLang="zh-CN" dirty="0" smtClean="0">
              <a:latin typeface="Times New Roman" panose="02020603050405020304" pitchFamily="18" charset="0"/>
              <a:ea typeface="標楷體" panose="03000509000000000000" pitchFamily="65" charset="-120"/>
              <a:cs typeface="Times New Roman" panose="02020603050405020304" pitchFamily="18" charset="0"/>
            </a:endParaRPr>
          </a:p>
          <a:p>
            <a:r>
              <a:rPr lang="en-US" altLang="zh-TW" dirty="0">
                <a:latin typeface="Times New Roman" panose="02020603050405020304" pitchFamily="18" charset="0"/>
                <a:ea typeface="標楷體" panose="03000509000000000000" pitchFamily="65" charset="-120"/>
                <a:cs typeface="Times New Roman" panose="02020603050405020304" pitchFamily="18" charset="0"/>
                <a:hlinkClick r:id="rId5"/>
              </a:rPr>
              <a:t>very good! ! ! Linux source code reading-kernel </a:t>
            </a:r>
            <a:r>
              <a:rPr lang="en-US" altLang="zh-TW" dirty="0" smtClean="0">
                <a:latin typeface="Times New Roman" panose="02020603050405020304" pitchFamily="18" charset="0"/>
                <a:ea typeface="標楷體" panose="03000509000000000000" pitchFamily="65" charset="-120"/>
                <a:cs typeface="Times New Roman" panose="02020603050405020304" pitchFamily="18" charset="0"/>
                <a:hlinkClick r:id="rId5"/>
              </a:rPr>
              <a:t>boot</a:t>
            </a:r>
            <a:endParaRPr lang="en-US" altLang="zh-TW" dirty="0" smtClean="0">
              <a:latin typeface="Times New Roman" panose="02020603050405020304" pitchFamily="18" charset="0"/>
              <a:ea typeface="標楷體" panose="03000509000000000000" pitchFamily="65" charset="-120"/>
              <a:cs typeface="Times New Roman" panose="02020603050405020304" pitchFamily="18" charset="0"/>
            </a:endParaRPr>
          </a:p>
          <a:p>
            <a:pPr marL="0" indent="0">
              <a:buNone/>
            </a:pP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71</a:t>
            </a:fld>
            <a:endParaRPr lang="zh-TW" altLang="en-US"/>
          </a:p>
        </p:txBody>
      </p:sp>
    </p:spTree>
    <p:extLst>
      <p:ext uri="{BB962C8B-B14F-4D97-AF65-F5344CB8AC3E}">
        <p14:creationId xmlns:p14="http://schemas.microsoft.com/office/powerpoint/2010/main" val="421634107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CN" dirty="0" smtClean="0"/>
              <a:t>Linux</a:t>
            </a:r>
            <a:r>
              <a:rPr lang="zh-CN" altLang="en-US" dirty="0" smtClean="0"/>
              <a:t> </a:t>
            </a:r>
            <a:r>
              <a:rPr lang="en-US" altLang="zh-CN" dirty="0" smtClean="0"/>
              <a:t>Kernel</a:t>
            </a:r>
            <a:r>
              <a:rPr lang="zh-TW" altLang="en-US" dirty="0" smtClean="0">
                <a:latin typeface="標楷體" panose="03000509000000000000" pitchFamily="65" charset="-120"/>
                <a:ea typeface="標楷體" panose="03000509000000000000" pitchFamily="65" charset="-120"/>
              </a:rPr>
              <a:t>啟動流程 </a:t>
            </a:r>
            <a:r>
              <a:rPr lang="en-US" altLang="zh-TW" i="1" baseline="-25000" dirty="0" smtClean="0"/>
              <a:t>[</a:t>
            </a:r>
            <a:r>
              <a:rPr lang="en-US" altLang="zh-TW" i="1" baseline="-25000" dirty="0" err="1" smtClean="0">
                <a:hlinkClick r:id="rId2"/>
              </a:rPr>
              <a:t>tobyjiang</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lstStyle/>
          <a:p>
            <a:r>
              <a:rPr lang="en-US" altLang="zh-CN" dirty="0" smtClean="0"/>
              <a:t>BIOS boot phase</a:t>
            </a:r>
            <a:endParaRPr lang="zh-CN" altLang="en-US" dirty="0"/>
          </a:p>
          <a:p>
            <a:r>
              <a:rPr lang="en-US" altLang="zh-CN" dirty="0" smtClean="0"/>
              <a:t>Real mode setup</a:t>
            </a:r>
            <a:r>
              <a:rPr lang="zh-CN" altLang="en-US" dirty="0" smtClean="0"/>
              <a:t> </a:t>
            </a:r>
            <a:r>
              <a:rPr lang="en-US" altLang="zh-CN" dirty="0" smtClean="0"/>
              <a:t>phase</a:t>
            </a:r>
            <a:endParaRPr lang="zh-CN" altLang="en-US" dirty="0"/>
          </a:p>
          <a:p>
            <a:r>
              <a:rPr lang="en-US" altLang="zh-CN" dirty="0" smtClean="0"/>
              <a:t>Protected mode </a:t>
            </a:r>
            <a:r>
              <a:rPr lang="en-US" altLang="zh-CN" b="1" dirty="0" smtClean="0">
                <a:solidFill>
                  <a:srgbClr val="009900"/>
                </a:solidFill>
                <a:latin typeface="Courier New" panose="02070309020205020404" pitchFamily="49" charset="0"/>
                <a:cs typeface="Courier New" panose="02070309020205020404" pitchFamily="49" charset="0"/>
              </a:rPr>
              <a:t>startup_32</a:t>
            </a:r>
          </a:p>
          <a:p>
            <a:r>
              <a:rPr lang="en-US" altLang="zh-CN" dirty="0" smtClean="0"/>
              <a:t>Kernel boot</a:t>
            </a:r>
            <a:r>
              <a:rPr lang="zh-CN" altLang="en-US" dirty="0" smtClean="0"/>
              <a:t> </a:t>
            </a:r>
            <a:r>
              <a:rPr lang="en-US" altLang="zh-CN" b="1" dirty="0" err="1" smtClean="0">
                <a:solidFill>
                  <a:srgbClr val="009900"/>
                </a:solidFill>
                <a:latin typeface="Courier New" panose="02070309020205020404" pitchFamily="49" charset="0"/>
                <a:cs typeface="Courier New" panose="02070309020205020404" pitchFamily="49" charset="0"/>
              </a:rPr>
              <a:t>start_kernel</a:t>
            </a:r>
            <a:r>
              <a:rPr lang="en-US" altLang="zh-CN" b="1" dirty="0">
                <a:solidFill>
                  <a:srgbClr val="009900"/>
                </a:solidFill>
                <a:latin typeface="Courier New" panose="02070309020205020404" pitchFamily="49" charset="0"/>
                <a:cs typeface="Courier New" panose="02070309020205020404" pitchFamily="49" charset="0"/>
              </a:rPr>
              <a:t>()</a:t>
            </a:r>
          </a:p>
          <a:p>
            <a:r>
              <a:rPr lang="en-US" altLang="zh-CN" dirty="0" smtClean="0"/>
              <a:t>Parameter passing during kernel boot</a:t>
            </a:r>
            <a:endParaRPr lang="zh-CN" altLang="en-US"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72</a:t>
            </a:fld>
            <a:endParaRPr lang="zh-TW" altLang="en-US"/>
          </a:p>
        </p:txBody>
      </p:sp>
    </p:spTree>
    <p:extLst>
      <p:ext uri="{BB962C8B-B14F-4D97-AF65-F5344CB8AC3E}">
        <p14:creationId xmlns:p14="http://schemas.microsoft.com/office/powerpoint/2010/main" val="338092374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cs typeface="Times New Roman" panose="02020603050405020304" pitchFamily="18" charset="0"/>
              </a:rPr>
              <a:t>Turing on a Computer</a:t>
            </a:r>
            <a:r>
              <a:rPr lang="zh-TW" altLang="en-US" dirty="0" smtClean="0">
                <a:cs typeface="Times New Roman" panose="02020603050405020304" pitchFamily="18" charset="0"/>
              </a:rPr>
              <a:t> </a:t>
            </a:r>
            <a:r>
              <a:rPr lang="en-US" altLang="zh-TW" i="1" baseline="-25000" dirty="0"/>
              <a:t>[</a:t>
            </a:r>
            <a:r>
              <a:rPr lang="en-US" altLang="zh-TW" i="1" baseline="-25000" dirty="0" err="1">
                <a:hlinkClick r:id="rId2"/>
              </a:rPr>
              <a:t>tobyjiang</a:t>
            </a:r>
            <a:r>
              <a:rPr lang="en-US" altLang="zh-TW" i="1" baseline="-25000" dirty="0"/>
              <a:t>]</a:t>
            </a:r>
            <a:endParaRPr lang="zh-TW" altLang="en-US" dirty="0"/>
          </a:p>
        </p:txBody>
      </p:sp>
      <p:sp>
        <p:nvSpPr>
          <p:cNvPr id="2" name="內容版面配置區 1"/>
          <p:cNvSpPr>
            <a:spLocks noGrp="1"/>
          </p:cNvSpPr>
          <p:nvPr>
            <p:ph idx="1"/>
          </p:nvPr>
        </p:nvSpPr>
        <p:spPr>
          <a:xfrm>
            <a:off x="467544" y="2636912"/>
            <a:ext cx="8208912" cy="3744416"/>
          </a:xfrm>
        </p:spPr>
        <p:txBody>
          <a:bodyPr>
            <a:normAutofit fontScale="62500" lnSpcReduction="20000"/>
          </a:bodyPr>
          <a:lstStyle/>
          <a:p>
            <a:pPr algn="just"/>
            <a:r>
              <a:rPr lang="en-US" altLang="zh-TW" dirty="0" smtClean="0">
                <a:cs typeface="Times New Roman" panose="02020603050405020304" pitchFamily="18" charset="0"/>
              </a:rPr>
              <a:t>After turning on, the </a:t>
            </a:r>
            <a:r>
              <a:rPr lang="en-US" altLang="zh-CN" b="1" dirty="0" smtClean="0">
                <a:solidFill>
                  <a:srgbClr val="009900"/>
                </a:solidFill>
                <a:latin typeface="Courier New" panose="02070309020205020404" pitchFamily="49" charset="0"/>
                <a:cs typeface="Courier New" panose="02070309020205020404" pitchFamily="49" charset="0"/>
              </a:rPr>
              <a:t>CS:IP</a:t>
            </a:r>
            <a:r>
              <a:rPr lang="en-US" altLang="zh-CN" dirty="0" smtClean="0">
                <a:solidFill>
                  <a:schemeClr val="tx1"/>
                </a:solidFill>
                <a:cs typeface="Courier New" panose="02070309020205020404" pitchFamily="49" charset="0"/>
              </a:rPr>
              <a:t> </a:t>
            </a:r>
            <a:r>
              <a:rPr lang="en-US" altLang="zh-CN" dirty="0" smtClean="0">
                <a:ea typeface="標楷體" panose="03000509000000000000" pitchFamily="65" charset="-120"/>
                <a:cs typeface="Times New Roman" panose="02020603050405020304" pitchFamily="18" charset="0"/>
              </a:rPr>
              <a:t>of a CPU contains physical address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0xFFFF0</a:t>
            </a:r>
            <a:r>
              <a:rPr lang="en-US" altLang="zh-CN" dirty="0" smtClean="0">
                <a:ea typeface="標楷體" panose="03000509000000000000" pitchFamily="65" charset="-120"/>
                <a:cs typeface="Times New Roman" panose="02020603050405020304" pitchFamily="18" charset="0"/>
              </a:rPr>
              <a:t>.  Using the code starting at this address the CPU begins to initialize the system. </a:t>
            </a:r>
          </a:p>
          <a:p>
            <a:pPr algn="just"/>
            <a:r>
              <a:rPr lang="en-US" altLang="zh-CN" dirty="0" smtClean="0">
                <a:ea typeface="標楷體" panose="03000509000000000000" pitchFamily="65" charset="-120"/>
                <a:cs typeface="Times New Roman" panose="02020603050405020304" pitchFamily="18" charset="0"/>
              </a:rPr>
              <a:t>In the 1 K physical memory starting from physical address</a:t>
            </a:r>
            <a:r>
              <a:rPr lang="zh-CN" altLang="en-US" dirty="0" smtClean="0">
                <a:ea typeface="標楷體" panose="03000509000000000000" pitchFamily="65" charset="-120"/>
                <a:cs typeface="Times New Roman" panose="02020603050405020304" pitchFamily="18" charset="0"/>
              </a:rPr>
              <a:t>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0</a:t>
            </a:r>
            <a:r>
              <a:rPr lang="en-US" altLang="zh-CN" dirty="0" smtClean="0">
                <a:ea typeface="標楷體" panose="03000509000000000000" pitchFamily="65" charset="-120"/>
                <a:cs typeface="Times New Roman" panose="02020603050405020304" pitchFamily="18" charset="0"/>
              </a:rPr>
              <a:t>, create the read mode interrupt vector table. </a:t>
            </a:r>
          </a:p>
          <a:p>
            <a:pPr algn="just"/>
            <a:r>
              <a:rPr lang="en-US" altLang="zh-CN" dirty="0" smtClean="0">
                <a:ea typeface="標楷體" panose="03000509000000000000" pitchFamily="65" charset="-120"/>
                <a:cs typeface="Times New Roman" panose="02020603050405020304" pitchFamily="18" charset="0"/>
              </a:rPr>
              <a:t>The subsequent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256</a:t>
            </a:r>
            <a:r>
              <a:rPr lang="en-US" altLang="zh-CN" dirty="0" smtClean="0">
                <a:ea typeface="標楷體" panose="03000509000000000000" pitchFamily="65" charset="-120"/>
                <a:cs typeface="Times New Roman" panose="02020603050405020304" pitchFamily="18" charset="0"/>
              </a:rPr>
              <a:t> byte</a:t>
            </a:r>
            <a:r>
              <a:rPr lang="zh-CN" altLang="en-US" dirty="0" smtClean="0">
                <a:ea typeface="標楷體" panose="03000509000000000000" pitchFamily="65" charset="-120"/>
                <a:cs typeface="Times New Roman" panose="02020603050405020304" pitchFamily="18" charset="0"/>
              </a:rPr>
              <a:t> </a:t>
            </a:r>
            <a:r>
              <a:rPr lang="en-US" altLang="zh-CN" dirty="0" smtClean="0">
                <a:ea typeface="標楷體" panose="03000509000000000000" pitchFamily="65" charset="-120"/>
                <a:cs typeface="Times New Roman" panose="02020603050405020304" pitchFamily="18" charset="0"/>
              </a:rPr>
              <a:t>memory is used to store hardware information collected by BIOS. </a:t>
            </a:r>
          </a:p>
          <a:p>
            <a:pPr algn="just"/>
            <a:r>
              <a:rPr lang="en-US" altLang="zh-CN" dirty="0" smtClean="0">
                <a:ea typeface="標楷體" panose="03000509000000000000" pitchFamily="65" charset="-120"/>
                <a:cs typeface="Times New Roman" panose="02020603050405020304" pitchFamily="18" charset="0"/>
              </a:rPr>
              <a:t>BIOS loads the content of the first sector of the boot device to physical address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0x07C00</a:t>
            </a:r>
            <a:r>
              <a:rPr lang="en-US" altLang="zh-CN" dirty="0" smtClean="0">
                <a:ea typeface="標楷體" panose="03000509000000000000" pitchFamily="65" charset="-120"/>
                <a:cs typeface="Times New Roman" panose="02020603050405020304" pitchFamily="18" charset="0"/>
              </a:rPr>
              <a:t> and jump to this address to execute </a:t>
            </a:r>
            <a:r>
              <a:rPr lang="en-US" altLang="zh-CN" i="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boot loader</a:t>
            </a:r>
            <a:r>
              <a:rPr lang="en-US" altLang="zh-CN" dirty="0" smtClean="0">
                <a:ea typeface="標楷體" panose="03000509000000000000" pitchFamily="65" charset="-120"/>
                <a:cs typeface="Times New Roman" panose="02020603050405020304" pitchFamily="18" charset="0"/>
              </a:rPr>
              <a:t>.</a:t>
            </a:r>
          </a:p>
          <a:p>
            <a:pPr algn="just"/>
            <a:r>
              <a:rPr lang="en-US" altLang="zh-CN" dirty="0" smtClean="0">
                <a:ea typeface="標楷體" panose="03000509000000000000" pitchFamily="65" charset="-120"/>
                <a:cs typeface="Times New Roman" panose="02020603050405020304" pitchFamily="18" charset="0"/>
              </a:rPr>
              <a:t>Usually the first sector of the boot device contains the code of boot loader, such as </a:t>
            </a:r>
            <a:r>
              <a:rPr lang="en-US" altLang="zh-CN" b="1" dirty="0" smtClean="0">
                <a:solidFill>
                  <a:srgbClr val="009900"/>
                </a:solidFill>
                <a:latin typeface="Courier New" panose="02070309020205020404" pitchFamily="49" charset="0"/>
                <a:ea typeface="標楷體" panose="03000509000000000000" pitchFamily="65" charset="-120"/>
                <a:cs typeface="Courier New" panose="02070309020205020404" pitchFamily="49" charset="0"/>
              </a:rPr>
              <a:t>GRUB</a:t>
            </a:r>
            <a:r>
              <a:rPr lang="en-US" altLang="zh-CN" u="sng" dirty="0" smtClean="0">
                <a:ea typeface="標楷體" panose="03000509000000000000" pitchFamily="65" charset="-120"/>
                <a:cs typeface="Times New Roman" panose="02020603050405020304" pitchFamily="18" charset="0"/>
              </a:rPr>
              <a:t>.</a:t>
            </a:r>
          </a:p>
          <a:p>
            <a:pPr algn="just"/>
            <a:r>
              <a:rPr lang="en-US" altLang="zh-CN" dirty="0" smtClean="0">
                <a:ea typeface="標楷體" panose="03000509000000000000" pitchFamily="65" charset="-120"/>
                <a:cs typeface="Times New Roman" panose="02020603050405020304" pitchFamily="18" charset="0"/>
              </a:rPr>
              <a:t>Boot loader</a:t>
            </a:r>
            <a:r>
              <a:rPr lang="zh-CN" altLang="en-US" dirty="0" smtClean="0">
                <a:ea typeface="標楷體" panose="03000509000000000000" pitchFamily="65" charset="-120"/>
                <a:cs typeface="Times New Roman" panose="02020603050405020304" pitchFamily="18" charset="0"/>
              </a:rPr>
              <a:t> </a:t>
            </a:r>
            <a:r>
              <a:rPr lang="en-US" altLang="zh-CN" dirty="0" smtClean="0">
                <a:ea typeface="標楷體" panose="03000509000000000000" pitchFamily="65" charset="-120"/>
                <a:cs typeface="Times New Roman" panose="02020603050405020304" pitchFamily="18" charset="0"/>
              </a:rPr>
              <a:t>loads the </a:t>
            </a:r>
            <a:r>
              <a:rPr lang="en-US" altLang="zh-CN" i="1" dirty="0" smtClean="0">
                <a:solidFill>
                  <a:srgbClr val="FF0000"/>
                </a:solidFill>
                <a:latin typeface="Times New Roman" panose="02020603050405020304" pitchFamily="18" charset="0"/>
                <a:ea typeface="標楷體" panose="03000509000000000000" pitchFamily="65" charset="-120"/>
                <a:cs typeface="Times New Roman" panose="02020603050405020304" pitchFamily="18" charset="0"/>
              </a:rPr>
              <a:t>Linux kernel </a:t>
            </a:r>
            <a:r>
              <a:rPr lang="en-US" altLang="zh-CN" dirty="0" smtClean="0">
                <a:ea typeface="標楷體" panose="03000509000000000000" pitchFamily="65" charset="-120"/>
                <a:cs typeface="Times New Roman" panose="02020603050405020304" pitchFamily="18" charset="0"/>
              </a:rPr>
              <a:t>into the physical memory.</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73</a:t>
            </a:fld>
            <a:endParaRPr lang="zh-TW" altLang="en-US"/>
          </a:p>
        </p:txBody>
      </p:sp>
    </p:spTree>
    <p:extLst>
      <p:ext uri="{BB962C8B-B14F-4D97-AF65-F5344CB8AC3E}">
        <p14:creationId xmlns:p14="http://schemas.microsoft.com/office/powerpoint/2010/main" val="206919974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Linux Boot </a:t>
            </a:r>
            <a:r>
              <a:rPr lang="en-US" altLang="zh-TW" dirty="0" smtClean="0"/>
              <a:t>Process </a:t>
            </a:r>
            <a:r>
              <a:rPr lang="en-US" altLang="zh-TW" i="1" baseline="-25000" dirty="0" smtClean="0"/>
              <a:t>[</a:t>
            </a:r>
            <a:r>
              <a:rPr lang="en-US" altLang="zh-TW" i="1" baseline="-25000" dirty="0">
                <a:hlinkClick r:id="rId2" tooltip="Posts by Ashok Kalakoti"/>
              </a:rPr>
              <a:t>Ashok </a:t>
            </a:r>
            <a:r>
              <a:rPr lang="en-US" altLang="zh-TW" i="1" baseline="-25000" dirty="0" err="1">
                <a:hlinkClick r:id="rId2" tooltip="Posts by Ashok Kalakoti"/>
              </a:rPr>
              <a:t>Kalakoti</a:t>
            </a:r>
            <a:r>
              <a:rPr lang="en-US" altLang="zh-TW" i="1" baseline="-25000" dirty="0">
                <a:hlinkClick r:id="rId2" tooltip="Posts by Ashok Kalakoti"/>
              </a:rPr>
              <a:t> </a:t>
            </a:r>
            <a:r>
              <a:rPr lang="en-US" altLang="zh-TW" i="1" baseline="-25000" dirty="0"/>
              <a:t>]</a:t>
            </a:r>
            <a:endParaRPr lang="zh-TW" altLang="en-US" i="1"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74</a:t>
            </a:fld>
            <a:endParaRPr lang="zh-TW" altLang="en-US"/>
          </a:p>
        </p:txBody>
      </p:sp>
      <p:pic>
        <p:nvPicPr>
          <p:cNvPr id="6" name="圖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9712" y="1628800"/>
            <a:ext cx="5556126" cy="4639274"/>
          </a:xfrm>
          <a:prstGeom prst="rect">
            <a:avLst/>
          </a:prstGeom>
        </p:spPr>
      </p:pic>
    </p:spTree>
    <p:extLst>
      <p:ext uri="{BB962C8B-B14F-4D97-AF65-F5344CB8AC3E}">
        <p14:creationId xmlns:p14="http://schemas.microsoft.com/office/powerpoint/2010/main" val="2706861449"/>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RAM contents after boot loader ru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1584919"/>
            <a:ext cx="6229350" cy="4724401"/>
          </a:xfrm>
          <a:prstGeom prst="rect">
            <a:avLst/>
          </a:prstGeom>
          <a:noFill/>
          <a:extLst>
            <a:ext uri="{909E8E84-426E-40DD-AFC4-6F175D3DCCD1}">
              <a14:hiddenFill xmlns:a14="http://schemas.microsoft.com/office/drawing/2010/main">
                <a:solidFill>
                  <a:srgbClr val="FFFFFF"/>
                </a:solidFill>
              </a14:hiddenFill>
            </a:ext>
          </a:extLst>
        </p:spPr>
      </p:pic>
      <p:sp>
        <p:nvSpPr>
          <p:cNvPr id="4" name="標題 3"/>
          <p:cNvSpPr>
            <a:spLocks noGrp="1"/>
          </p:cNvSpPr>
          <p:nvPr>
            <p:ph type="title"/>
          </p:nvPr>
        </p:nvSpPr>
        <p:spPr>
          <a:xfrm>
            <a:off x="457200" y="476672"/>
            <a:ext cx="8229600" cy="720080"/>
          </a:xfrm>
        </p:spPr>
        <p:txBody>
          <a:bodyPr>
            <a:noAutofit/>
          </a:bodyPr>
          <a:lstStyle/>
          <a:p>
            <a:r>
              <a:rPr lang="en-US" altLang="zh-TW" sz="3600" dirty="0"/>
              <a:t>RAM contents after boot loader is </a:t>
            </a:r>
            <a:r>
              <a:rPr lang="en-US" altLang="zh-TW" sz="3600" dirty="0" smtClean="0"/>
              <a:t>done </a:t>
            </a:r>
            <a:r>
              <a:rPr lang="en-US" altLang="zh-TW" sz="3600" i="1" baseline="-25000" dirty="0" smtClean="0"/>
              <a:t>[</a:t>
            </a:r>
            <a:r>
              <a:rPr lang="en-US" altLang="zh-TW" sz="3600" i="1" baseline="-25000" dirty="0">
                <a:hlinkClick r:id="rId3"/>
              </a:rPr>
              <a:t>Gustavo Duarte</a:t>
            </a:r>
            <a:r>
              <a:rPr lang="en-US" altLang="zh-TW" sz="3600" i="1" baseline="-25000" dirty="0" smtClean="0"/>
              <a:t>]</a:t>
            </a:r>
            <a:endParaRPr lang="zh-TW" altLang="en-US" sz="3600" i="1" baseline="-25000" dirty="0"/>
          </a:p>
        </p:txBody>
      </p:sp>
      <p:sp>
        <p:nvSpPr>
          <p:cNvPr id="3" name="投影片編號版面配置區 2"/>
          <p:cNvSpPr>
            <a:spLocks noGrp="1"/>
          </p:cNvSpPr>
          <p:nvPr>
            <p:ph type="sldNum" sz="quarter" idx="11"/>
          </p:nvPr>
        </p:nvSpPr>
        <p:spPr>
          <a:xfrm>
            <a:off x="2838960" y="6322171"/>
            <a:ext cx="1161826" cy="365125"/>
          </a:xfrm>
        </p:spPr>
        <p:txBody>
          <a:bodyPr/>
          <a:lstStyle/>
          <a:p>
            <a:fld id="{30E776BA-7FAE-43DB-B689-F3A51D4996F8}" type="slidenum">
              <a:rPr lang="zh-TW" altLang="en-US" smtClean="0"/>
              <a:t>75</a:t>
            </a:fld>
            <a:endParaRPr lang="zh-TW" altLang="en-US"/>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2120" y="2996952"/>
            <a:ext cx="3354829" cy="10758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手繪多邊形 12"/>
          <p:cNvSpPr/>
          <p:nvPr/>
        </p:nvSpPr>
        <p:spPr>
          <a:xfrm>
            <a:off x="5221357" y="3345295"/>
            <a:ext cx="463826" cy="1086678"/>
          </a:xfrm>
          <a:custGeom>
            <a:avLst/>
            <a:gdLst>
              <a:gd name="connsiteX0" fmla="*/ 0 w 463826"/>
              <a:gd name="connsiteY0" fmla="*/ 1086678 h 1086678"/>
              <a:gd name="connsiteX1" fmla="*/ 0 w 463826"/>
              <a:gd name="connsiteY1" fmla="*/ 0 h 1086678"/>
              <a:gd name="connsiteX2" fmla="*/ 463826 w 463826"/>
              <a:gd name="connsiteY2" fmla="*/ 0 h 1086678"/>
            </a:gdLst>
            <a:ahLst/>
            <a:cxnLst>
              <a:cxn ang="0">
                <a:pos x="connsiteX0" y="connsiteY0"/>
              </a:cxn>
              <a:cxn ang="0">
                <a:pos x="connsiteX1" y="connsiteY1"/>
              </a:cxn>
              <a:cxn ang="0">
                <a:pos x="connsiteX2" y="connsiteY2"/>
              </a:cxn>
            </a:cxnLst>
            <a:rect l="l" t="t" r="r" b="b"/>
            <a:pathLst>
              <a:path w="463826" h="1086678">
                <a:moveTo>
                  <a:pt x="0" y="1086678"/>
                </a:moveTo>
                <a:lnTo>
                  <a:pt x="0" y="0"/>
                </a:lnTo>
                <a:lnTo>
                  <a:pt x="463826" y="0"/>
                </a:lnTo>
              </a:path>
            </a:pathLst>
          </a:custGeom>
          <a:noFill/>
          <a:ln w="25400">
            <a:solidFill>
              <a:srgbClr val="FF0000"/>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手繪多邊形 13"/>
          <p:cNvSpPr/>
          <p:nvPr/>
        </p:nvSpPr>
        <p:spPr>
          <a:xfrm>
            <a:off x="4969565" y="3742860"/>
            <a:ext cx="1762539" cy="2438400"/>
          </a:xfrm>
          <a:custGeom>
            <a:avLst/>
            <a:gdLst>
              <a:gd name="connsiteX0" fmla="*/ 0 w 1762539"/>
              <a:gd name="connsiteY0" fmla="*/ 2438400 h 2438400"/>
              <a:gd name="connsiteX1" fmla="*/ 1762539 w 1762539"/>
              <a:gd name="connsiteY1" fmla="*/ 2438400 h 2438400"/>
              <a:gd name="connsiteX2" fmla="*/ 1762539 w 1762539"/>
              <a:gd name="connsiteY2" fmla="*/ 662609 h 2438400"/>
              <a:gd name="connsiteX3" fmla="*/ 463826 w 1762539"/>
              <a:gd name="connsiteY3" fmla="*/ 662609 h 2438400"/>
              <a:gd name="connsiteX4" fmla="*/ 463826 w 1762539"/>
              <a:gd name="connsiteY4" fmla="*/ 0 h 2438400"/>
              <a:gd name="connsiteX5" fmla="*/ 1205948 w 1762539"/>
              <a:gd name="connsiteY5" fmla="*/ 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2539" h="2438400">
                <a:moveTo>
                  <a:pt x="0" y="2438400"/>
                </a:moveTo>
                <a:lnTo>
                  <a:pt x="1762539" y="2438400"/>
                </a:lnTo>
                <a:lnTo>
                  <a:pt x="1762539" y="662609"/>
                </a:lnTo>
                <a:lnTo>
                  <a:pt x="463826" y="662609"/>
                </a:lnTo>
                <a:lnTo>
                  <a:pt x="463826" y="0"/>
                </a:lnTo>
                <a:lnTo>
                  <a:pt x="1205948" y="0"/>
                </a:lnTo>
              </a:path>
            </a:pathLst>
          </a:custGeom>
          <a:noFill/>
          <a:ln w="22225">
            <a:solidFill>
              <a:schemeClr val="bg2">
                <a:lumMod val="50000"/>
              </a:schemeClr>
            </a:solidFill>
            <a:prstDash val="dash"/>
            <a:headEnd type="ova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15616" y="4347170"/>
            <a:ext cx="485775" cy="1962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26951" y="6260926"/>
            <a:ext cx="6685409"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9" name="直線接點 18"/>
          <p:cNvCxnSpPr/>
          <p:nvPr/>
        </p:nvCxnSpPr>
        <p:spPr>
          <a:xfrm flipV="1">
            <a:off x="2339752" y="3717034"/>
            <a:ext cx="0" cy="30963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線接點 25"/>
          <p:cNvCxnSpPr/>
          <p:nvPr/>
        </p:nvCxnSpPr>
        <p:spPr>
          <a:xfrm flipV="1">
            <a:off x="4644008" y="3717033"/>
            <a:ext cx="0" cy="30963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46055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Kernel Image and Boot Loader   </a:t>
            </a:r>
            <a:r>
              <a:rPr lang="en-US" altLang="zh-TW" i="1" baseline="-25000" dirty="0" smtClean="0"/>
              <a:t>[</a:t>
            </a:r>
            <a:r>
              <a:rPr lang="en-US" altLang="zh-TW" i="1" baseline="-25000" dirty="0" smtClean="0">
                <a:hlinkClick r:id="rId2"/>
              </a:rPr>
              <a:t>Gustavo </a:t>
            </a:r>
            <a:r>
              <a:rPr lang="en-US" altLang="zh-TW" i="1" baseline="-25000" dirty="0">
                <a:hlinkClick r:id="rId2"/>
              </a:rPr>
              <a:t>Duarte</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dirty="0"/>
              <a:t>The </a:t>
            </a:r>
            <a:r>
              <a:rPr lang="en-US" altLang="zh-TW" i="1" dirty="0">
                <a:solidFill>
                  <a:srgbClr val="FF0000"/>
                </a:solidFill>
                <a:latin typeface="Times New Roman" panose="02020603050405020304" pitchFamily="18" charset="0"/>
                <a:cs typeface="Times New Roman" panose="02020603050405020304" pitchFamily="18" charset="0"/>
              </a:rPr>
              <a:t>kernel image </a:t>
            </a:r>
            <a:r>
              <a:rPr lang="en-US" altLang="zh-TW" dirty="0"/>
              <a:t>has been loaded to memory by the </a:t>
            </a:r>
            <a:r>
              <a:rPr lang="en-US" altLang="zh-TW" i="1" dirty="0">
                <a:solidFill>
                  <a:srgbClr val="FF0000"/>
                </a:solidFill>
                <a:latin typeface="Times New Roman" panose="02020603050405020304" pitchFamily="18" charset="0"/>
                <a:cs typeface="Times New Roman" panose="02020603050405020304" pitchFamily="18" charset="0"/>
              </a:rPr>
              <a:t>boot loader </a:t>
            </a:r>
            <a:r>
              <a:rPr lang="en-US" altLang="zh-TW" dirty="0"/>
              <a:t>using the </a:t>
            </a:r>
            <a:r>
              <a:rPr lang="en-US" altLang="zh-TW" i="1" dirty="0">
                <a:solidFill>
                  <a:srgbClr val="FF0000"/>
                </a:solidFill>
                <a:latin typeface="Times New Roman" panose="02020603050405020304" pitchFamily="18" charset="0"/>
                <a:cs typeface="Times New Roman" panose="02020603050405020304" pitchFamily="18" charset="0"/>
              </a:rPr>
              <a:t>BIOS disk I/O services</a:t>
            </a:r>
            <a:r>
              <a:rPr lang="en-US" altLang="zh-TW" dirty="0"/>
              <a:t>. </a:t>
            </a:r>
            <a:endParaRPr lang="en-US" altLang="zh-TW" dirty="0" smtClean="0"/>
          </a:p>
          <a:p>
            <a:r>
              <a:rPr lang="en-US" altLang="zh-TW" dirty="0" smtClean="0"/>
              <a:t>This </a:t>
            </a:r>
            <a:r>
              <a:rPr lang="en-US" altLang="zh-TW" dirty="0"/>
              <a:t>image is an exact copy of the file in your hard drive that contains the kernel, e.g. </a:t>
            </a:r>
            <a:r>
              <a:rPr lang="en-US" altLang="zh-TW" b="1" dirty="0"/>
              <a:t>/boot/vmlinuz-2.6.22-14-server</a:t>
            </a:r>
            <a:r>
              <a:rPr lang="en-US" altLang="zh-TW" dirty="0"/>
              <a:t>. </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76</a:t>
            </a:fld>
            <a:endParaRPr lang="zh-TW" altLang="en-US"/>
          </a:p>
        </p:txBody>
      </p:sp>
    </p:spTree>
    <p:extLst>
      <p:ext uri="{BB962C8B-B14F-4D97-AF65-F5344CB8AC3E}">
        <p14:creationId xmlns:p14="http://schemas.microsoft.com/office/powerpoint/2010/main" val="1303621644"/>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Components of Kernel Image in Memory </a:t>
            </a:r>
            <a:r>
              <a:rPr lang="en-US" altLang="zh-TW" i="1" baseline="-25000" dirty="0" smtClean="0"/>
              <a:t>[</a:t>
            </a:r>
            <a:r>
              <a:rPr lang="en-US" altLang="zh-TW" i="1" baseline="-25000" dirty="0" smtClean="0">
                <a:hlinkClick r:id="rId2"/>
              </a:rPr>
              <a:t>Gustavo </a:t>
            </a:r>
            <a:r>
              <a:rPr lang="en-US" altLang="zh-TW" i="1" baseline="-25000" dirty="0">
                <a:hlinkClick r:id="rId2"/>
              </a:rPr>
              <a:t>Duarte</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dirty="0"/>
              <a:t>The </a:t>
            </a:r>
            <a:r>
              <a:rPr lang="en-US" altLang="zh-TW" dirty="0" smtClean="0"/>
              <a:t>kernel image </a:t>
            </a:r>
            <a:r>
              <a:rPr lang="en-US" altLang="zh-TW" dirty="0"/>
              <a:t>is split into two pieces: </a:t>
            </a:r>
            <a:endParaRPr lang="en-US" altLang="zh-TW" dirty="0" smtClean="0"/>
          </a:p>
          <a:p>
            <a:pPr lvl="1"/>
            <a:r>
              <a:rPr lang="en-US" altLang="zh-TW" dirty="0" smtClean="0"/>
              <a:t>a </a:t>
            </a:r>
            <a:r>
              <a:rPr lang="en-US" altLang="zh-TW" dirty="0"/>
              <a:t>small part containing the </a:t>
            </a:r>
            <a:r>
              <a:rPr lang="en-US" altLang="zh-TW" i="1" dirty="0">
                <a:latin typeface="Times New Roman" panose="02020603050405020304" pitchFamily="18" charset="0"/>
                <a:cs typeface="Times New Roman" panose="02020603050405020304" pitchFamily="18" charset="0"/>
              </a:rPr>
              <a:t>real-mode kernel code </a:t>
            </a:r>
            <a:r>
              <a:rPr lang="en-US" altLang="zh-TW" dirty="0"/>
              <a:t>is loaded below the 640K barrier; </a:t>
            </a:r>
            <a:endParaRPr lang="en-US" altLang="zh-TW" dirty="0" smtClean="0"/>
          </a:p>
          <a:p>
            <a:pPr lvl="1"/>
            <a:r>
              <a:rPr lang="en-US" altLang="zh-TW" dirty="0" smtClean="0"/>
              <a:t>the </a:t>
            </a:r>
            <a:r>
              <a:rPr lang="en-US" altLang="zh-TW" dirty="0"/>
              <a:t>bulk of the kernel, which runs in </a:t>
            </a:r>
            <a:r>
              <a:rPr lang="en-US" altLang="zh-TW" i="1" dirty="0">
                <a:latin typeface="Times New Roman" panose="02020603050405020304" pitchFamily="18" charset="0"/>
                <a:cs typeface="Times New Roman" panose="02020603050405020304" pitchFamily="18" charset="0"/>
              </a:rPr>
              <a:t>protected mode</a:t>
            </a:r>
            <a:r>
              <a:rPr lang="en-US" altLang="zh-TW" dirty="0"/>
              <a:t>, is loaded after the first megabyte of memory</a:t>
            </a:r>
            <a:r>
              <a:rPr lang="en-US" altLang="zh-TW" dirty="0" smtClean="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77</a:t>
            </a:fld>
            <a:endParaRPr lang="zh-TW" altLang="en-US"/>
          </a:p>
        </p:txBody>
      </p:sp>
    </p:spTree>
    <p:extLst>
      <p:ext uri="{BB962C8B-B14F-4D97-AF65-F5344CB8AC3E}">
        <p14:creationId xmlns:p14="http://schemas.microsoft.com/office/powerpoint/2010/main" val="3520471557"/>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Real-Mode Kernel Header      </a:t>
            </a:r>
            <a:r>
              <a:rPr lang="en-US" altLang="zh-TW" i="1" baseline="-25000" dirty="0" smtClean="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395537" y="2492897"/>
            <a:ext cx="8568952" cy="4104456"/>
          </a:xfrm>
        </p:spPr>
        <p:txBody>
          <a:bodyPr>
            <a:normAutofit fontScale="70000" lnSpcReduction="20000"/>
          </a:bodyPr>
          <a:lstStyle/>
          <a:p>
            <a:r>
              <a:rPr lang="en-US" altLang="zh-TW" dirty="0" smtClean="0"/>
              <a:t>This </a:t>
            </a:r>
            <a:r>
              <a:rPr lang="en-US" altLang="zh-TW" dirty="0"/>
              <a:t>region of memory is used to implement the </a:t>
            </a:r>
            <a:r>
              <a:rPr lang="en-US" altLang="zh-TW" dirty="0">
                <a:hlinkClick r:id="rId3"/>
              </a:rPr>
              <a:t>Linux boot protocol</a:t>
            </a:r>
            <a:r>
              <a:rPr lang="en-US" altLang="zh-TW" dirty="0"/>
              <a:t> between the </a:t>
            </a:r>
            <a:r>
              <a:rPr lang="en-US" altLang="zh-TW" i="1" dirty="0">
                <a:latin typeface="Times New Roman" panose="02020603050405020304" pitchFamily="18" charset="0"/>
                <a:cs typeface="Times New Roman" panose="02020603050405020304" pitchFamily="18" charset="0"/>
              </a:rPr>
              <a:t>boot loader </a:t>
            </a:r>
            <a:r>
              <a:rPr lang="en-US" altLang="zh-TW" dirty="0"/>
              <a:t>and the </a:t>
            </a:r>
            <a:r>
              <a:rPr lang="en-US" altLang="zh-TW" i="1" dirty="0">
                <a:latin typeface="Times New Roman" panose="02020603050405020304" pitchFamily="18" charset="0"/>
                <a:cs typeface="Times New Roman" panose="02020603050405020304" pitchFamily="18" charset="0"/>
              </a:rPr>
              <a:t>kernel</a:t>
            </a:r>
            <a:r>
              <a:rPr lang="en-US" altLang="zh-TW" dirty="0"/>
              <a:t>. </a:t>
            </a:r>
            <a:endParaRPr lang="en-US" altLang="zh-TW" dirty="0" smtClean="0"/>
          </a:p>
          <a:p>
            <a:r>
              <a:rPr lang="en-US" altLang="zh-TW" dirty="0" smtClean="0"/>
              <a:t>Some </a:t>
            </a:r>
            <a:r>
              <a:rPr lang="en-US" altLang="zh-TW" dirty="0"/>
              <a:t>of the values there are read by the boot loader while doing its work. These include amenities such as a human-readable string containing the kernel version, but also crucial information like the size of the real-mode kernel piece. </a:t>
            </a:r>
            <a:endParaRPr lang="en-US" altLang="zh-TW" dirty="0" smtClean="0"/>
          </a:p>
          <a:p>
            <a:r>
              <a:rPr lang="en-US" altLang="zh-TW" dirty="0" smtClean="0"/>
              <a:t>The </a:t>
            </a:r>
            <a:r>
              <a:rPr lang="en-US" altLang="zh-TW" dirty="0"/>
              <a:t>boot loader also </a:t>
            </a:r>
            <a:r>
              <a:rPr lang="en-US" altLang="zh-TW" i="1" dirty="0"/>
              <a:t>writes</a:t>
            </a:r>
            <a:r>
              <a:rPr lang="en-US" altLang="zh-TW" dirty="0"/>
              <a:t> values to this region, such as the memory address for the command-line parameters given by the user in the boot menu. </a:t>
            </a:r>
            <a:endParaRPr lang="en-US" altLang="zh-TW" dirty="0" smtClean="0"/>
          </a:p>
          <a:p>
            <a:r>
              <a:rPr lang="en-US" altLang="zh-TW" dirty="0" smtClean="0"/>
              <a:t>Once </a:t>
            </a:r>
            <a:r>
              <a:rPr lang="en-US" altLang="zh-TW" dirty="0"/>
              <a:t>the boot loader is finished it has filled in all of the parameters required by the kernel header. It's then time to jump into the kernel entry point. </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78</a:t>
            </a:fld>
            <a:endParaRPr lang="zh-TW" altLang="en-US"/>
          </a:p>
        </p:txBody>
      </p:sp>
    </p:spTree>
    <p:extLst>
      <p:ext uri="{BB962C8B-B14F-4D97-AF65-F5344CB8AC3E}">
        <p14:creationId xmlns:p14="http://schemas.microsoft.com/office/powerpoint/2010/main" val="299883399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1236" y="2636912"/>
            <a:ext cx="7724775" cy="354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標題 3"/>
          <p:cNvSpPr>
            <a:spLocks noGrp="1"/>
          </p:cNvSpPr>
          <p:nvPr>
            <p:ph type="title"/>
          </p:nvPr>
        </p:nvSpPr>
        <p:spPr/>
        <p:txBody>
          <a:bodyPr>
            <a:normAutofit/>
          </a:bodyPr>
          <a:lstStyle/>
          <a:p>
            <a:r>
              <a:rPr lang="en-US" altLang="zh-TW" dirty="0" smtClean="0"/>
              <a:t>X86 </a:t>
            </a:r>
            <a:r>
              <a:rPr lang="en-US" altLang="zh-TW" dirty="0"/>
              <a:t>Linux Kernel </a:t>
            </a:r>
            <a:r>
              <a:rPr lang="en-US" altLang="zh-TW" dirty="0" smtClean="0"/>
              <a:t>Initialization </a:t>
            </a:r>
            <a:r>
              <a:rPr lang="en-US" altLang="zh-TW" i="1" baseline="-25000" dirty="0" smtClean="0"/>
              <a:t>[</a:t>
            </a:r>
            <a:r>
              <a:rPr lang="en-US" altLang="zh-TW" i="1" baseline="-25000" dirty="0">
                <a:hlinkClick r:id="rId3"/>
              </a:rPr>
              <a:t>Gustavo Duarte</a:t>
            </a:r>
            <a:r>
              <a:rPr lang="en-US" altLang="zh-TW" i="1" baseline="-25000" dirty="0" smtClean="0"/>
              <a:t>]</a:t>
            </a:r>
            <a:endParaRPr lang="zh-TW" altLang="en-US" i="1"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79</a:t>
            </a:fld>
            <a:endParaRPr lang="zh-TW" altLang="en-US"/>
          </a:p>
        </p:txBody>
      </p:sp>
    </p:spTree>
    <p:extLst>
      <p:ext uri="{BB962C8B-B14F-4D97-AF65-F5344CB8AC3E}">
        <p14:creationId xmlns:p14="http://schemas.microsoft.com/office/powerpoint/2010/main" val="33557641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Boot Code Stream </a:t>
            </a:r>
            <a:r>
              <a:rPr lang="en-US" altLang="zh-TW" i="1" baseline="-25000" dirty="0" smtClean="0"/>
              <a:t>[</a:t>
            </a:r>
            <a:r>
              <a:rPr lang="en-US" altLang="zh-TW" i="1" baseline="-25000" dirty="0" err="1" smtClean="0">
                <a:hlinkClick r:id="rId2"/>
              </a:rPr>
              <a:t>programmersought</a:t>
            </a:r>
            <a:r>
              <a:rPr lang="en-US" altLang="zh-TW" i="1" baseline="-25000" dirty="0"/>
              <a:t>]</a:t>
            </a:r>
            <a:endParaRPr lang="zh-TW" altLang="en-US" i="1" baseline="-25000" dirty="0"/>
          </a:p>
        </p:txBody>
      </p:sp>
      <p:sp>
        <p:nvSpPr>
          <p:cNvPr id="2" name="內容版面配置區 1"/>
          <p:cNvSpPr>
            <a:spLocks noGrp="1"/>
          </p:cNvSpPr>
          <p:nvPr>
            <p:ph idx="1"/>
          </p:nvPr>
        </p:nvSpPr>
        <p:spPr>
          <a:xfrm>
            <a:off x="872067" y="2675467"/>
            <a:ext cx="7876397" cy="3450696"/>
          </a:xfrm>
        </p:spPr>
        <p:txBody>
          <a:bodyPr/>
          <a:lstStyle/>
          <a:p>
            <a:pPr marL="0" indent="0">
              <a:buNone/>
            </a:pPr>
            <a:r>
              <a:rPr lang="en-US" altLang="zh-TW" b="1" dirty="0" smtClean="0">
                <a:solidFill>
                  <a:srgbClr val="0B8319"/>
                </a:solidFill>
                <a:latin typeface="Courier New" panose="02070309020205020404" pitchFamily="49" charset="0"/>
                <a:cs typeface="Courier New" panose="02070309020205020404" pitchFamily="49" charset="0"/>
                <a:hlinkClick r:id="rId3"/>
              </a:rPr>
              <a:t>_start</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dirty="0" smtClean="0">
                <a:hlinkClick r:id="rId4"/>
              </a:rPr>
              <a:t>-&gt;</a:t>
            </a:r>
            <a:r>
              <a:rPr lang="en-US" altLang="zh-TW" dirty="0" smtClean="0"/>
              <a:t> </a:t>
            </a:r>
          </a:p>
          <a:p>
            <a:pPr marL="0" indent="0">
              <a:buNone/>
            </a:pPr>
            <a:r>
              <a:rPr lang="en-US" altLang="zh-TW" b="1" dirty="0" err="1" smtClean="0">
                <a:solidFill>
                  <a:srgbClr val="0B8319"/>
                </a:solidFill>
                <a:latin typeface="Courier New" panose="02070309020205020404" pitchFamily="49" charset="0"/>
                <a:cs typeface="Courier New" panose="02070309020205020404" pitchFamily="49" charset="0"/>
                <a:hlinkClick r:id="rId5"/>
              </a:rPr>
              <a:t>start_of_setup</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dirty="0" smtClean="0">
                <a:hlinkClick r:id="rId6"/>
              </a:rPr>
              <a:t>-&gt;</a:t>
            </a:r>
            <a:r>
              <a:rPr lang="en-US" altLang="zh-TW" dirty="0" smtClean="0"/>
              <a:t> </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hlinkClick r:id="rId7"/>
              </a:rPr>
              <a:t>main</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dirty="0" smtClean="0">
                <a:hlinkClick r:id="rId8"/>
              </a:rPr>
              <a:t>-&gt;</a:t>
            </a:r>
            <a:r>
              <a:rPr lang="en-US" altLang="zh-TW" dirty="0" smtClean="0"/>
              <a:t> </a:t>
            </a:r>
          </a:p>
          <a:p>
            <a:pPr marL="0" indent="0">
              <a:buNone/>
            </a:pPr>
            <a:r>
              <a:rPr lang="en-US" altLang="zh-TW" b="1" dirty="0" err="1" smtClean="0">
                <a:solidFill>
                  <a:srgbClr val="0B8319"/>
                </a:solidFill>
                <a:latin typeface="Courier New" panose="02070309020205020404" pitchFamily="49" charset="0"/>
                <a:cs typeface="Courier New" panose="02070309020205020404" pitchFamily="49" charset="0"/>
                <a:hlinkClick r:id="rId9"/>
              </a:rPr>
              <a:t>go_to_protected_mode</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dirty="0" smtClean="0">
                <a:hlinkClick r:id="rId10"/>
              </a:rPr>
              <a:t>-&gt;</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hlinkClick r:id="rId11"/>
              </a:rPr>
              <a:t>protected_mode_jump</a:t>
            </a: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dirty="0"/>
              <a:t/>
            </a:r>
            <a:br>
              <a:rPr lang="en-US" altLang="zh-TW" dirty="0"/>
            </a:b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80</a:t>
            </a:fld>
            <a:endParaRPr lang="zh-TW" altLang="en-US"/>
          </a:p>
        </p:txBody>
      </p:sp>
    </p:spTree>
    <p:extLst>
      <p:ext uri="{BB962C8B-B14F-4D97-AF65-F5344CB8AC3E}">
        <p14:creationId xmlns:p14="http://schemas.microsoft.com/office/powerpoint/2010/main" val="23083194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(Legacy) Kernel Boot Sector        </a:t>
            </a:r>
            <a:r>
              <a:rPr lang="en-US" altLang="zh-TW" i="1" baseline="-25000" dirty="0" smtClean="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395537" y="2675466"/>
            <a:ext cx="8496944" cy="3561845"/>
          </a:xfrm>
        </p:spPr>
        <p:txBody>
          <a:bodyPr>
            <a:normAutofit fontScale="70000" lnSpcReduction="20000"/>
          </a:bodyPr>
          <a:lstStyle/>
          <a:p>
            <a:r>
              <a:rPr lang="en-US" altLang="zh-TW" dirty="0"/>
              <a:t>The early kernel start-up for the Intel architecture is in file </a:t>
            </a:r>
            <a:r>
              <a:rPr lang="en-US" altLang="zh-TW" b="1" dirty="0">
                <a:solidFill>
                  <a:srgbClr val="009900"/>
                </a:solidFill>
                <a:latin typeface="Courier New" panose="02070309020205020404" pitchFamily="49" charset="0"/>
                <a:cs typeface="Courier New" panose="02070309020205020404" pitchFamily="49" charset="0"/>
              </a:rPr>
              <a:t>arch/x86/boot/</a:t>
            </a:r>
            <a:r>
              <a:rPr lang="en-US" altLang="zh-TW" b="1" dirty="0" err="1">
                <a:solidFill>
                  <a:srgbClr val="009900"/>
                </a:solidFill>
                <a:latin typeface="Courier New" panose="02070309020205020404" pitchFamily="49" charset="0"/>
                <a:cs typeface="Courier New" panose="02070309020205020404" pitchFamily="49" charset="0"/>
              </a:rPr>
              <a:t>header.S</a:t>
            </a:r>
            <a:r>
              <a:rPr lang="en-US" altLang="zh-TW" dirty="0"/>
              <a:t>. </a:t>
            </a:r>
            <a:endParaRPr lang="en-US" altLang="zh-TW" dirty="0" smtClean="0"/>
          </a:p>
          <a:p>
            <a:r>
              <a:rPr lang="en-US" altLang="zh-TW" dirty="0" smtClean="0"/>
              <a:t>The </a:t>
            </a:r>
            <a:r>
              <a:rPr lang="en-US" altLang="zh-TW" dirty="0"/>
              <a:t>start of this file actually contains </a:t>
            </a:r>
            <a:r>
              <a:rPr lang="en-US" altLang="zh-TW" i="1" dirty="0">
                <a:solidFill>
                  <a:srgbClr val="FF0000"/>
                </a:solidFill>
                <a:latin typeface="Times New Roman" panose="02020603050405020304" pitchFamily="18" charset="0"/>
                <a:cs typeface="Times New Roman" panose="02020603050405020304" pitchFamily="18" charset="0"/>
              </a:rPr>
              <a:t>boot sector code</a:t>
            </a:r>
            <a:r>
              <a:rPr lang="en-US" altLang="zh-TW" dirty="0"/>
              <a:t>, a </a:t>
            </a:r>
            <a:r>
              <a:rPr lang="en-US" altLang="zh-TW" dirty="0" smtClean="0"/>
              <a:t>leftover </a:t>
            </a:r>
            <a:r>
              <a:rPr lang="en-US" altLang="zh-TW" dirty="0"/>
              <a:t>from the days when Linux could work without a boot loader. </a:t>
            </a:r>
            <a:endParaRPr lang="en-US" altLang="zh-TW" dirty="0" smtClean="0"/>
          </a:p>
          <a:p>
            <a:r>
              <a:rPr lang="en-US" altLang="zh-TW" dirty="0" smtClean="0"/>
              <a:t>Nowadays </a:t>
            </a:r>
            <a:r>
              <a:rPr lang="en-US" altLang="zh-TW" dirty="0"/>
              <a:t>this boot sector, if executed, only prints a "</a:t>
            </a:r>
            <a:r>
              <a:rPr lang="en-US" altLang="zh-TW" b="1" dirty="0" err="1">
                <a:solidFill>
                  <a:srgbClr val="009900"/>
                </a:solidFill>
                <a:latin typeface="Courier New" panose="02070309020205020404" pitchFamily="49" charset="0"/>
                <a:cs typeface="Courier New" panose="02070309020205020404" pitchFamily="49" charset="0"/>
              </a:rPr>
              <a:t>bugger_off_msg</a:t>
            </a:r>
            <a:r>
              <a:rPr lang="en-US" altLang="zh-TW" dirty="0"/>
              <a:t>" to the user and reboots. </a:t>
            </a:r>
            <a:endParaRPr lang="en-US" altLang="zh-TW" dirty="0" smtClean="0"/>
          </a:p>
          <a:p>
            <a:r>
              <a:rPr lang="en-US" altLang="zh-TW" dirty="0" smtClean="0"/>
              <a:t>Modern </a:t>
            </a:r>
            <a:r>
              <a:rPr lang="en-US" altLang="zh-TW" i="1" dirty="0">
                <a:solidFill>
                  <a:srgbClr val="FF0000"/>
                </a:solidFill>
                <a:latin typeface="Times New Roman" panose="02020603050405020304" pitchFamily="18" charset="0"/>
                <a:cs typeface="Times New Roman" panose="02020603050405020304" pitchFamily="18" charset="0"/>
              </a:rPr>
              <a:t>boot loaders </a:t>
            </a:r>
            <a:r>
              <a:rPr lang="en-US" altLang="zh-TW" dirty="0"/>
              <a:t>ignore this legacy code. </a:t>
            </a:r>
            <a:endParaRPr lang="en-US" altLang="zh-TW" dirty="0" smtClean="0"/>
          </a:p>
          <a:p>
            <a:r>
              <a:rPr lang="en-US" altLang="zh-TW" dirty="0" smtClean="0"/>
              <a:t>After </a:t>
            </a:r>
            <a:r>
              <a:rPr lang="en-US" altLang="zh-TW" dirty="0"/>
              <a:t>the boot sector code we have the first 15 bytes of the real-mode kernel </a:t>
            </a:r>
            <a:r>
              <a:rPr lang="en-US" altLang="zh-TW" dirty="0" smtClean="0"/>
              <a:t>header.</a:t>
            </a:r>
          </a:p>
          <a:p>
            <a:r>
              <a:rPr lang="en-US" altLang="zh-TW" dirty="0" smtClean="0"/>
              <a:t>The above </a:t>
            </a:r>
            <a:r>
              <a:rPr lang="en-US" altLang="zh-TW" dirty="0"/>
              <a:t>two pieces together add up to 512 bytes, the size of a typical </a:t>
            </a:r>
            <a:r>
              <a:rPr lang="en-US" altLang="zh-TW" i="1" dirty="0">
                <a:latin typeface="Times New Roman" panose="02020603050405020304" pitchFamily="18" charset="0"/>
                <a:cs typeface="Times New Roman" panose="02020603050405020304" pitchFamily="18" charset="0"/>
              </a:rPr>
              <a:t>disk sector </a:t>
            </a:r>
            <a:r>
              <a:rPr lang="en-US" altLang="zh-TW" dirty="0"/>
              <a:t>on Intel hardware.</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81</a:t>
            </a:fld>
            <a:endParaRPr lang="zh-TW" altLang="en-US"/>
          </a:p>
        </p:txBody>
      </p:sp>
    </p:spTree>
    <p:extLst>
      <p:ext uri="{BB962C8B-B14F-4D97-AF65-F5344CB8AC3E}">
        <p14:creationId xmlns:p14="http://schemas.microsoft.com/office/powerpoint/2010/main" val="237016188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 Real-Mode Entry </a:t>
            </a:r>
            <a:r>
              <a:rPr lang="en-US" altLang="zh-TW" dirty="0" smtClean="0"/>
              <a:t>Point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457200" y="2279104"/>
            <a:ext cx="8229600" cy="3886200"/>
          </a:xfrm>
        </p:spPr>
        <p:txBody>
          <a:bodyPr>
            <a:normAutofit fontScale="70000" lnSpcReduction="20000"/>
          </a:bodyPr>
          <a:lstStyle/>
          <a:p>
            <a:r>
              <a:rPr lang="en-US" altLang="zh-TW" dirty="0"/>
              <a:t>After </a:t>
            </a:r>
            <a:r>
              <a:rPr lang="en-US" altLang="zh-TW" dirty="0" smtClean="0"/>
              <a:t>the kernel boot sector, </a:t>
            </a:r>
            <a:r>
              <a:rPr lang="en-US" altLang="zh-TW" dirty="0"/>
              <a:t>at offset </a:t>
            </a:r>
            <a:r>
              <a:rPr lang="en-US" altLang="zh-TW" b="1" dirty="0">
                <a:solidFill>
                  <a:srgbClr val="009900"/>
                </a:solidFill>
                <a:latin typeface="Courier New" panose="02070309020205020404" pitchFamily="49" charset="0"/>
                <a:cs typeface="Courier New" panose="02070309020205020404" pitchFamily="49" charset="0"/>
              </a:rPr>
              <a:t>0x200</a:t>
            </a:r>
            <a:r>
              <a:rPr lang="en-US" altLang="zh-TW" dirty="0"/>
              <a:t>, we find the very first instruction that runs as part of the Linux kernel: the </a:t>
            </a:r>
            <a:r>
              <a:rPr lang="en-US" altLang="zh-TW" i="1" dirty="0">
                <a:solidFill>
                  <a:srgbClr val="FF0000"/>
                </a:solidFill>
                <a:latin typeface="Times New Roman" panose="02020603050405020304" pitchFamily="18" charset="0"/>
                <a:cs typeface="Times New Roman" panose="02020603050405020304" pitchFamily="18" charset="0"/>
              </a:rPr>
              <a:t>real-mode entry point</a:t>
            </a:r>
            <a:r>
              <a:rPr lang="en-US" altLang="zh-TW" dirty="0"/>
              <a:t>. </a:t>
            </a:r>
            <a:endParaRPr lang="en-US" altLang="zh-TW" dirty="0" smtClean="0"/>
          </a:p>
          <a:p>
            <a:r>
              <a:rPr lang="en-US" altLang="zh-TW" dirty="0" smtClean="0"/>
              <a:t>It's </a:t>
            </a:r>
            <a:r>
              <a:rPr lang="en-US" altLang="zh-TW" dirty="0"/>
              <a:t>in </a:t>
            </a:r>
            <a:r>
              <a:rPr lang="en-US" altLang="zh-TW" b="1" dirty="0" err="1" smtClean="0">
                <a:solidFill>
                  <a:srgbClr val="009900"/>
                </a:solidFill>
                <a:latin typeface="Courier New" panose="02070309020205020404" pitchFamily="49" charset="0"/>
                <a:cs typeface="Courier New" panose="02070309020205020404" pitchFamily="49" charset="0"/>
                <a:hlinkClick r:id="rId3"/>
              </a:rPr>
              <a:t>header.S</a:t>
            </a:r>
            <a:r>
              <a:rPr lang="en-US" altLang="zh-TW" dirty="0"/>
              <a:t> and it is a 2-byte </a:t>
            </a:r>
            <a:r>
              <a:rPr lang="en-US" altLang="zh-TW" b="1" dirty="0" smtClean="0">
                <a:solidFill>
                  <a:srgbClr val="009900"/>
                </a:solidFill>
                <a:latin typeface="Courier New" panose="02070309020205020404" pitchFamily="49" charset="0"/>
                <a:cs typeface="Courier New" panose="02070309020205020404" pitchFamily="49" charset="0"/>
              </a:rPr>
              <a:t>jump</a:t>
            </a:r>
            <a:r>
              <a:rPr lang="en-US" altLang="zh-TW" dirty="0" smtClean="0"/>
              <a:t> </a:t>
            </a:r>
            <a:r>
              <a:rPr lang="en-US" altLang="zh-TW" dirty="0"/>
              <a:t>written directly in machine code as 0x3aeb. You can verify this by running </a:t>
            </a:r>
            <a:r>
              <a:rPr lang="en-US" altLang="zh-TW" dirty="0" err="1"/>
              <a:t>hexdump</a:t>
            </a:r>
            <a:r>
              <a:rPr lang="en-US" altLang="zh-TW" dirty="0"/>
              <a:t> on your kernel image and seeing the bytes at that offset - just a sanity check to make sure it's not all a dream. </a:t>
            </a:r>
            <a:endParaRPr lang="en-US" altLang="zh-TW" dirty="0" smtClean="0"/>
          </a:p>
          <a:p>
            <a:r>
              <a:rPr lang="en-US" altLang="zh-TW" dirty="0" smtClean="0"/>
              <a:t>The </a:t>
            </a:r>
            <a:r>
              <a:rPr lang="en-US" altLang="zh-TW" dirty="0"/>
              <a:t>boot loader jumps into this location when it is finished, which in turn jumps to </a:t>
            </a:r>
            <a:r>
              <a:rPr lang="en-US" altLang="zh-TW" b="1" dirty="0" err="1" smtClean="0">
                <a:solidFill>
                  <a:srgbClr val="009900"/>
                </a:solidFill>
                <a:latin typeface="Courier New" panose="02070309020205020404" pitchFamily="49" charset="0"/>
                <a:cs typeface="Courier New" panose="02070309020205020404" pitchFamily="49" charset="0"/>
                <a:hlinkClick r:id="rId4"/>
              </a:rPr>
              <a:t>header.S</a:t>
            </a:r>
            <a:r>
              <a:rPr lang="en-US" altLang="zh-TW" dirty="0"/>
              <a:t> where we have a regular assembly routine called </a:t>
            </a:r>
            <a:r>
              <a:rPr lang="en-US" altLang="zh-TW" b="1" dirty="0" err="1">
                <a:solidFill>
                  <a:srgbClr val="009900"/>
                </a:solidFill>
                <a:latin typeface="Courier New" panose="02070309020205020404" pitchFamily="49" charset="0"/>
                <a:cs typeface="Courier New" panose="02070309020205020404" pitchFamily="49" charset="0"/>
              </a:rPr>
              <a:t>start_of_setup</a:t>
            </a:r>
            <a:r>
              <a:rPr lang="en-US" altLang="zh-TW" dirty="0"/>
              <a:t>. </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82</a:t>
            </a:fld>
            <a:endParaRPr lang="zh-TW" altLang="en-US"/>
          </a:p>
        </p:txBody>
      </p:sp>
    </p:spTree>
    <p:extLst>
      <p:ext uri="{BB962C8B-B14F-4D97-AF65-F5344CB8AC3E}">
        <p14:creationId xmlns:p14="http://schemas.microsoft.com/office/powerpoint/2010/main" val="340691311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start_of_setup</a:t>
            </a:r>
            <a:r>
              <a:rPr lang="en-US" altLang="zh-TW" dirty="0" smtClean="0">
                <a:solidFill>
                  <a:schemeClr val="bg1"/>
                </a:solidFill>
                <a:latin typeface="+mn-lt"/>
                <a:cs typeface="Courier New" panose="02070309020205020404" pitchFamily="49" charset="0"/>
              </a:rPr>
              <a:t>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p:txBody>
          <a:bodyPr/>
          <a:lstStyle/>
          <a:p>
            <a:r>
              <a:rPr lang="en-US" altLang="zh-TW" dirty="0"/>
              <a:t>This short routine sets up a stack, zeroes </a:t>
            </a:r>
            <a:r>
              <a:rPr lang="en-US" altLang="zh-TW" dirty="0" smtClean="0"/>
              <a:t>the </a:t>
            </a:r>
            <a:r>
              <a:rPr lang="en-US" altLang="zh-TW" b="1" dirty="0" err="1">
                <a:solidFill>
                  <a:srgbClr val="009900"/>
                </a:solidFill>
                <a:latin typeface="Courier New" panose="02070309020205020404" pitchFamily="49" charset="0"/>
                <a:cs typeface="Courier New" panose="02070309020205020404" pitchFamily="49" charset="0"/>
                <a:hlinkClick r:id="rId3"/>
              </a:rPr>
              <a:t>bss</a:t>
            </a:r>
            <a:r>
              <a:rPr lang="en-US" altLang="zh-TW" dirty="0"/>
              <a:t> </a:t>
            </a:r>
            <a:r>
              <a:rPr lang="en-US" altLang="zh-TW" dirty="0" smtClean="0"/>
              <a:t>segment </a:t>
            </a:r>
            <a:r>
              <a:rPr lang="en-US" altLang="zh-TW" dirty="0"/>
              <a:t>(the area that contains static variables, so they start with zero values) for the real-mode kernel and then jumps to good old C code at </a:t>
            </a:r>
            <a:r>
              <a:rPr lang="en-US" altLang="zh-TW" b="1" dirty="0" smtClean="0">
                <a:solidFill>
                  <a:srgbClr val="009900"/>
                </a:solidFill>
                <a:latin typeface="Courier New" panose="02070309020205020404" pitchFamily="49" charset="0"/>
                <a:cs typeface="Courier New" panose="02070309020205020404" pitchFamily="49" charset="0"/>
                <a:hlinkClick r:id="rId4"/>
              </a:rPr>
              <a:t>arch/x86/boot/</a:t>
            </a:r>
            <a:r>
              <a:rPr lang="en-US" altLang="zh-TW" b="1" dirty="0" err="1" smtClean="0">
                <a:solidFill>
                  <a:srgbClr val="009900"/>
                </a:solidFill>
                <a:latin typeface="Courier New" panose="02070309020205020404" pitchFamily="49" charset="0"/>
                <a:cs typeface="Courier New" panose="02070309020205020404" pitchFamily="49" charset="0"/>
                <a:hlinkClick r:id="rId4"/>
              </a:rPr>
              <a:t>main.c</a:t>
            </a:r>
            <a:r>
              <a:rPr lang="en-US" altLang="zh-TW" dirty="0" smtClean="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83</a:t>
            </a:fld>
            <a:endParaRPr lang="zh-TW" altLang="en-US"/>
          </a:p>
        </p:txBody>
      </p:sp>
    </p:spTree>
    <p:extLst>
      <p:ext uri="{BB962C8B-B14F-4D97-AF65-F5344CB8AC3E}">
        <p14:creationId xmlns:p14="http://schemas.microsoft.com/office/powerpoint/2010/main" val="313766480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m</a:t>
            </a:r>
            <a:r>
              <a:rPr lang="en-US" altLang="zh-TW" b="1" dirty="0" smtClean="0">
                <a:solidFill>
                  <a:srgbClr val="009900"/>
                </a:solidFill>
                <a:latin typeface="Courier New" panose="02070309020205020404" pitchFamily="49" charset="0"/>
                <a:cs typeface="Courier New" panose="02070309020205020404" pitchFamily="49" charset="0"/>
              </a:rPr>
              <a:t>ain()</a:t>
            </a:r>
            <a:r>
              <a:rPr lang="en-US" altLang="zh-TW" dirty="0" smtClean="0">
                <a:solidFill>
                  <a:schemeClr val="bg1"/>
                </a:solidFill>
                <a:cs typeface="Courier New" panose="02070309020205020404" pitchFamily="49" charset="0"/>
              </a:rPr>
              <a:t>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p:txBody>
          <a:bodyPr>
            <a:normAutofit lnSpcReduction="10000"/>
          </a:bodyPr>
          <a:lstStyle/>
          <a:p>
            <a:r>
              <a:rPr lang="en-US" altLang="zh-TW" b="1" dirty="0">
                <a:solidFill>
                  <a:srgbClr val="009900"/>
                </a:solidFill>
                <a:latin typeface="Courier New" panose="02070309020205020404" pitchFamily="49" charset="0"/>
                <a:cs typeface="Courier New" panose="02070309020205020404" pitchFamily="49" charset="0"/>
              </a:rPr>
              <a:t>main() </a:t>
            </a:r>
            <a:r>
              <a:rPr lang="en-US" altLang="zh-TW" dirty="0"/>
              <a:t>does some house keeping like detecting memory layout, setting a video mode, etc. It then calls </a:t>
            </a:r>
            <a:r>
              <a:rPr lang="en-US" altLang="zh-TW" dirty="0" err="1">
                <a:hlinkClick r:id="rId3"/>
              </a:rPr>
              <a:t>go_to_protected_mode</a:t>
            </a:r>
            <a:r>
              <a:rPr lang="en-US" altLang="zh-TW" dirty="0" smtClean="0">
                <a:hlinkClick r:id="rId3"/>
              </a:rPr>
              <a:t>()</a:t>
            </a:r>
            <a:r>
              <a:rPr lang="en-US" altLang="zh-TW" dirty="0" smtClean="0"/>
              <a:t>. </a:t>
            </a:r>
          </a:p>
          <a:p>
            <a:r>
              <a:rPr lang="en-US" altLang="zh-TW" dirty="0" smtClean="0"/>
              <a:t>Before </a:t>
            </a:r>
            <a:r>
              <a:rPr lang="en-US" altLang="zh-TW" dirty="0"/>
              <a:t>the CPU can be set to </a:t>
            </a:r>
            <a:r>
              <a:rPr lang="en-US" altLang="zh-TW" i="1" dirty="0">
                <a:solidFill>
                  <a:srgbClr val="FF0000"/>
                </a:solidFill>
                <a:latin typeface="Times New Roman" panose="02020603050405020304" pitchFamily="18" charset="0"/>
                <a:cs typeface="Times New Roman" panose="02020603050405020304" pitchFamily="18" charset="0"/>
              </a:rPr>
              <a:t>protected mode</a:t>
            </a:r>
            <a:r>
              <a:rPr lang="en-US" altLang="zh-TW" dirty="0"/>
              <a:t>, however, a few tasks must be done. </a:t>
            </a:r>
            <a:endParaRPr lang="en-US" altLang="zh-TW" dirty="0" smtClean="0"/>
          </a:p>
          <a:p>
            <a:pPr lvl="1"/>
            <a:r>
              <a:rPr lang="en-US" altLang="zh-TW" dirty="0"/>
              <a:t>There are two main issues: interrupts and memory.</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84</a:t>
            </a:fld>
            <a:endParaRPr lang="zh-TW" altLang="en-US"/>
          </a:p>
        </p:txBody>
      </p:sp>
    </p:spTree>
    <p:extLst>
      <p:ext uri="{BB962C8B-B14F-4D97-AF65-F5344CB8AC3E}">
        <p14:creationId xmlns:p14="http://schemas.microsoft.com/office/powerpoint/2010/main" val="1953973219"/>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Prepare to Go to The Protected Mode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467545" y="2675466"/>
            <a:ext cx="8280920" cy="3633853"/>
          </a:xfrm>
        </p:spPr>
        <p:txBody>
          <a:bodyPr>
            <a:normAutofit fontScale="62500" lnSpcReduction="20000"/>
          </a:bodyPr>
          <a:lstStyle/>
          <a:p>
            <a:r>
              <a:rPr lang="en-US" altLang="zh-TW" dirty="0" smtClean="0"/>
              <a:t>In </a:t>
            </a:r>
            <a:r>
              <a:rPr lang="en-US" altLang="zh-TW" dirty="0"/>
              <a:t>real-mode the </a:t>
            </a:r>
            <a:r>
              <a:rPr lang="en-US" altLang="zh-TW" i="1" dirty="0">
                <a:latin typeface="Times New Roman" panose="02020603050405020304" pitchFamily="18" charset="0"/>
                <a:cs typeface="Times New Roman" panose="02020603050405020304" pitchFamily="18" charset="0"/>
                <a:hlinkClick r:id="rId3"/>
              </a:rPr>
              <a:t>interrupt vector table</a:t>
            </a:r>
            <a:r>
              <a:rPr lang="en-US" altLang="zh-TW" dirty="0"/>
              <a:t> for the processor is always at memory address 0, whereas in protected mode the location of the interrupt vector table is stored in a CPU register called </a:t>
            </a:r>
            <a:r>
              <a:rPr lang="en-US" altLang="zh-TW" b="1" dirty="0">
                <a:solidFill>
                  <a:srgbClr val="009900"/>
                </a:solidFill>
                <a:latin typeface="Courier New" panose="02070309020205020404" pitchFamily="49" charset="0"/>
                <a:cs typeface="Courier New" panose="02070309020205020404" pitchFamily="49" charset="0"/>
              </a:rPr>
              <a:t>IDTR</a:t>
            </a:r>
            <a:r>
              <a:rPr lang="en-US" altLang="zh-TW" dirty="0"/>
              <a:t>. </a:t>
            </a:r>
            <a:endParaRPr lang="en-US" altLang="zh-TW" dirty="0" smtClean="0"/>
          </a:p>
          <a:p>
            <a:r>
              <a:rPr lang="en-US" altLang="zh-TW" dirty="0" smtClean="0"/>
              <a:t>Meanwhile</a:t>
            </a:r>
            <a:r>
              <a:rPr lang="en-US" altLang="zh-TW" dirty="0"/>
              <a:t>, the translation of logical memory addresses (the ones programs manipulate) to linear memory addresses (a raw number from 0 to the top of the memory) is different between real-mode and protected mode. </a:t>
            </a:r>
            <a:endParaRPr lang="en-US" altLang="zh-TW" dirty="0" smtClean="0"/>
          </a:p>
          <a:p>
            <a:r>
              <a:rPr lang="en-US" altLang="zh-TW" dirty="0" smtClean="0"/>
              <a:t>Protected </a:t>
            </a:r>
            <a:r>
              <a:rPr lang="en-US" altLang="zh-TW" dirty="0"/>
              <a:t>mode requires a register called </a:t>
            </a:r>
            <a:r>
              <a:rPr lang="en-US" altLang="zh-TW" b="1" dirty="0">
                <a:solidFill>
                  <a:srgbClr val="009900"/>
                </a:solidFill>
                <a:latin typeface="Courier New" panose="02070309020205020404" pitchFamily="49" charset="0"/>
                <a:cs typeface="Courier New" panose="02070309020205020404" pitchFamily="49" charset="0"/>
              </a:rPr>
              <a:t>GDTR</a:t>
            </a:r>
            <a:r>
              <a:rPr lang="en-US" altLang="zh-TW" dirty="0"/>
              <a:t> to be loaded with the address of a </a:t>
            </a:r>
            <a:r>
              <a:rPr lang="en-US" altLang="zh-TW" i="1" dirty="0">
                <a:latin typeface="Times New Roman" panose="02020603050405020304" pitchFamily="18" charset="0"/>
                <a:cs typeface="Times New Roman" panose="02020603050405020304" pitchFamily="18" charset="0"/>
                <a:hlinkClick r:id="rId4"/>
              </a:rPr>
              <a:t>Global Descriptor Table</a:t>
            </a:r>
            <a:r>
              <a:rPr lang="en-US" altLang="zh-TW" dirty="0"/>
              <a:t> for memory. </a:t>
            </a:r>
            <a:endParaRPr lang="en-US" altLang="zh-TW" dirty="0" smtClean="0"/>
          </a:p>
          <a:p>
            <a:r>
              <a:rPr lang="en-US" altLang="zh-TW" dirty="0" smtClean="0"/>
              <a:t>So </a:t>
            </a:r>
            <a:r>
              <a:rPr lang="en-US" altLang="zh-TW" b="1" dirty="0" err="1">
                <a:solidFill>
                  <a:srgbClr val="009900"/>
                </a:solidFill>
                <a:latin typeface="Courier New" panose="02070309020205020404" pitchFamily="49" charset="0"/>
                <a:cs typeface="Courier New" panose="02070309020205020404" pitchFamily="49" charset="0"/>
              </a:rPr>
              <a:t>go_to_protected_mode</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dirty="0"/>
              <a:t>calls </a:t>
            </a:r>
            <a:r>
              <a:rPr lang="en-US" altLang="zh-TW" b="1" dirty="0" err="1">
                <a:solidFill>
                  <a:srgbClr val="009900"/>
                </a:solidFill>
                <a:latin typeface="Courier New" panose="02070309020205020404" pitchFamily="49" charset="0"/>
                <a:cs typeface="Courier New" panose="02070309020205020404" pitchFamily="49" charset="0"/>
                <a:hlinkClick r:id="rId5"/>
              </a:rPr>
              <a:t>setup_idt</a:t>
            </a:r>
            <a:r>
              <a:rPr lang="en-US" altLang="zh-TW" b="1" dirty="0">
                <a:solidFill>
                  <a:srgbClr val="009900"/>
                </a:solidFill>
                <a:latin typeface="Courier New" panose="02070309020205020404" pitchFamily="49" charset="0"/>
                <a:cs typeface="Courier New" panose="02070309020205020404" pitchFamily="49" charset="0"/>
                <a:hlinkClick r:id="rId5"/>
              </a:rPr>
              <a:t>()</a:t>
            </a:r>
            <a:r>
              <a:rPr lang="en-US" altLang="zh-TW" dirty="0"/>
              <a:t> and </a:t>
            </a:r>
            <a:r>
              <a:rPr lang="en-US" altLang="zh-TW" b="1" dirty="0" err="1">
                <a:solidFill>
                  <a:srgbClr val="009900"/>
                </a:solidFill>
                <a:latin typeface="Courier New" panose="02070309020205020404" pitchFamily="49" charset="0"/>
                <a:cs typeface="Courier New" panose="02070309020205020404" pitchFamily="49" charset="0"/>
                <a:hlinkClick r:id="rId6"/>
              </a:rPr>
              <a:t>setup_gdt</a:t>
            </a:r>
            <a:r>
              <a:rPr lang="en-US" altLang="zh-TW" b="1" dirty="0">
                <a:solidFill>
                  <a:srgbClr val="009900"/>
                </a:solidFill>
                <a:latin typeface="Courier New" panose="02070309020205020404" pitchFamily="49" charset="0"/>
                <a:cs typeface="Courier New" panose="02070309020205020404" pitchFamily="49" charset="0"/>
                <a:hlinkClick r:id="rId6"/>
              </a:rPr>
              <a:t>()</a:t>
            </a:r>
            <a:r>
              <a:rPr lang="en-US" altLang="zh-TW" dirty="0">
                <a:hlinkClick r:id="rId6"/>
              </a:rPr>
              <a:t> </a:t>
            </a:r>
            <a:r>
              <a:rPr lang="en-US" altLang="zh-TW" dirty="0"/>
              <a:t>to install a </a:t>
            </a:r>
            <a:r>
              <a:rPr lang="en-US" altLang="zh-TW" b="1" dirty="0">
                <a:solidFill>
                  <a:srgbClr val="FFC000"/>
                </a:solidFill>
              </a:rPr>
              <a:t>temporary</a:t>
            </a:r>
            <a:r>
              <a:rPr lang="en-US" altLang="zh-TW" dirty="0"/>
              <a:t> </a:t>
            </a:r>
            <a:r>
              <a:rPr lang="en-US" altLang="zh-TW" i="1" dirty="0">
                <a:solidFill>
                  <a:srgbClr val="FF0000"/>
                </a:solidFill>
                <a:latin typeface="Times New Roman" panose="02020603050405020304" pitchFamily="18" charset="0"/>
                <a:cs typeface="Times New Roman" panose="02020603050405020304" pitchFamily="18" charset="0"/>
              </a:rPr>
              <a:t>interrupt descriptor table </a:t>
            </a:r>
            <a:r>
              <a:rPr lang="en-US" altLang="zh-TW" dirty="0"/>
              <a:t>and </a:t>
            </a:r>
            <a:r>
              <a:rPr lang="en-US" altLang="zh-TW" i="1" dirty="0">
                <a:solidFill>
                  <a:srgbClr val="FF0000"/>
                </a:solidFill>
                <a:latin typeface="Times New Roman" panose="02020603050405020304" pitchFamily="18" charset="0"/>
                <a:cs typeface="Times New Roman" panose="02020603050405020304" pitchFamily="18" charset="0"/>
              </a:rPr>
              <a:t>global descriptor table</a:t>
            </a:r>
            <a:r>
              <a:rPr lang="en-US" altLang="zh-TW" dirty="0"/>
              <a:t>.</a:t>
            </a:r>
            <a:endParaRPr lang="zh-TW" altLang="en-US" dirty="0"/>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85</a:t>
            </a:fld>
            <a:endParaRPr lang="zh-TW" altLang="en-US"/>
          </a:p>
        </p:txBody>
      </p:sp>
    </p:spTree>
    <p:extLst>
      <p:ext uri="{BB962C8B-B14F-4D97-AF65-F5344CB8AC3E}">
        <p14:creationId xmlns:p14="http://schemas.microsoft.com/office/powerpoint/2010/main" val="14890907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b="1" dirty="0" err="1" smtClean="0">
                <a:solidFill>
                  <a:srgbClr val="009900"/>
                </a:solidFill>
                <a:latin typeface="Courier New" panose="02070309020205020404" pitchFamily="49" charset="0"/>
                <a:cs typeface="Courier New" panose="02070309020205020404" pitchFamily="49" charset="0"/>
              </a:rPr>
              <a:t>protected_mode_jump</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dirty="0" smtClean="0">
                <a:solidFill>
                  <a:schemeClr val="bg1"/>
                </a:solidFill>
                <a:cs typeface="Courier New" panose="02070309020205020404" pitchFamily="49" charset="0"/>
              </a:rPr>
              <a:t>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872067" y="2675466"/>
            <a:ext cx="7660373" cy="3561845"/>
          </a:xfrm>
        </p:spPr>
        <p:txBody>
          <a:bodyPr>
            <a:normAutofit fontScale="55000" lnSpcReduction="20000"/>
          </a:bodyPr>
          <a:lstStyle/>
          <a:p>
            <a:r>
              <a:rPr lang="en-US" altLang="zh-TW" dirty="0"/>
              <a:t>We're now ready for the plunge into protected mode, which is done by </a:t>
            </a:r>
            <a:r>
              <a:rPr lang="en-US" altLang="zh-TW" b="1" dirty="0" err="1">
                <a:solidFill>
                  <a:srgbClr val="009900"/>
                </a:solidFill>
                <a:latin typeface="Courier New" panose="02070309020205020404" pitchFamily="49" charset="0"/>
                <a:cs typeface="Courier New" panose="02070309020205020404" pitchFamily="49" charset="0"/>
                <a:hlinkClick r:id="rId3"/>
              </a:rPr>
              <a:t>protected_mode_jump</a:t>
            </a:r>
            <a:r>
              <a:rPr lang="en-US" altLang="zh-TW" dirty="0"/>
              <a:t>, another assembly routine</a:t>
            </a:r>
            <a:r>
              <a:rPr lang="en-US" altLang="zh-TW" dirty="0" smtClean="0"/>
              <a:t>.</a:t>
            </a:r>
          </a:p>
          <a:p>
            <a:r>
              <a:rPr lang="en-US" altLang="zh-TW" dirty="0" smtClean="0"/>
              <a:t>This </a:t>
            </a:r>
            <a:r>
              <a:rPr lang="en-US" altLang="zh-TW" dirty="0"/>
              <a:t>routine enables protected mode by setting the </a:t>
            </a:r>
            <a:r>
              <a:rPr lang="en-US" altLang="zh-TW" b="1" dirty="0">
                <a:solidFill>
                  <a:srgbClr val="009900"/>
                </a:solidFill>
                <a:latin typeface="Courier New" panose="02070309020205020404" pitchFamily="49" charset="0"/>
                <a:cs typeface="Courier New" panose="02070309020205020404" pitchFamily="49" charset="0"/>
              </a:rPr>
              <a:t>PE</a:t>
            </a:r>
            <a:r>
              <a:rPr lang="en-US" altLang="zh-TW" dirty="0"/>
              <a:t> bit in the </a:t>
            </a:r>
            <a:r>
              <a:rPr lang="en-US" altLang="zh-TW" b="1" dirty="0">
                <a:solidFill>
                  <a:srgbClr val="009900"/>
                </a:solidFill>
                <a:latin typeface="Courier New" panose="02070309020205020404" pitchFamily="49" charset="0"/>
                <a:cs typeface="Courier New" panose="02070309020205020404" pitchFamily="49" charset="0"/>
              </a:rPr>
              <a:t>CR0</a:t>
            </a:r>
            <a:r>
              <a:rPr lang="en-US" altLang="zh-TW" dirty="0"/>
              <a:t> CPU register. At this point we're running with </a:t>
            </a:r>
            <a:r>
              <a:rPr lang="en-US" altLang="zh-TW" dirty="0">
                <a:hlinkClick r:id="rId4"/>
              </a:rPr>
              <a:t>paging</a:t>
            </a:r>
            <a:r>
              <a:rPr lang="en-US" altLang="zh-TW" dirty="0"/>
              <a:t> </a:t>
            </a:r>
            <a:r>
              <a:rPr lang="en-US" altLang="zh-TW" b="1" dirty="0"/>
              <a:t>disabled</a:t>
            </a:r>
            <a:r>
              <a:rPr lang="en-US" altLang="zh-TW" dirty="0"/>
              <a:t>; paging is an optional feature of the processor, even in protected mode, and there's no need for it yet. </a:t>
            </a:r>
            <a:endParaRPr lang="en-US" altLang="zh-TW" dirty="0" smtClean="0"/>
          </a:p>
          <a:p>
            <a:r>
              <a:rPr lang="en-US" altLang="zh-TW" dirty="0" smtClean="0"/>
              <a:t>What's </a:t>
            </a:r>
            <a:r>
              <a:rPr lang="en-US" altLang="zh-TW" dirty="0"/>
              <a:t>important is that we're no longer confined to the </a:t>
            </a:r>
            <a:r>
              <a:rPr lang="en-US" altLang="zh-TW" b="1" dirty="0">
                <a:solidFill>
                  <a:srgbClr val="FF0000"/>
                </a:solidFill>
                <a:latin typeface="Courier New" panose="02070309020205020404" pitchFamily="49" charset="0"/>
                <a:cs typeface="Courier New" panose="02070309020205020404" pitchFamily="49" charset="0"/>
              </a:rPr>
              <a:t>640K</a:t>
            </a:r>
            <a:r>
              <a:rPr lang="en-US" altLang="zh-TW" dirty="0"/>
              <a:t> barrier and can now address up to </a:t>
            </a:r>
            <a:r>
              <a:rPr lang="en-US" altLang="zh-TW" b="1" dirty="0">
                <a:solidFill>
                  <a:srgbClr val="FF0000"/>
                </a:solidFill>
                <a:latin typeface="Courier New" panose="02070309020205020404" pitchFamily="49" charset="0"/>
                <a:cs typeface="Courier New" panose="02070309020205020404" pitchFamily="49" charset="0"/>
              </a:rPr>
              <a:t>4GB</a:t>
            </a:r>
            <a:r>
              <a:rPr lang="en-US" altLang="zh-TW" dirty="0"/>
              <a:t> of RAM. </a:t>
            </a:r>
            <a:endParaRPr lang="en-US" altLang="zh-TW" dirty="0" smtClean="0"/>
          </a:p>
          <a:p>
            <a:r>
              <a:rPr lang="en-US" altLang="zh-TW" dirty="0" smtClean="0"/>
              <a:t>The </a:t>
            </a:r>
            <a:r>
              <a:rPr lang="en-US" altLang="zh-TW" dirty="0"/>
              <a:t>routine then calls the 32-bit kernel entry point, which is </a:t>
            </a:r>
            <a:r>
              <a:rPr lang="en-US" altLang="zh-TW" b="1" dirty="0">
                <a:solidFill>
                  <a:srgbClr val="009900"/>
                </a:solidFill>
                <a:latin typeface="Courier New" panose="02070309020205020404" pitchFamily="49" charset="0"/>
                <a:cs typeface="Courier New" panose="02070309020205020404" pitchFamily="49" charset="0"/>
                <a:hlinkClick r:id="rId5"/>
              </a:rPr>
              <a:t>startup_32</a:t>
            </a:r>
            <a:r>
              <a:rPr lang="en-US" altLang="zh-TW" dirty="0"/>
              <a:t> for compressed kernels. This routine does some basic register initializations and calls </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hlinkClick r:id="rId6"/>
              </a:rPr>
              <a:t>__decompress</a:t>
            </a:r>
            <a:r>
              <a:rPr lang="en-US" altLang="zh-TW" b="1" dirty="0" smtClean="0">
                <a:solidFill>
                  <a:srgbClr val="009900"/>
                </a:solidFill>
                <a:latin typeface="Courier New" panose="02070309020205020404" pitchFamily="49" charset="0"/>
                <a:cs typeface="Courier New" panose="02070309020205020404" pitchFamily="49" charset="0"/>
                <a:hlinkClick r:id="rId6"/>
              </a:rPr>
              <a:t>()</a:t>
            </a:r>
            <a:r>
              <a:rPr lang="en-US" altLang="zh-TW" dirty="0" smtClean="0"/>
              <a:t>, </a:t>
            </a:r>
            <a:r>
              <a:rPr lang="en-US" altLang="zh-TW" dirty="0"/>
              <a:t>a C function to do the actual decompression.</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86</a:t>
            </a:fld>
            <a:endParaRPr lang="zh-TW" altLang="en-US"/>
          </a:p>
        </p:txBody>
      </p:sp>
    </p:spTree>
    <p:extLst>
      <p:ext uri="{BB962C8B-B14F-4D97-AF65-F5344CB8AC3E}">
        <p14:creationId xmlns:p14="http://schemas.microsoft.com/office/powerpoint/2010/main" val="157650754"/>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hlinkClick r:id="rId2"/>
              </a:rPr>
              <a:t>__decompress</a:t>
            </a:r>
            <a:r>
              <a:rPr lang="en-US" altLang="zh-TW" b="1" dirty="0" smtClean="0">
                <a:solidFill>
                  <a:srgbClr val="009900"/>
                </a:solidFill>
                <a:latin typeface="Courier New" panose="02070309020205020404" pitchFamily="49" charset="0"/>
                <a:cs typeface="Courier New" panose="02070309020205020404" pitchFamily="49" charset="0"/>
                <a:hlinkClick r:id="rId2"/>
              </a:rPr>
              <a:t>()</a:t>
            </a:r>
            <a:r>
              <a:rPr lang="en-US" altLang="zh-TW" i="1" baseline="-25000" dirty="0"/>
              <a:t> [</a:t>
            </a:r>
            <a:r>
              <a:rPr lang="en-US" altLang="zh-TW" i="1" baseline="-25000" dirty="0">
                <a:hlinkClick r:id="rId3"/>
              </a:rPr>
              <a:t>Gustavo Duarte</a:t>
            </a:r>
            <a:r>
              <a:rPr lang="en-US" altLang="zh-TW" i="1" baseline="-25000" dirty="0"/>
              <a:t>]</a:t>
            </a:r>
            <a:endParaRPr lang="zh-TW" altLang="en-US" dirty="0"/>
          </a:p>
        </p:txBody>
      </p:sp>
      <p:sp>
        <p:nvSpPr>
          <p:cNvPr id="2" name="內容版面配置區 1"/>
          <p:cNvSpPr>
            <a:spLocks noGrp="1"/>
          </p:cNvSpPr>
          <p:nvPr>
            <p:ph idx="1"/>
          </p:nvPr>
        </p:nvSpPr>
        <p:spPr>
          <a:xfrm>
            <a:off x="323529" y="2675466"/>
            <a:ext cx="8424936" cy="3633853"/>
          </a:xfrm>
        </p:spPr>
        <p:txBody>
          <a:bodyPr>
            <a:normAutofit fontScale="62500" lnSpcReduction="20000"/>
          </a:bodyPr>
          <a:lstStyle/>
          <a:p>
            <a:r>
              <a:rPr lang="en-US" altLang="zh-TW" b="1" dirty="0">
                <a:solidFill>
                  <a:srgbClr val="009900"/>
                </a:solidFill>
                <a:latin typeface="Courier New" panose="02070309020205020404" pitchFamily="49" charset="0"/>
                <a:cs typeface="Courier New" panose="02070309020205020404" pitchFamily="49" charset="0"/>
              </a:rPr>
              <a:t>__decompress()</a:t>
            </a:r>
            <a:r>
              <a:rPr lang="en-US" altLang="zh-TW" i="1" baseline="-25000" dirty="0"/>
              <a:t> </a:t>
            </a:r>
            <a:r>
              <a:rPr lang="en-US" altLang="zh-TW" dirty="0" smtClean="0"/>
              <a:t>prints </a:t>
            </a:r>
            <a:r>
              <a:rPr lang="en-US" altLang="zh-TW" dirty="0"/>
              <a:t>the familiar "Decompressing Linux..." message. </a:t>
            </a:r>
            <a:endParaRPr lang="en-US" altLang="zh-TW" dirty="0" smtClean="0"/>
          </a:p>
          <a:p>
            <a:r>
              <a:rPr lang="en-US" altLang="zh-TW" dirty="0" smtClean="0"/>
              <a:t>Decompression </a:t>
            </a:r>
            <a:r>
              <a:rPr lang="en-US" altLang="zh-TW" dirty="0"/>
              <a:t>happens in-place and once it's finished the uncompressed kernel image has overwritten the compressed one pictured in the first diagram. </a:t>
            </a:r>
            <a:endParaRPr lang="en-US" altLang="zh-TW" dirty="0" smtClean="0"/>
          </a:p>
          <a:p>
            <a:r>
              <a:rPr lang="en-US" altLang="zh-TW" dirty="0" smtClean="0"/>
              <a:t>Hence </a:t>
            </a:r>
            <a:r>
              <a:rPr lang="en-US" altLang="zh-TW" dirty="0"/>
              <a:t>the uncompressed contents also start at 1MB</a:t>
            </a:r>
            <a:r>
              <a:rPr lang="en-US" altLang="zh-TW" dirty="0" smtClean="0"/>
              <a:t>.</a:t>
            </a:r>
          </a:p>
          <a:p>
            <a:r>
              <a:rPr lang="en-US" altLang="zh-TW" dirty="0" smtClean="0"/>
              <a:t> </a:t>
            </a:r>
            <a:r>
              <a:rPr lang="en-US" altLang="zh-TW" b="1" dirty="0">
                <a:solidFill>
                  <a:srgbClr val="009900"/>
                </a:solidFill>
                <a:latin typeface="Courier New" panose="02070309020205020404" pitchFamily="49" charset="0"/>
                <a:cs typeface="Courier New" panose="02070309020205020404" pitchFamily="49" charset="0"/>
              </a:rPr>
              <a:t>__decompress()</a:t>
            </a:r>
            <a:r>
              <a:rPr lang="en-US" altLang="zh-TW" i="1" baseline="-25000" dirty="0"/>
              <a:t> </a:t>
            </a:r>
            <a:r>
              <a:rPr lang="en-US" altLang="zh-TW" dirty="0" smtClean="0"/>
              <a:t>then </a:t>
            </a:r>
            <a:r>
              <a:rPr lang="en-US" altLang="zh-TW" dirty="0"/>
              <a:t>prints "done." and the comforting "Booting the kernel." </a:t>
            </a:r>
            <a:endParaRPr lang="en-US" altLang="zh-TW" dirty="0" smtClean="0"/>
          </a:p>
          <a:p>
            <a:r>
              <a:rPr lang="en-US" altLang="zh-TW" dirty="0" smtClean="0"/>
              <a:t>By </a:t>
            </a:r>
            <a:r>
              <a:rPr lang="en-US" altLang="zh-TW" dirty="0"/>
              <a:t>"Booting" it means a jump to the final entry point in this whole </a:t>
            </a:r>
            <a:r>
              <a:rPr lang="en-US" altLang="zh-TW" dirty="0" smtClean="0"/>
              <a:t>story which </a:t>
            </a:r>
            <a:r>
              <a:rPr lang="en-US" altLang="zh-TW" dirty="0"/>
              <a:t>is the protected-mode kernel entry point at the start of the second megabyte of RAM (</a:t>
            </a:r>
            <a:r>
              <a:rPr lang="en-US" altLang="zh-TW" b="1" dirty="0">
                <a:solidFill>
                  <a:srgbClr val="FF0000"/>
                </a:solidFill>
                <a:latin typeface="Courier New" panose="02070309020205020404" pitchFamily="49" charset="0"/>
                <a:cs typeface="Courier New" panose="02070309020205020404" pitchFamily="49" charset="0"/>
              </a:rPr>
              <a:t>0x100000</a:t>
            </a:r>
            <a:r>
              <a:rPr lang="en-US" altLang="zh-TW" dirty="0"/>
              <a:t>). </a:t>
            </a:r>
            <a:endParaRPr lang="en-US" altLang="zh-TW" dirty="0" smtClean="0"/>
          </a:p>
          <a:p>
            <a:pPr lvl="1"/>
            <a:r>
              <a:rPr lang="en-US" altLang="zh-TW" dirty="0" smtClean="0"/>
              <a:t>That </a:t>
            </a:r>
            <a:r>
              <a:rPr lang="en-US" altLang="zh-TW" dirty="0"/>
              <a:t>sacred location contains a routine called, uh,</a:t>
            </a:r>
            <a:r>
              <a:rPr lang="en-US" altLang="zh-TW" dirty="0">
                <a:hlinkClick r:id="rId4"/>
              </a:rPr>
              <a:t> </a:t>
            </a:r>
            <a:r>
              <a:rPr lang="en-US" altLang="zh-TW" b="1" dirty="0">
                <a:solidFill>
                  <a:srgbClr val="009900"/>
                </a:solidFill>
                <a:latin typeface="Courier New" panose="02070309020205020404" pitchFamily="49" charset="0"/>
                <a:cs typeface="Courier New" panose="02070309020205020404" pitchFamily="49" charset="0"/>
                <a:hlinkClick r:id="rId4"/>
              </a:rPr>
              <a:t>startup_32</a:t>
            </a:r>
            <a:r>
              <a:rPr lang="en-US" altLang="zh-TW" dirty="0"/>
              <a:t>. But </a:t>
            </a:r>
            <a:r>
              <a:rPr lang="en-US" altLang="zh-TW" i="1" dirty="0"/>
              <a:t>this</a:t>
            </a:r>
            <a:r>
              <a:rPr lang="en-US" altLang="zh-TW" dirty="0"/>
              <a:t> one is in a different directory, you see.</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87</a:t>
            </a:fld>
            <a:endParaRPr lang="zh-TW" altLang="en-US"/>
          </a:p>
        </p:txBody>
      </p:sp>
    </p:spTree>
    <p:extLst>
      <p:ext uri="{BB962C8B-B14F-4D97-AF65-F5344CB8AC3E}">
        <p14:creationId xmlns:p14="http://schemas.microsoft.com/office/powerpoint/2010/main" val="1990018603"/>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smtClean="0">
                <a:solidFill>
                  <a:srgbClr val="009900"/>
                </a:solidFill>
                <a:latin typeface="Courier New" panose="02070309020205020404" pitchFamily="49" charset="0"/>
                <a:cs typeface="Courier New" panose="02070309020205020404" pitchFamily="49" charset="0"/>
              </a:rPr>
              <a:t>startup_32 </a:t>
            </a:r>
            <a:r>
              <a:rPr lang="en-US" altLang="zh-TW" i="1" baseline="-25000" dirty="0"/>
              <a:t>[</a:t>
            </a:r>
            <a:r>
              <a:rPr lang="en-US" altLang="zh-TW" i="1" baseline="-25000" dirty="0">
                <a:hlinkClick r:id="rId2"/>
              </a:rPr>
              <a:t>Gustavo Duarte</a:t>
            </a:r>
            <a:r>
              <a:rPr lang="en-US" altLang="zh-TW" i="1" baseline="-25000" dirty="0"/>
              <a:t>]</a:t>
            </a:r>
            <a:endParaRPr lang="zh-TW" altLang="en-US" dirty="0"/>
          </a:p>
        </p:txBody>
      </p:sp>
      <p:sp>
        <p:nvSpPr>
          <p:cNvPr id="2" name="內容版面配置區 1"/>
          <p:cNvSpPr>
            <a:spLocks noGrp="1"/>
          </p:cNvSpPr>
          <p:nvPr>
            <p:ph idx="1"/>
          </p:nvPr>
        </p:nvSpPr>
        <p:spPr>
          <a:xfrm>
            <a:off x="251521" y="2492896"/>
            <a:ext cx="8568952" cy="3993894"/>
          </a:xfrm>
        </p:spPr>
        <p:txBody>
          <a:bodyPr>
            <a:normAutofit fontScale="70000" lnSpcReduction="20000"/>
          </a:bodyPr>
          <a:lstStyle/>
          <a:p>
            <a:r>
              <a:rPr lang="en-US" altLang="zh-TW" dirty="0"/>
              <a:t>The second incarnation of </a:t>
            </a:r>
            <a:r>
              <a:rPr lang="en-US" altLang="zh-TW" b="1" dirty="0" smtClean="0">
                <a:solidFill>
                  <a:srgbClr val="009900"/>
                </a:solidFill>
                <a:latin typeface="Courier New" panose="02070309020205020404" pitchFamily="49" charset="0"/>
                <a:cs typeface="Courier New" panose="02070309020205020404" pitchFamily="49" charset="0"/>
              </a:rPr>
              <a:t>startup_32</a:t>
            </a:r>
            <a:r>
              <a:rPr lang="en-US" altLang="zh-TW" dirty="0" smtClean="0"/>
              <a:t> </a:t>
            </a:r>
            <a:r>
              <a:rPr lang="en-US" altLang="zh-TW" dirty="0"/>
              <a:t>is also an assembly routine, but it contains 32-bit mode initializations</a:t>
            </a:r>
            <a:r>
              <a:rPr lang="en-US" altLang="zh-TW" dirty="0" smtClean="0"/>
              <a:t>.</a:t>
            </a:r>
          </a:p>
          <a:p>
            <a:r>
              <a:rPr lang="en-US" altLang="zh-TW" dirty="0" smtClean="0"/>
              <a:t>It </a:t>
            </a:r>
          </a:p>
          <a:p>
            <a:pPr lvl="1"/>
            <a:r>
              <a:rPr lang="en-US" altLang="zh-TW" dirty="0" smtClean="0"/>
              <a:t>clears </a:t>
            </a:r>
            <a:r>
              <a:rPr lang="en-US" altLang="zh-TW" dirty="0"/>
              <a:t>the </a:t>
            </a:r>
            <a:r>
              <a:rPr lang="en-US" altLang="zh-TW" b="1" dirty="0" err="1">
                <a:solidFill>
                  <a:srgbClr val="009900"/>
                </a:solidFill>
                <a:latin typeface="Courier New" panose="02070309020205020404" pitchFamily="49" charset="0"/>
                <a:cs typeface="Courier New" panose="02070309020205020404" pitchFamily="49" charset="0"/>
              </a:rPr>
              <a:t>bss</a:t>
            </a:r>
            <a:r>
              <a:rPr lang="en-US" altLang="zh-TW" dirty="0"/>
              <a:t> segment for the protected-mode kernel (which is the </a:t>
            </a:r>
            <a:r>
              <a:rPr lang="en-US" altLang="zh-TW" i="1" dirty="0"/>
              <a:t>true</a:t>
            </a:r>
            <a:r>
              <a:rPr lang="en-US" altLang="zh-TW" dirty="0"/>
              <a:t> kernel that will now run until the machine reboots or shuts down), </a:t>
            </a:r>
            <a:endParaRPr lang="en-US" altLang="zh-TW" dirty="0" smtClean="0"/>
          </a:p>
          <a:p>
            <a:pPr lvl="1"/>
            <a:r>
              <a:rPr lang="en-US" altLang="zh-TW" dirty="0" smtClean="0"/>
              <a:t>sets </a:t>
            </a:r>
            <a:r>
              <a:rPr lang="en-US" altLang="zh-TW" dirty="0"/>
              <a:t>up the final </a:t>
            </a:r>
            <a:r>
              <a:rPr lang="en-US" altLang="zh-TW" i="1" dirty="0">
                <a:solidFill>
                  <a:srgbClr val="FF0000"/>
                </a:solidFill>
                <a:latin typeface="Times New Roman" panose="02020603050405020304" pitchFamily="18" charset="0"/>
                <a:cs typeface="Times New Roman" panose="02020603050405020304" pitchFamily="18" charset="0"/>
              </a:rPr>
              <a:t>global descriptor table</a:t>
            </a:r>
            <a:r>
              <a:rPr lang="en-US" altLang="zh-TW" dirty="0">
                <a:solidFill>
                  <a:schemeClr val="tx1"/>
                </a:solidFill>
                <a:cs typeface="Times New Roman" panose="02020603050405020304" pitchFamily="18" charset="0"/>
              </a:rPr>
              <a:t> </a:t>
            </a:r>
            <a:r>
              <a:rPr lang="en-US" altLang="zh-TW" dirty="0"/>
              <a:t>for memory, </a:t>
            </a:r>
            <a:endParaRPr lang="en-US" altLang="zh-TW" dirty="0" smtClean="0"/>
          </a:p>
          <a:p>
            <a:pPr lvl="1"/>
            <a:r>
              <a:rPr lang="en-US" altLang="zh-TW" dirty="0" smtClean="0"/>
              <a:t>builds </a:t>
            </a:r>
            <a:r>
              <a:rPr lang="en-US" altLang="zh-TW" i="1" dirty="0">
                <a:solidFill>
                  <a:srgbClr val="FF0000"/>
                </a:solidFill>
                <a:latin typeface="Times New Roman" panose="02020603050405020304" pitchFamily="18" charset="0"/>
                <a:cs typeface="Times New Roman" panose="02020603050405020304" pitchFamily="18" charset="0"/>
              </a:rPr>
              <a:t>page tables </a:t>
            </a:r>
            <a:r>
              <a:rPr lang="en-US" altLang="zh-TW" dirty="0"/>
              <a:t>so that paging can be turned on, </a:t>
            </a:r>
            <a:endParaRPr lang="en-US" altLang="zh-TW" dirty="0" smtClean="0"/>
          </a:p>
          <a:p>
            <a:pPr lvl="1"/>
            <a:r>
              <a:rPr lang="en-US" altLang="zh-TW" dirty="0" smtClean="0"/>
              <a:t>enables </a:t>
            </a:r>
            <a:r>
              <a:rPr lang="en-US" altLang="zh-TW" dirty="0"/>
              <a:t>paging, </a:t>
            </a:r>
            <a:endParaRPr lang="en-US" altLang="zh-TW" dirty="0" smtClean="0"/>
          </a:p>
          <a:p>
            <a:pPr lvl="1"/>
            <a:r>
              <a:rPr lang="en-US" altLang="zh-TW" dirty="0" smtClean="0"/>
              <a:t>initializes </a:t>
            </a:r>
            <a:r>
              <a:rPr lang="en-US" altLang="zh-TW" dirty="0"/>
              <a:t>a stack, </a:t>
            </a:r>
            <a:endParaRPr lang="en-US" altLang="zh-TW" dirty="0" smtClean="0"/>
          </a:p>
          <a:p>
            <a:pPr lvl="1"/>
            <a:r>
              <a:rPr lang="en-US" altLang="zh-TW" dirty="0" smtClean="0"/>
              <a:t>creates </a:t>
            </a:r>
            <a:r>
              <a:rPr lang="en-US" altLang="zh-TW" dirty="0"/>
              <a:t>the final </a:t>
            </a:r>
            <a:r>
              <a:rPr lang="en-US" altLang="zh-TW" i="1" dirty="0">
                <a:solidFill>
                  <a:srgbClr val="FF0000"/>
                </a:solidFill>
                <a:latin typeface="Times New Roman" panose="02020603050405020304" pitchFamily="18" charset="0"/>
                <a:cs typeface="Times New Roman" panose="02020603050405020304" pitchFamily="18" charset="0"/>
              </a:rPr>
              <a:t>interrupt descriptor table</a:t>
            </a:r>
            <a:r>
              <a:rPr lang="en-US" altLang="zh-TW" dirty="0"/>
              <a:t>, and </a:t>
            </a:r>
            <a:endParaRPr lang="en-US" altLang="zh-TW" dirty="0" smtClean="0"/>
          </a:p>
          <a:p>
            <a:pPr lvl="1"/>
            <a:r>
              <a:rPr lang="en-US" altLang="zh-TW" dirty="0" smtClean="0"/>
              <a:t>finally </a:t>
            </a:r>
            <a:r>
              <a:rPr lang="en-US" altLang="zh-TW" dirty="0"/>
              <a:t>jumps to </a:t>
            </a:r>
            <a:r>
              <a:rPr lang="en-US" altLang="zh-TW" dirty="0" err="1"/>
              <a:t>to</a:t>
            </a:r>
            <a:r>
              <a:rPr lang="en-US" altLang="zh-TW" dirty="0"/>
              <a:t> the architecture-independent kernel start-up, </a:t>
            </a:r>
            <a:r>
              <a:rPr lang="en-US" altLang="zh-TW" b="1" dirty="0" err="1">
                <a:solidFill>
                  <a:srgbClr val="009900"/>
                </a:solidFill>
                <a:latin typeface="Courier New" panose="02070309020205020404" pitchFamily="49" charset="0"/>
                <a:cs typeface="Courier New" panose="02070309020205020404" pitchFamily="49" charset="0"/>
                <a:hlinkClick r:id="rId3"/>
              </a:rPr>
              <a:t>start_kernel</a:t>
            </a:r>
            <a:r>
              <a:rPr lang="en-US" altLang="zh-TW" b="1" dirty="0" smtClean="0">
                <a:solidFill>
                  <a:srgbClr val="009900"/>
                </a:solidFill>
                <a:latin typeface="Courier New" panose="02070309020205020404" pitchFamily="49" charset="0"/>
                <a:cs typeface="Courier New" panose="02070309020205020404" pitchFamily="49" charset="0"/>
                <a:hlinkClick r:id="rId3"/>
              </a:rPr>
              <a:t>()</a:t>
            </a:r>
            <a:r>
              <a:rPr lang="en-US" altLang="zh-TW" dirty="0" smtClean="0"/>
              <a:t>. </a:t>
            </a:r>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88</a:t>
            </a:fld>
            <a:endParaRPr lang="zh-TW" altLang="en-US"/>
          </a:p>
        </p:txBody>
      </p:sp>
    </p:spTree>
    <p:extLst>
      <p:ext uri="{BB962C8B-B14F-4D97-AF65-F5344CB8AC3E}">
        <p14:creationId xmlns:p14="http://schemas.microsoft.com/office/powerpoint/2010/main" val="1288226041"/>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Real Mode Protocol </a:t>
            </a:r>
            <a:r>
              <a:rPr lang="en-US" altLang="zh-TW" i="1" baseline="-25000" dirty="0" smtClean="0"/>
              <a:t>[</a:t>
            </a:r>
            <a:r>
              <a:rPr lang="en-US" altLang="zh-TW" i="1" baseline="-25000" dirty="0" smtClean="0">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89</a:t>
            </a:fld>
            <a:endParaRPr lang="zh-TW" alt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204864"/>
            <a:ext cx="8847906" cy="4116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0258391"/>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260648"/>
            <a:ext cx="8229600" cy="720080"/>
          </a:xfrm>
        </p:spPr>
        <p:txBody>
          <a:bodyPr>
            <a:normAutofit fontScale="90000"/>
          </a:bodyPr>
          <a:lstStyle/>
          <a:p>
            <a:r>
              <a:rPr lang="en-US" altLang="zh-TW" dirty="0" smtClean="0"/>
              <a:t>Boot Protocol </a:t>
            </a:r>
            <a:r>
              <a:rPr lang="en-US" altLang="zh-TW" i="1" baseline="-25000" dirty="0" smtClean="0"/>
              <a:t>[</a:t>
            </a:r>
            <a:r>
              <a:rPr lang="en-US" altLang="zh-TW" i="1" baseline="-25000" dirty="0" smtClean="0">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90</a:t>
            </a:fld>
            <a:endParaRPr lang="zh-TW" alt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692" y="1196752"/>
            <a:ext cx="8769796" cy="5248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211007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251520" y="548680"/>
            <a:ext cx="8712968" cy="864096"/>
          </a:xfrm>
        </p:spPr>
        <p:txBody>
          <a:bodyPr>
            <a:normAutofit fontScale="90000"/>
          </a:bodyPr>
          <a:lstStyle/>
          <a:p>
            <a:r>
              <a:rPr lang="en-US" altLang="zh-TW" dirty="0"/>
              <a:t>Boot Protocol </a:t>
            </a:r>
            <a:r>
              <a:rPr lang="en-US" altLang="zh-TW" dirty="0" smtClean="0"/>
              <a:t>in </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en-US" altLang="zh-TW" dirty="0" smtClean="0"/>
              <a:t> </a:t>
            </a:r>
            <a:r>
              <a:rPr lang="en-US" altLang="zh-TW" i="1" baseline="-25000" dirty="0" smtClean="0"/>
              <a:t>[</a:t>
            </a:r>
            <a:r>
              <a:rPr lang="en-US" altLang="zh-TW" i="1" baseline="-25000" dirty="0" smtClean="0">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91</a:t>
            </a:fld>
            <a:endParaRPr lang="zh-TW" altLang="en-US"/>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595596"/>
            <a:ext cx="7992888" cy="5078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361948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38328"/>
            <a:ext cx="8229600" cy="776777"/>
          </a:xfrm>
        </p:spPr>
        <p:txBody>
          <a:bodyPr/>
          <a:lstStyle/>
          <a:p>
            <a:r>
              <a:rPr lang="en-US" altLang="zh-TW" dirty="0" smtClean="0"/>
              <a:t>Fast Backward </a:t>
            </a:r>
            <a:r>
              <a:rPr lang="en-US" altLang="zh-TW" i="1" baseline="-25000" dirty="0" smtClean="0"/>
              <a:t>[</a:t>
            </a:r>
            <a:r>
              <a:rPr lang="en-US" altLang="zh-TW" i="1" baseline="-25000" dirty="0" smtClean="0">
                <a:hlinkClick r:id="rId2"/>
              </a:rPr>
              <a:t>Chen </a:t>
            </a:r>
            <a:r>
              <a:rPr lang="en-US" altLang="zh-TW" i="1" baseline="-25000" dirty="0" err="1">
                <a:hlinkClick r:id="rId2"/>
              </a:rPr>
              <a:t>Weixiang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92</a:t>
            </a:fld>
            <a:endParaRPr lang="zh-TW" alt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06265"/>
            <a:ext cx="8776667" cy="50310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33015685"/>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457200" y="2276872"/>
            <a:ext cx="8075240" cy="1728192"/>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normAutofit/>
          </a:bodyPr>
          <a:lstStyle/>
          <a:p>
            <a:pPr marL="0" indent="0" algn="ctr">
              <a:buNone/>
            </a:pPr>
            <a:endParaRPr lang="en-US" altLang="zh-TW" sz="4000" dirty="0" smtClean="0"/>
          </a:p>
          <a:p>
            <a:pPr marL="0" indent="0" algn="ctr">
              <a:buNone/>
            </a:pPr>
            <a:r>
              <a:rPr lang="en-US" altLang="zh-TW" sz="4000" dirty="0" smtClean="0">
                <a:hlinkClick r:id="rId2"/>
              </a:rPr>
              <a:t>The Kernel </a:t>
            </a:r>
            <a:r>
              <a:rPr lang="en-US" altLang="zh-TW" sz="4000" dirty="0">
                <a:hlinkClick r:id="rId2"/>
              </a:rPr>
              <a:t>Setup Entry </a:t>
            </a:r>
            <a:r>
              <a:rPr lang="en-US" altLang="zh-TW" sz="4000" dirty="0" smtClean="0">
                <a:hlinkClick r:id="rId2"/>
              </a:rPr>
              <a:t>Point</a:t>
            </a:r>
            <a:r>
              <a:rPr lang="en-US" altLang="zh-TW" sz="4000" dirty="0" smtClean="0"/>
              <a:t> </a:t>
            </a:r>
            <a:r>
              <a:rPr lang="en-US" altLang="zh-TW" sz="4000" i="1" baseline="-25000" dirty="0" smtClean="0"/>
              <a:t>[</a:t>
            </a:r>
            <a:r>
              <a:rPr lang="en-US" altLang="zh-TW" sz="4000" i="1" baseline="-25000" dirty="0">
                <a:hlinkClick r:id="rId3"/>
              </a:rPr>
              <a:t>0xAX</a:t>
            </a:r>
            <a:r>
              <a:rPr lang="en-US" altLang="zh-TW" sz="4000" baseline="-25000" dirty="0" smtClean="0"/>
              <a:t>]</a:t>
            </a:r>
            <a:endParaRPr lang="zh-TW" altLang="en-US" sz="4000" baseline="-250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93</a:t>
            </a:fld>
            <a:endParaRPr lang="zh-TW" altLang="en-US"/>
          </a:p>
        </p:txBody>
      </p:sp>
    </p:spTree>
    <p:extLst>
      <p:ext uri="{BB962C8B-B14F-4D97-AF65-F5344CB8AC3E}">
        <p14:creationId xmlns:p14="http://schemas.microsoft.com/office/powerpoint/2010/main" val="2776826962"/>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_start</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a:xfrm>
            <a:off x="107505" y="2060848"/>
            <a:ext cx="8856984" cy="3057789"/>
          </a:xfrm>
        </p:spPr>
        <p:txBody>
          <a:bodyPr>
            <a:normAutofit fontScale="55000" lnSpcReduction="20000"/>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hlinkClick r:id="rId2"/>
              </a:rPr>
              <a:t># offset </a:t>
            </a:r>
            <a:r>
              <a:rPr lang="en-US" altLang="zh-TW" b="1" dirty="0">
                <a:solidFill>
                  <a:srgbClr val="FF0000"/>
                </a:solidFill>
                <a:latin typeface="Courier New" panose="02070309020205020404" pitchFamily="49" charset="0"/>
                <a:cs typeface="Courier New" panose="02070309020205020404" pitchFamily="49" charset="0"/>
                <a:hlinkClick r:id="rId2"/>
              </a:rPr>
              <a:t>512</a:t>
            </a:r>
            <a:r>
              <a:rPr lang="en-US" altLang="zh-TW" b="1" dirty="0">
                <a:solidFill>
                  <a:srgbClr val="009900"/>
                </a:solidFill>
                <a:latin typeface="Courier New" panose="02070309020205020404" pitchFamily="49" charset="0"/>
                <a:cs typeface="Courier New" panose="02070309020205020404" pitchFamily="49" charset="0"/>
                <a:hlinkClick r:id="rId2"/>
              </a:rPr>
              <a:t>, entry point</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globl</a:t>
            </a:r>
            <a:r>
              <a:rPr lang="en-US" altLang="zh-TW" b="1" dirty="0">
                <a:solidFill>
                  <a:srgbClr val="009900"/>
                </a:solidFill>
                <a:latin typeface="Courier New" panose="02070309020205020404" pitchFamily="49" charset="0"/>
                <a:cs typeface="Courier New" panose="02070309020205020404" pitchFamily="49" charset="0"/>
              </a:rPr>
              <a:t>	_start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_start: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Explicitly enter this as bytes, or the assembler</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tries to generate a 3-byte jump here, which causes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everything else to push off to the wrong offset.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.byte	0xeb		# short (2-byte) jump</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.byte	start_of_setup-</a:t>
            </a:r>
            <a:r>
              <a:rPr lang="en-US" altLang="zh-TW" b="1" dirty="0">
                <a:solidFill>
                  <a:srgbClr val="0070C0"/>
                </a:solidFill>
                <a:latin typeface="Courier New" panose="02070309020205020404" pitchFamily="49" charset="0"/>
                <a:cs typeface="Courier New" panose="02070309020205020404" pitchFamily="49" charset="0"/>
              </a:rPr>
              <a:t>1</a:t>
            </a:r>
            <a:r>
              <a:rPr lang="en-US" altLang="zh-TW" b="1" dirty="0">
                <a:solidFill>
                  <a:srgbClr val="009900"/>
                </a:solidFill>
                <a:latin typeface="Courier New" panose="02070309020205020404" pitchFamily="49" charset="0"/>
                <a:cs typeface="Courier New" panose="02070309020205020404" pitchFamily="49" charset="0"/>
              </a:rPr>
              <a:t>f</a:t>
            </a:r>
          </a:p>
          <a:p>
            <a:pPr marL="0" indent="0">
              <a:buNone/>
            </a:pPr>
            <a:r>
              <a:rPr lang="en-US" altLang="zh-TW" b="1" dirty="0">
                <a:solidFill>
                  <a:srgbClr val="0070C0"/>
                </a:solidFill>
                <a:latin typeface="Courier New" panose="02070309020205020404" pitchFamily="49" charset="0"/>
                <a:cs typeface="Courier New" panose="02070309020205020404" pitchFamily="49" charset="0"/>
              </a:rPr>
              <a:t>1:</a:t>
            </a:r>
            <a:endParaRPr lang="zh-TW" altLang="en-US" b="1" dirty="0">
              <a:solidFill>
                <a:srgbClr val="0070C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94</a:t>
            </a:fld>
            <a:endParaRPr lang="zh-TW" altLang="en-US"/>
          </a:p>
        </p:txBody>
      </p:sp>
      <p:sp>
        <p:nvSpPr>
          <p:cNvPr id="5" name="文字方塊 4"/>
          <p:cNvSpPr txBox="1"/>
          <p:nvPr/>
        </p:nvSpPr>
        <p:spPr>
          <a:xfrm>
            <a:off x="107504" y="5301208"/>
            <a:ext cx="8856984" cy="923330"/>
          </a:xfrm>
          <a:prstGeom prst="rect">
            <a:avLst/>
          </a:prstGeom>
          <a:noFill/>
        </p:spPr>
        <p:txBody>
          <a:bodyPr wrap="square" rtlCol="0">
            <a:spAutoFit/>
          </a:bodyPr>
          <a:lstStyle/>
          <a:p>
            <a:pPr marL="285750" indent="-285750">
              <a:buFont typeface="Arial" panose="020B0604020202020204" pitchFamily="34" charset="0"/>
              <a:buChar char="•"/>
            </a:pPr>
            <a:r>
              <a:rPr lang="en-US" altLang="zh-TW" b="1" dirty="0">
                <a:solidFill>
                  <a:srgbClr val="009900"/>
                </a:solidFill>
                <a:latin typeface="Courier New" panose="02070309020205020404" pitchFamily="49" charset="0"/>
                <a:cs typeface="Courier New" panose="02070309020205020404" pitchFamily="49" charset="0"/>
              </a:rPr>
              <a:t>setup</a:t>
            </a:r>
            <a:r>
              <a:rPr lang="zh-TW" altLang="en-US" dirty="0"/>
              <a:t>用于体系结构相关的硬件初始化工作，在</a:t>
            </a:r>
            <a:r>
              <a:rPr lang="en-US" altLang="zh-TW" dirty="0"/>
              <a:t>arch</a:t>
            </a:r>
            <a:r>
              <a:rPr lang="zh-TW" altLang="en-US" dirty="0"/>
              <a:t>目录各个平台中都有类似功能的代码。在</a:t>
            </a:r>
            <a:r>
              <a:rPr lang="en-US" altLang="zh-TW" dirty="0"/>
              <a:t>32</a:t>
            </a:r>
            <a:r>
              <a:rPr lang="zh-TW" altLang="en-US" dirty="0"/>
              <a:t>位的</a:t>
            </a:r>
            <a:r>
              <a:rPr lang="en-US" altLang="zh-TW" dirty="0"/>
              <a:t>x86</a:t>
            </a:r>
            <a:r>
              <a:rPr lang="zh-TW" altLang="en-US" dirty="0"/>
              <a:t>平台中，</a:t>
            </a:r>
            <a:r>
              <a:rPr lang="en-US" altLang="zh-TW" dirty="0"/>
              <a:t>setup</a:t>
            </a:r>
            <a:r>
              <a:rPr lang="zh-TW" altLang="en-US" dirty="0"/>
              <a:t>的入口点是</a:t>
            </a:r>
            <a:r>
              <a:rPr lang="en-US" altLang="zh-TW" dirty="0"/>
              <a:t>arch/x86/boot/</a:t>
            </a:r>
            <a:r>
              <a:rPr lang="en-US" altLang="zh-TW" dirty="0" err="1"/>
              <a:t>header.S</a:t>
            </a:r>
            <a:r>
              <a:rPr lang="zh-TW" altLang="en-US" dirty="0"/>
              <a:t>中的</a:t>
            </a:r>
            <a:r>
              <a:rPr lang="en-US" altLang="zh-TW" b="1" dirty="0">
                <a:solidFill>
                  <a:srgbClr val="009900"/>
                </a:solidFill>
                <a:latin typeface="Courier New" panose="02070309020205020404" pitchFamily="49" charset="0"/>
                <a:cs typeface="Courier New" panose="02070309020205020404" pitchFamily="49" charset="0"/>
              </a:rPr>
              <a:t>_</a:t>
            </a:r>
            <a:r>
              <a:rPr lang="en-US" altLang="zh-TW" b="1" dirty="0" smtClean="0">
                <a:solidFill>
                  <a:srgbClr val="009900"/>
                </a:solidFill>
                <a:latin typeface="Courier New" panose="02070309020205020404" pitchFamily="49" charset="0"/>
                <a:cs typeface="Courier New" panose="02070309020205020404" pitchFamily="49" charset="0"/>
              </a:rPr>
              <a:t>start</a:t>
            </a:r>
            <a:r>
              <a:rPr lang="en-US" altLang="zh-TW" dirty="0" smtClean="0">
                <a:cs typeface="Courier New" panose="02070309020205020404" pitchFamily="49" charset="0"/>
              </a:rPr>
              <a:t>.</a:t>
            </a:r>
          </a:p>
          <a:p>
            <a:pPr marL="285750" indent="-285750">
              <a:buFont typeface="Arial" panose="020B0604020202020204" pitchFamily="34" charset="0"/>
              <a:buChar char="•"/>
            </a:pPr>
            <a:r>
              <a:rPr lang="en-US" altLang="zh-TW" b="1" dirty="0">
                <a:solidFill>
                  <a:srgbClr val="009900"/>
                </a:solidFill>
                <a:latin typeface="Courier New" panose="02070309020205020404" pitchFamily="49" charset="0"/>
                <a:cs typeface="Courier New" panose="02070309020205020404" pitchFamily="49" charset="0"/>
              </a:rPr>
              <a:t>_start</a:t>
            </a:r>
            <a:r>
              <a:rPr lang="zh-TW" altLang="en-US" dirty="0"/>
              <a:t>这里是硬编码一条跳转指令，它跳转至</a:t>
            </a:r>
            <a:r>
              <a:rPr lang="en-US" altLang="zh-TW" b="1" dirty="0" err="1" smtClean="0">
                <a:solidFill>
                  <a:srgbClr val="009900"/>
                </a:solidFill>
                <a:latin typeface="Courier New" panose="02070309020205020404" pitchFamily="49" charset="0"/>
                <a:cs typeface="Courier New" panose="02070309020205020404" pitchFamily="49" charset="0"/>
              </a:rPr>
              <a:t>start_of_setup</a:t>
            </a:r>
            <a:r>
              <a:rPr lang="en-US" altLang="zh-TW" dirty="0" smtClean="0"/>
              <a:t>.</a:t>
            </a:r>
            <a:endParaRPr lang="zh-TW" altLang="en-US" dirty="0"/>
          </a:p>
        </p:txBody>
      </p:sp>
    </p:spTree>
    <p:extLst>
      <p:ext uri="{BB962C8B-B14F-4D97-AF65-F5344CB8AC3E}">
        <p14:creationId xmlns:p14="http://schemas.microsoft.com/office/powerpoint/2010/main" val="114038044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Kernel Setup Entry Point</a:t>
            </a:r>
            <a:endParaRPr lang="zh-TW" altLang="en-US" dirty="0"/>
          </a:p>
        </p:txBody>
      </p:sp>
      <p:sp>
        <p:nvSpPr>
          <p:cNvPr id="2" name="內容版面配置區 1"/>
          <p:cNvSpPr>
            <a:spLocks noGrp="1"/>
          </p:cNvSpPr>
          <p:nvPr>
            <p:ph idx="1"/>
          </p:nvPr>
        </p:nvSpPr>
        <p:spPr>
          <a:xfrm>
            <a:off x="872067" y="2675467"/>
            <a:ext cx="7948405" cy="3450696"/>
          </a:xfrm>
        </p:spPr>
        <p:txBody>
          <a:bodyPr/>
          <a:lstStyle/>
          <a:p>
            <a:pPr marL="0" indent="0">
              <a:buNone/>
            </a:pPr>
            <a:r>
              <a:rPr lang="en-US" altLang="zh-TW" b="1" dirty="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globl</a:t>
            </a:r>
            <a:r>
              <a:rPr lang="en-US" altLang="zh-TW" b="1" dirty="0">
                <a:solidFill>
                  <a:srgbClr val="0B8319"/>
                </a:solidFill>
                <a:latin typeface="Courier New" panose="02070309020205020404" pitchFamily="49" charset="0"/>
                <a:cs typeface="Courier New" panose="02070309020205020404" pitchFamily="49" charset="0"/>
              </a:rPr>
              <a:t> _start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hlinkClick r:id="rId2"/>
              </a:rPr>
              <a:t>_</a:t>
            </a:r>
            <a:r>
              <a:rPr lang="en-US" altLang="zh-TW" b="1" dirty="0">
                <a:solidFill>
                  <a:srgbClr val="0B8319"/>
                </a:solidFill>
                <a:latin typeface="Courier New" panose="02070309020205020404" pitchFamily="49" charset="0"/>
                <a:cs typeface="Courier New" panose="02070309020205020404" pitchFamily="49" charset="0"/>
                <a:hlinkClick r:id="rId2"/>
              </a:rPr>
              <a:t>start</a:t>
            </a:r>
            <a:r>
              <a:rPr lang="en-US" altLang="zh-TW" b="1" dirty="0">
                <a:solidFill>
                  <a:srgbClr val="0B8319"/>
                </a:solidFill>
                <a:latin typeface="Courier New" panose="02070309020205020404" pitchFamily="49" charset="0"/>
                <a:cs typeface="Courier New" panose="02070309020205020404" pitchFamily="49" charset="0"/>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a:solidFill>
                  <a:srgbClr val="0B8319"/>
                </a:solidFill>
                <a:latin typeface="Courier New" panose="02070309020205020404" pitchFamily="49" charset="0"/>
                <a:cs typeface="Courier New" panose="02070309020205020404" pitchFamily="49" charset="0"/>
              </a:rPr>
              <a:t>byte 0xeb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a:solidFill>
                  <a:srgbClr val="0B8319"/>
                </a:solidFill>
                <a:latin typeface="Courier New" panose="02070309020205020404" pitchFamily="49" charset="0"/>
                <a:cs typeface="Courier New" panose="02070309020205020404" pitchFamily="49" charset="0"/>
              </a:rPr>
              <a:t>byte </a:t>
            </a:r>
            <a:r>
              <a:rPr lang="en-US" altLang="zh-TW" b="1" dirty="0" smtClean="0">
                <a:solidFill>
                  <a:srgbClr val="FF0000"/>
                </a:solidFill>
                <a:latin typeface="Courier New" panose="02070309020205020404" pitchFamily="49" charset="0"/>
                <a:cs typeface="Courier New" panose="02070309020205020404" pitchFamily="49" charset="0"/>
              </a:rPr>
              <a:t>start_of_setup</a:t>
            </a: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smtClean="0">
                <a:solidFill>
                  <a:srgbClr val="FF0000"/>
                </a:solidFill>
                <a:latin typeface="Courier New" panose="02070309020205020404" pitchFamily="49" charset="0"/>
                <a:cs typeface="Courier New" panose="02070309020205020404" pitchFamily="49" charset="0"/>
              </a:rPr>
              <a:t>1f</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hlinkClick r:id="rId3"/>
              </a:rPr>
              <a:t>1</a:t>
            </a:r>
            <a:r>
              <a:rPr lang="en-US" altLang="zh-TW" b="1" dirty="0" smtClean="0">
                <a:solidFill>
                  <a:srgbClr val="0B8319"/>
                </a:solidFill>
                <a:latin typeface="Courier New" panose="02070309020205020404" pitchFamily="49" charset="0"/>
                <a:cs typeface="Courier New" panose="02070309020205020404" pitchFamily="49" charset="0"/>
              </a:rPr>
              <a:t>][</a:t>
            </a:r>
            <a:r>
              <a:rPr lang="en-US" altLang="zh-TW" b="1" dirty="0" smtClean="0">
                <a:solidFill>
                  <a:srgbClr val="0B8319"/>
                </a:solidFill>
                <a:latin typeface="Courier New" panose="02070309020205020404" pitchFamily="49" charset="0"/>
                <a:cs typeface="Courier New" panose="02070309020205020404" pitchFamily="49" charset="0"/>
                <a:hlinkClick r:id="rId4"/>
              </a:rPr>
              <a:t>2</a:t>
            </a:r>
            <a:r>
              <a:rPr lang="en-US" altLang="zh-TW" b="1" dirty="0" smtClean="0">
                <a:solidFill>
                  <a:srgbClr val="0B8319"/>
                </a:solidFill>
                <a:latin typeface="Courier New" panose="02070309020205020404" pitchFamily="49" charset="0"/>
                <a:cs typeface="Courier New" panose="02070309020205020404" pitchFamily="49" charset="0"/>
              </a:rPr>
              <a:t>]</a:t>
            </a:r>
          </a:p>
          <a:p>
            <a:pPr marL="0" indent="0">
              <a:buNone/>
            </a:pPr>
            <a:endParaRPr lang="en-US" altLang="zh-TW" dirty="0" smtClean="0"/>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both </a:t>
            </a:r>
            <a:r>
              <a:rPr lang="en-US" altLang="zh-TW" b="1" dirty="0" err="1" smtClean="0">
                <a:solidFill>
                  <a:srgbClr val="FF0000"/>
                </a:solidFill>
                <a:latin typeface="Courier New" panose="02070309020205020404" pitchFamily="49" charset="0"/>
                <a:cs typeface="Courier New" panose="02070309020205020404" pitchFamily="49" charset="0"/>
              </a:rPr>
              <a:t>start_of_setup</a:t>
            </a:r>
            <a:r>
              <a:rPr lang="en-US" altLang="zh-TW" b="1" dirty="0" smtClean="0">
                <a:solidFill>
                  <a:srgbClr val="0B8319"/>
                </a:solidFill>
                <a:latin typeface="Courier New" panose="02070309020205020404" pitchFamily="49" charset="0"/>
                <a:cs typeface="Courier New" panose="02070309020205020404" pitchFamily="49" charset="0"/>
              </a:rPr>
              <a:t> and </a:t>
            </a:r>
            <a:r>
              <a:rPr lang="en-US" altLang="zh-TW" b="1" dirty="0" smtClean="0">
                <a:solidFill>
                  <a:srgbClr val="FF0000"/>
                </a:solidFill>
                <a:latin typeface="Courier New" panose="02070309020205020404" pitchFamily="49" charset="0"/>
                <a:cs typeface="Courier New" panose="02070309020205020404" pitchFamily="49" charset="0"/>
              </a:rPr>
              <a:t>1f</a:t>
            </a:r>
            <a:r>
              <a:rPr lang="en-US" altLang="zh-TW" b="1" dirty="0" smtClean="0">
                <a:solidFill>
                  <a:srgbClr val="0B8319"/>
                </a:solidFill>
                <a:latin typeface="Courier New" panose="02070309020205020404" pitchFamily="49" charset="0"/>
                <a:cs typeface="Courier New" panose="02070309020205020404" pitchFamily="49" charset="0"/>
              </a:rPr>
              <a:t> are addresses.</a:t>
            </a:r>
          </a:p>
          <a:p>
            <a:endParaRPr lang="en-US" altLang="zh-TW" dirty="0"/>
          </a:p>
          <a:p>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95</a:t>
            </a:fld>
            <a:endParaRPr lang="zh-TW" altLang="en-US"/>
          </a:p>
        </p:txBody>
      </p:sp>
    </p:spTree>
    <p:extLst>
      <p:ext uri="{BB962C8B-B14F-4D97-AF65-F5344CB8AC3E}">
        <p14:creationId xmlns:p14="http://schemas.microsoft.com/office/powerpoint/2010/main" val="296167285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start_of_setup</a:t>
            </a:r>
            <a:r>
              <a:rPr lang="en-US" altLang="zh-TW" dirty="0" smtClean="0"/>
              <a:t> </a:t>
            </a:r>
            <a:r>
              <a:rPr lang="en-US" altLang="zh-TW" i="1" baseline="-25000" dirty="0" smtClean="0"/>
              <a:t>[</a:t>
            </a:r>
            <a:r>
              <a:rPr lang="en-US" altLang="zh-TW" i="1" baseline="-25000" dirty="0" smtClean="0">
                <a:hlinkClick r:id="rId2"/>
              </a:rPr>
              <a:t>0xAX</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normAutofit fontScale="85000" lnSpcReduction="10000"/>
          </a:bodyPr>
          <a:lstStyle/>
          <a:p>
            <a:r>
              <a:rPr lang="en-US" altLang="zh-TW" dirty="0"/>
              <a:t>After the jump to </a:t>
            </a:r>
            <a:r>
              <a:rPr lang="en-US" altLang="zh-TW" b="1" dirty="0" err="1">
                <a:solidFill>
                  <a:srgbClr val="009900"/>
                </a:solidFill>
                <a:latin typeface="Courier New" panose="02070309020205020404" pitchFamily="49" charset="0"/>
                <a:cs typeface="Courier New" panose="02070309020205020404" pitchFamily="49" charset="0"/>
              </a:rPr>
              <a:t>start_of_setup</a:t>
            </a:r>
            <a:r>
              <a:rPr lang="en-US" altLang="zh-TW" dirty="0"/>
              <a:t>, the kernel needs to do the following:</a:t>
            </a:r>
          </a:p>
          <a:p>
            <a:pPr lvl="1"/>
            <a:r>
              <a:rPr lang="en-US" altLang="zh-TW" dirty="0" smtClean="0"/>
              <a:t>Make </a:t>
            </a:r>
            <a:r>
              <a:rPr lang="en-US" altLang="zh-TW" dirty="0"/>
              <a:t>sure that all segment register values are equal</a:t>
            </a:r>
          </a:p>
          <a:p>
            <a:pPr lvl="1"/>
            <a:r>
              <a:rPr lang="en-US" altLang="zh-TW" dirty="0"/>
              <a:t>Set up a correct stack, if needed</a:t>
            </a:r>
          </a:p>
          <a:p>
            <a:pPr lvl="1"/>
            <a:r>
              <a:rPr lang="en-US" altLang="zh-TW" dirty="0"/>
              <a:t>Set up </a:t>
            </a:r>
            <a:r>
              <a:rPr lang="en-US" altLang="zh-TW" dirty="0" err="1"/>
              <a:t>bss</a:t>
            </a:r>
            <a:endParaRPr lang="en-US" altLang="zh-TW" dirty="0"/>
          </a:p>
          <a:p>
            <a:pPr lvl="1"/>
            <a:r>
              <a:rPr lang="en-US" altLang="zh-TW" dirty="0"/>
              <a:t>Jump to the C code in </a:t>
            </a:r>
            <a:r>
              <a:rPr lang="en-US" altLang="zh-TW" b="1" dirty="0" smtClean="0">
                <a:solidFill>
                  <a:srgbClr val="009900"/>
                </a:solidFill>
                <a:latin typeface="Courier New" panose="02070309020205020404" pitchFamily="49" charset="0"/>
                <a:cs typeface="Courier New" panose="02070309020205020404" pitchFamily="49" charset="0"/>
              </a:rPr>
              <a:t>arch/x86/boot/</a:t>
            </a:r>
            <a:r>
              <a:rPr lang="en-US" altLang="zh-TW" b="1" dirty="0" err="1" smtClean="0">
                <a:solidFill>
                  <a:srgbClr val="009900"/>
                </a:solidFill>
                <a:latin typeface="Courier New" panose="02070309020205020404" pitchFamily="49" charset="0"/>
                <a:cs typeface="Courier New" panose="02070309020205020404" pitchFamily="49" charset="0"/>
              </a:rPr>
              <a:t>main.c</a:t>
            </a:r>
            <a:endParaRPr lang="en-US" altLang="zh-TW" b="1" dirty="0" smtClean="0">
              <a:solidFill>
                <a:srgbClr val="009900"/>
              </a:solidFill>
              <a:latin typeface="Courier New" panose="02070309020205020404" pitchFamily="49" charset="0"/>
              <a:cs typeface="Courier New" panose="02070309020205020404" pitchFamily="49" charset="0"/>
            </a:endParaRPr>
          </a:p>
          <a:p>
            <a:pPr lvl="1"/>
            <a:endParaRPr lang="en-US" altLang="zh-TW" b="1" dirty="0">
              <a:solidFill>
                <a:srgbClr val="009900"/>
              </a:solidFill>
              <a:latin typeface="Courier New" panose="02070309020205020404" pitchFamily="49" charset="0"/>
              <a:cs typeface="Courier New" panose="02070309020205020404" pitchFamily="49" charset="0"/>
            </a:endParaRPr>
          </a:p>
          <a:p>
            <a:r>
              <a:rPr lang="en-US" altLang="zh-TW" dirty="0"/>
              <a:t>Almost all of the setup code is for preparing the C language environment in real mode.</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96</a:t>
            </a:fld>
            <a:endParaRPr lang="zh-TW" altLang="en-US"/>
          </a:p>
        </p:txBody>
      </p:sp>
    </p:spTree>
    <p:extLst>
      <p:ext uri="{BB962C8B-B14F-4D97-AF65-F5344CB8AC3E}">
        <p14:creationId xmlns:p14="http://schemas.microsoft.com/office/powerpoint/2010/main" val="259973188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rmAutofit fontScale="90000"/>
          </a:bodyPr>
          <a:lstStyle/>
          <a:p>
            <a:r>
              <a:rPr lang="en-US" altLang="zh-TW" dirty="0"/>
              <a:t>The </a:t>
            </a:r>
            <a:r>
              <a:rPr lang="en-US" altLang="zh-TW" dirty="0" smtClean="0"/>
              <a:t>Actual Kernel Setup Entry Point</a:t>
            </a:r>
            <a:endParaRPr lang="zh-TW" altLang="en-US" dirty="0"/>
          </a:p>
        </p:txBody>
      </p:sp>
      <p:sp>
        <p:nvSpPr>
          <p:cNvPr id="2" name="內容版面配置區 1"/>
          <p:cNvSpPr>
            <a:spLocks noGrp="1"/>
          </p:cNvSpPr>
          <p:nvPr>
            <p:ph idx="1"/>
          </p:nvPr>
        </p:nvSpPr>
        <p:spPr>
          <a:xfrm>
            <a:off x="107504" y="2060848"/>
            <a:ext cx="8928991" cy="4536504"/>
          </a:xfrm>
        </p:spPr>
        <p:txBody>
          <a:bodyPr>
            <a:normAutofit lnSpcReduction="10000"/>
          </a:bodyPr>
          <a:lstStyle/>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a:t>
            </a:r>
            <a:r>
              <a:rPr lang="en-US" altLang="zh-TW" sz="2000" b="1" dirty="0">
                <a:solidFill>
                  <a:srgbClr val="0B8319"/>
                </a:solidFill>
                <a:latin typeface="Courier New" panose="02070309020205020404" pitchFamily="49" charset="0"/>
                <a:cs typeface="Courier New" panose="02070309020205020404" pitchFamily="49" charset="0"/>
              </a:rPr>
              <a:t>offset 512, entry point</a:t>
            </a:r>
          </a:p>
          <a:p>
            <a:pPr marL="0" indent="0">
              <a:buNone/>
            </a:pPr>
            <a:endParaRPr lang="en-US" altLang="zh-TW" sz="2000"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a:t>
            </a:r>
            <a:r>
              <a:rPr lang="en-US" altLang="zh-TW" sz="2000" b="1" dirty="0" err="1">
                <a:solidFill>
                  <a:srgbClr val="0B8319"/>
                </a:solidFill>
                <a:latin typeface="Courier New" panose="02070309020205020404" pitchFamily="49" charset="0"/>
                <a:cs typeface="Courier New" panose="02070309020205020404" pitchFamily="49" charset="0"/>
              </a:rPr>
              <a:t>globl</a:t>
            </a:r>
            <a:r>
              <a:rPr lang="en-US" altLang="zh-TW" sz="2000" b="1" dirty="0">
                <a:solidFill>
                  <a:srgbClr val="0B8319"/>
                </a:solidFill>
                <a:latin typeface="Courier New" panose="02070309020205020404" pitchFamily="49" charset="0"/>
                <a:cs typeface="Courier New" panose="02070309020205020404" pitchFamily="49" charset="0"/>
              </a:rPr>
              <a:t>	_start</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hlinkClick r:id="rId2"/>
              </a:rPr>
              <a:t>_start</a:t>
            </a:r>
            <a:r>
              <a:rPr lang="en-US" altLang="zh-TW" sz="2000" b="1" dirty="0">
                <a:solidFill>
                  <a:srgbClr val="0B8319"/>
                </a:solidFill>
                <a:latin typeface="Courier New" panose="02070309020205020404" pitchFamily="49" charset="0"/>
                <a:cs typeface="Courier New" panose="02070309020205020404" pitchFamily="49" charset="0"/>
              </a:rPr>
              <a:t>:</a:t>
            </a:r>
          </a:p>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 </a:t>
            </a:r>
            <a:r>
              <a:rPr lang="en-US" altLang="zh-TW" sz="2000" b="1" dirty="0">
                <a:solidFill>
                  <a:srgbClr val="0B8319"/>
                </a:solidFill>
                <a:latin typeface="Courier New" panose="02070309020205020404" pitchFamily="49" charset="0"/>
                <a:cs typeface="Courier New" panose="02070309020205020404" pitchFamily="49" charset="0"/>
              </a:rPr>
              <a:t>Explicitly enter this as bytes, or the assembler</a:t>
            </a:r>
          </a:p>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 </a:t>
            </a:r>
            <a:r>
              <a:rPr lang="en-US" altLang="zh-TW" sz="2000" b="1" dirty="0">
                <a:solidFill>
                  <a:srgbClr val="0B8319"/>
                </a:solidFill>
                <a:latin typeface="Courier New" panose="02070309020205020404" pitchFamily="49" charset="0"/>
                <a:cs typeface="Courier New" panose="02070309020205020404" pitchFamily="49" charset="0"/>
              </a:rPr>
              <a:t>tries to generate a 3-byte jump here, which causes</a:t>
            </a:r>
          </a:p>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 </a:t>
            </a:r>
            <a:r>
              <a:rPr lang="en-US" altLang="zh-TW" sz="2000" b="1" dirty="0">
                <a:solidFill>
                  <a:srgbClr val="0B8319"/>
                </a:solidFill>
                <a:latin typeface="Courier New" panose="02070309020205020404" pitchFamily="49" charset="0"/>
                <a:cs typeface="Courier New" panose="02070309020205020404" pitchFamily="49" charset="0"/>
              </a:rPr>
              <a:t>everything else to push off to the wrong offset.</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smtClean="0">
                <a:solidFill>
                  <a:srgbClr val="0B8319"/>
                </a:solidFill>
                <a:latin typeface="Courier New" panose="02070309020205020404" pitchFamily="49" charset="0"/>
                <a:cs typeface="Courier New" panose="02070309020205020404" pitchFamily="49" charset="0"/>
              </a:rPr>
              <a:t>.</a:t>
            </a:r>
            <a:r>
              <a:rPr lang="en-US" altLang="zh-TW" sz="2000" b="1" dirty="0">
                <a:solidFill>
                  <a:srgbClr val="0B8319"/>
                </a:solidFill>
                <a:latin typeface="Courier New" panose="02070309020205020404" pitchFamily="49" charset="0"/>
                <a:cs typeface="Courier New" panose="02070309020205020404" pitchFamily="49" charset="0"/>
              </a:rPr>
              <a:t>byte	0xeb		# short (2-byte) jump</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smtClean="0">
                <a:solidFill>
                  <a:srgbClr val="0B8319"/>
                </a:solidFill>
                <a:latin typeface="Courier New" panose="02070309020205020404" pitchFamily="49" charset="0"/>
                <a:cs typeface="Courier New" panose="02070309020205020404" pitchFamily="49" charset="0"/>
              </a:rPr>
              <a:t>.</a:t>
            </a:r>
            <a:r>
              <a:rPr lang="en-US" altLang="zh-TW" sz="2000" b="1" dirty="0">
                <a:solidFill>
                  <a:srgbClr val="0B8319"/>
                </a:solidFill>
                <a:latin typeface="Courier New" panose="02070309020205020404" pitchFamily="49" charset="0"/>
                <a:cs typeface="Courier New" panose="02070309020205020404" pitchFamily="49" charset="0"/>
              </a:rPr>
              <a:t>byte	</a:t>
            </a:r>
            <a:r>
              <a:rPr lang="en-US" altLang="zh-TW" sz="2000" b="1" dirty="0" smtClean="0">
                <a:solidFill>
                  <a:srgbClr val="FF0000"/>
                </a:solidFill>
                <a:latin typeface="Courier New" panose="02070309020205020404" pitchFamily="49" charset="0"/>
                <a:cs typeface="Courier New" panose="02070309020205020404" pitchFamily="49" charset="0"/>
              </a:rPr>
              <a:t>start_of_setup</a:t>
            </a:r>
            <a:r>
              <a:rPr lang="en-US" altLang="zh-TW" sz="2000" b="1" dirty="0" smtClean="0">
                <a:solidFill>
                  <a:srgbClr val="0B8319"/>
                </a:solidFill>
                <a:latin typeface="Courier New" panose="02070309020205020404" pitchFamily="49" charset="0"/>
                <a:cs typeface="Courier New" panose="02070309020205020404" pitchFamily="49" charset="0"/>
              </a:rPr>
              <a:t>-</a:t>
            </a:r>
            <a:r>
              <a:rPr lang="en-US" altLang="zh-TW" sz="2000" b="1" dirty="0" smtClean="0">
                <a:solidFill>
                  <a:srgbClr val="FF0000"/>
                </a:solidFill>
                <a:latin typeface="Courier New" panose="02070309020205020404" pitchFamily="49" charset="0"/>
                <a:cs typeface="Courier New" panose="02070309020205020404" pitchFamily="49" charset="0"/>
              </a:rPr>
              <a:t>1f</a:t>
            </a:r>
            <a:r>
              <a:rPr lang="en-US" altLang="zh-TW" sz="2000" b="1" dirty="0" smtClean="0">
                <a:solidFill>
                  <a:srgbClr val="0B8319"/>
                </a:solidFill>
                <a:latin typeface="Courier New" panose="02070309020205020404" pitchFamily="49" charset="0"/>
                <a:cs typeface="Courier New" panose="02070309020205020404" pitchFamily="49" charset="0"/>
              </a:rPr>
              <a:t> # </a:t>
            </a:r>
            <a:r>
              <a:rPr lang="en-US" altLang="zh-TW" sz="2000" b="1" dirty="0" err="1" smtClean="0">
                <a:solidFill>
                  <a:srgbClr val="FF0000"/>
                </a:solidFill>
                <a:latin typeface="Courier New" panose="02070309020205020404" pitchFamily="49" charset="0"/>
                <a:cs typeface="Courier New" panose="02070309020205020404" pitchFamily="49" charset="0"/>
              </a:rPr>
              <a:t>start_of_setup</a:t>
            </a:r>
            <a:r>
              <a:rPr lang="en-US" altLang="zh-TW" sz="2000" b="1" dirty="0" smtClean="0">
                <a:solidFill>
                  <a:srgbClr val="0B8319"/>
                </a:solidFill>
                <a:latin typeface="Courier New" panose="02070309020205020404" pitchFamily="49" charset="0"/>
                <a:cs typeface="Courier New" panose="02070309020205020404" pitchFamily="49" charset="0"/>
              </a:rPr>
              <a:t> minus </a:t>
            </a:r>
            <a:r>
              <a:rPr lang="en-US" altLang="zh-TW" sz="2000" b="1" dirty="0" smtClean="0">
                <a:solidFill>
                  <a:srgbClr val="FF0000"/>
                </a:solidFill>
                <a:latin typeface="Courier New" panose="02070309020205020404" pitchFamily="49" charset="0"/>
                <a:cs typeface="Courier New" panose="02070309020205020404" pitchFamily="49" charset="0"/>
              </a:rPr>
              <a:t>1f</a:t>
            </a:r>
            <a:endParaRPr lang="en-US" altLang="zh-TW" sz="2000"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1</a:t>
            </a:r>
            <a:r>
              <a:rPr lang="en-US" altLang="zh-TW" sz="2000" b="1" dirty="0" smtClean="0">
                <a:solidFill>
                  <a:srgbClr val="0B8319"/>
                </a:solidFill>
                <a:latin typeface="Courier New" panose="02070309020205020404" pitchFamily="49" charset="0"/>
                <a:cs typeface="Courier New" panose="02070309020205020404" pitchFamily="49" charset="0"/>
              </a:rPr>
              <a:t>:</a:t>
            </a:r>
          </a:p>
          <a:p>
            <a:r>
              <a:rPr lang="en-US" altLang="zh-TW" sz="2800" dirty="0"/>
              <a:t>Here we can see a </a:t>
            </a:r>
            <a:r>
              <a:rPr lang="en-US" altLang="zh-TW" sz="2800" b="1" dirty="0" err="1">
                <a:solidFill>
                  <a:srgbClr val="0B8319"/>
                </a:solidFill>
                <a:latin typeface="Courier New" panose="02070309020205020404" pitchFamily="49" charset="0"/>
                <a:cs typeface="Courier New" panose="02070309020205020404" pitchFamily="49" charset="0"/>
              </a:rPr>
              <a:t>jmp</a:t>
            </a:r>
            <a:r>
              <a:rPr lang="en-US" altLang="zh-TW" sz="2800" dirty="0"/>
              <a:t> instruction opcode (</a:t>
            </a:r>
            <a:r>
              <a:rPr lang="en-US" altLang="zh-TW" sz="2800" b="1" dirty="0">
                <a:solidFill>
                  <a:srgbClr val="0B8319"/>
                </a:solidFill>
                <a:latin typeface="Courier New" panose="02070309020205020404" pitchFamily="49" charset="0"/>
                <a:cs typeface="Courier New" panose="02070309020205020404" pitchFamily="49" charset="0"/>
              </a:rPr>
              <a:t>0xeb</a:t>
            </a:r>
            <a:r>
              <a:rPr lang="en-US" altLang="zh-TW" sz="2800" dirty="0"/>
              <a:t>) that jumps to the </a:t>
            </a:r>
            <a:r>
              <a:rPr lang="en-US" altLang="zh-TW" sz="2800" b="1" dirty="0">
                <a:solidFill>
                  <a:srgbClr val="0B8319"/>
                </a:solidFill>
                <a:latin typeface="Courier New" panose="02070309020205020404" pitchFamily="49" charset="0"/>
                <a:cs typeface="Courier New" panose="02070309020205020404" pitchFamily="49" charset="0"/>
                <a:hlinkClick r:id="rId3"/>
              </a:rPr>
              <a:t>start_of_setup</a:t>
            </a:r>
            <a:r>
              <a:rPr lang="en-US" altLang="zh-TW" sz="2800" b="1" dirty="0">
                <a:solidFill>
                  <a:srgbClr val="0B8319"/>
                </a:solidFill>
                <a:latin typeface="Courier New" panose="02070309020205020404" pitchFamily="49" charset="0"/>
                <a:cs typeface="Courier New" panose="02070309020205020404" pitchFamily="49" charset="0"/>
              </a:rPr>
              <a:t>-1f</a:t>
            </a:r>
            <a:r>
              <a:rPr lang="en-US" altLang="zh-TW" sz="2800" dirty="0"/>
              <a:t> point.</a:t>
            </a:r>
            <a:endParaRPr lang="zh-TW" altLang="en-US" sz="2800" dirty="0">
              <a:solidFill>
                <a:srgbClr val="0B8319"/>
              </a:solidFill>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97</a:t>
            </a:fld>
            <a:endParaRPr lang="zh-TW" altLang="en-US"/>
          </a:p>
        </p:txBody>
      </p:sp>
    </p:spTree>
    <p:extLst>
      <p:ext uri="{BB962C8B-B14F-4D97-AF65-F5344CB8AC3E}">
        <p14:creationId xmlns:p14="http://schemas.microsoft.com/office/powerpoint/2010/main" val="1502835582"/>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b="1" dirty="0" err="1">
                <a:solidFill>
                  <a:srgbClr val="0B8319"/>
                </a:solidFill>
                <a:latin typeface="Courier New" panose="02070309020205020404" pitchFamily="49" charset="0"/>
                <a:cs typeface="Courier New" panose="02070309020205020404" pitchFamily="49" charset="0"/>
              </a:rPr>
              <a:t>start_of_setup</a:t>
            </a:r>
            <a:endParaRPr lang="zh-TW" altLang="en-US" dirty="0"/>
          </a:p>
        </p:txBody>
      </p:sp>
      <p:sp>
        <p:nvSpPr>
          <p:cNvPr id="2" name="內容版面配置區 1"/>
          <p:cNvSpPr>
            <a:spLocks noGrp="1"/>
          </p:cNvSpPr>
          <p:nvPr>
            <p:ph idx="1"/>
          </p:nvPr>
        </p:nvSpPr>
        <p:spPr>
          <a:xfrm>
            <a:off x="872067" y="2498584"/>
            <a:ext cx="7408333" cy="3882744"/>
          </a:xfrm>
        </p:spPr>
        <p:txBody>
          <a:bodyPr>
            <a:normAutofit fontScale="62500" lnSpcReduction="20000"/>
          </a:bodyPr>
          <a:lstStyle/>
          <a:p>
            <a:pPr marL="0" indent="0">
              <a:buNone/>
            </a:pPr>
            <a:r>
              <a:rPr lang="en-US" altLang="zh-TW" b="1" dirty="0">
                <a:solidFill>
                  <a:srgbClr val="0B8319"/>
                </a:solidFill>
                <a:latin typeface="Courier New" panose="02070309020205020404" pitchFamily="49" charset="0"/>
                <a:cs typeface="Courier New" panose="02070309020205020404" pitchFamily="49" charset="0"/>
              </a:rPr>
              <a:t>	.section ".</a:t>
            </a:r>
            <a:r>
              <a:rPr lang="en-US" altLang="zh-TW" b="1" dirty="0" err="1">
                <a:solidFill>
                  <a:srgbClr val="0B8319"/>
                </a:solidFill>
                <a:latin typeface="Courier New" panose="02070309020205020404" pitchFamily="49" charset="0"/>
                <a:cs typeface="Courier New" panose="02070309020205020404" pitchFamily="49" charset="0"/>
              </a:rPr>
              <a:t>entrytext</a:t>
            </a:r>
            <a:r>
              <a:rPr lang="en-US" altLang="zh-TW" b="1" dirty="0">
                <a:solidFill>
                  <a:srgbClr val="0B8319"/>
                </a:solidFill>
                <a:latin typeface="Courier New" panose="02070309020205020404" pitchFamily="49" charset="0"/>
                <a:cs typeface="Courier New" panose="02070309020205020404" pitchFamily="49" charset="0"/>
              </a:rPr>
              <a:t>", "ax"</a:t>
            </a:r>
          </a:p>
          <a:p>
            <a:pPr marL="0" indent="0">
              <a:buNone/>
            </a:pPr>
            <a:r>
              <a:rPr lang="en-US" altLang="zh-TW" b="1" dirty="0" err="1">
                <a:solidFill>
                  <a:srgbClr val="0B8319"/>
                </a:solidFill>
                <a:latin typeface="Courier New" panose="02070309020205020404" pitchFamily="49" charset="0"/>
                <a:cs typeface="Courier New" panose="02070309020205020404" pitchFamily="49" charset="0"/>
                <a:hlinkClick r:id="rId2"/>
              </a:rPr>
              <a:t>start_of_setup</a:t>
            </a:r>
            <a:r>
              <a:rPr lang="en-US" altLang="zh-TW" b="1" dirty="0">
                <a:solidFill>
                  <a:srgbClr val="0B8319"/>
                </a:solidFill>
                <a:latin typeface="Courier New" panose="02070309020205020404" pitchFamily="49" charset="0"/>
                <a:cs typeface="Courier New" panose="02070309020205020404" pitchFamily="49" charset="0"/>
              </a:rPr>
              <a:t>:</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Force %</a:t>
            </a:r>
            <a:r>
              <a:rPr lang="en-US" altLang="zh-TW" b="1" dirty="0" err="1">
                <a:solidFill>
                  <a:srgbClr val="0B8319"/>
                </a:solidFill>
                <a:latin typeface="Courier New" panose="02070309020205020404" pitchFamily="49" charset="0"/>
                <a:cs typeface="Courier New" panose="02070309020205020404" pitchFamily="49" charset="0"/>
              </a:rPr>
              <a:t>es</a:t>
            </a:r>
            <a:r>
              <a:rPr lang="en-US" altLang="zh-TW" b="1" dirty="0">
                <a:solidFill>
                  <a:srgbClr val="0B8319"/>
                </a:solidFill>
                <a:latin typeface="Courier New" panose="02070309020205020404" pitchFamily="49" charset="0"/>
                <a:cs typeface="Courier New" panose="02070309020205020404" pitchFamily="49" charset="0"/>
              </a:rPr>
              <a:t> = %ds</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movw</a:t>
            </a:r>
            <a:r>
              <a:rPr lang="en-US" altLang="zh-TW" b="1" dirty="0">
                <a:solidFill>
                  <a:srgbClr val="0B8319"/>
                </a:solidFill>
                <a:latin typeface="Courier New" panose="02070309020205020404" pitchFamily="49" charset="0"/>
                <a:cs typeface="Courier New" panose="02070309020205020404" pitchFamily="49" charset="0"/>
              </a:rPr>
              <a:t>	%ds, %ax</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movw</a:t>
            </a:r>
            <a:r>
              <a:rPr lang="en-US" altLang="zh-TW" b="1" dirty="0">
                <a:solidFill>
                  <a:srgbClr val="0B8319"/>
                </a:solidFill>
                <a:latin typeface="Courier New" panose="02070309020205020404" pitchFamily="49" charset="0"/>
                <a:cs typeface="Courier New" panose="02070309020205020404" pitchFamily="49" charset="0"/>
              </a:rPr>
              <a:t>	%ax, %</a:t>
            </a:r>
            <a:r>
              <a:rPr lang="en-US" altLang="zh-TW" b="1" dirty="0" err="1">
                <a:solidFill>
                  <a:srgbClr val="0B8319"/>
                </a:solidFill>
                <a:latin typeface="Courier New" panose="02070309020205020404" pitchFamily="49" charset="0"/>
                <a:cs typeface="Courier New" panose="02070309020205020404" pitchFamily="49" charset="0"/>
              </a:rPr>
              <a:t>es</a:t>
            </a:r>
            <a:endParaRPr lang="en-US" altLang="zh-TW"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cld</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1:	</a:t>
            </a:r>
            <a:r>
              <a:rPr lang="en-US" altLang="zh-TW" b="1" dirty="0" err="1">
                <a:solidFill>
                  <a:srgbClr val="0B8319"/>
                </a:solidFill>
                <a:latin typeface="Courier New" panose="02070309020205020404" pitchFamily="49" charset="0"/>
                <a:cs typeface="Courier New" panose="02070309020205020404" pitchFamily="49" charset="0"/>
              </a:rPr>
              <a:t>addw</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hlinkClick r:id="rId3"/>
              </a:rPr>
              <a:t>STACK_SIZE</a:t>
            </a:r>
            <a:r>
              <a:rPr lang="en-US" altLang="zh-TW" b="1" dirty="0">
                <a:solidFill>
                  <a:srgbClr val="0B8319"/>
                </a:solidFill>
                <a:latin typeface="Courier New" panose="02070309020205020404" pitchFamily="49" charset="0"/>
                <a:cs typeface="Courier New" panose="02070309020205020404" pitchFamily="49" charset="0"/>
              </a:rPr>
              <a:t>, %dx</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jnc</a:t>
            </a:r>
            <a:r>
              <a:rPr lang="en-US" altLang="zh-TW" b="1" dirty="0">
                <a:solidFill>
                  <a:srgbClr val="0B8319"/>
                </a:solidFill>
                <a:latin typeface="Courier New" panose="02070309020205020404" pitchFamily="49" charset="0"/>
                <a:cs typeface="Courier New" panose="02070309020205020404" pitchFamily="49" charset="0"/>
              </a:rPr>
              <a:t>	2f</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xorw</a:t>
            </a:r>
            <a:r>
              <a:rPr lang="en-US" altLang="zh-TW" b="1" dirty="0">
                <a:solidFill>
                  <a:srgbClr val="0B8319"/>
                </a:solidFill>
                <a:latin typeface="Courier New" panose="02070309020205020404" pitchFamily="49" charset="0"/>
                <a:cs typeface="Courier New" panose="02070309020205020404" pitchFamily="49" charset="0"/>
              </a:rPr>
              <a:t>	%dx, %dx	# Prevent </a:t>
            </a:r>
            <a:r>
              <a:rPr lang="en-US" altLang="zh-TW" b="1" dirty="0" smtClean="0">
                <a:solidFill>
                  <a:srgbClr val="0B8319"/>
                </a:solidFill>
                <a:latin typeface="Courier New" panose="02070309020205020404" pitchFamily="49" charset="0"/>
                <a:cs typeface="Courier New" panose="02070309020205020404" pitchFamily="49" charset="0"/>
              </a:rPr>
              <a:t>wraparound</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2:</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98</a:t>
            </a:fld>
            <a:endParaRPr lang="zh-TW" altLang="en-US"/>
          </a:p>
        </p:txBody>
      </p:sp>
    </p:spTree>
    <p:extLst>
      <p:ext uri="{BB962C8B-B14F-4D97-AF65-F5344CB8AC3E}">
        <p14:creationId xmlns:p14="http://schemas.microsoft.com/office/powerpoint/2010/main" val="1511451138"/>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Set the</a:t>
            </a:r>
            <a:r>
              <a:rPr lang="en-US" altLang="zh-TW" dirty="0"/>
              <a:t> </a:t>
            </a:r>
            <a:r>
              <a:rPr lang="en-US" altLang="zh-TW" b="1" dirty="0">
                <a:solidFill>
                  <a:srgbClr val="0B8319"/>
                </a:solidFill>
                <a:latin typeface="Courier New" panose="02070309020205020404" pitchFamily="49" charset="0"/>
                <a:cs typeface="Courier New" panose="02070309020205020404" pitchFamily="49" charset="0"/>
              </a:rPr>
              <a:t>ds</a:t>
            </a:r>
            <a:r>
              <a:rPr lang="en-US" altLang="zh-TW" dirty="0"/>
              <a:t> and </a:t>
            </a:r>
            <a:r>
              <a:rPr lang="en-US" altLang="zh-TW" b="1" dirty="0" err="1">
                <a:solidFill>
                  <a:srgbClr val="0B8319"/>
                </a:solidFill>
                <a:latin typeface="Courier New" panose="02070309020205020404" pitchFamily="49" charset="0"/>
                <a:cs typeface="Courier New" panose="02070309020205020404" pitchFamily="49" charset="0"/>
              </a:rPr>
              <a:t>es</a:t>
            </a:r>
            <a:r>
              <a:rPr lang="en-US" altLang="zh-TW" dirty="0"/>
              <a:t> </a:t>
            </a:r>
            <a:r>
              <a:rPr lang="en-US" altLang="zh-TW" dirty="0" smtClean="0"/>
              <a:t> </a:t>
            </a:r>
            <a:r>
              <a:rPr lang="en-US" altLang="zh-TW" dirty="0"/>
              <a:t>registers</a:t>
            </a:r>
            <a:endParaRPr lang="zh-TW" altLang="en-US" dirty="0"/>
          </a:p>
        </p:txBody>
      </p:sp>
      <p:sp>
        <p:nvSpPr>
          <p:cNvPr id="2" name="內容版面配置區 1"/>
          <p:cNvSpPr>
            <a:spLocks noGrp="1"/>
          </p:cNvSpPr>
          <p:nvPr>
            <p:ph idx="1"/>
          </p:nvPr>
        </p:nvSpPr>
        <p:spPr>
          <a:xfrm>
            <a:off x="872067" y="2675467"/>
            <a:ext cx="8020413" cy="3450696"/>
          </a:xfrm>
        </p:spPr>
        <p:txBody>
          <a:bodyPr>
            <a:normAutofit fontScale="70000" lnSpcReduction="20000"/>
          </a:bodyPr>
          <a:lstStyle/>
          <a:p>
            <a:pPr marL="0" indent="0">
              <a:buNone/>
            </a:pPr>
            <a:endParaRPr lang="en-US" altLang="zh-TW" dirty="0"/>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movw</a:t>
            </a:r>
            <a:r>
              <a:rPr lang="en-US" altLang="zh-TW" b="1" dirty="0">
                <a:solidFill>
                  <a:srgbClr val="0B8319"/>
                </a:solidFill>
                <a:latin typeface="Courier New" panose="02070309020205020404" pitchFamily="49" charset="0"/>
                <a:cs typeface="Courier New" panose="02070309020205020404" pitchFamily="49" charset="0"/>
              </a:rPr>
              <a:t> %ds, %ax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movw</a:t>
            </a:r>
            <a:r>
              <a:rPr lang="en-US" altLang="zh-TW" b="1" dirty="0">
                <a:solidFill>
                  <a:srgbClr val="0B8319"/>
                </a:solidFill>
                <a:latin typeface="Courier New" panose="02070309020205020404" pitchFamily="49" charset="0"/>
                <a:cs typeface="Courier New" panose="02070309020205020404" pitchFamily="49" charset="0"/>
              </a:rPr>
              <a:t> %ax, %</a:t>
            </a:r>
            <a:r>
              <a:rPr lang="en-US" altLang="zh-TW" b="1" dirty="0" err="1">
                <a:solidFill>
                  <a:srgbClr val="0B8319"/>
                </a:solidFill>
                <a:latin typeface="Courier New" panose="02070309020205020404" pitchFamily="49" charset="0"/>
                <a:cs typeface="Courier New" panose="02070309020205020404" pitchFamily="49" charset="0"/>
              </a:rPr>
              <a:t>es</a:t>
            </a:r>
            <a:r>
              <a:rPr lang="en-US" altLang="zh-TW" b="1" dirty="0">
                <a:solidFill>
                  <a:srgbClr val="0B8319"/>
                </a:solidFill>
                <a:latin typeface="Courier New" panose="02070309020205020404" pitchFamily="49" charset="0"/>
                <a:cs typeface="Courier New" panose="02070309020205020404" pitchFamily="49" charset="0"/>
              </a:rPr>
              <a:t>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cld</a:t>
            </a:r>
            <a:endParaRPr lang="en-US" altLang="zh-TW" dirty="0" smtClean="0"/>
          </a:p>
          <a:p>
            <a:endParaRPr lang="en-US" altLang="zh-TW" dirty="0"/>
          </a:p>
          <a:p>
            <a:r>
              <a:rPr lang="en-US" altLang="zh-TW" dirty="0" smtClean="0"/>
              <a:t>First </a:t>
            </a:r>
            <a:r>
              <a:rPr lang="en-US" altLang="zh-TW" dirty="0"/>
              <a:t>of all, the kernel ensures that the </a:t>
            </a:r>
            <a:r>
              <a:rPr lang="en-US" altLang="zh-TW" b="1" dirty="0">
                <a:solidFill>
                  <a:srgbClr val="0B8319"/>
                </a:solidFill>
                <a:latin typeface="Courier New" panose="02070309020205020404" pitchFamily="49" charset="0"/>
                <a:cs typeface="Courier New" panose="02070309020205020404" pitchFamily="49" charset="0"/>
              </a:rPr>
              <a:t>ds</a:t>
            </a:r>
            <a:r>
              <a:rPr lang="en-US" altLang="zh-TW" dirty="0"/>
              <a:t> and </a:t>
            </a:r>
            <a:r>
              <a:rPr lang="en-US" altLang="zh-TW" b="1" dirty="0" err="1">
                <a:solidFill>
                  <a:srgbClr val="0B8319"/>
                </a:solidFill>
                <a:latin typeface="Courier New" panose="02070309020205020404" pitchFamily="49" charset="0"/>
                <a:cs typeface="Courier New" panose="02070309020205020404" pitchFamily="49" charset="0"/>
              </a:rPr>
              <a:t>es</a:t>
            </a:r>
            <a:r>
              <a:rPr lang="en-US" altLang="zh-TW" dirty="0"/>
              <a:t> segment registers point to the same address. </a:t>
            </a:r>
            <a:endParaRPr lang="en-US" altLang="zh-TW" dirty="0" smtClean="0"/>
          </a:p>
          <a:p>
            <a:r>
              <a:rPr lang="en-US" altLang="zh-TW" dirty="0" smtClean="0"/>
              <a:t>Next</a:t>
            </a:r>
            <a:r>
              <a:rPr lang="en-US" altLang="zh-TW" dirty="0"/>
              <a:t>, it clears the direction flag </a:t>
            </a:r>
            <a:r>
              <a:rPr lang="en-US" altLang="zh-TW" dirty="0" smtClean="0"/>
              <a:t>using the </a:t>
            </a:r>
            <a:r>
              <a:rPr lang="en-US" altLang="zh-TW" b="1" dirty="0" err="1" smtClean="0">
                <a:solidFill>
                  <a:srgbClr val="0B8319"/>
                </a:solidFill>
                <a:latin typeface="Courier New" panose="02070309020205020404" pitchFamily="49" charset="0"/>
                <a:cs typeface="Courier New" panose="02070309020205020404" pitchFamily="49" charset="0"/>
              </a:rPr>
              <a:t>cld</a:t>
            </a:r>
            <a:r>
              <a:rPr lang="en-US" altLang="zh-TW" dirty="0" smtClean="0"/>
              <a:t> instruction:</a:t>
            </a: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99</a:t>
            </a:fld>
            <a:endParaRPr lang="zh-TW" altLang="en-US"/>
          </a:p>
        </p:txBody>
      </p:sp>
    </p:spTree>
    <p:extLst>
      <p:ext uri="{BB962C8B-B14F-4D97-AF65-F5344CB8AC3E}">
        <p14:creationId xmlns:p14="http://schemas.microsoft.com/office/powerpoint/2010/main" val="3735326482"/>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b="1" dirty="0" err="1">
                <a:solidFill>
                  <a:srgbClr val="0B8319"/>
                </a:solidFill>
                <a:latin typeface="Courier New" panose="02070309020205020404" pitchFamily="49" charset="0"/>
                <a:cs typeface="Courier New" panose="02070309020205020404" pitchFamily="49" charset="0"/>
              </a:rPr>
              <a:t>start_of_setup</a:t>
            </a:r>
            <a:endParaRPr lang="zh-TW" altLang="en-US" dirty="0"/>
          </a:p>
        </p:txBody>
      </p:sp>
      <p:sp>
        <p:nvSpPr>
          <p:cNvPr id="2" name="內容版面配置區 1"/>
          <p:cNvSpPr>
            <a:spLocks noGrp="1"/>
          </p:cNvSpPr>
          <p:nvPr>
            <p:ph idx="1"/>
          </p:nvPr>
        </p:nvSpPr>
        <p:spPr>
          <a:xfrm>
            <a:off x="35496" y="2498584"/>
            <a:ext cx="9036496" cy="3882744"/>
          </a:xfrm>
        </p:spPr>
        <p:txBody>
          <a:bodyPr>
            <a:normAutofit/>
          </a:bodyPr>
          <a:lstStyle/>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.section ".</a:t>
            </a:r>
            <a:r>
              <a:rPr lang="en-US" altLang="zh-TW" sz="2000" b="1" dirty="0" err="1">
                <a:solidFill>
                  <a:srgbClr val="0B8319"/>
                </a:solidFill>
                <a:latin typeface="Courier New" panose="02070309020205020404" pitchFamily="49" charset="0"/>
                <a:cs typeface="Courier New" panose="02070309020205020404" pitchFamily="49" charset="0"/>
              </a:rPr>
              <a:t>entrytext</a:t>
            </a:r>
            <a:r>
              <a:rPr lang="en-US" altLang="zh-TW" sz="2000" b="1" dirty="0">
                <a:solidFill>
                  <a:srgbClr val="0B8319"/>
                </a:solidFill>
                <a:latin typeface="Courier New" panose="02070309020205020404" pitchFamily="49" charset="0"/>
                <a:cs typeface="Courier New" panose="02070309020205020404" pitchFamily="49" charset="0"/>
              </a:rPr>
              <a:t>", "ax"</a:t>
            </a:r>
          </a:p>
          <a:p>
            <a:pPr marL="0" indent="0">
              <a:buNone/>
            </a:pPr>
            <a:r>
              <a:rPr lang="en-US" altLang="zh-TW" sz="2000" b="1" dirty="0" err="1" smtClean="0">
                <a:solidFill>
                  <a:srgbClr val="0B8319"/>
                </a:solidFill>
                <a:latin typeface="Courier New" panose="02070309020205020404" pitchFamily="49" charset="0"/>
                <a:cs typeface="Courier New" panose="02070309020205020404" pitchFamily="49" charset="0"/>
                <a:hlinkClick r:id="rId2"/>
              </a:rPr>
              <a:t>start_of_setup</a:t>
            </a:r>
            <a:r>
              <a:rPr lang="en-US" altLang="zh-TW" sz="2000" b="1" dirty="0">
                <a:solidFill>
                  <a:srgbClr val="0B8319"/>
                </a:solidFill>
                <a:latin typeface="Courier New" panose="02070309020205020404" pitchFamily="49" charset="0"/>
                <a:cs typeface="Courier New" panose="02070309020205020404" pitchFamily="49" charset="0"/>
              </a:rPr>
              <a:t>:</a:t>
            </a:r>
          </a:p>
          <a:p>
            <a:pPr marL="0" indent="0">
              <a:buNone/>
            </a:pPr>
            <a:r>
              <a:rPr lang="en-US" altLang="zh-TW" sz="2000"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sz="2000" b="1" dirty="0" err="1">
                <a:solidFill>
                  <a:srgbClr val="0B8319"/>
                </a:solidFill>
                <a:latin typeface="Courier New" panose="02070309020205020404" pitchFamily="49" charset="0"/>
                <a:cs typeface="Courier New" panose="02070309020205020404" pitchFamily="49" charset="0"/>
              </a:rPr>
              <a:t>movw</a:t>
            </a: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err="1">
                <a:solidFill>
                  <a:srgbClr val="0B8319"/>
                </a:solidFill>
                <a:latin typeface="Courier New" panose="02070309020205020404" pitchFamily="49" charset="0"/>
                <a:cs typeface="Courier New" panose="02070309020205020404" pitchFamily="49" charset="0"/>
              </a:rPr>
              <a:t>ss</a:t>
            </a:r>
            <a:r>
              <a:rPr lang="en-US" altLang="zh-TW" sz="2000" b="1" dirty="0">
                <a:solidFill>
                  <a:srgbClr val="0B8319"/>
                </a:solidFill>
                <a:latin typeface="Courier New" panose="02070309020205020404" pitchFamily="49" charset="0"/>
                <a:cs typeface="Courier New" panose="02070309020205020404" pitchFamily="49" charset="0"/>
              </a:rPr>
              <a:t>, %dx</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err="1">
                <a:solidFill>
                  <a:srgbClr val="0B8319"/>
                </a:solidFill>
                <a:latin typeface="Courier New" panose="02070309020205020404" pitchFamily="49" charset="0"/>
                <a:cs typeface="Courier New" panose="02070309020205020404" pitchFamily="49" charset="0"/>
              </a:rPr>
              <a:t>cmpw</a:t>
            </a:r>
            <a:r>
              <a:rPr lang="en-US" altLang="zh-TW" sz="2000" b="1" dirty="0">
                <a:solidFill>
                  <a:srgbClr val="0B8319"/>
                </a:solidFill>
                <a:latin typeface="Courier New" panose="02070309020205020404" pitchFamily="49" charset="0"/>
                <a:cs typeface="Courier New" panose="02070309020205020404" pitchFamily="49" charset="0"/>
              </a:rPr>
              <a:t>	%ax, %dx	# %ds == %</a:t>
            </a:r>
            <a:r>
              <a:rPr lang="en-US" altLang="zh-TW" sz="2000" b="1" dirty="0" err="1">
                <a:solidFill>
                  <a:srgbClr val="0B8319"/>
                </a:solidFill>
                <a:latin typeface="Courier New" panose="02070309020205020404" pitchFamily="49" charset="0"/>
                <a:cs typeface="Courier New" panose="02070309020205020404" pitchFamily="49" charset="0"/>
              </a:rPr>
              <a:t>ss</a:t>
            </a:r>
            <a:r>
              <a:rPr lang="en-US" altLang="zh-TW" sz="2000" b="1" dirty="0">
                <a:solidFill>
                  <a:srgbClr val="0B8319"/>
                </a:solidFill>
                <a:latin typeface="Courier New" panose="02070309020205020404" pitchFamily="49" charset="0"/>
                <a:cs typeface="Courier New" panose="02070309020205020404" pitchFamily="49" charset="0"/>
              </a:rPr>
              <a:t>?</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err="1">
                <a:solidFill>
                  <a:srgbClr val="0B8319"/>
                </a:solidFill>
                <a:latin typeface="Courier New" panose="02070309020205020404" pitchFamily="49" charset="0"/>
                <a:cs typeface="Courier New" panose="02070309020205020404" pitchFamily="49" charset="0"/>
              </a:rPr>
              <a:t>movw</a:t>
            </a: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err="1">
                <a:solidFill>
                  <a:srgbClr val="0B8319"/>
                </a:solidFill>
                <a:latin typeface="Courier New" panose="02070309020205020404" pitchFamily="49" charset="0"/>
                <a:cs typeface="Courier New" panose="02070309020205020404" pitchFamily="49" charset="0"/>
              </a:rPr>
              <a:t>sp</a:t>
            </a:r>
            <a:r>
              <a:rPr lang="en-US" altLang="zh-TW" sz="2000" b="1" dirty="0">
                <a:solidFill>
                  <a:srgbClr val="0B8319"/>
                </a:solidFill>
                <a:latin typeface="Courier New" panose="02070309020205020404" pitchFamily="49" charset="0"/>
                <a:cs typeface="Courier New" panose="02070309020205020404" pitchFamily="49" charset="0"/>
              </a:rPr>
              <a:t>, %dx</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je	2f		# -&gt; assume %</a:t>
            </a:r>
            <a:r>
              <a:rPr lang="en-US" altLang="zh-TW" sz="2000" b="1" dirty="0" err="1">
                <a:solidFill>
                  <a:srgbClr val="0B8319"/>
                </a:solidFill>
                <a:latin typeface="Courier New" panose="02070309020205020404" pitchFamily="49" charset="0"/>
                <a:cs typeface="Courier New" panose="02070309020205020404" pitchFamily="49" charset="0"/>
              </a:rPr>
              <a:t>sp</a:t>
            </a:r>
            <a:r>
              <a:rPr lang="en-US" altLang="zh-TW" sz="2000" b="1" dirty="0">
                <a:solidFill>
                  <a:srgbClr val="0B8319"/>
                </a:solidFill>
                <a:latin typeface="Courier New" panose="02070309020205020404" pitchFamily="49" charset="0"/>
                <a:cs typeface="Courier New" panose="02070309020205020404" pitchFamily="49" charset="0"/>
              </a:rPr>
              <a:t> is reasonably </a:t>
            </a:r>
            <a:r>
              <a:rPr lang="en-US" altLang="zh-TW" sz="2000" b="1" dirty="0" smtClean="0">
                <a:solidFill>
                  <a:srgbClr val="0B8319"/>
                </a:solidFill>
                <a:latin typeface="Courier New" panose="02070309020205020404" pitchFamily="49" charset="0"/>
                <a:cs typeface="Courier New" panose="02070309020205020404" pitchFamily="49" charset="0"/>
              </a:rPr>
              <a:t>set</a:t>
            </a:r>
          </a:p>
          <a:p>
            <a:pPr marL="0" indent="0">
              <a:buNone/>
            </a:pPr>
            <a:r>
              <a:rPr lang="en-US" altLang="zh-TW" sz="2000" b="1" dirty="0">
                <a:solidFill>
                  <a:srgbClr val="0B8319"/>
                </a:solidFill>
                <a:latin typeface="Courier New" panose="02070309020205020404" pitchFamily="49" charset="0"/>
                <a:cs typeface="Courier New" panose="02070309020205020404" pitchFamily="49" charset="0"/>
              </a:rPr>
              <a:t> </a:t>
            </a:r>
            <a:r>
              <a:rPr lang="en-US" altLang="zh-TW" sz="2000" b="1" dirty="0" smtClean="0">
                <a:solidFill>
                  <a:srgbClr val="0B8319"/>
                </a:solidFill>
                <a:latin typeface="Courier New" panose="02070309020205020404" pitchFamily="49" charset="0"/>
                <a:cs typeface="Courier New" panose="02070309020205020404" pitchFamily="49" charset="0"/>
              </a:rPr>
              <a:t>         :</a:t>
            </a:r>
            <a:endParaRPr lang="zh-TW" altLang="en-US" sz="2000" b="1" dirty="0">
              <a:solidFill>
                <a:srgbClr val="0B8319"/>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100</a:t>
            </a:fld>
            <a:endParaRPr lang="zh-TW" altLang="en-US"/>
          </a:p>
        </p:txBody>
      </p:sp>
    </p:spTree>
    <p:extLst>
      <p:ext uri="{BB962C8B-B14F-4D97-AF65-F5344CB8AC3E}">
        <p14:creationId xmlns:p14="http://schemas.microsoft.com/office/powerpoint/2010/main" val="3246231354"/>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start_of_setup</a:t>
            </a:r>
            <a:endParaRPr lang="zh-TW" altLang="en-US" dirty="0"/>
          </a:p>
        </p:txBody>
      </p:sp>
      <p:sp>
        <p:nvSpPr>
          <p:cNvPr id="2" name="內容版面配置區 1"/>
          <p:cNvSpPr>
            <a:spLocks noGrp="1"/>
          </p:cNvSpPr>
          <p:nvPr>
            <p:ph idx="1"/>
          </p:nvPr>
        </p:nvSpPr>
        <p:spPr>
          <a:xfrm>
            <a:off x="0" y="1916832"/>
            <a:ext cx="9143999" cy="4176464"/>
          </a:xfrm>
        </p:spPr>
        <p:txBody>
          <a:bodyPr>
            <a:normAutofit fontScale="47500" lnSpcReduction="20000"/>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rPr>
              <a:t>.section "</a:t>
            </a:r>
            <a:r>
              <a:rPr lang="en-US" altLang="zh-TW" b="1" dirty="0" smtClean="0">
                <a:solidFill>
                  <a:srgbClr val="009900"/>
                </a:solidFill>
                <a:latin typeface="Courier New" panose="02070309020205020404" pitchFamily="49" charset="0"/>
                <a:cs typeface="Courier New" panose="02070309020205020404" pitchFamily="49" charset="0"/>
                <a:hlinkClick r:id="rId2"/>
              </a:rPr>
              <a:t>.</a:t>
            </a:r>
            <a:r>
              <a:rPr lang="en-US" altLang="zh-TW" b="1" dirty="0" err="1">
                <a:solidFill>
                  <a:srgbClr val="009900"/>
                </a:solidFill>
                <a:latin typeface="Courier New" panose="02070309020205020404" pitchFamily="49" charset="0"/>
                <a:cs typeface="Courier New" panose="02070309020205020404" pitchFamily="49" charset="0"/>
                <a:hlinkClick r:id="rId2"/>
              </a:rPr>
              <a:t>entrytext</a:t>
            </a:r>
            <a:r>
              <a:rPr lang="en-US" altLang="zh-TW" b="1" dirty="0">
                <a:solidFill>
                  <a:srgbClr val="009900"/>
                </a:solidFill>
                <a:latin typeface="Courier New" panose="02070309020205020404" pitchFamily="49" charset="0"/>
                <a:cs typeface="Courier New" panose="02070309020205020404" pitchFamily="49" charset="0"/>
              </a:rPr>
              <a:t>", "ax"</a:t>
            </a:r>
          </a:p>
          <a:p>
            <a:pPr marL="0" indent="0">
              <a:buNone/>
            </a:pPr>
            <a:r>
              <a:rPr lang="en-US" altLang="zh-TW" b="1" dirty="0" err="1">
                <a:solidFill>
                  <a:srgbClr val="009900"/>
                </a:solidFill>
                <a:latin typeface="Courier New" panose="02070309020205020404" pitchFamily="49" charset="0"/>
                <a:cs typeface="Courier New" panose="02070309020205020404" pitchFamily="49" charset="0"/>
              </a:rPr>
              <a:t>start_of_setup</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Force %</a:t>
            </a:r>
            <a:r>
              <a:rPr lang="en-US" altLang="zh-TW" b="1" dirty="0" err="1">
                <a:solidFill>
                  <a:srgbClr val="009900"/>
                </a:solidFill>
                <a:latin typeface="Courier New" panose="02070309020205020404" pitchFamily="49" charset="0"/>
                <a:cs typeface="Courier New" panose="02070309020205020404" pitchFamily="49" charset="0"/>
              </a:rPr>
              <a:t>es</a:t>
            </a:r>
            <a:r>
              <a:rPr lang="en-US" altLang="zh-TW" b="1" dirty="0">
                <a:solidFill>
                  <a:srgbClr val="009900"/>
                </a:solidFill>
                <a:latin typeface="Courier New" panose="02070309020205020404" pitchFamily="49" charset="0"/>
                <a:cs typeface="Courier New" panose="02070309020205020404" pitchFamily="49" charset="0"/>
              </a:rPr>
              <a:t> = %ds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%ds, %ax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%ax, %</a:t>
            </a:r>
            <a:r>
              <a:rPr lang="en-US" altLang="zh-TW" b="1" dirty="0" err="1">
                <a:solidFill>
                  <a:srgbClr val="009900"/>
                </a:solidFill>
                <a:latin typeface="Courier New" panose="02070309020205020404" pitchFamily="49" charset="0"/>
                <a:cs typeface="Courier New" panose="02070309020205020404" pitchFamily="49" charset="0"/>
              </a:rPr>
              <a:t>es</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cld</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Apparently some ancient versions of LILO invoked the kernel with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b="1" dirty="0">
                <a:solidFill>
                  <a:srgbClr val="009900"/>
                </a:solidFill>
                <a:latin typeface="Courier New" panose="02070309020205020404" pitchFamily="49" charset="0"/>
                <a:cs typeface="Courier New" panose="02070309020205020404" pitchFamily="49" charset="0"/>
              </a:rPr>
              <a:t> != %ds,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which happened to work by accident for the old code.  Recalculate the stack</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pointer if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b="1" dirty="0">
                <a:solidFill>
                  <a:srgbClr val="009900"/>
                </a:solidFill>
                <a:latin typeface="Courier New" panose="02070309020205020404" pitchFamily="49" charset="0"/>
                <a:cs typeface="Courier New" panose="02070309020205020404" pitchFamily="49" charset="0"/>
              </a:rPr>
              <a:t> is invalid.  Otherwise leave it alone, LOADLIN sets up the</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stack behind its own code, so we can't blindly put it directly past the heap.</a:t>
            </a:r>
          </a:p>
          <a:p>
            <a:pPr marL="0" indent="0">
              <a:buNone/>
            </a:pP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b="1" dirty="0">
                <a:solidFill>
                  <a:srgbClr val="009900"/>
                </a:solidFill>
                <a:latin typeface="Courier New" panose="02070309020205020404" pitchFamily="49" charset="0"/>
                <a:cs typeface="Courier New" panose="02070309020205020404" pitchFamily="49" charset="0"/>
              </a:rPr>
              <a:t>, %dx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cmpw</a:t>
            </a:r>
            <a:r>
              <a:rPr lang="en-US" altLang="zh-TW" b="1" dirty="0">
                <a:solidFill>
                  <a:srgbClr val="009900"/>
                </a:solidFill>
                <a:latin typeface="Courier New" panose="02070309020205020404" pitchFamily="49" charset="0"/>
                <a:cs typeface="Courier New" panose="02070309020205020404" pitchFamily="49" charset="0"/>
              </a:rPr>
              <a:t>	%ax, %dx	# %ds ==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sp</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dx</a:t>
            </a:r>
          </a:p>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je</a:t>
            </a:r>
            <a:r>
              <a:rPr lang="en-US" altLang="zh-TW" b="1" dirty="0">
                <a:solidFill>
                  <a:srgbClr val="009900"/>
                </a:solidFill>
                <a:latin typeface="Courier New" panose="02070309020205020404" pitchFamily="49" charset="0"/>
                <a:cs typeface="Courier New" panose="02070309020205020404" pitchFamily="49" charset="0"/>
              </a:rPr>
              <a:t>	2f		# -&gt; assume %</a:t>
            </a:r>
            <a:r>
              <a:rPr lang="en-US" altLang="zh-TW" b="1" dirty="0" err="1">
                <a:solidFill>
                  <a:srgbClr val="009900"/>
                </a:solidFill>
                <a:latin typeface="Courier New" panose="02070309020205020404" pitchFamily="49" charset="0"/>
                <a:cs typeface="Courier New" panose="02070309020205020404" pitchFamily="49" charset="0"/>
              </a:rPr>
              <a:t>sp</a:t>
            </a:r>
            <a:r>
              <a:rPr lang="en-US" altLang="zh-TW" b="1" dirty="0">
                <a:solidFill>
                  <a:srgbClr val="009900"/>
                </a:solidFill>
                <a:latin typeface="Courier New" panose="02070309020205020404" pitchFamily="49" charset="0"/>
                <a:cs typeface="Courier New" panose="02070309020205020404" pitchFamily="49" charset="0"/>
              </a:rPr>
              <a:t> is reasonably set</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101</a:t>
            </a:fld>
            <a:endParaRPr lang="zh-TW" altLang="en-US"/>
          </a:p>
        </p:txBody>
      </p:sp>
    </p:spTree>
    <p:extLst>
      <p:ext uri="{BB962C8B-B14F-4D97-AF65-F5344CB8AC3E}">
        <p14:creationId xmlns:p14="http://schemas.microsoft.com/office/powerpoint/2010/main" val="241458902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start_of_setup</a:t>
            </a:r>
            <a:endParaRPr lang="zh-TW" altLang="en-US" dirty="0"/>
          </a:p>
        </p:txBody>
      </p:sp>
      <p:sp>
        <p:nvSpPr>
          <p:cNvPr id="2" name="內容版面配置區 1"/>
          <p:cNvSpPr>
            <a:spLocks noGrp="1"/>
          </p:cNvSpPr>
          <p:nvPr>
            <p:ph idx="1"/>
          </p:nvPr>
        </p:nvSpPr>
        <p:spPr>
          <a:xfrm>
            <a:off x="872067" y="2675466"/>
            <a:ext cx="7408333" cy="3561845"/>
          </a:xfrm>
        </p:spPr>
        <p:txBody>
          <a:bodyPr>
            <a:normAutofit fontScale="77500" lnSpcReduction="20000"/>
          </a:bodyPr>
          <a:lstStyle/>
          <a:p>
            <a:r>
              <a:rPr lang="en-US" altLang="zh-TW" dirty="0"/>
              <a:t>The next step is checking the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dirty="0"/>
              <a:t> register's value and setting up a correct stack if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dirty="0"/>
              <a:t> is wrong:</a:t>
            </a:r>
          </a:p>
          <a:p>
            <a:endParaRPr lang="en-US" altLang="zh-TW" dirty="0"/>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b="1" dirty="0">
                <a:solidFill>
                  <a:srgbClr val="009900"/>
                </a:solidFill>
                <a:latin typeface="Courier New" panose="02070309020205020404" pitchFamily="49" charset="0"/>
                <a:cs typeface="Courier New" panose="02070309020205020404" pitchFamily="49" charset="0"/>
              </a:rPr>
              <a:t>, %dx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cmpw</a:t>
            </a:r>
            <a:r>
              <a:rPr lang="en-US" altLang="zh-TW" b="1" dirty="0">
                <a:solidFill>
                  <a:srgbClr val="009900"/>
                </a:solidFill>
                <a:latin typeface="Courier New" panose="02070309020205020404" pitchFamily="49" charset="0"/>
                <a:cs typeface="Courier New" panose="02070309020205020404" pitchFamily="49" charset="0"/>
              </a:rPr>
              <a:t>    %ax, %dx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sp</a:t>
            </a:r>
            <a:r>
              <a:rPr lang="en-US" altLang="zh-TW" b="1" dirty="0">
                <a:solidFill>
                  <a:srgbClr val="009900"/>
                </a:solidFill>
                <a:latin typeface="Courier New" panose="02070309020205020404" pitchFamily="49" charset="0"/>
                <a:cs typeface="Courier New" panose="02070309020205020404" pitchFamily="49" charset="0"/>
              </a:rPr>
              <a:t>, %dx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je      2f</a:t>
            </a:r>
          </a:p>
          <a:p>
            <a:endParaRPr lang="en-US" altLang="zh-TW" dirty="0" smtClean="0"/>
          </a:p>
          <a:p>
            <a:r>
              <a:rPr lang="en-US" altLang="zh-TW" dirty="0" smtClean="0"/>
              <a:t>This </a:t>
            </a:r>
            <a:r>
              <a:rPr lang="en-US" altLang="zh-TW" dirty="0"/>
              <a:t>can lead to 3 different </a:t>
            </a:r>
            <a:r>
              <a:rPr lang="en-US" altLang="zh-TW" dirty="0" smtClean="0"/>
              <a:t>cases.</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102</a:t>
            </a:fld>
            <a:endParaRPr lang="zh-TW" altLang="en-US"/>
          </a:p>
        </p:txBody>
      </p:sp>
    </p:spTree>
    <p:extLst>
      <p:ext uri="{BB962C8B-B14F-4D97-AF65-F5344CB8AC3E}">
        <p14:creationId xmlns:p14="http://schemas.microsoft.com/office/powerpoint/2010/main" val="198672133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Stack </a:t>
            </a:r>
            <a:r>
              <a:rPr lang="en-US" altLang="zh-TW" dirty="0" smtClean="0"/>
              <a:t>Setup : Case 1 </a:t>
            </a:r>
            <a:endParaRPr lang="zh-TW" altLang="en-US" dirty="0"/>
          </a:p>
        </p:txBody>
      </p:sp>
      <p:sp>
        <p:nvSpPr>
          <p:cNvPr id="2" name="內容版面配置區 1"/>
          <p:cNvSpPr>
            <a:spLocks noGrp="1"/>
          </p:cNvSpPr>
          <p:nvPr>
            <p:ph idx="1"/>
          </p:nvPr>
        </p:nvSpPr>
        <p:spPr>
          <a:xfrm>
            <a:off x="872067" y="2675467"/>
            <a:ext cx="7408333" cy="825541"/>
          </a:xfrm>
        </p:spPr>
        <p:txBody>
          <a:bodyPr>
            <a:normAutofit fontScale="77500" lnSpcReduction="20000"/>
          </a:bodyPr>
          <a:lstStyle/>
          <a:p>
            <a:r>
              <a:rPr lang="en-US" altLang="zh-TW" b="1" dirty="0" err="1">
                <a:solidFill>
                  <a:srgbClr val="009900"/>
                </a:solidFill>
                <a:latin typeface="Courier New" panose="02070309020205020404" pitchFamily="49" charset="0"/>
                <a:cs typeface="Courier New" panose="02070309020205020404" pitchFamily="49" charset="0"/>
              </a:rPr>
              <a:t>ss</a:t>
            </a:r>
            <a:r>
              <a:rPr lang="en-US" altLang="zh-TW" dirty="0"/>
              <a:t> has a correct address (0x1000</a:t>
            </a:r>
            <a:r>
              <a:rPr lang="en-US" altLang="zh-TW" dirty="0" smtClean="0"/>
              <a:t>).</a:t>
            </a:r>
          </a:p>
          <a:p>
            <a:r>
              <a:rPr lang="en-US" altLang="zh-TW" dirty="0" smtClean="0"/>
              <a:t>The </a:t>
            </a:r>
            <a:r>
              <a:rPr lang="en-US" altLang="zh-TW" dirty="0"/>
              <a:t>value of </a:t>
            </a:r>
            <a:r>
              <a:rPr lang="en-US" altLang="zh-TW" b="1" dirty="0">
                <a:solidFill>
                  <a:srgbClr val="009900"/>
                </a:solidFill>
                <a:latin typeface="Courier New" panose="02070309020205020404" pitchFamily="49" charset="0"/>
                <a:cs typeface="Courier New" panose="02070309020205020404" pitchFamily="49" charset="0"/>
              </a:rPr>
              <a:t>ax</a:t>
            </a:r>
            <a:r>
              <a:rPr lang="en-US" altLang="zh-TW" dirty="0"/>
              <a:t> (0x1000) </a:t>
            </a:r>
            <a:r>
              <a:rPr lang="en-US" altLang="zh-TW" dirty="0" smtClean="0"/>
              <a:t>was into</a:t>
            </a:r>
            <a:r>
              <a:rPr lang="en-US" altLang="zh-TW" dirty="0"/>
              <a:t> </a:t>
            </a:r>
            <a:r>
              <a:rPr lang="en-US" altLang="zh-TW" b="1" dirty="0">
                <a:solidFill>
                  <a:srgbClr val="009900"/>
                </a:solidFill>
                <a:latin typeface="Courier New" panose="02070309020205020404" pitchFamily="49" charset="0"/>
                <a:cs typeface="Courier New" panose="02070309020205020404" pitchFamily="49" charset="0"/>
              </a:rPr>
              <a:t>ss</a:t>
            </a:r>
            <a:r>
              <a:rPr lang="en-US" altLang="zh-TW"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103</a:t>
            </a:fld>
            <a:endParaRPr lang="zh-TW"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7283" y="3573016"/>
            <a:ext cx="5372847"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063059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Stack Setup : </a:t>
            </a:r>
            <a:r>
              <a:rPr lang="en-US" altLang="zh-TW" dirty="0" smtClean="0"/>
              <a:t>Case 2 </a:t>
            </a:r>
            <a:endParaRPr lang="zh-TW" altLang="en-US" dirty="0"/>
          </a:p>
        </p:txBody>
      </p:sp>
      <p:sp>
        <p:nvSpPr>
          <p:cNvPr id="2" name="內容版面配置區 1"/>
          <p:cNvSpPr>
            <a:spLocks noGrp="1"/>
          </p:cNvSpPr>
          <p:nvPr>
            <p:ph idx="1"/>
          </p:nvPr>
        </p:nvSpPr>
        <p:spPr>
          <a:xfrm>
            <a:off x="323529" y="2492896"/>
            <a:ext cx="8496944" cy="1185581"/>
          </a:xfrm>
        </p:spPr>
        <p:txBody>
          <a:bodyPr>
            <a:normAutofit fontScale="77500" lnSpcReduction="20000"/>
          </a:bodyPr>
          <a:lstStyle/>
          <a:p>
            <a:r>
              <a:rPr lang="en-US" altLang="zh-TW" dirty="0"/>
              <a:t>If the </a:t>
            </a:r>
            <a:r>
              <a:rPr lang="en-US" altLang="zh-TW" b="1" dirty="0">
                <a:solidFill>
                  <a:srgbClr val="0B8319"/>
                </a:solidFill>
                <a:latin typeface="Courier New" panose="02070309020205020404" pitchFamily="49" charset="0"/>
                <a:cs typeface="Courier New" panose="02070309020205020404" pitchFamily="49" charset="0"/>
              </a:rPr>
              <a:t>CAN_USE_HEAP</a:t>
            </a:r>
            <a:r>
              <a:rPr lang="en-US" altLang="zh-TW" dirty="0"/>
              <a:t> bit is set, we put </a:t>
            </a:r>
            <a:r>
              <a:rPr lang="en-US" altLang="zh-TW" b="1" dirty="0" err="1">
                <a:solidFill>
                  <a:srgbClr val="0B8319"/>
                </a:solidFill>
                <a:latin typeface="Courier New" panose="02070309020205020404" pitchFamily="49" charset="0"/>
                <a:cs typeface="Courier New" panose="02070309020205020404" pitchFamily="49" charset="0"/>
              </a:rPr>
              <a:t>heap_end_ptr</a:t>
            </a:r>
            <a:r>
              <a:rPr lang="en-US" altLang="zh-TW" dirty="0"/>
              <a:t> into </a:t>
            </a:r>
            <a:r>
              <a:rPr lang="en-US" altLang="zh-TW" b="1" dirty="0">
                <a:solidFill>
                  <a:srgbClr val="0B8319"/>
                </a:solidFill>
                <a:latin typeface="Courier New" panose="02070309020205020404" pitchFamily="49" charset="0"/>
                <a:cs typeface="Courier New" panose="02070309020205020404" pitchFamily="49" charset="0"/>
              </a:rPr>
              <a:t>dx</a:t>
            </a:r>
            <a:r>
              <a:rPr lang="en-US" altLang="zh-TW" dirty="0"/>
              <a:t> (which points to </a:t>
            </a:r>
            <a:r>
              <a:rPr lang="en-US" altLang="zh-TW" b="1" dirty="0">
                <a:solidFill>
                  <a:srgbClr val="0B8319"/>
                </a:solidFill>
                <a:latin typeface="Courier New" panose="02070309020205020404" pitchFamily="49" charset="0"/>
                <a:cs typeface="Courier New" panose="02070309020205020404" pitchFamily="49" charset="0"/>
              </a:rPr>
              <a:t>_end</a:t>
            </a:r>
            <a:r>
              <a:rPr lang="en-US" altLang="zh-TW" dirty="0"/>
              <a:t>) and add </a:t>
            </a:r>
            <a:r>
              <a:rPr lang="en-US" altLang="zh-TW" b="1" dirty="0">
                <a:solidFill>
                  <a:srgbClr val="0B8319"/>
                </a:solidFill>
                <a:latin typeface="Courier New" panose="02070309020205020404" pitchFamily="49" charset="0"/>
                <a:cs typeface="Courier New" panose="02070309020205020404" pitchFamily="49" charset="0"/>
              </a:rPr>
              <a:t>STACK_SIZE</a:t>
            </a:r>
            <a:r>
              <a:rPr lang="en-US" altLang="zh-TW" dirty="0"/>
              <a:t> (the minimum stack size, 1024 bytes) to it.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104</a:t>
            </a:fld>
            <a:endParaRPr lang="zh-TW"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514" y="3501008"/>
            <a:ext cx="6383830"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6063059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Stack Setup : </a:t>
            </a:r>
            <a:r>
              <a:rPr lang="en-US" altLang="zh-TW" dirty="0" smtClean="0"/>
              <a:t>Case 3 </a:t>
            </a:r>
            <a:endParaRPr lang="zh-TW" altLang="en-US" dirty="0"/>
          </a:p>
        </p:txBody>
      </p:sp>
      <p:sp>
        <p:nvSpPr>
          <p:cNvPr id="2" name="內容版面配置區 1"/>
          <p:cNvSpPr>
            <a:spLocks noGrp="1"/>
          </p:cNvSpPr>
          <p:nvPr>
            <p:ph idx="1"/>
          </p:nvPr>
        </p:nvSpPr>
        <p:spPr>
          <a:xfrm>
            <a:off x="852815" y="1934774"/>
            <a:ext cx="7408333" cy="825541"/>
          </a:xfrm>
        </p:spPr>
        <p:txBody>
          <a:bodyPr/>
          <a:lstStyle/>
          <a:p>
            <a:r>
              <a:rPr lang="en-US" altLang="zh-TW" dirty="0"/>
              <a:t>When </a:t>
            </a:r>
            <a:r>
              <a:rPr lang="en-US" altLang="zh-TW" b="1" dirty="0">
                <a:solidFill>
                  <a:srgbClr val="0B8319"/>
                </a:solidFill>
                <a:latin typeface="Courier New" panose="02070309020205020404" pitchFamily="49" charset="0"/>
                <a:cs typeface="Courier New" panose="02070309020205020404" pitchFamily="49" charset="0"/>
              </a:rPr>
              <a:t>CAN_USE_HEAP</a:t>
            </a:r>
            <a:r>
              <a:rPr lang="en-US" altLang="zh-TW" dirty="0"/>
              <a:t> is not set, we just use a minimal stack from </a:t>
            </a:r>
            <a:r>
              <a:rPr lang="en-US" altLang="zh-TW" b="1" dirty="0">
                <a:solidFill>
                  <a:srgbClr val="0B8319"/>
                </a:solidFill>
                <a:latin typeface="Courier New" panose="02070309020205020404" pitchFamily="49" charset="0"/>
                <a:cs typeface="Courier New" panose="02070309020205020404" pitchFamily="49" charset="0"/>
              </a:rPr>
              <a:t>_end</a:t>
            </a:r>
            <a:r>
              <a:rPr lang="en-US" altLang="zh-TW" dirty="0"/>
              <a:t> to </a:t>
            </a:r>
            <a:r>
              <a:rPr lang="en-US" altLang="zh-TW" b="1" dirty="0">
                <a:solidFill>
                  <a:srgbClr val="0B8319"/>
                </a:solidFill>
                <a:latin typeface="Courier New" panose="02070309020205020404" pitchFamily="49" charset="0"/>
                <a:cs typeface="Courier New" panose="02070309020205020404" pitchFamily="49" charset="0"/>
              </a:rPr>
              <a:t>_end + STACK_SIZE</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105</a:t>
            </a:fld>
            <a:endParaRPr lang="zh-TW" altLang="en-US"/>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3595077"/>
            <a:ext cx="5874620" cy="30742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505927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BSS </a:t>
            </a:r>
            <a:r>
              <a:rPr lang="en-US" altLang="zh-TW" dirty="0" smtClean="0"/>
              <a:t>Setup</a:t>
            </a:r>
            <a:r>
              <a:rPr lang="zh-TW" altLang="en-US" dirty="0" smtClean="0"/>
              <a:t> </a:t>
            </a:r>
            <a:r>
              <a:rPr lang="en-US" altLang="zh-TW" dirty="0" smtClean="0"/>
              <a:t>– Check Signature</a:t>
            </a:r>
            <a:endParaRPr lang="zh-TW" altLang="en-US" dirty="0"/>
          </a:p>
        </p:txBody>
      </p:sp>
      <p:sp>
        <p:nvSpPr>
          <p:cNvPr id="2" name="內容版面配置區 1"/>
          <p:cNvSpPr>
            <a:spLocks noGrp="1"/>
          </p:cNvSpPr>
          <p:nvPr>
            <p:ph idx="1"/>
          </p:nvPr>
        </p:nvSpPr>
        <p:spPr/>
        <p:txBody>
          <a:bodyPr>
            <a:normAutofit fontScale="85000" lnSpcReduction="10000"/>
          </a:bodyPr>
          <a:lstStyle/>
          <a:p>
            <a:r>
              <a:rPr lang="en-US" altLang="zh-TW" dirty="0"/>
              <a:t>The last two steps that need to happen before we can jump to the main C code are setting up the </a:t>
            </a:r>
            <a:r>
              <a:rPr lang="en-US" altLang="zh-TW" dirty="0">
                <a:hlinkClick r:id="rId2"/>
              </a:rPr>
              <a:t>BSS</a:t>
            </a:r>
            <a:r>
              <a:rPr lang="en-US" altLang="zh-TW" dirty="0"/>
              <a:t> area and checking the "magic" signature. </a:t>
            </a:r>
            <a:endParaRPr lang="en-US" altLang="zh-TW" dirty="0" smtClean="0"/>
          </a:p>
          <a:p>
            <a:r>
              <a:rPr lang="en-US" altLang="zh-TW" dirty="0" smtClean="0"/>
              <a:t>First</a:t>
            </a:r>
            <a:r>
              <a:rPr lang="en-US" altLang="zh-TW" dirty="0"/>
              <a:t>, signature checking:</a:t>
            </a:r>
          </a:p>
          <a:p>
            <a:pPr marL="0" indent="0">
              <a:buNone/>
            </a:pPr>
            <a:r>
              <a:rPr lang="zh-TW" altLang="en-US"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cmpl</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$0x5a5aaa55, </a:t>
            </a:r>
            <a:r>
              <a:rPr lang="en-US" altLang="zh-TW" b="1" dirty="0" err="1">
                <a:solidFill>
                  <a:srgbClr val="0B8319"/>
                </a:solidFill>
                <a:latin typeface="Courier New" panose="02070309020205020404" pitchFamily="49" charset="0"/>
                <a:cs typeface="Courier New" panose="02070309020205020404" pitchFamily="49" charset="0"/>
              </a:rPr>
              <a:t>setup_sig</a:t>
            </a:r>
            <a:r>
              <a:rPr lang="en-US" altLang="zh-TW" b="1" dirty="0">
                <a:solidFill>
                  <a:srgbClr val="0B8319"/>
                </a:solidFill>
                <a:latin typeface="Courier New" panose="02070309020205020404" pitchFamily="49" charset="0"/>
                <a:cs typeface="Courier New" panose="02070309020205020404" pitchFamily="49" charset="0"/>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zh-TW" altLang="en-US"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jne</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setup_bad</a:t>
            </a:r>
            <a:r>
              <a:rPr lang="en-US" altLang="zh-TW" b="1" dirty="0">
                <a:solidFill>
                  <a:srgbClr val="0B8319"/>
                </a:solidFill>
                <a:latin typeface="Courier New" panose="02070309020205020404" pitchFamily="49" charset="0"/>
                <a:cs typeface="Courier New" panose="02070309020205020404" pitchFamily="49" charset="0"/>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lvl="1"/>
            <a:r>
              <a:rPr lang="en-US" altLang="zh-TW" dirty="0" smtClean="0"/>
              <a:t>This </a:t>
            </a:r>
            <a:r>
              <a:rPr lang="en-US" altLang="zh-TW" dirty="0"/>
              <a:t>simply compares the </a:t>
            </a:r>
            <a:r>
              <a:rPr lang="en-US" altLang="zh-TW" b="1" dirty="0" err="1">
                <a:solidFill>
                  <a:srgbClr val="0B8319"/>
                </a:solidFill>
                <a:latin typeface="Courier New" panose="02070309020205020404" pitchFamily="49" charset="0"/>
                <a:cs typeface="Courier New" panose="02070309020205020404" pitchFamily="49" charset="0"/>
              </a:rPr>
              <a:t>setup_sig</a:t>
            </a:r>
            <a:r>
              <a:rPr lang="en-US" altLang="zh-TW" dirty="0"/>
              <a:t> with the magic number </a:t>
            </a:r>
            <a:r>
              <a:rPr lang="en-US" altLang="zh-TW" b="1" dirty="0">
                <a:solidFill>
                  <a:srgbClr val="009900"/>
                </a:solidFill>
                <a:latin typeface="Courier New" panose="02070309020205020404" pitchFamily="49" charset="0"/>
                <a:cs typeface="Courier New" panose="02070309020205020404" pitchFamily="49" charset="0"/>
              </a:rPr>
              <a:t>0x5a5aaa55</a:t>
            </a:r>
            <a:r>
              <a:rPr lang="en-US" altLang="zh-TW" dirty="0"/>
              <a:t>. </a:t>
            </a:r>
            <a:endParaRPr lang="en-US" altLang="zh-TW" dirty="0" smtClean="0"/>
          </a:p>
          <a:p>
            <a:pPr lvl="1"/>
            <a:r>
              <a:rPr lang="en-US" altLang="zh-TW" dirty="0" smtClean="0"/>
              <a:t>If </a:t>
            </a:r>
            <a:r>
              <a:rPr lang="en-US" altLang="zh-TW" dirty="0"/>
              <a:t>they are not equal, a fatal error is reported.</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106</a:t>
            </a:fld>
            <a:endParaRPr lang="zh-TW" altLang="en-US"/>
          </a:p>
        </p:txBody>
      </p:sp>
    </p:spTree>
    <p:extLst>
      <p:ext uri="{BB962C8B-B14F-4D97-AF65-F5344CB8AC3E}">
        <p14:creationId xmlns:p14="http://schemas.microsoft.com/office/powerpoint/2010/main" val="2167916847"/>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Function of BSS Section</a:t>
            </a:r>
            <a:endParaRPr lang="zh-TW" altLang="en-US" b="1" dirty="0"/>
          </a:p>
        </p:txBody>
      </p:sp>
      <p:sp>
        <p:nvSpPr>
          <p:cNvPr id="2" name="內容版面配置區 1"/>
          <p:cNvSpPr>
            <a:spLocks noGrp="1"/>
          </p:cNvSpPr>
          <p:nvPr>
            <p:ph idx="1"/>
          </p:nvPr>
        </p:nvSpPr>
        <p:spPr/>
        <p:txBody>
          <a:bodyPr/>
          <a:lstStyle/>
          <a:p>
            <a:r>
              <a:rPr lang="en-US" altLang="zh-TW" dirty="0"/>
              <a:t>If the magic number matches, knowing we have a set of correct segment registers and a stack, we only need to set up the BSS section before jumping into the C code.</a:t>
            </a:r>
          </a:p>
          <a:p>
            <a:r>
              <a:rPr lang="en-US" altLang="zh-TW" dirty="0"/>
              <a:t>The BSS section is used to store statically allocated, uninitialized data</a:t>
            </a:r>
            <a:r>
              <a:rPr lang="en-US" altLang="zh-TW" dirty="0" smtClean="0"/>
              <a:t>.</a:t>
            </a:r>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107</a:t>
            </a:fld>
            <a:endParaRPr lang="zh-TW" altLang="en-US"/>
          </a:p>
        </p:txBody>
      </p:sp>
    </p:spTree>
    <p:extLst>
      <p:ext uri="{BB962C8B-B14F-4D97-AF65-F5344CB8AC3E}">
        <p14:creationId xmlns:p14="http://schemas.microsoft.com/office/powerpoint/2010/main" val="231948367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Initialize the Content of BSS Section</a:t>
            </a:r>
            <a:endParaRPr lang="zh-TW" altLang="en-US" dirty="0"/>
          </a:p>
        </p:txBody>
      </p:sp>
      <p:sp>
        <p:nvSpPr>
          <p:cNvPr id="2" name="內容版面配置區 1"/>
          <p:cNvSpPr>
            <a:spLocks noGrp="1"/>
          </p:cNvSpPr>
          <p:nvPr>
            <p:ph idx="1"/>
          </p:nvPr>
        </p:nvSpPr>
        <p:spPr>
          <a:xfrm>
            <a:off x="872067" y="2420888"/>
            <a:ext cx="8020413" cy="4032448"/>
          </a:xfrm>
        </p:spPr>
        <p:txBody>
          <a:bodyPr>
            <a:normAutofit fontScale="77500" lnSpcReduction="20000"/>
          </a:bodyPr>
          <a:lstStyle/>
          <a:p>
            <a:r>
              <a:rPr lang="en-US" altLang="zh-TW" dirty="0"/>
              <a:t>Linux carefully ensures this area of memory is first zeroed using the following code:</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movw</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$__</a:t>
            </a:r>
            <a:r>
              <a:rPr lang="en-US" altLang="zh-TW" b="1" dirty="0" err="1">
                <a:solidFill>
                  <a:srgbClr val="0B8319"/>
                </a:solidFill>
                <a:latin typeface="Courier New" panose="02070309020205020404" pitchFamily="49" charset="0"/>
                <a:cs typeface="Courier New" panose="02070309020205020404" pitchFamily="49" charset="0"/>
              </a:rPr>
              <a:t>bss_start</a:t>
            </a:r>
            <a:r>
              <a:rPr lang="en-US" altLang="zh-TW" b="1" dirty="0">
                <a:solidFill>
                  <a:srgbClr val="0B8319"/>
                </a:solidFill>
                <a:latin typeface="Courier New" panose="02070309020205020404" pitchFamily="49" charset="0"/>
                <a:cs typeface="Courier New" panose="02070309020205020404" pitchFamily="49" charset="0"/>
              </a:rPr>
              <a:t>, %di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movw</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$_end+3, %cx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xorl</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eax</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eax</a:t>
            </a:r>
            <a:r>
              <a:rPr lang="en-US" altLang="zh-TW" b="1" dirty="0">
                <a:solidFill>
                  <a:srgbClr val="0B8319"/>
                </a:solidFill>
                <a:latin typeface="Courier New" panose="02070309020205020404" pitchFamily="49" charset="0"/>
                <a:cs typeface="Courier New" panose="02070309020205020404" pitchFamily="49" charset="0"/>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subw</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%di, %cx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shrw</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$2, %cx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rep</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stosl</a:t>
            </a:r>
            <a:endParaRPr lang="en-US" altLang="zh-TW" b="1" dirty="0" smtClean="0">
              <a:solidFill>
                <a:srgbClr val="0B8319"/>
              </a:solidFill>
              <a:latin typeface="Courier New" panose="02070309020205020404" pitchFamily="49" charset="0"/>
              <a:cs typeface="Courier New" panose="02070309020205020404" pitchFamily="49" charset="0"/>
            </a:endParaRPr>
          </a:p>
          <a:p>
            <a:r>
              <a:rPr lang="en-US" altLang="zh-TW" dirty="0"/>
              <a:t>The net effect of this code is that zeros are written through all words in memory from </a:t>
            </a:r>
            <a:r>
              <a:rPr lang="en-US" altLang="zh-TW" b="1" dirty="0">
                <a:solidFill>
                  <a:srgbClr val="0B8319"/>
                </a:solidFill>
                <a:latin typeface="Courier New" panose="02070309020205020404" pitchFamily="49" charset="0"/>
                <a:cs typeface="Courier New" panose="02070309020205020404" pitchFamily="49" charset="0"/>
                <a:hlinkClick r:id="rId2"/>
              </a:rPr>
              <a:t>__</a:t>
            </a:r>
            <a:r>
              <a:rPr lang="en-US" altLang="zh-TW" b="1" dirty="0" err="1">
                <a:solidFill>
                  <a:srgbClr val="0B8319"/>
                </a:solidFill>
                <a:latin typeface="Courier New" panose="02070309020205020404" pitchFamily="49" charset="0"/>
                <a:cs typeface="Courier New" panose="02070309020205020404" pitchFamily="49" charset="0"/>
                <a:hlinkClick r:id="rId2"/>
              </a:rPr>
              <a:t>bss_start</a:t>
            </a:r>
            <a:r>
              <a:rPr lang="en-US" altLang="zh-TW" dirty="0"/>
              <a:t> to </a:t>
            </a:r>
            <a:r>
              <a:rPr lang="en-US" altLang="zh-TW" b="1" dirty="0">
                <a:solidFill>
                  <a:srgbClr val="0B8319"/>
                </a:solidFill>
                <a:latin typeface="Courier New" panose="02070309020205020404" pitchFamily="49" charset="0"/>
                <a:cs typeface="Courier New" panose="02070309020205020404" pitchFamily="49" charset="0"/>
              </a:rPr>
              <a:t>_</a:t>
            </a:r>
            <a:r>
              <a:rPr lang="en-US" altLang="zh-TW" b="1" dirty="0" smtClean="0">
                <a:solidFill>
                  <a:srgbClr val="0B8319"/>
                </a:solidFill>
                <a:latin typeface="Courier New" panose="02070309020205020404" pitchFamily="49" charset="0"/>
                <a:cs typeface="Courier New" panose="02070309020205020404" pitchFamily="49" charset="0"/>
              </a:rPr>
              <a:t>end</a:t>
            </a:r>
            <a:r>
              <a:rPr lang="en-US" altLang="zh-TW" dirty="0" smtClean="0"/>
              <a:t>.</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108</a:t>
            </a:fld>
            <a:endParaRPr lang="zh-TW" altLang="en-US"/>
          </a:p>
        </p:txBody>
      </p:sp>
    </p:spTree>
    <p:extLst>
      <p:ext uri="{BB962C8B-B14F-4D97-AF65-F5344CB8AC3E}">
        <p14:creationId xmlns:p14="http://schemas.microsoft.com/office/powerpoint/2010/main" val="216791684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Layout of Memory</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109</a:t>
            </a:fld>
            <a:endParaRPr lang="zh-TW" altLang="en-US"/>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39" y="2420888"/>
            <a:ext cx="6608175" cy="3024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5059279"/>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Call </a:t>
            </a:r>
            <a:r>
              <a:rPr lang="en-US" altLang="zh-TW" b="1" dirty="0">
                <a:solidFill>
                  <a:srgbClr val="0B8319"/>
                </a:solidFill>
                <a:latin typeface="Courier New" panose="02070309020205020404" pitchFamily="49" charset="0"/>
                <a:cs typeface="Courier New" panose="02070309020205020404" pitchFamily="49" charset="0"/>
              </a:rPr>
              <a:t>main()</a:t>
            </a:r>
            <a:endParaRPr lang="zh-TW" altLang="en-US" dirty="0"/>
          </a:p>
        </p:txBody>
      </p:sp>
      <p:sp>
        <p:nvSpPr>
          <p:cNvPr id="2" name="內容版面配置區 1"/>
          <p:cNvSpPr>
            <a:spLocks noGrp="1"/>
          </p:cNvSpPr>
          <p:nvPr>
            <p:ph idx="1"/>
          </p:nvPr>
        </p:nvSpPr>
        <p:spPr/>
        <p:txBody>
          <a:bodyPr/>
          <a:lstStyle/>
          <a:p>
            <a:r>
              <a:rPr lang="en-US" altLang="zh-TW" dirty="0"/>
              <a:t>We have the stack and BSS, so we can jump to the </a:t>
            </a:r>
            <a:r>
              <a:rPr lang="en-US" altLang="zh-TW" b="1" dirty="0">
                <a:solidFill>
                  <a:srgbClr val="0B8319"/>
                </a:solidFill>
                <a:latin typeface="Courier New" panose="02070309020205020404" pitchFamily="49" charset="0"/>
                <a:cs typeface="Courier New" panose="02070309020205020404" pitchFamily="49" charset="0"/>
              </a:rPr>
              <a:t>main()</a:t>
            </a:r>
            <a:r>
              <a:rPr lang="en-US" altLang="zh-TW" dirty="0"/>
              <a:t> C function:</a:t>
            </a: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err="1" smtClean="0">
                <a:solidFill>
                  <a:srgbClr val="0B8319"/>
                </a:solidFill>
                <a:latin typeface="Courier New" panose="02070309020205020404" pitchFamily="49" charset="0"/>
                <a:cs typeface="Courier New" panose="02070309020205020404" pitchFamily="49" charset="0"/>
              </a:rPr>
              <a:t>calll</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hlinkClick r:id="rId2"/>
              </a:rPr>
              <a:t>main</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110</a:t>
            </a:fld>
            <a:endParaRPr lang="zh-TW" altLang="en-US"/>
          </a:p>
        </p:txBody>
      </p:sp>
    </p:spTree>
    <p:extLst>
      <p:ext uri="{BB962C8B-B14F-4D97-AF65-F5344CB8AC3E}">
        <p14:creationId xmlns:p14="http://schemas.microsoft.com/office/powerpoint/2010/main" val="2319483675"/>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Function </a:t>
            </a:r>
            <a:r>
              <a:rPr lang="en-US" altLang="zh-TW" b="1" dirty="0" smtClean="0">
                <a:solidFill>
                  <a:srgbClr val="009900"/>
                </a:solidFill>
                <a:latin typeface="Courier New" panose="02070309020205020404" pitchFamily="49" charset="0"/>
                <a:cs typeface="Courier New" panose="02070309020205020404" pitchFamily="49" charset="0"/>
                <a:hlinkClick r:id="rId2"/>
              </a:rPr>
              <a:t>main()</a:t>
            </a:r>
            <a:endParaRPr lang="zh-TW" altLang="en-US" dirty="0"/>
          </a:p>
        </p:txBody>
      </p:sp>
      <p:sp>
        <p:nvSpPr>
          <p:cNvPr id="2" name="內容版面配置區 1"/>
          <p:cNvSpPr>
            <a:spLocks noGrp="1"/>
          </p:cNvSpPr>
          <p:nvPr>
            <p:ph idx="1"/>
          </p:nvPr>
        </p:nvSpPr>
        <p:spPr>
          <a:xfrm>
            <a:off x="872067" y="1916832"/>
            <a:ext cx="7408333" cy="4392488"/>
          </a:xfrm>
        </p:spPr>
        <p:txBody>
          <a:bodyPr>
            <a:noAutofit/>
          </a:bodyPr>
          <a:lstStyle/>
          <a:p>
            <a:pPr marL="0" indent="0">
              <a:buNone/>
            </a:pPr>
            <a:r>
              <a:rPr lang="en-US" altLang="zh-TW" sz="1400" dirty="0">
                <a:latin typeface="Courier New" panose="02070309020205020404" pitchFamily="49" charset="0"/>
                <a:cs typeface="Courier New" panose="02070309020205020404" pitchFamily="49" charset="0"/>
              </a:rPr>
              <a:t>void main(void)</a:t>
            </a:r>
          </a:p>
          <a:p>
            <a:pPr marL="0" indent="0">
              <a:buNone/>
            </a:pP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 </a:t>
            </a:r>
            <a:r>
              <a:rPr lang="en-US" altLang="zh-TW" sz="1400" dirty="0">
                <a:latin typeface="Courier New" panose="02070309020205020404" pitchFamily="49" charset="0"/>
                <a:cs typeface="Courier New" panose="02070309020205020404" pitchFamily="49" charset="0"/>
              </a:rPr>
              <a:t>First, copy the boot header into the "</a:t>
            </a:r>
            <a:r>
              <a:rPr lang="en-US" altLang="zh-TW" sz="1400" dirty="0" err="1">
                <a:latin typeface="Courier New" panose="02070309020205020404" pitchFamily="49" charset="0"/>
                <a:cs typeface="Courier New" panose="02070309020205020404" pitchFamily="49" charset="0"/>
              </a:rPr>
              <a:t>zeropage</a:t>
            </a:r>
            <a:r>
              <a:rPr lang="en-US" altLang="zh-TW" sz="1400" dirty="0">
                <a:latin typeface="Courier New" panose="02070309020205020404" pitchFamily="49" charset="0"/>
                <a:cs typeface="Courier New" panose="02070309020205020404" pitchFamily="49" charset="0"/>
              </a:rPr>
              <a:t>" */</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err="1" smtClean="0">
                <a:latin typeface="Courier New" panose="02070309020205020404" pitchFamily="49" charset="0"/>
                <a:cs typeface="Courier New" panose="02070309020205020404" pitchFamily="49" charset="0"/>
              </a:rPr>
              <a:t>copy_boot_params</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 </a:t>
            </a:r>
            <a:r>
              <a:rPr lang="en-US" altLang="zh-TW" sz="1400" dirty="0">
                <a:latin typeface="Courier New" panose="02070309020205020404" pitchFamily="49" charset="0"/>
                <a:cs typeface="Courier New" panose="02070309020205020404" pitchFamily="49" charset="0"/>
              </a:rPr>
              <a:t>End of heap check */</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err="1" smtClean="0">
                <a:latin typeface="Courier New" panose="02070309020205020404" pitchFamily="49" charset="0"/>
                <a:cs typeface="Courier New" panose="02070309020205020404" pitchFamily="49" charset="0"/>
              </a:rPr>
              <a:t>init_heap</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a:t>
            </a:r>
            <a:endParaRPr lang="en-US" altLang="zh-TW" sz="1400" dirty="0">
              <a:latin typeface="Courier New" panose="02070309020205020404" pitchFamily="49" charset="0"/>
              <a:cs typeface="Courier New" panose="02070309020205020404" pitchFamily="49" charset="0"/>
            </a:endParaRPr>
          </a:p>
          <a:p>
            <a:pPr marL="0" indent="0">
              <a:buNone/>
            </a:pPr>
            <a:r>
              <a:rPr lang="en-US" altLang="zh-TW" sz="1400" dirty="0" smtClean="0">
                <a:latin typeface="Courier New" panose="02070309020205020404" pitchFamily="49" charset="0"/>
                <a:cs typeface="Courier New" panose="02070309020205020404" pitchFamily="49" charset="0"/>
              </a:rPr>
              <a:t>   /* </a:t>
            </a:r>
            <a:r>
              <a:rPr lang="en-US" altLang="zh-TW" sz="1400" dirty="0">
                <a:latin typeface="Courier New" panose="02070309020205020404" pitchFamily="49" charset="0"/>
                <a:cs typeface="Courier New" panose="02070309020205020404" pitchFamily="49" charset="0"/>
              </a:rPr>
              <a:t>Detect memory layout */</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err="1" smtClean="0">
                <a:latin typeface="Courier New" panose="02070309020205020404" pitchFamily="49" charset="0"/>
                <a:cs typeface="Courier New" panose="02070309020205020404" pitchFamily="49" charset="0"/>
              </a:rPr>
              <a:t>detect_memory</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err="1" smtClean="0">
                <a:latin typeface="Courier New" panose="02070309020205020404" pitchFamily="49" charset="0"/>
                <a:cs typeface="Courier New" panose="02070309020205020404" pitchFamily="49" charset="0"/>
              </a:rPr>
              <a:t>set_video</a:t>
            </a:r>
            <a:r>
              <a:rPr lang="en-US" altLang="zh-TW" sz="1400" dirty="0">
                <a:latin typeface="Courier New" panose="02070309020205020404" pitchFamily="49" charset="0"/>
                <a:cs typeface="Courier New" panose="02070309020205020404" pitchFamily="49" charset="0"/>
              </a:rPr>
              <a:t>();</a:t>
            </a:r>
          </a:p>
          <a:p>
            <a:pPr marL="0" indent="0">
              <a:buNone/>
            </a:pPr>
            <a:endParaRPr lang="en-US" altLang="zh-TW" sz="1400" dirty="0">
              <a:latin typeface="Courier New" panose="02070309020205020404" pitchFamily="49" charset="0"/>
              <a:cs typeface="Courier New" panose="02070309020205020404" pitchFamily="49" charset="0"/>
            </a:endParaRPr>
          </a:p>
          <a:p>
            <a:pPr marL="0" indent="0">
              <a:buNone/>
            </a:pPr>
            <a:r>
              <a:rPr lang="en-US" altLang="zh-TW" sz="1400" dirty="0" smtClean="0">
                <a:latin typeface="Courier New" panose="02070309020205020404" pitchFamily="49" charset="0"/>
                <a:cs typeface="Courier New" panose="02070309020205020404" pitchFamily="49" charset="0"/>
              </a:rPr>
              <a:t>   /* </a:t>
            </a:r>
            <a:r>
              <a:rPr lang="en-US" altLang="zh-TW" sz="1400" dirty="0">
                <a:latin typeface="Courier New" panose="02070309020205020404" pitchFamily="49" charset="0"/>
                <a:cs typeface="Courier New" panose="02070309020205020404" pitchFamily="49" charset="0"/>
              </a:rPr>
              <a:t>Do the last things and invoke protected mode */</a:t>
            </a:r>
          </a:p>
          <a:p>
            <a:pPr marL="0" indent="0">
              <a:buNone/>
            </a:pPr>
            <a:r>
              <a:rPr lang="en-US" altLang="zh-TW" sz="1400" dirty="0" smtClean="0">
                <a:latin typeface="Courier New" panose="02070309020205020404" pitchFamily="49" charset="0"/>
                <a:cs typeface="Courier New" panose="02070309020205020404" pitchFamily="49" charset="0"/>
              </a:rPr>
              <a:t>   </a:t>
            </a:r>
            <a:r>
              <a:rPr lang="en-US" altLang="zh-TW" sz="1400" dirty="0" err="1" smtClean="0">
                <a:latin typeface="Courier New" panose="02070309020205020404" pitchFamily="49" charset="0"/>
                <a:cs typeface="Courier New" panose="02070309020205020404" pitchFamily="49" charset="0"/>
              </a:rPr>
              <a:t>go_to_protected_mode</a:t>
            </a:r>
            <a:r>
              <a:rPr lang="en-US" altLang="zh-TW" sz="1400" dirty="0">
                <a:latin typeface="Courier New" panose="02070309020205020404" pitchFamily="49" charset="0"/>
                <a:cs typeface="Courier New" panose="02070309020205020404" pitchFamily="49" charset="0"/>
              </a:rPr>
              <a:t>();</a:t>
            </a:r>
          </a:p>
          <a:p>
            <a:pPr marL="0" indent="0">
              <a:buNone/>
            </a:pPr>
            <a:r>
              <a:rPr lang="en-US" altLang="zh-TW" sz="1400" dirty="0">
                <a:latin typeface="Courier New" panose="02070309020205020404" pitchFamily="49" charset="0"/>
                <a:cs typeface="Courier New" panose="02070309020205020404" pitchFamily="49" charset="0"/>
              </a:rPr>
              <a:t>}</a:t>
            </a:r>
            <a:endParaRPr lang="zh-TW" altLang="en-US" sz="1400" dirty="0">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111</a:t>
            </a:fld>
            <a:endParaRPr lang="zh-TW" altLang="en-US"/>
          </a:p>
        </p:txBody>
      </p:sp>
    </p:spTree>
    <p:extLst>
      <p:ext uri="{BB962C8B-B14F-4D97-AF65-F5344CB8AC3E}">
        <p14:creationId xmlns:p14="http://schemas.microsoft.com/office/powerpoint/2010/main" val="293237270"/>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Protected </a:t>
            </a:r>
            <a:r>
              <a:rPr lang="en-US" altLang="zh-TW" dirty="0" smtClean="0"/>
              <a:t>Mode</a:t>
            </a:r>
            <a:endParaRPr lang="zh-TW" altLang="en-US" dirty="0"/>
          </a:p>
        </p:txBody>
      </p:sp>
      <p:sp>
        <p:nvSpPr>
          <p:cNvPr id="2" name="內容版面配置區 1"/>
          <p:cNvSpPr>
            <a:spLocks noGrp="1"/>
          </p:cNvSpPr>
          <p:nvPr>
            <p:ph idx="1"/>
          </p:nvPr>
        </p:nvSpPr>
        <p:spPr/>
        <p:txBody>
          <a:bodyPr/>
          <a:lstStyle/>
          <a:p>
            <a:r>
              <a:rPr lang="en-US" altLang="zh-TW" dirty="0"/>
              <a:t>Before we can move to the native Intel64 </a:t>
            </a:r>
            <a:r>
              <a:rPr lang="en-US" altLang="zh-TW" b="1" i="1" dirty="0">
                <a:latin typeface="Times New Roman" panose="02020603050405020304" pitchFamily="18" charset="0"/>
                <a:cs typeface="Times New Roman" panose="02020603050405020304" pitchFamily="18" charset="0"/>
                <a:hlinkClick r:id="rId2"/>
              </a:rPr>
              <a:t>Long Mode</a:t>
            </a:r>
            <a:r>
              <a:rPr lang="en-US" altLang="zh-TW" dirty="0"/>
              <a:t>, the kernel must switch the CPU into </a:t>
            </a:r>
            <a:r>
              <a:rPr lang="en-US" altLang="zh-TW" b="1" i="1" dirty="0">
                <a:latin typeface="Times New Roman" panose="02020603050405020304" pitchFamily="18" charset="0"/>
                <a:cs typeface="Times New Roman" panose="02020603050405020304" pitchFamily="18" charset="0"/>
              </a:rPr>
              <a:t>protected mode</a:t>
            </a:r>
            <a:r>
              <a:rPr lang="en-US" altLang="zh-TW" dirty="0"/>
              <a:t>.</a:t>
            </a:r>
          </a:p>
          <a:p>
            <a:r>
              <a:rPr lang="en-US" altLang="zh-TW" dirty="0" smtClean="0"/>
              <a:t>Protected </a:t>
            </a:r>
            <a:r>
              <a:rPr lang="en-US" altLang="zh-TW" dirty="0"/>
              <a:t>mode was first added to the x86 architecture in 1982 and was the main mode of Intel processors from the </a:t>
            </a:r>
            <a:r>
              <a:rPr lang="en-US" altLang="zh-TW" dirty="0">
                <a:hlinkClick r:id="rId3"/>
              </a:rPr>
              <a:t>80286</a:t>
            </a:r>
            <a:r>
              <a:rPr lang="en-US" altLang="zh-TW" dirty="0"/>
              <a:t> processor until Intel 64 and </a:t>
            </a:r>
            <a:r>
              <a:rPr lang="en-US" altLang="zh-TW" b="1" i="1" dirty="0">
                <a:latin typeface="Times New Roman" panose="02020603050405020304" pitchFamily="18" charset="0"/>
                <a:cs typeface="Times New Roman" panose="02020603050405020304" pitchFamily="18" charset="0"/>
              </a:rPr>
              <a:t>long mode </a:t>
            </a:r>
            <a:r>
              <a:rPr lang="en-US" altLang="zh-TW" dirty="0"/>
              <a:t>came.</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112</a:t>
            </a:fld>
            <a:endParaRPr lang="zh-TW" altLang="en-US"/>
          </a:p>
        </p:txBody>
      </p:sp>
    </p:spTree>
    <p:extLst>
      <p:ext uri="{BB962C8B-B14F-4D97-AF65-F5344CB8AC3E}">
        <p14:creationId xmlns:p14="http://schemas.microsoft.com/office/powerpoint/2010/main" val="3109871918"/>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b="1" dirty="0">
                <a:solidFill>
                  <a:srgbClr val="0B8319"/>
                </a:solidFill>
                <a:latin typeface="Courier New" panose="02070309020205020404" pitchFamily="49" charset="0"/>
                <a:cs typeface="Courier New" panose="02070309020205020404" pitchFamily="49" charset="0"/>
              </a:rPr>
              <a:t>m</a:t>
            </a:r>
            <a:r>
              <a:rPr lang="en-US" altLang="zh-TW" b="1" dirty="0" smtClean="0">
                <a:solidFill>
                  <a:srgbClr val="0B8319"/>
                </a:solidFill>
                <a:latin typeface="Courier New" panose="02070309020205020404" pitchFamily="49" charset="0"/>
                <a:cs typeface="Courier New" panose="02070309020205020404" pitchFamily="49" charset="0"/>
              </a:rPr>
              <a:t>ain()</a:t>
            </a:r>
            <a:r>
              <a:rPr lang="en-US" altLang="zh-TW" dirty="0" smtClean="0"/>
              <a:t>- </a:t>
            </a:r>
            <a:r>
              <a:rPr lang="en-US" altLang="zh-TW" b="1" dirty="0" err="1">
                <a:solidFill>
                  <a:srgbClr val="0B8319"/>
                </a:solidFill>
                <a:latin typeface="Courier New" panose="02070309020205020404" pitchFamily="49" charset="0"/>
                <a:cs typeface="Courier New" panose="02070309020205020404" pitchFamily="49" charset="0"/>
              </a:rPr>
              <a:t>copy_boot_params</a:t>
            </a:r>
            <a:r>
              <a:rPr lang="en-US" altLang="zh-TW" b="1" dirty="0">
                <a:solidFill>
                  <a:srgbClr val="0B8319"/>
                </a:solidFill>
                <a:latin typeface="Courier New" panose="02070309020205020404" pitchFamily="49" charset="0"/>
                <a:cs typeface="Courier New" panose="02070309020205020404" pitchFamily="49" charset="0"/>
              </a:rPr>
              <a:t>(void)</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dirty="0"/>
              <a:t>The first function which is called in main is </a:t>
            </a:r>
            <a:r>
              <a:rPr lang="en-US" altLang="zh-TW" b="1" dirty="0" err="1">
                <a:solidFill>
                  <a:srgbClr val="0B8319"/>
                </a:solidFill>
                <a:latin typeface="Courier New" panose="02070309020205020404" pitchFamily="49" charset="0"/>
                <a:cs typeface="Courier New" panose="02070309020205020404" pitchFamily="49" charset="0"/>
                <a:hlinkClick r:id="rId2"/>
              </a:rPr>
              <a:t>copy_boot_params</a:t>
            </a:r>
            <a:r>
              <a:rPr lang="en-US" altLang="zh-TW" b="1" dirty="0">
                <a:solidFill>
                  <a:srgbClr val="0B8319"/>
                </a:solidFill>
                <a:latin typeface="Courier New" panose="02070309020205020404" pitchFamily="49" charset="0"/>
                <a:cs typeface="Courier New" panose="02070309020205020404" pitchFamily="49" charset="0"/>
                <a:hlinkClick r:id="rId2"/>
              </a:rPr>
              <a:t>(void)</a:t>
            </a:r>
            <a:r>
              <a:rPr lang="en-US" altLang="zh-TW" dirty="0"/>
              <a:t>. </a:t>
            </a:r>
            <a:endParaRPr lang="en-US" altLang="zh-TW" dirty="0" smtClean="0"/>
          </a:p>
          <a:p>
            <a:r>
              <a:rPr lang="en-US" altLang="zh-TW" dirty="0" smtClean="0"/>
              <a:t>It </a:t>
            </a:r>
            <a:r>
              <a:rPr lang="en-US" altLang="zh-TW" dirty="0"/>
              <a:t>copies the kernel setup header into the corresponding field of the </a:t>
            </a:r>
            <a:r>
              <a:rPr lang="en-US" altLang="zh-TW" b="1" dirty="0" err="1">
                <a:solidFill>
                  <a:srgbClr val="0B8319"/>
                </a:solidFill>
                <a:latin typeface="Courier New" panose="02070309020205020404" pitchFamily="49" charset="0"/>
                <a:cs typeface="Courier New" panose="02070309020205020404" pitchFamily="49" charset="0"/>
                <a:hlinkClick r:id="rId3"/>
              </a:rPr>
              <a:t>boot_params</a:t>
            </a:r>
            <a:r>
              <a:rPr lang="en-US" altLang="zh-TW" dirty="0"/>
              <a:t> structure which is defined in the </a:t>
            </a:r>
            <a:r>
              <a:rPr lang="en-US" altLang="zh-TW" b="1" dirty="0">
                <a:solidFill>
                  <a:srgbClr val="0B8319"/>
                </a:solidFill>
                <a:latin typeface="Courier New" panose="02070309020205020404" pitchFamily="49" charset="0"/>
                <a:cs typeface="Courier New" panose="02070309020205020404" pitchFamily="49" charset="0"/>
              </a:rPr>
              <a:t>arch/x86/include/</a:t>
            </a:r>
            <a:r>
              <a:rPr lang="en-US" altLang="zh-TW" b="1" dirty="0" err="1">
                <a:solidFill>
                  <a:srgbClr val="0B8319"/>
                </a:solidFill>
                <a:latin typeface="Courier New" panose="02070309020205020404" pitchFamily="49" charset="0"/>
                <a:cs typeface="Courier New" panose="02070309020205020404" pitchFamily="49" charset="0"/>
              </a:rPr>
              <a:t>uapi</a:t>
            </a:r>
            <a:r>
              <a:rPr lang="en-US" altLang="zh-TW" b="1" dirty="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asm</a:t>
            </a:r>
            <a:r>
              <a:rPr lang="en-US" altLang="zh-TW" b="1" dirty="0">
                <a:solidFill>
                  <a:srgbClr val="0B8319"/>
                </a:solidFill>
                <a:latin typeface="Courier New" panose="02070309020205020404" pitchFamily="49" charset="0"/>
                <a:cs typeface="Courier New" panose="02070309020205020404" pitchFamily="49" charset="0"/>
              </a:rPr>
              <a:t>/</a:t>
            </a:r>
            <a:r>
              <a:rPr lang="en-US" altLang="zh-TW" b="1" dirty="0" err="1">
                <a:solidFill>
                  <a:srgbClr val="0B8319"/>
                </a:solidFill>
                <a:latin typeface="Courier New" panose="02070309020205020404" pitchFamily="49" charset="0"/>
                <a:cs typeface="Courier New" panose="02070309020205020404" pitchFamily="49" charset="0"/>
              </a:rPr>
              <a:t>bootparam.h</a:t>
            </a:r>
            <a:r>
              <a:rPr lang="en-US" altLang="zh-TW" dirty="0"/>
              <a:t> header file.</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113</a:t>
            </a:fld>
            <a:endParaRPr lang="zh-TW" altLang="en-US"/>
          </a:p>
        </p:txBody>
      </p:sp>
    </p:spTree>
    <p:extLst>
      <p:ext uri="{BB962C8B-B14F-4D97-AF65-F5344CB8AC3E}">
        <p14:creationId xmlns:p14="http://schemas.microsoft.com/office/powerpoint/2010/main" val="867281446"/>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hlinkClick r:id="rId2"/>
              </a:rPr>
              <a:t>struct</a:t>
            </a:r>
            <a:r>
              <a:rPr lang="en-US" altLang="zh-TW" b="1" dirty="0">
                <a:solidFill>
                  <a:srgbClr val="009900"/>
                </a:solidFill>
                <a:latin typeface="Courier New" panose="02070309020205020404" pitchFamily="49" charset="0"/>
                <a:cs typeface="Courier New" panose="02070309020205020404" pitchFamily="49" charset="0"/>
                <a:hlinkClick r:id="rId2"/>
              </a:rPr>
              <a:t> </a:t>
            </a:r>
            <a:r>
              <a:rPr lang="en-US" altLang="zh-TW" b="1" dirty="0" err="1">
                <a:solidFill>
                  <a:srgbClr val="009900"/>
                </a:solidFill>
                <a:latin typeface="Courier New" panose="02070309020205020404" pitchFamily="49" charset="0"/>
                <a:cs typeface="Courier New" panose="02070309020205020404" pitchFamily="49" charset="0"/>
                <a:hlinkClick r:id="rId2"/>
              </a:rPr>
              <a:t>boot_params</a:t>
            </a:r>
            <a:endParaRPr lang="zh-TW" altLang="en-US" dirty="0"/>
          </a:p>
        </p:txBody>
      </p:sp>
      <p:sp>
        <p:nvSpPr>
          <p:cNvPr id="2" name="內容版面配置區 1"/>
          <p:cNvSpPr>
            <a:spLocks noGrp="1"/>
          </p:cNvSpPr>
          <p:nvPr>
            <p:ph idx="1"/>
          </p:nvPr>
        </p:nvSpPr>
        <p:spPr>
          <a:xfrm>
            <a:off x="872067" y="1772816"/>
            <a:ext cx="7408333" cy="4824536"/>
          </a:xfrm>
        </p:spPr>
        <p:txBody>
          <a:bodyPr>
            <a:noAutofit/>
          </a:bodyPr>
          <a:lstStyle/>
          <a:p>
            <a:pPr marL="0" indent="0">
              <a:buNone/>
            </a:pPr>
            <a:r>
              <a:rPr lang="en-US" altLang="zh-TW" sz="1400" b="1" dirty="0">
                <a:solidFill>
                  <a:srgbClr val="009900"/>
                </a:solidFill>
                <a:latin typeface="Courier New" panose="02070309020205020404" pitchFamily="49" charset="0"/>
                <a:cs typeface="Courier New" panose="02070309020205020404" pitchFamily="49" charset="0"/>
              </a:rPr>
              <a:t>/* The so-called "</a:t>
            </a:r>
            <a:r>
              <a:rPr lang="en-US" altLang="zh-TW" sz="1400" b="1" dirty="0" err="1">
                <a:solidFill>
                  <a:srgbClr val="009900"/>
                </a:solidFill>
                <a:latin typeface="Courier New" panose="02070309020205020404" pitchFamily="49" charset="0"/>
                <a:cs typeface="Courier New" panose="02070309020205020404" pitchFamily="49" charset="0"/>
              </a:rPr>
              <a:t>zeropage</a:t>
            </a:r>
            <a:r>
              <a:rPr lang="en-US" altLang="zh-TW" sz="14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1400" b="1" dirty="0" err="1">
                <a:solidFill>
                  <a:srgbClr val="009900"/>
                </a:solidFill>
                <a:latin typeface="Courier New" panose="02070309020205020404" pitchFamily="49" charset="0"/>
                <a:cs typeface="Courier New" panose="02070309020205020404" pitchFamily="49" charset="0"/>
              </a:rPr>
              <a:t>struct</a:t>
            </a:r>
            <a:r>
              <a:rPr lang="en-US" altLang="zh-TW" sz="1400" b="1" dirty="0">
                <a:solidFill>
                  <a:srgbClr val="009900"/>
                </a:solidFill>
                <a:latin typeface="Courier New" panose="02070309020205020404" pitchFamily="49" charset="0"/>
                <a:cs typeface="Courier New" panose="02070309020205020404" pitchFamily="49" charset="0"/>
              </a:rPr>
              <a:t> </a:t>
            </a:r>
            <a:r>
              <a:rPr lang="en-US" altLang="zh-TW" sz="1400" b="1" dirty="0" err="1">
                <a:solidFill>
                  <a:srgbClr val="009900"/>
                </a:solidFill>
                <a:latin typeface="Courier New" panose="02070309020205020404" pitchFamily="49" charset="0"/>
                <a:cs typeface="Courier New" panose="02070309020205020404" pitchFamily="49" charset="0"/>
              </a:rPr>
              <a:t>boot_params</a:t>
            </a:r>
            <a:r>
              <a:rPr lang="en-US" altLang="zh-TW" sz="14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r>
              <a:rPr lang="en-US" altLang="zh-TW" sz="1400" b="1" dirty="0" err="1" smtClean="0">
                <a:solidFill>
                  <a:srgbClr val="009900"/>
                </a:solidFill>
                <a:latin typeface="Courier New" panose="02070309020205020404" pitchFamily="49" charset="0"/>
                <a:cs typeface="Courier New" panose="02070309020205020404" pitchFamily="49" charset="0"/>
              </a:rPr>
              <a:t>struct</a:t>
            </a:r>
            <a:r>
              <a:rPr lang="en-US" altLang="zh-TW" sz="1400" b="1" dirty="0" smtClean="0">
                <a:solidFill>
                  <a:srgbClr val="009900"/>
                </a:solidFill>
                <a:latin typeface="Courier New" panose="02070309020205020404" pitchFamily="49" charset="0"/>
                <a:cs typeface="Courier New" panose="02070309020205020404" pitchFamily="49" charset="0"/>
              </a:rPr>
              <a:t> </a:t>
            </a:r>
            <a:r>
              <a:rPr lang="en-US" altLang="zh-TW" sz="1400" b="1" dirty="0" err="1">
                <a:solidFill>
                  <a:srgbClr val="009900"/>
                </a:solidFill>
                <a:latin typeface="Courier New" panose="02070309020205020404" pitchFamily="49" charset="0"/>
                <a:cs typeface="Courier New" panose="02070309020205020404" pitchFamily="49" charset="0"/>
              </a:rPr>
              <a:t>screen_info</a:t>
            </a:r>
            <a:r>
              <a:rPr lang="en-US" altLang="zh-TW" sz="1400" b="1" dirty="0">
                <a:solidFill>
                  <a:srgbClr val="009900"/>
                </a:solidFill>
                <a:latin typeface="Courier New" panose="02070309020205020404" pitchFamily="49" charset="0"/>
                <a:cs typeface="Courier New" panose="02070309020205020404" pitchFamily="49" charset="0"/>
              </a:rPr>
              <a:t> </a:t>
            </a:r>
            <a:r>
              <a:rPr lang="en-US" altLang="zh-TW" sz="1400" b="1" dirty="0" err="1">
                <a:solidFill>
                  <a:srgbClr val="009900"/>
                </a:solidFill>
                <a:latin typeface="Courier New" panose="02070309020205020404" pitchFamily="49" charset="0"/>
                <a:cs typeface="Courier New" panose="02070309020205020404" pitchFamily="49" charset="0"/>
              </a:rPr>
              <a:t>screen_info</a:t>
            </a:r>
            <a:r>
              <a:rPr lang="en-US" altLang="zh-TW" sz="1400" b="1" dirty="0">
                <a:solidFill>
                  <a:srgbClr val="009900"/>
                </a:solidFill>
                <a:latin typeface="Courier New" panose="02070309020205020404" pitchFamily="49" charset="0"/>
                <a:cs typeface="Courier New" panose="02070309020205020404" pitchFamily="49" charset="0"/>
              </a:rPr>
              <a:t>;		/* 0x000 */</a:t>
            </a:r>
          </a:p>
          <a:p>
            <a:pPr marL="0" indent="0">
              <a:buNone/>
            </a:pPr>
            <a:r>
              <a:rPr lang="en-US" altLang="zh-TW" sz="1400" b="1" dirty="0">
                <a:solidFill>
                  <a:srgbClr val="009900"/>
                </a:solidFill>
                <a:latin typeface="Courier New" panose="02070309020205020404" pitchFamily="49" charset="0"/>
                <a:cs typeface="Courier New" panose="02070309020205020404" pitchFamily="49" charset="0"/>
              </a:rPr>
              <a:t>                          : </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endParaRPr lang="en-US" altLang="zh-TW" sz="1400"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r>
              <a:rPr lang="en-US" altLang="zh-TW" sz="1400" b="1" dirty="0">
                <a:solidFill>
                  <a:srgbClr val="009900"/>
                </a:solidFill>
                <a:latin typeface="Courier New" panose="02070309020205020404" pitchFamily="49" charset="0"/>
                <a:cs typeface="Courier New" panose="02070309020205020404" pitchFamily="49" charset="0"/>
              </a:rPr>
              <a:t>* A bootloader is supposed to only take </a:t>
            </a:r>
            <a:r>
              <a:rPr lang="en-US" altLang="zh-TW" sz="1400" b="1" dirty="0" err="1">
                <a:solidFill>
                  <a:srgbClr val="009900"/>
                </a:solidFill>
                <a:latin typeface="Courier New" panose="02070309020205020404" pitchFamily="49" charset="0"/>
                <a:cs typeface="Courier New" panose="02070309020205020404" pitchFamily="49" charset="0"/>
              </a:rPr>
              <a:t>setup_header</a:t>
            </a:r>
            <a:r>
              <a:rPr lang="en-US" altLang="zh-TW" sz="1400" b="1" dirty="0">
                <a:solidFill>
                  <a:srgbClr val="009900"/>
                </a:solidFill>
                <a:latin typeface="Courier New" panose="02070309020205020404" pitchFamily="49" charset="0"/>
                <a:cs typeface="Courier New" panose="02070309020205020404" pitchFamily="49" charset="0"/>
              </a:rPr>
              <a:t> and put</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it into a clean </a:t>
            </a:r>
            <a:r>
              <a:rPr lang="en-US" altLang="zh-TW" sz="1400" b="1" dirty="0" err="1">
                <a:solidFill>
                  <a:srgbClr val="009900"/>
                </a:solidFill>
                <a:latin typeface="Courier New" panose="02070309020205020404" pitchFamily="49" charset="0"/>
                <a:cs typeface="Courier New" panose="02070309020205020404" pitchFamily="49" charset="0"/>
              </a:rPr>
              <a:t>boot_params</a:t>
            </a:r>
            <a:r>
              <a:rPr lang="en-US" altLang="zh-TW" sz="1400" b="1" dirty="0">
                <a:solidFill>
                  <a:srgbClr val="009900"/>
                </a:solidFill>
                <a:latin typeface="Courier New" panose="02070309020205020404" pitchFamily="49" charset="0"/>
                <a:cs typeface="Courier New" panose="02070309020205020404" pitchFamily="49" charset="0"/>
              </a:rPr>
              <a:t> buffer. If it turns out that</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it is clumsy or too generous with the buffer, it most</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probably will pick up the sentinel variable too. The fact</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that this variable then is still 0xff will let kernel</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know that some variables in </a:t>
            </a:r>
            <a:r>
              <a:rPr lang="en-US" altLang="zh-TW" sz="1400" b="1" dirty="0" err="1">
                <a:solidFill>
                  <a:srgbClr val="009900"/>
                </a:solidFill>
                <a:latin typeface="Courier New" panose="02070309020205020404" pitchFamily="49" charset="0"/>
                <a:cs typeface="Courier New" panose="02070309020205020404" pitchFamily="49" charset="0"/>
              </a:rPr>
              <a:t>boot_params</a:t>
            </a:r>
            <a:r>
              <a:rPr lang="en-US" altLang="zh-TW" sz="1400" b="1" dirty="0">
                <a:solidFill>
                  <a:srgbClr val="009900"/>
                </a:solidFill>
                <a:latin typeface="Courier New" panose="02070309020205020404" pitchFamily="49" charset="0"/>
                <a:cs typeface="Courier New" panose="02070309020205020404" pitchFamily="49" charset="0"/>
              </a:rPr>
              <a:t> are invalid and</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 </a:t>
            </a:r>
            <a:r>
              <a:rPr lang="en-US" altLang="zh-TW" sz="1400" b="1" dirty="0">
                <a:solidFill>
                  <a:srgbClr val="009900"/>
                </a:solidFill>
                <a:latin typeface="Courier New" panose="02070309020205020404" pitchFamily="49" charset="0"/>
                <a:cs typeface="Courier New" panose="02070309020205020404" pitchFamily="49" charset="0"/>
              </a:rPr>
              <a:t>kernel should zero out certain portions of </a:t>
            </a:r>
            <a:r>
              <a:rPr lang="en-US" altLang="zh-TW" sz="1400" b="1" dirty="0" err="1">
                <a:solidFill>
                  <a:srgbClr val="009900"/>
                </a:solidFill>
                <a:latin typeface="Courier New" panose="02070309020205020404" pitchFamily="49" charset="0"/>
                <a:cs typeface="Courier New" panose="02070309020205020404" pitchFamily="49" charset="0"/>
              </a:rPr>
              <a:t>boot_params</a:t>
            </a:r>
            <a:r>
              <a:rPr lang="en-US" altLang="zh-TW" sz="1400"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endParaRPr lang="en-US" altLang="zh-TW" sz="1400"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__</a:t>
            </a:r>
            <a:r>
              <a:rPr lang="en-US" altLang="zh-TW" sz="1400" b="1" dirty="0">
                <a:solidFill>
                  <a:srgbClr val="009900"/>
                </a:solidFill>
                <a:latin typeface="Courier New" panose="02070309020205020404" pitchFamily="49" charset="0"/>
                <a:cs typeface="Courier New" panose="02070309020205020404" pitchFamily="49" charset="0"/>
              </a:rPr>
              <a:t>u8  sentinel;				/* 0x1ef */</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__</a:t>
            </a:r>
            <a:r>
              <a:rPr lang="en-US" altLang="zh-TW" sz="1400" b="1" dirty="0">
                <a:solidFill>
                  <a:srgbClr val="009900"/>
                </a:solidFill>
                <a:latin typeface="Courier New" panose="02070309020205020404" pitchFamily="49" charset="0"/>
                <a:cs typeface="Courier New" panose="02070309020205020404" pitchFamily="49" charset="0"/>
              </a:rPr>
              <a:t>u8  _pad6[1];				/* 0x1f0 */</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r>
              <a:rPr lang="en-US" altLang="zh-TW" sz="1400" b="1" dirty="0" err="1" smtClean="0">
                <a:solidFill>
                  <a:srgbClr val="009900"/>
                </a:solidFill>
                <a:latin typeface="Courier New" panose="02070309020205020404" pitchFamily="49" charset="0"/>
                <a:cs typeface="Courier New" panose="02070309020205020404" pitchFamily="49" charset="0"/>
              </a:rPr>
              <a:t>struct</a:t>
            </a:r>
            <a:r>
              <a:rPr lang="en-US" altLang="zh-TW" sz="1400" b="1" dirty="0" smtClean="0">
                <a:solidFill>
                  <a:srgbClr val="009900"/>
                </a:solidFill>
                <a:latin typeface="Courier New" panose="02070309020205020404" pitchFamily="49" charset="0"/>
                <a:cs typeface="Courier New" panose="02070309020205020404" pitchFamily="49" charset="0"/>
              </a:rPr>
              <a:t> </a:t>
            </a:r>
            <a:r>
              <a:rPr lang="en-US" altLang="zh-TW" sz="1400" b="1" dirty="0" err="1">
                <a:solidFill>
                  <a:srgbClr val="009900"/>
                </a:solidFill>
                <a:latin typeface="Courier New" panose="02070309020205020404" pitchFamily="49" charset="0"/>
                <a:cs typeface="Courier New" panose="02070309020205020404" pitchFamily="49" charset="0"/>
              </a:rPr>
              <a:t>setup_header</a:t>
            </a:r>
            <a:r>
              <a:rPr lang="en-US" altLang="zh-TW" sz="1400" b="1" dirty="0">
                <a:solidFill>
                  <a:srgbClr val="009900"/>
                </a:solidFill>
                <a:latin typeface="Courier New" panose="02070309020205020404" pitchFamily="49" charset="0"/>
                <a:cs typeface="Courier New" panose="02070309020205020404" pitchFamily="49" charset="0"/>
              </a:rPr>
              <a:t> </a:t>
            </a:r>
            <a:r>
              <a:rPr lang="en-US" altLang="zh-TW" sz="1400" b="1" dirty="0" err="1">
                <a:solidFill>
                  <a:srgbClr val="FF0000"/>
                </a:solidFill>
                <a:latin typeface="Courier New" panose="02070309020205020404" pitchFamily="49" charset="0"/>
                <a:cs typeface="Courier New" panose="02070309020205020404" pitchFamily="49" charset="0"/>
              </a:rPr>
              <a:t>hdr</a:t>
            </a:r>
            <a:r>
              <a:rPr lang="en-US" altLang="zh-TW" sz="1400" b="1" dirty="0">
                <a:solidFill>
                  <a:srgbClr val="009900"/>
                </a:solidFill>
                <a:latin typeface="Courier New" panose="02070309020205020404" pitchFamily="49" charset="0"/>
                <a:cs typeface="Courier New" panose="02070309020205020404" pitchFamily="49" charset="0"/>
              </a:rPr>
              <a:t>;    /* setup header */	/* 0x1f1 */</a:t>
            </a: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a:t>
            </a:r>
            <a:endParaRPr lang="en-US" altLang="zh-TW" sz="1400"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sz="1400" b="1" dirty="0" smtClean="0">
                <a:solidFill>
                  <a:srgbClr val="009900"/>
                </a:solidFill>
                <a:latin typeface="Courier New" panose="02070309020205020404" pitchFamily="49" charset="0"/>
                <a:cs typeface="Courier New" panose="02070309020205020404" pitchFamily="49" charset="0"/>
              </a:rPr>
              <a:t>  __</a:t>
            </a:r>
            <a:r>
              <a:rPr lang="en-US" altLang="zh-TW" sz="1400" b="1" dirty="0">
                <a:solidFill>
                  <a:srgbClr val="009900"/>
                </a:solidFill>
                <a:latin typeface="Courier New" panose="02070309020205020404" pitchFamily="49" charset="0"/>
                <a:cs typeface="Courier New" panose="02070309020205020404" pitchFamily="49" charset="0"/>
              </a:rPr>
              <a:t>u8  _pad9[276];				/* 0xeec */</a:t>
            </a:r>
          </a:p>
          <a:p>
            <a:pPr marL="0" indent="0">
              <a:buNone/>
            </a:pPr>
            <a:r>
              <a:rPr lang="en-US" altLang="zh-TW" sz="1400" b="1" dirty="0">
                <a:solidFill>
                  <a:srgbClr val="009900"/>
                </a:solidFill>
                <a:latin typeface="Courier New" panose="02070309020205020404" pitchFamily="49" charset="0"/>
                <a:cs typeface="Courier New" panose="02070309020205020404" pitchFamily="49" charset="0"/>
              </a:rPr>
              <a:t>} __attribute__((packed));</a:t>
            </a:r>
            <a:endParaRPr lang="zh-TW" altLang="en-US" sz="1400"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114</a:t>
            </a:fld>
            <a:endParaRPr lang="zh-TW" altLang="en-US"/>
          </a:p>
        </p:txBody>
      </p:sp>
    </p:spTree>
    <p:extLst>
      <p:ext uri="{BB962C8B-B14F-4D97-AF65-F5344CB8AC3E}">
        <p14:creationId xmlns:p14="http://schemas.microsoft.com/office/powerpoint/2010/main" val="2251167775"/>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a:t>Heap I</a:t>
            </a:r>
            <a:r>
              <a:rPr lang="en-US" altLang="zh-TW" dirty="0" smtClean="0"/>
              <a:t>nitialization</a:t>
            </a:r>
            <a:endParaRPr lang="zh-TW" altLang="en-US" dirty="0"/>
          </a:p>
        </p:txBody>
      </p:sp>
      <p:sp>
        <p:nvSpPr>
          <p:cNvPr id="2" name="內容版面配置區 1"/>
          <p:cNvSpPr>
            <a:spLocks noGrp="1"/>
          </p:cNvSpPr>
          <p:nvPr>
            <p:ph idx="1"/>
          </p:nvPr>
        </p:nvSpPr>
        <p:spPr/>
        <p:txBody>
          <a:bodyPr/>
          <a:lstStyle/>
          <a:p>
            <a:r>
              <a:rPr lang="en-US" altLang="zh-TW" dirty="0"/>
              <a:t>After the stack and </a:t>
            </a:r>
            <a:r>
              <a:rPr lang="en-US" altLang="zh-TW" dirty="0" err="1"/>
              <a:t>bss</a:t>
            </a:r>
            <a:r>
              <a:rPr lang="en-US" altLang="zh-TW" dirty="0"/>
              <a:t> section have been prepared in </a:t>
            </a:r>
            <a:r>
              <a:rPr lang="en-US" altLang="zh-TW" b="1" dirty="0" err="1">
                <a:solidFill>
                  <a:srgbClr val="009900"/>
                </a:solidFill>
                <a:latin typeface="Courier New" panose="02070309020205020404" pitchFamily="49" charset="0"/>
                <a:cs typeface="Courier New" panose="02070309020205020404" pitchFamily="49" charset="0"/>
                <a:hlinkClick r:id="rId2"/>
              </a:rPr>
              <a:t>header.S</a:t>
            </a:r>
            <a:r>
              <a:rPr lang="en-US" altLang="zh-TW" dirty="0"/>
              <a:t> </a:t>
            </a:r>
            <a:r>
              <a:rPr lang="en-US" altLang="zh-TW" dirty="0" smtClean="0"/>
              <a:t>, </a:t>
            </a:r>
            <a:r>
              <a:rPr lang="en-US" altLang="zh-TW" dirty="0"/>
              <a:t>the kernel needs to initialize the </a:t>
            </a:r>
            <a:r>
              <a:rPr lang="en-US" altLang="zh-TW" dirty="0">
                <a:hlinkClick r:id="rId3"/>
              </a:rPr>
              <a:t>heap</a:t>
            </a:r>
            <a:r>
              <a:rPr lang="en-US" altLang="zh-TW" dirty="0"/>
              <a:t> with the </a:t>
            </a:r>
            <a:r>
              <a:rPr lang="en-US" altLang="zh-TW" b="1" dirty="0" err="1">
                <a:solidFill>
                  <a:srgbClr val="009900"/>
                </a:solidFill>
                <a:latin typeface="Courier New" panose="02070309020205020404" pitchFamily="49" charset="0"/>
                <a:cs typeface="Courier New" panose="02070309020205020404" pitchFamily="49" charset="0"/>
                <a:hlinkClick r:id="rId4"/>
              </a:rPr>
              <a:t>init_heap</a:t>
            </a:r>
            <a:r>
              <a:rPr lang="en-US" altLang="zh-TW" dirty="0"/>
              <a:t> function.</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115</a:t>
            </a:fld>
            <a:endParaRPr lang="zh-TW" altLang="en-US"/>
          </a:p>
        </p:txBody>
      </p:sp>
    </p:spTree>
    <p:extLst>
      <p:ext uri="{BB962C8B-B14F-4D97-AF65-F5344CB8AC3E}">
        <p14:creationId xmlns:p14="http://schemas.microsoft.com/office/powerpoint/2010/main" val="403331937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Function </a:t>
            </a:r>
            <a:r>
              <a:rPr lang="en-US" altLang="zh-TW" b="1" dirty="0" err="1" smtClean="0">
                <a:solidFill>
                  <a:srgbClr val="009900"/>
                </a:solidFill>
                <a:latin typeface="Courier New" panose="02070309020205020404" pitchFamily="49" charset="0"/>
                <a:cs typeface="Courier New" panose="02070309020205020404" pitchFamily="49" charset="0"/>
              </a:rPr>
              <a:t>init_heap</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dirty="0"/>
              <a:t>First of all </a:t>
            </a:r>
            <a:r>
              <a:rPr lang="en-US" altLang="zh-TW" dirty="0" err="1"/>
              <a:t>init_heap</a:t>
            </a:r>
            <a:r>
              <a:rPr lang="en-US" altLang="zh-TW" dirty="0"/>
              <a:t> checks the </a:t>
            </a:r>
            <a:r>
              <a:rPr lang="en-US" altLang="zh-TW" b="1" dirty="0">
                <a:solidFill>
                  <a:srgbClr val="009900"/>
                </a:solidFill>
                <a:latin typeface="Courier New" panose="02070309020205020404" pitchFamily="49" charset="0"/>
                <a:cs typeface="Courier New" panose="02070309020205020404" pitchFamily="49" charset="0"/>
                <a:hlinkClick r:id="rId2"/>
              </a:rPr>
              <a:t>CAN_USE_HEAP</a:t>
            </a:r>
            <a:r>
              <a:rPr lang="en-US" altLang="zh-TW" dirty="0"/>
              <a:t> flag from the </a:t>
            </a:r>
            <a:r>
              <a:rPr lang="en-US" altLang="zh-TW" b="1" dirty="0" err="1">
                <a:solidFill>
                  <a:srgbClr val="009900"/>
                </a:solidFill>
                <a:latin typeface="Courier New" panose="02070309020205020404" pitchFamily="49" charset="0"/>
                <a:cs typeface="Courier New" panose="02070309020205020404" pitchFamily="49" charset="0"/>
                <a:hlinkClick r:id="rId3"/>
              </a:rPr>
              <a:t>loadflags</a:t>
            </a:r>
            <a:r>
              <a:rPr lang="en-US" altLang="zh-TW" dirty="0"/>
              <a:t> structure in the kernel setup header and calculates the end of the stack if this flag was set: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116</a:t>
            </a:fld>
            <a:endParaRPr lang="zh-TW" altLang="en-US"/>
          </a:p>
        </p:txBody>
      </p:sp>
    </p:spTree>
    <p:extLst>
      <p:ext uri="{BB962C8B-B14F-4D97-AF65-F5344CB8AC3E}">
        <p14:creationId xmlns:p14="http://schemas.microsoft.com/office/powerpoint/2010/main" val="153545308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Variable </a:t>
            </a:r>
            <a:r>
              <a:rPr lang="en-US" altLang="zh-TW" b="1" dirty="0" err="1">
                <a:solidFill>
                  <a:srgbClr val="009900"/>
                </a:solidFill>
                <a:latin typeface="Courier New" panose="02070309020205020404" pitchFamily="49" charset="0"/>
                <a:cs typeface="Courier New" panose="02070309020205020404" pitchFamily="49" charset="0"/>
              </a:rPr>
              <a:t>stack_end</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pPr marL="0" indent="0">
              <a:buNone/>
            </a:pPr>
            <a:r>
              <a:rPr lang="en-US" altLang="zh-TW" sz="2000" b="1" dirty="0" smtClean="0">
                <a:solidFill>
                  <a:srgbClr val="009900"/>
                </a:solidFill>
                <a:latin typeface="Courier New" panose="02070309020205020404" pitchFamily="49" charset="0"/>
                <a:cs typeface="Courier New" panose="02070309020205020404" pitchFamily="49" charset="0"/>
              </a:rPr>
              <a:t>char </a:t>
            </a:r>
            <a:r>
              <a:rPr lang="en-US" altLang="zh-TW" sz="2000" b="1" dirty="0">
                <a:solidFill>
                  <a:srgbClr val="009900"/>
                </a:solidFill>
                <a:latin typeface="Courier New" panose="02070309020205020404" pitchFamily="49" charset="0"/>
                <a:cs typeface="Courier New" panose="02070309020205020404" pitchFamily="49" charset="0"/>
              </a:rPr>
              <a:t>*</a:t>
            </a:r>
            <a:r>
              <a:rPr lang="en-US" altLang="zh-TW" sz="2000" b="1" dirty="0" err="1">
                <a:solidFill>
                  <a:srgbClr val="009900"/>
                </a:solidFill>
                <a:latin typeface="Courier New" panose="02070309020205020404" pitchFamily="49" charset="0"/>
                <a:cs typeface="Courier New" panose="02070309020205020404" pitchFamily="49" charset="0"/>
                <a:hlinkClick r:id="rId2"/>
              </a:rPr>
              <a:t>stack_end</a:t>
            </a:r>
            <a:r>
              <a:rPr lang="en-US" altLang="zh-TW" sz="2000" b="1" dirty="0">
                <a:solidFill>
                  <a:srgbClr val="009900"/>
                </a:solidFill>
                <a:latin typeface="Courier New" panose="02070309020205020404" pitchFamily="49" charset="0"/>
                <a:cs typeface="Courier New" panose="02070309020205020404" pitchFamily="49" charset="0"/>
              </a:rPr>
              <a:t>; </a:t>
            </a:r>
            <a:endParaRPr lang="en-US" altLang="zh-TW" sz="2000" b="1" dirty="0" smtClean="0">
              <a:solidFill>
                <a:srgbClr val="009900"/>
              </a:solidFill>
              <a:latin typeface="Courier New" panose="02070309020205020404" pitchFamily="49" charset="0"/>
              <a:cs typeface="Courier New" panose="02070309020205020404" pitchFamily="49" charset="0"/>
            </a:endParaRPr>
          </a:p>
          <a:p>
            <a:pPr marL="0" indent="0">
              <a:buNone/>
            </a:pPr>
            <a:r>
              <a:rPr lang="en-US" altLang="zh-TW" sz="2000" b="1" dirty="0" smtClean="0">
                <a:solidFill>
                  <a:srgbClr val="009900"/>
                </a:solidFill>
                <a:latin typeface="Courier New" panose="02070309020205020404" pitchFamily="49" charset="0"/>
                <a:cs typeface="Courier New" panose="02070309020205020404" pitchFamily="49" charset="0"/>
              </a:rPr>
              <a:t>if </a:t>
            </a:r>
            <a:r>
              <a:rPr lang="en-US" altLang="zh-TW" sz="2000" b="1" dirty="0">
                <a:solidFill>
                  <a:srgbClr val="009900"/>
                </a:solidFill>
                <a:latin typeface="Courier New" panose="02070309020205020404" pitchFamily="49" charset="0"/>
                <a:cs typeface="Courier New" panose="02070309020205020404" pitchFamily="49" charset="0"/>
              </a:rPr>
              <a:t>(</a:t>
            </a:r>
            <a:r>
              <a:rPr lang="en-US" altLang="zh-TW" sz="2000" b="1" dirty="0" err="1">
                <a:solidFill>
                  <a:srgbClr val="009900"/>
                </a:solidFill>
                <a:latin typeface="Courier New" panose="02070309020205020404" pitchFamily="49" charset="0"/>
                <a:cs typeface="Courier New" panose="02070309020205020404" pitchFamily="49" charset="0"/>
              </a:rPr>
              <a:t>boot_params.hdr.loadflags</a:t>
            </a:r>
            <a:r>
              <a:rPr lang="en-US" altLang="zh-TW" sz="2000" b="1" dirty="0">
                <a:solidFill>
                  <a:srgbClr val="009900"/>
                </a:solidFill>
                <a:latin typeface="Courier New" panose="02070309020205020404" pitchFamily="49" charset="0"/>
                <a:cs typeface="Courier New" panose="02070309020205020404" pitchFamily="49" charset="0"/>
              </a:rPr>
              <a:t> &amp; CAN_USE_HEAP</a:t>
            </a:r>
            <a:r>
              <a:rPr lang="en-US" altLang="zh-TW" sz="2000" b="1" dirty="0" smtClean="0">
                <a:solidFill>
                  <a:srgbClr val="009900"/>
                </a:solidFill>
                <a:latin typeface="Courier New" panose="02070309020205020404" pitchFamily="49" charset="0"/>
                <a:cs typeface="Courier New" panose="02070309020205020404" pitchFamily="49" charset="0"/>
              </a:rPr>
              <a:t>){ </a:t>
            </a:r>
          </a:p>
          <a:p>
            <a:pPr marL="0" indent="0">
              <a:buNone/>
            </a:pPr>
            <a:r>
              <a:rPr lang="en-US" altLang="zh-TW" sz="2000" b="1" dirty="0" err="1" smtClean="0">
                <a:solidFill>
                  <a:srgbClr val="009900"/>
                </a:solidFill>
                <a:latin typeface="Courier New" panose="02070309020205020404" pitchFamily="49" charset="0"/>
                <a:cs typeface="Courier New" panose="02070309020205020404" pitchFamily="49" charset="0"/>
              </a:rPr>
              <a:t>asm</a:t>
            </a:r>
            <a:r>
              <a:rPr lang="en-US" altLang="zh-TW" sz="2000" b="1" dirty="0">
                <a:solidFill>
                  <a:srgbClr val="009900"/>
                </a:solidFill>
                <a:latin typeface="Courier New" panose="02070309020205020404" pitchFamily="49" charset="0"/>
                <a:cs typeface="Courier New" panose="02070309020205020404" pitchFamily="49" charset="0"/>
              </a:rPr>
              <a:t>("</a:t>
            </a:r>
            <a:r>
              <a:rPr lang="en-US" altLang="zh-TW" sz="2000" b="1" dirty="0" err="1">
                <a:solidFill>
                  <a:srgbClr val="009900"/>
                </a:solidFill>
                <a:latin typeface="Courier New" panose="02070309020205020404" pitchFamily="49" charset="0"/>
                <a:cs typeface="Courier New" panose="02070309020205020404" pitchFamily="49" charset="0"/>
              </a:rPr>
              <a:t>leal</a:t>
            </a:r>
            <a:r>
              <a:rPr lang="en-US" altLang="zh-TW" sz="2000" b="1" dirty="0">
                <a:solidFill>
                  <a:srgbClr val="009900"/>
                </a:solidFill>
                <a:latin typeface="Courier New" panose="02070309020205020404" pitchFamily="49" charset="0"/>
                <a:cs typeface="Courier New" panose="02070309020205020404" pitchFamily="49" charset="0"/>
              </a:rPr>
              <a:t> %P1(%%</a:t>
            </a:r>
            <a:r>
              <a:rPr lang="en-US" altLang="zh-TW" sz="2000" b="1" dirty="0" err="1">
                <a:solidFill>
                  <a:srgbClr val="009900"/>
                </a:solidFill>
                <a:latin typeface="Courier New" panose="02070309020205020404" pitchFamily="49" charset="0"/>
                <a:cs typeface="Courier New" panose="02070309020205020404" pitchFamily="49" charset="0"/>
              </a:rPr>
              <a:t>esp</a:t>
            </a:r>
            <a:r>
              <a:rPr lang="en-US" altLang="zh-TW" sz="2000" b="1" dirty="0">
                <a:solidFill>
                  <a:srgbClr val="009900"/>
                </a:solidFill>
                <a:latin typeface="Courier New" panose="02070309020205020404" pitchFamily="49" charset="0"/>
                <a:cs typeface="Courier New" panose="02070309020205020404" pitchFamily="49" charset="0"/>
              </a:rPr>
              <a:t>),%0" : "=r" (</a:t>
            </a:r>
            <a:r>
              <a:rPr lang="en-US" altLang="zh-TW" sz="2000" b="1" dirty="0" err="1">
                <a:solidFill>
                  <a:srgbClr val="009900"/>
                </a:solidFill>
                <a:latin typeface="Courier New" panose="02070309020205020404" pitchFamily="49" charset="0"/>
                <a:cs typeface="Courier New" panose="02070309020205020404" pitchFamily="49" charset="0"/>
              </a:rPr>
              <a:t>stack_end</a:t>
            </a:r>
            <a:r>
              <a:rPr lang="en-US" altLang="zh-TW" sz="2000" b="1" dirty="0">
                <a:solidFill>
                  <a:srgbClr val="009900"/>
                </a:solidFill>
                <a:latin typeface="Courier New" panose="02070309020205020404" pitchFamily="49" charset="0"/>
                <a:cs typeface="Courier New" panose="02070309020205020404" pitchFamily="49" charset="0"/>
              </a:rPr>
              <a:t>) : "</a:t>
            </a:r>
            <a:r>
              <a:rPr lang="en-US" altLang="zh-TW" sz="2000" b="1" dirty="0" err="1">
                <a:solidFill>
                  <a:srgbClr val="009900"/>
                </a:solidFill>
                <a:latin typeface="Courier New" panose="02070309020205020404" pitchFamily="49" charset="0"/>
                <a:cs typeface="Courier New" panose="02070309020205020404" pitchFamily="49" charset="0"/>
              </a:rPr>
              <a:t>i</a:t>
            </a:r>
            <a:r>
              <a:rPr lang="en-US" altLang="zh-TW" sz="2000" b="1" dirty="0">
                <a:solidFill>
                  <a:srgbClr val="009900"/>
                </a:solidFill>
                <a:latin typeface="Courier New" panose="02070309020205020404" pitchFamily="49" charset="0"/>
                <a:cs typeface="Courier New" panose="02070309020205020404" pitchFamily="49" charset="0"/>
              </a:rPr>
              <a:t>" (-STACK_SIZE</a:t>
            </a:r>
            <a:r>
              <a:rPr lang="en-US" altLang="zh-TW" sz="2000" b="1" dirty="0" smtClean="0">
                <a:solidFill>
                  <a:srgbClr val="009900"/>
                </a:solidFill>
                <a:latin typeface="Courier New" panose="02070309020205020404" pitchFamily="49" charset="0"/>
                <a:cs typeface="Courier New" panose="02070309020205020404" pitchFamily="49" charset="0"/>
              </a:rPr>
              <a:t>));</a:t>
            </a:r>
          </a:p>
          <a:p>
            <a:pPr marL="0" indent="0">
              <a:buNone/>
            </a:pPr>
            <a:endParaRPr lang="en-US" altLang="zh-TW" dirty="0"/>
          </a:p>
          <a:p>
            <a:pPr marL="0" indent="0">
              <a:buNone/>
            </a:pPr>
            <a:r>
              <a:rPr lang="en-US" altLang="zh-TW" dirty="0" err="1" smtClean="0"/>
              <a:t>i</a:t>
            </a:r>
            <a:r>
              <a:rPr lang="en-US" altLang="zh-TW" dirty="0" smtClean="0"/>
              <a:t>. e. </a:t>
            </a:r>
            <a:r>
              <a:rPr lang="en-US" altLang="zh-TW" b="1" dirty="0" err="1">
                <a:solidFill>
                  <a:srgbClr val="009900"/>
                </a:solidFill>
                <a:latin typeface="Courier New" panose="02070309020205020404" pitchFamily="49" charset="0"/>
                <a:cs typeface="Courier New" panose="02070309020205020404" pitchFamily="49" charset="0"/>
              </a:rPr>
              <a:t>stack_end</a:t>
            </a:r>
            <a:r>
              <a:rPr lang="en-US" altLang="zh-TW" b="1" dirty="0">
                <a:solidFill>
                  <a:srgbClr val="009900"/>
                </a:solidFill>
                <a:latin typeface="Courier New" panose="02070309020205020404" pitchFamily="49" charset="0"/>
                <a:cs typeface="Courier New" panose="02070309020205020404" pitchFamily="49" charset="0"/>
              </a:rPr>
              <a:t> = </a:t>
            </a:r>
            <a:r>
              <a:rPr lang="en-US" altLang="zh-TW" b="1" dirty="0" err="1">
                <a:solidFill>
                  <a:srgbClr val="009900"/>
                </a:solidFill>
                <a:latin typeface="Courier New" panose="02070309020205020404" pitchFamily="49" charset="0"/>
                <a:cs typeface="Courier New" panose="02070309020205020404" pitchFamily="49" charset="0"/>
              </a:rPr>
              <a:t>esp</a:t>
            </a:r>
            <a:r>
              <a:rPr lang="en-US" altLang="zh-TW" b="1" dirty="0">
                <a:solidFill>
                  <a:srgbClr val="009900"/>
                </a:solidFill>
                <a:latin typeface="Courier New" panose="02070309020205020404" pitchFamily="49" charset="0"/>
                <a:cs typeface="Courier New" panose="02070309020205020404" pitchFamily="49" charset="0"/>
              </a:rPr>
              <a:t> - STACK_SIZE</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117</a:t>
            </a:fld>
            <a:endParaRPr lang="zh-TW" altLang="en-US"/>
          </a:p>
        </p:txBody>
      </p:sp>
    </p:spTree>
    <p:extLst>
      <p:ext uri="{BB962C8B-B14F-4D97-AF65-F5344CB8AC3E}">
        <p14:creationId xmlns:p14="http://schemas.microsoft.com/office/powerpoint/2010/main" val="180599180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Variable </a:t>
            </a:r>
            <a:r>
              <a:rPr lang="en-US" altLang="zh-TW" b="1" dirty="0" err="1" smtClean="0">
                <a:solidFill>
                  <a:srgbClr val="009900"/>
                </a:solidFill>
                <a:latin typeface="Courier New" panose="02070309020205020404" pitchFamily="49" charset="0"/>
                <a:cs typeface="Courier New" panose="02070309020205020404" pitchFamily="49" charset="0"/>
                <a:hlinkClick r:id="rId2"/>
              </a:rPr>
              <a:t>heap_end</a:t>
            </a:r>
            <a:endParaRPr lang="zh-TW" altLang="en-US" dirty="0"/>
          </a:p>
        </p:txBody>
      </p:sp>
      <p:sp>
        <p:nvSpPr>
          <p:cNvPr id="2" name="內容版面配置區 1"/>
          <p:cNvSpPr>
            <a:spLocks noGrp="1"/>
          </p:cNvSpPr>
          <p:nvPr>
            <p:ph idx="1"/>
          </p:nvPr>
        </p:nvSpPr>
        <p:spPr>
          <a:xfrm>
            <a:off x="179513" y="2276872"/>
            <a:ext cx="8784976" cy="3849291"/>
          </a:xfrm>
        </p:spPr>
        <p:txBody>
          <a:bodyPr/>
          <a:lstStyle/>
          <a:p>
            <a:r>
              <a:rPr lang="en-US" altLang="zh-TW" dirty="0"/>
              <a:t>Then there is the </a:t>
            </a:r>
            <a:r>
              <a:rPr lang="en-US" altLang="zh-TW" b="1" dirty="0" err="1">
                <a:solidFill>
                  <a:srgbClr val="009900"/>
                </a:solidFill>
                <a:latin typeface="Courier New" panose="02070309020205020404" pitchFamily="49" charset="0"/>
                <a:cs typeface="Courier New" panose="02070309020205020404" pitchFamily="49" charset="0"/>
              </a:rPr>
              <a:t>heap_end</a:t>
            </a:r>
            <a:r>
              <a:rPr lang="en-US" altLang="zh-TW" dirty="0"/>
              <a:t> calculation:</a:t>
            </a:r>
          </a:p>
          <a:p>
            <a:pPr marL="0" indent="0">
              <a:buNone/>
            </a:pPr>
            <a:r>
              <a:rPr lang="en-US" altLang="zh-TW" sz="2000" b="1" dirty="0" err="1">
                <a:solidFill>
                  <a:srgbClr val="009900"/>
                </a:solidFill>
                <a:latin typeface="Courier New" panose="02070309020205020404" pitchFamily="49" charset="0"/>
                <a:cs typeface="Courier New" panose="02070309020205020404" pitchFamily="49" charset="0"/>
                <a:hlinkClick r:id="rId3"/>
              </a:rPr>
              <a:t>heap_end</a:t>
            </a:r>
            <a:r>
              <a:rPr lang="en-US" altLang="zh-TW" sz="2000" b="1" dirty="0">
                <a:solidFill>
                  <a:srgbClr val="009900"/>
                </a:solidFill>
                <a:latin typeface="Courier New" panose="02070309020205020404" pitchFamily="49" charset="0"/>
                <a:cs typeface="Courier New" panose="02070309020205020404" pitchFamily="49" charset="0"/>
                <a:hlinkClick r:id="rId3"/>
              </a:rPr>
              <a:t> = (char *)((</a:t>
            </a:r>
            <a:r>
              <a:rPr lang="en-US" altLang="zh-TW" sz="2000" b="1" dirty="0" err="1">
                <a:solidFill>
                  <a:srgbClr val="009900"/>
                </a:solidFill>
                <a:latin typeface="Courier New" panose="02070309020205020404" pitchFamily="49" charset="0"/>
                <a:cs typeface="Courier New" panose="02070309020205020404" pitchFamily="49" charset="0"/>
                <a:hlinkClick r:id="rId3"/>
              </a:rPr>
              <a:t>size_t</a:t>
            </a:r>
            <a:r>
              <a:rPr lang="en-US" altLang="zh-TW" sz="2000" b="1" dirty="0">
                <a:solidFill>
                  <a:srgbClr val="009900"/>
                </a:solidFill>
                <a:latin typeface="Courier New" panose="02070309020205020404" pitchFamily="49" charset="0"/>
                <a:cs typeface="Courier New" panose="02070309020205020404" pitchFamily="49" charset="0"/>
                <a:hlinkClick r:id="rId3"/>
              </a:rPr>
              <a:t>)</a:t>
            </a:r>
            <a:r>
              <a:rPr lang="en-US" altLang="zh-TW" sz="2000" b="1" dirty="0" err="1">
                <a:solidFill>
                  <a:srgbClr val="009900"/>
                </a:solidFill>
                <a:latin typeface="Courier New" panose="02070309020205020404" pitchFamily="49" charset="0"/>
                <a:cs typeface="Courier New" panose="02070309020205020404" pitchFamily="49" charset="0"/>
                <a:hlinkClick r:id="rId3"/>
              </a:rPr>
              <a:t>boot_params.hdr.heap_end_ptr</a:t>
            </a:r>
            <a:r>
              <a:rPr lang="en-US" altLang="zh-TW" sz="2000" b="1" dirty="0">
                <a:solidFill>
                  <a:srgbClr val="009900"/>
                </a:solidFill>
                <a:latin typeface="Courier New" panose="02070309020205020404" pitchFamily="49" charset="0"/>
                <a:cs typeface="Courier New" panose="02070309020205020404" pitchFamily="49" charset="0"/>
                <a:hlinkClick r:id="rId3"/>
              </a:rPr>
              <a:t> + 0x200</a:t>
            </a:r>
            <a:r>
              <a:rPr lang="en-US" altLang="zh-TW" sz="2000" b="1" dirty="0" smtClean="0">
                <a:solidFill>
                  <a:srgbClr val="009900"/>
                </a:solidFill>
                <a:latin typeface="Courier New" panose="02070309020205020404" pitchFamily="49" charset="0"/>
                <a:cs typeface="Courier New" panose="02070309020205020404" pitchFamily="49" charset="0"/>
                <a:hlinkClick r:id="rId3"/>
              </a:rPr>
              <a:t>);</a:t>
            </a:r>
            <a:endParaRPr lang="en-US" altLang="zh-TW" sz="2000" b="1" dirty="0" smtClean="0">
              <a:solidFill>
                <a:srgbClr val="009900"/>
              </a:solidFill>
              <a:latin typeface="Courier New" panose="02070309020205020404" pitchFamily="49" charset="0"/>
              <a:cs typeface="Courier New" panose="02070309020205020404" pitchFamily="49" charset="0"/>
            </a:endParaRPr>
          </a:p>
          <a:p>
            <a:pPr lvl="1"/>
            <a:r>
              <a:rPr lang="en-US" altLang="zh-TW" dirty="0" smtClean="0"/>
              <a:t> </a:t>
            </a:r>
            <a:r>
              <a:rPr lang="en-US" altLang="zh-TW" dirty="0"/>
              <a:t>which means </a:t>
            </a:r>
            <a:r>
              <a:rPr lang="en-US" altLang="zh-TW" b="1" dirty="0" err="1">
                <a:solidFill>
                  <a:srgbClr val="009900"/>
                </a:solidFill>
                <a:latin typeface="Courier New" panose="02070309020205020404" pitchFamily="49" charset="0"/>
                <a:cs typeface="Courier New" panose="02070309020205020404" pitchFamily="49" charset="0"/>
              </a:rPr>
              <a:t>heap_end_ptr</a:t>
            </a:r>
            <a:r>
              <a:rPr lang="en-US" altLang="zh-TW" dirty="0"/>
              <a:t> or </a:t>
            </a:r>
            <a:r>
              <a:rPr lang="en-US" altLang="zh-TW" b="1" dirty="0">
                <a:solidFill>
                  <a:srgbClr val="009900"/>
                </a:solidFill>
                <a:latin typeface="Courier New" panose="02070309020205020404" pitchFamily="49" charset="0"/>
                <a:cs typeface="Courier New" panose="02070309020205020404" pitchFamily="49" charset="0"/>
              </a:rPr>
              <a:t>_end</a:t>
            </a:r>
            <a:r>
              <a:rPr lang="en-US" altLang="zh-TW" dirty="0"/>
              <a:t> + 512 (0x200h). </a:t>
            </a:r>
            <a:endParaRPr lang="en-US" altLang="zh-TW" dirty="0" smtClean="0"/>
          </a:p>
          <a:p>
            <a:r>
              <a:rPr lang="en-US" altLang="zh-TW" dirty="0" smtClean="0"/>
              <a:t>The </a:t>
            </a:r>
            <a:r>
              <a:rPr lang="en-US" altLang="zh-TW" dirty="0"/>
              <a:t>last check is whether </a:t>
            </a:r>
            <a:r>
              <a:rPr lang="en-US" altLang="zh-TW" b="1" dirty="0" err="1">
                <a:solidFill>
                  <a:srgbClr val="009900"/>
                </a:solidFill>
                <a:latin typeface="Courier New" panose="02070309020205020404" pitchFamily="49" charset="0"/>
                <a:cs typeface="Courier New" panose="02070309020205020404" pitchFamily="49" charset="0"/>
              </a:rPr>
              <a:t>heap_end</a:t>
            </a:r>
            <a:r>
              <a:rPr lang="en-US" altLang="zh-TW" dirty="0"/>
              <a:t> is greater than </a:t>
            </a:r>
            <a:r>
              <a:rPr lang="en-US" altLang="zh-TW" b="1" dirty="0" err="1">
                <a:solidFill>
                  <a:srgbClr val="009900"/>
                </a:solidFill>
                <a:latin typeface="Courier New" panose="02070309020205020404" pitchFamily="49" charset="0"/>
                <a:cs typeface="Courier New" panose="02070309020205020404" pitchFamily="49" charset="0"/>
              </a:rPr>
              <a:t>stack_end</a:t>
            </a:r>
            <a:r>
              <a:rPr lang="en-US" altLang="zh-TW" dirty="0"/>
              <a:t>. </a:t>
            </a:r>
            <a:endParaRPr lang="en-US" altLang="zh-TW" dirty="0" smtClean="0"/>
          </a:p>
          <a:p>
            <a:pPr lvl="1"/>
            <a:r>
              <a:rPr lang="en-US" altLang="zh-TW" dirty="0" smtClean="0"/>
              <a:t>If </a:t>
            </a:r>
            <a:r>
              <a:rPr lang="en-US" altLang="zh-TW" dirty="0"/>
              <a:t>it is then </a:t>
            </a:r>
            <a:r>
              <a:rPr lang="en-US" altLang="zh-TW" b="1" dirty="0" err="1">
                <a:solidFill>
                  <a:srgbClr val="009900"/>
                </a:solidFill>
                <a:latin typeface="Courier New" panose="02070309020205020404" pitchFamily="49" charset="0"/>
                <a:cs typeface="Courier New" panose="02070309020205020404" pitchFamily="49" charset="0"/>
              </a:rPr>
              <a:t>stack_end</a:t>
            </a:r>
            <a:r>
              <a:rPr lang="en-US" altLang="zh-TW" dirty="0"/>
              <a:t> is assigned to </a:t>
            </a:r>
            <a:r>
              <a:rPr lang="en-US" altLang="zh-TW" b="1" dirty="0" err="1">
                <a:solidFill>
                  <a:srgbClr val="009900"/>
                </a:solidFill>
                <a:latin typeface="Courier New" panose="02070309020205020404" pitchFamily="49" charset="0"/>
                <a:cs typeface="Courier New" panose="02070309020205020404" pitchFamily="49" charset="0"/>
              </a:rPr>
              <a:t>heap_end</a:t>
            </a:r>
            <a:r>
              <a:rPr lang="en-US" altLang="zh-TW" dirty="0"/>
              <a:t> to make them equal.</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118</a:t>
            </a:fld>
            <a:endParaRPr lang="zh-TW" altLang="en-US"/>
          </a:p>
        </p:txBody>
      </p:sp>
    </p:spTree>
    <p:extLst>
      <p:ext uri="{BB962C8B-B14F-4D97-AF65-F5344CB8AC3E}">
        <p14:creationId xmlns:p14="http://schemas.microsoft.com/office/powerpoint/2010/main" val="2530926594"/>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hlinkClick r:id="rId2"/>
              </a:rPr>
              <a:t>Toward Protected Mode</a:t>
            </a:r>
            <a:endParaRPr lang="zh-TW" altLang="en-US" dirty="0"/>
          </a:p>
        </p:txBody>
      </p:sp>
      <p:sp>
        <p:nvSpPr>
          <p:cNvPr id="2" name="內容版面配置區 1"/>
          <p:cNvSpPr>
            <a:spLocks noGrp="1"/>
          </p:cNvSpPr>
          <p:nvPr>
            <p:ph idx="1"/>
          </p:nvPr>
        </p:nvSpPr>
        <p:spPr/>
        <p:txBody>
          <a:bodyPr/>
          <a:lstStyle/>
          <a:p>
            <a:r>
              <a:rPr lang="en-US" altLang="zh-TW" dirty="0"/>
              <a:t>Set up video mode</a:t>
            </a:r>
          </a:p>
          <a:p>
            <a:r>
              <a:rPr lang="en-US" altLang="zh-TW" dirty="0"/>
              <a:t>Set up the Interrupt Descriptor Table</a:t>
            </a:r>
          </a:p>
          <a:p>
            <a:r>
              <a:rPr lang="en-US" altLang="zh-TW" dirty="0"/>
              <a:t>Set up Global Descriptor Table</a:t>
            </a: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119</a:t>
            </a:fld>
            <a:endParaRPr lang="zh-TW" altLang="en-US"/>
          </a:p>
        </p:txBody>
      </p:sp>
    </p:spTree>
    <p:extLst>
      <p:ext uri="{BB962C8B-B14F-4D97-AF65-F5344CB8AC3E}">
        <p14:creationId xmlns:p14="http://schemas.microsoft.com/office/powerpoint/2010/main" val="3735686506"/>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hlinkClick r:id="rId2"/>
              </a:rPr>
              <a:t>go_to_protected_mode</a:t>
            </a:r>
            <a:r>
              <a:rPr lang="en-US" altLang="zh-TW" b="1" dirty="0" smtClean="0">
                <a:solidFill>
                  <a:srgbClr val="009900"/>
                </a:solidFill>
                <a:latin typeface="Courier New" panose="02070309020205020404" pitchFamily="49" charset="0"/>
                <a:cs typeface="Courier New" panose="02070309020205020404" pitchFamily="49" charset="0"/>
              </a:rPr>
              <a:t>()</a:t>
            </a:r>
            <a:endParaRPr lang="zh-TW" altLang="en-US" dirty="0"/>
          </a:p>
        </p:txBody>
      </p:sp>
      <p:sp>
        <p:nvSpPr>
          <p:cNvPr id="2" name="內容版面配置區 1"/>
          <p:cNvSpPr>
            <a:spLocks noGrp="1"/>
          </p:cNvSpPr>
          <p:nvPr>
            <p:ph idx="1"/>
          </p:nvPr>
        </p:nvSpPr>
        <p:spPr>
          <a:xfrm>
            <a:off x="179512" y="2675467"/>
            <a:ext cx="8856983" cy="3450696"/>
          </a:xfrm>
        </p:spPr>
        <p:txBody>
          <a:bodyPr>
            <a:normAutofit fontScale="70000" lnSpcReduction="20000"/>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rPr>
              <a:t>void </a:t>
            </a:r>
            <a:r>
              <a:rPr lang="en-US" altLang="zh-TW" b="1" dirty="0" err="1">
                <a:solidFill>
                  <a:srgbClr val="009900"/>
                </a:solidFill>
                <a:latin typeface="Courier New" panose="02070309020205020404" pitchFamily="49" charset="0"/>
                <a:cs typeface="Courier New" panose="02070309020205020404" pitchFamily="49" charset="0"/>
              </a:rPr>
              <a:t>go_to_protected_mode</a:t>
            </a:r>
            <a:r>
              <a:rPr lang="en-US" altLang="zh-TW" b="1" dirty="0">
                <a:solidFill>
                  <a:srgbClr val="009900"/>
                </a:solidFill>
                <a:latin typeface="Courier New" panose="02070309020205020404" pitchFamily="49" charset="0"/>
                <a:cs typeface="Courier New" panose="02070309020205020404" pitchFamily="49" charset="0"/>
              </a:rPr>
              <a:t>(void)</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 </a:t>
            </a:r>
            <a:r>
              <a:rPr lang="en-US" altLang="zh-TW" b="1" dirty="0">
                <a:solidFill>
                  <a:srgbClr val="009900"/>
                </a:solidFill>
                <a:latin typeface="Courier New" panose="02070309020205020404" pitchFamily="49" charset="0"/>
                <a:cs typeface="Courier New" panose="02070309020205020404" pitchFamily="49" charset="0"/>
              </a:rPr>
              <a:t>Actual transition to protected mode...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err="1" smtClean="0">
                <a:solidFill>
                  <a:srgbClr val="009900"/>
                </a:solidFill>
                <a:latin typeface="Courier New" panose="02070309020205020404" pitchFamily="49" charset="0"/>
                <a:cs typeface="Courier New" panose="02070309020205020404" pitchFamily="49" charset="0"/>
              </a:rPr>
              <a:t>setup_idt</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err="1" smtClean="0">
                <a:solidFill>
                  <a:srgbClr val="009900"/>
                </a:solidFill>
                <a:latin typeface="Courier New" panose="02070309020205020404" pitchFamily="49" charset="0"/>
                <a:cs typeface="Courier New" panose="02070309020205020404" pitchFamily="49" charset="0"/>
              </a:rPr>
              <a:t>setup_gdt</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err="1" smtClean="0">
                <a:solidFill>
                  <a:srgbClr val="FF0000"/>
                </a:solidFill>
                <a:latin typeface="Courier New" panose="02070309020205020404" pitchFamily="49" charset="0"/>
                <a:cs typeface="Courier New" panose="02070309020205020404" pitchFamily="49" charset="0"/>
              </a:rPr>
              <a:t>protected_mode_jump</a:t>
            </a:r>
            <a:r>
              <a:rPr lang="en-US" altLang="zh-TW" b="1" dirty="0" smtClean="0">
                <a:solidFill>
                  <a:srgbClr val="009900"/>
                </a:solidFill>
                <a:latin typeface="Courier New" panose="02070309020205020404" pitchFamily="49" charset="0"/>
                <a:cs typeface="Courier New" panose="02070309020205020404" pitchFamily="49" charset="0"/>
              </a:rPr>
              <a:t>(boot_params.hdr.code32_start,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(u32)&amp;</a:t>
            </a:r>
            <a:r>
              <a:rPr lang="en-US" altLang="zh-TW" b="1" dirty="0" err="1">
                <a:solidFill>
                  <a:srgbClr val="009900"/>
                </a:solidFill>
                <a:latin typeface="Courier New" panose="02070309020205020404" pitchFamily="49" charset="0"/>
                <a:cs typeface="Courier New" panose="02070309020205020404" pitchFamily="49" charset="0"/>
              </a:rPr>
              <a:t>boot_params</a:t>
            </a:r>
            <a:r>
              <a:rPr lang="en-US" altLang="zh-TW" b="1" dirty="0">
                <a:solidFill>
                  <a:srgbClr val="009900"/>
                </a:solidFill>
                <a:latin typeface="Courier New" panose="02070309020205020404" pitchFamily="49" charset="0"/>
                <a:cs typeface="Courier New" panose="02070309020205020404" pitchFamily="49" charset="0"/>
              </a:rPr>
              <a:t> + (ds() &lt;&lt; 4));</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120</a:t>
            </a:fld>
            <a:endParaRPr lang="zh-TW" altLang="en-US"/>
          </a:p>
        </p:txBody>
      </p:sp>
    </p:spTree>
    <p:extLst>
      <p:ext uri="{BB962C8B-B14F-4D97-AF65-F5344CB8AC3E}">
        <p14:creationId xmlns:p14="http://schemas.microsoft.com/office/powerpoint/2010/main" val="362095019"/>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Macros (1)</a:t>
            </a:r>
            <a:endParaRPr lang="zh-TW" altLang="en-US" dirty="0"/>
          </a:p>
        </p:txBody>
      </p:sp>
      <p:sp>
        <p:nvSpPr>
          <p:cNvPr id="2" name="內容版面配置區 1"/>
          <p:cNvSpPr>
            <a:spLocks noGrp="1"/>
          </p:cNvSpPr>
          <p:nvPr>
            <p:ph idx="1"/>
          </p:nvPr>
        </p:nvSpPr>
        <p:spPr>
          <a:xfrm>
            <a:off x="107504" y="2675467"/>
            <a:ext cx="8928992" cy="3450696"/>
          </a:xfrm>
        </p:spPr>
        <p:txBody>
          <a:bodyPr>
            <a:normAutofit fontScale="70000" lnSpcReduction="20000"/>
          </a:bodyPr>
          <a:lstStyle/>
          <a:p>
            <a:pPr marL="0" indent="0">
              <a:buNone/>
            </a:pPr>
            <a:r>
              <a:rPr lang="en-US" altLang="zh-TW" b="1" dirty="0">
                <a:solidFill>
                  <a:srgbClr val="0B8319"/>
                </a:solidFill>
                <a:latin typeface="Courier New" panose="02070309020205020404" pitchFamily="49" charset="0"/>
                <a:cs typeface="Courier New" panose="02070309020205020404" pitchFamily="49" charset="0"/>
              </a:rPr>
              <a:t>#define </a:t>
            </a:r>
            <a:r>
              <a:rPr lang="en-US" altLang="zh-TW" b="1" dirty="0">
                <a:solidFill>
                  <a:srgbClr val="0B8319"/>
                </a:solidFill>
                <a:latin typeface="Courier New" panose="02070309020205020404" pitchFamily="49" charset="0"/>
                <a:cs typeface="Courier New" panose="02070309020205020404" pitchFamily="49" charset="0"/>
                <a:hlinkClick r:id="rId2"/>
              </a:rPr>
              <a:t>SYM_FUNC_START_NOALIGN(name)</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SYM_START(name, </a:t>
            </a:r>
            <a:r>
              <a:rPr lang="en-US" altLang="zh-TW" b="1" dirty="0" smtClean="0">
                <a:solidFill>
                  <a:srgbClr val="0B8319"/>
                </a:solidFill>
                <a:latin typeface="Courier New" panose="02070309020205020404" pitchFamily="49" charset="0"/>
                <a:cs typeface="Courier New" panose="02070309020205020404" pitchFamily="49" charset="0"/>
                <a:hlinkClick r:id="rId3"/>
              </a:rPr>
              <a:t>SYM_L_GLOBAL</a:t>
            </a:r>
            <a:r>
              <a:rPr lang="en-US" altLang="zh-TW" b="1" dirty="0" smtClean="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hlinkClick r:id="rId4"/>
              </a:rPr>
              <a:t>SYM_A_NONE</a:t>
            </a:r>
            <a:r>
              <a:rPr lang="en-US" altLang="zh-TW" b="1" dirty="0" smtClean="0">
                <a:solidFill>
                  <a:srgbClr val="0B8319"/>
                </a:solidFill>
                <a:latin typeface="Courier New" panose="02070309020205020404" pitchFamily="49" charset="0"/>
                <a:cs typeface="Courier New" panose="02070309020205020404" pitchFamily="49" charset="0"/>
              </a:rPr>
              <a:t>)</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#define </a:t>
            </a:r>
            <a:r>
              <a:rPr lang="en-US" altLang="zh-TW" b="1" dirty="0">
                <a:solidFill>
                  <a:srgbClr val="0B8319"/>
                </a:solidFill>
                <a:latin typeface="Courier New" panose="02070309020205020404" pitchFamily="49" charset="0"/>
                <a:cs typeface="Courier New" panose="02070309020205020404" pitchFamily="49" charset="0"/>
                <a:hlinkClick r:id="rId5"/>
              </a:rPr>
              <a:t>SYM_START(name, linkage, align</a:t>
            </a:r>
            <a:r>
              <a:rPr lang="en-US" altLang="zh-TW" b="1" dirty="0" smtClean="0">
                <a:solidFill>
                  <a:srgbClr val="0B8319"/>
                </a:solidFill>
                <a:latin typeface="Courier New" panose="02070309020205020404" pitchFamily="49" charset="0"/>
                <a:cs typeface="Courier New" panose="02070309020205020404" pitchFamily="49" charset="0"/>
                <a:hlinkClick r:id="rId5"/>
              </a:rPr>
              <a:t>...)</a:t>
            </a:r>
            <a:r>
              <a:rPr lang="en-US" altLang="zh-TW" b="1" dirty="0" smtClean="0">
                <a:solidFill>
                  <a:srgbClr val="0B8319"/>
                </a:solidFill>
                <a:latin typeface="Courier New" panose="02070309020205020404" pitchFamily="49" charset="0"/>
                <a:cs typeface="Courier New" panose="02070309020205020404" pitchFamily="49" charset="0"/>
              </a:rPr>
              <a:t>      \</a:t>
            </a:r>
            <a:endParaRPr lang="en-US" altLang="zh-TW"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        SYM_ENTRY(name</a:t>
            </a:r>
            <a:r>
              <a:rPr lang="en-US" altLang="zh-TW" b="1" dirty="0">
                <a:solidFill>
                  <a:srgbClr val="0B8319"/>
                </a:solidFill>
                <a:latin typeface="Courier New" panose="02070309020205020404" pitchFamily="49" charset="0"/>
                <a:cs typeface="Courier New" panose="02070309020205020404" pitchFamily="49" charset="0"/>
              </a:rPr>
              <a:t>, linkage, align</a:t>
            </a:r>
            <a:r>
              <a:rPr lang="en-US" altLang="zh-TW" b="1" dirty="0" smtClean="0">
                <a:solidFill>
                  <a:srgbClr val="0B8319"/>
                </a:solidFill>
                <a:latin typeface="Courier New" panose="02070309020205020404" pitchFamily="49" charset="0"/>
                <a:cs typeface="Courier New" panose="02070309020205020404" pitchFamily="49" charset="0"/>
              </a:rPr>
              <a:t>)</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#define </a:t>
            </a:r>
            <a:r>
              <a:rPr lang="en-US" altLang="zh-TW" b="1" dirty="0">
                <a:solidFill>
                  <a:srgbClr val="0B8319"/>
                </a:solidFill>
                <a:latin typeface="Courier New" panose="02070309020205020404" pitchFamily="49" charset="0"/>
                <a:cs typeface="Courier New" panose="02070309020205020404" pitchFamily="49" charset="0"/>
                <a:hlinkClick r:id="rId6"/>
              </a:rPr>
              <a:t>SYM_ENTRY(name, linkage, align...)</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a:t>
            </a:r>
            <a:endParaRPr lang="en-US" altLang="zh-TW"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linkage(name</a:t>
            </a:r>
            <a:r>
              <a:rPr lang="en-US" altLang="zh-TW" b="1" dirty="0">
                <a:solidFill>
                  <a:srgbClr val="0B8319"/>
                </a:solidFill>
                <a:latin typeface="Courier New" panose="02070309020205020404" pitchFamily="49" charset="0"/>
                <a:cs typeface="Courier New" panose="02070309020205020404" pitchFamily="49" charset="0"/>
              </a:rPr>
              <a:t>) ASM_NL			</a:t>
            </a:r>
            <a:r>
              <a:rPr lang="en-US" altLang="zh-TW" b="1" dirty="0" smtClean="0">
                <a:solidFill>
                  <a:srgbClr val="0B8319"/>
                </a:solidFill>
                <a:latin typeface="Courier New" panose="02070309020205020404" pitchFamily="49" charset="0"/>
                <a:cs typeface="Courier New" panose="02070309020205020404" pitchFamily="49" charset="0"/>
              </a:rPr>
              <a:t>     \</a:t>
            </a:r>
            <a:endParaRPr lang="en-US" altLang="zh-TW"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align </a:t>
            </a:r>
            <a:r>
              <a:rPr lang="en-US" altLang="zh-TW" b="1" dirty="0">
                <a:solidFill>
                  <a:srgbClr val="0B8319"/>
                </a:solidFill>
                <a:latin typeface="Courier New" panose="02070309020205020404" pitchFamily="49" charset="0"/>
                <a:cs typeface="Courier New" panose="02070309020205020404" pitchFamily="49" charset="0"/>
              </a:rPr>
              <a:t>ASM_NL					</a:t>
            </a:r>
            <a:r>
              <a:rPr lang="en-US" altLang="zh-TW" b="1" dirty="0" smtClean="0">
                <a:solidFill>
                  <a:srgbClr val="0B8319"/>
                </a:solidFill>
                <a:latin typeface="Courier New" panose="02070309020205020404" pitchFamily="49" charset="0"/>
                <a:cs typeface="Courier New" panose="02070309020205020404" pitchFamily="49" charset="0"/>
              </a:rPr>
              <a:t>     \</a:t>
            </a:r>
            <a:endParaRPr lang="en-US" altLang="zh-TW" b="1" dirty="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smtClean="0">
                <a:solidFill>
                  <a:srgbClr val="0B8319"/>
                </a:solidFill>
                <a:latin typeface="Courier New" panose="02070309020205020404" pitchFamily="49" charset="0"/>
                <a:cs typeface="Courier New" panose="02070309020205020404" pitchFamily="49" charset="0"/>
              </a:rPr>
              <a:t>   name:</a:t>
            </a:r>
          </a:p>
          <a:p>
            <a:pPr marL="0" indent="0">
              <a:buNone/>
            </a:pPr>
            <a:r>
              <a:rPr lang="en-US" altLang="zh-TW" b="1" dirty="0">
                <a:solidFill>
                  <a:srgbClr val="0B8319"/>
                </a:solidFill>
                <a:latin typeface="Courier New" panose="02070309020205020404" pitchFamily="49" charset="0"/>
                <a:cs typeface="Courier New" panose="02070309020205020404" pitchFamily="49" charset="0"/>
              </a:rPr>
              <a:t>#define </a:t>
            </a:r>
            <a:r>
              <a:rPr lang="en-US" altLang="zh-TW" b="1" dirty="0">
                <a:solidFill>
                  <a:srgbClr val="0B8319"/>
                </a:solidFill>
                <a:latin typeface="Courier New" panose="02070309020205020404" pitchFamily="49" charset="0"/>
                <a:cs typeface="Courier New" panose="02070309020205020404" pitchFamily="49" charset="0"/>
                <a:hlinkClick r:id="rId7"/>
              </a:rPr>
              <a:t>ASM_NL</a:t>
            </a:r>
            <a:r>
              <a:rPr lang="en-US" altLang="zh-TW" b="1" dirty="0">
                <a:solidFill>
                  <a:srgbClr val="0B8319"/>
                </a:solidFill>
                <a:latin typeface="Courier New" panose="02070309020205020404" pitchFamily="49" charset="0"/>
                <a:cs typeface="Courier New" panose="02070309020205020404" pitchFamily="49" charset="0"/>
              </a:rPr>
              <a:t>		 ;</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121</a:t>
            </a:fld>
            <a:endParaRPr lang="zh-TW" altLang="en-US"/>
          </a:p>
        </p:txBody>
      </p:sp>
    </p:spTree>
    <p:extLst>
      <p:ext uri="{BB962C8B-B14F-4D97-AF65-F5344CB8AC3E}">
        <p14:creationId xmlns:p14="http://schemas.microsoft.com/office/powerpoint/2010/main" val="2948340578"/>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Macros </a:t>
            </a:r>
            <a:r>
              <a:rPr lang="en-US" altLang="zh-TW" dirty="0" smtClean="0"/>
              <a:t>(2)</a:t>
            </a:r>
            <a:endParaRPr lang="zh-TW" altLang="en-US" dirty="0"/>
          </a:p>
        </p:txBody>
      </p:sp>
      <p:sp>
        <p:nvSpPr>
          <p:cNvPr id="2" name="內容版面配置區 1"/>
          <p:cNvSpPr>
            <a:spLocks noGrp="1"/>
          </p:cNvSpPr>
          <p:nvPr>
            <p:ph idx="1"/>
          </p:nvPr>
        </p:nvSpPr>
        <p:spPr/>
        <p:txBody>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hlinkClick r:id="rId2"/>
              </a:rPr>
              <a:t>#define SYM_L_GLOBAL(name)  .</a:t>
            </a:r>
            <a:r>
              <a:rPr lang="en-US" altLang="zh-TW" b="1" dirty="0" err="1">
                <a:solidFill>
                  <a:srgbClr val="009900"/>
                </a:solidFill>
                <a:latin typeface="Courier New" panose="02070309020205020404" pitchFamily="49" charset="0"/>
                <a:cs typeface="Courier New" panose="02070309020205020404" pitchFamily="49" charset="0"/>
                <a:hlinkClick r:id="rId2"/>
              </a:rPr>
              <a:t>globl</a:t>
            </a:r>
            <a:r>
              <a:rPr lang="en-US" altLang="zh-TW" b="1" dirty="0">
                <a:solidFill>
                  <a:srgbClr val="009900"/>
                </a:solidFill>
                <a:latin typeface="Courier New" panose="02070309020205020404" pitchFamily="49" charset="0"/>
                <a:cs typeface="Courier New" panose="02070309020205020404" pitchFamily="49" charset="0"/>
                <a:hlinkClick r:id="rId2"/>
              </a:rPr>
              <a:t> </a:t>
            </a:r>
            <a:r>
              <a:rPr lang="en-US" altLang="zh-TW" b="1" dirty="0" smtClean="0">
                <a:solidFill>
                  <a:srgbClr val="009900"/>
                </a:solidFill>
                <a:latin typeface="Courier New" panose="02070309020205020404" pitchFamily="49" charset="0"/>
                <a:cs typeface="Courier New" panose="02070309020205020404" pitchFamily="49" charset="0"/>
                <a:hlinkClick r:id="rId2"/>
              </a:rPr>
              <a:t>name</a:t>
            </a:r>
            <a:endParaRPr lang="en-US" altLang="zh-TW" b="1" dirty="0" smtClean="0">
              <a:solidFill>
                <a:srgbClr val="009900"/>
              </a:solidFill>
              <a:latin typeface="Courier New" panose="02070309020205020404" pitchFamily="49" charset="0"/>
              <a:cs typeface="Courier New" panose="02070309020205020404" pitchFamily="49" charset="0"/>
            </a:endParaRPr>
          </a:p>
          <a:p>
            <a:pPr marL="0" indent="0">
              <a:buNone/>
            </a:pP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hlinkClick r:id="rId3"/>
              </a:rPr>
              <a:t>#define SYM_A_NONE	</a:t>
            </a:r>
            <a:r>
              <a:rPr lang="en-US" altLang="zh-TW" b="1" dirty="0" smtClean="0">
                <a:solidFill>
                  <a:srgbClr val="009900"/>
                </a:solidFill>
                <a:latin typeface="Courier New" panose="02070309020205020404" pitchFamily="49" charset="0"/>
                <a:cs typeface="Courier New" panose="02070309020205020404" pitchFamily="49" charset="0"/>
                <a:hlinkClick r:id="rId3"/>
              </a:rPr>
              <a:t>    /* </a:t>
            </a:r>
            <a:r>
              <a:rPr lang="en-US" altLang="zh-TW" b="1" dirty="0">
                <a:solidFill>
                  <a:srgbClr val="009900"/>
                </a:solidFill>
                <a:latin typeface="Courier New" panose="02070309020205020404" pitchFamily="49" charset="0"/>
                <a:cs typeface="Courier New" panose="02070309020205020404" pitchFamily="49" charset="0"/>
                <a:hlinkClick r:id="rId3"/>
              </a:rPr>
              <a:t>nothing */</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122</a:t>
            </a:fld>
            <a:endParaRPr lang="zh-TW" altLang="en-US"/>
          </a:p>
        </p:txBody>
      </p:sp>
    </p:spTree>
    <p:extLst>
      <p:ext uri="{BB962C8B-B14F-4D97-AF65-F5344CB8AC3E}">
        <p14:creationId xmlns:p14="http://schemas.microsoft.com/office/powerpoint/2010/main" val="4077256478"/>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Function </a:t>
            </a:r>
            <a:r>
              <a:rPr lang="en-US" altLang="zh-TW" b="1" dirty="0" err="1" smtClean="0">
                <a:solidFill>
                  <a:srgbClr val="0B8319"/>
                </a:solidFill>
                <a:latin typeface="Courier New" panose="02070309020205020404" pitchFamily="49" charset="0"/>
                <a:cs typeface="Courier New" panose="02070309020205020404" pitchFamily="49" charset="0"/>
                <a:hlinkClick r:id="rId2"/>
              </a:rPr>
              <a:t>protected_mode_jump</a:t>
            </a:r>
            <a:r>
              <a:rPr lang="en-US" altLang="zh-TW" b="1" dirty="0" smtClean="0">
                <a:solidFill>
                  <a:srgbClr val="0B8319"/>
                </a:solidFill>
                <a:latin typeface="Courier New" panose="02070309020205020404" pitchFamily="49" charset="0"/>
                <a:cs typeface="Courier New" panose="02070309020205020404" pitchFamily="49" charset="0"/>
                <a:hlinkClick r:id="rId2"/>
              </a:rPr>
              <a:t>()</a:t>
            </a:r>
            <a:endParaRPr lang="zh-TW" altLang="en-US" dirty="0"/>
          </a:p>
        </p:txBody>
      </p:sp>
      <p:sp>
        <p:nvSpPr>
          <p:cNvPr id="2" name="內容版面配置區 1"/>
          <p:cNvSpPr>
            <a:spLocks noGrp="1"/>
          </p:cNvSpPr>
          <p:nvPr>
            <p:ph idx="1"/>
          </p:nvPr>
        </p:nvSpPr>
        <p:spPr>
          <a:xfrm>
            <a:off x="872067" y="2675467"/>
            <a:ext cx="8020413" cy="3450696"/>
          </a:xfrm>
        </p:spPr>
        <p:txBody>
          <a:bodyPr/>
          <a:lstStyle/>
          <a:p>
            <a:pPr marL="0" indent="0">
              <a:buNone/>
            </a:pPr>
            <a:r>
              <a:rPr lang="en-US" altLang="zh-TW" b="1" i="1" dirty="0">
                <a:solidFill>
                  <a:srgbClr val="0B8319"/>
                </a:solidFill>
                <a:latin typeface="Courier New" panose="02070309020205020404" pitchFamily="49" charset="0"/>
                <a:cs typeface="Courier New" panose="02070309020205020404" pitchFamily="49" charset="0"/>
              </a:rPr>
              <a:t>/* </a:t>
            </a:r>
            <a:r>
              <a:rPr lang="en-US" altLang="zh-TW" b="1" i="1" dirty="0" err="1">
                <a:solidFill>
                  <a:srgbClr val="0B8319"/>
                </a:solidFill>
                <a:latin typeface="Courier New" panose="02070309020205020404" pitchFamily="49" charset="0"/>
                <a:cs typeface="Courier New" panose="02070309020205020404" pitchFamily="49" charset="0"/>
              </a:rPr>
              <a:t>pmjump.S</a:t>
            </a:r>
            <a:r>
              <a:rPr lang="en-US" altLang="zh-TW" b="1" i="1" dirty="0">
                <a:solidFill>
                  <a:srgbClr val="0B8319"/>
                </a:solidFill>
                <a:latin typeface="Courier New" panose="02070309020205020404" pitchFamily="49" charset="0"/>
                <a:cs typeface="Courier New" panose="02070309020205020404" pitchFamily="49" charset="0"/>
              </a:rPr>
              <a:t> */</a:t>
            </a:r>
            <a:r>
              <a:rPr lang="en-US" altLang="zh-TW" b="1" dirty="0">
                <a:solidFill>
                  <a:srgbClr val="0B8319"/>
                </a:solidFill>
                <a:latin typeface="Courier New" panose="02070309020205020404" pitchFamily="49" charset="0"/>
                <a:cs typeface="Courier New" panose="02070309020205020404" pitchFamily="49" charset="0"/>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0B8319"/>
                </a:solidFill>
                <a:latin typeface="Courier New" panose="02070309020205020404" pitchFamily="49" charset="0"/>
                <a:cs typeface="Courier New" panose="02070309020205020404" pitchFamily="49" charset="0"/>
              </a:rPr>
              <a:t>void </a:t>
            </a:r>
            <a:r>
              <a:rPr lang="en-US" altLang="zh-TW" b="1" dirty="0">
                <a:solidFill>
                  <a:srgbClr val="0B8319"/>
                </a:solidFill>
                <a:latin typeface="Courier New" panose="02070309020205020404" pitchFamily="49" charset="0"/>
                <a:cs typeface="Courier New" panose="02070309020205020404" pitchFamily="49" charset="0"/>
                <a:hlinkClick r:id="rId3"/>
              </a:rPr>
              <a:t>__attribute__((</a:t>
            </a:r>
            <a:r>
              <a:rPr lang="en-US" altLang="zh-TW" b="1" dirty="0" err="1">
                <a:solidFill>
                  <a:srgbClr val="0B8319"/>
                </a:solidFill>
                <a:latin typeface="Courier New" panose="02070309020205020404" pitchFamily="49" charset="0"/>
                <a:cs typeface="Courier New" panose="02070309020205020404" pitchFamily="49" charset="0"/>
                <a:hlinkClick r:id="rId3"/>
              </a:rPr>
              <a:t>noreturn</a:t>
            </a:r>
            <a:r>
              <a:rPr lang="en-US" altLang="zh-TW" b="1" dirty="0">
                <a:solidFill>
                  <a:srgbClr val="0B8319"/>
                </a:solidFill>
                <a:latin typeface="Courier New" panose="02070309020205020404" pitchFamily="49" charset="0"/>
                <a:cs typeface="Courier New" panose="02070309020205020404" pitchFamily="49" charset="0"/>
                <a:hlinkClick r:id="rId3"/>
              </a:rPr>
              <a:t>)) </a:t>
            </a:r>
            <a:endParaRPr lang="en-US" altLang="zh-TW" b="1" dirty="0" smtClean="0">
              <a:solidFill>
                <a:srgbClr val="0B8319"/>
              </a:solidFill>
              <a:latin typeface="Courier New" panose="02070309020205020404" pitchFamily="49" charset="0"/>
              <a:cs typeface="Courier New" panose="02070309020205020404" pitchFamily="49" charset="0"/>
            </a:endParaRPr>
          </a:p>
          <a:p>
            <a:pPr marL="0" indent="0">
              <a:buNone/>
            </a:pPr>
            <a:r>
              <a:rPr lang="en-US" altLang="zh-TW" b="1" dirty="0" err="1" smtClean="0">
                <a:solidFill>
                  <a:srgbClr val="0B8319"/>
                </a:solidFill>
                <a:latin typeface="Courier New" panose="02070309020205020404" pitchFamily="49" charset="0"/>
                <a:cs typeface="Courier New" panose="02070309020205020404" pitchFamily="49" charset="0"/>
              </a:rPr>
              <a:t>protected_mode_jump</a:t>
            </a:r>
            <a:r>
              <a:rPr lang="en-US" altLang="zh-TW" b="1" dirty="0" smtClean="0">
                <a:solidFill>
                  <a:srgbClr val="0B8319"/>
                </a:solidFill>
                <a:latin typeface="Courier New" panose="02070309020205020404" pitchFamily="49" charset="0"/>
                <a:cs typeface="Courier New" panose="02070309020205020404" pitchFamily="49" charset="0"/>
              </a:rPr>
              <a:t>(u32 </a:t>
            </a:r>
            <a:r>
              <a:rPr lang="en-US" altLang="zh-TW" b="1" dirty="0" err="1">
                <a:solidFill>
                  <a:srgbClr val="0B8319"/>
                </a:solidFill>
                <a:latin typeface="Courier New" panose="02070309020205020404" pitchFamily="49" charset="0"/>
                <a:cs typeface="Courier New" panose="02070309020205020404" pitchFamily="49" charset="0"/>
              </a:rPr>
              <a:t>entrypoint</a:t>
            </a:r>
            <a:r>
              <a:rPr lang="en-US" altLang="zh-TW" b="1" dirty="0">
                <a:solidFill>
                  <a:srgbClr val="0B8319"/>
                </a:solidFill>
                <a:latin typeface="Courier New" panose="02070309020205020404" pitchFamily="49" charset="0"/>
                <a:cs typeface="Courier New" panose="02070309020205020404" pitchFamily="49" charset="0"/>
              </a:rPr>
              <a:t>, u32 </a:t>
            </a:r>
            <a:r>
              <a:rPr lang="en-US" altLang="zh-TW" b="1" dirty="0" err="1">
                <a:solidFill>
                  <a:srgbClr val="0B8319"/>
                </a:solidFill>
                <a:latin typeface="Courier New" panose="02070309020205020404" pitchFamily="49" charset="0"/>
                <a:cs typeface="Courier New" panose="02070309020205020404" pitchFamily="49" charset="0"/>
              </a:rPr>
              <a:t>bootparams</a:t>
            </a:r>
            <a:r>
              <a:rPr lang="en-US" altLang="zh-TW" b="1" dirty="0">
                <a:solidFill>
                  <a:srgbClr val="0B8319"/>
                </a:solidFill>
                <a:latin typeface="Courier New" panose="02070309020205020404" pitchFamily="49" charset="0"/>
                <a:cs typeface="Courier New" panose="02070309020205020404" pitchFamily="49" charset="0"/>
              </a:rPr>
              <a:t>);</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123</a:t>
            </a:fld>
            <a:endParaRPr lang="zh-TW" altLang="en-US"/>
          </a:p>
        </p:txBody>
      </p:sp>
    </p:spTree>
    <p:extLst>
      <p:ext uri="{BB962C8B-B14F-4D97-AF65-F5344CB8AC3E}">
        <p14:creationId xmlns:p14="http://schemas.microsoft.com/office/powerpoint/2010/main" val="308416331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Parameter Passing of </a:t>
            </a:r>
            <a:r>
              <a:rPr lang="en-US" altLang="zh-TW" b="1" dirty="0" err="1" smtClean="0">
                <a:solidFill>
                  <a:srgbClr val="009900"/>
                </a:solidFill>
                <a:latin typeface="Courier New" panose="02070309020205020404" pitchFamily="49" charset="0"/>
                <a:cs typeface="Courier New" panose="02070309020205020404" pitchFamily="49" charset="0"/>
                <a:hlinkClick r:id="rId2"/>
              </a:rPr>
              <a:t>protected_mode_jump</a:t>
            </a:r>
            <a:r>
              <a:rPr lang="en-US" altLang="zh-TW" b="1" dirty="0" smtClean="0">
                <a:solidFill>
                  <a:srgbClr val="009900"/>
                </a:solidFill>
                <a:latin typeface="Courier New" panose="02070309020205020404" pitchFamily="49" charset="0"/>
                <a:cs typeface="Courier New" panose="02070309020205020404" pitchFamily="49" charset="0"/>
              </a:rPr>
              <a:t>()</a:t>
            </a:r>
            <a:r>
              <a:rPr lang="en-US" altLang="zh-TW" i="1" baseline="-25000" dirty="0" smtClean="0">
                <a:cs typeface="Courier New" panose="02070309020205020404" pitchFamily="49" charset="0"/>
              </a:rPr>
              <a:t>[</a:t>
            </a:r>
            <a:r>
              <a:rPr lang="en-US" altLang="zh-TW" i="1" baseline="-25000" dirty="0" smtClean="0">
                <a:solidFill>
                  <a:schemeClr val="bg1"/>
                </a:solidFill>
                <a:cs typeface="Courier New" panose="02070309020205020404" pitchFamily="49" charset="0"/>
                <a:hlinkClick r:id="rId3"/>
              </a:rPr>
              <a:t>unknown</a:t>
            </a:r>
            <a:r>
              <a:rPr lang="en-US" altLang="zh-TW" i="1" baseline="-25000" dirty="0" smtClean="0">
                <a:cs typeface="Courier New" panose="02070309020205020404" pitchFamily="49" charset="0"/>
              </a:rPr>
              <a:t>]</a:t>
            </a:r>
            <a:r>
              <a:rPr lang="en-US" altLang="zh-TW" i="1" baseline="-25000" dirty="0" smtClean="0"/>
              <a:t> </a:t>
            </a:r>
            <a:endParaRPr lang="zh-TW" altLang="en-US" i="1" baseline="-25000" dirty="0"/>
          </a:p>
        </p:txBody>
      </p:sp>
      <p:sp>
        <p:nvSpPr>
          <p:cNvPr id="2" name="內容版面配置區 1"/>
          <p:cNvSpPr>
            <a:spLocks noGrp="1"/>
          </p:cNvSpPr>
          <p:nvPr>
            <p:ph idx="1"/>
          </p:nvPr>
        </p:nvSpPr>
        <p:spPr/>
        <p:txBody>
          <a:bodyPr/>
          <a:lstStyle/>
          <a:p>
            <a:r>
              <a:rPr lang="en-US" altLang="zh-TW" sz="2800" dirty="0"/>
              <a:t> We know that common function call specifications (STD, </a:t>
            </a:r>
            <a:r>
              <a:rPr lang="en-US" altLang="zh-TW" sz="2800" dirty="0" err="1"/>
              <a:t>cdecl</a:t>
            </a:r>
            <a:r>
              <a:rPr lang="en-US" altLang="zh-TW" sz="2800" dirty="0"/>
              <a:t>) Use stack to pass parameters, that is, the parameter is pushed to the stack from right to right</a:t>
            </a:r>
            <a:r>
              <a:rPr lang="en-US" altLang="zh-TW" sz="2800" dirty="0" smtClean="0"/>
              <a:t>.</a:t>
            </a:r>
          </a:p>
          <a:p>
            <a:r>
              <a:rPr lang="en-US" altLang="zh-TW" sz="2800" dirty="0" smtClean="0"/>
              <a:t>Here</a:t>
            </a:r>
            <a:r>
              <a:rPr lang="en-US" altLang="zh-TW" sz="2800" dirty="0"/>
              <a:t>, the code under ARCH/boot in the kernel adopts another specification (</a:t>
            </a:r>
            <a:r>
              <a:rPr lang="en-US" altLang="zh-TW" sz="2800" b="1" dirty="0" err="1">
                <a:solidFill>
                  <a:srgbClr val="009900"/>
                </a:solidFill>
                <a:latin typeface="Courier New" panose="02070309020205020404" pitchFamily="49" charset="0"/>
                <a:cs typeface="Courier New" panose="02070309020205020404" pitchFamily="49" charset="0"/>
              </a:rPr>
              <a:t>fastcall</a:t>
            </a:r>
            <a:r>
              <a:rPr lang="en-US" altLang="zh-TW" sz="2800" dirty="0"/>
              <a:t>): parameters of three or less use </a:t>
            </a:r>
            <a:r>
              <a:rPr lang="en-US" altLang="zh-TW" sz="2800" b="1" dirty="0" err="1">
                <a:solidFill>
                  <a:srgbClr val="009900"/>
                </a:solidFill>
                <a:latin typeface="Courier New" panose="02070309020205020404" pitchFamily="49" charset="0"/>
                <a:cs typeface="Courier New" panose="02070309020205020404" pitchFamily="49" charset="0"/>
              </a:rPr>
              <a:t>eax</a:t>
            </a:r>
            <a:r>
              <a:rPr lang="en-US" altLang="zh-TW" sz="2800" dirty="0"/>
              <a:t>, </a:t>
            </a:r>
            <a:r>
              <a:rPr lang="en-US" altLang="zh-TW" sz="2800" b="1" dirty="0" err="1" smtClean="0">
                <a:solidFill>
                  <a:srgbClr val="009900"/>
                </a:solidFill>
                <a:latin typeface="Courier New" panose="02070309020205020404" pitchFamily="49" charset="0"/>
                <a:cs typeface="Courier New" panose="02070309020205020404" pitchFamily="49" charset="0"/>
              </a:rPr>
              <a:t>edx</a:t>
            </a:r>
            <a:r>
              <a:rPr lang="en-US" altLang="zh-TW" sz="2800" dirty="0" smtClean="0"/>
              <a:t>, </a:t>
            </a:r>
            <a:r>
              <a:rPr lang="en-US" altLang="zh-TW" sz="2800" dirty="0"/>
              <a:t>from left to right, </a:t>
            </a:r>
            <a:r>
              <a:rPr lang="en-US" altLang="zh-TW" sz="2800" b="1" dirty="0" err="1" smtClean="0">
                <a:solidFill>
                  <a:srgbClr val="009900"/>
                </a:solidFill>
                <a:latin typeface="Courier New" panose="02070309020205020404" pitchFamily="49" charset="0"/>
                <a:cs typeface="Courier New" panose="02070309020205020404" pitchFamily="49" charset="0"/>
              </a:rPr>
              <a:t>ecx</a:t>
            </a:r>
            <a:r>
              <a:rPr lang="en-US" altLang="zh-TW" sz="2800" dirty="0" smtClean="0"/>
              <a:t> </a:t>
            </a:r>
            <a:r>
              <a:rPr lang="en-US" altLang="zh-TW" sz="2800" dirty="0"/>
              <a:t>registers transmit parameters. More than three parameters are passed through the stack.</a:t>
            </a:r>
            <a:endParaRPr lang="zh-TW" altLang="en-US" sz="2800"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124</a:t>
            </a:fld>
            <a:endParaRPr lang="zh-TW" altLang="en-US"/>
          </a:p>
        </p:txBody>
      </p:sp>
    </p:spTree>
    <p:extLst>
      <p:ext uri="{BB962C8B-B14F-4D97-AF65-F5344CB8AC3E}">
        <p14:creationId xmlns:p14="http://schemas.microsoft.com/office/powerpoint/2010/main" val="319773599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fontScale="90000"/>
          </a:bodyPr>
          <a:lstStyle/>
          <a:p>
            <a:r>
              <a:rPr lang="en-US" altLang="zh-TW" dirty="0" smtClean="0"/>
              <a:t>Parameters of </a:t>
            </a:r>
            <a:r>
              <a:rPr lang="en-US" altLang="zh-TW" b="1" dirty="0" err="1" smtClean="0">
                <a:solidFill>
                  <a:srgbClr val="009900"/>
                </a:solidFill>
                <a:latin typeface="Courier New" panose="02070309020205020404" pitchFamily="49" charset="0"/>
                <a:cs typeface="Courier New" panose="02070309020205020404" pitchFamily="49" charset="0"/>
                <a:hlinkClick r:id="rId2"/>
              </a:rPr>
              <a:t>protected_mode_jump</a:t>
            </a:r>
            <a:r>
              <a:rPr lang="en-US" altLang="zh-TW" b="1" dirty="0" smtClean="0">
                <a:solidFill>
                  <a:srgbClr val="009900"/>
                </a:solidFill>
                <a:latin typeface="Courier New" panose="02070309020205020404" pitchFamily="49" charset="0"/>
                <a:cs typeface="Courier New" panose="02070309020205020404" pitchFamily="49" charset="0"/>
              </a:rPr>
              <a:t>()</a:t>
            </a:r>
            <a:endParaRPr lang="zh-TW" altLang="en-US" dirty="0"/>
          </a:p>
        </p:txBody>
      </p:sp>
      <p:sp>
        <p:nvSpPr>
          <p:cNvPr id="2" name="內容版面配置區 1"/>
          <p:cNvSpPr>
            <a:spLocks noGrp="1"/>
          </p:cNvSpPr>
          <p:nvPr>
            <p:ph idx="1"/>
          </p:nvPr>
        </p:nvSpPr>
        <p:spPr>
          <a:xfrm>
            <a:off x="323528" y="2420888"/>
            <a:ext cx="7992888" cy="3888432"/>
          </a:xfrm>
        </p:spPr>
        <p:txBody>
          <a:bodyPr>
            <a:normAutofit fontScale="92500" lnSpcReduction="10000"/>
          </a:bodyPr>
          <a:lstStyle/>
          <a:p>
            <a:pPr marL="0" indent="0">
              <a:buNone/>
            </a:pPr>
            <a:r>
              <a:rPr lang="en-US" altLang="zh-TW" b="1" dirty="0" err="1">
                <a:solidFill>
                  <a:srgbClr val="009900"/>
                </a:solidFill>
                <a:latin typeface="Courier New" panose="02070309020205020404" pitchFamily="49" charset="0"/>
                <a:cs typeface="Courier New" panose="02070309020205020404" pitchFamily="49" charset="0"/>
              </a:rPr>
              <a:t>protected_mode_jump</a:t>
            </a:r>
            <a:r>
              <a:rPr lang="en-US" altLang="zh-TW" b="1" dirty="0" smtClean="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boot_params.hdr.code32_start</a:t>
            </a:r>
            <a:r>
              <a:rPr lang="en-US" altLang="zh-TW" b="1" dirty="0">
                <a:solidFill>
                  <a:srgbClr val="009900"/>
                </a:solidFill>
                <a:latin typeface="Courier New" panose="02070309020205020404" pitchFamily="49" charset="0"/>
                <a:cs typeface="Courier New" panose="02070309020205020404" pitchFamily="49" charset="0"/>
              </a:rPr>
              <a:t>, (u32)&amp;</a:t>
            </a:r>
            <a:r>
              <a:rPr lang="en-US" altLang="zh-TW" b="1" dirty="0" err="1">
                <a:solidFill>
                  <a:srgbClr val="009900"/>
                </a:solidFill>
                <a:latin typeface="Courier New" panose="02070309020205020404" pitchFamily="49" charset="0"/>
                <a:cs typeface="Courier New" panose="02070309020205020404" pitchFamily="49" charset="0"/>
              </a:rPr>
              <a:t>boot_params</a:t>
            </a:r>
            <a:r>
              <a:rPr lang="en-US" altLang="zh-TW" b="1" dirty="0">
                <a:solidFill>
                  <a:srgbClr val="009900"/>
                </a:solidFill>
                <a:latin typeface="Courier New" panose="02070309020205020404" pitchFamily="49" charset="0"/>
                <a:cs typeface="Courier New" panose="02070309020205020404" pitchFamily="49" charset="0"/>
              </a:rPr>
              <a:t> + (ds() &lt;&lt; 4</a:t>
            </a:r>
            <a:r>
              <a:rPr lang="en-US" altLang="zh-TW" b="1" dirty="0" smtClean="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a:t>
            </a:r>
            <a:endParaRPr lang="en-US" altLang="zh-TW" b="1" dirty="0">
              <a:solidFill>
                <a:srgbClr val="009900"/>
              </a:solidFill>
              <a:latin typeface="Courier New" panose="02070309020205020404" pitchFamily="49" charset="0"/>
              <a:cs typeface="Courier New" panose="02070309020205020404" pitchFamily="49" charset="0"/>
            </a:endParaRPr>
          </a:p>
          <a:p>
            <a:pPr lvl="1"/>
            <a:r>
              <a:rPr lang="en-US" altLang="zh-TW" dirty="0"/>
              <a:t>It takes two parameters</a:t>
            </a:r>
            <a:r>
              <a:rPr lang="en-US" altLang="zh-TW" dirty="0" smtClean="0"/>
              <a:t>:</a:t>
            </a:r>
          </a:p>
          <a:p>
            <a:pPr lvl="2"/>
            <a:r>
              <a:rPr lang="en-US" altLang="zh-TW" dirty="0" smtClean="0"/>
              <a:t>address </a:t>
            </a:r>
            <a:r>
              <a:rPr lang="en-US" altLang="zh-TW" dirty="0"/>
              <a:t>of the protected mode entry point</a:t>
            </a:r>
          </a:p>
          <a:p>
            <a:pPr lvl="2"/>
            <a:r>
              <a:rPr lang="en-US" altLang="zh-TW" dirty="0"/>
              <a:t>address of </a:t>
            </a:r>
            <a:r>
              <a:rPr lang="en-US" altLang="zh-TW" b="1" dirty="0" err="1" smtClean="0">
                <a:solidFill>
                  <a:srgbClr val="009900"/>
                </a:solidFill>
                <a:latin typeface="Courier New" panose="02070309020205020404" pitchFamily="49" charset="0"/>
                <a:cs typeface="Courier New" panose="02070309020205020404" pitchFamily="49" charset="0"/>
              </a:rPr>
              <a:t>boot_params</a:t>
            </a:r>
            <a:endParaRPr lang="en-US" altLang="zh-TW" b="1" dirty="0" smtClean="0">
              <a:solidFill>
                <a:srgbClr val="009900"/>
              </a:solidFill>
              <a:latin typeface="Courier New" panose="02070309020205020404" pitchFamily="49" charset="0"/>
              <a:cs typeface="Courier New" panose="02070309020205020404" pitchFamily="49" charset="0"/>
            </a:endParaRPr>
          </a:p>
          <a:p>
            <a:pPr lvl="1"/>
            <a:r>
              <a:rPr lang="en-US" altLang="zh-TW" dirty="0"/>
              <a:t>The first parameter will be in the </a:t>
            </a:r>
            <a:r>
              <a:rPr lang="en-US" altLang="zh-TW" dirty="0" err="1"/>
              <a:t>eax</a:t>
            </a:r>
            <a:r>
              <a:rPr lang="en-US" altLang="zh-TW" dirty="0"/>
              <a:t> register and the second one is in </a:t>
            </a:r>
            <a:r>
              <a:rPr lang="en-US" altLang="zh-TW" dirty="0" err="1"/>
              <a:t>edx</a:t>
            </a:r>
            <a:r>
              <a:rPr lang="en-US" altLang="zh-TW" dirty="0"/>
              <a:t>.</a:t>
            </a:r>
            <a:endParaRPr lang="en-US" altLang="zh-TW" b="1" dirty="0" smtClean="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125</a:t>
            </a:fld>
            <a:endParaRPr lang="zh-TW" altLang="en-US"/>
          </a:p>
        </p:txBody>
      </p:sp>
    </p:spTree>
    <p:extLst>
      <p:ext uri="{BB962C8B-B14F-4D97-AF65-F5344CB8AC3E}">
        <p14:creationId xmlns:p14="http://schemas.microsoft.com/office/powerpoint/2010/main" val="1361097924"/>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Function </a:t>
            </a:r>
            <a:r>
              <a:rPr lang="en-US" altLang="zh-TW" b="1" dirty="0" smtClean="0">
                <a:solidFill>
                  <a:srgbClr val="009900"/>
                </a:solidFill>
                <a:latin typeface="Courier New" panose="02070309020205020404" pitchFamily="49" charset="0"/>
                <a:cs typeface="Courier New" panose="02070309020205020404" pitchFamily="49" charset="0"/>
              </a:rPr>
              <a:t>ds()</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rPr>
              <a:t>static inline u16 </a:t>
            </a:r>
            <a:r>
              <a:rPr lang="en-US" altLang="zh-TW" b="1" dirty="0">
                <a:solidFill>
                  <a:srgbClr val="009900"/>
                </a:solidFill>
                <a:latin typeface="Courier New" panose="02070309020205020404" pitchFamily="49" charset="0"/>
                <a:cs typeface="Courier New" panose="02070309020205020404" pitchFamily="49" charset="0"/>
                <a:hlinkClick r:id="rId2"/>
              </a:rPr>
              <a:t>ds</a:t>
            </a:r>
            <a:r>
              <a:rPr lang="en-US" altLang="zh-TW" b="1" dirty="0">
                <a:solidFill>
                  <a:srgbClr val="009900"/>
                </a:solidFill>
                <a:latin typeface="Courier New" panose="02070309020205020404" pitchFamily="49" charset="0"/>
                <a:cs typeface="Courier New" panose="02070309020205020404" pitchFamily="49" charset="0"/>
              </a:rPr>
              <a:t>(void)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u16 </a:t>
            </a:r>
            <a:r>
              <a:rPr lang="en-US" altLang="zh-TW" b="1" dirty="0" err="1">
                <a:solidFill>
                  <a:srgbClr val="009900"/>
                </a:solidFill>
                <a:latin typeface="Courier New" panose="02070309020205020404" pitchFamily="49" charset="0"/>
                <a:cs typeface="Courier New" panose="02070309020205020404" pitchFamily="49" charset="0"/>
              </a:rPr>
              <a:t>seg</a:t>
            </a:r>
            <a:r>
              <a:rPr lang="en-US" altLang="zh-TW"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asm</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%%ds,%0" : "=</a:t>
            </a:r>
            <a:r>
              <a:rPr lang="en-US" altLang="zh-TW" b="1" dirty="0" err="1">
                <a:solidFill>
                  <a:srgbClr val="009900"/>
                </a:solidFill>
                <a:latin typeface="Courier New" panose="02070309020205020404" pitchFamily="49" charset="0"/>
                <a:cs typeface="Courier New" panose="02070309020205020404" pitchFamily="49" charset="0"/>
              </a:rPr>
              <a:t>rm</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seg</a:t>
            </a:r>
            <a:r>
              <a:rPr lang="en-US" altLang="zh-TW"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return </a:t>
            </a:r>
            <a:r>
              <a:rPr lang="en-US" altLang="zh-TW" b="1" dirty="0" err="1">
                <a:solidFill>
                  <a:srgbClr val="009900"/>
                </a:solidFill>
                <a:latin typeface="Courier New" panose="02070309020205020404" pitchFamily="49" charset="0"/>
                <a:cs typeface="Courier New" panose="02070309020205020404" pitchFamily="49" charset="0"/>
              </a:rPr>
              <a:t>seg</a:t>
            </a:r>
            <a:r>
              <a:rPr lang="en-US" altLang="zh-TW"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126</a:t>
            </a:fld>
            <a:endParaRPr lang="zh-TW" altLang="en-US"/>
          </a:p>
        </p:txBody>
      </p:sp>
    </p:spTree>
    <p:extLst>
      <p:ext uri="{BB962C8B-B14F-4D97-AF65-F5344CB8AC3E}">
        <p14:creationId xmlns:p14="http://schemas.microsoft.com/office/powerpoint/2010/main" val="2642663684"/>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struct</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hlinkClick r:id="rId2"/>
              </a:rPr>
              <a:t>boot_params</a:t>
            </a:r>
            <a:endParaRPr lang="zh-TW" altLang="en-US" dirty="0"/>
          </a:p>
        </p:txBody>
      </p:sp>
      <p:sp>
        <p:nvSpPr>
          <p:cNvPr id="2" name="內容版面配置區 1"/>
          <p:cNvSpPr>
            <a:spLocks noGrp="1"/>
          </p:cNvSpPr>
          <p:nvPr>
            <p:ph idx="1"/>
          </p:nvPr>
        </p:nvSpPr>
        <p:spPr>
          <a:xfrm>
            <a:off x="107504" y="2675467"/>
            <a:ext cx="8928991" cy="3450696"/>
          </a:xfrm>
        </p:spPr>
        <p:txBody>
          <a:bodyPr>
            <a:normAutofit/>
          </a:bodyPr>
          <a:lstStyle/>
          <a:p>
            <a:pPr marL="0" indent="0">
              <a:buNone/>
            </a:pPr>
            <a:r>
              <a:rPr lang="en-US" altLang="zh-TW" sz="2000" b="1" dirty="0" err="1">
                <a:solidFill>
                  <a:srgbClr val="009900"/>
                </a:solidFill>
                <a:latin typeface="Courier New" panose="02070309020205020404" pitchFamily="49" charset="0"/>
                <a:cs typeface="Courier New" panose="02070309020205020404" pitchFamily="49" charset="0"/>
              </a:rPr>
              <a:t>struct</a:t>
            </a:r>
            <a:r>
              <a:rPr lang="en-US" altLang="zh-TW" sz="2000" b="1" dirty="0">
                <a:solidFill>
                  <a:srgbClr val="009900"/>
                </a:solidFill>
                <a:latin typeface="Courier New" panose="02070309020205020404" pitchFamily="49" charset="0"/>
                <a:cs typeface="Courier New" panose="02070309020205020404" pitchFamily="49" charset="0"/>
              </a:rPr>
              <a:t> </a:t>
            </a:r>
            <a:r>
              <a:rPr lang="en-US" altLang="zh-TW" sz="2000" b="1" dirty="0" err="1">
                <a:solidFill>
                  <a:srgbClr val="009900"/>
                </a:solidFill>
                <a:latin typeface="Courier New" panose="02070309020205020404" pitchFamily="49" charset="0"/>
                <a:cs typeface="Courier New" panose="02070309020205020404" pitchFamily="49" charset="0"/>
              </a:rPr>
              <a:t>boot_params</a:t>
            </a:r>
            <a:r>
              <a:rPr lang="en-US" altLang="zh-TW" sz="20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20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err="1" smtClean="0">
                <a:solidFill>
                  <a:srgbClr val="009900"/>
                </a:solidFill>
                <a:latin typeface="Courier New" panose="02070309020205020404" pitchFamily="49" charset="0"/>
                <a:cs typeface="Courier New" panose="02070309020205020404" pitchFamily="49" charset="0"/>
              </a:rPr>
              <a:t>struct</a:t>
            </a: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err="1">
                <a:solidFill>
                  <a:srgbClr val="009900"/>
                </a:solidFill>
                <a:latin typeface="Courier New" panose="02070309020205020404" pitchFamily="49" charset="0"/>
                <a:cs typeface="Courier New" panose="02070309020205020404" pitchFamily="49" charset="0"/>
              </a:rPr>
              <a:t>apm_bios_info</a:t>
            </a:r>
            <a:r>
              <a:rPr lang="en-US" altLang="zh-TW" sz="2000" b="1" dirty="0">
                <a:solidFill>
                  <a:srgbClr val="009900"/>
                </a:solidFill>
                <a:latin typeface="Courier New" panose="02070309020205020404" pitchFamily="49" charset="0"/>
                <a:cs typeface="Courier New" panose="02070309020205020404" pitchFamily="49" charset="0"/>
              </a:rPr>
              <a:t> </a:t>
            </a:r>
            <a:r>
              <a:rPr lang="en-US" altLang="zh-TW" sz="2000" b="1" dirty="0" err="1">
                <a:solidFill>
                  <a:srgbClr val="009900"/>
                </a:solidFill>
                <a:latin typeface="Courier New" panose="02070309020205020404" pitchFamily="49" charset="0"/>
                <a:cs typeface="Courier New" panose="02070309020205020404" pitchFamily="49" charset="0"/>
              </a:rPr>
              <a:t>apm_bios_info</a:t>
            </a:r>
            <a:r>
              <a:rPr lang="en-US" altLang="zh-TW" sz="2000" b="1" dirty="0">
                <a:solidFill>
                  <a:srgbClr val="009900"/>
                </a:solidFill>
                <a:latin typeface="Courier New" panose="02070309020205020404" pitchFamily="49" charset="0"/>
                <a:cs typeface="Courier New" panose="02070309020205020404" pitchFamily="49" charset="0"/>
              </a:rPr>
              <a:t>;	</a:t>
            </a: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a:solidFill>
                  <a:srgbClr val="009900"/>
                </a:solidFill>
                <a:latin typeface="Courier New" panose="02070309020205020404" pitchFamily="49" charset="0"/>
                <a:cs typeface="Courier New" panose="02070309020205020404" pitchFamily="49" charset="0"/>
              </a:rPr>
              <a:t>0x040 */</a:t>
            </a:r>
          </a:p>
          <a:p>
            <a:pPr marL="0" indent="0">
              <a:buNone/>
            </a:pPr>
            <a:r>
              <a:rPr lang="en-US" altLang="zh-TW" sz="20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err="1" smtClean="0">
                <a:solidFill>
                  <a:srgbClr val="009900"/>
                </a:solidFill>
                <a:latin typeface="Courier New" panose="02070309020205020404" pitchFamily="49" charset="0"/>
                <a:cs typeface="Courier New" panose="02070309020205020404" pitchFamily="49" charset="0"/>
              </a:rPr>
              <a:t>struct</a:t>
            </a: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err="1">
                <a:solidFill>
                  <a:srgbClr val="009900"/>
                </a:solidFill>
                <a:latin typeface="Courier New" panose="02070309020205020404" pitchFamily="49" charset="0"/>
                <a:cs typeface="Courier New" panose="02070309020205020404" pitchFamily="49" charset="0"/>
              </a:rPr>
              <a:t>setup_header</a:t>
            </a:r>
            <a:r>
              <a:rPr lang="en-US" altLang="zh-TW" sz="2000" b="1" dirty="0">
                <a:solidFill>
                  <a:srgbClr val="009900"/>
                </a:solidFill>
                <a:latin typeface="Courier New" panose="02070309020205020404" pitchFamily="49" charset="0"/>
                <a:cs typeface="Courier New" panose="02070309020205020404" pitchFamily="49" charset="0"/>
              </a:rPr>
              <a:t> </a:t>
            </a:r>
            <a:r>
              <a:rPr lang="en-US" altLang="zh-TW" sz="2000" b="1" dirty="0" err="1">
                <a:solidFill>
                  <a:srgbClr val="FF0000"/>
                </a:solidFill>
                <a:latin typeface="Courier New" panose="02070309020205020404" pitchFamily="49" charset="0"/>
                <a:cs typeface="Courier New" panose="02070309020205020404" pitchFamily="49" charset="0"/>
              </a:rPr>
              <a:t>hdr</a:t>
            </a:r>
            <a:r>
              <a:rPr lang="en-US" altLang="zh-TW" sz="2000" b="1" dirty="0">
                <a:solidFill>
                  <a:srgbClr val="009900"/>
                </a:solidFill>
                <a:latin typeface="Courier New" panose="02070309020205020404" pitchFamily="49" charset="0"/>
                <a:cs typeface="Courier New" panose="02070309020205020404" pitchFamily="49" charset="0"/>
              </a:rPr>
              <a:t>;  </a:t>
            </a: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a:solidFill>
                  <a:srgbClr val="009900"/>
                </a:solidFill>
                <a:latin typeface="Courier New" panose="02070309020205020404" pitchFamily="49" charset="0"/>
                <a:cs typeface="Courier New" panose="02070309020205020404" pitchFamily="49" charset="0"/>
              </a:rPr>
              <a:t>setup header </a:t>
            </a: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a:solidFill>
                  <a:srgbClr val="009900"/>
                </a:solidFill>
                <a:latin typeface="Courier New" panose="02070309020205020404" pitchFamily="49" charset="0"/>
                <a:cs typeface="Courier New" panose="02070309020205020404" pitchFamily="49" charset="0"/>
              </a:rPr>
              <a:t>0x1f1 */</a:t>
            </a:r>
          </a:p>
          <a:p>
            <a:pPr marL="0" indent="0">
              <a:buNone/>
            </a:pPr>
            <a:r>
              <a:rPr lang="en-US" altLang="zh-TW" sz="2000"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sz="2000" b="1" dirty="0">
                <a:solidFill>
                  <a:srgbClr val="009900"/>
                </a:solidFill>
                <a:latin typeface="Courier New" panose="02070309020205020404" pitchFamily="49" charset="0"/>
                <a:cs typeface="Courier New" panose="02070309020205020404" pitchFamily="49" charset="0"/>
              </a:rPr>
              <a:t>} __attribute__((packed));</a:t>
            </a:r>
            <a:endParaRPr lang="zh-TW" altLang="en-US" sz="2000"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127</a:t>
            </a:fld>
            <a:endParaRPr lang="zh-TW" altLang="en-US"/>
          </a:p>
        </p:txBody>
      </p:sp>
    </p:spTree>
    <p:extLst>
      <p:ext uri="{BB962C8B-B14F-4D97-AF65-F5344CB8AC3E}">
        <p14:creationId xmlns:p14="http://schemas.microsoft.com/office/powerpoint/2010/main" val="154617502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Variable </a:t>
            </a:r>
            <a:r>
              <a:rPr lang="en-US" altLang="zh-TW" b="1" dirty="0" err="1">
                <a:solidFill>
                  <a:srgbClr val="009900"/>
                </a:solidFill>
                <a:latin typeface="Courier New" panose="02070309020205020404" pitchFamily="49" charset="0"/>
                <a:cs typeface="Courier New" panose="02070309020205020404" pitchFamily="49" charset="0"/>
                <a:hlinkClick r:id="rId2"/>
              </a:rPr>
              <a:t>boot_params</a:t>
            </a:r>
            <a:endParaRPr lang="zh-TW" altLang="en-US" dirty="0"/>
          </a:p>
        </p:txBody>
      </p:sp>
      <p:sp>
        <p:nvSpPr>
          <p:cNvPr id="2" name="內容版面配置區 1"/>
          <p:cNvSpPr>
            <a:spLocks noGrp="1"/>
          </p:cNvSpPr>
          <p:nvPr>
            <p:ph idx="1"/>
          </p:nvPr>
        </p:nvSpPr>
        <p:spPr>
          <a:xfrm>
            <a:off x="251520" y="2675467"/>
            <a:ext cx="8712968" cy="3450696"/>
          </a:xfrm>
        </p:spPr>
        <p:txBody>
          <a:bodyPr>
            <a:normAutofit/>
          </a:bodyPr>
          <a:lstStyle/>
          <a:p>
            <a:pPr marL="0" indent="0">
              <a:buNone/>
            </a:pPr>
            <a:r>
              <a:rPr lang="en-US" altLang="zh-TW" sz="1800" b="1" dirty="0" err="1">
                <a:solidFill>
                  <a:srgbClr val="009900"/>
                </a:solidFill>
                <a:latin typeface="Courier New" panose="02070309020205020404" pitchFamily="49" charset="0"/>
                <a:cs typeface="Courier New" panose="02070309020205020404" pitchFamily="49" charset="0"/>
              </a:rPr>
              <a:t>struct</a:t>
            </a:r>
            <a:r>
              <a:rPr lang="en-US" altLang="zh-TW" sz="1800" b="1" dirty="0">
                <a:solidFill>
                  <a:srgbClr val="009900"/>
                </a:solidFill>
                <a:latin typeface="Courier New" panose="02070309020205020404" pitchFamily="49" charset="0"/>
                <a:cs typeface="Courier New" panose="02070309020205020404" pitchFamily="49" charset="0"/>
              </a:rPr>
              <a:t> </a:t>
            </a:r>
            <a:r>
              <a:rPr lang="en-US" altLang="zh-TW" sz="1800" b="1" dirty="0" err="1">
                <a:solidFill>
                  <a:srgbClr val="009900"/>
                </a:solidFill>
                <a:latin typeface="Courier New" panose="02070309020205020404" pitchFamily="49" charset="0"/>
                <a:cs typeface="Courier New" panose="02070309020205020404" pitchFamily="49" charset="0"/>
              </a:rPr>
              <a:t>boot_params</a:t>
            </a:r>
            <a:r>
              <a:rPr lang="en-US" altLang="zh-TW" sz="1800" b="1" dirty="0">
                <a:solidFill>
                  <a:srgbClr val="009900"/>
                </a:solidFill>
                <a:latin typeface="Courier New" panose="02070309020205020404" pitchFamily="49" charset="0"/>
                <a:cs typeface="Courier New" panose="02070309020205020404" pitchFamily="49" charset="0"/>
              </a:rPr>
              <a:t> </a:t>
            </a:r>
            <a:r>
              <a:rPr lang="en-US" altLang="zh-TW" sz="1800" b="1" dirty="0" err="1">
                <a:solidFill>
                  <a:srgbClr val="FF0000"/>
                </a:solidFill>
                <a:latin typeface="Courier New" panose="02070309020205020404" pitchFamily="49" charset="0"/>
                <a:cs typeface="Courier New" panose="02070309020205020404" pitchFamily="49" charset="0"/>
              </a:rPr>
              <a:t>boot_params</a:t>
            </a:r>
            <a:r>
              <a:rPr lang="en-US" altLang="zh-TW" sz="1800" b="1" dirty="0">
                <a:solidFill>
                  <a:srgbClr val="009900"/>
                </a:solidFill>
                <a:latin typeface="Courier New" panose="02070309020205020404" pitchFamily="49" charset="0"/>
                <a:cs typeface="Courier New" panose="02070309020205020404" pitchFamily="49" charset="0"/>
              </a:rPr>
              <a:t> __attribute__((aligned(16)));</a:t>
            </a:r>
            <a:endParaRPr lang="zh-TW" altLang="en-US" sz="1800"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128</a:t>
            </a:fld>
            <a:endParaRPr lang="zh-TW" altLang="en-US"/>
          </a:p>
        </p:txBody>
      </p:sp>
    </p:spTree>
    <p:extLst>
      <p:ext uri="{BB962C8B-B14F-4D97-AF65-F5344CB8AC3E}">
        <p14:creationId xmlns:p14="http://schemas.microsoft.com/office/powerpoint/2010/main" val="1766719482"/>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hlinkClick r:id="rId2"/>
              </a:rPr>
              <a:t>struct</a:t>
            </a:r>
            <a:r>
              <a:rPr lang="en-US" altLang="zh-TW" b="1" dirty="0">
                <a:solidFill>
                  <a:srgbClr val="009900"/>
                </a:solidFill>
                <a:latin typeface="Courier New" panose="02070309020205020404" pitchFamily="49" charset="0"/>
                <a:cs typeface="Courier New" panose="02070309020205020404" pitchFamily="49" charset="0"/>
                <a:hlinkClick r:id="rId2"/>
              </a:rPr>
              <a:t> </a:t>
            </a:r>
            <a:r>
              <a:rPr lang="en-US" altLang="zh-TW" b="1" dirty="0" err="1">
                <a:solidFill>
                  <a:srgbClr val="009900"/>
                </a:solidFill>
                <a:latin typeface="Courier New" panose="02070309020205020404" pitchFamily="49" charset="0"/>
                <a:cs typeface="Courier New" panose="02070309020205020404" pitchFamily="49" charset="0"/>
                <a:hlinkClick r:id="rId2"/>
              </a:rPr>
              <a:t>setup_header</a:t>
            </a:r>
            <a:endParaRPr lang="zh-TW" altLang="en-US" dirty="0"/>
          </a:p>
        </p:txBody>
      </p:sp>
      <p:sp>
        <p:nvSpPr>
          <p:cNvPr id="2" name="內容版面配置區 1"/>
          <p:cNvSpPr>
            <a:spLocks noGrp="1"/>
          </p:cNvSpPr>
          <p:nvPr>
            <p:ph idx="1"/>
          </p:nvPr>
        </p:nvSpPr>
        <p:spPr/>
        <p:txBody>
          <a:bodyPr>
            <a:normAutofit fontScale="70000" lnSpcReduction="20000"/>
          </a:bodyPr>
          <a:lstStyle/>
          <a:p>
            <a:pPr marL="0" indent="0">
              <a:buNone/>
            </a:pPr>
            <a:r>
              <a:rPr lang="en-US" altLang="zh-TW" b="1" dirty="0" err="1">
                <a:solidFill>
                  <a:srgbClr val="009900"/>
                </a:solidFill>
                <a:latin typeface="Courier New" panose="02070309020205020404" pitchFamily="49" charset="0"/>
                <a:cs typeface="Courier New" panose="02070309020205020404" pitchFamily="49" charset="0"/>
              </a:rPr>
              <a:t>struct</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setup_header</a:t>
            </a:r>
            <a:r>
              <a:rPr lang="en-US" altLang="zh-TW"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__u8	</a:t>
            </a:r>
            <a:r>
              <a:rPr lang="en-US" altLang="zh-TW" b="1" dirty="0" err="1">
                <a:solidFill>
                  <a:srgbClr val="009900"/>
                </a:solidFill>
                <a:latin typeface="Courier New" panose="02070309020205020404" pitchFamily="49" charset="0"/>
                <a:cs typeface="Courier New" panose="02070309020205020404" pitchFamily="49" charset="0"/>
              </a:rPr>
              <a:t>loadflags</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__u16	</a:t>
            </a:r>
            <a:r>
              <a:rPr lang="en-US" altLang="zh-TW" b="1" dirty="0" err="1">
                <a:solidFill>
                  <a:srgbClr val="009900"/>
                </a:solidFill>
                <a:latin typeface="Courier New" panose="02070309020205020404" pitchFamily="49" charset="0"/>
                <a:cs typeface="Courier New" panose="02070309020205020404" pitchFamily="49" charset="0"/>
              </a:rPr>
              <a:t>setup_move_size</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__u32	</a:t>
            </a:r>
            <a:r>
              <a:rPr lang="en-US" altLang="zh-TW" b="1" dirty="0">
                <a:solidFill>
                  <a:srgbClr val="FF0000"/>
                </a:solidFill>
                <a:latin typeface="Courier New" panose="02070309020205020404" pitchFamily="49" charset="0"/>
                <a:cs typeface="Courier New" panose="02070309020205020404" pitchFamily="49" charset="0"/>
                <a:hlinkClick r:id="rId3"/>
              </a:rPr>
              <a:t>code32_start</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__u32	</a:t>
            </a:r>
            <a:r>
              <a:rPr lang="en-US" altLang="zh-TW" b="1" dirty="0" err="1">
                <a:solidFill>
                  <a:srgbClr val="009900"/>
                </a:solidFill>
                <a:latin typeface="Courier New" panose="02070309020205020404" pitchFamily="49" charset="0"/>
                <a:cs typeface="Courier New" panose="02070309020205020404" pitchFamily="49" charset="0"/>
              </a:rPr>
              <a:t>ramdisk_image</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__u32	</a:t>
            </a:r>
            <a:r>
              <a:rPr lang="en-US" altLang="zh-TW" b="1" dirty="0" err="1">
                <a:solidFill>
                  <a:srgbClr val="009900"/>
                </a:solidFill>
                <a:latin typeface="Courier New" panose="02070309020205020404" pitchFamily="49" charset="0"/>
                <a:cs typeface="Courier New" panose="02070309020205020404" pitchFamily="49" charset="0"/>
              </a:rPr>
              <a:t>ramdisk_size</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__u32	</a:t>
            </a:r>
            <a:r>
              <a:rPr lang="en-US" altLang="zh-TW" b="1" dirty="0" err="1">
                <a:solidFill>
                  <a:srgbClr val="009900"/>
                </a:solidFill>
                <a:latin typeface="Courier New" panose="02070309020205020404" pitchFamily="49" charset="0"/>
                <a:cs typeface="Courier New" panose="02070309020205020404" pitchFamily="49" charset="0"/>
              </a:rPr>
              <a:t>bootsect_kludge</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__u16	</a:t>
            </a:r>
            <a:r>
              <a:rPr lang="en-US" altLang="zh-TW" b="1" dirty="0" err="1">
                <a:solidFill>
                  <a:srgbClr val="009900"/>
                </a:solidFill>
                <a:latin typeface="Courier New" panose="02070309020205020404" pitchFamily="49" charset="0"/>
                <a:cs typeface="Courier New" panose="02070309020205020404" pitchFamily="49" charset="0"/>
              </a:rPr>
              <a:t>heap_end_ptr</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__attribute__((packed));</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129</a:t>
            </a:fld>
            <a:endParaRPr lang="zh-TW" altLang="en-US"/>
          </a:p>
        </p:txBody>
      </p:sp>
    </p:spTree>
    <p:extLst>
      <p:ext uri="{BB962C8B-B14F-4D97-AF65-F5344CB8AC3E}">
        <p14:creationId xmlns:p14="http://schemas.microsoft.com/office/powerpoint/2010/main" val="1072813319"/>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Instruction </a:t>
            </a:r>
            <a:r>
              <a:rPr lang="en-US" altLang="zh-TW" b="1" dirty="0" err="1" smtClean="0">
                <a:solidFill>
                  <a:srgbClr val="009900"/>
                </a:solidFill>
                <a:latin typeface="Courier New" panose="02070309020205020404" pitchFamily="49" charset="0"/>
                <a:cs typeface="Courier New" panose="02070309020205020404" pitchFamily="49" charset="0"/>
              </a:rPr>
              <a:t>ljmp</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i="1" baseline="-25000" dirty="0" smtClean="0">
                <a:cs typeface="Courier New" panose="02070309020205020404" pitchFamily="49" charset="0"/>
              </a:rPr>
              <a:t>[</a:t>
            </a:r>
            <a:r>
              <a:rPr lang="en-US" altLang="zh-TW" i="1" baseline="-25000" dirty="0" smtClean="0">
                <a:solidFill>
                  <a:schemeClr val="bg1"/>
                </a:solidFill>
                <a:cs typeface="Courier New" panose="02070309020205020404" pitchFamily="49" charset="0"/>
                <a:hlinkClick r:id="rId2"/>
              </a:rPr>
              <a:t>oracle</a:t>
            </a:r>
            <a:r>
              <a:rPr lang="en-US" altLang="zh-TW" i="1" baseline="-25000" dirty="0" smtClean="0">
                <a:cs typeface="Courier New" panose="02070309020205020404" pitchFamily="49" charset="0"/>
              </a:rPr>
              <a:t>]</a:t>
            </a:r>
            <a:endParaRPr lang="zh-TW" altLang="en-US" i="1" baseline="-25000" dirty="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ljmp</a:t>
            </a:r>
            <a:r>
              <a:rPr lang="en-US" altLang="zh-TW" b="1" dirty="0">
                <a:solidFill>
                  <a:srgbClr val="009900"/>
                </a:solidFill>
                <a:latin typeface="Courier New" panose="02070309020205020404" pitchFamily="49" charset="0"/>
                <a:cs typeface="Courier New" panose="02070309020205020404" pitchFamily="49" charset="0"/>
              </a:rPr>
              <a:t> $0xfebc, $0x12345678</a:t>
            </a:r>
            <a:endParaRPr lang="zh-TW" altLang="en-US" b="1" dirty="0">
              <a:solidFill>
                <a:srgbClr val="009900"/>
              </a:solidFill>
              <a:latin typeface="Courier New" panose="02070309020205020404" pitchFamily="49" charset="0"/>
              <a:cs typeface="Courier New" panose="02070309020205020404" pitchFamily="49" charset="0"/>
            </a:endParaRPr>
          </a:p>
          <a:p>
            <a:endParaRPr lang="en-US" altLang="zh-TW" dirty="0" smtClean="0"/>
          </a:p>
          <a:p>
            <a:r>
              <a:rPr lang="en-US" altLang="zh-TW" dirty="0" smtClean="0"/>
              <a:t>Long </a:t>
            </a:r>
            <a:r>
              <a:rPr lang="en-US" altLang="zh-TW" dirty="0"/>
              <a:t>jump, use </a:t>
            </a:r>
            <a:r>
              <a:rPr lang="en-US" altLang="zh-TW" b="1" dirty="0">
                <a:solidFill>
                  <a:srgbClr val="009900"/>
                </a:solidFill>
                <a:latin typeface="Courier New" panose="02070309020205020404" pitchFamily="49" charset="0"/>
                <a:cs typeface="Courier New" panose="02070309020205020404" pitchFamily="49" charset="0"/>
              </a:rPr>
              <a:t>0xfebc</a:t>
            </a:r>
            <a:r>
              <a:rPr lang="en-US" altLang="zh-TW" dirty="0"/>
              <a:t> for the </a:t>
            </a:r>
            <a:r>
              <a:rPr lang="en-US" altLang="zh-TW" b="1" dirty="0">
                <a:solidFill>
                  <a:srgbClr val="009900"/>
                </a:solidFill>
                <a:latin typeface="Courier New" panose="02070309020205020404" pitchFamily="49" charset="0"/>
                <a:cs typeface="Courier New" panose="02070309020205020404" pitchFamily="49" charset="0"/>
              </a:rPr>
              <a:t>CS</a:t>
            </a:r>
            <a:r>
              <a:rPr lang="en-US" altLang="zh-TW" dirty="0"/>
              <a:t> register and </a:t>
            </a:r>
            <a:r>
              <a:rPr lang="en-US" altLang="zh-TW" b="1" dirty="0">
                <a:solidFill>
                  <a:srgbClr val="009900"/>
                </a:solidFill>
                <a:latin typeface="Courier New" panose="02070309020205020404" pitchFamily="49" charset="0"/>
                <a:cs typeface="Courier New" panose="02070309020205020404" pitchFamily="49" charset="0"/>
              </a:rPr>
              <a:t>0x12345678</a:t>
            </a:r>
            <a:r>
              <a:rPr lang="en-US" altLang="zh-TW" dirty="0"/>
              <a:t> for the </a:t>
            </a:r>
            <a:r>
              <a:rPr lang="en-US" altLang="zh-TW" b="1" dirty="0">
                <a:solidFill>
                  <a:srgbClr val="009900"/>
                </a:solidFill>
                <a:latin typeface="Courier New" panose="02070309020205020404" pitchFamily="49" charset="0"/>
                <a:cs typeface="Courier New" panose="02070309020205020404" pitchFamily="49" charset="0"/>
              </a:rPr>
              <a:t>EIP</a:t>
            </a:r>
            <a:r>
              <a:rPr lang="en-US" altLang="zh-TW" dirty="0"/>
              <a:t> register:</a:t>
            </a:r>
          </a:p>
          <a:p>
            <a:endParaRPr lang="en-US" altLang="zh-TW"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130</a:t>
            </a:fld>
            <a:endParaRPr lang="zh-TW" altLang="en-US"/>
          </a:p>
        </p:txBody>
      </p:sp>
    </p:spTree>
    <p:extLst>
      <p:ext uri="{BB962C8B-B14F-4D97-AF65-F5344CB8AC3E}">
        <p14:creationId xmlns:p14="http://schemas.microsoft.com/office/powerpoint/2010/main" val="3265272698"/>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err="1" smtClean="0">
                <a:hlinkClick r:id="rId2"/>
              </a:rPr>
              <a:t>protected_mode_jump</a:t>
            </a:r>
            <a:r>
              <a:rPr lang="en-US" altLang="zh-TW" dirty="0" smtClean="0"/>
              <a:t> ()  (1) </a:t>
            </a:r>
            <a:r>
              <a:rPr lang="en-US" altLang="zh-TW" i="1" baseline="-25000" dirty="0" smtClean="0"/>
              <a:t>[</a:t>
            </a:r>
            <a:r>
              <a:rPr lang="en-US" altLang="zh-TW" i="1" baseline="-25000" dirty="0">
                <a:hlinkClick r:id="rId3"/>
              </a:rPr>
              <a:t>Michael </a:t>
            </a:r>
            <a:r>
              <a:rPr lang="en-US" altLang="zh-TW" i="1" baseline="-25000" dirty="0" err="1">
                <a:hlinkClick r:id="rId3"/>
              </a:rPr>
              <a:t>Petch</a:t>
            </a:r>
            <a:r>
              <a:rPr lang="en-US" altLang="zh-TW" i="1" baseline="-25000" dirty="0" smtClean="0"/>
              <a:t>][</a:t>
            </a:r>
            <a:r>
              <a:rPr lang="en-US" altLang="zh-TW" i="1" baseline="-25000" dirty="0">
                <a:hlinkClick r:id="rId4"/>
              </a:rPr>
              <a:t>Mr. </a:t>
            </a:r>
            <a:r>
              <a:rPr lang="en-US" altLang="zh-TW" i="1" baseline="-25000" dirty="0" err="1">
                <a:hlinkClick r:id="rId4"/>
              </a:rPr>
              <a:t>Shickadance</a:t>
            </a:r>
            <a:r>
              <a:rPr lang="en-US" altLang="zh-TW" i="1" baseline="-25000" dirty="0" smtClean="0"/>
              <a:t>]</a:t>
            </a:r>
            <a:endParaRPr lang="zh-TW" altLang="en-US" i="1" baseline="-25000" dirty="0"/>
          </a:p>
        </p:txBody>
      </p:sp>
      <p:sp>
        <p:nvSpPr>
          <p:cNvPr id="2" name="內容版面配置區 1"/>
          <p:cNvSpPr>
            <a:spLocks noGrp="1"/>
          </p:cNvSpPr>
          <p:nvPr>
            <p:ph idx="1"/>
          </p:nvPr>
        </p:nvSpPr>
        <p:spPr>
          <a:xfrm>
            <a:off x="457200" y="2351112"/>
            <a:ext cx="8229600" cy="3886200"/>
          </a:xfrm>
        </p:spPr>
        <p:txBody>
          <a:bodyPr/>
          <a:lstStyle/>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err="1" smtClean="0">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cs</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bx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shll</a:t>
            </a:r>
            <a:r>
              <a:rPr lang="en-US" altLang="zh-TW" b="1" dirty="0">
                <a:solidFill>
                  <a:srgbClr val="009900"/>
                </a:solidFill>
                <a:latin typeface="Courier New" panose="02070309020205020404" pitchFamily="49" charset="0"/>
                <a:cs typeface="Courier New" panose="02070309020205020404" pitchFamily="49" charset="0"/>
              </a:rPr>
              <a:t>	$4, %</a:t>
            </a:r>
            <a:r>
              <a:rPr lang="en-US" altLang="zh-TW" b="1" dirty="0" err="1">
                <a:solidFill>
                  <a:srgbClr val="009900"/>
                </a:solidFill>
                <a:latin typeface="Courier New" panose="02070309020205020404" pitchFamily="49" charset="0"/>
                <a:cs typeface="Courier New" panose="02070309020205020404" pitchFamily="49" charset="0"/>
              </a:rPr>
              <a:t>ebx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addl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2f</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131</a:t>
            </a:fld>
            <a:endParaRPr lang="zh-TW" altLang="en-US"/>
          </a:p>
        </p:txBody>
      </p:sp>
      <p:sp>
        <p:nvSpPr>
          <p:cNvPr id="6" name="矩形 5"/>
          <p:cNvSpPr/>
          <p:nvPr/>
        </p:nvSpPr>
        <p:spPr>
          <a:xfrm>
            <a:off x="4716016" y="4158952"/>
            <a:ext cx="576064" cy="432048"/>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8" name="直線單箭頭接點 7"/>
          <p:cNvCxnSpPr>
            <a:stCxn id="6" idx="2"/>
          </p:cNvCxnSpPr>
          <p:nvPr/>
        </p:nvCxnSpPr>
        <p:spPr>
          <a:xfrm>
            <a:off x="5004048" y="4591000"/>
            <a:ext cx="0" cy="5040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2771800" y="5240813"/>
            <a:ext cx="4752528" cy="646331"/>
          </a:xfrm>
          <a:prstGeom prst="rect">
            <a:avLst/>
          </a:prstGeom>
          <a:noFill/>
        </p:spPr>
        <p:txBody>
          <a:bodyPr wrap="square" rtlCol="0">
            <a:spAutoFit/>
          </a:bodyPr>
          <a:lstStyle/>
          <a:p>
            <a:r>
              <a:rPr lang="en-US" altLang="zh-TW" dirty="0" smtClean="0"/>
              <a:t>This </a:t>
            </a:r>
            <a:r>
              <a:rPr lang="en-US" altLang="zh-TW" b="1" dirty="0" err="1" smtClean="0">
                <a:solidFill>
                  <a:srgbClr val="009900"/>
                </a:solidFill>
                <a:latin typeface="Courier New" panose="02070309020205020404" pitchFamily="49" charset="0"/>
                <a:cs typeface="Courier New" panose="02070309020205020404" pitchFamily="49" charset="0"/>
              </a:rPr>
              <a:t>addl</a:t>
            </a:r>
            <a:r>
              <a:rPr lang="en-US" altLang="zh-TW" dirty="0" smtClean="0"/>
              <a:t> instruction overwrites the memory location marked as </a:t>
            </a:r>
            <a:r>
              <a:rPr lang="en-US" altLang="zh-TW" b="1" dirty="0" smtClean="0">
                <a:solidFill>
                  <a:srgbClr val="009900"/>
                </a:solidFill>
                <a:latin typeface="Courier New" panose="02070309020205020404" pitchFamily="49" charset="0"/>
                <a:cs typeface="Courier New" panose="02070309020205020404" pitchFamily="49" charset="0"/>
              </a:rPr>
              <a:t>2</a:t>
            </a:r>
            <a:r>
              <a:rPr lang="en-US" altLang="zh-TW" dirty="0" smtClean="0"/>
              <a:t> with the value of </a:t>
            </a:r>
            <a:r>
              <a:rPr lang="en-US" altLang="zh-TW" b="1" dirty="0" err="1" smtClean="0">
                <a:solidFill>
                  <a:srgbClr val="009900"/>
                </a:solidFill>
                <a:latin typeface="Courier New" panose="02070309020205020404" pitchFamily="49" charset="0"/>
                <a:cs typeface="Courier New" panose="02070309020205020404" pitchFamily="49" charset="0"/>
              </a:rPr>
              <a:t>ebx</a:t>
            </a:r>
            <a:r>
              <a:rPr lang="en-US" altLang="zh-TW" dirty="0" smtClean="0"/>
              <a:t>.</a:t>
            </a:r>
            <a:endParaRPr lang="zh-TW" altLang="en-US" dirty="0"/>
          </a:p>
        </p:txBody>
      </p:sp>
    </p:spTree>
    <p:extLst>
      <p:ext uri="{BB962C8B-B14F-4D97-AF65-F5344CB8AC3E}">
        <p14:creationId xmlns:p14="http://schemas.microsoft.com/office/powerpoint/2010/main" val="3347567764"/>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Explanation of Previous</a:t>
            </a:r>
            <a:r>
              <a:rPr lang="zh-TW" altLang="en-US" dirty="0" smtClean="0"/>
              <a:t> </a:t>
            </a:r>
            <a:r>
              <a:rPr lang="en-US" altLang="zh-TW" dirty="0" smtClean="0"/>
              <a:t>Code</a:t>
            </a:r>
            <a:endParaRPr lang="zh-TW" altLang="en-US" dirty="0"/>
          </a:p>
        </p:txBody>
      </p:sp>
      <p:sp>
        <p:nvSpPr>
          <p:cNvPr id="2" name="內容版面配置區 1"/>
          <p:cNvSpPr>
            <a:spLocks noGrp="1"/>
          </p:cNvSpPr>
          <p:nvPr>
            <p:ph idx="1"/>
          </p:nvPr>
        </p:nvSpPr>
        <p:spPr/>
        <p:txBody>
          <a:bodyPr>
            <a:normAutofit fontScale="85000" lnSpcReduction="20000"/>
          </a:bodyPr>
          <a:lstStyle/>
          <a:p>
            <a:r>
              <a:rPr lang="en-US" altLang="zh-TW" dirty="0"/>
              <a:t>First of all, </a:t>
            </a:r>
            <a:r>
              <a:rPr lang="en-US" altLang="zh-TW" dirty="0" smtClean="0"/>
              <a:t>this function puts </a:t>
            </a:r>
            <a:r>
              <a:rPr lang="en-US" altLang="zh-TW" dirty="0"/>
              <a:t>the address of </a:t>
            </a:r>
            <a:r>
              <a:rPr lang="en-US" altLang="zh-TW" b="1" dirty="0" err="1">
                <a:solidFill>
                  <a:srgbClr val="0B8319"/>
                </a:solidFill>
                <a:latin typeface="Courier New" panose="02070309020205020404" pitchFamily="49" charset="0"/>
                <a:cs typeface="Courier New" panose="02070309020205020404" pitchFamily="49" charset="0"/>
              </a:rPr>
              <a:t>boot_params</a:t>
            </a:r>
            <a:r>
              <a:rPr lang="en-US" altLang="zh-TW" dirty="0"/>
              <a:t> in the </a:t>
            </a:r>
            <a:r>
              <a:rPr lang="en-US" altLang="zh-TW" b="1" dirty="0" err="1">
                <a:solidFill>
                  <a:srgbClr val="0B8319"/>
                </a:solidFill>
                <a:latin typeface="Courier New" panose="02070309020205020404" pitchFamily="49" charset="0"/>
                <a:cs typeface="Courier New" panose="02070309020205020404" pitchFamily="49" charset="0"/>
              </a:rPr>
              <a:t>esi</a:t>
            </a:r>
            <a:r>
              <a:rPr lang="en-US" altLang="zh-TW" dirty="0"/>
              <a:t> register and the address of the code segment register </a:t>
            </a:r>
            <a:r>
              <a:rPr lang="en-US" altLang="zh-TW" b="1" dirty="0" err="1">
                <a:solidFill>
                  <a:srgbClr val="0B8319"/>
                </a:solidFill>
                <a:latin typeface="Courier New" panose="02070309020205020404" pitchFamily="49" charset="0"/>
                <a:cs typeface="Courier New" panose="02070309020205020404" pitchFamily="49" charset="0"/>
              </a:rPr>
              <a:t>cs</a:t>
            </a:r>
            <a:r>
              <a:rPr lang="en-US" altLang="zh-TW" dirty="0"/>
              <a:t> in </a:t>
            </a:r>
            <a:r>
              <a:rPr lang="en-US" altLang="zh-TW" b="1" dirty="0">
                <a:solidFill>
                  <a:srgbClr val="0B8319"/>
                </a:solidFill>
                <a:latin typeface="Courier New" panose="02070309020205020404" pitchFamily="49" charset="0"/>
                <a:cs typeface="Courier New" panose="02070309020205020404" pitchFamily="49" charset="0"/>
              </a:rPr>
              <a:t>bx</a:t>
            </a:r>
            <a:r>
              <a:rPr lang="en-US" altLang="zh-TW" dirty="0"/>
              <a:t>. </a:t>
            </a:r>
            <a:endParaRPr lang="en-US" altLang="zh-TW" dirty="0" smtClean="0"/>
          </a:p>
          <a:p>
            <a:r>
              <a:rPr lang="en-US" altLang="zh-TW" dirty="0" smtClean="0"/>
              <a:t>After </a:t>
            </a:r>
            <a:r>
              <a:rPr lang="en-US" altLang="zh-TW" dirty="0"/>
              <a:t>this, </a:t>
            </a:r>
            <a:r>
              <a:rPr lang="en-US" altLang="zh-TW" dirty="0" smtClean="0"/>
              <a:t>this function shifts</a:t>
            </a:r>
            <a:r>
              <a:rPr lang="en-US" altLang="zh-TW" dirty="0"/>
              <a:t> </a:t>
            </a:r>
            <a:r>
              <a:rPr lang="en-US" altLang="zh-TW" b="1" dirty="0" err="1">
                <a:solidFill>
                  <a:srgbClr val="0B8319"/>
                </a:solidFill>
                <a:latin typeface="Courier New" panose="02070309020205020404" pitchFamily="49" charset="0"/>
                <a:cs typeface="Courier New" panose="02070309020205020404" pitchFamily="49" charset="0"/>
              </a:rPr>
              <a:t>bx</a:t>
            </a:r>
            <a:r>
              <a:rPr lang="en-US" altLang="zh-TW" dirty="0"/>
              <a:t> by 4 bits and add it to the memory location labeled </a:t>
            </a:r>
            <a:r>
              <a:rPr lang="en-US" altLang="zh-TW" b="1" dirty="0">
                <a:solidFill>
                  <a:srgbClr val="009900"/>
                </a:solidFill>
                <a:latin typeface="Courier New" panose="02070309020205020404" pitchFamily="49" charset="0"/>
                <a:cs typeface="Courier New" panose="02070309020205020404" pitchFamily="49" charset="0"/>
              </a:rPr>
              <a:t>2</a:t>
            </a:r>
            <a:r>
              <a:rPr lang="en-US" altLang="zh-TW" dirty="0"/>
              <a:t> (which is</a:t>
            </a:r>
            <a:r>
              <a:rPr lang="en-US" altLang="zh-TW" b="1" dirty="0">
                <a:solidFill>
                  <a:srgbClr val="0B8319"/>
                </a:solidFill>
                <a:latin typeface="Courier New" panose="02070309020205020404" pitchFamily="49" charset="0"/>
                <a:cs typeface="Courier New" panose="02070309020205020404" pitchFamily="49" charset="0"/>
              </a:rPr>
              <a:t> (</a:t>
            </a:r>
            <a:r>
              <a:rPr lang="en-US" altLang="zh-TW" b="1" dirty="0" err="1">
                <a:solidFill>
                  <a:srgbClr val="0B8319"/>
                </a:solidFill>
                <a:latin typeface="Courier New" panose="02070309020205020404" pitchFamily="49" charset="0"/>
                <a:cs typeface="Courier New" panose="02070309020205020404" pitchFamily="49" charset="0"/>
              </a:rPr>
              <a:t>cs</a:t>
            </a:r>
            <a:r>
              <a:rPr lang="en-US" altLang="zh-TW" b="1" dirty="0">
                <a:solidFill>
                  <a:srgbClr val="0B8319"/>
                </a:solidFill>
                <a:latin typeface="Courier New" panose="02070309020205020404" pitchFamily="49" charset="0"/>
                <a:cs typeface="Courier New" panose="02070309020205020404" pitchFamily="49" charset="0"/>
              </a:rPr>
              <a:t> &lt;&lt; 4) + in_pm32</a:t>
            </a:r>
            <a:r>
              <a:rPr lang="en-US" altLang="zh-TW" dirty="0"/>
              <a:t>, the </a:t>
            </a:r>
            <a:r>
              <a:rPr lang="en-US" altLang="zh-TW" i="1" dirty="0">
                <a:latin typeface="Times New Roman" panose="02020603050405020304" pitchFamily="18" charset="0"/>
                <a:cs typeface="Times New Roman" panose="02020603050405020304" pitchFamily="18" charset="0"/>
              </a:rPr>
              <a:t>physical address </a:t>
            </a:r>
            <a:r>
              <a:rPr lang="en-US" altLang="zh-TW" dirty="0"/>
              <a:t>to jump after transitioned to 32-bit mode) and jump to label</a:t>
            </a:r>
            <a:r>
              <a:rPr lang="en-US" altLang="zh-TW" b="1" dirty="0">
                <a:solidFill>
                  <a:srgbClr val="0B8319"/>
                </a:solidFill>
                <a:latin typeface="Courier New" panose="02070309020205020404" pitchFamily="49" charset="0"/>
                <a:cs typeface="Courier New" panose="02070309020205020404" pitchFamily="49" charset="0"/>
              </a:rPr>
              <a:t> 1</a:t>
            </a:r>
            <a:r>
              <a:rPr lang="en-US" altLang="zh-TW" dirty="0" smtClean="0"/>
              <a:t>.</a:t>
            </a:r>
          </a:p>
          <a:p>
            <a:r>
              <a:rPr lang="en-US" altLang="zh-TW" dirty="0" smtClean="0"/>
              <a:t>After the above instructions, </a:t>
            </a:r>
            <a:r>
              <a:rPr lang="en-US" altLang="zh-TW" b="1" dirty="0">
                <a:solidFill>
                  <a:srgbClr val="009900"/>
                </a:solidFill>
                <a:latin typeface="Courier New" panose="02070309020205020404" pitchFamily="49" charset="0"/>
                <a:cs typeface="Courier New" panose="02070309020205020404" pitchFamily="49" charset="0"/>
              </a:rPr>
              <a:t>in_pm32</a:t>
            </a:r>
            <a:r>
              <a:rPr lang="en-US" altLang="zh-TW" dirty="0"/>
              <a:t> in label </a:t>
            </a:r>
            <a:r>
              <a:rPr lang="en-US" altLang="zh-TW" b="1" dirty="0">
                <a:solidFill>
                  <a:srgbClr val="009900"/>
                </a:solidFill>
                <a:latin typeface="Courier New" panose="02070309020205020404" pitchFamily="49" charset="0"/>
                <a:cs typeface="Courier New" panose="02070309020205020404" pitchFamily="49" charset="0"/>
              </a:rPr>
              <a:t>2</a:t>
            </a:r>
            <a:r>
              <a:rPr lang="en-US" altLang="zh-TW" dirty="0"/>
              <a:t> will be overwritten with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cs</a:t>
            </a:r>
            <a:r>
              <a:rPr lang="en-US" altLang="zh-TW" b="1" dirty="0">
                <a:solidFill>
                  <a:srgbClr val="009900"/>
                </a:solidFill>
                <a:latin typeface="Courier New" panose="02070309020205020404" pitchFamily="49" charset="0"/>
                <a:cs typeface="Courier New" panose="02070309020205020404" pitchFamily="49" charset="0"/>
              </a:rPr>
              <a:t> &lt;&lt; 4) + </a:t>
            </a:r>
            <a:r>
              <a:rPr lang="en-US" altLang="zh-TW" b="1" dirty="0" smtClean="0">
                <a:solidFill>
                  <a:srgbClr val="009900"/>
                </a:solidFill>
                <a:latin typeface="Courier New" panose="02070309020205020404" pitchFamily="49" charset="0"/>
                <a:cs typeface="Courier New" panose="02070309020205020404" pitchFamily="49" charset="0"/>
              </a:rPr>
              <a:t>in_pm32</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132</a:t>
            </a:fld>
            <a:endParaRPr lang="zh-TW" altLang="en-US"/>
          </a:p>
        </p:txBody>
      </p:sp>
    </p:spTree>
    <p:extLst>
      <p:ext uri="{BB962C8B-B14F-4D97-AF65-F5344CB8AC3E}">
        <p14:creationId xmlns:p14="http://schemas.microsoft.com/office/powerpoint/2010/main" val="311819741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err="1">
                <a:hlinkClick r:id="rId2"/>
              </a:rPr>
              <a:t>protected_mode_jump</a:t>
            </a:r>
            <a:r>
              <a:rPr lang="en-US" altLang="zh-TW" dirty="0"/>
              <a:t> ()  </a:t>
            </a:r>
            <a:r>
              <a:rPr lang="en-US" altLang="zh-TW" dirty="0" smtClean="0"/>
              <a:t>(2)</a:t>
            </a:r>
            <a:endParaRPr lang="zh-TW" altLang="en-US" dirty="0"/>
          </a:p>
        </p:txBody>
      </p:sp>
      <p:sp>
        <p:nvSpPr>
          <p:cNvPr id="2" name="內容版面配置區 1"/>
          <p:cNvSpPr>
            <a:spLocks noGrp="1"/>
          </p:cNvSpPr>
          <p:nvPr>
            <p:ph idx="1"/>
          </p:nvPr>
        </p:nvSpPr>
        <p:spPr/>
        <p:txBody>
          <a:bodyPr/>
          <a:lstStyle/>
          <a:p>
            <a:pPr marL="0" indent="0">
              <a:buNone/>
            </a:pPr>
            <a:r>
              <a:rPr lang="en-US" altLang="zh-TW" b="1" dirty="0">
                <a:solidFill>
                  <a:srgbClr val="009900"/>
                </a:solidFill>
                <a:latin typeface="Courier New" panose="02070309020205020404" pitchFamily="49" charset="0"/>
                <a:cs typeface="Courier New" panose="02070309020205020404" pitchFamily="49" charset="0"/>
              </a:rPr>
              <a:t># Transition to 32-bit mode</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.byte	0x66, 0xea		# </a:t>
            </a:r>
            <a:r>
              <a:rPr lang="en-US" altLang="zh-TW" b="1" dirty="0" err="1">
                <a:solidFill>
                  <a:srgbClr val="009900"/>
                </a:solidFill>
                <a:latin typeface="Courier New" panose="02070309020205020404" pitchFamily="49" charset="0"/>
                <a:cs typeface="Courier New" panose="02070309020205020404" pitchFamily="49" charset="0"/>
              </a:rPr>
              <a:t>ljmpl</a:t>
            </a:r>
            <a:r>
              <a:rPr lang="en-US" altLang="zh-TW" b="1" dirty="0">
                <a:solidFill>
                  <a:srgbClr val="009900"/>
                </a:solidFill>
                <a:latin typeface="Courier New" panose="02070309020205020404" pitchFamily="49" charset="0"/>
                <a:cs typeface="Courier New" panose="02070309020205020404" pitchFamily="49" charset="0"/>
              </a:rPr>
              <a:t> opcode</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2:	.long	</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Lin_pm32		# offset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word __</a:t>
            </a:r>
            <a:r>
              <a:rPr lang="en-US" altLang="zh-TW" b="1" dirty="0">
                <a:solidFill>
                  <a:srgbClr val="009900"/>
                </a:solidFill>
                <a:latin typeface="Courier New" panose="02070309020205020404" pitchFamily="49" charset="0"/>
                <a:cs typeface="Courier New" panose="02070309020205020404" pitchFamily="49" charset="0"/>
              </a:rPr>
              <a:t>BOOT_CS		# </a:t>
            </a:r>
            <a:r>
              <a:rPr lang="en-US" altLang="zh-TW" b="1" dirty="0" smtClean="0">
                <a:solidFill>
                  <a:srgbClr val="009900"/>
                </a:solidFill>
                <a:latin typeface="Courier New" panose="02070309020205020404" pitchFamily="49" charset="0"/>
                <a:cs typeface="Courier New" panose="02070309020205020404" pitchFamily="49" charset="0"/>
              </a:rPr>
              <a:t>segment</a:t>
            </a:r>
          </a:p>
          <a:p>
            <a:r>
              <a:rPr lang="en-US" altLang="zh-TW" sz="2800" dirty="0" smtClean="0">
                <a:solidFill>
                  <a:srgbClr val="0070C0"/>
                </a:solidFill>
                <a:cs typeface="Courier New" panose="02070309020205020404" pitchFamily="49" charset="0"/>
              </a:rPr>
              <a:t>Using the above data to create the machine code of  a </a:t>
            </a:r>
            <a:r>
              <a:rPr lang="en-US" altLang="zh-TW" sz="2800" b="1" dirty="0" err="1" smtClean="0">
                <a:solidFill>
                  <a:srgbClr val="009900"/>
                </a:solidFill>
                <a:cs typeface="Courier New" panose="02070309020205020404" pitchFamily="49" charset="0"/>
              </a:rPr>
              <a:t>ljmpl</a:t>
            </a:r>
            <a:r>
              <a:rPr lang="en-US" altLang="zh-TW" sz="2800" dirty="0" smtClean="0">
                <a:solidFill>
                  <a:srgbClr val="0070C0"/>
                </a:solidFill>
                <a:cs typeface="Courier New" panose="02070309020205020404" pitchFamily="49" charset="0"/>
              </a:rPr>
              <a:t> instruction.</a:t>
            </a:r>
            <a:endParaRPr lang="zh-TW" altLang="en-US" sz="2800" dirty="0">
              <a:solidFill>
                <a:srgbClr val="0070C0"/>
              </a:solidFill>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133</a:t>
            </a:fld>
            <a:endParaRPr lang="zh-TW" altLang="en-US"/>
          </a:p>
        </p:txBody>
      </p:sp>
    </p:spTree>
    <p:extLst>
      <p:ext uri="{BB962C8B-B14F-4D97-AF65-F5344CB8AC3E}">
        <p14:creationId xmlns:p14="http://schemas.microsoft.com/office/powerpoint/2010/main" val="35784791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Explanation of Previous</a:t>
            </a:r>
            <a:r>
              <a:rPr lang="zh-TW" altLang="en-US" dirty="0"/>
              <a:t> </a:t>
            </a:r>
            <a:r>
              <a:rPr lang="en-US" altLang="zh-TW" dirty="0"/>
              <a:t>Code</a:t>
            </a:r>
            <a:endParaRPr lang="zh-TW" altLang="en-US" dirty="0"/>
          </a:p>
        </p:txBody>
      </p:sp>
      <p:sp>
        <p:nvSpPr>
          <p:cNvPr id="2" name="內容版面配置區 1"/>
          <p:cNvSpPr>
            <a:spLocks noGrp="1"/>
          </p:cNvSpPr>
          <p:nvPr>
            <p:ph idx="1"/>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0x66</a:t>
            </a:r>
            <a:r>
              <a:rPr lang="en-US" altLang="zh-TW" dirty="0"/>
              <a:t> is the operand-size prefix which allows us to mix 16-bit and 32-bit code</a:t>
            </a:r>
          </a:p>
          <a:p>
            <a:r>
              <a:rPr lang="en-US" altLang="zh-TW" b="1" dirty="0">
                <a:solidFill>
                  <a:srgbClr val="009900"/>
                </a:solidFill>
                <a:latin typeface="Courier New" panose="02070309020205020404" pitchFamily="49" charset="0"/>
                <a:cs typeface="Courier New" panose="02070309020205020404" pitchFamily="49" charset="0"/>
              </a:rPr>
              <a:t>0xea</a:t>
            </a:r>
            <a:r>
              <a:rPr lang="en-US" altLang="zh-TW" dirty="0"/>
              <a:t> - is the jump opcode</a:t>
            </a:r>
          </a:p>
          <a:p>
            <a:r>
              <a:rPr lang="en-US" altLang="zh-TW" b="1" dirty="0" smtClean="0">
                <a:solidFill>
                  <a:srgbClr val="009900"/>
                </a:solidFill>
                <a:latin typeface="Courier New" panose="02070309020205020404" pitchFamily="49" charset="0"/>
                <a:cs typeface="Courier New" panose="02070309020205020404" pitchFamily="49" charset="0"/>
              </a:rPr>
              <a:t>Lin_pm32</a:t>
            </a:r>
            <a:r>
              <a:rPr lang="en-US" altLang="zh-TW" dirty="0" smtClean="0"/>
              <a:t> </a:t>
            </a:r>
            <a:r>
              <a:rPr lang="en-US" altLang="zh-TW" dirty="0"/>
              <a:t>is the segment offset under protect mode, which has value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cs</a:t>
            </a:r>
            <a:r>
              <a:rPr lang="en-US" altLang="zh-TW" b="1" dirty="0">
                <a:solidFill>
                  <a:srgbClr val="009900"/>
                </a:solidFill>
                <a:latin typeface="Courier New" panose="02070309020205020404" pitchFamily="49" charset="0"/>
                <a:cs typeface="Courier New" panose="02070309020205020404" pitchFamily="49" charset="0"/>
              </a:rPr>
              <a:t> &lt;&lt; 4) + </a:t>
            </a:r>
            <a:r>
              <a:rPr lang="en-US" altLang="zh-TW" b="1" dirty="0" smtClean="0">
                <a:solidFill>
                  <a:srgbClr val="009900"/>
                </a:solidFill>
                <a:latin typeface="Courier New" panose="02070309020205020404" pitchFamily="49" charset="0"/>
                <a:cs typeface="Courier New" panose="02070309020205020404" pitchFamily="49" charset="0"/>
              </a:rPr>
              <a:t>Lin_pm32 </a:t>
            </a:r>
            <a:r>
              <a:rPr lang="en-US" altLang="zh-TW" dirty="0"/>
              <a:t>derived from real mode</a:t>
            </a:r>
          </a:p>
          <a:p>
            <a:r>
              <a:rPr lang="en-US" altLang="zh-TW" b="1" dirty="0">
                <a:solidFill>
                  <a:srgbClr val="009900"/>
                </a:solidFill>
                <a:latin typeface="Courier New" panose="02070309020205020404" pitchFamily="49" charset="0"/>
                <a:cs typeface="Courier New" panose="02070309020205020404" pitchFamily="49" charset="0"/>
              </a:rPr>
              <a:t>__BOOT_CS</a:t>
            </a:r>
            <a:r>
              <a:rPr lang="en-US" altLang="zh-TW" dirty="0">
                <a:solidFill>
                  <a:srgbClr val="0070C0"/>
                </a:solidFill>
                <a:cs typeface="Courier New" panose="02070309020205020404" pitchFamily="49" charset="0"/>
              </a:rPr>
              <a:t> </a:t>
            </a:r>
            <a:r>
              <a:rPr lang="en-US" altLang="zh-TW" dirty="0"/>
              <a:t>is the code segment we want to jump to</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134</a:t>
            </a:fld>
            <a:endParaRPr lang="zh-TW" altLang="en-US"/>
          </a:p>
        </p:txBody>
      </p:sp>
    </p:spTree>
    <p:extLst>
      <p:ext uri="{BB962C8B-B14F-4D97-AF65-F5344CB8AC3E}">
        <p14:creationId xmlns:p14="http://schemas.microsoft.com/office/powerpoint/2010/main" val="81365235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Function </a:t>
            </a:r>
            <a:r>
              <a:rPr lang="en-US" altLang="zh-TW" b="1" dirty="0" smtClean="0">
                <a:solidFill>
                  <a:srgbClr val="009900"/>
                </a:solidFill>
                <a:latin typeface="Courier New" panose="02070309020205020404" pitchFamily="49" charset="0"/>
                <a:cs typeface="Courier New" panose="02070309020205020404" pitchFamily="49" charset="0"/>
              </a:rPr>
              <a:t>.Lin_pm32</a:t>
            </a:r>
            <a:r>
              <a:rPr lang="en-US" altLang="zh-TW" dirty="0"/>
              <a:t> (1) </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a:xfrm>
            <a:off x="179513" y="2210552"/>
            <a:ext cx="8784976" cy="3450696"/>
          </a:xfrm>
        </p:spPr>
        <p:txBody>
          <a:bodyPr>
            <a:normAutofit fontScale="70000" lnSpcReduction="20000"/>
          </a:bodyPr>
          <a:lstStyle/>
          <a:p>
            <a:pPr marL="0" indent="0">
              <a:buNone/>
            </a:pP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code32</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.section ".text32","ax"</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SYM_FUNC_START_LOCAL_NOALIGN(</a:t>
            </a:r>
            <a:r>
              <a:rPr lang="en-US" altLang="zh-TW" b="1" dirty="0">
                <a:solidFill>
                  <a:srgbClr val="009900"/>
                </a:solidFill>
                <a:latin typeface="Courier New" panose="02070309020205020404" pitchFamily="49" charset="0"/>
                <a:cs typeface="Courier New" panose="02070309020205020404" pitchFamily="49" charset="0"/>
                <a:hlinkClick r:id="rId2"/>
              </a:rPr>
              <a:t>.Lin_pm32</a:t>
            </a:r>
            <a:r>
              <a:rPr lang="en-US" altLang="zh-TW" b="1" dirty="0">
                <a:solidFill>
                  <a:srgbClr val="009900"/>
                </a:solidFill>
                <a:latin typeface="Courier New" panose="02070309020205020404" pitchFamily="49" charset="0"/>
                <a:cs typeface="Courier New" panose="02070309020205020404" pitchFamily="49" charset="0"/>
              </a:rPr>
              <a:t>)</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 Set up data segments for flat 32-bit mode</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%ds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es</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%fs</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gs</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movl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ss</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135</a:t>
            </a:fld>
            <a:endParaRPr lang="zh-TW" altLang="en-US"/>
          </a:p>
        </p:txBody>
      </p:sp>
      <p:sp>
        <p:nvSpPr>
          <p:cNvPr id="5" name="文字方塊 4"/>
          <p:cNvSpPr txBox="1"/>
          <p:nvPr/>
        </p:nvSpPr>
        <p:spPr>
          <a:xfrm>
            <a:off x="4355976" y="4941168"/>
            <a:ext cx="4554865" cy="923330"/>
          </a:xfrm>
          <a:prstGeom prst="rect">
            <a:avLst/>
          </a:prstGeom>
          <a:noFill/>
          <a:ln>
            <a:solidFill>
              <a:srgbClr val="FF0000"/>
            </a:solidFill>
            <a:prstDash val="dash"/>
          </a:ln>
        </p:spPr>
        <p:txBody>
          <a:bodyPr wrap="square" rtlCol="0">
            <a:spAutoFit/>
          </a:bodyPr>
          <a:lstStyle/>
          <a:p>
            <a:r>
              <a:rPr lang="en-US" altLang="zh-TW" dirty="0" smtClean="0"/>
              <a:t>function </a:t>
            </a:r>
            <a:r>
              <a:rPr lang="en-US" altLang="zh-TW" b="1" dirty="0" err="1">
                <a:solidFill>
                  <a:srgbClr val="009900"/>
                </a:solidFill>
                <a:latin typeface="Courier New" panose="02070309020205020404" pitchFamily="49" charset="0"/>
                <a:cs typeface="Courier New" panose="02070309020205020404" pitchFamily="49" charset="0"/>
              </a:rPr>
              <a:t>protected_mode_jump</a:t>
            </a:r>
            <a:r>
              <a:rPr lang="en-US" altLang="zh-TW" dirty="0">
                <a:hlinkClick r:id="rId3"/>
              </a:rPr>
              <a:t> </a:t>
            </a:r>
            <a:r>
              <a:rPr lang="en-US" altLang="zh-TW" dirty="0" smtClean="0"/>
              <a:t>contains </a:t>
            </a:r>
          </a:p>
          <a:p>
            <a:endParaRPr lang="en-US" altLang="zh-TW" dirty="0"/>
          </a:p>
          <a:p>
            <a:r>
              <a:rPr lang="en-US" altLang="zh-TW" b="1" dirty="0" err="1">
                <a:solidFill>
                  <a:srgbClr val="009900"/>
                </a:solidFill>
                <a:latin typeface="Courier New" panose="02070309020205020404" pitchFamily="49" charset="0"/>
                <a:cs typeface="Courier New" panose="02070309020205020404" pitchFamily="49" charset="0"/>
              </a:rPr>
              <a:t>movw</a:t>
            </a:r>
            <a:r>
              <a:rPr lang="en-US" altLang="zh-TW" b="1" dirty="0">
                <a:solidFill>
                  <a:srgbClr val="009900"/>
                </a:solidFill>
                <a:latin typeface="Courier New" panose="02070309020205020404" pitchFamily="49" charset="0"/>
                <a:cs typeface="Courier New" panose="02070309020205020404" pitchFamily="49" charset="0"/>
              </a:rPr>
              <a:t>	$__BOOT_DS, %cx</a:t>
            </a:r>
            <a:endParaRPr lang="zh-TW" altLang="en-US" b="1" dirty="0">
              <a:solidFill>
                <a:srgbClr val="0099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31644255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Function </a:t>
            </a:r>
            <a:r>
              <a:rPr lang="en-US" altLang="zh-TW" b="1" dirty="0">
                <a:solidFill>
                  <a:srgbClr val="009900"/>
                </a:solidFill>
                <a:latin typeface="Courier New" panose="02070309020205020404" pitchFamily="49" charset="0"/>
                <a:cs typeface="Courier New" panose="02070309020205020404" pitchFamily="49" charset="0"/>
              </a:rPr>
              <a:t>.Lin_pm32</a:t>
            </a:r>
            <a:r>
              <a:rPr lang="en-US" altLang="zh-TW" dirty="0"/>
              <a:t> </a:t>
            </a:r>
            <a:r>
              <a:rPr lang="en-US" altLang="zh-TW" dirty="0" smtClean="0"/>
              <a:t>(2) </a:t>
            </a:r>
            <a:endParaRPr lang="zh-TW" altLang="en-US" dirty="0"/>
          </a:p>
        </p:txBody>
      </p:sp>
      <p:sp>
        <p:nvSpPr>
          <p:cNvPr id="2" name="內容版面配置區 1"/>
          <p:cNvSpPr>
            <a:spLocks noGrp="1"/>
          </p:cNvSpPr>
          <p:nvPr>
            <p:ph idx="1"/>
          </p:nvPr>
        </p:nvSpPr>
        <p:spPr>
          <a:xfrm>
            <a:off x="457200" y="2348880"/>
            <a:ext cx="8579295" cy="3450696"/>
          </a:xfrm>
        </p:spPr>
        <p:txBody>
          <a:bodyPr>
            <a:normAutofit lnSpcReduction="10000"/>
          </a:bodyPr>
          <a:lstStyle/>
          <a:p>
            <a:pPr marL="0" indent="0">
              <a:buNone/>
            </a:pPr>
            <a:r>
              <a:rPr lang="en-US" altLang="zh-TW" sz="2000" b="1" dirty="0">
                <a:solidFill>
                  <a:srgbClr val="009900"/>
                </a:solidFill>
                <a:latin typeface="Courier New" panose="02070309020205020404" pitchFamily="49" charset="0"/>
                <a:cs typeface="Courier New" panose="02070309020205020404" pitchFamily="49" charset="0"/>
              </a:rPr>
              <a:t># Clear registers to allow for </a:t>
            </a:r>
            <a:r>
              <a:rPr lang="en-US" altLang="zh-TW" sz="2000" b="1" dirty="0" smtClean="0">
                <a:solidFill>
                  <a:srgbClr val="009900"/>
                </a:solidFill>
                <a:latin typeface="Courier New" panose="02070309020205020404" pitchFamily="49" charset="0"/>
                <a:cs typeface="Courier New" panose="02070309020205020404" pitchFamily="49" charset="0"/>
              </a:rPr>
              <a:t>future extensions </a:t>
            </a:r>
            <a:r>
              <a:rPr lang="en-US" altLang="zh-TW" sz="2000" b="1" dirty="0">
                <a:solidFill>
                  <a:srgbClr val="009900"/>
                </a:solidFill>
                <a:latin typeface="Courier New" panose="02070309020205020404" pitchFamily="49" charset="0"/>
                <a:cs typeface="Courier New" panose="02070309020205020404" pitchFamily="49" charset="0"/>
              </a:rPr>
              <a:t>to the</a:t>
            </a:r>
          </a:p>
          <a:p>
            <a:pPr marL="0" indent="0">
              <a:buNone/>
            </a:pPr>
            <a:r>
              <a:rPr lang="en-US" altLang="zh-TW" sz="2000" b="1" dirty="0" smtClean="0">
                <a:solidFill>
                  <a:srgbClr val="009900"/>
                </a:solidFill>
                <a:latin typeface="Courier New" panose="02070309020205020404" pitchFamily="49" charset="0"/>
                <a:cs typeface="Courier New" panose="02070309020205020404" pitchFamily="49" charset="0"/>
              </a:rPr>
              <a:t># </a:t>
            </a:r>
            <a:r>
              <a:rPr lang="en-US" altLang="zh-TW" sz="2000" b="1" dirty="0">
                <a:solidFill>
                  <a:srgbClr val="009900"/>
                </a:solidFill>
                <a:latin typeface="Courier New" panose="02070309020205020404" pitchFamily="49" charset="0"/>
                <a:cs typeface="Courier New" panose="02070309020205020404" pitchFamily="49" charset="0"/>
              </a:rPr>
              <a:t>32-bit boot protocol</a:t>
            </a: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ecx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edx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edx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ebx</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ebx</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ebp</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ebp</a:t>
            </a:r>
            <a:endParaRPr lang="en-US" altLang="zh-TW" b="1" dirty="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xorl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edi</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a:solidFill>
                  <a:srgbClr val="009900"/>
                </a:solidFill>
                <a:latin typeface="Courier New" panose="02070309020205020404" pitchFamily="49" charset="0"/>
                <a:cs typeface="Courier New" panose="02070309020205020404" pitchFamily="49" charset="0"/>
              </a:rPr>
              <a:t>edi</a:t>
            </a:r>
            <a:endParaRPr lang="zh-TW" altLang="en-US" b="1" dirty="0">
              <a:solidFill>
                <a:srgbClr val="00990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136</a:t>
            </a:fld>
            <a:endParaRPr lang="zh-TW" altLang="en-US"/>
          </a:p>
        </p:txBody>
      </p:sp>
    </p:spTree>
    <p:extLst>
      <p:ext uri="{BB962C8B-B14F-4D97-AF65-F5344CB8AC3E}">
        <p14:creationId xmlns:p14="http://schemas.microsoft.com/office/powerpoint/2010/main" val="364504841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Function </a:t>
            </a:r>
            <a:r>
              <a:rPr lang="en-US" altLang="zh-TW" b="1" dirty="0">
                <a:solidFill>
                  <a:srgbClr val="009900"/>
                </a:solidFill>
                <a:latin typeface="Courier New" panose="02070309020205020404" pitchFamily="49" charset="0"/>
                <a:cs typeface="Courier New" panose="02070309020205020404" pitchFamily="49" charset="0"/>
              </a:rPr>
              <a:t>.Lin_pm32</a:t>
            </a:r>
            <a:r>
              <a:rPr lang="en-US" altLang="zh-TW" dirty="0"/>
              <a:t> </a:t>
            </a:r>
            <a:r>
              <a:rPr lang="en-US" altLang="zh-TW" dirty="0" smtClean="0"/>
              <a:t>(3) </a:t>
            </a:r>
            <a:endParaRPr lang="zh-TW" altLang="en-US" dirty="0"/>
          </a:p>
        </p:txBody>
      </p:sp>
      <p:sp>
        <p:nvSpPr>
          <p:cNvPr id="2" name="內容版面配置區 1"/>
          <p:cNvSpPr>
            <a:spLocks noGrp="1"/>
          </p:cNvSpPr>
          <p:nvPr>
            <p:ph idx="1"/>
          </p:nvPr>
        </p:nvSpPr>
        <p:spPr>
          <a:xfrm>
            <a:off x="107504" y="2708920"/>
            <a:ext cx="8856984" cy="3450696"/>
          </a:xfrm>
        </p:spPr>
        <p:txBody>
          <a:bodyPr/>
          <a:lstStyle/>
          <a:p>
            <a:pPr marL="0" indent="0">
              <a:buNone/>
            </a:pPr>
            <a:r>
              <a:rPr lang="en-US" altLang="zh-TW" b="1" dirty="0" err="1">
                <a:solidFill>
                  <a:srgbClr val="009900"/>
                </a:solidFill>
                <a:latin typeface="Courier New" panose="02070309020205020404" pitchFamily="49" charset="0"/>
                <a:cs typeface="Courier New" panose="02070309020205020404" pitchFamily="49" charset="0"/>
              </a:rPr>
              <a:t>jmpl</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err="1" smtClean="0">
                <a:solidFill>
                  <a:srgbClr val="009900"/>
                </a:solidFill>
                <a:latin typeface="Courier New" panose="02070309020205020404" pitchFamily="49" charset="0"/>
                <a:cs typeface="Courier New" panose="02070309020205020404" pitchFamily="49" charset="0"/>
              </a:rPr>
              <a:t>eax</a:t>
            </a:r>
            <a:r>
              <a:rPr lang="en-US" altLang="zh-TW" b="1" dirty="0" smtClean="0">
                <a:solidFill>
                  <a:srgbClr val="009900"/>
                </a:solidFill>
                <a:latin typeface="Courier New" panose="02070309020205020404" pitchFamily="49" charset="0"/>
                <a:cs typeface="Courier New" panose="02070309020205020404" pitchFamily="49" charset="0"/>
              </a:rPr>
              <a:t>  # </a:t>
            </a:r>
            <a:r>
              <a:rPr lang="en-US" altLang="zh-TW" b="1" dirty="0">
                <a:solidFill>
                  <a:srgbClr val="009900"/>
                </a:solidFill>
                <a:latin typeface="Courier New" panose="02070309020205020404" pitchFamily="49" charset="0"/>
                <a:cs typeface="Courier New" panose="02070309020205020404" pitchFamily="49" charset="0"/>
              </a:rPr>
              <a:t>Jump to the 32-bit </a:t>
            </a:r>
            <a:r>
              <a:rPr lang="en-US" altLang="zh-TW" b="1" dirty="0" smtClean="0">
                <a:solidFill>
                  <a:srgbClr val="009900"/>
                </a:solidFill>
                <a:latin typeface="Courier New" panose="02070309020205020404" pitchFamily="49" charset="0"/>
                <a:cs typeface="Courier New" panose="02070309020205020404" pitchFamily="49" charset="0"/>
              </a:rPr>
              <a:t>entry point</a:t>
            </a:r>
          </a:p>
          <a:p>
            <a:endParaRPr lang="en-US" altLang="zh-TW" dirty="0"/>
          </a:p>
          <a:p>
            <a:r>
              <a:rPr lang="en-US" altLang="zh-TW" dirty="0"/>
              <a:t>Remember that </a:t>
            </a:r>
            <a:r>
              <a:rPr lang="en-US" altLang="zh-TW" b="1" dirty="0" err="1">
                <a:solidFill>
                  <a:srgbClr val="009900"/>
                </a:solidFill>
                <a:latin typeface="Courier New" panose="02070309020205020404" pitchFamily="49" charset="0"/>
                <a:cs typeface="Courier New" panose="02070309020205020404" pitchFamily="49" charset="0"/>
              </a:rPr>
              <a:t>eax</a:t>
            </a:r>
            <a:r>
              <a:rPr lang="en-US" altLang="zh-TW" dirty="0"/>
              <a:t> contains the address of the 32-bit entry (we passed it as the first parameter into </a:t>
            </a:r>
            <a:r>
              <a:rPr lang="en-US" altLang="zh-TW" b="1" dirty="0" err="1">
                <a:solidFill>
                  <a:srgbClr val="009900"/>
                </a:solidFill>
                <a:latin typeface="Courier New" panose="02070309020205020404" pitchFamily="49" charset="0"/>
                <a:cs typeface="Courier New" panose="02070309020205020404" pitchFamily="49" charset="0"/>
              </a:rPr>
              <a:t>protected_mode_jump</a:t>
            </a:r>
            <a:r>
              <a:rPr lang="en-US" altLang="zh-TW"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137</a:t>
            </a:fld>
            <a:endParaRPr lang="zh-TW" altLang="en-US"/>
          </a:p>
        </p:txBody>
      </p:sp>
    </p:spTree>
    <p:extLst>
      <p:ext uri="{BB962C8B-B14F-4D97-AF65-F5344CB8AC3E}">
        <p14:creationId xmlns:p14="http://schemas.microsoft.com/office/powerpoint/2010/main" val="3685862115"/>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endParaRPr lang="zh-TW" altLang="en-US"/>
          </a:p>
        </p:txBody>
      </p:sp>
      <p:sp>
        <p:nvSpPr>
          <p:cNvPr id="2" name="內容版面配置區 1"/>
          <p:cNvSpPr>
            <a:spLocks noGrp="1"/>
          </p:cNvSpPr>
          <p:nvPr>
            <p:ph idx="1"/>
          </p:nvPr>
        </p:nvSpPr>
        <p:spPr/>
        <p:txBody>
          <a:bodyPr/>
          <a:lstStyle/>
          <a:p>
            <a:endParaRPr lang="zh-TW" altLang="en-US"/>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138</a:t>
            </a:fld>
            <a:endParaRPr lang="zh-TW" altLang="en-US"/>
          </a:p>
        </p:txBody>
      </p:sp>
    </p:spTree>
    <p:extLst>
      <p:ext uri="{BB962C8B-B14F-4D97-AF65-F5344CB8AC3E}">
        <p14:creationId xmlns:p14="http://schemas.microsoft.com/office/powerpoint/2010/main" val="8237955"/>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SYM_T_FUNC</a:t>
            </a:r>
            <a:endParaRPr lang="zh-TW" altLang="en-US" dirty="0">
              <a:solidFill>
                <a:srgbClr val="009900"/>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pPr marL="0" indent="0">
              <a:buNone/>
            </a:pPr>
            <a:r>
              <a:rPr lang="en-US" altLang="zh-TW" dirty="0">
                <a:solidFill>
                  <a:srgbClr val="009900"/>
                </a:solidFill>
                <a:latin typeface="Courier New" panose="02070309020205020404" pitchFamily="49" charset="0"/>
                <a:cs typeface="Courier New" panose="02070309020205020404" pitchFamily="49" charset="0"/>
              </a:rPr>
              <a:t>#define </a:t>
            </a:r>
            <a:r>
              <a:rPr lang="en-US" altLang="zh-TW" b="1" dirty="0">
                <a:solidFill>
                  <a:srgbClr val="009900"/>
                </a:solidFill>
                <a:latin typeface="Courier New" panose="02070309020205020404" pitchFamily="49" charset="0"/>
                <a:cs typeface="Courier New" panose="02070309020205020404" pitchFamily="49" charset="0"/>
                <a:hlinkClick r:id="rId2"/>
              </a:rPr>
              <a:t>SYM_T_FUNC</a:t>
            </a:r>
            <a:r>
              <a:rPr lang="en-US" altLang="zh-TW" dirty="0">
                <a:solidFill>
                  <a:srgbClr val="009900"/>
                </a:solidFill>
                <a:latin typeface="Courier New" panose="02070309020205020404" pitchFamily="49" charset="0"/>
                <a:cs typeface="Courier New" panose="02070309020205020404" pitchFamily="49" charset="0"/>
              </a:rPr>
              <a:t> </a:t>
            </a:r>
            <a:r>
              <a:rPr lang="en-US" altLang="zh-TW" dirty="0" smtClean="0">
                <a:solidFill>
                  <a:srgbClr val="009900"/>
                </a:solidFill>
                <a:latin typeface="Courier New" panose="02070309020205020404" pitchFamily="49" charset="0"/>
                <a:cs typeface="Courier New" panose="02070309020205020404" pitchFamily="49" charset="0"/>
              </a:rPr>
              <a:t>  STT_FUNC</a:t>
            </a:r>
          </a:p>
          <a:p>
            <a:pPr marL="0" indent="0">
              <a:buNone/>
            </a:pPr>
            <a:endParaRPr lang="en-US" altLang="zh-TW" dirty="0">
              <a:solidFill>
                <a:srgbClr val="009900"/>
              </a:solidFill>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#define </a:t>
            </a:r>
            <a:r>
              <a:rPr lang="en-US" altLang="zh-TW" b="1" dirty="0" smtClean="0">
                <a:solidFill>
                  <a:srgbClr val="009900"/>
                </a:solidFill>
                <a:latin typeface="Courier New" panose="02070309020205020404" pitchFamily="49" charset="0"/>
                <a:cs typeface="Courier New" panose="02070309020205020404" pitchFamily="49" charset="0"/>
                <a:hlinkClick r:id="rId3"/>
              </a:rPr>
              <a:t>STT_FUNC</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dirty="0" smtClean="0">
                <a:solidFill>
                  <a:srgbClr val="009900"/>
                </a:solidFill>
                <a:latin typeface="Courier New" panose="02070309020205020404" pitchFamily="49" charset="0"/>
                <a:cs typeface="Courier New" panose="02070309020205020404" pitchFamily="49" charset="0"/>
              </a:rPr>
              <a:t>    2</a:t>
            </a:r>
            <a:endParaRPr lang="zh-TW" altLang="en-US" dirty="0">
              <a:solidFill>
                <a:srgbClr val="009900"/>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139</a:t>
            </a:fld>
            <a:endParaRPr lang="zh-TW" altLang="en-US"/>
          </a:p>
        </p:txBody>
      </p:sp>
    </p:spTree>
    <p:extLst>
      <p:ext uri="{BB962C8B-B14F-4D97-AF65-F5344CB8AC3E}">
        <p14:creationId xmlns:p14="http://schemas.microsoft.com/office/powerpoint/2010/main" val="672353008"/>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b="1" dirty="0">
                <a:solidFill>
                  <a:srgbClr val="009900"/>
                </a:solidFill>
                <a:latin typeface="Courier New" panose="02070309020205020404" pitchFamily="49" charset="0"/>
                <a:cs typeface="Courier New" panose="02070309020205020404" pitchFamily="49" charset="0"/>
              </a:rPr>
              <a:t>SYM_FUNC_END</a:t>
            </a:r>
            <a:r>
              <a:rPr lang="en-US" altLang="zh-TW" dirty="0">
                <a:solidFill>
                  <a:srgbClr val="009900"/>
                </a:solidFill>
                <a:latin typeface="Courier New" panose="02070309020205020404" pitchFamily="49" charset="0"/>
                <a:cs typeface="Courier New" panose="02070309020205020404" pitchFamily="49" charset="0"/>
              </a:rPr>
              <a:t>(name)</a:t>
            </a:r>
            <a:endParaRPr lang="zh-TW" altLang="en-US" dirty="0"/>
          </a:p>
        </p:txBody>
      </p:sp>
      <p:sp>
        <p:nvSpPr>
          <p:cNvPr id="2" name="內容版面配置區 1"/>
          <p:cNvSpPr>
            <a:spLocks noGrp="1"/>
          </p:cNvSpPr>
          <p:nvPr>
            <p:ph idx="1"/>
          </p:nvPr>
        </p:nvSpPr>
        <p:spPr>
          <a:xfrm>
            <a:off x="72009" y="2675467"/>
            <a:ext cx="8964487" cy="3450696"/>
          </a:xfrm>
        </p:spPr>
        <p:txBody>
          <a:bodyPr>
            <a:normAutofit fontScale="85000" lnSpcReduction="20000"/>
          </a:bodyPr>
          <a:lstStyle/>
          <a:p>
            <a:pPr marL="0" indent="0">
              <a:buNone/>
            </a:pPr>
            <a:r>
              <a:rPr lang="en-US" altLang="zh-TW" dirty="0">
                <a:solidFill>
                  <a:srgbClr val="009900"/>
                </a:solidFill>
                <a:latin typeface="Courier New" panose="02070309020205020404" pitchFamily="49" charset="0"/>
                <a:cs typeface="Courier New" panose="02070309020205020404" pitchFamily="49" charset="0"/>
              </a:rPr>
              <a:t>#define </a:t>
            </a:r>
            <a:r>
              <a:rPr lang="en-US" altLang="zh-TW" b="1" dirty="0">
                <a:solidFill>
                  <a:srgbClr val="009900"/>
                </a:solidFill>
                <a:latin typeface="Courier New" panose="02070309020205020404" pitchFamily="49" charset="0"/>
                <a:cs typeface="Courier New" panose="02070309020205020404" pitchFamily="49" charset="0"/>
                <a:hlinkClick r:id="rId2"/>
              </a:rPr>
              <a:t>SYM_FUNC_END</a:t>
            </a:r>
            <a:r>
              <a:rPr lang="en-US" altLang="zh-TW" dirty="0">
                <a:solidFill>
                  <a:srgbClr val="009900"/>
                </a:solidFill>
                <a:latin typeface="Courier New" panose="02070309020205020404" pitchFamily="49" charset="0"/>
                <a:cs typeface="Courier New" panose="02070309020205020404" pitchFamily="49" charset="0"/>
              </a:rPr>
              <a:t>(name) \ </a:t>
            </a:r>
            <a:endParaRPr lang="en-US" altLang="zh-TW" dirty="0" smtClean="0">
              <a:solidFill>
                <a:srgbClr val="009900"/>
              </a:solidFill>
              <a:latin typeface="Courier New" panose="02070309020205020404" pitchFamily="49" charset="0"/>
              <a:cs typeface="Courier New" panose="02070309020205020404" pitchFamily="49" charset="0"/>
            </a:endParaRPr>
          </a:p>
          <a:p>
            <a:pPr marL="0" indent="0">
              <a:buNone/>
            </a:pP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       SYM_END</a:t>
            </a:r>
            <a:r>
              <a:rPr lang="en-US" altLang="zh-TW" dirty="0" smtClean="0">
                <a:solidFill>
                  <a:srgbClr val="009900"/>
                </a:solidFill>
                <a:latin typeface="Courier New" panose="02070309020205020404" pitchFamily="49" charset="0"/>
                <a:cs typeface="Courier New" panose="02070309020205020404" pitchFamily="49" charset="0"/>
              </a:rPr>
              <a:t>(name</a:t>
            </a:r>
            <a:r>
              <a:rPr lang="en-US" altLang="zh-TW" dirty="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SYM_T_FUNC</a:t>
            </a:r>
            <a:r>
              <a:rPr lang="en-US" altLang="zh-TW" dirty="0" smtClean="0">
                <a:solidFill>
                  <a:srgbClr val="009900"/>
                </a:solidFill>
                <a:latin typeface="Courier New" panose="02070309020205020404" pitchFamily="49" charset="0"/>
                <a:cs typeface="Courier New" panose="02070309020205020404" pitchFamily="49" charset="0"/>
              </a:rPr>
              <a:t>)</a:t>
            </a:r>
          </a:p>
          <a:p>
            <a:pPr marL="0" indent="0">
              <a:buNone/>
            </a:pPr>
            <a:endParaRPr lang="en-US" altLang="zh-TW" dirty="0" smtClean="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#define </a:t>
            </a:r>
            <a:r>
              <a:rPr lang="en-US" altLang="zh-TW" b="1" dirty="0">
                <a:solidFill>
                  <a:srgbClr val="009900"/>
                </a:solidFill>
                <a:latin typeface="Courier New" panose="02070309020205020404" pitchFamily="49" charset="0"/>
                <a:cs typeface="Courier New" panose="02070309020205020404" pitchFamily="49" charset="0"/>
                <a:hlinkClick r:id="rId3"/>
              </a:rPr>
              <a:t>SYM_END</a:t>
            </a:r>
            <a:r>
              <a:rPr lang="en-US" altLang="zh-TW" dirty="0">
                <a:solidFill>
                  <a:srgbClr val="009900"/>
                </a:solidFill>
                <a:latin typeface="Courier New" panose="02070309020205020404" pitchFamily="49" charset="0"/>
                <a:cs typeface="Courier New" panose="02070309020205020404" pitchFamily="49" charset="0"/>
              </a:rPr>
              <a:t>(name, </a:t>
            </a:r>
            <a:r>
              <a:rPr lang="en-US" altLang="zh-TW" b="1" dirty="0" err="1">
                <a:solidFill>
                  <a:srgbClr val="009900"/>
                </a:solidFill>
                <a:latin typeface="Courier New" panose="02070309020205020404" pitchFamily="49" charset="0"/>
                <a:cs typeface="Courier New" panose="02070309020205020404" pitchFamily="49" charset="0"/>
              </a:rPr>
              <a:t>sym_type</a:t>
            </a:r>
            <a:r>
              <a:rPr lang="en-US" altLang="zh-TW" dirty="0">
                <a:solidFill>
                  <a:srgbClr val="009900"/>
                </a:solidFill>
                <a:latin typeface="Courier New" panose="02070309020205020404" pitchFamily="49" charset="0"/>
                <a:cs typeface="Courier New" panose="02070309020205020404" pitchFamily="49" charset="0"/>
              </a:rPr>
              <a:t>) \ </a:t>
            </a:r>
            <a:endParaRPr lang="en-US" altLang="zh-TW" dirty="0" smtClean="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 </a:t>
            </a:r>
            <a:r>
              <a:rPr lang="en-US" altLang="zh-TW" dirty="0" smtClean="0">
                <a:solidFill>
                  <a:srgbClr val="009900"/>
                </a:solidFill>
                <a:latin typeface="Courier New" panose="02070309020205020404" pitchFamily="49" charset="0"/>
                <a:cs typeface="Courier New" panose="02070309020205020404" pitchFamily="49" charset="0"/>
              </a:rPr>
              <a:t>       .</a:t>
            </a:r>
            <a:r>
              <a:rPr lang="en-US" altLang="zh-TW" dirty="0">
                <a:solidFill>
                  <a:srgbClr val="009900"/>
                </a:solidFill>
                <a:latin typeface="Courier New" panose="02070309020205020404" pitchFamily="49" charset="0"/>
                <a:cs typeface="Courier New" panose="02070309020205020404" pitchFamily="49" charset="0"/>
              </a:rPr>
              <a:t>type name </a:t>
            </a:r>
            <a:r>
              <a:rPr lang="en-US" altLang="zh-TW" b="1" dirty="0" err="1">
                <a:solidFill>
                  <a:srgbClr val="009900"/>
                </a:solidFill>
                <a:latin typeface="Courier New" panose="02070309020205020404" pitchFamily="49" charset="0"/>
                <a:cs typeface="Courier New" panose="02070309020205020404" pitchFamily="49" charset="0"/>
              </a:rPr>
              <a:t>sym_type</a:t>
            </a:r>
            <a:r>
              <a:rPr lang="en-US" altLang="zh-TW" dirty="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ASM_NL</a:t>
            </a:r>
            <a:r>
              <a:rPr lang="en-US" altLang="zh-TW" dirty="0">
                <a:solidFill>
                  <a:srgbClr val="009900"/>
                </a:solidFill>
                <a:latin typeface="Courier New" panose="02070309020205020404" pitchFamily="49" charset="0"/>
                <a:cs typeface="Courier New" panose="02070309020205020404" pitchFamily="49" charset="0"/>
              </a:rPr>
              <a:t> \ </a:t>
            </a:r>
            <a:endParaRPr lang="en-US" altLang="zh-TW" dirty="0" smtClean="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 </a:t>
            </a:r>
            <a:r>
              <a:rPr lang="en-US" altLang="zh-TW" dirty="0" smtClean="0">
                <a:solidFill>
                  <a:srgbClr val="009900"/>
                </a:solidFill>
                <a:latin typeface="Courier New" panose="02070309020205020404" pitchFamily="49" charset="0"/>
                <a:cs typeface="Courier New" panose="02070309020205020404" pitchFamily="49" charset="0"/>
              </a:rPr>
              <a:t>       .</a:t>
            </a:r>
            <a:r>
              <a:rPr lang="en-US" altLang="zh-TW" dirty="0">
                <a:solidFill>
                  <a:srgbClr val="009900"/>
                </a:solidFill>
                <a:latin typeface="Courier New" panose="02070309020205020404" pitchFamily="49" charset="0"/>
                <a:cs typeface="Courier New" panose="02070309020205020404" pitchFamily="49" charset="0"/>
              </a:rPr>
              <a:t>size name, .-</a:t>
            </a:r>
            <a:r>
              <a:rPr lang="en-US" altLang="zh-TW" dirty="0" smtClean="0">
                <a:solidFill>
                  <a:srgbClr val="009900"/>
                </a:solidFill>
                <a:latin typeface="Courier New" panose="02070309020205020404" pitchFamily="49" charset="0"/>
                <a:cs typeface="Courier New" panose="02070309020205020404" pitchFamily="49" charset="0"/>
              </a:rPr>
              <a:t>name</a:t>
            </a:r>
          </a:p>
          <a:p>
            <a:pPr marL="0" indent="0">
              <a:buNone/>
            </a:pP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#define </a:t>
            </a:r>
            <a:r>
              <a:rPr lang="en-US" altLang="zh-TW" b="1" dirty="0">
                <a:solidFill>
                  <a:srgbClr val="009900"/>
                </a:solidFill>
                <a:latin typeface="Courier New" panose="02070309020205020404" pitchFamily="49" charset="0"/>
                <a:cs typeface="Courier New" panose="02070309020205020404" pitchFamily="49" charset="0"/>
                <a:hlinkClick r:id="rId4"/>
              </a:rPr>
              <a:t>ASM_NL</a:t>
            </a:r>
            <a:r>
              <a:rPr lang="en-US" altLang="zh-TW" dirty="0">
                <a:solidFill>
                  <a:srgbClr val="009900"/>
                </a:solidFill>
                <a:latin typeface="Courier New" panose="02070309020205020404" pitchFamily="49" charset="0"/>
                <a:cs typeface="Courier New" panose="02070309020205020404" pitchFamily="49" charset="0"/>
              </a:rPr>
              <a:t> ;</a:t>
            </a:r>
          </a:p>
          <a:p>
            <a:pPr marL="0" indent="0">
              <a:buNone/>
            </a:pPr>
            <a:endParaRPr lang="zh-TW" altLang="en-US" dirty="0">
              <a:solidFill>
                <a:srgbClr val="009900"/>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140</a:t>
            </a:fld>
            <a:endParaRPr lang="zh-TW" altLang="en-US"/>
          </a:p>
        </p:txBody>
      </p:sp>
    </p:spTree>
    <p:extLst>
      <p:ext uri="{BB962C8B-B14F-4D97-AF65-F5344CB8AC3E}">
        <p14:creationId xmlns:p14="http://schemas.microsoft.com/office/powerpoint/2010/main" val="199091453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a:t>32-bit entry point</a:t>
            </a:r>
            <a:endParaRPr lang="zh-TW" altLang="en-US" b="1" dirty="0"/>
          </a:p>
        </p:txBody>
      </p:sp>
      <p:sp>
        <p:nvSpPr>
          <p:cNvPr id="2" name="內容版面配置區 1"/>
          <p:cNvSpPr>
            <a:spLocks noGrp="1"/>
          </p:cNvSpPr>
          <p:nvPr>
            <p:ph idx="1"/>
          </p:nvPr>
        </p:nvSpPr>
        <p:spPr>
          <a:xfrm>
            <a:off x="467543" y="2675467"/>
            <a:ext cx="8208913" cy="3450696"/>
          </a:xfrm>
        </p:spPr>
        <p:txBody>
          <a:bodyPr>
            <a:normAutofit fontScale="62500" lnSpcReduction="20000"/>
          </a:bodyPr>
          <a:lstStyle/>
          <a:p>
            <a:r>
              <a:rPr lang="en-US" altLang="zh-TW" dirty="0"/>
              <a:t>The 32-bit entry point is defined </a:t>
            </a:r>
            <a:r>
              <a:rPr lang="en-US" altLang="zh-TW" dirty="0" smtClean="0"/>
              <a:t>in the </a:t>
            </a:r>
            <a:r>
              <a:rPr lang="en-US" altLang="zh-TW" u="sng" dirty="0" smtClean="0">
                <a:hlinkClick r:id="rId2"/>
              </a:rPr>
              <a:t>arch/x86/boot/compressed/head_64.S</a:t>
            </a:r>
            <a:r>
              <a:rPr lang="en-US" altLang="zh-TW" dirty="0"/>
              <a:t> assembly source code file</a:t>
            </a:r>
            <a:r>
              <a:rPr lang="en-US" altLang="zh-TW" dirty="0" smtClean="0"/>
              <a:t>:</a:t>
            </a:r>
          </a:p>
          <a:p>
            <a:pPr marL="0" indent="0">
              <a:buNone/>
            </a:pPr>
            <a:endParaRPr lang="en-US" altLang="zh-TW" dirty="0" smtClean="0">
              <a:solidFill>
                <a:srgbClr val="009900"/>
              </a:solidFill>
              <a:latin typeface="Courier New" panose="02070309020205020404" pitchFamily="49" charset="0"/>
              <a:cs typeface="Courier New" panose="02070309020205020404" pitchFamily="49" charset="0"/>
              <a:hlinkClick r:id="rId3"/>
            </a:endParaRPr>
          </a:p>
          <a:p>
            <a:pPr marL="0" indent="0">
              <a:buNone/>
            </a:pPr>
            <a:r>
              <a:rPr lang="en-US" altLang="zh-TW" dirty="0" smtClean="0">
                <a:solidFill>
                  <a:srgbClr val="009900"/>
                </a:solidFill>
                <a:latin typeface="Courier New" panose="02070309020205020404" pitchFamily="49" charset="0"/>
                <a:cs typeface="Courier New" panose="02070309020205020404" pitchFamily="49" charset="0"/>
                <a:hlinkClick r:id="rId3"/>
              </a:rPr>
              <a:t>__</a:t>
            </a:r>
            <a:r>
              <a:rPr lang="en-US" altLang="zh-TW" dirty="0">
                <a:solidFill>
                  <a:srgbClr val="009900"/>
                </a:solidFill>
                <a:latin typeface="Courier New" panose="02070309020205020404" pitchFamily="49" charset="0"/>
                <a:cs typeface="Courier New" panose="02070309020205020404" pitchFamily="49" charset="0"/>
                <a:hlinkClick r:id="rId3"/>
              </a:rPr>
              <a:t>HEAD</a:t>
            </a: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 </a:t>
            </a:r>
            <a:r>
              <a:rPr lang="en-US" altLang="zh-TW" dirty="0" smtClean="0">
                <a:solidFill>
                  <a:srgbClr val="009900"/>
                </a:solidFill>
                <a:latin typeface="Courier New" panose="02070309020205020404" pitchFamily="49" charset="0"/>
                <a:cs typeface="Courier New" panose="02070309020205020404" pitchFamily="49" charset="0"/>
              </a:rPr>
              <a:t>.</a:t>
            </a:r>
            <a:r>
              <a:rPr lang="en-US" altLang="zh-TW" dirty="0">
                <a:solidFill>
                  <a:srgbClr val="009900"/>
                </a:solidFill>
                <a:latin typeface="Courier New" panose="02070309020205020404" pitchFamily="49" charset="0"/>
                <a:cs typeface="Courier New" panose="02070309020205020404" pitchFamily="49" charset="0"/>
              </a:rPr>
              <a:t>code32</a:t>
            </a:r>
          </a:p>
          <a:p>
            <a:pPr marL="0" indent="0">
              <a:buNone/>
            </a:pP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SYM_FUNC_START(startup_32)</a:t>
            </a:r>
          </a:p>
          <a:p>
            <a:pPr marL="0" indent="0">
              <a:buNone/>
            </a:pPr>
            <a:r>
              <a:rPr lang="en-US" altLang="zh-TW" dirty="0" smtClean="0">
                <a:solidFill>
                  <a:srgbClr val="009900"/>
                </a:solidFill>
                <a:latin typeface="Courier New" panose="02070309020205020404" pitchFamily="49" charset="0"/>
                <a:cs typeface="Courier New" panose="02070309020205020404" pitchFamily="49" charset="0"/>
              </a:rPr>
              <a:t> ....</a:t>
            </a: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smtClean="0">
                <a:solidFill>
                  <a:srgbClr val="009900"/>
                </a:solidFill>
                <a:latin typeface="Courier New" panose="02070309020205020404" pitchFamily="49" charset="0"/>
                <a:cs typeface="Courier New" panose="02070309020205020404" pitchFamily="49" charset="0"/>
              </a:rPr>
              <a:t> ....</a:t>
            </a: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smtClean="0">
                <a:solidFill>
                  <a:srgbClr val="009900"/>
                </a:solidFill>
                <a:latin typeface="Courier New" panose="02070309020205020404" pitchFamily="49" charset="0"/>
                <a:cs typeface="Courier New" panose="02070309020205020404" pitchFamily="49" charset="0"/>
              </a:rPr>
              <a:t> ....</a:t>
            </a:r>
            <a:endParaRPr lang="en-US" altLang="zh-TW" dirty="0">
              <a:solidFill>
                <a:srgbClr val="009900"/>
              </a:solidFill>
              <a:latin typeface="Courier New" panose="02070309020205020404" pitchFamily="49" charset="0"/>
              <a:cs typeface="Courier New" panose="02070309020205020404" pitchFamily="49" charset="0"/>
            </a:endParaRPr>
          </a:p>
          <a:p>
            <a:pPr marL="0" indent="0">
              <a:buNone/>
            </a:pPr>
            <a:r>
              <a:rPr lang="en-US" altLang="zh-TW" dirty="0">
                <a:solidFill>
                  <a:srgbClr val="009900"/>
                </a:solidFill>
                <a:latin typeface="Courier New" panose="02070309020205020404" pitchFamily="49" charset="0"/>
                <a:cs typeface="Courier New" panose="02070309020205020404" pitchFamily="49" charset="0"/>
              </a:rPr>
              <a:t>SYM_FUNC_END(startup_32)</a:t>
            </a:r>
            <a:endParaRPr lang="zh-TW" altLang="en-US" dirty="0">
              <a:solidFill>
                <a:srgbClr val="009900"/>
              </a:solidFill>
              <a:latin typeface="Courier New" panose="02070309020205020404" pitchFamily="49" charset="0"/>
              <a:cs typeface="Courier New" panose="02070309020205020404" pitchFamily="49" charset="0"/>
            </a:endParaRPr>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141</a:t>
            </a:fld>
            <a:endParaRPr lang="zh-TW" altLang="en-US"/>
          </a:p>
        </p:txBody>
      </p:sp>
    </p:spTree>
    <p:extLst>
      <p:ext uri="{BB962C8B-B14F-4D97-AF65-F5344CB8AC3E}">
        <p14:creationId xmlns:p14="http://schemas.microsoft.com/office/powerpoint/2010/main" val="2467172911"/>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lstStyle/>
          <a:p>
            <a:r>
              <a:rPr lang="en-US" altLang="zh-TW" dirty="0" smtClean="0"/>
              <a:t>Compressed File </a:t>
            </a:r>
            <a:r>
              <a:rPr lang="en-US" altLang="zh-TW" b="1" dirty="0" err="1" smtClean="0">
                <a:solidFill>
                  <a:srgbClr val="0B8319"/>
                </a:solidFill>
                <a:latin typeface="Courier New" panose="02070309020205020404" pitchFamily="49" charset="0"/>
                <a:cs typeface="Courier New" panose="02070309020205020404" pitchFamily="49" charset="0"/>
              </a:rPr>
              <a:t>bzimage</a:t>
            </a:r>
            <a:endParaRPr lang="zh-TW" altLang="en-US" b="1" dirty="0">
              <a:solidFill>
                <a:srgbClr val="0B8319"/>
              </a:solidFill>
              <a:latin typeface="Courier New" panose="02070309020205020404" pitchFamily="49" charset="0"/>
              <a:cs typeface="Courier New" panose="02070309020205020404" pitchFamily="49" charset="0"/>
            </a:endParaRPr>
          </a:p>
        </p:txBody>
      </p:sp>
      <p:sp>
        <p:nvSpPr>
          <p:cNvPr id="2" name="內容版面配置區 1"/>
          <p:cNvSpPr>
            <a:spLocks noGrp="1"/>
          </p:cNvSpPr>
          <p:nvPr>
            <p:ph idx="1"/>
          </p:nvPr>
        </p:nvSpPr>
        <p:spPr/>
        <p:txBody>
          <a:bodyPr/>
          <a:lstStyle/>
          <a:p>
            <a:r>
              <a:rPr lang="en-US" altLang="zh-TW" sz="2800" dirty="0"/>
              <a:t>First, why is the directory named compressed? The answer to that is that </a:t>
            </a:r>
            <a:r>
              <a:rPr lang="en-US" altLang="zh-TW" sz="2800" b="1" dirty="0" err="1">
                <a:solidFill>
                  <a:srgbClr val="009900"/>
                </a:solidFill>
                <a:latin typeface="Courier New" panose="02070309020205020404" pitchFamily="49" charset="0"/>
                <a:cs typeface="Courier New" panose="02070309020205020404" pitchFamily="49" charset="0"/>
              </a:rPr>
              <a:t>bzimage</a:t>
            </a:r>
            <a:r>
              <a:rPr lang="en-US" altLang="zh-TW" sz="2800" dirty="0"/>
              <a:t> is a </a:t>
            </a:r>
            <a:r>
              <a:rPr lang="en-US" altLang="zh-TW" sz="2800" dirty="0" err="1"/>
              <a:t>gzipped</a:t>
            </a:r>
            <a:r>
              <a:rPr lang="en-US" altLang="zh-TW" sz="2800" dirty="0"/>
              <a:t> package consisting of </a:t>
            </a:r>
            <a:r>
              <a:rPr lang="en-US" altLang="zh-TW" sz="2800" b="1" dirty="0" err="1">
                <a:solidFill>
                  <a:srgbClr val="009900"/>
                </a:solidFill>
                <a:latin typeface="Courier New" panose="02070309020205020404" pitchFamily="49" charset="0"/>
                <a:cs typeface="Courier New" panose="02070309020205020404" pitchFamily="49" charset="0"/>
              </a:rPr>
              <a:t>vmlinux</a:t>
            </a:r>
            <a:r>
              <a:rPr lang="en-US" altLang="zh-TW" sz="2800" dirty="0"/>
              <a:t>, </a:t>
            </a:r>
            <a:r>
              <a:rPr lang="en-US" altLang="zh-TW" sz="2800" b="1" dirty="0">
                <a:solidFill>
                  <a:srgbClr val="009900"/>
                </a:solidFill>
                <a:latin typeface="Courier New" panose="02070309020205020404" pitchFamily="49" charset="0"/>
                <a:cs typeface="Courier New" panose="02070309020205020404" pitchFamily="49" charset="0"/>
              </a:rPr>
              <a:t>header</a:t>
            </a:r>
            <a:r>
              <a:rPr lang="en-US" altLang="zh-TW" sz="2800" dirty="0"/>
              <a:t> and kernel setup code</a:t>
            </a:r>
            <a:r>
              <a:rPr lang="en-US" altLang="zh-TW" sz="2800" dirty="0" smtClean="0"/>
              <a:t>.</a:t>
            </a:r>
          </a:p>
          <a:p>
            <a:r>
              <a:rPr lang="en-US" altLang="zh-TW" sz="2800" dirty="0"/>
              <a:t>The main goal of the code in </a:t>
            </a:r>
            <a:r>
              <a:rPr lang="en-US" altLang="zh-TW" sz="2800" b="1" dirty="0">
                <a:solidFill>
                  <a:srgbClr val="0B8319"/>
                </a:solidFill>
                <a:latin typeface="Courier New" panose="02070309020205020404" pitchFamily="49" charset="0"/>
                <a:cs typeface="Courier New" panose="02070309020205020404" pitchFamily="49" charset="0"/>
              </a:rPr>
              <a:t>head_64.S</a:t>
            </a:r>
            <a:r>
              <a:rPr lang="en-US" altLang="zh-TW" sz="2800" dirty="0"/>
              <a:t> is </a:t>
            </a:r>
            <a:r>
              <a:rPr lang="en-US" altLang="zh-TW" sz="2800" dirty="0" smtClean="0"/>
              <a:t>to</a:t>
            </a:r>
          </a:p>
          <a:p>
            <a:pPr lvl="1"/>
            <a:r>
              <a:rPr lang="en-US" altLang="zh-TW" dirty="0" smtClean="0"/>
              <a:t>prepare </a:t>
            </a:r>
            <a:r>
              <a:rPr lang="en-US" altLang="zh-TW" dirty="0"/>
              <a:t>to enter </a:t>
            </a:r>
            <a:r>
              <a:rPr lang="en-US" altLang="zh-TW" i="1" dirty="0">
                <a:latin typeface="Times New Roman" panose="02020603050405020304" pitchFamily="18" charset="0"/>
                <a:cs typeface="Times New Roman" panose="02020603050405020304" pitchFamily="18" charset="0"/>
              </a:rPr>
              <a:t>long mode</a:t>
            </a:r>
            <a:r>
              <a:rPr lang="en-US" altLang="zh-TW" dirty="0"/>
              <a:t>, </a:t>
            </a:r>
            <a:endParaRPr lang="en-US" altLang="zh-TW" dirty="0" smtClean="0"/>
          </a:p>
          <a:p>
            <a:pPr lvl="1"/>
            <a:r>
              <a:rPr lang="en-US" altLang="zh-TW" dirty="0" smtClean="0"/>
              <a:t>enter </a:t>
            </a:r>
            <a:r>
              <a:rPr lang="en-US" altLang="zh-TW" dirty="0"/>
              <a:t>it </a:t>
            </a:r>
            <a:endParaRPr lang="en-US" altLang="zh-TW" dirty="0" smtClean="0"/>
          </a:p>
          <a:p>
            <a:pPr lvl="1"/>
            <a:r>
              <a:rPr lang="en-US" altLang="zh-TW" dirty="0" smtClean="0"/>
              <a:t>and </a:t>
            </a:r>
            <a:r>
              <a:rPr lang="en-US" altLang="zh-TW" dirty="0"/>
              <a:t>then decompress the kernel. </a:t>
            </a:r>
            <a:endParaRPr lang="zh-TW" altLang="en-US"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142</a:t>
            </a:fld>
            <a:endParaRPr lang="zh-TW" altLang="en-US"/>
          </a:p>
        </p:txBody>
      </p:sp>
    </p:spTree>
    <p:extLst>
      <p:ext uri="{BB962C8B-B14F-4D97-AF65-F5344CB8AC3E}">
        <p14:creationId xmlns:p14="http://schemas.microsoft.com/office/powerpoint/2010/main" val="998411515"/>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書卷 (水平) 4"/>
          <p:cNvSpPr/>
          <p:nvPr/>
        </p:nvSpPr>
        <p:spPr>
          <a:xfrm>
            <a:off x="611560" y="2924944"/>
            <a:ext cx="7776864" cy="2304256"/>
          </a:xfrm>
          <a:prstGeom prst="horizontalScroll">
            <a:avLst/>
          </a:prstGeom>
          <a:solidFill>
            <a:srgbClr val="92D050"/>
          </a:solidFill>
          <a:ln>
            <a:solidFill>
              <a:srgbClr val="0B83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a:xfrm>
            <a:off x="872067" y="2498584"/>
            <a:ext cx="7408333" cy="3450696"/>
          </a:xfrm>
        </p:spPr>
        <p:txBody>
          <a:bodyPr/>
          <a:lstStyle/>
          <a:p>
            <a:pPr marL="0" indent="0" algn="ctr">
              <a:buNone/>
            </a:pPr>
            <a:endParaRPr lang="en-US" altLang="zh-TW" dirty="0" smtClean="0"/>
          </a:p>
          <a:p>
            <a:pPr marL="0" indent="0" algn="ctr">
              <a:buNone/>
            </a:pPr>
            <a:endParaRPr lang="en-US" altLang="zh-TW" dirty="0"/>
          </a:p>
          <a:p>
            <a:pPr marL="0" indent="0" algn="ctr">
              <a:buNone/>
            </a:pPr>
            <a:r>
              <a:rPr lang="en-US" altLang="zh-TW" sz="4400" dirty="0" smtClean="0"/>
              <a:t>Supplementary Materials</a:t>
            </a:r>
            <a:endParaRPr lang="zh-TW" altLang="en-US" sz="4400" dirty="0"/>
          </a:p>
        </p:txBody>
      </p:sp>
      <p:sp>
        <p:nvSpPr>
          <p:cNvPr id="4" name="投影片編號版面配置區 3"/>
          <p:cNvSpPr>
            <a:spLocks noGrp="1"/>
          </p:cNvSpPr>
          <p:nvPr>
            <p:ph type="sldNum" sz="quarter" idx="11"/>
          </p:nvPr>
        </p:nvSpPr>
        <p:spPr/>
        <p:txBody>
          <a:bodyPr/>
          <a:lstStyle/>
          <a:p>
            <a:fld id="{30E776BA-7FAE-43DB-B689-F3A51D4996F8}" type="slidenum">
              <a:rPr lang="zh-TW" altLang="en-US" smtClean="0"/>
              <a:t>143</a:t>
            </a:fld>
            <a:endParaRPr lang="zh-TW" altLang="en-US"/>
          </a:p>
        </p:txBody>
      </p:sp>
    </p:spTree>
    <p:extLst>
      <p:ext uri="{BB962C8B-B14F-4D97-AF65-F5344CB8AC3E}">
        <p14:creationId xmlns:p14="http://schemas.microsoft.com/office/powerpoint/2010/main" val="4157952729"/>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a:solidFill>
                  <a:srgbClr val="009900"/>
                </a:solidFill>
                <a:latin typeface="Courier New" panose="02070309020205020404" pitchFamily="49" charset="0"/>
                <a:cs typeface="Courier New" panose="02070309020205020404" pitchFamily="49" charset="0"/>
              </a:rPr>
              <a:t>v</a:t>
            </a:r>
            <a:r>
              <a:rPr lang="en-US" altLang="zh-TW" b="1" dirty="0" err="1" smtClean="0">
                <a:solidFill>
                  <a:srgbClr val="009900"/>
                </a:solidFill>
                <a:latin typeface="Courier New" panose="02070309020205020404" pitchFamily="49" charset="0"/>
                <a:cs typeface="Courier New" panose="02070309020205020404" pitchFamily="49" charset="0"/>
              </a:rPr>
              <a:t>mlinuz</a:t>
            </a:r>
            <a:r>
              <a:rPr lang="en-US" altLang="zh-TW" dirty="0" smtClean="0"/>
              <a:t> </a:t>
            </a:r>
            <a:r>
              <a:rPr lang="en-US" altLang="zh-TW" i="1" baseline="-25000" dirty="0" smtClean="0"/>
              <a:t>[</a:t>
            </a:r>
            <a:r>
              <a:rPr lang="en-US" altLang="zh-TW" i="1" baseline="-25000" dirty="0" smtClean="0">
                <a:hlinkClick r:id="rId2"/>
              </a:rPr>
              <a:t>ryan0988</a:t>
            </a:r>
            <a:r>
              <a:rPr lang="en-US" altLang="zh-TW" i="1" baseline="-25000" dirty="0" smtClean="0"/>
              <a:t>]</a:t>
            </a:r>
            <a:endParaRPr lang="zh-TW" altLang="en-US" i="1" baseline="-25000" dirty="0"/>
          </a:p>
        </p:txBody>
      </p:sp>
      <p:sp>
        <p:nvSpPr>
          <p:cNvPr id="2" name="內容版面配置區 1"/>
          <p:cNvSpPr>
            <a:spLocks noGrp="1"/>
          </p:cNvSpPr>
          <p:nvPr>
            <p:ph idx="1"/>
          </p:nvPr>
        </p:nvSpPr>
        <p:spPr/>
        <p:txBody>
          <a:bodyPr>
            <a:normAutofit fontScale="85000" lnSpcReduction="20000"/>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smtClean="0">
                <a:latin typeface="標楷體" panose="03000509000000000000" pitchFamily="65" charset="-120"/>
                <a:ea typeface="標楷體" panose="03000509000000000000" pitchFamily="65" charset="-120"/>
              </a:rPr>
              <a:t>是</a:t>
            </a:r>
            <a:r>
              <a:rPr lang="zh-TW" altLang="en-US" dirty="0">
                <a:latin typeface="標楷體" panose="03000509000000000000" pitchFamily="65" charset="-120"/>
                <a:ea typeface="標楷體" panose="03000509000000000000" pitchFamily="65" charset="-120"/>
              </a:rPr>
              <a:t>可引導</a:t>
            </a:r>
            <a:r>
              <a:rPr lang="zh-TW" altLang="en-US" dirty="0" smtClean="0">
                <a:latin typeface="標楷體" panose="03000509000000000000" pitchFamily="65" charset="-120"/>
                <a:ea typeface="標楷體" panose="03000509000000000000" pitchFamily="65" charset="-120"/>
              </a:rPr>
              <a:t>的、</a:t>
            </a:r>
            <a:r>
              <a:rPr lang="zh-TW" altLang="en-US" dirty="0">
                <a:latin typeface="標楷體" panose="03000509000000000000" pitchFamily="65" charset="-120"/>
                <a:ea typeface="標楷體" panose="03000509000000000000" pitchFamily="65" charset="-120"/>
              </a:rPr>
              <a:t>壓縮過的核心</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可</a:t>
            </a:r>
            <a:r>
              <a:rPr lang="zh-TW" altLang="en-US" dirty="0">
                <a:latin typeface="標楷體" panose="03000509000000000000" pitchFamily="65" charset="-120"/>
                <a:ea typeface="標楷體" panose="03000509000000000000" pitchFamily="65" charset="-120"/>
              </a:rPr>
              <a:t>引導意味著它有能力把作業系統載入至記憶體而使電腦能夠使用並且軟體程序可以</a:t>
            </a:r>
            <a:r>
              <a:rPr lang="zh-TW" altLang="en-US" dirty="0" smtClean="0">
                <a:latin typeface="標楷體" panose="03000509000000000000" pitchFamily="65" charset="-120"/>
                <a:ea typeface="標楷體" panose="03000509000000000000" pitchFamily="65" charset="-120"/>
              </a:rPr>
              <a:t>運作。</a:t>
            </a:r>
            <a:endParaRPr lang="en-US" altLang="zh-TW" dirty="0" smtClean="0">
              <a:latin typeface="標楷體" panose="03000509000000000000" pitchFamily="65" charset="-120"/>
              <a:ea typeface="標楷體" panose="03000509000000000000" pitchFamily="65" charset="-120"/>
            </a:endParaRPr>
          </a:p>
          <a:p>
            <a:pPr lvl="1"/>
            <a:r>
              <a:rPr lang="en-US" altLang="zh-TW" b="1" dirty="0" err="1">
                <a:solidFill>
                  <a:srgbClr val="009900"/>
                </a:solidFill>
                <a:latin typeface="Courier New" panose="02070309020205020404" pitchFamily="49" charset="0"/>
                <a:cs typeface="Courier New" panose="02070309020205020404" pitchFamily="49" charset="0"/>
              </a:rPr>
              <a:t>v</a:t>
            </a:r>
            <a:r>
              <a:rPr lang="en-US" altLang="zh-TW" b="1" dirty="0" err="1" smtClean="0">
                <a:solidFill>
                  <a:srgbClr val="009900"/>
                </a:solidFill>
                <a:latin typeface="Courier New" panose="02070309020205020404" pitchFamily="49" charset="0"/>
                <a:cs typeface="Courier New" panose="02070309020205020404" pitchFamily="49" charset="0"/>
              </a:rPr>
              <a:t>m</a:t>
            </a:r>
            <a:r>
              <a:rPr lang="en-US" altLang="zh-TW" dirty="0" smtClean="0"/>
              <a:t> </a:t>
            </a:r>
            <a:r>
              <a:rPr lang="zh-TW" altLang="en-US" dirty="0" smtClean="0">
                <a:latin typeface="標楷體" panose="03000509000000000000" pitchFamily="65" charset="-120"/>
                <a:ea typeface="標楷體" panose="03000509000000000000" pitchFamily="65" charset="-120"/>
              </a:rPr>
              <a:t>代表</a:t>
            </a:r>
            <a:r>
              <a:rPr lang="zh-TW" altLang="en-US" dirty="0"/>
              <a:t>“</a:t>
            </a:r>
            <a:r>
              <a:rPr lang="en-US" altLang="zh-TW" dirty="0"/>
              <a:t>Virtual Memory”</a:t>
            </a:r>
            <a:r>
              <a:rPr lang="zh-TW" altLang="en-US" dirty="0" smtClean="0"/>
              <a:t>。</a:t>
            </a:r>
            <a:endParaRPr lang="en-US" altLang="zh-TW" dirty="0" smtClean="0"/>
          </a:p>
          <a:p>
            <a:r>
              <a:rPr lang="en-US" altLang="zh-TW" dirty="0" smtClean="0">
                <a:ea typeface="標楷體" panose="03000509000000000000" pitchFamily="65" charset="-120"/>
              </a:rPr>
              <a:t>Linux </a:t>
            </a:r>
            <a:r>
              <a:rPr lang="zh-TW" altLang="en-US" dirty="0">
                <a:latin typeface="標楷體" panose="03000509000000000000" pitchFamily="65" charset="-120"/>
                <a:ea typeface="標楷體" panose="03000509000000000000" pitchFamily="65" charset="-120"/>
              </a:rPr>
              <a:t>支援虛擬記憶體，不像古老的作業系統譬如</a:t>
            </a:r>
            <a:r>
              <a:rPr lang="en-US" altLang="zh-TW" dirty="0">
                <a:ea typeface="標楷體" panose="03000509000000000000" pitchFamily="65" charset="-120"/>
              </a:rPr>
              <a:t>DOS</a:t>
            </a:r>
            <a:r>
              <a:rPr lang="zh-TW" altLang="en-US" dirty="0">
                <a:latin typeface="標楷體" panose="03000509000000000000" pitchFamily="65" charset="-120"/>
                <a:ea typeface="標楷體" panose="03000509000000000000" pitchFamily="65" charset="-120"/>
              </a:rPr>
              <a:t>有</a:t>
            </a:r>
            <a:r>
              <a:rPr lang="en-US" altLang="zh-TW" dirty="0">
                <a:ea typeface="標楷體" panose="03000509000000000000" pitchFamily="65" charset="-120"/>
              </a:rPr>
              <a:t>640KB</a:t>
            </a:r>
            <a:r>
              <a:rPr lang="zh-TW" altLang="en-US" dirty="0">
                <a:latin typeface="標楷體" panose="03000509000000000000" pitchFamily="65" charset="-120"/>
                <a:ea typeface="標楷體" panose="03000509000000000000" pitchFamily="65" charset="-120"/>
              </a:rPr>
              <a:t>記憶體的限制</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r>
              <a:rPr lang="en-US" altLang="zh-TW" dirty="0" smtClean="0">
                <a:ea typeface="標楷體" panose="03000509000000000000" pitchFamily="65" charset="-120"/>
              </a:rPr>
              <a:t>Linux</a:t>
            </a:r>
            <a:r>
              <a:rPr lang="zh-TW" altLang="en-US" dirty="0">
                <a:latin typeface="標楷體" panose="03000509000000000000" pitchFamily="65" charset="-120"/>
                <a:ea typeface="標楷體" panose="03000509000000000000" pitchFamily="65" charset="-120"/>
              </a:rPr>
              <a:t>能夠使用硬碟空間作為虛擬記憶體，因此得名“</a:t>
            </a:r>
            <a:r>
              <a:rPr lang="en-US" altLang="zh-TW" dirty="0" err="1">
                <a:ea typeface="標楷體" panose="03000509000000000000" pitchFamily="65" charset="-120"/>
              </a:rPr>
              <a:t>v</a:t>
            </a:r>
            <a:r>
              <a:rPr lang="en-US" altLang="zh-TW" dirty="0" err="1">
                <a:latin typeface="標楷體" panose="03000509000000000000" pitchFamily="65" charset="-120"/>
                <a:ea typeface="標楷體" panose="03000509000000000000" pitchFamily="65" charset="-120"/>
              </a:rPr>
              <a:t>m</a:t>
            </a:r>
            <a:r>
              <a:rPr lang="en-US" altLang="zh-TW" dirty="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r>
              <a:rPr lang="en-US" altLang="zh-TW" dirty="0" err="1" smtClean="0"/>
              <a:t>vmlinuz</a:t>
            </a:r>
            <a:r>
              <a:rPr lang="zh-TW" altLang="en-US" dirty="0">
                <a:latin typeface="標楷體" panose="03000509000000000000" pitchFamily="65" charset="-120"/>
                <a:ea typeface="標楷體" panose="03000509000000000000" pitchFamily="65" charset="-120"/>
              </a:rPr>
              <a:t>是可執行的</a:t>
            </a:r>
            <a:r>
              <a:rPr lang="en-US" altLang="zh-TW" dirty="0"/>
              <a:t>Linux</a:t>
            </a:r>
            <a:r>
              <a:rPr lang="zh-TW" altLang="en-US" dirty="0">
                <a:latin typeface="標楷體" panose="03000509000000000000" pitchFamily="65" charset="-120"/>
                <a:ea typeface="標楷體" panose="03000509000000000000" pitchFamily="65" charset="-120"/>
              </a:rPr>
              <a:t>核心，它位於</a:t>
            </a:r>
            <a:r>
              <a:rPr lang="en-US" altLang="zh-TW" b="1" dirty="0">
                <a:solidFill>
                  <a:srgbClr val="009900"/>
                </a:solidFill>
                <a:latin typeface="Courier New" panose="02070309020205020404" pitchFamily="49" charset="0"/>
                <a:cs typeface="Courier New" panose="02070309020205020404" pitchFamily="49" charset="0"/>
              </a:rPr>
              <a:t>/boot/</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，它一般是</a:t>
            </a:r>
            <a:r>
              <a:rPr lang="zh-TW" altLang="en-US" dirty="0" smtClean="0">
                <a:latin typeface="標楷體" panose="03000509000000000000" pitchFamily="65" charset="-120"/>
                <a:ea typeface="標楷體" panose="03000509000000000000" pitchFamily="65" charset="-120"/>
              </a:rPr>
              <a:t>一個 </a:t>
            </a:r>
            <a:r>
              <a:rPr lang="en-US" altLang="zh-TW" dirty="0" smtClean="0"/>
              <a:t>soft-link</a:t>
            </a:r>
            <a:r>
              <a:rPr lang="zh-TW" altLang="en-US" dirty="0" smtClean="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144</a:t>
            </a:fld>
            <a:endParaRPr lang="zh-TW" altLang="en-US"/>
          </a:p>
        </p:txBody>
      </p:sp>
    </p:spTree>
    <p:extLst>
      <p:ext uri="{BB962C8B-B14F-4D97-AF65-F5344CB8AC3E}">
        <p14:creationId xmlns:p14="http://schemas.microsoft.com/office/powerpoint/2010/main" val="297218039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en-US" altLang="zh-TW" dirty="0"/>
              <a:t> </a:t>
            </a:r>
            <a:r>
              <a:rPr lang="en-US" altLang="zh-TW" i="1" baseline="-25000" dirty="0" smtClean="0"/>
              <a:t>[</a:t>
            </a:r>
            <a:r>
              <a:rPr lang="zh-TW" altLang="en-US" i="1" baseline="-25000" dirty="0">
                <a:latin typeface="標楷體" panose="03000509000000000000" pitchFamily="65" charset="-120"/>
                <a:ea typeface="標楷體" panose="03000509000000000000" pitchFamily="65" charset="-120"/>
                <a:hlinkClick r:id="rId2"/>
              </a:rPr>
              <a:t>肖楠</a:t>
            </a:r>
            <a:r>
              <a:rPr lang="en-US" altLang="zh-TW" i="1" baseline="-25000" dirty="0" smtClean="0"/>
              <a:t>]</a:t>
            </a:r>
            <a:endParaRPr lang="zh-TW" altLang="en-US" i="1" dirty="0"/>
          </a:p>
        </p:txBody>
      </p:sp>
      <p:sp>
        <p:nvSpPr>
          <p:cNvPr id="2" name="內容版面配置區 1"/>
          <p:cNvSpPr>
            <a:spLocks noGrp="1"/>
          </p:cNvSpPr>
          <p:nvPr>
            <p:ph idx="1"/>
          </p:nvPr>
        </p:nvSpPr>
        <p:spPr>
          <a:xfrm>
            <a:off x="457200" y="1981200"/>
            <a:ext cx="8435280" cy="3886200"/>
          </a:xfrm>
        </p:spPr>
        <p:txBody>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t>：</a:t>
            </a:r>
            <a:r>
              <a:rPr lang="en-US" altLang="zh-TW" dirty="0"/>
              <a:t/>
            </a:r>
            <a:br>
              <a:rPr lang="en-US" altLang="zh-TW" dirty="0"/>
            </a:br>
            <a:r>
              <a:rPr lang="zh-TW" altLang="en-US" dirty="0" smtClean="0">
                <a:latin typeface="標楷體" panose="03000509000000000000" pitchFamily="65" charset="-120"/>
                <a:ea typeface="標楷體" panose="03000509000000000000" pitchFamily="65" charset="-120"/>
              </a:rPr>
              <a:t>一個壓縮的</a:t>
            </a:r>
            <a:r>
              <a:rPr lang="zh-TW" altLang="en-US" dirty="0">
                <a:latin typeface="標楷體" panose="03000509000000000000" pitchFamily="65" charset="-120"/>
                <a:ea typeface="標楷體" panose="03000509000000000000" pitchFamily="65" charset="-120"/>
              </a:rPr>
              <a:t>，能</a:t>
            </a:r>
            <a:r>
              <a:rPr lang="en-US" altLang="zh-TW" dirty="0"/>
              <a:t>bootable</a:t>
            </a:r>
            <a:r>
              <a:rPr lang="zh-TW" altLang="en-US" dirty="0">
                <a:latin typeface="標楷體" panose="03000509000000000000" pitchFamily="65" charset="-120"/>
                <a:ea typeface="標楷體" panose="03000509000000000000" pitchFamily="65" charset="-120"/>
              </a:rPr>
              <a:t>的</a:t>
            </a:r>
            <a:r>
              <a:rPr lang="en-US" altLang="zh-TW" dirty="0"/>
              <a:t>Linux kernel</a:t>
            </a:r>
            <a:r>
              <a:rPr lang="zh-TW" altLang="en-US" dirty="0">
                <a:latin typeface="標楷體" panose="03000509000000000000" pitchFamily="65" charset="-120"/>
                <a:ea typeface="標楷體" panose="03000509000000000000" pitchFamily="65" charset="-120"/>
              </a:rPr>
              <a:t>文件</a:t>
            </a:r>
            <a:r>
              <a:rPr lang="zh-TW" altLang="en-US" dirty="0" smtClean="0"/>
              <a:t>。</a:t>
            </a:r>
            <a:endParaRPr lang="en-US" altLang="zh-TW" dirty="0" smtClean="0"/>
          </a:p>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是</a:t>
            </a:r>
            <a:r>
              <a:rPr lang="en-US" altLang="zh-TW" dirty="0"/>
              <a:t>Linux kernel</a:t>
            </a:r>
            <a:r>
              <a:rPr lang="zh-TW" altLang="en-US" dirty="0">
                <a:latin typeface="標楷體" panose="03000509000000000000" pitchFamily="65" charset="-120"/>
                <a:ea typeface="標楷體" panose="03000509000000000000" pitchFamily="65" charset="-120"/>
              </a:rPr>
              <a:t>文件</a:t>
            </a:r>
            <a:r>
              <a:rPr lang="zh-TW" altLang="en-US" dirty="0" smtClean="0">
                <a:latin typeface="標楷體" panose="03000509000000000000" pitchFamily="65" charset="-120"/>
                <a:ea typeface="標楷體" panose="03000509000000000000" pitchFamily="65" charset="-120"/>
              </a:rPr>
              <a:t>的歷史名字</a:t>
            </a:r>
            <a:r>
              <a:rPr lang="zh-TW" altLang="en-US" dirty="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它實際上</a:t>
            </a:r>
            <a:r>
              <a:rPr lang="zh-TW" altLang="en-US" dirty="0">
                <a:latin typeface="標楷體" panose="03000509000000000000" pitchFamily="65" charset="-120"/>
                <a:ea typeface="標楷體" panose="03000509000000000000" pitchFamily="65" charset="-120"/>
              </a:rPr>
              <a:t>就是</a:t>
            </a:r>
            <a:r>
              <a:rPr lang="en-US" altLang="zh-TW" b="1" dirty="0" err="1">
                <a:solidFill>
                  <a:srgbClr val="009900"/>
                </a:solidFill>
                <a:latin typeface="Courier New" panose="02070309020205020404" pitchFamily="49" charset="0"/>
                <a:cs typeface="Courier New" panose="02070309020205020404" pitchFamily="49" charset="0"/>
              </a:rPr>
              <a:t>zImage</a:t>
            </a:r>
            <a:r>
              <a:rPr lang="zh-TW" altLang="en-US" dirty="0">
                <a:latin typeface="標楷體" panose="03000509000000000000" pitchFamily="65" charset="-120"/>
                <a:ea typeface="標楷體" panose="03000509000000000000" pitchFamily="65" charset="-120"/>
              </a:rPr>
              <a:t>或</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zh-TW" altLang="en-US" dirty="0" smtClean="0">
                <a:solidFill>
                  <a:schemeClr val="tx1"/>
                </a:solidFill>
                <a:cs typeface="Courier New" panose="02070309020205020404" pitchFamily="49" charset="0"/>
              </a:rPr>
              <a:t>。</a:t>
            </a:r>
            <a:endParaRPr lang="zh-TW" altLang="en-US" dirty="0">
              <a:solidFill>
                <a:schemeClr val="tx1"/>
              </a:solidFill>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145</a:t>
            </a:fld>
            <a:endParaRPr lang="zh-TW" altLang="en-US"/>
          </a:p>
        </p:txBody>
      </p:sp>
    </p:spTree>
    <p:extLst>
      <p:ext uri="{BB962C8B-B14F-4D97-AF65-F5344CB8AC3E}">
        <p14:creationId xmlns:p14="http://schemas.microsoft.com/office/powerpoint/2010/main" val="136508881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dirty="0" smtClean="0"/>
              <a:t> </a:t>
            </a:r>
            <a:r>
              <a:rPr lang="zh-TW" altLang="en-US" dirty="0" smtClean="0">
                <a:latin typeface="標楷體" panose="03000509000000000000" pitchFamily="65" charset="-120"/>
                <a:ea typeface="標楷體" panose="03000509000000000000" pitchFamily="65" charset="-120"/>
              </a:rPr>
              <a:t>的建立 </a:t>
            </a:r>
            <a:r>
              <a:rPr lang="en-US" altLang="zh-TW" i="1" baseline="-25000" dirty="0"/>
              <a:t>[</a:t>
            </a:r>
            <a:r>
              <a:rPr lang="en-US" altLang="zh-TW" i="1" baseline="-25000" dirty="0">
                <a:hlinkClick r:id="rId2"/>
              </a:rPr>
              <a:t>ryan0988</a:t>
            </a:r>
            <a:r>
              <a:rPr lang="en-US" altLang="zh-TW" i="1" baseline="-25000" dirty="0"/>
              <a:t>]</a:t>
            </a:r>
            <a:endParaRPr lang="zh-TW" altLang="en-US" dirty="0"/>
          </a:p>
        </p:txBody>
      </p:sp>
      <p:sp>
        <p:nvSpPr>
          <p:cNvPr id="2" name="內容版面配置區 1"/>
          <p:cNvSpPr>
            <a:spLocks noGrp="1"/>
          </p:cNvSpPr>
          <p:nvPr>
            <p:ph idx="1"/>
          </p:nvPr>
        </p:nvSpPr>
        <p:spPr>
          <a:xfrm>
            <a:off x="107504" y="2675467"/>
            <a:ext cx="8928991" cy="3450696"/>
          </a:xfrm>
        </p:spPr>
        <p:txBody>
          <a:bodyPr>
            <a:normAutofit fontScale="77500" lnSpcReduction="20000"/>
          </a:bodyPr>
          <a:lstStyle/>
          <a:p>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smtClean="0">
                <a:latin typeface="標楷體" panose="03000509000000000000" pitchFamily="65" charset="-120"/>
                <a:ea typeface="標楷體" panose="03000509000000000000" pitchFamily="65" charset="-120"/>
              </a:rPr>
              <a:t>的</a:t>
            </a:r>
            <a:r>
              <a:rPr lang="zh-TW" altLang="en-US" dirty="0">
                <a:latin typeface="標楷體" panose="03000509000000000000" pitchFamily="65" charset="-120"/>
                <a:ea typeface="標楷體" panose="03000509000000000000" pitchFamily="65" charset="-120"/>
              </a:rPr>
              <a:t>建立有兩種方式</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一</a:t>
            </a:r>
            <a:r>
              <a:rPr lang="zh-TW" altLang="en-US" dirty="0">
                <a:latin typeface="標楷體" panose="03000509000000000000" pitchFamily="65" charset="-120"/>
                <a:ea typeface="標楷體" panose="03000509000000000000" pitchFamily="65" charset="-120"/>
              </a:rPr>
              <a:t>是編譯核心時通過“</a:t>
            </a:r>
            <a:r>
              <a:rPr lang="en-US" altLang="zh-TW" b="1" dirty="0">
                <a:solidFill>
                  <a:srgbClr val="009900"/>
                </a:solidFill>
                <a:latin typeface="Courier New" panose="02070309020205020404" pitchFamily="49" charset="0"/>
                <a:cs typeface="Courier New" panose="02070309020205020404" pitchFamily="49" charset="0"/>
              </a:rPr>
              <a:t>make </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產生</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然後通過： </a:t>
            </a:r>
            <a:endParaRPr lang="en-US" altLang="zh-TW" dirty="0" smtClean="0">
              <a:latin typeface="標楷體" panose="03000509000000000000" pitchFamily="65" charset="-120"/>
              <a:ea typeface="標楷體" panose="03000509000000000000" pitchFamily="65" charset="-120"/>
            </a:endParaRPr>
          </a:p>
          <a:p>
            <a:pPr lvl="2"/>
            <a:r>
              <a:rPr lang="en-US" altLang="zh-TW" b="1" dirty="0" err="1" smtClean="0">
                <a:solidFill>
                  <a:srgbClr val="009900"/>
                </a:solidFill>
                <a:latin typeface="Courier New" panose="02070309020205020404" pitchFamily="49" charset="0"/>
                <a:cs typeface="Courier New" panose="02070309020205020404" pitchFamily="49" charset="0"/>
              </a:rPr>
              <a:t>cp</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usr</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src</a:t>
            </a:r>
            <a:r>
              <a:rPr lang="en-US" altLang="zh-TW" b="1" dirty="0">
                <a:solidFill>
                  <a:srgbClr val="009900"/>
                </a:solidFill>
                <a:latin typeface="Courier New" panose="02070309020205020404" pitchFamily="49" charset="0"/>
                <a:cs typeface="Courier New" panose="02070309020205020404" pitchFamily="49" charset="0"/>
              </a:rPr>
              <a:t>/linux-2.4/arch/i386/</a:t>
            </a:r>
            <a:r>
              <a:rPr lang="en-US" altLang="zh-TW" b="1" dirty="0" err="1">
                <a:solidFill>
                  <a:srgbClr val="009900"/>
                </a:solidFill>
                <a:latin typeface="Courier New" panose="02070309020205020404" pitchFamily="49" charset="0"/>
                <a:cs typeface="Courier New" panose="02070309020205020404" pitchFamily="49" charset="0"/>
              </a:rPr>
              <a:t>linux</a:t>
            </a:r>
            <a:r>
              <a:rPr lang="en-US" altLang="zh-TW" b="1" dirty="0">
                <a:solidFill>
                  <a:srgbClr val="009900"/>
                </a:solidFill>
                <a:latin typeface="Courier New" panose="02070309020205020404" pitchFamily="49" charset="0"/>
                <a:cs typeface="Courier New" panose="02070309020205020404" pitchFamily="49" charset="0"/>
              </a:rPr>
              <a:t>/boot/</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boot/</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b="1" dirty="0" smtClean="0">
                <a:solidFill>
                  <a:srgbClr val="009900"/>
                </a:solidFill>
                <a:latin typeface="Courier New" panose="02070309020205020404" pitchFamily="49" charset="0"/>
                <a:cs typeface="Courier New" panose="02070309020205020404" pitchFamily="49" charset="0"/>
              </a:rPr>
              <a:t> </a:t>
            </a:r>
            <a:r>
              <a:rPr lang="zh-TW" altLang="en-US" dirty="0" smtClean="0">
                <a:latin typeface="標楷體" panose="03000509000000000000" pitchFamily="65" charset="-120"/>
                <a:ea typeface="標楷體" panose="03000509000000000000" pitchFamily="65" charset="-120"/>
              </a:rPr>
              <a:t>複製。</a:t>
            </a:r>
            <a:endParaRPr lang="en-US" altLang="zh-TW" dirty="0" smtClean="0">
              <a:latin typeface="標楷體" panose="03000509000000000000" pitchFamily="65" charset="-120"/>
              <a:ea typeface="標楷體" panose="03000509000000000000" pitchFamily="65" charset="-120"/>
            </a:endParaRPr>
          </a:p>
          <a:p>
            <a:pPr lvl="2"/>
            <a:r>
              <a:rPr lang="en-US" altLang="zh-TW" b="1" dirty="0" err="1" smtClean="0">
                <a:solidFill>
                  <a:srgbClr val="009900"/>
                </a:solidFill>
                <a:latin typeface="Courier New" panose="02070309020205020404" pitchFamily="49" charset="0"/>
                <a:cs typeface="Courier New" panose="02070309020205020404" pitchFamily="49" charset="0"/>
              </a:rPr>
              <a:t>zImage</a:t>
            </a:r>
            <a:r>
              <a:rPr lang="zh-TW" altLang="en-US" dirty="0">
                <a:latin typeface="標楷體" panose="03000509000000000000" pitchFamily="65" charset="-120"/>
                <a:ea typeface="標楷體" panose="03000509000000000000" pitchFamily="65" charset="-120"/>
              </a:rPr>
              <a:t>適用於小核心的情況，它的存在是為了向後的兼容性</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二</a:t>
            </a:r>
            <a:r>
              <a:rPr lang="zh-TW" altLang="en-US" dirty="0">
                <a:latin typeface="標楷體" panose="03000509000000000000" pitchFamily="65" charset="-120"/>
                <a:ea typeface="標楷體" panose="03000509000000000000" pitchFamily="65" charset="-120"/>
              </a:rPr>
              <a:t>是核心編譯時通過命令</a:t>
            </a:r>
            <a:r>
              <a:rPr lang="en-US" altLang="zh-TW" dirty="0">
                <a:latin typeface="標楷體" panose="03000509000000000000" pitchFamily="65" charset="-120"/>
                <a:ea typeface="標楷體" panose="03000509000000000000" pitchFamily="65" charset="-120"/>
              </a:rPr>
              <a:t>"</a:t>
            </a:r>
            <a:r>
              <a:rPr lang="en-US" altLang="zh-TW" b="1" dirty="0">
                <a:solidFill>
                  <a:srgbClr val="009900"/>
                </a:solidFill>
                <a:latin typeface="Courier New" panose="02070309020205020404" pitchFamily="49" charset="0"/>
                <a:cs typeface="Courier New" panose="02070309020205020404" pitchFamily="49" charset="0"/>
              </a:rPr>
              <a:t>make </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建立</a:t>
            </a:r>
            <a:r>
              <a:rPr lang="zh-TW" altLang="en-US"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然後通過：</a:t>
            </a:r>
            <a:endParaRPr lang="en-US" altLang="zh-TW" dirty="0" smtClean="0">
              <a:latin typeface="標楷體" panose="03000509000000000000" pitchFamily="65" charset="-120"/>
              <a:ea typeface="標楷體" panose="03000509000000000000" pitchFamily="65" charset="-120"/>
            </a:endParaRPr>
          </a:p>
          <a:p>
            <a:pPr lvl="2"/>
            <a:r>
              <a:rPr lang="en-US" altLang="zh-TW" b="1" dirty="0" err="1" smtClean="0">
                <a:solidFill>
                  <a:srgbClr val="009900"/>
                </a:solidFill>
                <a:latin typeface="Courier New" panose="02070309020205020404" pitchFamily="49" charset="0"/>
                <a:cs typeface="Courier New" panose="02070309020205020404" pitchFamily="49" charset="0"/>
              </a:rPr>
              <a:t>cp</a:t>
            </a:r>
            <a:r>
              <a:rPr lang="en-US" altLang="zh-TW" b="1" dirty="0" smtClean="0">
                <a:solidFill>
                  <a:srgbClr val="009900"/>
                </a:solidFill>
                <a:latin typeface="Courier New" panose="02070309020205020404" pitchFamily="49" charset="0"/>
                <a:cs typeface="Courier New" panose="02070309020205020404" pitchFamily="49" charset="0"/>
              </a:rPr>
              <a:t> </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usr</a:t>
            </a:r>
            <a:r>
              <a:rPr lang="en-US" altLang="zh-TW" b="1" dirty="0">
                <a:solidFill>
                  <a:srgbClr val="009900"/>
                </a:solidFill>
                <a:latin typeface="Courier New" panose="02070309020205020404" pitchFamily="49" charset="0"/>
                <a:cs typeface="Courier New" panose="02070309020205020404" pitchFamily="49" charset="0"/>
              </a:rPr>
              <a:t>/</a:t>
            </a:r>
            <a:r>
              <a:rPr lang="en-US" altLang="zh-TW" b="1" dirty="0" err="1">
                <a:solidFill>
                  <a:srgbClr val="009900"/>
                </a:solidFill>
                <a:latin typeface="Courier New" panose="02070309020205020404" pitchFamily="49" charset="0"/>
                <a:cs typeface="Courier New" panose="02070309020205020404" pitchFamily="49" charset="0"/>
              </a:rPr>
              <a:t>src</a:t>
            </a:r>
            <a:r>
              <a:rPr lang="en-US" altLang="zh-TW" b="1" dirty="0">
                <a:solidFill>
                  <a:srgbClr val="009900"/>
                </a:solidFill>
                <a:latin typeface="Courier New" panose="02070309020205020404" pitchFamily="49" charset="0"/>
                <a:cs typeface="Courier New" panose="02070309020205020404" pitchFamily="49" charset="0"/>
              </a:rPr>
              <a:t>/linux-2.4/arch/i386/</a:t>
            </a:r>
            <a:r>
              <a:rPr lang="en-US" altLang="zh-TW" b="1" dirty="0" err="1">
                <a:solidFill>
                  <a:srgbClr val="009900"/>
                </a:solidFill>
                <a:latin typeface="Courier New" panose="02070309020205020404" pitchFamily="49" charset="0"/>
                <a:cs typeface="Courier New" panose="02070309020205020404" pitchFamily="49" charset="0"/>
              </a:rPr>
              <a:t>linux</a:t>
            </a:r>
            <a:r>
              <a:rPr lang="en-US" altLang="zh-TW" b="1" dirty="0">
                <a:solidFill>
                  <a:srgbClr val="009900"/>
                </a:solidFill>
                <a:latin typeface="Courier New" panose="02070309020205020404" pitchFamily="49" charset="0"/>
                <a:cs typeface="Courier New" panose="02070309020205020404" pitchFamily="49" charset="0"/>
              </a:rPr>
              <a:t>/boot/</a:t>
            </a:r>
            <a:r>
              <a:rPr lang="en-US" altLang="zh-TW" b="1" dirty="0" err="1">
                <a:solidFill>
                  <a:srgbClr val="009900"/>
                </a:solidFill>
                <a:latin typeface="Courier New" panose="02070309020205020404" pitchFamily="49" charset="0"/>
                <a:cs typeface="Courier New" panose="02070309020205020404" pitchFamily="49" charset="0"/>
              </a:rPr>
              <a:t>bzImage</a:t>
            </a:r>
            <a:r>
              <a:rPr lang="en-US" altLang="zh-TW" b="1" dirty="0">
                <a:solidFill>
                  <a:srgbClr val="009900"/>
                </a:solidFill>
                <a:latin typeface="Courier New" panose="02070309020205020404" pitchFamily="49" charset="0"/>
                <a:cs typeface="Courier New" panose="02070309020205020404" pitchFamily="49" charset="0"/>
              </a:rPr>
              <a:t> /</a:t>
            </a:r>
            <a:r>
              <a:rPr lang="en-US" altLang="zh-TW" b="1" dirty="0" smtClean="0">
                <a:solidFill>
                  <a:srgbClr val="009900"/>
                </a:solidFill>
                <a:latin typeface="Courier New" panose="02070309020205020404" pitchFamily="49" charset="0"/>
                <a:cs typeface="Courier New" panose="02070309020205020404" pitchFamily="49" charset="0"/>
              </a:rPr>
              <a:t>boot/</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b="1" dirty="0" smtClean="0">
                <a:solidFill>
                  <a:srgbClr val="009900"/>
                </a:solidFill>
                <a:latin typeface="Courier New" panose="02070309020205020404" pitchFamily="49" charset="0"/>
                <a:cs typeface="Courier New" panose="02070309020205020404" pitchFamily="49" charset="0"/>
              </a:rPr>
              <a:t> </a:t>
            </a:r>
            <a:r>
              <a:rPr lang="zh-TW" altLang="en-US" dirty="0" smtClean="0">
                <a:latin typeface="標楷體" panose="03000509000000000000" pitchFamily="65" charset="-120"/>
                <a:ea typeface="標楷體" panose="03000509000000000000" pitchFamily="65" charset="-120"/>
              </a:rPr>
              <a:t>複製。</a:t>
            </a:r>
            <a:endParaRPr lang="en-US" altLang="zh-TW" dirty="0" smtClean="0">
              <a:latin typeface="標楷體" panose="03000509000000000000" pitchFamily="65" charset="-120"/>
              <a:ea typeface="標楷體" panose="03000509000000000000" pitchFamily="65" charset="-120"/>
            </a:endParaRPr>
          </a:p>
          <a:p>
            <a:pPr lvl="2"/>
            <a:r>
              <a:rPr lang="en-US" altLang="zh-TW" b="1" dirty="0" err="1" smtClean="0">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是壓縮的核心映像檔案</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2"/>
            <a:r>
              <a:rPr lang="zh-TW" altLang="en-US" dirty="0" smtClean="0">
                <a:latin typeface="標楷體" panose="03000509000000000000" pitchFamily="65" charset="-120"/>
                <a:ea typeface="標楷體" panose="03000509000000000000" pitchFamily="65" charset="-120"/>
              </a:rPr>
              <a:t>需要</a:t>
            </a:r>
            <a:r>
              <a:rPr lang="zh-TW" altLang="en-US" dirty="0">
                <a:latin typeface="標楷體" panose="03000509000000000000" pitchFamily="65" charset="-120"/>
                <a:ea typeface="標楷體" panose="03000509000000000000" pitchFamily="65" charset="-120"/>
              </a:rPr>
              <a:t>注意，</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不是用</a:t>
            </a:r>
            <a:r>
              <a:rPr lang="en-US" altLang="zh-TW" dirty="0"/>
              <a:t>bzip2</a:t>
            </a:r>
            <a:r>
              <a:rPr lang="zh-TW" altLang="en-US" dirty="0">
                <a:latin typeface="標楷體" panose="03000509000000000000" pitchFamily="65" charset="-120"/>
                <a:ea typeface="標楷體" panose="03000509000000000000" pitchFamily="65" charset="-120"/>
              </a:rPr>
              <a:t>壓縮的，</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中的</a:t>
            </a:r>
            <a:r>
              <a:rPr lang="en-US" altLang="zh-TW" b="1" dirty="0" err="1">
                <a:solidFill>
                  <a:srgbClr val="009900"/>
                </a:solidFill>
                <a:latin typeface="Courier New" panose="02070309020205020404" pitchFamily="49" charset="0"/>
                <a:cs typeface="Courier New" panose="02070309020205020404" pitchFamily="49" charset="0"/>
              </a:rPr>
              <a:t>bz</a:t>
            </a:r>
            <a:r>
              <a:rPr lang="zh-TW" altLang="en-US" dirty="0">
                <a:latin typeface="標楷體" panose="03000509000000000000" pitchFamily="65" charset="-120"/>
                <a:ea typeface="標楷體" panose="03000509000000000000" pitchFamily="65" charset="-120"/>
              </a:rPr>
              <a:t>容易引起誤解，</a:t>
            </a:r>
            <a:r>
              <a:rPr lang="en-US" altLang="zh-TW" b="1" dirty="0" err="1">
                <a:solidFill>
                  <a:srgbClr val="009900"/>
                </a:solidFill>
                <a:latin typeface="Courier New" panose="02070309020205020404" pitchFamily="49" charset="0"/>
                <a:cs typeface="Courier New" panose="02070309020205020404" pitchFamily="49" charset="0"/>
              </a:rPr>
              <a:t>bz</a:t>
            </a:r>
            <a:r>
              <a:rPr lang="zh-TW" altLang="en-US" dirty="0">
                <a:latin typeface="標楷體" panose="03000509000000000000" pitchFamily="65" charset="-120"/>
                <a:ea typeface="標楷體" panose="03000509000000000000" pitchFamily="65" charset="-120"/>
              </a:rPr>
              <a:t>表示“</a:t>
            </a:r>
            <a:r>
              <a:rPr lang="en-US" altLang="zh-TW" dirty="0"/>
              <a:t>big </a:t>
            </a:r>
            <a:r>
              <a:rPr lang="en-US" altLang="zh-TW" dirty="0" err="1"/>
              <a:t>zImage</a:t>
            </a:r>
            <a:r>
              <a:rPr lang="en-US" altLang="zh-TW" dirty="0"/>
              <a:t>”</a:t>
            </a:r>
            <a:r>
              <a:rPr lang="zh-TW" altLang="en-US" dirty="0"/>
              <a:t>。 </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中的</a:t>
            </a:r>
            <a:r>
              <a:rPr lang="en-US" altLang="zh-TW" b="1" dirty="0">
                <a:solidFill>
                  <a:srgbClr val="009900"/>
                </a:solidFill>
                <a:latin typeface="Courier New" panose="02070309020205020404" pitchFamily="49" charset="0"/>
                <a:cs typeface="Courier New" panose="02070309020205020404" pitchFamily="49" charset="0"/>
              </a:rPr>
              <a:t>b</a:t>
            </a:r>
            <a:r>
              <a:rPr lang="zh-TW" altLang="en-US" dirty="0">
                <a:latin typeface="標楷體" panose="03000509000000000000" pitchFamily="65" charset="-120"/>
                <a:ea typeface="標楷體" panose="03000509000000000000" pitchFamily="65" charset="-120"/>
              </a:rPr>
              <a:t>是“</a:t>
            </a:r>
            <a:r>
              <a:rPr lang="en-US" altLang="zh-TW" dirty="0"/>
              <a:t>big</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意思。</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146</a:t>
            </a:fld>
            <a:endParaRPr lang="zh-TW" altLang="en-US"/>
          </a:p>
        </p:txBody>
      </p:sp>
    </p:spTree>
    <p:extLst>
      <p:ext uri="{BB962C8B-B14F-4D97-AF65-F5344CB8AC3E}">
        <p14:creationId xmlns:p14="http://schemas.microsoft.com/office/powerpoint/2010/main" val="1071680231"/>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smtClean="0">
                <a:solidFill>
                  <a:srgbClr val="009900"/>
                </a:solidFill>
                <a:latin typeface="Courier New" panose="02070309020205020404" pitchFamily="49" charset="0"/>
                <a:cs typeface="Courier New" panose="02070309020205020404" pitchFamily="49" charset="0"/>
              </a:rPr>
              <a:t>zImage</a:t>
            </a:r>
            <a:r>
              <a:rPr lang="en-US" altLang="zh-TW" dirty="0" smtClean="0"/>
              <a:t> and </a:t>
            </a:r>
            <a:r>
              <a:rPr lang="en-US" altLang="zh-TW" b="1" dirty="0" err="1" smtClean="0">
                <a:solidFill>
                  <a:srgbClr val="009900"/>
                </a:solidFill>
                <a:latin typeface="Courier New" panose="02070309020205020404" pitchFamily="49" charset="0"/>
                <a:cs typeface="Courier New" panose="02070309020205020404" pitchFamily="49" charset="0"/>
              </a:rPr>
              <a:t>bzImage</a:t>
            </a:r>
            <a:r>
              <a:rPr lang="zh-TW" altLang="en-US" dirty="0" smtClean="0"/>
              <a:t> </a:t>
            </a:r>
            <a:r>
              <a:rPr lang="en-US" altLang="zh-TW" i="1" baseline="-25000" dirty="0"/>
              <a:t>[</a:t>
            </a:r>
            <a:r>
              <a:rPr lang="en-US" altLang="zh-TW" i="1" baseline="-25000" dirty="0">
                <a:hlinkClick r:id="rId2"/>
              </a:rPr>
              <a:t>ryan0988</a:t>
            </a:r>
            <a:r>
              <a:rPr lang="en-US" altLang="zh-TW" i="1" baseline="-25000" dirty="0"/>
              <a:t>]</a:t>
            </a:r>
            <a:endParaRPr lang="zh-TW" altLang="en-US" dirty="0"/>
          </a:p>
        </p:txBody>
      </p:sp>
      <p:sp>
        <p:nvSpPr>
          <p:cNvPr id="2" name="內容版面配置區 1"/>
          <p:cNvSpPr>
            <a:spLocks noGrp="1"/>
          </p:cNvSpPr>
          <p:nvPr>
            <p:ph idx="1"/>
          </p:nvPr>
        </p:nvSpPr>
        <p:spPr>
          <a:xfrm>
            <a:off x="872067" y="2675467"/>
            <a:ext cx="7588365" cy="3450696"/>
          </a:xfrm>
        </p:spPr>
        <p:txBody>
          <a:bodyPr/>
          <a:lstStyle/>
          <a:p>
            <a:r>
              <a:rPr lang="en-US" altLang="zh-TW" b="1" dirty="0" err="1">
                <a:solidFill>
                  <a:srgbClr val="009900"/>
                </a:solidFill>
                <a:latin typeface="Courier New" panose="02070309020205020404" pitchFamily="49" charset="0"/>
                <a:cs typeface="Courier New" panose="02070309020205020404" pitchFamily="49" charset="0"/>
              </a:rPr>
              <a:t>zImage</a:t>
            </a:r>
            <a:r>
              <a:rPr lang="zh-TW" altLang="en-US" dirty="0"/>
              <a:t>（</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t>）和</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t>（</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t>）</a:t>
            </a:r>
            <a:r>
              <a:rPr lang="zh-TW" altLang="en-US" dirty="0">
                <a:latin typeface="標楷體" panose="03000509000000000000" pitchFamily="65" charset="-120"/>
                <a:ea typeface="標楷體" panose="03000509000000000000" pitchFamily="65" charset="-120"/>
              </a:rPr>
              <a:t>都是使用</a:t>
            </a:r>
            <a:r>
              <a:rPr lang="en-US" altLang="zh-TW" b="1" dirty="0" err="1">
                <a:solidFill>
                  <a:srgbClr val="009900"/>
                </a:solidFill>
                <a:latin typeface="Courier New" panose="02070309020205020404" pitchFamily="49" charset="0"/>
                <a:cs typeface="Courier New" panose="02070309020205020404" pitchFamily="49" charset="0"/>
              </a:rPr>
              <a:t>gzip</a:t>
            </a:r>
            <a:r>
              <a:rPr lang="zh-TW" altLang="en-US" dirty="0">
                <a:latin typeface="標楷體" panose="03000509000000000000" pitchFamily="65" charset="-120"/>
                <a:ea typeface="標楷體" panose="03000509000000000000" pitchFamily="65" charset="-120"/>
              </a:rPr>
              <a:t>壓縮的</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它們</a:t>
            </a:r>
            <a:r>
              <a:rPr lang="zh-TW" altLang="en-US" dirty="0">
                <a:latin typeface="標楷體" panose="03000509000000000000" pitchFamily="65" charset="-120"/>
                <a:ea typeface="標楷體" panose="03000509000000000000" pitchFamily="65" charset="-120"/>
              </a:rPr>
              <a:t>不僅是一個壓縮檔案</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而且</a:t>
            </a:r>
            <a:r>
              <a:rPr lang="zh-TW" altLang="en-US" dirty="0">
                <a:latin typeface="標楷體" panose="03000509000000000000" pitchFamily="65" charset="-120"/>
                <a:ea typeface="標楷體" panose="03000509000000000000" pitchFamily="65" charset="-120"/>
              </a:rPr>
              <a:t>在這兩個檔案的開頭部分內嵌</a:t>
            </a:r>
            <a:r>
              <a:rPr lang="zh-TW" altLang="en-US" dirty="0" smtClean="0">
                <a:latin typeface="標楷體" panose="03000509000000000000" pitchFamily="65" charset="-120"/>
                <a:ea typeface="標楷體" panose="03000509000000000000" pitchFamily="65" charset="-120"/>
              </a:rPr>
              <a:t>有已被</a:t>
            </a:r>
            <a:r>
              <a:rPr lang="en-US" altLang="zh-TW" b="1" dirty="0" err="1" smtClean="0">
                <a:solidFill>
                  <a:srgbClr val="009900"/>
                </a:solidFill>
                <a:latin typeface="Courier New" panose="02070309020205020404" pitchFamily="49" charset="0"/>
                <a:cs typeface="Courier New" panose="02070309020205020404" pitchFamily="49" charset="0"/>
              </a:rPr>
              <a:t>gzip</a:t>
            </a:r>
            <a:r>
              <a:rPr lang="zh-TW" altLang="en-US" dirty="0">
                <a:latin typeface="標楷體" panose="03000509000000000000" pitchFamily="65" charset="-120"/>
                <a:ea typeface="標楷體" panose="03000509000000000000" pitchFamily="65" charset="-120"/>
              </a:rPr>
              <a:t>解壓縮原始碼</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所以</a:t>
            </a:r>
            <a:r>
              <a:rPr lang="zh-TW" altLang="en-US" dirty="0">
                <a:latin typeface="標楷體" panose="03000509000000000000" pitchFamily="65" charset="-120"/>
                <a:ea typeface="標楷體" panose="03000509000000000000" pitchFamily="65" charset="-120"/>
              </a:rPr>
              <a:t>你不能用</a:t>
            </a:r>
            <a:r>
              <a:rPr lang="en-US" altLang="zh-TW" b="1" dirty="0" err="1">
                <a:solidFill>
                  <a:srgbClr val="009900"/>
                </a:solidFill>
                <a:latin typeface="Courier New" panose="02070309020205020404" pitchFamily="49" charset="0"/>
                <a:cs typeface="Courier New" panose="02070309020205020404" pitchFamily="49" charset="0"/>
              </a:rPr>
              <a:t>gunzip</a:t>
            </a:r>
            <a:r>
              <a:rPr lang="en-US" altLang="zh-TW" b="1" dirty="0">
                <a:solidFill>
                  <a:srgbClr val="009900"/>
                </a:solidFill>
                <a:latin typeface="Courier New" panose="02070309020205020404" pitchFamily="49" charset="0"/>
                <a:cs typeface="Courier New" panose="02070309020205020404" pitchFamily="49" charset="0"/>
              </a:rPr>
              <a:t> </a:t>
            </a:r>
            <a:r>
              <a:rPr lang="zh-TW" altLang="en-US" dirty="0">
                <a:latin typeface="標楷體" panose="03000509000000000000" pitchFamily="65" charset="-120"/>
                <a:ea typeface="標楷體" panose="03000509000000000000" pitchFamily="65" charset="-120"/>
              </a:rPr>
              <a:t>或</a:t>
            </a:r>
            <a:r>
              <a:rPr lang="zh-TW" altLang="en-US" dirty="0"/>
              <a:t> </a:t>
            </a:r>
            <a:r>
              <a:rPr lang="en-US" altLang="zh-TW" b="1" dirty="0" err="1">
                <a:solidFill>
                  <a:srgbClr val="009900"/>
                </a:solidFill>
                <a:latin typeface="Courier New" panose="02070309020205020404" pitchFamily="49" charset="0"/>
                <a:cs typeface="Courier New" panose="02070309020205020404" pitchFamily="49" charset="0"/>
              </a:rPr>
              <a:t>gzip</a:t>
            </a:r>
            <a:r>
              <a:rPr lang="en-US" altLang="zh-TW" b="1" dirty="0">
                <a:solidFill>
                  <a:srgbClr val="009900"/>
                </a:solidFill>
                <a:latin typeface="Courier New" panose="02070309020205020404" pitchFamily="49" charset="0"/>
                <a:cs typeface="Courier New" panose="02070309020205020404" pitchFamily="49" charset="0"/>
              </a:rPr>
              <a:t> -dc</a:t>
            </a:r>
            <a:r>
              <a:rPr lang="zh-TW" altLang="en-US" dirty="0">
                <a:latin typeface="標楷體" panose="03000509000000000000" pitchFamily="65" charset="-120"/>
                <a:ea typeface="標楷體" panose="03000509000000000000" pitchFamily="65" charset="-120"/>
              </a:rPr>
              <a:t>來解壓縮</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來得到</a:t>
            </a:r>
            <a:r>
              <a:rPr lang="en-US" altLang="zh-TW" b="1" dirty="0" err="1">
                <a:solidFill>
                  <a:srgbClr val="009900"/>
                </a:solidFill>
                <a:latin typeface="Courier New" panose="02070309020205020404" pitchFamily="49" charset="0"/>
                <a:cs typeface="Courier New" panose="02070309020205020404" pitchFamily="49" charset="0"/>
              </a:rPr>
              <a:t>vmlinux</a:t>
            </a:r>
            <a:r>
              <a:rPr lang="zh-TW" altLang="en-US" dirty="0"/>
              <a:t>。</a:t>
            </a: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147</a:t>
            </a:fld>
            <a:endParaRPr lang="zh-TW" altLang="en-US"/>
          </a:p>
        </p:txBody>
      </p:sp>
    </p:spTree>
    <p:extLst>
      <p:ext uri="{BB962C8B-B14F-4D97-AF65-F5344CB8AC3E}">
        <p14:creationId xmlns:p14="http://schemas.microsoft.com/office/powerpoint/2010/main" val="1122639249"/>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dirty="0" smtClean="0"/>
              <a:t>More about </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smtClean="0"/>
              <a:t> </a:t>
            </a:r>
            <a:r>
              <a:rPr lang="en-US" altLang="zh-TW" i="1" baseline="-25000" dirty="0"/>
              <a:t>[</a:t>
            </a:r>
            <a:r>
              <a:rPr lang="en-US" altLang="zh-TW" i="1" baseline="-25000" dirty="0">
                <a:hlinkClick r:id="rId2"/>
              </a:rPr>
              <a:t>ryan0988</a:t>
            </a:r>
            <a:r>
              <a:rPr lang="en-US" altLang="zh-TW" i="1" baseline="-25000" dirty="0"/>
              <a:t>]</a:t>
            </a:r>
            <a:endParaRPr lang="zh-TW" altLang="en-US" dirty="0"/>
          </a:p>
        </p:txBody>
      </p:sp>
      <p:sp>
        <p:nvSpPr>
          <p:cNvPr id="2" name="內容版面配置區 1"/>
          <p:cNvSpPr>
            <a:spLocks noGrp="1"/>
          </p:cNvSpPr>
          <p:nvPr>
            <p:ph idx="1"/>
          </p:nvPr>
        </p:nvSpPr>
        <p:spPr>
          <a:xfrm>
            <a:off x="179512" y="1988840"/>
            <a:ext cx="8856983" cy="4392488"/>
          </a:xfrm>
        </p:spPr>
        <p:txBody>
          <a:bodyPr>
            <a:normAutofit fontScale="70000" lnSpcReduction="20000"/>
          </a:bodyPr>
          <a:lstStyle/>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smtClean="0"/>
              <a:t> </a:t>
            </a:r>
            <a:r>
              <a:rPr lang="en-US" altLang="zh-TW"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核</a:t>
            </a:r>
            <a:r>
              <a:rPr lang="zh-TW" altLang="en-US" dirty="0" smtClean="0">
                <a:latin typeface="標楷體" panose="03000509000000000000" pitchFamily="65" charset="-120"/>
                <a:ea typeface="標楷體" panose="03000509000000000000" pitchFamily="65" charset="-120"/>
              </a:rPr>
              <a:t>心檔案</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中包含</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一個</a:t>
            </a:r>
            <a:r>
              <a:rPr lang="zh-TW" altLang="en-US" dirty="0">
                <a:latin typeface="標楷體" panose="03000509000000000000" pitchFamily="65" charset="-120"/>
                <a:ea typeface="標楷體" panose="03000509000000000000" pitchFamily="65" charset="-120"/>
              </a:rPr>
              <a:t>微型</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小型</a:t>
            </a:r>
            <a:r>
              <a:rPr lang="en-US" altLang="zh-TW" dirty="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的已被</a:t>
            </a:r>
            <a:r>
              <a:rPr lang="en-US" altLang="zh-TW" b="1" dirty="0" err="1" smtClean="0">
                <a:solidFill>
                  <a:srgbClr val="009900"/>
                </a:solidFill>
                <a:latin typeface="Courier New" panose="02070309020205020404" pitchFamily="49" charset="0"/>
                <a:cs typeface="Courier New" panose="02070309020205020404" pitchFamily="49" charset="0"/>
              </a:rPr>
              <a:t>gzip</a:t>
            </a:r>
            <a:r>
              <a:rPr lang="zh-TW" altLang="en-US" dirty="0">
                <a:latin typeface="標楷體" panose="03000509000000000000" pitchFamily="65" charset="-120"/>
                <a:ea typeface="標楷體" panose="03000509000000000000" pitchFamily="65" charset="-120"/>
              </a:rPr>
              <a:t>解壓縮</a:t>
            </a:r>
            <a:r>
              <a:rPr lang="zh-TW" altLang="en-US" dirty="0" smtClean="0">
                <a:latin typeface="標楷體" panose="03000509000000000000" pitchFamily="65" charset="-120"/>
                <a:ea typeface="標楷體" panose="03000509000000000000" pitchFamily="65" charset="-120"/>
              </a:rPr>
              <a:t>程式碼。</a:t>
            </a:r>
            <a:endParaRPr lang="en-US" altLang="zh-TW" dirty="0" smtClean="0">
              <a:latin typeface="標楷體" panose="03000509000000000000" pitchFamily="65" charset="-120"/>
              <a:ea typeface="標楷體" panose="03000509000000000000" pitchFamily="65" charset="-120"/>
            </a:endParaRPr>
          </a:p>
          <a:p>
            <a:pPr lvl="2"/>
            <a:r>
              <a:rPr lang="zh-TW" altLang="en-US" dirty="0" smtClean="0">
                <a:latin typeface="標楷體" panose="03000509000000000000" pitchFamily="65" charset="-120"/>
                <a:ea typeface="標楷體" panose="03000509000000000000" pitchFamily="65" charset="-120"/>
              </a:rPr>
              <a:t>此程式碼用於</a:t>
            </a:r>
            <a:r>
              <a:rPr lang="zh-TW" altLang="en-US" dirty="0">
                <a:latin typeface="標楷體" panose="03000509000000000000" pitchFamily="65" charset="-120"/>
                <a:ea typeface="標楷體" panose="03000509000000000000" pitchFamily="65" charset="-120"/>
              </a:rPr>
              <a:t>解</a:t>
            </a:r>
            <a:r>
              <a:rPr lang="zh-TW" altLang="en-US" dirty="0" smtClean="0">
                <a:latin typeface="標楷體" panose="03000509000000000000" pitchFamily="65" charset="-120"/>
                <a:ea typeface="標楷體" panose="03000509000000000000" pitchFamily="65" charset="-120"/>
              </a:rPr>
              <a:t>壓縮</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smtClean="0">
                <a:latin typeface="標楷體" panose="03000509000000000000" pitchFamily="65" charset="-120"/>
                <a:ea typeface="標楷體" panose="03000509000000000000" pitchFamily="65" charset="-120"/>
              </a:rPr>
              <a:t>剩下的壓縮碼</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核心</a:t>
            </a:r>
            <a:r>
              <a:rPr lang="en-US" altLang="zh-TW" dirty="0" smtClean="0">
                <a:latin typeface="標楷體" panose="03000509000000000000" pitchFamily="65" charset="-120"/>
                <a:ea typeface="標楷體" panose="03000509000000000000" pitchFamily="65" charset="-120"/>
              </a:rPr>
              <a:t>)</a:t>
            </a:r>
            <a:r>
              <a:rPr lang="zh-TW" altLang="en-US" dirty="0" smtClean="0">
                <a:latin typeface="標楷體" panose="03000509000000000000" pitchFamily="65" charset="-120"/>
                <a:ea typeface="標楷體" panose="03000509000000000000" pitchFamily="65" charset="-120"/>
              </a:rPr>
              <a:t>並</a:t>
            </a:r>
            <a:r>
              <a:rPr lang="zh-TW" altLang="en-US" dirty="0">
                <a:latin typeface="標楷體" panose="03000509000000000000" pitchFamily="65" charset="-120"/>
                <a:ea typeface="標楷體" panose="03000509000000000000" pitchFamily="65" charset="-120"/>
              </a:rPr>
              <a:t>引導</a:t>
            </a:r>
            <a:r>
              <a:rPr lang="zh-TW" altLang="en-US" dirty="0" smtClean="0">
                <a:latin typeface="標楷體" panose="03000509000000000000" pitchFamily="65" charset="-120"/>
                <a:ea typeface="標楷體" panose="03000509000000000000" pitchFamily="65" charset="-120"/>
              </a:rPr>
              <a:t>它。</a:t>
            </a:r>
            <a:endParaRPr lang="en-US" altLang="zh-TW" dirty="0" smtClean="0">
              <a:latin typeface="標楷體" panose="03000509000000000000" pitchFamily="65" charset="-120"/>
              <a:ea typeface="標楷體" panose="03000509000000000000" pitchFamily="65" charset="-120"/>
            </a:endParaRPr>
          </a:p>
          <a:p>
            <a:pPr lvl="2"/>
            <a:r>
              <a:rPr lang="zh-TW" altLang="en-US" dirty="0">
                <a:latin typeface="標楷體" panose="03000509000000000000" pitchFamily="65" charset="-120"/>
                <a:ea typeface="標楷體" panose="03000509000000000000" pitchFamily="65" charset="-120"/>
              </a:rPr>
              <a:t>剩下的壓縮碼</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核心</a:t>
            </a:r>
            <a:r>
              <a:rPr lang="en-US" altLang="zh-TW" dirty="0" smtClean="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解</a:t>
            </a:r>
            <a:r>
              <a:rPr lang="zh-TW" altLang="en-US" dirty="0" smtClean="0">
                <a:latin typeface="標楷體" panose="03000509000000000000" pitchFamily="65" charset="-120"/>
                <a:ea typeface="標楷體" panose="03000509000000000000" pitchFamily="65" charset="-120"/>
              </a:rPr>
              <a:t>壓縮後為</a:t>
            </a:r>
            <a:r>
              <a:rPr lang="en-US" altLang="zh-TW" b="1" dirty="0" err="1" smtClean="0">
                <a:solidFill>
                  <a:srgbClr val="009900"/>
                </a:solidFill>
                <a:latin typeface="Courier New" panose="02070309020205020404" pitchFamily="49" charset="0"/>
                <a:cs typeface="Courier New" panose="02070309020205020404" pitchFamily="49" charset="0"/>
              </a:rPr>
              <a:t>vmlinux</a:t>
            </a:r>
            <a:r>
              <a:rPr lang="zh-TW" altLang="en-US" dirty="0" smtClean="0"/>
              <a:t>。</a:t>
            </a:r>
            <a:endParaRPr lang="en-US" altLang="zh-TW" dirty="0" smtClean="0"/>
          </a:p>
          <a:p>
            <a:pPr lvl="2"/>
            <a:r>
              <a:rPr lang="zh-TW" altLang="en-US" dirty="0" smtClean="0">
                <a:latin typeface="標楷體" panose="03000509000000000000" pitchFamily="65" charset="-120"/>
                <a:ea typeface="標楷體" panose="03000509000000000000" pitchFamily="65" charset="-120"/>
              </a:rPr>
              <a:t>可</a:t>
            </a:r>
            <a:r>
              <a:rPr lang="zh-TW" altLang="en-US" dirty="0">
                <a:latin typeface="標楷體" panose="03000509000000000000" pitchFamily="65" charset="-120"/>
                <a:ea typeface="標楷體" panose="03000509000000000000" pitchFamily="65" charset="-120"/>
              </a:rPr>
              <a:t>引導意味著它有能力把作業系統載入至記憶體而使電腦能夠使用並且軟體程序可以</a:t>
            </a:r>
            <a:r>
              <a:rPr lang="zh-TW" altLang="en-US" dirty="0" smtClean="0">
                <a:latin typeface="標楷體" panose="03000509000000000000" pitchFamily="65" charset="-120"/>
                <a:ea typeface="標楷體" panose="03000509000000000000" pitchFamily="65" charset="-120"/>
              </a:rPr>
              <a:t>運作。</a:t>
            </a:r>
            <a:endParaRPr lang="en-US" altLang="zh-TW" dirty="0" smtClean="0">
              <a:latin typeface="標楷體" panose="03000509000000000000" pitchFamily="65" charset="-120"/>
              <a:ea typeface="標楷體" panose="03000509000000000000" pitchFamily="65" charset="-120"/>
            </a:endParaRPr>
          </a:p>
          <a:p>
            <a:r>
              <a:rPr lang="zh-TW" altLang="en-US" dirty="0" smtClean="0">
                <a:latin typeface="標楷體" panose="03000509000000000000" pitchFamily="65" charset="-120"/>
                <a:ea typeface="標楷體" panose="03000509000000000000" pitchFamily="65" charset="-120"/>
              </a:rPr>
              <a:t>兩者</a:t>
            </a:r>
            <a:r>
              <a:rPr lang="zh-TW" altLang="en-US" dirty="0">
                <a:latin typeface="標楷體" panose="03000509000000000000" pitchFamily="65" charset="-120"/>
                <a:ea typeface="標楷體" panose="03000509000000000000" pitchFamily="65" charset="-120"/>
              </a:rPr>
              <a:t>的不同之</a:t>
            </a:r>
            <a:r>
              <a:rPr lang="zh-TW" altLang="en-US" dirty="0" smtClean="0">
                <a:latin typeface="標楷體" panose="03000509000000000000" pitchFamily="65" charset="-120"/>
                <a:ea typeface="標楷體" panose="03000509000000000000" pitchFamily="65" charset="-120"/>
              </a:rPr>
              <a:t>處在</a:t>
            </a:r>
            <a:r>
              <a:rPr lang="zh-TW" altLang="en-US" dirty="0">
                <a:latin typeface="標楷體" panose="03000509000000000000" pitchFamily="65" charset="-120"/>
                <a:ea typeface="標楷體" panose="03000509000000000000" pitchFamily="65" charset="-120"/>
              </a:rPr>
              <a:t>於</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en-US" altLang="zh-TW" b="1" dirty="0" err="1" smtClean="0">
                <a:solidFill>
                  <a:srgbClr val="009900"/>
                </a:solidFill>
                <a:latin typeface="Courier New" panose="02070309020205020404" pitchFamily="49" charset="0"/>
                <a:cs typeface="Courier New" panose="02070309020205020404" pitchFamily="49" charset="0"/>
              </a:rPr>
              <a:t>zImage</a:t>
            </a:r>
            <a:r>
              <a:rPr lang="zh-TW" altLang="en-US" dirty="0">
                <a:latin typeface="標楷體" panose="03000509000000000000" pitchFamily="65" charset="-120"/>
                <a:ea typeface="標楷體" panose="03000509000000000000" pitchFamily="65" charset="-120"/>
              </a:rPr>
              <a:t>解壓縮內核到低端內存（第一個</a:t>
            </a:r>
            <a:r>
              <a:rPr lang="en-US" altLang="zh-TW" dirty="0"/>
              <a:t>640K</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en-US" altLang="zh-TW" b="1" dirty="0" err="1" smtClean="0">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解壓縮內核到高端內存（</a:t>
            </a:r>
            <a:r>
              <a:rPr lang="en-US" altLang="zh-TW" dirty="0"/>
              <a:t>1M</a:t>
            </a:r>
            <a:r>
              <a:rPr lang="zh-TW" altLang="en-US" dirty="0">
                <a:latin typeface="標楷體" panose="03000509000000000000" pitchFamily="65" charset="-120"/>
                <a:ea typeface="標楷體" panose="03000509000000000000" pitchFamily="65" charset="-120"/>
              </a:rPr>
              <a:t>以上）</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如果</a:t>
            </a:r>
            <a:r>
              <a:rPr lang="zh-TW" altLang="en-US" dirty="0">
                <a:latin typeface="標楷體" panose="03000509000000000000" pitchFamily="65" charset="-120"/>
                <a:ea typeface="標楷體" panose="03000509000000000000" pitchFamily="65" charset="-120"/>
              </a:rPr>
              <a:t>內核比較小，那麼可以采用</a:t>
            </a:r>
            <a:r>
              <a:rPr lang="en-US" altLang="zh-TW" b="1" dirty="0" err="1">
                <a:solidFill>
                  <a:srgbClr val="009900"/>
                </a:solidFill>
                <a:latin typeface="Courier New" panose="02070309020205020404" pitchFamily="49" charset="0"/>
                <a:cs typeface="Courier New" panose="02070309020205020404" pitchFamily="49" charset="0"/>
              </a:rPr>
              <a:t>zImage</a:t>
            </a:r>
            <a:r>
              <a:rPr lang="en-US" altLang="zh-TW" dirty="0">
                <a:solidFill>
                  <a:schemeClr val="tx1"/>
                </a:solidFill>
                <a:cs typeface="Courier New" panose="02070309020205020404" pitchFamily="49" charset="0"/>
              </a:rPr>
              <a:t> </a:t>
            </a:r>
            <a:r>
              <a:rPr lang="zh-TW" altLang="en-US" dirty="0">
                <a:latin typeface="標楷體" panose="03000509000000000000" pitchFamily="65" charset="-120"/>
                <a:ea typeface="標楷體" panose="03000509000000000000" pitchFamily="65" charset="-120"/>
              </a:rPr>
              <a:t>或</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之一，兩種方式引導的系統運行時是相同的</a:t>
            </a:r>
            <a:r>
              <a:rPr lang="zh-TW" altLang="en-US" dirty="0" smtClean="0">
                <a:latin typeface="標楷體" panose="03000509000000000000" pitchFamily="65" charset="-120"/>
                <a:ea typeface="標楷體" panose="03000509000000000000" pitchFamily="65" charset="-120"/>
              </a:rPr>
              <a:t>。</a:t>
            </a:r>
            <a:endParaRPr lang="en-US" altLang="zh-TW" dirty="0" smtClean="0">
              <a:latin typeface="標楷體" panose="03000509000000000000" pitchFamily="65" charset="-120"/>
              <a:ea typeface="標楷體" panose="03000509000000000000" pitchFamily="65" charset="-120"/>
            </a:endParaRPr>
          </a:p>
          <a:p>
            <a:pPr lvl="1"/>
            <a:r>
              <a:rPr lang="zh-TW" altLang="en-US" dirty="0" smtClean="0">
                <a:latin typeface="標楷體" panose="03000509000000000000" pitchFamily="65" charset="-120"/>
                <a:ea typeface="標楷體" panose="03000509000000000000" pitchFamily="65" charset="-120"/>
              </a:rPr>
              <a:t>大</a:t>
            </a:r>
            <a:r>
              <a:rPr lang="zh-TW" altLang="en-US" dirty="0">
                <a:latin typeface="標楷體" panose="03000509000000000000" pitchFamily="65" charset="-120"/>
                <a:ea typeface="標楷體" panose="03000509000000000000" pitchFamily="65" charset="-120"/>
              </a:rPr>
              <a:t>的內核采用</a:t>
            </a:r>
            <a:r>
              <a:rPr lang="en-US" altLang="zh-TW" b="1" dirty="0" err="1">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，不能采用</a:t>
            </a:r>
            <a:r>
              <a:rPr lang="en-US" altLang="zh-TW" b="1" dirty="0" err="1">
                <a:solidFill>
                  <a:srgbClr val="009900"/>
                </a:solidFill>
                <a:latin typeface="Courier New" panose="02070309020205020404" pitchFamily="49" charset="0"/>
                <a:cs typeface="Courier New" panose="02070309020205020404" pitchFamily="49" charset="0"/>
              </a:rPr>
              <a:t>zImage</a:t>
            </a:r>
            <a:r>
              <a:rPr lang="zh-TW" altLang="en-US" dirty="0"/>
              <a:t>。 </a:t>
            </a:r>
            <a:endParaRPr lang="en-US" altLang="zh-TW" dirty="0" smtClean="0"/>
          </a:p>
          <a:p>
            <a:r>
              <a:rPr lang="en-US" altLang="zh-TW" dirty="0"/>
              <a:t> </a:t>
            </a:r>
            <a:r>
              <a:rPr lang="en-US" altLang="zh-TW" b="1" dirty="0" err="1">
                <a:solidFill>
                  <a:srgbClr val="009900"/>
                </a:solidFill>
                <a:latin typeface="Courier New" panose="02070309020205020404" pitchFamily="49" charset="0"/>
                <a:cs typeface="Courier New" panose="02070309020205020404" pitchFamily="49" charset="0"/>
              </a:rPr>
              <a:t>vmlinux</a:t>
            </a:r>
            <a:r>
              <a:rPr lang="zh-TW" altLang="en-US" dirty="0">
                <a:latin typeface="標楷體" panose="03000509000000000000" pitchFamily="65" charset="-120"/>
                <a:ea typeface="標楷體" panose="03000509000000000000" pitchFamily="65" charset="-120"/>
              </a:rPr>
              <a:t>是未壓縮的核心，</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是</a:t>
            </a:r>
            <a:r>
              <a:rPr lang="en-US" altLang="zh-TW" b="1" u="sng" dirty="0" err="1">
                <a:solidFill>
                  <a:srgbClr val="009900"/>
                </a:solidFill>
                <a:latin typeface="Courier New" panose="02070309020205020404" pitchFamily="49" charset="0"/>
                <a:cs typeface="Courier New" panose="02070309020205020404" pitchFamily="49" charset="0"/>
              </a:rPr>
              <a:t>vmlinux</a:t>
            </a:r>
            <a:r>
              <a:rPr lang="zh-TW" altLang="en-US" u="sng" dirty="0">
                <a:latin typeface="標楷體" panose="03000509000000000000" pitchFamily="65" charset="-120"/>
                <a:ea typeface="標楷體" panose="03000509000000000000" pitchFamily="65" charset="-120"/>
              </a:rPr>
              <a:t>的壓縮</a:t>
            </a:r>
            <a:r>
              <a:rPr lang="zh-TW" altLang="en-US" u="sng" dirty="0" smtClean="0">
                <a:latin typeface="標楷體" panose="03000509000000000000" pitchFamily="65" charset="-120"/>
                <a:ea typeface="標楷體" panose="03000509000000000000" pitchFamily="65" charset="-120"/>
              </a:rPr>
              <a:t>核心</a:t>
            </a:r>
            <a:r>
              <a:rPr lang="zh-TW" altLang="en-US" dirty="0" smtClean="0">
                <a:latin typeface="標楷體" panose="03000509000000000000" pitchFamily="65" charset="-120"/>
                <a:ea typeface="標楷體" panose="03000509000000000000" pitchFamily="65" charset="-120"/>
              </a:rPr>
              <a:t>加上</a:t>
            </a:r>
            <a:r>
              <a:rPr lang="zh-TW" altLang="en-US" u="sng" dirty="0">
                <a:latin typeface="標楷體" panose="03000509000000000000" pitchFamily="65" charset="-120"/>
                <a:ea typeface="標楷體" panose="03000509000000000000" pitchFamily="65" charset="-120"/>
              </a:rPr>
              <a:t>一個微型</a:t>
            </a:r>
            <a:r>
              <a:rPr lang="en-US" altLang="zh-TW" u="sng" dirty="0">
                <a:latin typeface="標楷體" panose="03000509000000000000" pitchFamily="65" charset="-120"/>
                <a:ea typeface="標楷體" panose="03000509000000000000" pitchFamily="65" charset="-120"/>
              </a:rPr>
              <a:t>(</a:t>
            </a:r>
            <a:r>
              <a:rPr lang="zh-TW" altLang="en-US" u="sng" dirty="0">
                <a:latin typeface="標楷體" panose="03000509000000000000" pitchFamily="65" charset="-120"/>
                <a:ea typeface="標楷體" panose="03000509000000000000" pitchFamily="65" charset="-120"/>
              </a:rPr>
              <a:t>小型</a:t>
            </a:r>
            <a:r>
              <a:rPr lang="en-US" altLang="zh-TW" u="sng" dirty="0">
                <a:latin typeface="標楷體" panose="03000509000000000000" pitchFamily="65" charset="-120"/>
                <a:ea typeface="標楷體" panose="03000509000000000000" pitchFamily="65" charset="-120"/>
              </a:rPr>
              <a:t>)</a:t>
            </a:r>
            <a:r>
              <a:rPr lang="zh-TW" altLang="en-US" u="sng" dirty="0">
                <a:latin typeface="標楷體" panose="03000509000000000000" pitchFamily="65" charset="-120"/>
                <a:ea typeface="標楷體" panose="03000509000000000000" pitchFamily="65" charset="-120"/>
              </a:rPr>
              <a:t>的已被</a:t>
            </a:r>
            <a:r>
              <a:rPr lang="en-US" altLang="zh-TW" b="1" u="sng" dirty="0" err="1">
                <a:solidFill>
                  <a:srgbClr val="009900"/>
                </a:solidFill>
                <a:latin typeface="Courier New" panose="02070309020205020404" pitchFamily="49" charset="0"/>
                <a:cs typeface="Courier New" panose="02070309020205020404" pitchFamily="49" charset="0"/>
              </a:rPr>
              <a:t>gzip</a:t>
            </a:r>
            <a:r>
              <a:rPr lang="zh-TW" altLang="en-US" u="sng" dirty="0">
                <a:latin typeface="標楷體" panose="03000509000000000000" pitchFamily="65" charset="-120"/>
                <a:ea typeface="標楷體" panose="03000509000000000000" pitchFamily="65" charset="-120"/>
              </a:rPr>
              <a:t>解壓縮程式碼</a:t>
            </a:r>
            <a:r>
              <a:rPr lang="zh-TW" altLang="en-US" dirty="0" smtClean="0">
                <a:latin typeface="標楷體" panose="03000509000000000000" pitchFamily="65" charset="-120"/>
                <a:ea typeface="標楷體" panose="03000509000000000000" pitchFamily="65" charset="-120"/>
              </a:rPr>
              <a:t>。</a:t>
            </a:r>
            <a:endParaRPr lang="zh-TW" altLang="en-US"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148</a:t>
            </a:fld>
            <a:endParaRPr lang="zh-TW" altLang="en-US"/>
          </a:p>
        </p:txBody>
      </p:sp>
    </p:spTree>
    <p:extLst>
      <p:ext uri="{BB962C8B-B14F-4D97-AF65-F5344CB8AC3E}">
        <p14:creationId xmlns:p14="http://schemas.microsoft.com/office/powerpoint/2010/main" val="2390413526"/>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normAutofit/>
          </a:bodyPr>
          <a:lstStyle/>
          <a:p>
            <a:r>
              <a:rPr lang="en-US" altLang="zh-TW" b="1" dirty="0" err="1">
                <a:solidFill>
                  <a:srgbClr val="009900"/>
                </a:solidFill>
                <a:latin typeface="Courier New" panose="02070309020205020404" pitchFamily="49" charset="0"/>
                <a:cs typeface="Courier New" panose="02070309020205020404" pitchFamily="49" charset="0"/>
              </a:rPr>
              <a:t>vmlinux</a:t>
            </a:r>
            <a:r>
              <a:rPr lang="en-US" altLang="zh-TW" dirty="0" smtClean="0"/>
              <a:t> and </a:t>
            </a:r>
            <a:r>
              <a:rPr lang="en-US" altLang="zh-TW" b="1" dirty="0" err="1" smtClean="0">
                <a:solidFill>
                  <a:srgbClr val="009900"/>
                </a:solidFill>
                <a:latin typeface="Courier New" panose="02070309020205020404" pitchFamily="49" charset="0"/>
                <a:cs typeface="Courier New" panose="02070309020205020404" pitchFamily="49" charset="0"/>
              </a:rPr>
              <a:t>vmlinuz</a:t>
            </a:r>
            <a:r>
              <a:rPr lang="en-US" altLang="zh-TW" i="1" baseline="-25000" dirty="0"/>
              <a:t>[</a:t>
            </a:r>
            <a:r>
              <a:rPr lang="en-US" altLang="zh-TW" i="1" baseline="-25000" dirty="0">
                <a:hlinkClick r:id="rId2"/>
              </a:rPr>
              <a:t>ryan0988</a:t>
            </a:r>
            <a:r>
              <a:rPr lang="en-US" altLang="zh-TW" i="1" baseline="-25000" dirty="0"/>
              <a:t>]</a:t>
            </a:r>
            <a:endParaRPr lang="zh-TW" altLang="en-US" dirty="0"/>
          </a:p>
        </p:txBody>
      </p:sp>
      <p:sp>
        <p:nvSpPr>
          <p:cNvPr id="2" name="內容版面配置區 1"/>
          <p:cNvSpPr>
            <a:spLocks noGrp="1"/>
          </p:cNvSpPr>
          <p:nvPr>
            <p:ph idx="1"/>
          </p:nvPr>
        </p:nvSpPr>
        <p:spPr/>
        <p:txBody>
          <a:bodyPr>
            <a:normAutofit fontScale="92500" lnSpcReduction="10000"/>
          </a:bodyPr>
          <a:lstStyle/>
          <a:p>
            <a:r>
              <a:rPr lang="en-US" altLang="zh-TW" b="1" dirty="0" err="1">
                <a:solidFill>
                  <a:srgbClr val="009900"/>
                </a:solidFill>
                <a:latin typeface="Courier New" panose="02070309020205020404" pitchFamily="49" charset="0"/>
                <a:cs typeface="Courier New" panose="02070309020205020404" pitchFamily="49" charset="0"/>
              </a:rPr>
              <a:t>vmlinux</a:t>
            </a:r>
            <a:r>
              <a:rPr lang="en-US" altLang="zh-TW" dirty="0"/>
              <a:t> </a:t>
            </a:r>
            <a:r>
              <a:rPr lang="zh-TW" altLang="en-US" dirty="0">
                <a:latin typeface="標楷體" panose="03000509000000000000" pitchFamily="65" charset="-120"/>
                <a:ea typeface="標楷體" panose="03000509000000000000" pitchFamily="65" charset="-120"/>
              </a:rPr>
              <a:t>是</a:t>
            </a:r>
            <a:r>
              <a:rPr lang="en-US" altLang="zh-TW" dirty="0"/>
              <a:t>ELF</a:t>
            </a:r>
            <a:r>
              <a:rPr lang="zh-TW" altLang="en-US" dirty="0">
                <a:latin typeface="標楷體" panose="03000509000000000000" pitchFamily="65" charset="-120"/>
                <a:ea typeface="標楷體" panose="03000509000000000000" pitchFamily="65" charset="-120"/>
              </a:rPr>
              <a:t>格式檔案，也就是編譯出来的最原始的檔案。 </a:t>
            </a:r>
            <a:endParaRPr lang="en-US" altLang="zh-TW" dirty="0" smtClean="0">
              <a:latin typeface="標楷體" panose="03000509000000000000" pitchFamily="65" charset="-120"/>
              <a:ea typeface="標楷體" panose="03000509000000000000" pitchFamily="65" charset="-120"/>
            </a:endParaRPr>
          </a:p>
          <a:p>
            <a:r>
              <a:rPr lang="en-US" altLang="zh-TW" b="1" dirty="0" err="1" smtClean="0">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應該是由</a:t>
            </a:r>
            <a:r>
              <a:rPr lang="en-US" altLang="zh-TW" b="1" dirty="0" err="1" smtClean="0">
                <a:solidFill>
                  <a:srgbClr val="009900"/>
                </a:solidFill>
                <a:latin typeface="Courier New" panose="02070309020205020404" pitchFamily="49" charset="0"/>
                <a:cs typeface="Courier New" panose="02070309020205020404" pitchFamily="49" charset="0"/>
              </a:rPr>
              <a:t>vmlinux</a:t>
            </a:r>
            <a:r>
              <a:rPr lang="zh-TW" altLang="en-US" dirty="0" smtClean="0">
                <a:latin typeface="標楷體" panose="03000509000000000000" pitchFamily="65" charset="-120"/>
                <a:ea typeface="標楷體" panose="03000509000000000000" pitchFamily="65" charset="-120"/>
              </a:rPr>
              <a:t>經過</a:t>
            </a:r>
            <a:r>
              <a:rPr lang="en-US" altLang="zh-TW" dirty="0"/>
              <a:t>arm-</a:t>
            </a:r>
            <a:r>
              <a:rPr lang="en-US" altLang="zh-TW" dirty="0" err="1"/>
              <a:t>linux</a:t>
            </a:r>
            <a:r>
              <a:rPr lang="en-US" altLang="zh-TW" dirty="0"/>
              <a:t>-</a:t>
            </a:r>
            <a:r>
              <a:rPr lang="en-US" altLang="zh-TW" dirty="0" err="1"/>
              <a:t>objcopy</a:t>
            </a:r>
            <a:r>
              <a:rPr lang="zh-TW" altLang="en-US" dirty="0">
                <a:latin typeface="標楷體" panose="03000509000000000000" pitchFamily="65" charset="-120"/>
                <a:ea typeface="標楷體" panose="03000509000000000000" pitchFamily="65" charset="-120"/>
              </a:rPr>
              <a:t>後，並且經過壓縮後的核心</a:t>
            </a:r>
            <a:r>
              <a:rPr lang="zh-TW" altLang="en-US" dirty="0" smtClean="0">
                <a:latin typeface="標楷體" panose="03000509000000000000" pitchFamily="65" charset="-120"/>
                <a:ea typeface="標楷體" panose="03000509000000000000" pitchFamily="65" charset="-120"/>
              </a:rPr>
              <a:t>檔案。</a:t>
            </a:r>
            <a:endParaRPr lang="en-US" altLang="zh-TW" dirty="0" smtClean="0">
              <a:latin typeface="標楷體" panose="03000509000000000000" pitchFamily="65" charset="-120"/>
              <a:ea typeface="標楷體" panose="03000509000000000000" pitchFamily="65" charset="-120"/>
            </a:endParaRPr>
          </a:p>
          <a:p>
            <a:r>
              <a:rPr lang="en-US" altLang="zh-TW" b="1" dirty="0" err="1" smtClean="0">
                <a:solidFill>
                  <a:srgbClr val="009900"/>
                </a:solidFill>
                <a:latin typeface="Courier New" panose="02070309020205020404" pitchFamily="49" charset="0"/>
                <a:cs typeface="Courier New" panose="02070309020205020404" pitchFamily="49" charset="0"/>
              </a:rPr>
              <a:t>zImage</a:t>
            </a:r>
            <a:r>
              <a:rPr lang="zh-TW" altLang="en-US" dirty="0">
                <a:latin typeface="標楷體" panose="03000509000000000000" pitchFamily="65" charset="-120"/>
                <a:ea typeface="標楷體" panose="03000509000000000000" pitchFamily="65" charset="-120"/>
              </a:rPr>
              <a:t>是</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經過</a:t>
            </a:r>
            <a:r>
              <a:rPr lang="en-US" altLang="zh-TW" b="1" dirty="0" err="1">
                <a:solidFill>
                  <a:srgbClr val="009900"/>
                </a:solidFill>
                <a:latin typeface="Courier New" panose="02070309020205020404" pitchFamily="49" charset="0"/>
                <a:cs typeface="Courier New" panose="02070309020205020404" pitchFamily="49" charset="0"/>
              </a:rPr>
              <a:t>gzip</a:t>
            </a:r>
            <a:r>
              <a:rPr lang="zh-TW" altLang="en-US" dirty="0">
                <a:latin typeface="標楷體" panose="03000509000000000000" pitchFamily="65" charset="-120"/>
                <a:ea typeface="標楷體" panose="03000509000000000000" pitchFamily="65" charset="-120"/>
              </a:rPr>
              <a:t>壓縮後的檔案，適用於小</a:t>
            </a:r>
            <a:r>
              <a:rPr lang="zh-TW" altLang="en-US" dirty="0" smtClean="0">
                <a:latin typeface="標楷體" panose="03000509000000000000" pitchFamily="65" charset="-120"/>
                <a:ea typeface="標楷體" panose="03000509000000000000" pitchFamily="65" charset="-120"/>
              </a:rPr>
              <a:t>核心。</a:t>
            </a:r>
            <a:endParaRPr lang="en-US" altLang="zh-TW" dirty="0" smtClean="0">
              <a:latin typeface="標楷體" panose="03000509000000000000" pitchFamily="65" charset="-120"/>
              <a:ea typeface="標楷體" panose="03000509000000000000" pitchFamily="65" charset="-120"/>
            </a:endParaRPr>
          </a:p>
          <a:p>
            <a:r>
              <a:rPr lang="en-US" altLang="zh-TW" b="1" dirty="0" err="1" smtClean="0">
                <a:solidFill>
                  <a:srgbClr val="009900"/>
                </a:solidFill>
                <a:latin typeface="Courier New" panose="02070309020205020404" pitchFamily="49" charset="0"/>
                <a:cs typeface="Courier New" panose="02070309020205020404" pitchFamily="49" charset="0"/>
              </a:rPr>
              <a:t>bzImage</a:t>
            </a:r>
            <a:r>
              <a:rPr lang="zh-TW" altLang="en-US" dirty="0">
                <a:latin typeface="標楷體" panose="03000509000000000000" pitchFamily="65" charset="-120"/>
                <a:ea typeface="標楷體" panose="03000509000000000000" pitchFamily="65" charset="-120"/>
              </a:rPr>
              <a:t>是</a:t>
            </a:r>
            <a:r>
              <a:rPr lang="en-US" altLang="zh-TW" b="1" dirty="0" err="1">
                <a:solidFill>
                  <a:srgbClr val="009900"/>
                </a:solidFill>
                <a:latin typeface="Courier New" panose="02070309020205020404" pitchFamily="49" charset="0"/>
                <a:cs typeface="Courier New" panose="02070309020205020404" pitchFamily="49" charset="0"/>
              </a:rPr>
              <a:t>vmlinuz</a:t>
            </a:r>
            <a:r>
              <a:rPr lang="zh-TW" altLang="en-US" dirty="0">
                <a:latin typeface="標楷體" panose="03000509000000000000" pitchFamily="65" charset="-120"/>
                <a:ea typeface="標楷體" panose="03000509000000000000" pitchFamily="65" charset="-120"/>
              </a:rPr>
              <a:t>經過</a:t>
            </a:r>
            <a:r>
              <a:rPr lang="en-US" altLang="zh-TW" b="1" dirty="0" err="1">
                <a:solidFill>
                  <a:srgbClr val="009900"/>
                </a:solidFill>
                <a:latin typeface="Courier New" panose="02070309020205020404" pitchFamily="49" charset="0"/>
                <a:cs typeface="Courier New" panose="02070309020205020404" pitchFamily="49" charset="0"/>
              </a:rPr>
              <a:t>gzip</a:t>
            </a:r>
            <a:r>
              <a:rPr lang="zh-TW" altLang="en-US" dirty="0">
                <a:latin typeface="標楷體" panose="03000509000000000000" pitchFamily="65" charset="-120"/>
                <a:ea typeface="標楷體" panose="03000509000000000000" pitchFamily="65" charset="-120"/>
              </a:rPr>
              <a:t>壓縮後的檔案，適用於大</a:t>
            </a:r>
            <a:r>
              <a:rPr lang="zh-TW" altLang="en-US" dirty="0" smtClean="0">
                <a:latin typeface="標楷體" panose="03000509000000000000" pitchFamily="65" charset="-120"/>
                <a:ea typeface="標楷體" panose="03000509000000000000" pitchFamily="65" charset="-120"/>
              </a:rPr>
              <a:t>核心。</a:t>
            </a:r>
            <a:endParaRPr lang="zh-TW" altLang="en-US" dirty="0">
              <a:latin typeface="標楷體" panose="03000509000000000000" pitchFamily="65" charset="-120"/>
              <a:ea typeface="標楷體" panose="03000509000000000000" pitchFamily="65" charset="-120"/>
            </a:endParaRPr>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149</a:t>
            </a:fld>
            <a:endParaRPr lang="zh-TW" altLang="en-US"/>
          </a:p>
        </p:txBody>
      </p:sp>
    </p:spTree>
    <p:extLst>
      <p:ext uri="{BB962C8B-B14F-4D97-AF65-F5344CB8AC3E}">
        <p14:creationId xmlns:p14="http://schemas.microsoft.com/office/powerpoint/2010/main" val="48611494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smtClean="0"/>
              <a:t>Linux Kernel</a:t>
            </a:r>
            <a:endParaRPr lang="zh-TW" altLang="en-US" dirty="0"/>
          </a:p>
        </p:txBody>
      </p:sp>
      <p:sp>
        <p:nvSpPr>
          <p:cNvPr id="2" name="內容版面配置區 1"/>
          <p:cNvSpPr>
            <a:spLocks noGrp="1"/>
          </p:cNvSpPr>
          <p:nvPr>
            <p:ph idx="1"/>
          </p:nvPr>
        </p:nvSpPr>
        <p:spPr/>
        <p:txBody>
          <a:bodyPr/>
          <a:lstStyle/>
          <a:p>
            <a:pPr algn="just"/>
            <a:r>
              <a:rPr lang="en-US" altLang="zh-CN" dirty="0">
                <a:ea typeface="標楷體" panose="03000509000000000000" pitchFamily="65" charset="-120"/>
                <a:cs typeface="Times New Roman" panose="02020603050405020304" pitchFamily="18" charset="0"/>
              </a:rPr>
              <a:t>The </a:t>
            </a:r>
            <a:r>
              <a:rPr lang="en-US" altLang="zh-TW" dirty="0">
                <a:ea typeface="標楷體" panose="03000509000000000000" pitchFamily="65" charset="-120"/>
                <a:cs typeface="Times New Roman" panose="02020603050405020304" pitchFamily="18" charset="0"/>
              </a:rPr>
              <a:t>Linux kernel consists of two parts. </a:t>
            </a:r>
          </a:p>
          <a:p>
            <a:pPr lvl="1" algn="just"/>
            <a:r>
              <a:rPr lang="en-US" altLang="zh-TW" dirty="0">
                <a:ea typeface="標楷體" panose="03000509000000000000" pitchFamily="65" charset="-120"/>
                <a:cs typeface="Times New Roman" panose="02020603050405020304" pitchFamily="18" charset="0"/>
              </a:rPr>
              <a:t>The first is </a:t>
            </a:r>
            <a:r>
              <a:rPr lang="en-US" altLang="zh-TW" b="1" dirty="0">
                <a:solidFill>
                  <a:srgbClr val="009900"/>
                </a:solidFill>
                <a:latin typeface="Courier New" panose="02070309020205020404" pitchFamily="49" charset="0"/>
                <a:ea typeface="標楷體" panose="03000509000000000000" pitchFamily="65" charset="-120"/>
                <a:cs typeface="Courier New" panose="02070309020205020404" pitchFamily="49" charset="0"/>
              </a:rPr>
              <a:t>setup</a:t>
            </a:r>
            <a:r>
              <a:rPr lang="en-US" altLang="zh-TW" dirty="0">
                <a:ea typeface="標楷體" panose="03000509000000000000" pitchFamily="65" charset="-120"/>
                <a:cs typeface="Times New Roman" panose="02020603050405020304" pitchFamily="18" charset="0"/>
              </a:rPr>
              <a:t> which is real mode code. </a:t>
            </a:r>
          </a:p>
          <a:p>
            <a:pPr lvl="1" algn="just"/>
            <a:r>
              <a:rPr lang="en-US" altLang="zh-TW" dirty="0">
                <a:ea typeface="標楷體" panose="03000509000000000000" pitchFamily="65" charset="-120"/>
                <a:cs typeface="Times New Roman" panose="02020603050405020304" pitchFamily="18" charset="0"/>
              </a:rPr>
              <a:t>The second is </a:t>
            </a:r>
            <a:r>
              <a:rPr lang="en-US" altLang="zh-TW" b="1" dirty="0" err="1">
                <a:solidFill>
                  <a:srgbClr val="009900"/>
                </a:solidFill>
                <a:latin typeface="Courier New" panose="02070309020205020404" pitchFamily="49" charset="0"/>
                <a:ea typeface="標楷體" panose="03000509000000000000" pitchFamily="65" charset="-120"/>
                <a:cs typeface="Courier New" panose="02070309020205020404" pitchFamily="49" charset="0"/>
              </a:rPr>
              <a:t>vmlinux</a:t>
            </a:r>
            <a:r>
              <a:rPr lang="en-US" altLang="zh-TW" dirty="0">
                <a:ea typeface="標楷體" panose="03000509000000000000" pitchFamily="65" charset="-120"/>
                <a:cs typeface="Times New Roman" panose="02020603050405020304" pitchFamily="18" charset="0"/>
              </a:rPr>
              <a:t> which is protected mode code. </a:t>
            </a:r>
          </a:p>
          <a:p>
            <a:pPr lvl="1" algn="just"/>
            <a:r>
              <a:rPr lang="en-US" altLang="zh-TW" dirty="0">
                <a:ea typeface="標楷體" panose="03000509000000000000" pitchFamily="65" charset="-120"/>
                <a:cs typeface="Times New Roman" panose="02020603050405020304" pitchFamily="18" charset="0"/>
              </a:rPr>
              <a:t>A compiler combines these two parts as </a:t>
            </a:r>
            <a:r>
              <a:rPr lang="en-US" altLang="zh-TW" b="1" dirty="0" err="1">
                <a:solidFill>
                  <a:srgbClr val="009900"/>
                </a:solidFill>
                <a:latin typeface="Courier New" panose="02070309020205020404" pitchFamily="49" charset="0"/>
                <a:ea typeface="標楷體" panose="03000509000000000000" pitchFamily="65" charset="-120"/>
                <a:cs typeface="Courier New" panose="02070309020205020404" pitchFamily="49" charset="0"/>
              </a:rPr>
              <a:t>vmlinuz</a:t>
            </a:r>
            <a:r>
              <a:rPr lang="en-US" altLang="zh-TW" dirty="0">
                <a:ea typeface="標楷體" panose="03000509000000000000" pitchFamily="65" charset="-120"/>
                <a:cs typeface="Times New Roman" panose="02020603050405020304" pitchFamily="18" charset="0"/>
              </a:rPr>
              <a:t>.</a:t>
            </a:r>
            <a:endParaRPr lang="zh-TW" altLang="en-US" dirty="0">
              <a:ea typeface="標楷體" panose="03000509000000000000" pitchFamily="65" charset="-120"/>
              <a:cs typeface="Times New Roman" panose="02020603050405020304" pitchFamily="18" charset="0"/>
            </a:endParaRPr>
          </a:p>
          <a:p>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150</a:t>
            </a:fld>
            <a:endParaRPr lang="zh-TW" altLang="en-US"/>
          </a:p>
        </p:txBody>
      </p:sp>
    </p:spTree>
    <p:extLst>
      <p:ext uri="{BB962C8B-B14F-4D97-AF65-F5344CB8AC3E}">
        <p14:creationId xmlns:p14="http://schemas.microsoft.com/office/powerpoint/2010/main" val="2683560031"/>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Linux Boot Process </a:t>
            </a:r>
            <a:r>
              <a:rPr lang="en-US" altLang="zh-TW" i="1" baseline="-25000" dirty="0"/>
              <a:t>[</a:t>
            </a:r>
            <a:r>
              <a:rPr lang="en-US" altLang="zh-TW" i="1" baseline="-25000" dirty="0">
                <a:hlinkClick r:id="rId2"/>
              </a:rPr>
              <a:t>A Cloud Chef</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151</a:t>
            </a:fld>
            <a:endParaRPr lang="zh-TW" altLang="en-US"/>
          </a:p>
        </p:txBody>
      </p:sp>
      <p:pic>
        <p:nvPicPr>
          <p:cNvPr id="5" name="圖片 4"/>
          <p:cNvPicPr>
            <a:picLocks noChangeAspect="1"/>
          </p:cNvPicPr>
          <p:nvPr/>
        </p:nvPicPr>
        <p:blipFill>
          <a:blip r:embed="rId3"/>
          <a:stretch>
            <a:fillRect/>
          </a:stretch>
        </p:blipFill>
        <p:spPr>
          <a:xfrm>
            <a:off x="107504" y="2180740"/>
            <a:ext cx="4717951" cy="4050631"/>
          </a:xfrm>
          <a:prstGeom prst="rect">
            <a:avLst/>
          </a:prstGeom>
        </p:spPr>
      </p:pic>
    </p:spTree>
    <p:extLst>
      <p:ext uri="{BB962C8B-B14F-4D97-AF65-F5344CB8AC3E}">
        <p14:creationId xmlns:p14="http://schemas.microsoft.com/office/powerpoint/2010/main" val="204022043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383380"/>
            <a:ext cx="8229600" cy="525340"/>
          </a:xfrm>
        </p:spPr>
        <p:txBody>
          <a:bodyPr>
            <a:normAutofit fontScale="90000"/>
          </a:bodyPr>
          <a:lstStyle/>
          <a:p>
            <a:r>
              <a:rPr lang="en-US" altLang="zh-TW" dirty="0"/>
              <a:t>Linux Boot Process </a:t>
            </a:r>
            <a:r>
              <a:rPr lang="en-US" altLang="zh-TW" i="1" baseline="-25000" dirty="0"/>
              <a:t>[</a:t>
            </a:r>
            <a:r>
              <a:rPr lang="en-US" altLang="zh-TW" i="1" baseline="-25000" dirty="0">
                <a:hlinkClick r:id="rId2"/>
              </a:rPr>
              <a:t>A Cloud Chef</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152</a:t>
            </a:fld>
            <a:endParaRPr lang="zh-TW" altLang="en-US"/>
          </a:p>
        </p:txBody>
      </p:sp>
      <p:pic>
        <p:nvPicPr>
          <p:cNvPr id="5" name="圖片 4"/>
          <p:cNvPicPr>
            <a:picLocks noChangeAspect="1"/>
          </p:cNvPicPr>
          <p:nvPr/>
        </p:nvPicPr>
        <p:blipFill>
          <a:blip r:embed="rId3"/>
          <a:stretch>
            <a:fillRect/>
          </a:stretch>
        </p:blipFill>
        <p:spPr>
          <a:xfrm>
            <a:off x="1115616" y="1109808"/>
            <a:ext cx="6533009" cy="5703568"/>
          </a:xfrm>
          <a:prstGeom prst="rect">
            <a:avLst/>
          </a:prstGeom>
        </p:spPr>
      </p:pic>
    </p:spTree>
    <p:extLst>
      <p:ext uri="{BB962C8B-B14F-4D97-AF65-F5344CB8AC3E}">
        <p14:creationId xmlns:p14="http://schemas.microsoft.com/office/powerpoint/2010/main" val="4205661385"/>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p:txBody>
          <a:bodyPr/>
          <a:lstStyle/>
          <a:p>
            <a:r>
              <a:rPr lang="en-US" altLang="zh-TW" dirty="0"/>
              <a:t>Linux Boot Process </a:t>
            </a:r>
            <a:r>
              <a:rPr lang="en-US" altLang="zh-TW" i="1" baseline="-25000" dirty="0"/>
              <a:t>[</a:t>
            </a:r>
            <a:r>
              <a:rPr lang="en-US" altLang="zh-TW" i="1" baseline="-25000" dirty="0">
                <a:hlinkClick r:id="rId2"/>
              </a:rPr>
              <a:t>A Cloud Chef</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153</a:t>
            </a:fld>
            <a:endParaRPr lang="zh-TW" altLang="en-US"/>
          </a:p>
        </p:txBody>
      </p:sp>
      <p:pic>
        <p:nvPicPr>
          <p:cNvPr id="5" name="圖片 4"/>
          <p:cNvPicPr>
            <a:picLocks noChangeAspect="1"/>
          </p:cNvPicPr>
          <p:nvPr/>
        </p:nvPicPr>
        <p:blipFill>
          <a:blip r:embed="rId3"/>
          <a:stretch>
            <a:fillRect/>
          </a:stretch>
        </p:blipFill>
        <p:spPr>
          <a:xfrm>
            <a:off x="1223962" y="1924769"/>
            <a:ext cx="6696075" cy="4600575"/>
          </a:xfrm>
          <a:prstGeom prst="rect">
            <a:avLst/>
          </a:prstGeom>
        </p:spPr>
      </p:pic>
    </p:spTree>
    <p:extLst>
      <p:ext uri="{BB962C8B-B14F-4D97-AF65-F5344CB8AC3E}">
        <p14:creationId xmlns:p14="http://schemas.microsoft.com/office/powerpoint/2010/main" val="260504770"/>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標題 3"/>
          <p:cNvSpPr>
            <a:spLocks noGrp="1"/>
          </p:cNvSpPr>
          <p:nvPr>
            <p:ph type="title"/>
          </p:nvPr>
        </p:nvSpPr>
        <p:spPr>
          <a:xfrm>
            <a:off x="457200" y="410336"/>
            <a:ext cx="8229600" cy="1146456"/>
          </a:xfrm>
        </p:spPr>
        <p:txBody>
          <a:bodyPr>
            <a:normAutofit fontScale="90000"/>
          </a:bodyPr>
          <a:lstStyle/>
          <a:p>
            <a:r>
              <a:rPr lang="en-US" altLang="zh-CN" dirty="0" smtClean="0"/>
              <a:t>Physical Memory Layout after Boot </a:t>
            </a:r>
            <a:r>
              <a:rPr lang="en-US" altLang="zh-TW" i="1" baseline="-25000" dirty="0"/>
              <a:t>[</a:t>
            </a:r>
            <a:r>
              <a:rPr lang="en-US" altLang="zh-TW" i="1" baseline="-25000" dirty="0" err="1">
                <a:hlinkClick r:id="rId2"/>
              </a:rPr>
              <a:t>tobyjiang</a:t>
            </a:r>
            <a:r>
              <a:rPr lang="en-US" altLang="zh-TW" i="1" baseline="-25000" dirty="0"/>
              <a:t>]</a:t>
            </a:r>
            <a:endParaRPr lang="zh-TW" altLang="en-US" dirty="0"/>
          </a:p>
        </p:txBody>
      </p:sp>
      <p:sp>
        <p:nvSpPr>
          <p:cNvPr id="3" name="投影片編號版面配置區 2"/>
          <p:cNvSpPr>
            <a:spLocks noGrp="1"/>
          </p:cNvSpPr>
          <p:nvPr>
            <p:ph type="sldNum" sz="quarter" idx="11"/>
          </p:nvPr>
        </p:nvSpPr>
        <p:spPr/>
        <p:txBody>
          <a:bodyPr/>
          <a:lstStyle/>
          <a:p>
            <a:fld id="{30E776BA-7FAE-43DB-B689-F3A51D4996F8}" type="slidenum">
              <a:rPr lang="zh-TW" altLang="en-US" smtClean="0"/>
              <a:t>154</a:t>
            </a:fld>
            <a:endParaRPr lang="zh-TW" alt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4323" y="1863427"/>
            <a:ext cx="5514975" cy="473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5325629"/>
      </p:ext>
    </p:extLst>
  </p:cSld>
  <p:clrMapOvr>
    <a:masterClrMapping/>
  </p:clrMapOvr>
  <p:timing>
    <p:tnLst>
      <p:par>
        <p:cTn id="1" dur="indefinite" restart="never" nodeType="tmRoot"/>
      </p:par>
    </p:tnLst>
  </p:timing>
</p:sld>
</file>

<file path=ppt/theme/theme1.xml><?xml version="1.0" encoding="utf-8"?>
<a:theme xmlns:a="http://schemas.openxmlformats.org/drawingml/2006/main" name="佈景主題1">
  <a:themeElements>
    <a:clrScheme name="自訂 15">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7030A0"/>
      </a:folHlink>
    </a:clrScheme>
    <a:fontScheme name="Pixel">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800" b="0" i="0" u="none" strike="noStrike" cap="none" normalizeH="0" baseline="0" smtClean="0">
            <a:ln>
              <a:noFill/>
            </a:ln>
            <a:solidFill>
              <a:schemeClr val="tx1"/>
            </a:solidFill>
            <a:effectLst/>
            <a:latin typeface="Arial" charset="0"/>
            <a:ea typeface="新細明體" pitchFamily="18"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1800" b="0" i="0" u="none" strike="noStrike" cap="none" normalizeH="0" baseline="0" smtClean="0">
            <a:ln>
              <a:noFill/>
            </a:ln>
            <a:solidFill>
              <a:schemeClr val="tx1"/>
            </a:solidFill>
            <a:effectLst/>
            <a:latin typeface="Arial" charset="0"/>
            <a:ea typeface="新細明體" pitchFamily="18" charset="-12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佈景主題1" id="{EC1DF114-9230-4D47-965A-1014C23A28F0}" vid="{FB2A5AAE-F2EB-424E-9816-0D1B02C049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佈景主題1</Template>
  <TotalTime>11429</TotalTime>
  <Words>4798</Words>
  <Application>Microsoft Office PowerPoint</Application>
  <PresentationFormat>如螢幕大小 (4:3)</PresentationFormat>
  <Paragraphs>905</Paragraphs>
  <Slides>154</Slides>
  <Notes>3</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154</vt:i4>
      </vt:variant>
    </vt:vector>
  </HeadingPairs>
  <TitlesOfParts>
    <vt:vector size="163" baseType="lpstr">
      <vt:lpstr>新細明體</vt:lpstr>
      <vt:lpstr>標楷體</vt:lpstr>
      <vt:lpstr>Arial</vt:lpstr>
      <vt:lpstr>Arial Black</vt:lpstr>
      <vt:lpstr>Calibri</vt:lpstr>
      <vt:lpstr>Courier New</vt:lpstr>
      <vt:lpstr>Times New Roman</vt:lpstr>
      <vt:lpstr>Wingdings</vt:lpstr>
      <vt:lpstr>佈景主題1</vt:lpstr>
      <vt:lpstr>Linux Kernel</vt:lpstr>
      <vt:lpstr>PowerPoint 簡報</vt:lpstr>
      <vt:lpstr>PowerPoint 簡報</vt:lpstr>
      <vt:lpstr>Boot</vt:lpstr>
      <vt:lpstr>PowerPoint 簡報</vt:lpstr>
      <vt:lpstr>File Signatures</vt:lpstr>
      <vt:lpstr>File Signature Examples [Wikipedia]</vt:lpstr>
      <vt:lpstr>PowerPoint 簡報</vt:lpstr>
      <vt:lpstr>GNU LD</vt:lpstr>
      <vt:lpstr>Linker Script</vt:lpstr>
      <vt:lpstr>VMA and LMA [ITREAD01.COM]</vt:lpstr>
      <vt:lpstr>VMA and LMA explanation (1) [ITREAD01.COM] </vt:lpstr>
      <vt:lpstr>VMA and LMA explanation (2) [ITREAD01.COM] </vt:lpstr>
      <vt:lpstr>Linker Script (Section Definition) for .head.text </vt:lpstr>
      <vt:lpstr>Macro __HEAD</vt:lpstr>
      <vt:lpstr>Linker Variable  . </vt:lpstr>
      <vt:lpstr>Section .head.text</vt:lpstr>
      <vt:lpstr>Variable _end</vt:lpstr>
      <vt:lpstr>PowerPoint 簡報</vt:lpstr>
      <vt:lpstr>Use 32 Bits Registers/Instructions in Real Mode (1) [ninjalj]</vt:lpstr>
      <vt:lpstr>Use 32 Bits Registers/Instructions in Real Mode (2) [ninjalj]</vt:lpstr>
      <vt:lpstr>Use 32 Bits Registers/Instructions in Real Mode (3) [ninjalj]</vt:lpstr>
      <vt:lpstr> .code16, .code32, or .code64 (1) [[ zeuthen ] </vt:lpstr>
      <vt:lpstr> .code16, .code32, or .code64 (2) [[ zeuthen ]]</vt:lpstr>
      <vt:lpstr> .code16, .code32, or .code64 ([ zeuthen ]]</vt:lpstr>
      <vt:lpstr>The Real-Mode Kernel Header</vt:lpstr>
      <vt:lpstr>Partial Header</vt:lpstr>
      <vt:lpstr>Some Fields of the Header</vt:lpstr>
      <vt:lpstr>Field loadflags</vt:lpstr>
      <vt:lpstr>Bits of Field loadflags</vt:lpstr>
      <vt:lpstr>Low Memory Area [Ayesha]  [wendi]</vt:lpstr>
      <vt:lpstr>High Memory Area [wikipedia]</vt:lpstr>
      <vt:lpstr>High Memory &amp; Low Memory in Linux [cody_kai]</vt:lpstr>
      <vt:lpstr>Anatomy of the MBR [旭旭]</vt:lpstr>
      <vt:lpstr>MBR and Boot Sectors [Li Bojie]</vt:lpstr>
      <vt:lpstr>MBR [Li Bojie]</vt:lpstr>
      <vt:lpstr>PowerPoint 簡報</vt:lpstr>
      <vt:lpstr>vmlinuz [Bellevue Linux]</vt:lpstr>
      <vt:lpstr>vmlinux [Bellevue Linux]</vt:lpstr>
      <vt:lpstr>vmlinux[[alexei]</vt:lpstr>
      <vt:lpstr>vmlinuz [alexei]</vt:lpstr>
      <vt:lpstr>make bzImage [Bellevue Linux]</vt:lpstr>
      <vt:lpstr>bzImage and vmlinuz [Bellevue Linux]</vt:lpstr>
      <vt:lpstr>zImage [Bellevue Linux]</vt:lpstr>
      <vt:lpstr>Differences between zImage and bzImage [Bellevue Linux]</vt:lpstr>
      <vt:lpstr>Files Used to generate bzImage      [Chen Weixiang]</vt:lpstr>
      <vt:lpstr>Steps to generate bzImage          [Chen Weixiang]</vt:lpstr>
      <vt:lpstr>Layout of Kernel Boot Sector    [king wag]</vt:lpstr>
      <vt:lpstr>zImage (make zImage) [[alexei]]</vt:lpstr>
      <vt:lpstr>bzImage (make bzImage) [alexei]]</vt:lpstr>
      <vt:lpstr>vmlinuz  [Lukman]</vt:lpstr>
      <vt:lpstr>vmlinuz and vmlinux [Lukman]</vt:lpstr>
      <vt:lpstr>Code at the head of vmlinuz  [Lukman]</vt:lpstr>
      <vt:lpstr>Components of bzImage [何春晖]</vt:lpstr>
      <vt:lpstr>Major Components of Kernel Image [Chen Weixiang]</vt:lpstr>
      <vt:lpstr>Other Related Articles</vt:lpstr>
      <vt:lpstr>PowerPoint 簡報</vt:lpstr>
      <vt:lpstr>The Linux/x86 Boot Protocol            [Chen Weixiang]</vt:lpstr>
      <vt:lpstr>PowerPoint 簡報</vt:lpstr>
      <vt:lpstr>Boot Loader [tobyjiang]</vt:lpstr>
      <vt:lpstr>詳解GRUB開機管理程式 [黃明華]</vt:lpstr>
      <vt:lpstr>3 Stages of GRUB [黃明華]</vt:lpstr>
      <vt:lpstr>Stage 1 [黃明華]</vt:lpstr>
      <vt:lpstr>Stage 1.5 [黃明華]</vt:lpstr>
      <vt:lpstr>Stage 2 [黃明華]</vt:lpstr>
      <vt:lpstr>boot.img [Hugh Chao]</vt:lpstr>
      <vt:lpstr>core.img [Hugh Chao]</vt:lpstr>
      <vt:lpstr>PowerPoint 簡報</vt:lpstr>
      <vt:lpstr>grub2 [0xAX]</vt:lpstr>
      <vt:lpstr>grub2</vt:lpstr>
      <vt:lpstr>PowerPoint 簡報</vt:lpstr>
      <vt:lpstr>Linux Kernel啟動流程 [tobyjiang]</vt:lpstr>
      <vt:lpstr>Turing on a Computer [tobyjiang]</vt:lpstr>
      <vt:lpstr>Linux Boot Process [Ashok Kalakoti ]</vt:lpstr>
      <vt:lpstr>RAM contents after boot loader is done [Gustavo Duarte]</vt:lpstr>
      <vt:lpstr>Kernel Image and Boot Loader   [Gustavo Duarte]</vt:lpstr>
      <vt:lpstr>Components of Kernel Image in Memory [Gustavo Duarte]</vt:lpstr>
      <vt:lpstr>Real-Mode Kernel Header      [Gustavo Duarte]</vt:lpstr>
      <vt:lpstr>X86 Linux Kernel Initialization [Gustavo Duarte]</vt:lpstr>
      <vt:lpstr>Boot Code Stream [programmersought]</vt:lpstr>
      <vt:lpstr>(Legacy) Kernel Boot Sector        [Gustavo Duarte]</vt:lpstr>
      <vt:lpstr> Real-Mode Entry Point     [Gustavo Duarte]</vt:lpstr>
      <vt:lpstr>start_of_setup [Gustavo Duarte]</vt:lpstr>
      <vt:lpstr>main() [Gustavo Duarte]</vt:lpstr>
      <vt:lpstr>Prepare to Go to The Protected Mode [Gustavo Duarte]</vt:lpstr>
      <vt:lpstr>protected_mode_jump    [Gustavo Duarte]</vt:lpstr>
      <vt:lpstr>__decompress() [Gustavo Duarte]</vt:lpstr>
      <vt:lpstr>startup_32 [Gustavo Duarte]</vt:lpstr>
      <vt:lpstr>Real Mode Protocol [Chen Weixiang]</vt:lpstr>
      <vt:lpstr>Boot Protocol [Chen Weixiang]</vt:lpstr>
      <vt:lpstr>Boot Protocol in bzImage [Chen Weixiang]</vt:lpstr>
      <vt:lpstr>Fast Backward [Chen Weixiang]</vt:lpstr>
      <vt:lpstr>PowerPoint 簡報</vt:lpstr>
      <vt:lpstr>_start</vt:lpstr>
      <vt:lpstr>Kernel Setup Entry Point</vt:lpstr>
      <vt:lpstr>start_of_setup [0xAX]</vt:lpstr>
      <vt:lpstr>The Actual Kernel Setup Entry Point</vt:lpstr>
      <vt:lpstr>start_of_setup</vt:lpstr>
      <vt:lpstr>Set the ds and es  registers</vt:lpstr>
      <vt:lpstr>start_of_setup</vt:lpstr>
      <vt:lpstr>start_of_setup</vt:lpstr>
      <vt:lpstr>start_of_setup</vt:lpstr>
      <vt:lpstr>Stack Setup : Case 1 </vt:lpstr>
      <vt:lpstr>Stack Setup : Case 2 </vt:lpstr>
      <vt:lpstr>Stack Setup : Case 3 </vt:lpstr>
      <vt:lpstr>BSS Setup – Check Signature</vt:lpstr>
      <vt:lpstr>Function of BSS Section</vt:lpstr>
      <vt:lpstr>Initialize the Content of BSS Section</vt:lpstr>
      <vt:lpstr>Layout of Memory</vt:lpstr>
      <vt:lpstr>Call main()</vt:lpstr>
      <vt:lpstr>Function main()</vt:lpstr>
      <vt:lpstr>Protected Mode</vt:lpstr>
      <vt:lpstr>main()- copy_boot_params(void)</vt:lpstr>
      <vt:lpstr>struct boot_params</vt:lpstr>
      <vt:lpstr>Heap Initialization</vt:lpstr>
      <vt:lpstr>Function init_heap</vt:lpstr>
      <vt:lpstr>Variable stack_end</vt:lpstr>
      <vt:lpstr>Variable heap_end</vt:lpstr>
      <vt:lpstr>Toward Protected Mode</vt:lpstr>
      <vt:lpstr>go_to_protected_mode()</vt:lpstr>
      <vt:lpstr>Macros (1)</vt:lpstr>
      <vt:lpstr>Macros (2)</vt:lpstr>
      <vt:lpstr>Function protected_mode_jump()</vt:lpstr>
      <vt:lpstr>Parameter Passing of protected_mode_jump()[unknown] </vt:lpstr>
      <vt:lpstr>Parameters of protected_mode_jump()</vt:lpstr>
      <vt:lpstr>Function ds()</vt:lpstr>
      <vt:lpstr>struct boot_params</vt:lpstr>
      <vt:lpstr>Variable boot_params</vt:lpstr>
      <vt:lpstr>struct setup_header</vt:lpstr>
      <vt:lpstr>Instruction ljmp [oracle]</vt:lpstr>
      <vt:lpstr>protected_mode_jump ()  (1) [Michael Petch][Mr. Shickadance]</vt:lpstr>
      <vt:lpstr>Explanation of Previous Code</vt:lpstr>
      <vt:lpstr>protected_mode_jump ()  (2)</vt:lpstr>
      <vt:lpstr>Explanation of Previous Code</vt:lpstr>
      <vt:lpstr>Function .Lin_pm32 (1) </vt:lpstr>
      <vt:lpstr>Function .Lin_pm32 (2) </vt:lpstr>
      <vt:lpstr>Function .Lin_pm32 (3) </vt:lpstr>
      <vt:lpstr>PowerPoint 簡報</vt:lpstr>
      <vt:lpstr>SYM_T_FUNC</vt:lpstr>
      <vt:lpstr>SYM_FUNC_END(name)</vt:lpstr>
      <vt:lpstr>32-bit entry point</vt:lpstr>
      <vt:lpstr>Compressed File bzimage</vt:lpstr>
      <vt:lpstr>PowerPoint 簡報</vt:lpstr>
      <vt:lpstr>vmlinuz [ryan0988]</vt:lpstr>
      <vt:lpstr>vmlinuz [肖楠]</vt:lpstr>
      <vt:lpstr>vmlinuz 的建立 [ryan0988]</vt:lpstr>
      <vt:lpstr>zImage and bzImage [ryan0988]</vt:lpstr>
      <vt:lpstr>More about vmlinuz [ryan0988]</vt:lpstr>
      <vt:lpstr>vmlinux and vmlinuz[ryan0988]</vt:lpstr>
      <vt:lpstr>Linux Kernel</vt:lpstr>
      <vt:lpstr>Linux Boot Process [A Cloud Chef]</vt:lpstr>
      <vt:lpstr>Linux Boot Process [A Cloud Chef]</vt:lpstr>
      <vt:lpstr>Linux Boot Process [A Cloud Chef]</vt:lpstr>
      <vt:lpstr>Physical Memory Layout after Boot [tobyjiang]</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Linux-insides  [0xAX]</dc:title>
  <dc:creator>Fu-Hau H</dc:creator>
  <cp:lastModifiedBy>Alvin Hsu</cp:lastModifiedBy>
  <cp:revision>281</cp:revision>
  <dcterms:created xsi:type="dcterms:W3CDTF">2020-07-26T03:15:45Z</dcterms:created>
  <dcterms:modified xsi:type="dcterms:W3CDTF">2020-09-21T14:45:47Z</dcterms:modified>
</cp:coreProperties>
</file>