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2"/>
  </p:notesMasterIdLst>
  <p:sldIdLst>
    <p:sldId id="256" r:id="rId2"/>
    <p:sldId id="265" r:id="rId3"/>
    <p:sldId id="268" r:id="rId4"/>
    <p:sldId id="372" r:id="rId5"/>
    <p:sldId id="418" r:id="rId6"/>
    <p:sldId id="467" r:id="rId7"/>
    <p:sldId id="374" r:id="rId8"/>
    <p:sldId id="379" r:id="rId9"/>
    <p:sldId id="468" r:id="rId10"/>
    <p:sldId id="469" r:id="rId11"/>
    <p:sldId id="376" r:id="rId12"/>
    <p:sldId id="470" r:id="rId13"/>
    <p:sldId id="412" r:id="rId14"/>
    <p:sldId id="413" r:id="rId15"/>
    <p:sldId id="471" r:id="rId16"/>
    <p:sldId id="373" r:id="rId17"/>
    <p:sldId id="377" r:id="rId18"/>
    <p:sldId id="375" r:id="rId19"/>
    <p:sldId id="472" r:id="rId20"/>
    <p:sldId id="473" r:id="rId21"/>
    <p:sldId id="474" r:id="rId22"/>
    <p:sldId id="266" r:id="rId23"/>
    <p:sldId id="270" r:id="rId24"/>
    <p:sldId id="269" r:id="rId25"/>
    <p:sldId id="271" r:id="rId26"/>
    <p:sldId id="272" r:id="rId27"/>
    <p:sldId id="273" r:id="rId28"/>
    <p:sldId id="275" r:id="rId29"/>
    <p:sldId id="274" r:id="rId30"/>
    <p:sldId id="257" r:id="rId31"/>
    <p:sldId id="276" r:id="rId32"/>
    <p:sldId id="258" r:id="rId33"/>
    <p:sldId id="260" r:id="rId34"/>
    <p:sldId id="259" r:id="rId35"/>
    <p:sldId id="261" r:id="rId36"/>
    <p:sldId id="262" r:id="rId37"/>
    <p:sldId id="263" r:id="rId38"/>
    <p:sldId id="264" r:id="rId39"/>
    <p:sldId id="475" r:id="rId40"/>
    <p:sldId id="476" r:id="rId4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iiBCcQlUnc+qb8rT++7XqIrLJ+j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76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3387" y="3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 name="Google Shape;85;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zh-TW"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a8481dc845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a8481dc845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5212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84fec40d5d_0_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g184fec40d5d_0_4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量子中繼器使用糾纏交換示意圖</a:t>
            </a:r>
            <a:endParaRPr/>
          </a:p>
          <a:p>
            <a:pPr marL="0" lvl="0" indent="0" algn="l" rtl="0">
              <a:lnSpc>
                <a:spcPct val="100000"/>
              </a:lnSpc>
              <a:spcBef>
                <a:spcPts val="0"/>
              </a:spcBef>
              <a:spcAft>
                <a:spcPts val="0"/>
              </a:spcAft>
              <a:buSzPts val="1100"/>
              <a:buNone/>
            </a:pPr>
            <a:endParaRPr/>
          </a:p>
          <a:p>
            <a:pPr marL="0" marR="0" lvl="0" indent="0" algn="l" rtl="0">
              <a:lnSpc>
                <a:spcPct val="100000"/>
              </a:lnSpc>
              <a:spcBef>
                <a:spcPts val="0"/>
              </a:spcBef>
              <a:spcAft>
                <a:spcPts val="0"/>
              </a:spcAft>
              <a:buClr>
                <a:srgbClr val="000000"/>
              </a:buClr>
              <a:buSzPts val="1100"/>
              <a:buFont typeface="Arial"/>
              <a:buNone/>
            </a:pPr>
            <a:r>
              <a:rPr lang="en-US" sz="1100"/>
              <a:t>節點 Sue 先產生兩對處於糾纏態的量子位元，其中一 個量子位元與 Alice 的量子位元糾纏，而另一個量子位 元與 Bob 的量子位元糾纏。此時 Sue 再針對本身擁有的兩個量子位元進行量子狀態交換，則會形成兩對量子位元糾纏，分別為 Sue 本身的兩個量子位元產生糾纏，並 且 Alice 與 Bob 的量子位元產生糾纏，形成糾纏交換。 儘管 Alice 與 Bob 原來並沒有直接的量子通道連線，而 且其量子位元也沒有任何關聯，但是 Alice 與 Bob 的量子位元還是可以形成量子糾纏。</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7b29bd6734_1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g17b29bd6734_10_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sz="1100" dirty="0"/>
              <a:t>目前網際網路的資訊安全，受到量子電腦計算能力的威脅。而現今網際網路大量的使用光纖來建立通信通道來傳 送位元資料。因為光子可以用來表示量子位元，因此我們恰好可以藉由光纖連線來建立量子通道</a:t>
            </a:r>
            <a:r>
              <a:rPr lang="en-US" altLang="zh-TW" sz="1100" dirty="0"/>
              <a:t>(quantum channel)</a:t>
            </a:r>
            <a:r>
              <a:rPr lang="zh-TW" altLang="en-US" sz="1100" dirty="0"/>
              <a:t>以傳送量子位元疊加態，並進一步建構量子網際網路</a:t>
            </a:r>
            <a:r>
              <a:rPr lang="en-US" altLang="zh-TW" sz="1100" dirty="0"/>
              <a:t>(quantum Internet or quantum internet)</a:t>
            </a:r>
            <a:r>
              <a:rPr lang="zh-TW" altLang="en-US" sz="1100" dirty="0"/>
              <a:t>，解除這個威脅。</a:t>
            </a:r>
            <a:endParaRPr lang="zh-TW" altLang="en-US" dirty="0"/>
          </a:p>
          <a:p>
            <a:pPr marL="0" marR="0" lvl="0" indent="0" algn="l" rtl="0">
              <a:lnSpc>
                <a:spcPct val="100000"/>
              </a:lnSpc>
              <a:spcBef>
                <a:spcPts val="0"/>
              </a:spcBef>
              <a:spcAft>
                <a:spcPts val="0"/>
              </a:spcAft>
              <a:buSzPts val="1100"/>
              <a:buNone/>
            </a:pPr>
            <a:endParaRPr sz="1100" b="0" i="0" strike="noStrike" cap="none" dirty="0">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a8481dc845_3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a8481dc845_3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7072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a8481dc845_3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a8481dc845_3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8550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d1be511281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g1d1be511281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zh-TW" sz="1200">
                <a:solidFill>
                  <a:srgbClr val="161616"/>
                </a:solidFill>
                <a:highlight>
                  <a:srgbClr val="FFFFFF"/>
                </a:highlight>
              </a:rPr>
              <a:t>ibmq_quito</a:t>
            </a:r>
            <a:endParaRPr/>
          </a:p>
        </p:txBody>
      </p:sp>
    </p:spTree>
    <p:extLst>
      <p:ext uri="{BB962C8B-B14F-4D97-AF65-F5344CB8AC3E}">
        <p14:creationId xmlns:p14="http://schemas.microsoft.com/office/powerpoint/2010/main" val="396614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d1be511281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g1d1be511281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zh-TW" sz="1200">
                <a:solidFill>
                  <a:srgbClr val="161616"/>
                </a:solidFill>
                <a:highlight>
                  <a:srgbClr val="FFFFFF"/>
                </a:highlight>
              </a:rPr>
              <a:t>ibmq_quito</a:t>
            </a:r>
            <a:endParaRPr/>
          </a:p>
        </p:txBody>
      </p:sp>
    </p:spTree>
    <p:extLst>
      <p:ext uri="{BB962C8B-B14F-4D97-AF65-F5344CB8AC3E}">
        <p14:creationId xmlns:p14="http://schemas.microsoft.com/office/powerpoint/2010/main" val="743305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d1be511281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g1d1be511281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zh-TW" sz="1200">
                <a:solidFill>
                  <a:srgbClr val="161616"/>
                </a:solidFill>
                <a:highlight>
                  <a:srgbClr val="FFFFFF"/>
                </a:highlight>
              </a:rPr>
              <a:t>ibmq_quito</a:t>
            </a:r>
            <a:endParaRPr/>
          </a:p>
        </p:txBody>
      </p:sp>
    </p:spTree>
    <p:extLst>
      <p:ext uri="{BB962C8B-B14F-4D97-AF65-F5344CB8AC3E}">
        <p14:creationId xmlns:p14="http://schemas.microsoft.com/office/powerpoint/2010/main" val="1058283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c02178ce0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g1c02178ce09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zh-TW" sz="1200" dirty="0">
                <a:solidFill>
                  <a:srgbClr val="161616"/>
                </a:solidFill>
                <a:highlight>
                  <a:srgbClr val="FFFFFF"/>
                </a:highlight>
              </a:rPr>
              <a:t>ibmq_quito</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d1be51128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g1d1be511281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zh-TW" sz="1200">
                <a:solidFill>
                  <a:srgbClr val="161616"/>
                </a:solidFill>
                <a:highlight>
                  <a:srgbClr val="FFFFFF"/>
                </a:highlight>
              </a:rPr>
              <a:t>ibmq_quito</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d1be51128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g1d1be511281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zh-TW" sz="1200">
                <a:solidFill>
                  <a:srgbClr val="161616"/>
                </a:solidFill>
                <a:highlight>
                  <a:srgbClr val="FFFFFF"/>
                </a:highlight>
              </a:rPr>
              <a:t>ibmq_quito</a:t>
            </a:r>
            <a:endParaRPr/>
          </a:p>
        </p:txBody>
      </p:sp>
    </p:spTree>
    <p:extLst>
      <p:ext uri="{BB962C8B-B14F-4D97-AF65-F5344CB8AC3E}">
        <p14:creationId xmlns:p14="http://schemas.microsoft.com/office/powerpoint/2010/main" val="2752822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d1be511281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g1d1be511281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zh-TW" sz="1200">
                <a:solidFill>
                  <a:srgbClr val="161616"/>
                </a:solidFill>
                <a:highlight>
                  <a:srgbClr val="FFFFFF"/>
                </a:highlight>
              </a:rPr>
              <a:t>ibmq_quito</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d1be511281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g1d1be511281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zh-TW" sz="1200">
                <a:solidFill>
                  <a:srgbClr val="161616"/>
                </a:solidFill>
                <a:highlight>
                  <a:srgbClr val="FFFFFF"/>
                </a:highlight>
              </a:rPr>
              <a:t>ibmq_quito</a:t>
            </a:r>
            <a:endParaRPr/>
          </a:p>
        </p:txBody>
      </p:sp>
    </p:spTree>
    <p:extLst>
      <p:ext uri="{BB962C8B-B14F-4D97-AF65-F5344CB8AC3E}">
        <p14:creationId xmlns:p14="http://schemas.microsoft.com/office/powerpoint/2010/main" val="28890167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d1be511281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g1d1be511281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zh-TW" sz="1200">
                <a:solidFill>
                  <a:srgbClr val="161616"/>
                </a:solidFill>
                <a:highlight>
                  <a:srgbClr val="FFFFFF"/>
                </a:highlight>
              </a:rPr>
              <a:t>ibmq_quito</a:t>
            </a:r>
            <a:endParaRPr/>
          </a:p>
        </p:txBody>
      </p:sp>
    </p:spTree>
    <p:extLst>
      <p:ext uri="{BB962C8B-B14F-4D97-AF65-F5344CB8AC3E}">
        <p14:creationId xmlns:p14="http://schemas.microsoft.com/office/powerpoint/2010/main" val="22419353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d1be511281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g1d1be511281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zh-TW" sz="1200">
                <a:solidFill>
                  <a:srgbClr val="161616"/>
                </a:solidFill>
                <a:highlight>
                  <a:srgbClr val="FFFFFF"/>
                </a:highlight>
              </a:rPr>
              <a:t>ibmq_quito</a:t>
            </a:r>
            <a:endParaRPr/>
          </a:p>
        </p:txBody>
      </p:sp>
    </p:spTree>
    <p:extLst>
      <p:ext uri="{BB962C8B-B14F-4D97-AF65-F5344CB8AC3E}">
        <p14:creationId xmlns:p14="http://schemas.microsoft.com/office/powerpoint/2010/main" val="24785129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d1be511281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g1d1be511281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zh-TW" sz="1200">
                <a:solidFill>
                  <a:srgbClr val="161616"/>
                </a:solidFill>
                <a:highlight>
                  <a:srgbClr val="FFFFFF"/>
                </a:highlight>
              </a:rPr>
              <a:t>ibmq_quito</a:t>
            </a:r>
            <a:endParaRPr/>
          </a:p>
        </p:txBody>
      </p:sp>
    </p:spTree>
    <p:extLst>
      <p:ext uri="{BB962C8B-B14F-4D97-AF65-F5344CB8AC3E}">
        <p14:creationId xmlns:p14="http://schemas.microsoft.com/office/powerpoint/2010/main" val="42825975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c02178ce0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g1c02178ce09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zh-TW" sz="1200">
                <a:solidFill>
                  <a:srgbClr val="161616"/>
                </a:solidFill>
                <a:highlight>
                  <a:srgbClr val="FFFFFF"/>
                </a:highlight>
              </a:rPr>
              <a:t>ibmq_quito</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d1be51128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g1d1be511281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zh-TW" sz="1200">
                <a:solidFill>
                  <a:srgbClr val="161616"/>
                </a:solidFill>
                <a:highlight>
                  <a:srgbClr val="FFFFFF"/>
                </a:highlight>
              </a:rPr>
              <a:t>ibmq_quito</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a8481dc845_2_52:notes"/>
          <p:cNvSpPr>
            <a:spLocks noGrp="1" noRot="1" noChangeAspect="1"/>
          </p:cNvSpPr>
          <p:nvPr>
            <p:ph type="sldImg" idx="2"/>
          </p:nvPr>
        </p:nvSpPr>
        <p:spPr>
          <a:xfrm>
            <a:off x="439738" y="706438"/>
            <a:ext cx="6284912" cy="35353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a8481dc845_2_52:notes"/>
          <p:cNvSpPr txBox="1">
            <a:spLocks noGrp="1"/>
          </p:cNvSpPr>
          <p:nvPr>
            <p:ph type="body" idx="1"/>
          </p:nvPr>
        </p:nvSpPr>
        <p:spPr>
          <a:xfrm>
            <a:off x="716383" y="4476722"/>
            <a:ext cx="5731065" cy="4241106"/>
          </a:xfrm>
          <a:prstGeom prst="rect">
            <a:avLst/>
          </a:prstGeom>
        </p:spPr>
        <p:txBody>
          <a:bodyPr spcFirstLastPara="1" wrap="square" lIns="94744" tIns="94744" rIns="94744" bIns="94744" anchor="t" anchorCtr="0">
            <a:noAutofit/>
          </a:bodyPr>
          <a:lstStyle/>
          <a:p>
            <a:pPr marL="0" indent="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a8481dc845_3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a8481dc845_3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sz="1100" dirty="0">
                <a:solidFill>
                  <a:schemeClr val="dk1"/>
                </a:solidFill>
              </a:rPr>
              <a:t>「在有關量子糾纏的實驗，確立貝爾不等式的違背驗證以及開拓量子資訊科學」</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078092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a8481dc845_3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a8481dc845_3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sz="1100" dirty="0">
                <a:solidFill>
                  <a:schemeClr val="dk1"/>
                </a:solidFill>
              </a:rPr>
              <a:t>「在有關量子糾纏的實驗，確立貝爾不等式的違背驗證以及開拓量子資訊科學」</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9719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a8481dc845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a8481dc845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9196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a8481dc845_3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a8481dc845_3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r>
              <a:rPr lang="en-US" altLang="zh-TW" sz="1100" b="0" i="0" u="none" strike="noStrike" cap="none" dirty="0">
                <a:solidFill>
                  <a:srgbClr val="000000"/>
                </a:solidFill>
                <a:effectLst/>
                <a:latin typeface="Arial"/>
                <a:ea typeface="Arial"/>
                <a:cs typeface="Arial"/>
                <a:sym typeface="Arial"/>
              </a:rPr>
              <a:t>[1] Cabello, </a:t>
            </a:r>
            <a:r>
              <a:rPr lang="en-US" altLang="zh-TW" sz="1100" b="0" i="0" u="none" strike="noStrike" cap="none" dirty="0" err="1">
                <a:solidFill>
                  <a:srgbClr val="000000"/>
                </a:solidFill>
                <a:effectLst/>
                <a:latin typeface="Arial"/>
                <a:ea typeface="Arial"/>
                <a:cs typeface="Arial"/>
                <a:sym typeface="Arial"/>
              </a:rPr>
              <a:t>Adán</a:t>
            </a:r>
            <a:r>
              <a:rPr lang="en-US" altLang="zh-TW" sz="1100" b="0" i="0" u="none" strike="noStrike" cap="none" dirty="0">
                <a:solidFill>
                  <a:srgbClr val="000000"/>
                </a:solidFill>
                <a:effectLst/>
                <a:latin typeface="Arial"/>
                <a:ea typeface="Arial"/>
                <a:cs typeface="Arial"/>
                <a:sym typeface="Arial"/>
              </a:rPr>
              <a:t> (February 5, 2002). "Bell's theorem with and without inequalities for the three-qubit Greenberger-Horne-</a:t>
            </a:r>
            <a:r>
              <a:rPr lang="en-US" altLang="zh-TW" sz="1100" b="0" i="0" u="none" strike="noStrike" cap="none" dirty="0" err="1">
                <a:solidFill>
                  <a:srgbClr val="000000"/>
                </a:solidFill>
                <a:effectLst/>
                <a:latin typeface="Arial"/>
                <a:ea typeface="Arial"/>
                <a:cs typeface="Arial"/>
                <a:sym typeface="Arial"/>
              </a:rPr>
              <a:t>Zeilinger</a:t>
            </a:r>
            <a:r>
              <a:rPr lang="en-US" altLang="zh-TW" sz="1100" b="0" i="0" u="none" strike="noStrike" cap="none" dirty="0">
                <a:solidFill>
                  <a:srgbClr val="000000"/>
                </a:solidFill>
                <a:effectLst/>
                <a:latin typeface="Arial"/>
                <a:ea typeface="Arial"/>
                <a:cs typeface="Arial"/>
                <a:sym typeface="Arial"/>
              </a:rPr>
              <a:t> and W states". Physical Review A. 65 (3): 032108. </a:t>
            </a:r>
            <a:r>
              <a:rPr lang="en-US" altLang="zh-TW" sz="1100" b="0" i="0" u="none" strike="noStrike" cap="none" dirty="0" err="1">
                <a:solidFill>
                  <a:srgbClr val="000000"/>
                </a:solidFill>
                <a:effectLst/>
                <a:latin typeface="Arial"/>
                <a:ea typeface="Arial"/>
                <a:cs typeface="Arial"/>
                <a:sym typeface="Arial"/>
              </a:rPr>
              <a:t>arXiv:quant-ph</a:t>
            </a:r>
            <a:r>
              <a:rPr lang="en-US" altLang="zh-TW" sz="1100" b="0" i="0" u="none" strike="noStrike" cap="none" dirty="0">
                <a:solidFill>
                  <a:srgbClr val="000000"/>
                </a:solidFill>
                <a:effectLst/>
                <a:latin typeface="Arial"/>
                <a:ea typeface="Arial"/>
                <a:cs typeface="Arial"/>
                <a:sym typeface="Arial"/>
              </a:rPr>
              <a:t>/0107146. doi:10.1103/PhysRevA.65.032108. ISSN 1050-2947.</a:t>
            </a:r>
            <a:endParaRPr lang="en-US" altLang="zh-TW" b="0" dirty="0">
              <a:effectLst/>
            </a:endParaRPr>
          </a:p>
          <a:p>
            <a:pPr rtl="0"/>
            <a:br>
              <a:rPr lang="en-US" altLang="zh-TW" b="0" dirty="0">
                <a:effectLst/>
              </a:rPr>
            </a:br>
            <a:r>
              <a:rPr lang="en-US" altLang="zh-TW" sz="1100" b="0" i="0" u="none" strike="noStrike" cap="none" dirty="0">
                <a:solidFill>
                  <a:srgbClr val="000000"/>
                </a:solidFill>
                <a:effectLst/>
                <a:latin typeface="Arial"/>
                <a:ea typeface="Arial"/>
                <a:cs typeface="Arial"/>
                <a:sym typeface="Arial"/>
              </a:rPr>
              <a:t>[2] W. </a:t>
            </a:r>
            <a:r>
              <a:rPr lang="en-US" altLang="zh-TW" sz="1100" b="0" i="0" u="none" strike="noStrike" cap="none" dirty="0" err="1">
                <a:solidFill>
                  <a:srgbClr val="000000"/>
                </a:solidFill>
                <a:effectLst/>
                <a:latin typeface="Arial"/>
                <a:ea typeface="Arial"/>
                <a:cs typeface="Arial"/>
                <a:sym typeface="Arial"/>
              </a:rPr>
              <a:t>Dür</a:t>
            </a:r>
            <a:r>
              <a:rPr lang="en-US" altLang="zh-TW" sz="1100" b="0" i="0" u="none" strike="noStrike" cap="none" dirty="0">
                <a:solidFill>
                  <a:srgbClr val="000000"/>
                </a:solidFill>
                <a:effectLst/>
                <a:latin typeface="Arial"/>
                <a:ea typeface="Arial"/>
                <a:cs typeface="Arial"/>
                <a:sym typeface="Arial"/>
              </a:rPr>
              <a:t>; G. Vidal &amp; J. I. </a:t>
            </a:r>
            <a:r>
              <a:rPr lang="en-US" altLang="zh-TW" sz="1100" b="0" i="0" u="none" strike="noStrike" cap="none" dirty="0" err="1">
                <a:solidFill>
                  <a:srgbClr val="000000"/>
                </a:solidFill>
                <a:effectLst/>
                <a:latin typeface="Arial"/>
                <a:ea typeface="Arial"/>
                <a:cs typeface="Arial"/>
                <a:sym typeface="Arial"/>
              </a:rPr>
              <a:t>Cirac</a:t>
            </a:r>
            <a:r>
              <a:rPr lang="en-US" altLang="zh-TW" sz="1100" b="0" i="0" u="none" strike="noStrike" cap="none" dirty="0">
                <a:solidFill>
                  <a:srgbClr val="000000"/>
                </a:solidFill>
                <a:effectLst/>
                <a:latin typeface="Arial"/>
                <a:ea typeface="Arial"/>
                <a:cs typeface="Arial"/>
                <a:sym typeface="Arial"/>
              </a:rPr>
              <a:t> (2000). "Three qubits can be entangled in two inequivalent ways". Phys. Rev. A. 62 (6): 062314. </a:t>
            </a:r>
            <a:r>
              <a:rPr lang="en-US" altLang="zh-TW" sz="1100" b="0" i="0" u="none" strike="noStrike" cap="none" dirty="0" err="1">
                <a:solidFill>
                  <a:srgbClr val="000000"/>
                </a:solidFill>
                <a:effectLst/>
                <a:latin typeface="Arial"/>
                <a:ea typeface="Arial"/>
                <a:cs typeface="Arial"/>
                <a:sym typeface="Arial"/>
              </a:rPr>
              <a:t>arXiv:quant-ph</a:t>
            </a:r>
            <a:r>
              <a:rPr lang="en-US" altLang="zh-TW" sz="1100" b="0" i="0" u="none" strike="noStrike" cap="none" dirty="0">
                <a:solidFill>
                  <a:srgbClr val="000000"/>
                </a:solidFill>
                <a:effectLst/>
                <a:latin typeface="Arial"/>
                <a:ea typeface="Arial"/>
                <a:cs typeface="Arial"/>
                <a:sym typeface="Arial"/>
              </a:rPr>
              <a:t>/0005115. Bibcode:2000PhRvA..62f2314D. doi:10.1103/PhysRevA.62.062314. S2CID 16636159.</a:t>
            </a:r>
            <a:endParaRPr lang="en-US" altLang="zh-TW" b="0" dirty="0">
              <a:effectLst/>
            </a:endParaRPr>
          </a:p>
          <a:p>
            <a:br>
              <a:rPr lang="en-US" altLang="zh-TW" dirty="0"/>
            </a:br>
            <a:endParaRPr dirty="0"/>
          </a:p>
        </p:txBody>
      </p:sp>
    </p:spTree>
    <p:extLst>
      <p:ext uri="{BB962C8B-B14F-4D97-AF65-F5344CB8AC3E}">
        <p14:creationId xmlns:p14="http://schemas.microsoft.com/office/powerpoint/2010/main" val="2905324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a8481dc845_4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a8481dc845_4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ltLang="zh-TW" dirty="0">
                <a:latin typeface="Arial" panose="020B0604020202020204" pitchFamily="34" charset="0"/>
              </a:rPr>
              <a:t>1] Cabello, </a:t>
            </a:r>
            <a:r>
              <a:rPr lang="en-US" altLang="zh-TW" dirty="0" err="1">
                <a:latin typeface="Arial" panose="020B0604020202020204" pitchFamily="34" charset="0"/>
              </a:rPr>
              <a:t>Adán</a:t>
            </a:r>
            <a:r>
              <a:rPr lang="en-US" altLang="zh-TW" dirty="0">
                <a:latin typeface="Arial" panose="020B0604020202020204" pitchFamily="34" charset="0"/>
              </a:rPr>
              <a:t> (February 5, 2002). "Bell's theorem with and without inequalities for the three-qubit Greenberger-Horne-</a:t>
            </a:r>
            <a:r>
              <a:rPr lang="en-US" altLang="zh-TW" dirty="0" err="1">
                <a:latin typeface="Arial" panose="020B0604020202020204" pitchFamily="34" charset="0"/>
              </a:rPr>
              <a:t>Zeilinger</a:t>
            </a:r>
            <a:r>
              <a:rPr lang="en-US" altLang="zh-TW" dirty="0">
                <a:latin typeface="Arial" panose="020B0604020202020204" pitchFamily="34" charset="0"/>
              </a:rPr>
              <a:t> and W states". Physical Review A. 65 (3): 032108. </a:t>
            </a:r>
            <a:r>
              <a:rPr lang="en-US" altLang="zh-TW" dirty="0" err="1">
                <a:latin typeface="Arial" panose="020B0604020202020204" pitchFamily="34" charset="0"/>
              </a:rPr>
              <a:t>arXiv:quant-ph</a:t>
            </a:r>
            <a:r>
              <a:rPr lang="en-US" altLang="zh-TW" dirty="0">
                <a:latin typeface="Arial" panose="020B0604020202020204" pitchFamily="34" charset="0"/>
              </a:rPr>
              <a:t>/0107146. doi:10.1103/PhysRevA.65.032108. ISSN 1050-2947.</a:t>
            </a:r>
            <a:endParaRPr lang="en-US" altLang="zh-TW" dirty="0"/>
          </a:p>
          <a:p>
            <a:br>
              <a:rPr lang="en-US" altLang="zh-TW" dirty="0"/>
            </a:br>
            <a:r>
              <a:rPr lang="en-US" altLang="zh-TW" dirty="0">
                <a:latin typeface="Arial" panose="020B0604020202020204" pitchFamily="34" charset="0"/>
              </a:rPr>
              <a:t>[2] W. </a:t>
            </a:r>
            <a:r>
              <a:rPr lang="en-US" altLang="zh-TW" dirty="0" err="1">
                <a:latin typeface="Arial" panose="020B0604020202020204" pitchFamily="34" charset="0"/>
              </a:rPr>
              <a:t>Dür</a:t>
            </a:r>
            <a:r>
              <a:rPr lang="en-US" altLang="zh-TW" dirty="0">
                <a:latin typeface="Arial" panose="020B0604020202020204" pitchFamily="34" charset="0"/>
              </a:rPr>
              <a:t>; G. Vidal &amp; J. I. </a:t>
            </a:r>
            <a:r>
              <a:rPr lang="en-US" altLang="zh-TW" dirty="0" err="1">
                <a:latin typeface="Arial" panose="020B0604020202020204" pitchFamily="34" charset="0"/>
              </a:rPr>
              <a:t>Cirac</a:t>
            </a:r>
            <a:r>
              <a:rPr lang="en-US" altLang="zh-TW" dirty="0">
                <a:latin typeface="Arial" panose="020B0604020202020204" pitchFamily="34" charset="0"/>
              </a:rPr>
              <a:t> (2000). "Three qubits can be entangled in two inequivalent ways". Phys. Rev. A. 62 (6): 062314. </a:t>
            </a:r>
            <a:r>
              <a:rPr lang="en-US" altLang="zh-TW" dirty="0" err="1">
                <a:latin typeface="Arial" panose="020B0604020202020204" pitchFamily="34" charset="0"/>
              </a:rPr>
              <a:t>arXiv:quant-ph</a:t>
            </a:r>
            <a:r>
              <a:rPr lang="en-US" altLang="zh-TW" dirty="0">
                <a:latin typeface="Arial" panose="020B0604020202020204" pitchFamily="34" charset="0"/>
              </a:rPr>
              <a:t>/0005115. Bibcode:2000PhRvA..62f2314D. doi:10.1103/PhysRevA.62.062314. S2CID 16636159.</a:t>
            </a:r>
            <a:endParaRPr lang="en-US" altLang="zh-TW" dirty="0"/>
          </a:p>
          <a:p>
            <a:br>
              <a:rPr lang="en-US" altLang="zh-TW" dirty="0"/>
            </a:br>
            <a:endParaRPr lang="zh-TW" alt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458262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標題投影片" type="title">
  <p:cSld name="TITLE">
    <p:spTree>
      <p:nvGrpSpPr>
        <p:cNvPr id="1" name="Shape 20"/>
        <p:cNvGrpSpPr/>
        <p:nvPr/>
      </p:nvGrpSpPr>
      <p:grpSpPr>
        <a:xfrm>
          <a:off x="0" y="0"/>
          <a:ext cx="0" cy="0"/>
          <a:chOff x="0" y="0"/>
          <a:chExt cx="0" cy="0"/>
        </a:xfrm>
      </p:grpSpPr>
      <p:grpSp>
        <p:nvGrpSpPr>
          <p:cNvPr id="21" name="Google Shape;21;p9"/>
          <p:cNvGrpSpPr/>
          <p:nvPr/>
        </p:nvGrpSpPr>
        <p:grpSpPr>
          <a:xfrm>
            <a:off x="0" y="0"/>
            <a:ext cx="9144000" cy="5000625"/>
            <a:chOff x="0" y="0"/>
            <a:chExt cx="5881" cy="4200"/>
          </a:xfrm>
        </p:grpSpPr>
        <p:sp>
          <p:nvSpPr>
            <p:cNvPr id="22" name="Google Shape;22;p9"/>
            <p:cNvSpPr/>
            <p:nvPr/>
          </p:nvSpPr>
          <p:spPr>
            <a:xfrm>
              <a:off x="0" y="0"/>
              <a:ext cx="2100" cy="4200"/>
            </a:xfrm>
            <a:prstGeom prst="rect">
              <a:avLst/>
            </a:prstGeom>
            <a:gradFill>
              <a:gsLst>
                <a:gs pos="0">
                  <a:schemeClr val="folHlink"/>
                </a:gs>
                <a:gs pos="100000">
                  <a:schemeClr val="lt1"/>
                </a:gs>
              </a:gsLst>
              <a:lin ang="0" scaled="0"/>
            </a:gra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chemeClr val="dk1"/>
                </a:buClr>
                <a:buSzPts val="1900"/>
                <a:buFont typeface="Arial"/>
                <a:buNone/>
              </a:pPr>
              <a:endParaRPr sz="1900" b="0" i="0" u="none" strike="noStrike" cap="none">
                <a:solidFill>
                  <a:srgbClr val="000000"/>
                </a:solidFill>
                <a:latin typeface="Times New Roman"/>
                <a:ea typeface="Times New Roman"/>
                <a:cs typeface="Times New Roman"/>
                <a:sym typeface="Times New Roman"/>
              </a:endParaRPr>
            </a:p>
          </p:txBody>
        </p:sp>
        <p:sp>
          <p:nvSpPr>
            <p:cNvPr id="23" name="Google Shape;23;p9"/>
            <p:cNvSpPr/>
            <p:nvPr/>
          </p:nvSpPr>
          <p:spPr>
            <a:xfrm>
              <a:off x="1081" y="1065"/>
              <a:ext cx="4800" cy="1500"/>
            </a:xfrm>
            <a:prstGeom prst="rect">
              <a:avLst/>
            </a:prstGeom>
            <a:solidFill>
              <a:schemeClr val="lt2"/>
            </a:solidFill>
            <a:ln>
              <a:noFill/>
            </a:ln>
          </p:spPr>
          <p:txBody>
            <a:bodyPr spcFirstLastPara="1" wrap="square" lIns="71100" tIns="35550" rIns="71100" bIns="35550" anchor="t" anchorCtr="0">
              <a:noAutofit/>
            </a:bodyPr>
            <a:lstStyle/>
            <a:p>
              <a:pPr marL="0" marR="0" lvl="0" indent="0" algn="l" rtl="0">
                <a:lnSpc>
                  <a:spcPct val="100000"/>
                </a:lnSpc>
                <a:spcBef>
                  <a:spcPts val="0"/>
                </a:spcBef>
                <a:spcAft>
                  <a:spcPts val="0"/>
                </a:spcAft>
                <a:buClr>
                  <a:schemeClr val="dk1"/>
                </a:buClr>
                <a:buSzPts val="1900"/>
                <a:buFont typeface="Arial"/>
                <a:buNone/>
              </a:pPr>
              <a:endParaRPr sz="1900" b="0" i="0" u="none" strike="noStrike" cap="none">
                <a:solidFill>
                  <a:srgbClr val="000000"/>
                </a:solidFill>
                <a:latin typeface="Times New Roman"/>
                <a:ea typeface="Times New Roman"/>
                <a:cs typeface="Times New Roman"/>
                <a:sym typeface="Times New Roman"/>
              </a:endParaRPr>
            </a:p>
          </p:txBody>
        </p:sp>
        <p:grpSp>
          <p:nvGrpSpPr>
            <p:cNvPr id="24" name="Google Shape;24;p9"/>
            <p:cNvGrpSpPr/>
            <p:nvPr/>
          </p:nvGrpSpPr>
          <p:grpSpPr>
            <a:xfrm>
              <a:off x="0" y="672"/>
              <a:ext cx="1737" cy="1885"/>
              <a:chOff x="0" y="672"/>
              <a:chExt cx="1737" cy="1885"/>
            </a:xfrm>
          </p:grpSpPr>
          <p:sp>
            <p:nvSpPr>
              <p:cNvPr id="25" name="Google Shape;25;p9"/>
              <p:cNvSpPr/>
              <p:nvPr/>
            </p:nvSpPr>
            <p:spPr>
              <a:xfrm>
                <a:off x="361" y="2257"/>
                <a:ext cx="300" cy="300"/>
              </a:xfrm>
              <a:prstGeom prst="rect">
                <a:avLst/>
              </a:prstGeom>
              <a:solidFill>
                <a:schemeClr val="accent2"/>
              </a:solidFill>
              <a:ln>
                <a:noFill/>
              </a:ln>
            </p:spPr>
            <p:txBody>
              <a:bodyPr spcFirstLastPara="1" wrap="square" lIns="71100" tIns="35550" rIns="71100" bIns="35550" anchor="t" anchorCtr="0">
                <a:noAutofit/>
              </a:bodyPr>
              <a:lstStyle/>
              <a:p>
                <a:pPr marL="0" marR="0" lvl="0" indent="0" algn="l" rtl="0">
                  <a:lnSpc>
                    <a:spcPct val="100000"/>
                  </a:lnSpc>
                  <a:spcBef>
                    <a:spcPts val="0"/>
                  </a:spcBef>
                  <a:spcAft>
                    <a:spcPts val="0"/>
                  </a:spcAft>
                  <a:buClr>
                    <a:schemeClr val="dk1"/>
                  </a:buClr>
                  <a:buSzPts val="1900"/>
                  <a:buFont typeface="Arial"/>
                  <a:buNone/>
                </a:pPr>
                <a:endParaRPr sz="1900" b="0" i="0" u="none" strike="noStrike" cap="none">
                  <a:solidFill>
                    <a:srgbClr val="000000"/>
                  </a:solidFill>
                  <a:latin typeface="Times New Roman"/>
                  <a:ea typeface="Times New Roman"/>
                  <a:cs typeface="Times New Roman"/>
                  <a:sym typeface="Times New Roman"/>
                </a:endParaRPr>
              </a:p>
            </p:txBody>
          </p:sp>
          <p:sp>
            <p:nvSpPr>
              <p:cNvPr id="26" name="Google Shape;26;p9"/>
              <p:cNvSpPr/>
              <p:nvPr/>
            </p:nvSpPr>
            <p:spPr>
              <a:xfrm>
                <a:off x="1081" y="1065"/>
                <a:ext cx="300" cy="300"/>
              </a:xfrm>
              <a:prstGeom prst="rect">
                <a:avLst/>
              </a:prstGeom>
              <a:solidFill>
                <a:schemeClr val="folHlink"/>
              </a:solidFill>
              <a:ln>
                <a:noFill/>
              </a:ln>
            </p:spPr>
            <p:txBody>
              <a:bodyPr spcFirstLastPara="1" wrap="square" lIns="71100" tIns="35550" rIns="71100" bIns="35550" anchor="t" anchorCtr="0">
                <a:noAutofit/>
              </a:bodyPr>
              <a:lstStyle/>
              <a:p>
                <a:pPr marL="0" marR="0" lvl="0" indent="0" algn="l" rtl="0">
                  <a:lnSpc>
                    <a:spcPct val="100000"/>
                  </a:lnSpc>
                  <a:spcBef>
                    <a:spcPts val="0"/>
                  </a:spcBef>
                  <a:spcAft>
                    <a:spcPts val="0"/>
                  </a:spcAft>
                  <a:buClr>
                    <a:schemeClr val="dk1"/>
                  </a:buClr>
                  <a:buSzPts val="1900"/>
                  <a:buFont typeface="Arial"/>
                  <a:buNone/>
                </a:pPr>
                <a:endParaRPr sz="1900" b="0" i="0" u="none" strike="noStrike" cap="none">
                  <a:solidFill>
                    <a:srgbClr val="000000"/>
                  </a:solidFill>
                  <a:latin typeface="Times New Roman"/>
                  <a:ea typeface="Times New Roman"/>
                  <a:cs typeface="Times New Roman"/>
                  <a:sym typeface="Times New Roman"/>
                </a:endParaRPr>
              </a:p>
            </p:txBody>
          </p:sp>
          <p:sp>
            <p:nvSpPr>
              <p:cNvPr id="27" name="Google Shape;27;p9"/>
              <p:cNvSpPr/>
              <p:nvPr/>
            </p:nvSpPr>
            <p:spPr>
              <a:xfrm>
                <a:off x="1437" y="672"/>
                <a:ext cx="300" cy="300"/>
              </a:xfrm>
              <a:prstGeom prst="rect">
                <a:avLst/>
              </a:prstGeom>
              <a:solidFill>
                <a:schemeClr val="folHlink"/>
              </a:solidFill>
              <a:ln>
                <a:noFill/>
              </a:ln>
            </p:spPr>
            <p:txBody>
              <a:bodyPr spcFirstLastPara="1" wrap="square" lIns="71100" tIns="35550" rIns="71100" bIns="35550" anchor="t" anchorCtr="0">
                <a:noAutofit/>
              </a:bodyPr>
              <a:lstStyle/>
              <a:p>
                <a:pPr marL="0" marR="0" lvl="0" indent="0" algn="l" rtl="0">
                  <a:lnSpc>
                    <a:spcPct val="100000"/>
                  </a:lnSpc>
                  <a:spcBef>
                    <a:spcPts val="0"/>
                  </a:spcBef>
                  <a:spcAft>
                    <a:spcPts val="0"/>
                  </a:spcAft>
                  <a:buClr>
                    <a:schemeClr val="dk1"/>
                  </a:buClr>
                  <a:buSzPts val="1900"/>
                  <a:buFont typeface="Arial"/>
                  <a:buNone/>
                </a:pPr>
                <a:endParaRPr sz="1900" b="0" i="0" u="none" strike="noStrike" cap="none">
                  <a:solidFill>
                    <a:srgbClr val="000000"/>
                  </a:solidFill>
                  <a:latin typeface="Times New Roman"/>
                  <a:ea typeface="Times New Roman"/>
                  <a:cs typeface="Times New Roman"/>
                  <a:sym typeface="Times New Roman"/>
                </a:endParaRPr>
              </a:p>
            </p:txBody>
          </p:sp>
          <p:sp>
            <p:nvSpPr>
              <p:cNvPr id="28" name="Google Shape;28;p9"/>
              <p:cNvSpPr/>
              <p:nvPr/>
            </p:nvSpPr>
            <p:spPr>
              <a:xfrm>
                <a:off x="719" y="2257"/>
                <a:ext cx="300" cy="300"/>
              </a:xfrm>
              <a:prstGeom prst="rect">
                <a:avLst/>
              </a:prstGeom>
              <a:solidFill>
                <a:schemeClr val="lt2"/>
              </a:solidFill>
              <a:ln>
                <a:noFill/>
              </a:ln>
            </p:spPr>
            <p:txBody>
              <a:bodyPr spcFirstLastPara="1" wrap="square" lIns="71100" tIns="35550" rIns="71100" bIns="35550" anchor="t" anchorCtr="0">
                <a:noAutofit/>
              </a:bodyPr>
              <a:lstStyle/>
              <a:p>
                <a:pPr marL="0" marR="0" lvl="0" indent="0" algn="l" rtl="0">
                  <a:lnSpc>
                    <a:spcPct val="100000"/>
                  </a:lnSpc>
                  <a:spcBef>
                    <a:spcPts val="0"/>
                  </a:spcBef>
                  <a:spcAft>
                    <a:spcPts val="0"/>
                  </a:spcAft>
                  <a:buClr>
                    <a:schemeClr val="dk1"/>
                  </a:buClr>
                  <a:buSzPts val="1900"/>
                  <a:buFont typeface="Arial"/>
                  <a:buNone/>
                </a:pPr>
                <a:endParaRPr sz="1900" b="0" i="0" u="none" strike="noStrike" cap="none">
                  <a:solidFill>
                    <a:srgbClr val="000000"/>
                  </a:solidFill>
                  <a:latin typeface="Times New Roman"/>
                  <a:ea typeface="Times New Roman"/>
                  <a:cs typeface="Times New Roman"/>
                  <a:sym typeface="Times New Roman"/>
                </a:endParaRPr>
              </a:p>
            </p:txBody>
          </p:sp>
          <p:sp>
            <p:nvSpPr>
              <p:cNvPr id="29" name="Google Shape;29;p9"/>
              <p:cNvSpPr/>
              <p:nvPr/>
            </p:nvSpPr>
            <p:spPr>
              <a:xfrm>
                <a:off x="1437" y="1065"/>
                <a:ext cx="300" cy="300"/>
              </a:xfrm>
              <a:prstGeom prst="rect">
                <a:avLst/>
              </a:prstGeom>
              <a:solidFill>
                <a:schemeClr val="accent2"/>
              </a:solidFill>
              <a:ln>
                <a:noFill/>
              </a:ln>
            </p:spPr>
            <p:txBody>
              <a:bodyPr spcFirstLastPara="1" wrap="square" lIns="71100" tIns="35550" rIns="71100" bIns="35550" anchor="t" anchorCtr="0">
                <a:noAutofit/>
              </a:bodyPr>
              <a:lstStyle/>
              <a:p>
                <a:pPr marL="0" marR="0" lvl="0" indent="0" algn="l" rtl="0">
                  <a:lnSpc>
                    <a:spcPct val="100000"/>
                  </a:lnSpc>
                  <a:spcBef>
                    <a:spcPts val="0"/>
                  </a:spcBef>
                  <a:spcAft>
                    <a:spcPts val="0"/>
                  </a:spcAft>
                  <a:buClr>
                    <a:schemeClr val="dk1"/>
                  </a:buClr>
                  <a:buSzPts val="1900"/>
                  <a:buFont typeface="Arial"/>
                  <a:buNone/>
                </a:pPr>
                <a:endParaRPr sz="1900" b="0" i="0" u="none" strike="noStrike" cap="none">
                  <a:solidFill>
                    <a:srgbClr val="000000"/>
                  </a:solidFill>
                  <a:latin typeface="Times New Roman"/>
                  <a:ea typeface="Times New Roman"/>
                  <a:cs typeface="Times New Roman"/>
                  <a:sym typeface="Times New Roman"/>
                </a:endParaRPr>
              </a:p>
            </p:txBody>
          </p:sp>
          <p:sp>
            <p:nvSpPr>
              <p:cNvPr id="30" name="Google Shape;30;p9"/>
              <p:cNvSpPr/>
              <p:nvPr/>
            </p:nvSpPr>
            <p:spPr>
              <a:xfrm>
                <a:off x="719" y="1464"/>
                <a:ext cx="300" cy="300"/>
              </a:xfrm>
              <a:prstGeom prst="rect">
                <a:avLst/>
              </a:prstGeom>
              <a:solidFill>
                <a:schemeClr val="folHlink"/>
              </a:solidFill>
              <a:ln>
                <a:noFill/>
              </a:ln>
            </p:spPr>
            <p:txBody>
              <a:bodyPr spcFirstLastPara="1" wrap="square" lIns="71100" tIns="35550" rIns="71100" bIns="35550" anchor="t" anchorCtr="0">
                <a:noAutofit/>
              </a:bodyPr>
              <a:lstStyle/>
              <a:p>
                <a:pPr marL="0" marR="0" lvl="0" indent="0" algn="l" rtl="0">
                  <a:lnSpc>
                    <a:spcPct val="100000"/>
                  </a:lnSpc>
                  <a:spcBef>
                    <a:spcPts val="0"/>
                  </a:spcBef>
                  <a:spcAft>
                    <a:spcPts val="0"/>
                  </a:spcAft>
                  <a:buClr>
                    <a:schemeClr val="dk1"/>
                  </a:buClr>
                  <a:buSzPts val="1900"/>
                  <a:buFont typeface="Arial"/>
                  <a:buNone/>
                </a:pPr>
                <a:endParaRPr sz="1900" b="0" i="0" u="none" strike="noStrike" cap="none">
                  <a:solidFill>
                    <a:srgbClr val="000000"/>
                  </a:solidFill>
                  <a:latin typeface="Times New Roman"/>
                  <a:ea typeface="Times New Roman"/>
                  <a:cs typeface="Times New Roman"/>
                  <a:sym typeface="Times New Roman"/>
                </a:endParaRPr>
              </a:p>
            </p:txBody>
          </p:sp>
          <p:sp>
            <p:nvSpPr>
              <p:cNvPr id="31" name="Google Shape;31;p9"/>
              <p:cNvSpPr/>
              <p:nvPr/>
            </p:nvSpPr>
            <p:spPr>
              <a:xfrm>
                <a:off x="0" y="1464"/>
                <a:ext cx="300" cy="300"/>
              </a:xfrm>
              <a:prstGeom prst="rect">
                <a:avLst/>
              </a:prstGeom>
              <a:solidFill>
                <a:schemeClr val="lt2"/>
              </a:solidFill>
              <a:ln>
                <a:noFill/>
              </a:ln>
            </p:spPr>
            <p:txBody>
              <a:bodyPr spcFirstLastPara="1" wrap="square" lIns="71100" tIns="35550" rIns="71100" bIns="35550" anchor="t" anchorCtr="0">
                <a:noAutofit/>
              </a:bodyPr>
              <a:lstStyle/>
              <a:p>
                <a:pPr marL="0" marR="0" lvl="0" indent="0" algn="l" rtl="0">
                  <a:lnSpc>
                    <a:spcPct val="100000"/>
                  </a:lnSpc>
                  <a:spcBef>
                    <a:spcPts val="0"/>
                  </a:spcBef>
                  <a:spcAft>
                    <a:spcPts val="0"/>
                  </a:spcAft>
                  <a:buClr>
                    <a:schemeClr val="dk1"/>
                  </a:buClr>
                  <a:buSzPts val="1900"/>
                  <a:buFont typeface="Arial"/>
                  <a:buNone/>
                </a:pPr>
                <a:endParaRPr sz="1900" b="0" i="0" u="none" strike="noStrike" cap="none">
                  <a:solidFill>
                    <a:srgbClr val="000000"/>
                  </a:solidFill>
                  <a:latin typeface="Times New Roman"/>
                  <a:ea typeface="Times New Roman"/>
                  <a:cs typeface="Times New Roman"/>
                  <a:sym typeface="Times New Roman"/>
                </a:endParaRPr>
              </a:p>
            </p:txBody>
          </p:sp>
          <p:sp>
            <p:nvSpPr>
              <p:cNvPr id="32" name="Google Shape;32;p9"/>
              <p:cNvSpPr/>
              <p:nvPr/>
            </p:nvSpPr>
            <p:spPr>
              <a:xfrm>
                <a:off x="1081" y="1464"/>
                <a:ext cx="300" cy="300"/>
              </a:xfrm>
              <a:prstGeom prst="rect">
                <a:avLst/>
              </a:prstGeom>
              <a:solidFill>
                <a:schemeClr val="accent2"/>
              </a:solidFill>
              <a:ln>
                <a:noFill/>
              </a:ln>
            </p:spPr>
            <p:txBody>
              <a:bodyPr spcFirstLastPara="1" wrap="square" lIns="71100" tIns="35550" rIns="71100" bIns="35550" anchor="t" anchorCtr="0">
                <a:noAutofit/>
              </a:bodyPr>
              <a:lstStyle/>
              <a:p>
                <a:pPr marL="0" marR="0" lvl="0" indent="0" algn="l" rtl="0">
                  <a:lnSpc>
                    <a:spcPct val="100000"/>
                  </a:lnSpc>
                  <a:spcBef>
                    <a:spcPts val="0"/>
                  </a:spcBef>
                  <a:spcAft>
                    <a:spcPts val="0"/>
                  </a:spcAft>
                  <a:buClr>
                    <a:schemeClr val="dk1"/>
                  </a:buClr>
                  <a:buSzPts val="1900"/>
                  <a:buFont typeface="Arial"/>
                  <a:buNone/>
                </a:pPr>
                <a:endParaRPr sz="1900" b="0" i="0" u="none" strike="noStrike" cap="none">
                  <a:solidFill>
                    <a:srgbClr val="000000"/>
                  </a:solidFill>
                  <a:latin typeface="Times New Roman"/>
                  <a:ea typeface="Times New Roman"/>
                  <a:cs typeface="Times New Roman"/>
                  <a:sym typeface="Times New Roman"/>
                </a:endParaRPr>
              </a:p>
            </p:txBody>
          </p:sp>
          <p:sp>
            <p:nvSpPr>
              <p:cNvPr id="33" name="Google Shape;33;p9"/>
              <p:cNvSpPr/>
              <p:nvPr/>
            </p:nvSpPr>
            <p:spPr>
              <a:xfrm>
                <a:off x="361" y="1857"/>
                <a:ext cx="300" cy="300"/>
              </a:xfrm>
              <a:prstGeom prst="rect">
                <a:avLst/>
              </a:prstGeom>
              <a:solidFill>
                <a:schemeClr val="folHlink"/>
              </a:solidFill>
              <a:ln>
                <a:noFill/>
              </a:ln>
            </p:spPr>
            <p:txBody>
              <a:bodyPr spcFirstLastPara="1" wrap="square" lIns="71100" tIns="35550" rIns="71100" bIns="35550" anchor="t" anchorCtr="0">
                <a:noAutofit/>
              </a:bodyPr>
              <a:lstStyle/>
              <a:p>
                <a:pPr marL="0" marR="0" lvl="0" indent="0" algn="l" rtl="0">
                  <a:lnSpc>
                    <a:spcPct val="100000"/>
                  </a:lnSpc>
                  <a:spcBef>
                    <a:spcPts val="0"/>
                  </a:spcBef>
                  <a:spcAft>
                    <a:spcPts val="0"/>
                  </a:spcAft>
                  <a:buClr>
                    <a:schemeClr val="dk1"/>
                  </a:buClr>
                  <a:buSzPts val="1900"/>
                  <a:buFont typeface="Arial"/>
                  <a:buNone/>
                </a:pPr>
                <a:endParaRPr sz="1900" b="0" i="0" u="none" strike="noStrike" cap="none">
                  <a:solidFill>
                    <a:srgbClr val="000000"/>
                  </a:solidFill>
                  <a:latin typeface="Times New Roman"/>
                  <a:ea typeface="Times New Roman"/>
                  <a:cs typeface="Times New Roman"/>
                  <a:sym typeface="Times New Roman"/>
                </a:endParaRPr>
              </a:p>
            </p:txBody>
          </p:sp>
          <p:sp>
            <p:nvSpPr>
              <p:cNvPr id="34" name="Google Shape;34;p9"/>
              <p:cNvSpPr/>
              <p:nvPr/>
            </p:nvSpPr>
            <p:spPr>
              <a:xfrm>
                <a:off x="719" y="1857"/>
                <a:ext cx="300" cy="300"/>
              </a:xfrm>
              <a:prstGeom prst="rect">
                <a:avLst/>
              </a:prstGeom>
              <a:solidFill>
                <a:schemeClr val="accent2"/>
              </a:solidFill>
              <a:ln>
                <a:noFill/>
              </a:ln>
            </p:spPr>
            <p:txBody>
              <a:bodyPr spcFirstLastPara="1" wrap="square" lIns="71100" tIns="35550" rIns="71100" bIns="35550" anchor="t" anchorCtr="0">
                <a:noAutofit/>
              </a:bodyPr>
              <a:lstStyle/>
              <a:p>
                <a:pPr marL="0" marR="0" lvl="0" indent="0" algn="l" rtl="0">
                  <a:lnSpc>
                    <a:spcPct val="100000"/>
                  </a:lnSpc>
                  <a:spcBef>
                    <a:spcPts val="0"/>
                  </a:spcBef>
                  <a:spcAft>
                    <a:spcPts val="0"/>
                  </a:spcAft>
                  <a:buClr>
                    <a:schemeClr val="dk1"/>
                  </a:buClr>
                  <a:buSzPts val="1900"/>
                  <a:buFont typeface="Arial"/>
                  <a:buNone/>
                </a:pPr>
                <a:endParaRPr sz="1900" b="0" i="0" u="none" strike="noStrike" cap="none">
                  <a:solidFill>
                    <a:srgbClr val="000000"/>
                  </a:solidFill>
                  <a:latin typeface="Times New Roman"/>
                  <a:ea typeface="Times New Roman"/>
                  <a:cs typeface="Times New Roman"/>
                  <a:sym typeface="Times New Roman"/>
                </a:endParaRPr>
              </a:p>
            </p:txBody>
          </p:sp>
        </p:grpSp>
      </p:grpSp>
      <p:sp>
        <p:nvSpPr>
          <p:cNvPr id="35" name="Google Shape;35;p9"/>
          <p:cNvSpPr txBox="1">
            <a:spLocks noGrp="1"/>
          </p:cNvSpPr>
          <p:nvPr>
            <p:ph type="dt" idx="10"/>
          </p:nvPr>
        </p:nvSpPr>
        <p:spPr>
          <a:xfrm>
            <a:off x="457200" y="4686300"/>
            <a:ext cx="2133600" cy="342900"/>
          </a:xfrm>
          <a:prstGeom prst="rect">
            <a:avLst/>
          </a:prstGeom>
          <a:noFill/>
          <a:ln>
            <a:noFill/>
          </a:ln>
        </p:spPr>
        <p:txBody>
          <a:bodyPr spcFirstLastPara="1" wrap="square" lIns="71100" tIns="35550" rIns="71100" bIns="35550" anchor="b" anchorCtr="0">
            <a:noAutofit/>
          </a:bodyPr>
          <a:lstStyle>
            <a:lvl1pPr lvl="0" algn="l">
              <a:lnSpc>
                <a:spcPct val="10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36" name="Google Shape;36;p9"/>
          <p:cNvSpPr txBox="1">
            <a:spLocks noGrp="1"/>
          </p:cNvSpPr>
          <p:nvPr>
            <p:ph type="ftr" idx="11"/>
          </p:nvPr>
        </p:nvSpPr>
        <p:spPr>
          <a:xfrm>
            <a:off x="3124200" y="4686300"/>
            <a:ext cx="2895600" cy="342900"/>
          </a:xfrm>
          <a:prstGeom prst="rect">
            <a:avLst/>
          </a:prstGeom>
          <a:noFill/>
          <a:ln>
            <a:noFill/>
          </a:ln>
        </p:spPr>
        <p:txBody>
          <a:bodyPr spcFirstLastPara="1" wrap="square" lIns="71100" tIns="35550" rIns="71100" bIns="35550" anchor="b" anchorCtr="0">
            <a:noAutofit/>
          </a:bodyPr>
          <a:lstStyle>
            <a:lvl1pPr lvl="0" algn="ctr">
              <a:lnSpc>
                <a:spcPct val="100000"/>
              </a:lnSpc>
              <a:spcBef>
                <a:spcPts val="0"/>
              </a:spcBef>
              <a:spcAft>
                <a:spcPts val="0"/>
              </a:spcAft>
              <a:buClr>
                <a:schemeClr val="dk1"/>
              </a:buClr>
              <a:buSzPts val="1100"/>
              <a:buFont typeface="Arial"/>
              <a:buNone/>
              <a:defRPr b="0" i="0">
                <a:solidFill>
                  <a:schemeClr val="dk1"/>
                </a:solidFill>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37" name="Google Shape;37;p9"/>
          <p:cNvSpPr txBox="1">
            <a:spLocks noGrp="1"/>
          </p:cNvSpPr>
          <p:nvPr>
            <p:ph type="sldNum" idx="12"/>
          </p:nvPr>
        </p:nvSpPr>
        <p:spPr>
          <a:xfrm>
            <a:off x="7010400" y="4686300"/>
            <a:ext cx="2133600" cy="342900"/>
          </a:xfrm>
          <a:prstGeom prst="rect">
            <a:avLst/>
          </a:prstGeom>
          <a:noFill/>
          <a:ln>
            <a:noFill/>
          </a:ln>
        </p:spPr>
        <p:txBody>
          <a:bodyPr spcFirstLastPara="1" wrap="square" lIns="71100" tIns="35550" rIns="71100" bIns="35550"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
        <p:nvSpPr>
          <p:cNvPr id="38" name="Google Shape;38;p9"/>
          <p:cNvSpPr txBox="1">
            <a:spLocks noGrp="1"/>
          </p:cNvSpPr>
          <p:nvPr>
            <p:ph type="ctrTitle"/>
          </p:nvPr>
        </p:nvSpPr>
        <p:spPr>
          <a:xfrm>
            <a:off x="2971800" y="1371600"/>
            <a:ext cx="6019800" cy="1657500"/>
          </a:xfrm>
          <a:prstGeom prst="rect">
            <a:avLst/>
          </a:prstGeom>
          <a:noFill/>
          <a:ln>
            <a:noFill/>
          </a:ln>
        </p:spPr>
        <p:txBody>
          <a:bodyPr spcFirstLastPara="1" wrap="square" lIns="71100" tIns="35550" rIns="71100" bIns="35550" anchor="ctr" anchorCtr="0">
            <a:noAutofit/>
          </a:bodyPr>
          <a:lstStyle>
            <a:lvl1pPr lvl="0" algn="l">
              <a:lnSpc>
                <a:spcPct val="100000"/>
              </a:lnSpc>
              <a:spcBef>
                <a:spcPts val="0"/>
              </a:spcBef>
              <a:spcAft>
                <a:spcPts val="0"/>
              </a:spcAft>
              <a:buSzPts val="1100"/>
              <a:buNone/>
              <a:defRPr sz="3900">
                <a:solidFill>
                  <a:srgbClr val="FFFFF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9" name="Google Shape;39;p9"/>
          <p:cNvSpPr txBox="1">
            <a:spLocks noGrp="1"/>
          </p:cNvSpPr>
          <p:nvPr>
            <p:ph type="subTitle" idx="1"/>
          </p:nvPr>
        </p:nvSpPr>
        <p:spPr>
          <a:xfrm>
            <a:off x="6019800" y="3177388"/>
            <a:ext cx="2971800" cy="1337700"/>
          </a:xfrm>
          <a:prstGeom prst="rect">
            <a:avLst/>
          </a:prstGeom>
          <a:noFill/>
          <a:ln>
            <a:noFill/>
          </a:ln>
        </p:spPr>
        <p:txBody>
          <a:bodyPr spcFirstLastPara="1" wrap="square" lIns="71100" tIns="35550" rIns="71100" bIns="35550" anchor="t" anchorCtr="0">
            <a:noAutofit/>
          </a:bodyPr>
          <a:lstStyle>
            <a:lvl1pPr lvl="0" algn="l">
              <a:lnSpc>
                <a:spcPct val="100000"/>
              </a:lnSpc>
              <a:spcBef>
                <a:spcPts val="500"/>
              </a:spcBef>
              <a:spcAft>
                <a:spcPts val="0"/>
              </a:spcAft>
              <a:buSzPts val="2000"/>
              <a:buFont typeface="Noto Sans Symbols"/>
              <a:buNone/>
              <a:defRPr sz="2600"/>
            </a:lvl1pPr>
            <a:lvl2pPr lvl="1" algn="l">
              <a:lnSpc>
                <a:spcPct val="100000"/>
              </a:lnSpc>
              <a:spcBef>
                <a:spcPts val="300"/>
              </a:spcBef>
              <a:spcAft>
                <a:spcPts val="0"/>
              </a:spcAft>
              <a:buSzPts val="1100"/>
              <a:buChar char="◻"/>
              <a:defRPr/>
            </a:lvl2pPr>
            <a:lvl3pPr lvl="2" algn="l">
              <a:lnSpc>
                <a:spcPct val="100000"/>
              </a:lnSpc>
              <a:spcBef>
                <a:spcPts val="300"/>
              </a:spcBef>
              <a:spcAft>
                <a:spcPts val="0"/>
              </a:spcAft>
              <a:buSzPts val="900"/>
              <a:buChar char="■"/>
              <a:defRPr/>
            </a:lvl3pPr>
            <a:lvl4pPr lvl="3" algn="l">
              <a:lnSpc>
                <a:spcPct val="100000"/>
              </a:lnSpc>
              <a:spcBef>
                <a:spcPts val="300"/>
              </a:spcBef>
              <a:spcAft>
                <a:spcPts val="0"/>
              </a:spcAft>
              <a:buSzPts val="1000"/>
              <a:buChar char="◻"/>
              <a:defRPr/>
            </a:lvl4pPr>
            <a:lvl5pPr lvl="4" algn="l">
              <a:lnSpc>
                <a:spcPct val="100000"/>
              </a:lnSpc>
              <a:spcBef>
                <a:spcPts val="300"/>
              </a:spcBef>
              <a:spcAft>
                <a:spcPts val="0"/>
              </a:spcAft>
              <a:buSzPts val="1400"/>
              <a:buChar char="▪"/>
              <a:defRPr/>
            </a:lvl5pPr>
            <a:lvl6pPr lvl="5" algn="l">
              <a:lnSpc>
                <a:spcPct val="100000"/>
              </a:lnSpc>
              <a:spcBef>
                <a:spcPts val="300"/>
              </a:spcBef>
              <a:spcAft>
                <a:spcPts val="0"/>
              </a:spcAft>
              <a:buSzPts val="1400"/>
              <a:buChar char="▪"/>
              <a:defRPr/>
            </a:lvl6pPr>
            <a:lvl7pPr lvl="6" algn="l">
              <a:lnSpc>
                <a:spcPct val="100000"/>
              </a:lnSpc>
              <a:spcBef>
                <a:spcPts val="300"/>
              </a:spcBef>
              <a:spcAft>
                <a:spcPts val="0"/>
              </a:spcAft>
              <a:buSzPts val="1400"/>
              <a:buChar char="▪"/>
              <a:defRPr/>
            </a:lvl7pPr>
            <a:lvl8pPr lvl="7" algn="l">
              <a:lnSpc>
                <a:spcPct val="100000"/>
              </a:lnSpc>
              <a:spcBef>
                <a:spcPts val="300"/>
              </a:spcBef>
              <a:spcAft>
                <a:spcPts val="0"/>
              </a:spcAft>
              <a:buSzPts val="1400"/>
              <a:buChar char="▪"/>
              <a:defRPr/>
            </a:lvl8pPr>
            <a:lvl9pPr lvl="8" algn="l">
              <a:lnSpc>
                <a:spcPct val="100000"/>
              </a:lnSpc>
              <a:spcBef>
                <a:spcPts val="300"/>
              </a:spcBef>
              <a:spcAft>
                <a:spcPts val="0"/>
              </a:spcAft>
              <a:buSzPts val="1400"/>
              <a:buChar char="▪"/>
              <a:defRPr/>
            </a:lvl9pPr>
          </a:lstStyle>
          <a:p>
            <a:endParaRPr/>
          </a:p>
        </p:txBody>
      </p:sp>
      <p:pic>
        <p:nvPicPr>
          <p:cNvPr id="40" name="Google Shape;40;p9"/>
          <p:cNvPicPr preferRelativeResize="0"/>
          <p:nvPr/>
        </p:nvPicPr>
        <p:blipFill rotWithShape="1">
          <a:blip r:embed="rId2">
            <a:alphaModFix/>
          </a:blip>
          <a:srcRect/>
          <a:stretch/>
        </p:blipFill>
        <p:spPr>
          <a:xfrm>
            <a:off x="7812360" y="4538967"/>
            <a:ext cx="729083" cy="45442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標題及內容" type="obj">
  <p:cSld name="OBJECT">
    <p:spTree>
      <p:nvGrpSpPr>
        <p:cNvPr id="1" name="Shape 41"/>
        <p:cNvGrpSpPr/>
        <p:nvPr/>
      </p:nvGrpSpPr>
      <p:grpSpPr>
        <a:xfrm>
          <a:off x="0" y="0"/>
          <a:ext cx="0" cy="0"/>
          <a:chOff x="0" y="0"/>
          <a:chExt cx="0" cy="0"/>
        </a:xfrm>
      </p:grpSpPr>
      <p:sp>
        <p:nvSpPr>
          <p:cNvPr id="42" name="Google Shape;42;gf3c4e27294_0_96"/>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 name="Google Shape;43;gf3c4e27294_0_96"/>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gf3c4e27294_0_9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 name="Google Shape;45;gf3c4e27294_0_9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6" name="Google Shape;46;gf3c4e27294_0_9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47"/>
        <p:cNvGrpSpPr/>
        <p:nvPr/>
      </p:nvGrpSpPr>
      <p:grpSpPr>
        <a:xfrm>
          <a:off x="0" y="0"/>
          <a:ext cx="0" cy="0"/>
          <a:chOff x="0" y="0"/>
          <a:chExt cx="0" cy="0"/>
        </a:xfrm>
      </p:grpSpPr>
      <p:sp>
        <p:nvSpPr>
          <p:cNvPr id="48" name="Google Shape;48;p11"/>
          <p:cNvSpPr txBox="1">
            <a:spLocks noGrp="1"/>
          </p:cNvSpPr>
          <p:nvPr>
            <p:ph type="ftr" idx="11"/>
          </p:nvPr>
        </p:nvSpPr>
        <p:spPr>
          <a:xfrm>
            <a:off x="2555882" y="4839891"/>
            <a:ext cx="4983300" cy="180900"/>
          </a:xfrm>
          <a:prstGeom prst="rect">
            <a:avLst/>
          </a:prstGeom>
          <a:noFill/>
          <a:ln>
            <a:noFill/>
          </a:ln>
        </p:spPr>
        <p:txBody>
          <a:bodyPr spcFirstLastPara="1" wrap="square" lIns="71100" tIns="35550" rIns="71100" bIns="35550" anchor="b" anchorCtr="0">
            <a:noAutofit/>
          </a:bodyPr>
          <a:lstStyle>
            <a:lvl1pPr lvl="0" algn="r">
              <a:lnSpc>
                <a:spcPct val="100000"/>
              </a:lnSpc>
              <a:spcBef>
                <a:spcPts val="0"/>
              </a:spcBef>
              <a:spcAft>
                <a:spcPts val="0"/>
              </a:spcAft>
              <a:buClr>
                <a:srgbClr val="A5002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49" name="Google Shape;49;p11"/>
          <p:cNvSpPr txBox="1">
            <a:spLocks noGrp="1"/>
          </p:cNvSpPr>
          <p:nvPr>
            <p:ph type="sldNum" idx="12"/>
          </p:nvPr>
        </p:nvSpPr>
        <p:spPr>
          <a:xfrm>
            <a:off x="7010400" y="4874349"/>
            <a:ext cx="2133600" cy="180900"/>
          </a:xfrm>
          <a:prstGeom prst="rect">
            <a:avLst/>
          </a:prstGeom>
          <a:noFill/>
          <a:ln>
            <a:noFill/>
          </a:ln>
        </p:spPr>
        <p:txBody>
          <a:bodyPr spcFirstLastPara="1" wrap="square" lIns="71100" tIns="35550" rIns="71100" bIns="35550"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
        <p:nvSpPr>
          <p:cNvPr id="50" name="Google Shape;50;p11"/>
          <p:cNvSpPr txBox="1">
            <a:spLocks noGrp="1"/>
          </p:cNvSpPr>
          <p:nvPr>
            <p:ph type="dt" idx="10"/>
          </p:nvPr>
        </p:nvSpPr>
        <p:spPr>
          <a:xfrm>
            <a:off x="468313" y="4677966"/>
            <a:ext cx="2133600" cy="357300"/>
          </a:xfrm>
          <a:prstGeom prst="rect">
            <a:avLst/>
          </a:prstGeom>
          <a:noFill/>
          <a:ln>
            <a:noFill/>
          </a:ln>
        </p:spPr>
        <p:txBody>
          <a:bodyPr spcFirstLastPara="1" wrap="square" lIns="71100" tIns="35550" rIns="71100" bIns="35550" anchor="b" anchorCtr="0">
            <a:noAutofit/>
          </a:bodyPr>
          <a:lstStyle>
            <a:lvl1pPr lvl="0" algn="l">
              <a:lnSpc>
                <a:spcPct val="10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51"/>
        <p:cNvGrpSpPr/>
        <p:nvPr/>
      </p:nvGrpSpPr>
      <p:grpSpPr>
        <a:xfrm>
          <a:off x="0" y="0"/>
          <a:ext cx="0" cy="0"/>
          <a:chOff x="0" y="0"/>
          <a:chExt cx="0" cy="0"/>
        </a:xfrm>
      </p:grpSpPr>
      <p:sp>
        <p:nvSpPr>
          <p:cNvPr id="52" name="Google Shape;52;p10"/>
          <p:cNvSpPr txBox="1">
            <a:spLocks noGrp="1"/>
          </p:cNvSpPr>
          <p:nvPr>
            <p:ph type="title"/>
          </p:nvPr>
        </p:nvSpPr>
        <p:spPr>
          <a:xfrm>
            <a:off x="457200" y="342900"/>
            <a:ext cx="8229600" cy="1028700"/>
          </a:xfrm>
          <a:prstGeom prst="rect">
            <a:avLst/>
          </a:prstGeom>
          <a:noFill/>
          <a:ln>
            <a:noFill/>
          </a:ln>
        </p:spPr>
        <p:txBody>
          <a:bodyPr spcFirstLastPara="1" wrap="square" lIns="71100" tIns="35550" rIns="71100" bIns="3555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 name="Google Shape;53;p10"/>
          <p:cNvSpPr txBox="1">
            <a:spLocks noGrp="1"/>
          </p:cNvSpPr>
          <p:nvPr>
            <p:ph type="ftr" idx="11"/>
          </p:nvPr>
        </p:nvSpPr>
        <p:spPr>
          <a:xfrm>
            <a:off x="2555882" y="4839891"/>
            <a:ext cx="4983300" cy="180900"/>
          </a:xfrm>
          <a:prstGeom prst="rect">
            <a:avLst/>
          </a:prstGeom>
          <a:noFill/>
          <a:ln>
            <a:noFill/>
          </a:ln>
        </p:spPr>
        <p:txBody>
          <a:bodyPr spcFirstLastPara="1" wrap="square" lIns="71100" tIns="35550" rIns="71100" bIns="35550" anchor="b" anchorCtr="0">
            <a:noAutofit/>
          </a:bodyPr>
          <a:lstStyle>
            <a:lvl1pPr lvl="0" algn="r">
              <a:lnSpc>
                <a:spcPct val="100000"/>
              </a:lnSpc>
              <a:spcBef>
                <a:spcPts val="0"/>
              </a:spcBef>
              <a:spcAft>
                <a:spcPts val="0"/>
              </a:spcAft>
              <a:buClr>
                <a:srgbClr val="A5002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54" name="Google Shape;54;p10"/>
          <p:cNvSpPr txBox="1">
            <a:spLocks noGrp="1"/>
          </p:cNvSpPr>
          <p:nvPr>
            <p:ph type="sldNum" idx="12"/>
          </p:nvPr>
        </p:nvSpPr>
        <p:spPr>
          <a:xfrm>
            <a:off x="7010400" y="4856560"/>
            <a:ext cx="2133600" cy="180900"/>
          </a:xfrm>
          <a:prstGeom prst="rect">
            <a:avLst/>
          </a:prstGeom>
          <a:noFill/>
          <a:ln>
            <a:noFill/>
          </a:ln>
        </p:spPr>
        <p:txBody>
          <a:bodyPr spcFirstLastPara="1" wrap="square" lIns="71100" tIns="35550" rIns="71100" bIns="35550"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
        <p:nvSpPr>
          <p:cNvPr id="55" name="Google Shape;55;p10"/>
          <p:cNvSpPr txBox="1">
            <a:spLocks noGrp="1"/>
          </p:cNvSpPr>
          <p:nvPr>
            <p:ph type="dt" idx="10"/>
          </p:nvPr>
        </p:nvSpPr>
        <p:spPr>
          <a:xfrm>
            <a:off x="468313" y="4677966"/>
            <a:ext cx="2133600" cy="357300"/>
          </a:xfrm>
          <a:prstGeom prst="rect">
            <a:avLst/>
          </a:prstGeom>
          <a:noFill/>
          <a:ln>
            <a:noFill/>
          </a:ln>
        </p:spPr>
        <p:txBody>
          <a:bodyPr spcFirstLastPara="1" wrap="square" lIns="71100" tIns="35550" rIns="71100" bIns="35550" anchor="b" anchorCtr="0">
            <a:noAutofit/>
          </a:bodyPr>
          <a:lstStyle>
            <a:lvl1pPr lvl="0" algn="l">
              <a:lnSpc>
                <a:spcPct val="10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含標題的內容" type="objTx">
  <p:cSld name="OBJECT_WITH_CAPTION_TEXT">
    <p:spTree>
      <p:nvGrpSpPr>
        <p:cNvPr id="1" name="Shape 56"/>
        <p:cNvGrpSpPr/>
        <p:nvPr/>
      </p:nvGrpSpPr>
      <p:grpSpPr>
        <a:xfrm>
          <a:off x="0" y="0"/>
          <a:ext cx="0" cy="0"/>
          <a:chOff x="0" y="0"/>
          <a:chExt cx="0" cy="0"/>
        </a:xfrm>
      </p:grpSpPr>
      <p:sp>
        <p:nvSpPr>
          <p:cNvPr id="57" name="Google Shape;57;p12"/>
          <p:cNvSpPr txBox="1">
            <a:spLocks noGrp="1"/>
          </p:cNvSpPr>
          <p:nvPr>
            <p:ph type="title"/>
          </p:nvPr>
        </p:nvSpPr>
        <p:spPr>
          <a:xfrm>
            <a:off x="457202" y="204788"/>
            <a:ext cx="3008400" cy="871800"/>
          </a:xfrm>
          <a:prstGeom prst="rect">
            <a:avLst/>
          </a:prstGeom>
          <a:noFill/>
          <a:ln>
            <a:noFill/>
          </a:ln>
        </p:spPr>
        <p:txBody>
          <a:bodyPr spcFirstLastPara="1" wrap="square" lIns="71100" tIns="35550" rIns="71100" bIns="35550" anchor="b" anchorCtr="0">
            <a:noAutofit/>
          </a:bodyPr>
          <a:lstStyle>
            <a:lvl1pPr lvl="0" algn="l">
              <a:lnSpc>
                <a:spcPct val="100000"/>
              </a:lnSpc>
              <a:spcBef>
                <a:spcPts val="0"/>
              </a:spcBef>
              <a:spcAft>
                <a:spcPts val="0"/>
              </a:spcAft>
              <a:buSzPts val="1100"/>
              <a:buNone/>
              <a:defRPr sz="1600" b="1"/>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8" name="Google Shape;58;p12"/>
          <p:cNvSpPr txBox="1">
            <a:spLocks noGrp="1"/>
          </p:cNvSpPr>
          <p:nvPr>
            <p:ph type="body" idx="1"/>
          </p:nvPr>
        </p:nvSpPr>
        <p:spPr>
          <a:xfrm>
            <a:off x="3575050" y="204797"/>
            <a:ext cx="5111700" cy="4389900"/>
          </a:xfrm>
          <a:prstGeom prst="rect">
            <a:avLst/>
          </a:prstGeom>
          <a:noFill/>
          <a:ln>
            <a:noFill/>
          </a:ln>
        </p:spPr>
        <p:txBody>
          <a:bodyPr spcFirstLastPara="1" wrap="square" lIns="71100" tIns="35550" rIns="71100" bIns="35550" anchor="t" anchorCtr="0">
            <a:noAutofit/>
          </a:bodyPr>
          <a:lstStyle>
            <a:lvl1pPr marL="457200" lvl="0" indent="-349250" algn="l">
              <a:lnSpc>
                <a:spcPct val="100000"/>
              </a:lnSpc>
              <a:spcBef>
                <a:spcPts val="500"/>
              </a:spcBef>
              <a:spcAft>
                <a:spcPts val="0"/>
              </a:spcAft>
              <a:buSzPts val="1900"/>
              <a:buChar char="■"/>
              <a:defRPr sz="2500"/>
            </a:lvl1pPr>
            <a:lvl2pPr marL="914400" lvl="1" indent="-336550" algn="l">
              <a:lnSpc>
                <a:spcPct val="100000"/>
              </a:lnSpc>
              <a:spcBef>
                <a:spcPts val="400"/>
              </a:spcBef>
              <a:spcAft>
                <a:spcPts val="0"/>
              </a:spcAft>
              <a:buSzPts val="1700"/>
              <a:buChar char="◻"/>
              <a:defRPr sz="2200"/>
            </a:lvl2pPr>
            <a:lvl3pPr marL="1371600" lvl="2" indent="-304800" algn="l">
              <a:lnSpc>
                <a:spcPct val="100000"/>
              </a:lnSpc>
              <a:spcBef>
                <a:spcPts val="400"/>
              </a:spcBef>
              <a:spcAft>
                <a:spcPts val="0"/>
              </a:spcAft>
              <a:buSzPts val="1200"/>
              <a:buChar char="■"/>
              <a:defRPr sz="1900"/>
            </a:lvl3pPr>
            <a:lvl4pPr marL="1828800" lvl="3" indent="-298450" algn="l">
              <a:lnSpc>
                <a:spcPct val="100000"/>
              </a:lnSpc>
              <a:spcBef>
                <a:spcPts val="300"/>
              </a:spcBef>
              <a:spcAft>
                <a:spcPts val="0"/>
              </a:spcAft>
              <a:buSzPts val="1100"/>
              <a:buChar char="◻"/>
              <a:defRPr sz="1600"/>
            </a:lvl4pPr>
            <a:lvl5pPr marL="2286000" lvl="4" indent="-330200" algn="l">
              <a:lnSpc>
                <a:spcPct val="100000"/>
              </a:lnSpc>
              <a:spcBef>
                <a:spcPts val="300"/>
              </a:spcBef>
              <a:spcAft>
                <a:spcPts val="0"/>
              </a:spcAft>
              <a:buSzPts val="1600"/>
              <a:buChar char="▪"/>
              <a:defRPr sz="1600"/>
            </a:lvl5pPr>
            <a:lvl6pPr marL="2743200" lvl="5" indent="-330200" algn="l">
              <a:lnSpc>
                <a:spcPct val="100000"/>
              </a:lnSpc>
              <a:spcBef>
                <a:spcPts val="300"/>
              </a:spcBef>
              <a:spcAft>
                <a:spcPts val="0"/>
              </a:spcAft>
              <a:buSzPts val="1600"/>
              <a:buChar char="▪"/>
              <a:defRPr sz="1600"/>
            </a:lvl6pPr>
            <a:lvl7pPr marL="3200400" lvl="6" indent="-330200" algn="l">
              <a:lnSpc>
                <a:spcPct val="100000"/>
              </a:lnSpc>
              <a:spcBef>
                <a:spcPts val="300"/>
              </a:spcBef>
              <a:spcAft>
                <a:spcPts val="0"/>
              </a:spcAft>
              <a:buSzPts val="1600"/>
              <a:buChar char="▪"/>
              <a:defRPr sz="1600"/>
            </a:lvl7pPr>
            <a:lvl8pPr marL="3657600" lvl="7" indent="-330200" algn="l">
              <a:lnSpc>
                <a:spcPct val="100000"/>
              </a:lnSpc>
              <a:spcBef>
                <a:spcPts val="300"/>
              </a:spcBef>
              <a:spcAft>
                <a:spcPts val="0"/>
              </a:spcAft>
              <a:buSzPts val="1600"/>
              <a:buChar char="▪"/>
              <a:defRPr sz="1600"/>
            </a:lvl8pPr>
            <a:lvl9pPr marL="4114800" lvl="8" indent="-330200" algn="l">
              <a:lnSpc>
                <a:spcPct val="100000"/>
              </a:lnSpc>
              <a:spcBef>
                <a:spcPts val="300"/>
              </a:spcBef>
              <a:spcAft>
                <a:spcPts val="0"/>
              </a:spcAft>
              <a:buSzPts val="1600"/>
              <a:buChar char="▪"/>
              <a:defRPr sz="1600"/>
            </a:lvl9pPr>
          </a:lstStyle>
          <a:p>
            <a:endParaRPr/>
          </a:p>
        </p:txBody>
      </p:sp>
      <p:sp>
        <p:nvSpPr>
          <p:cNvPr id="59" name="Google Shape;59;p12"/>
          <p:cNvSpPr txBox="1">
            <a:spLocks noGrp="1"/>
          </p:cNvSpPr>
          <p:nvPr>
            <p:ph type="body" idx="2"/>
          </p:nvPr>
        </p:nvSpPr>
        <p:spPr>
          <a:xfrm>
            <a:off x="457202" y="1076327"/>
            <a:ext cx="3008400" cy="3518400"/>
          </a:xfrm>
          <a:prstGeom prst="rect">
            <a:avLst/>
          </a:prstGeom>
          <a:noFill/>
          <a:ln>
            <a:noFill/>
          </a:ln>
        </p:spPr>
        <p:txBody>
          <a:bodyPr spcFirstLastPara="1" wrap="square" lIns="71100" tIns="35550" rIns="71100" bIns="35550" anchor="t" anchorCtr="0">
            <a:noAutofit/>
          </a:bodyPr>
          <a:lstStyle>
            <a:lvl1pPr marL="457200" lvl="0" indent="-228600" algn="l">
              <a:lnSpc>
                <a:spcPct val="100000"/>
              </a:lnSpc>
              <a:spcBef>
                <a:spcPts val="200"/>
              </a:spcBef>
              <a:spcAft>
                <a:spcPts val="0"/>
              </a:spcAft>
              <a:buSzPts val="800"/>
              <a:buNone/>
              <a:defRPr sz="1100"/>
            </a:lvl1pPr>
            <a:lvl2pPr marL="914400" lvl="1" indent="-228600" algn="l">
              <a:lnSpc>
                <a:spcPct val="100000"/>
              </a:lnSpc>
              <a:spcBef>
                <a:spcPts val="200"/>
              </a:spcBef>
              <a:spcAft>
                <a:spcPts val="0"/>
              </a:spcAft>
              <a:buSzPts val="700"/>
              <a:buNone/>
              <a:defRPr sz="900"/>
            </a:lvl2pPr>
            <a:lvl3pPr marL="1371600" lvl="2" indent="-228600" algn="l">
              <a:lnSpc>
                <a:spcPct val="100000"/>
              </a:lnSpc>
              <a:spcBef>
                <a:spcPts val="200"/>
              </a:spcBef>
              <a:spcAft>
                <a:spcPts val="0"/>
              </a:spcAft>
              <a:buSzPts val="500"/>
              <a:buNone/>
              <a:defRPr sz="800"/>
            </a:lvl3pPr>
            <a:lvl4pPr marL="1828800" lvl="3" indent="-228600" algn="l">
              <a:lnSpc>
                <a:spcPct val="100000"/>
              </a:lnSpc>
              <a:spcBef>
                <a:spcPts val="100"/>
              </a:spcBef>
              <a:spcAft>
                <a:spcPts val="0"/>
              </a:spcAft>
              <a:buSzPts val="500"/>
              <a:buNone/>
              <a:defRPr sz="700"/>
            </a:lvl4pPr>
            <a:lvl5pPr marL="2286000" lvl="4" indent="-228600" algn="l">
              <a:lnSpc>
                <a:spcPct val="100000"/>
              </a:lnSpc>
              <a:spcBef>
                <a:spcPts val="100"/>
              </a:spcBef>
              <a:spcAft>
                <a:spcPts val="0"/>
              </a:spcAft>
              <a:buSzPts val="700"/>
              <a:buNone/>
              <a:defRPr sz="700"/>
            </a:lvl5pPr>
            <a:lvl6pPr marL="2743200" lvl="5" indent="-228600" algn="l">
              <a:lnSpc>
                <a:spcPct val="100000"/>
              </a:lnSpc>
              <a:spcBef>
                <a:spcPts val="100"/>
              </a:spcBef>
              <a:spcAft>
                <a:spcPts val="0"/>
              </a:spcAft>
              <a:buSzPts val="700"/>
              <a:buNone/>
              <a:defRPr sz="700"/>
            </a:lvl6pPr>
            <a:lvl7pPr marL="3200400" lvl="6" indent="-228600" algn="l">
              <a:lnSpc>
                <a:spcPct val="100000"/>
              </a:lnSpc>
              <a:spcBef>
                <a:spcPts val="100"/>
              </a:spcBef>
              <a:spcAft>
                <a:spcPts val="0"/>
              </a:spcAft>
              <a:buSzPts val="700"/>
              <a:buNone/>
              <a:defRPr sz="700"/>
            </a:lvl7pPr>
            <a:lvl8pPr marL="3657600" lvl="7" indent="-228600" algn="l">
              <a:lnSpc>
                <a:spcPct val="100000"/>
              </a:lnSpc>
              <a:spcBef>
                <a:spcPts val="100"/>
              </a:spcBef>
              <a:spcAft>
                <a:spcPts val="0"/>
              </a:spcAft>
              <a:buSzPts val="700"/>
              <a:buNone/>
              <a:defRPr sz="700"/>
            </a:lvl8pPr>
            <a:lvl9pPr marL="4114800" lvl="8" indent="-228600" algn="l">
              <a:lnSpc>
                <a:spcPct val="100000"/>
              </a:lnSpc>
              <a:spcBef>
                <a:spcPts val="100"/>
              </a:spcBef>
              <a:spcAft>
                <a:spcPts val="0"/>
              </a:spcAft>
              <a:buSzPts val="700"/>
              <a:buNone/>
              <a:defRPr sz="700"/>
            </a:lvl9pPr>
          </a:lstStyle>
          <a:p>
            <a:endParaRPr/>
          </a:p>
        </p:txBody>
      </p:sp>
      <p:sp>
        <p:nvSpPr>
          <p:cNvPr id="60" name="Google Shape;60;p12"/>
          <p:cNvSpPr txBox="1">
            <a:spLocks noGrp="1"/>
          </p:cNvSpPr>
          <p:nvPr>
            <p:ph type="ftr" idx="11"/>
          </p:nvPr>
        </p:nvSpPr>
        <p:spPr>
          <a:xfrm>
            <a:off x="2555882" y="4839891"/>
            <a:ext cx="4983300" cy="180900"/>
          </a:xfrm>
          <a:prstGeom prst="rect">
            <a:avLst/>
          </a:prstGeom>
          <a:noFill/>
          <a:ln>
            <a:noFill/>
          </a:ln>
        </p:spPr>
        <p:txBody>
          <a:bodyPr spcFirstLastPara="1" wrap="square" lIns="71100" tIns="35550" rIns="71100" bIns="35550" anchor="b" anchorCtr="0">
            <a:noAutofit/>
          </a:bodyPr>
          <a:lstStyle>
            <a:lvl1pPr lvl="0" algn="r">
              <a:lnSpc>
                <a:spcPct val="100000"/>
              </a:lnSpc>
              <a:spcBef>
                <a:spcPts val="0"/>
              </a:spcBef>
              <a:spcAft>
                <a:spcPts val="0"/>
              </a:spcAft>
              <a:buClr>
                <a:srgbClr val="A5002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61" name="Google Shape;61;p12"/>
          <p:cNvSpPr txBox="1">
            <a:spLocks noGrp="1"/>
          </p:cNvSpPr>
          <p:nvPr>
            <p:ph type="sldNum" idx="12"/>
          </p:nvPr>
        </p:nvSpPr>
        <p:spPr>
          <a:xfrm>
            <a:off x="7010400" y="4873789"/>
            <a:ext cx="2133600" cy="180900"/>
          </a:xfrm>
          <a:prstGeom prst="rect">
            <a:avLst/>
          </a:prstGeom>
          <a:noFill/>
          <a:ln>
            <a:noFill/>
          </a:ln>
        </p:spPr>
        <p:txBody>
          <a:bodyPr spcFirstLastPara="1" wrap="square" lIns="71100" tIns="35550" rIns="71100" bIns="35550"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
        <p:nvSpPr>
          <p:cNvPr id="62" name="Google Shape;62;p12"/>
          <p:cNvSpPr txBox="1">
            <a:spLocks noGrp="1"/>
          </p:cNvSpPr>
          <p:nvPr>
            <p:ph type="dt" idx="10"/>
          </p:nvPr>
        </p:nvSpPr>
        <p:spPr>
          <a:xfrm>
            <a:off x="468313" y="4677966"/>
            <a:ext cx="2133600" cy="357300"/>
          </a:xfrm>
          <a:prstGeom prst="rect">
            <a:avLst/>
          </a:prstGeom>
          <a:noFill/>
          <a:ln>
            <a:noFill/>
          </a:ln>
        </p:spPr>
        <p:txBody>
          <a:bodyPr spcFirstLastPara="1" wrap="square" lIns="71100" tIns="35550" rIns="71100" bIns="35550" anchor="b" anchorCtr="0">
            <a:noAutofit/>
          </a:bodyPr>
          <a:lstStyle>
            <a:lvl1pPr lvl="0" algn="l">
              <a:lnSpc>
                <a:spcPct val="10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含標題的圖片" type="picTx">
  <p:cSld name="PICTURE_WITH_CAPTION_TEXT">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1792288" y="3600450"/>
            <a:ext cx="5486400" cy="425100"/>
          </a:xfrm>
          <a:prstGeom prst="rect">
            <a:avLst/>
          </a:prstGeom>
          <a:noFill/>
          <a:ln>
            <a:noFill/>
          </a:ln>
        </p:spPr>
        <p:txBody>
          <a:bodyPr spcFirstLastPara="1" wrap="square" lIns="71100" tIns="35550" rIns="71100" bIns="35550" anchor="b" anchorCtr="0">
            <a:noAutofit/>
          </a:bodyPr>
          <a:lstStyle>
            <a:lvl1pPr lvl="0" algn="l">
              <a:lnSpc>
                <a:spcPct val="100000"/>
              </a:lnSpc>
              <a:spcBef>
                <a:spcPts val="0"/>
              </a:spcBef>
              <a:spcAft>
                <a:spcPts val="0"/>
              </a:spcAft>
              <a:buSzPts val="1100"/>
              <a:buNone/>
              <a:defRPr sz="1600" b="1"/>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5" name="Google Shape;65;p13"/>
          <p:cNvSpPr>
            <a:spLocks noGrp="1"/>
          </p:cNvSpPr>
          <p:nvPr>
            <p:ph type="pic" idx="2"/>
          </p:nvPr>
        </p:nvSpPr>
        <p:spPr>
          <a:xfrm>
            <a:off x="1792288" y="459581"/>
            <a:ext cx="5486400" cy="3086100"/>
          </a:xfrm>
          <a:prstGeom prst="rect">
            <a:avLst/>
          </a:prstGeom>
          <a:noFill/>
          <a:ln>
            <a:noFill/>
          </a:ln>
        </p:spPr>
      </p:sp>
      <p:sp>
        <p:nvSpPr>
          <p:cNvPr id="66" name="Google Shape;66;p13"/>
          <p:cNvSpPr txBox="1">
            <a:spLocks noGrp="1"/>
          </p:cNvSpPr>
          <p:nvPr>
            <p:ph type="body" idx="1"/>
          </p:nvPr>
        </p:nvSpPr>
        <p:spPr>
          <a:xfrm>
            <a:off x="1792288" y="4025503"/>
            <a:ext cx="5486400" cy="603600"/>
          </a:xfrm>
          <a:prstGeom prst="rect">
            <a:avLst/>
          </a:prstGeom>
          <a:noFill/>
          <a:ln>
            <a:noFill/>
          </a:ln>
        </p:spPr>
        <p:txBody>
          <a:bodyPr spcFirstLastPara="1" wrap="square" lIns="71100" tIns="35550" rIns="71100" bIns="35550" anchor="t" anchorCtr="0">
            <a:noAutofit/>
          </a:bodyPr>
          <a:lstStyle>
            <a:lvl1pPr marL="457200" lvl="0" indent="-228600" algn="l">
              <a:lnSpc>
                <a:spcPct val="100000"/>
              </a:lnSpc>
              <a:spcBef>
                <a:spcPts val="200"/>
              </a:spcBef>
              <a:spcAft>
                <a:spcPts val="0"/>
              </a:spcAft>
              <a:buSzPts val="800"/>
              <a:buNone/>
              <a:defRPr sz="1100"/>
            </a:lvl1pPr>
            <a:lvl2pPr marL="914400" lvl="1" indent="-228600" algn="l">
              <a:lnSpc>
                <a:spcPct val="100000"/>
              </a:lnSpc>
              <a:spcBef>
                <a:spcPts val="200"/>
              </a:spcBef>
              <a:spcAft>
                <a:spcPts val="0"/>
              </a:spcAft>
              <a:buSzPts val="700"/>
              <a:buNone/>
              <a:defRPr sz="900"/>
            </a:lvl2pPr>
            <a:lvl3pPr marL="1371600" lvl="2" indent="-228600" algn="l">
              <a:lnSpc>
                <a:spcPct val="100000"/>
              </a:lnSpc>
              <a:spcBef>
                <a:spcPts val="200"/>
              </a:spcBef>
              <a:spcAft>
                <a:spcPts val="0"/>
              </a:spcAft>
              <a:buSzPts val="500"/>
              <a:buNone/>
              <a:defRPr sz="800"/>
            </a:lvl3pPr>
            <a:lvl4pPr marL="1828800" lvl="3" indent="-228600" algn="l">
              <a:lnSpc>
                <a:spcPct val="100000"/>
              </a:lnSpc>
              <a:spcBef>
                <a:spcPts val="100"/>
              </a:spcBef>
              <a:spcAft>
                <a:spcPts val="0"/>
              </a:spcAft>
              <a:buSzPts val="500"/>
              <a:buNone/>
              <a:defRPr sz="700"/>
            </a:lvl4pPr>
            <a:lvl5pPr marL="2286000" lvl="4" indent="-228600" algn="l">
              <a:lnSpc>
                <a:spcPct val="100000"/>
              </a:lnSpc>
              <a:spcBef>
                <a:spcPts val="100"/>
              </a:spcBef>
              <a:spcAft>
                <a:spcPts val="0"/>
              </a:spcAft>
              <a:buSzPts val="700"/>
              <a:buNone/>
              <a:defRPr sz="700"/>
            </a:lvl5pPr>
            <a:lvl6pPr marL="2743200" lvl="5" indent="-228600" algn="l">
              <a:lnSpc>
                <a:spcPct val="100000"/>
              </a:lnSpc>
              <a:spcBef>
                <a:spcPts val="100"/>
              </a:spcBef>
              <a:spcAft>
                <a:spcPts val="0"/>
              </a:spcAft>
              <a:buSzPts val="700"/>
              <a:buNone/>
              <a:defRPr sz="700"/>
            </a:lvl6pPr>
            <a:lvl7pPr marL="3200400" lvl="6" indent="-228600" algn="l">
              <a:lnSpc>
                <a:spcPct val="100000"/>
              </a:lnSpc>
              <a:spcBef>
                <a:spcPts val="100"/>
              </a:spcBef>
              <a:spcAft>
                <a:spcPts val="0"/>
              </a:spcAft>
              <a:buSzPts val="700"/>
              <a:buNone/>
              <a:defRPr sz="700"/>
            </a:lvl7pPr>
            <a:lvl8pPr marL="3657600" lvl="7" indent="-228600" algn="l">
              <a:lnSpc>
                <a:spcPct val="100000"/>
              </a:lnSpc>
              <a:spcBef>
                <a:spcPts val="100"/>
              </a:spcBef>
              <a:spcAft>
                <a:spcPts val="0"/>
              </a:spcAft>
              <a:buSzPts val="700"/>
              <a:buNone/>
              <a:defRPr sz="700"/>
            </a:lvl8pPr>
            <a:lvl9pPr marL="4114800" lvl="8" indent="-228600" algn="l">
              <a:lnSpc>
                <a:spcPct val="100000"/>
              </a:lnSpc>
              <a:spcBef>
                <a:spcPts val="100"/>
              </a:spcBef>
              <a:spcAft>
                <a:spcPts val="0"/>
              </a:spcAft>
              <a:buSzPts val="700"/>
              <a:buNone/>
              <a:defRPr sz="700"/>
            </a:lvl9pPr>
          </a:lstStyle>
          <a:p>
            <a:endParaRPr/>
          </a:p>
        </p:txBody>
      </p:sp>
      <p:sp>
        <p:nvSpPr>
          <p:cNvPr id="67" name="Google Shape;67;p13"/>
          <p:cNvSpPr txBox="1">
            <a:spLocks noGrp="1"/>
          </p:cNvSpPr>
          <p:nvPr>
            <p:ph type="ftr" idx="11"/>
          </p:nvPr>
        </p:nvSpPr>
        <p:spPr>
          <a:xfrm>
            <a:off x="2555882" y="4839891"/>
            <a:ext cx="4983300" cy="180900"/>
          </a:xfrm>
          <a:prstGeom prst="rect">
            <a:avLst/>
          </a:prstGeom>
          <a:noFill/>
          <a:ln>
            <a:noFill/>
          </a:ln>
        </p:spPr>
        <p:txBody>
          <a:bodyPr spcFirstLastPara="1" wrap="square" lIns="71100" tIns="35550" rIns="71100" bIns="35550" anchor="b" anchorCtr="0">
            <a:noAutofit/>
          </a:bodyPr>
          <a:lstStyle>
            <a:lvl1pPr lvl="0" algn="r">
              <a:lnSpc>
                <a:spcPct val="100000"/>
              </a:lnSpc>
              <a:spcBef>
                <a:spcPts val="0"/>
              </a:spcBef>
              <a:spcAft>
                <a:spcPts val="0"/>
              </a:spcAft>
              <a:buClr>
                <a:srgbClr val="A5002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68" name="Google Shape;68;p13"/>
          <p:cNvSpPr txBox="1">
            <a:spLocks noGrp="1"/>
          </p:cNvSpPr>
          <p:nvPr>
            <p:ph type="sldNum" idx="12"/>
          </p:nvPr>
        </p:nvSpPr>
        <p:spPr>
          <a:xfrm>
            <a:off x="7010400" y="4860342"/>
            <a:ext cx="2133600" cy="180900"/>
          </a:xfrm>
          <a:prstGeom prst="rect">
            <a:avLst/>
          </a:prstGeom>
          <a:noFill/>
          <a:ln>
            <a:noFill/>
          </a:ln>
        </p:spPr>
        <p:txBody>
          <a:bodyPr spcFirstLastPara="1" wrap="square" lIns="71100" tIns="35550" rIns="71100" bIns="35550"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
        <p:nvSpPr>
          <p:cNvPr id="69" name="Google Shape;69;p13"/>
          <p:cNvSpPr txBox="1">
            <a:spLocks noGrp="1"/>
          </p:cNvSpPr>
          <p:nvPr>
            <p:ph type="dt" idx="10"/>
          </p:nvPr>
        </p:nvSpPr>
        <p:spPr>
          <a:xfrm>
            <a:off x="468313" y="4677966"/>
            <a:ext cx="2133600" cy="357300"/>
          </a:xfrm>
          <a:prstGeom prst="rect">
            <a:avLst/>
          </a:prstGeom>
          <a:noFill/>
          <a:ln>
            <a:noFill/>
          </a:ln>
        </p:spPr>
        <p:txBody>
          <a:bodyPr spcFirstLastPara="1" wrap="square" lIns="71100" tIns="35550" rIns="71100" bIns="35550" anchor="b" anchorCtr="0">
            <a:noAutofit/>
          </a:bodyPr>
          <a:lstStyle>
            <a:lvl1pPr lvl="0" algn="l">
              <a:lnSpc>
                <a:spcPct val="10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457200" y="342900"/>
            <a:ext cx="8229600" cy="1028700"/>
          </a:xfrm>
          <a:prstGeom prst="rect">
            <a:avLst/>
          </a:prstGeom>
          <a:noFill/>
          <a:ln>
            <a:noFill/>
          </a:ln>
        </p:spPr>
        <p:txBody>
          <a:bodyPr spcFirstLastPara="1" wrap="square" lIns="71100" tIns="35550" rIns="71100" bIns="3555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2" name="Google Shape;72;p14"/>
          <p:cNvSpPr txBox="1">
            <a:spLocks noGrp="1"/>
          </p:cNvSpPr>
          <p:nvPr>
            <p:ph type="body" idx="1"/>
          </p:nvPr>
        </p:nvSpPr>
        <p:spPr>
          <a:xfrm rot="5400000">
            <a:off x="3043514" y="-1191688"/>
            <a:ext cx="3079200" cy="8229600"/>
          </a:xfrm>
          <a:prstGeom prst="rect">
            <a:avLst/>
          </a:prstGeom>
          <a:noFill/>
          <a:ln>
            <a:noFill/>
          </a:ln>
        </p:spPr>
        <p:txBody>
          <a:bodyPr spcFirstLastPara="1" wrap="square" lIns="71100" tIns="35550" rIns="71100" bIns="35550" anchor="t" anchorCtr="0">
            <a:noAutofit/>
          </a:bodyPr>
          <a:lstStyle>
            <a:lvl1pPr marL="457200" lvl="0" indent="-298450" algn="l">
              <a:lnSpc>
                <a:spcPct val="100000"/>
              </a:lnSpc>
              <a:spcBef>
                <a:spcPts val="300"/>
              </a:spcBef>
              <a:spcAft>
                <a:spcPts val="0"/>
              </a:spcAft>
              <a:buSzPts val="1100"/>
              <a:buChar char="■"/>
              <a:defRPr/>
            </a:lvl1pPr>
            <a:lvl2pPr marL="914400" lvl="1" indent="-298450" algn="l">
              <a:lnSpc>
                <a:spcPct val="100000"/>
              </a:lnSpc>
              <a:spcBef>
                <a:spcPts val="300"/>
              </a:spcBef>
              <a:spcAft>
                <a:spcPts val="0"/>
              </a:spcAft>
              <a:buSzPts val="1100"/>
              <a:buChar char="◻"/>
              <a:defRPr/>
            </a:lvl2pPr>
            <a:lvl3pPr marL="1371600" lvl="2" indent="-285750" algn="l">
              <a:lnSpc>
                <a:spcPct val="100000"/>
              </a:lnSpc>
              <a:spcBef>
                <a:spcPts val="300"/>
              </a:spcBef>
              <a:spcAft>
                <a:spcPts val="0"/>
              </a:spcAft>
              <a:buSzPts val="900"/>
              <a:buChar char="■"/>
              <a:defRPr/>
            </a:lvl3pPr>
            <a:lvl4pPr marL="1828800" lvl="3" indent="-292100" algn="l">
              <a:lnSpc>
                <a:spcPct val="100000"/>
              </a:lnSpc>
              <a:spcBef>
                <a:spcPts val="300"/>
              </a:spcBef>
              <a:spcAft>
                <a:spcPts val="0"/>
              </a:spcAft>
              <a:buSzPts val="1000"/>
              <a:buChar char="◻"/>
              <a:defRPr/>
            </a:lvl4pPr>
            <a:lvl5pPr marL="2286000" lvl="4" indent="-317500" algn="l">
              <a:lnSpc>
                <a:spcPct val="100000"/>
              </a:lnSpc>
              <a:spcBef>
                <a:spcPts val="300"/>
              </a:spcBef>
              <a:spcAft>
                <a:spcPts val="0"/>
              </a:spcAft>
              <a:buSzPts val="1400"/>
              <a:buChar char="▪"/>
              <a:defRPr/>
            </a:lvl5pPr>
            <a:lvl6pPr marL="2743200" lvl="5" indent="-317500" algn="l">
              <a:lnSpc>
                <a:spcPct val="100000"/>
              </a:lnSpc>
              <a:spcBef>
                <a:spcPts val="300"/>
              </a:spcBef>
              <a:spcAft>
                <a:spcPts val="0"/>
              </a:spcAft>
              <a:buSzPts val="1400"/>
              <a:buChar char="▪"/>
              <a:defRPr/>
            </a:lvl6pPr>
            <a:lvl7pPr marL="3200400" lvl="6" indent="-317500" algn="l">
              <a:lnSpc>
                <a:spcPct val="100000"/>
              </a:lnSpc>
              <a:spcBef>
                <a:spcPts val="300"/>
              </a:spcBef>
              <a:spcAft>
                <a:spcPts val="0"/>
              </a:spcAft>
              <a:buSzPts val="14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sp>
        <p:nvSpPr>
          <p:cNvPr id="73" name="Google Shape;73;p14"/>
          <p:cNvSpPr txBox="1">
            <a:spLocks noGrp="1"/>
          </p:cNvSpPr>
          <p:nvPr>
            <p:ph type="ftr" idx="11"/>
          </p:nvPr>
        </p:nvSpPr>
        <p:spPr>
          <a:xfrm>
            <a:off x="2555882" y="4839891"/>
            <a:ext cx="4983300" cy="180900"/>
          </a:xfrm>
          <a:prstGeom prst="rect">
            <a:avLst/>
          </a:prstGeom>
          <a:noFill/>
          <a:ln>
            <a:noFill/>
          </a:ln>
        </p:spPr>
        <p:txBody>
          <a:bodyPr spcFirstLastPara="1" wrap="square" lIns="71100" tIns="35550" rIns="71100" bIns="35550" anchor="b" anchorCtr="0">
            <a:noAutofit/>
          </a:bodyPr>
          <a:lstStyle>
            <a:lvl1pPr lvl="0" algn="r">
              <a:lnSpc>
                <a:spcPct val="100000"/>
              </a:lnSpc>
              <a:spcBef>
                <a:spcPts val="0"/>
              </a:spcBef>
              <a:spcAft>
                <a:spcPts val="0"/>
              </a:spcAft>
              <a:buClr>
                <a:srgbClr val="A5002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74" name="Google Shape;74;p14"/>
          <p:cNvSpPr txBox="1">
            <a:spLocks noGrp="1"/>
          </p:cNvSpPr>
          <p:nvPr>
            <p:ph type="sldNum" idx="12"/>
          </p:nvPr>
        </p:nvSpPr>
        <p:spPr>
          <a:xfrm>
            <a:off x="7010400" y="4856560"/>
            <a:ext cx="2133600" cy="180900"/>
          </a:xfrm>
          <a:prstGeom prst="rect">
            <a:avLst/>
          </a:prstGeom>
          <a:noFill/>
          <a:ln>
            <a:noFill/>
          </a:ln>
        </p:spPr>
        <p:txBody>
          <a:bodyPr spcFirstLastPara="1" wrap="square" lIns="71100" tIns="35550" rIns="71100" bIns="35550"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
        <p:nvSpPr>
          <p:cNvPr id="75" name="Google Shape;75;p14"/>
          <p:cNvSpPr txBox="1">
            <a:spLocks noGrp="1"/>
          </p:cNvSpPr>
          <p:nvPr>
            <p:ph type="dt" idx="10"/>
          </p:nvPr>
        </p:nvSpPr>
        <p:spPr>
          <a:xfrm>
            <a:off x="468313" y="4677966"/>
            <a:ext cx="2133600" cy="357300"/>
          </a:xfrm>
          <a:prstGeom prst="rect">
            <a:avLst/>
          </a:prstGeom>
          <a:noFill/>
          <a:ln>
            <a:noFill/>
          </a:ln>
        </p:spPr>
        <p:txBody>
          <a:bodyPr spcFirstLastPara="1" wrap="square" lIns="71100" tIns="35550" rIns="71100" bIns="35550" anchor="b" anchorCtr="0">
            <a:noAutofit/>
          </a:bodyPr>
          <a:lstStyle>
            <a:lvl1pPr lvl="0" algn="l">
              <a:lnSpc>
                <a:spcPct val="10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直排標題及文字" type="vertTitleAndTx">
  <p:cSld name="VERTICAL_TITLE_AND_VERTICAL_TEXT">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rot="5400000">
            <a:off x="5608513" y="1373400"/>
            <a:ext cx="4119900" cy="2058900"/>
          </a:xfrm>
          <a:prstGeom prst="rect">
            <a:avLst/>
          </a:prstGeom>
          <a:noFill/>
          <a:ln>
            <a:noFill/>
          </a:ln>
        </p:spPr>
        <p:txBody>
          <a:bodyPr spcFirstLastPara="1" wrap="square" lIns="71100" tIns="35550" rIns="71100" bIns="3555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8" name="Google Shape;78;p15"/>
          <p:cNvSpPr txBox="1">
            <a:spLocks noGrp="1"/>
          </p:cNvSpPr>
          <p:nvPr>
            <p:ph type="body" idx="1"/>
          </p:nvPr>
        </p:nvSpPr>
        <p:spPr>
          <a:xfrm rot="5400000">
            <a:off x="1411877" y="-611849"/>
            <a:ext cx="4119900" cy="6029400"/>
          </a:xfrm>
          <a:prstGeom prst="rect">
            <a:avLst/>
          </a:prstGeom>
          <a:noFill/>
          <a:ln>
            <a:noFill/>
          </a:ln>
        </p:spPr>
        <p:txBody>
          <a:bodyPr spcFirstLastPara="1" wrap="square" lIns="71100" tIns="35550" rIns="71100" bIns="35550" anchor="t" anchorCtr="0">
            <a:noAutofit/>
          </a:bodyPr>
          <a:lstStyle>
            <a:lvl1pPr marL="457200" lvl="0" indent="-298450" algn="l">
              <a:lnSpc>
                <a:spcPct val="100000"/>
              </a:lnSpc>
              <a:spcBef>
                <a:spcPts val="300"/>
              </a:spcBef>
              <a:spcAft>
                <a:spcPts val="0"/>
              </a:spcAft>
              <a:buSzPts val="1100"/>
              <a:buChar char="■"/>
              <a:defRPr/>
            </a:lvl1pPr>
            <a:lvl2pPr marL="914400" lvl="1" indent="-298450" algn="l">
              <a:lnSpc>
                <a:spcPct val="100000"/>
              </a:lnSpc>
              <a:spcBef>
                <a:spcPts val="300"/>
              </a:spcBef>
              <a:spcAft>
                <a:spcPts val="0"/>
              </a:spcAft>
              <a:buSzPts val="1100"/>
              <a:buChar char="◻"/>
              <a:defRPr/>
            </a:lvl2pPr>
            <a:lvl3pPr marL="1371600" lvl="2" indent="-285750" algn="l">
              <a:lnSpc>
                <a:spcPct val="100000"/>
              </a:lnSpc>
              <a:spcBef>
                <a:spcPts val="300"/>
              </a:spcBef>
              <a:spcAft>
                <a:spcPts val="0"/>
              </a:spcAft>
              <a:buSzPts val="900"/>
              <a:buChar char="■"/>
              <a:defRPr/>
            </a:lvl3pPr>
            <a:lvl4pPr marL="1828800" lvl="3" indent="-292100" algn="l">
              <a:lnSpc>
                <a:spcPct val="100000"/>
              </a:lnSpc>
              <a:spcBef>
                <a:spcPts val="300"/>
              </a:spcBef>
              <a:spcAft>
                <a:spcPts val="0"/>
              </a:spcAft>
              <a:buSzPts val="1000"/>
              <a:buChar char="◻"/>
              <a:defRPr/>
            </a:lvl4pPr>
            <a:lvl5pPr marL="2286000" lvl="4" indent="-317500" algn="l">
              <a:lnSpc>
                <a:spcPct val="100000"/>
              </a:lnSpc>
              <a:spcBef>
                <a:spcPts val="300"/>
              </a:spcBef>
              <a:spcAft>
                <a:spcPts val="0"/>
              </a:spcAft>
              <a:buSzPts val="1400"/>
              <a:buChar char="▪"/>
              <a:defRPr/>
            </a:lvl5pPr>
            <a:lvl6pPr marL="2743200" lvl="5" indent="-317500" algn="l">
              <a:lnSpc>
                <a:spcPct val="100000"/>
              </a:lnSpc>
              <a:spcBef>
                <a:spcPts val="300"/>
              </a:spcBef>
              <a:spcAft>
                <a:spcPts val="0"/>
              </a:spcAft>
              <a:buSzPts val="1400"/>
              <a:buChar char="▪"/>
              <a:defRPr/>
            </a:lvl6pPr>
            <a:lvl7pPr marL="3200400" lvl="6" indent="-317500" algn="l">
              <a:lnSpc>
                <a:spcPct val="100000"/>
              </a:lnSpc>
              <a:spcBef>
                <a:spcPts val="300"/>
              </a:spcBef>
              <a:spcAft>
                <a:spcPts val="0"/>
              </a:spcAft>
              <a:buSzPts val="14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sp>
        <p:nvSpPr>
          <p:cNvPr id="79" name="Google Shape;79;p15"/>
          <p:cNvSpPr txBox="1">
            <a:spLocks noGrp="1"/>
          </p:cNvSpPr>
          <p:nvPr>
            <p:ph type="ftr" idx="11"/>
          </p:nvPr>
        </p:nvSpPr>
        <p:spPr>
          <a:xfrm>
            <a:off x="2555882" y="4839891"/>
            <a:ext cx="4983300" cy="180900"/>
          </a:xfrm>
          <a:prstGeom prst="rect">
            <a:avLst/>
          </a:prstGeom>
          <a:noFill/>
          <a:ln>
            <a:noFill/>
          </a:ln>
        </p:spPr>
        <p:txBody>
          <a:bodyPr spcFirstLastPara="1" wrap="square" lIns="71100" tIns="35550" rIns="71100" bIns="35550" anchor="b" anchorCtr="0">
            <a:noAutofit/>
          </a:bodyPr>
          <a:lstStyle>
            <a:lvl1pPr lvl="0" algn="r">
              <a:lnSpc>
                <a:spcPct val="100000"/>
              </a:lnSpc>
              <a:spcBef>
                <a:spcPts val="0"/>
              </a:spcBef>
              <a:spcAft>
                <a:spcPts val="0"/>
              </a:spcAft>
              <a:buClr>
                <a:srgbClr val="A5002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80" name="Google Shape;80;p15"/>
          <p:cNvSpPr txBox="1">
            <a:spLocks noGrp="1"/>
          </p:cNvSpPr>
          <p:nvPr>
            <p:ph type="sldNum" idx="12"/>
          </p:nvPr>
        </p:nvSpPr>
        <p:spPr>
          <a:xfrm>
            <a:off x="7010400" y="4860342"/>
            <a:ext cx="2133600" cy="180900"/>
          </a:xfrm>
          <a:prstGeom prst="rect">
            <a:avLst/>
          </a:prstGeom>
          <a:noFill/>
          <a:ln>
            <a:noFill/>
          </a:ln>
        </p:spPr>
        <p:txBody>
          <a:bodyPr spcFirstLastPara="1" wrap="square" lIns="71100" tIns="35550" rIns="71100" bIns="35550"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
        <p:nvSpPr>
          <p:cNvPr id="81" name="Google Shape;81;p15"/>
          <p:cNvSpPr txBox="1">
            <a:spLocks noGrp="1"/>
          </p:cNvSpPr>
          <p:nvPr>
            <p:ph type="dt" idx="10"/>
          </p:nvPr>
        </p:nvSpPr>
        <p:spPr>
          <a:xfrm>
            <a:off x="468313" y="4677966"/>
            <a:ext cx="2133600" cy="357300"/>
          </a:xfrm>
          <a:prstGeom prst="rect">
            <a:avLst/>
          </a:prstGeom>
          <a:noFill/>
          <a:ln>
            <a:noFill/>
          </a:ln>
        </p:spPr>
        <p:txBody>
          <a:bodyPr spcFirstLastPara="1" wrap="square" lIns="71100" tIns="35550" rIns="71100" bIns="35550" anchor="b" anchorCtr="0">
            <a:noAutofit/>
          </a:bodyPr>
          <a:lstStyle>
            <a:lvl1pPr lvl="0" algn="l">
              <a:lnSpc>
                <a:spcPct val="10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只有標題" userDrawn="1">
  <p:cSld name="1_只有標題">
    <p:spTree>
      <p:nvGrpSpPr>
        <p:cNvPr id="1" name="Shape 41"/>
        <p:cNvGrpSpPr/>
        <p:nvPr/>
      </p:nvGrpSpPr>
      <p:grpSpPr>
        <a:xfrm>
          <a:off x="0" y="0"/>
          <a:ext cx="0" cy="0"/>
          <a:chOff x="0" y="0"/>
          <a:chExt cx="0" cy="0"/>
        </a:xfrm>
      </p:grpSpPr>
      <p:sp>
        <p:nvSpPr>
          <p:cNvPr id="42" name="Google Shape;42;p12"/>
          <p:cNvSpPr txBox="1">
            <a:spLocks noGrp="1"/>
          </p:cNvSpPr>
          <p:nvPr>
            <p:ph type="title"/>
          </p:nvPr>
        </p:nvSpPr>
        <p:spPr>
          <a:xfrm>
            <a:off x="457200" y="342900"/>
            <a:ext cx="8229600" cy="10287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 name="Google Shape;43;p12"/>
          <p:cNvSpPr txBox="1">
            <a:spLocks noGrp="1"/>
          </p:cNvSpPr>
          <p:nvPr>
            <p:ph type="ftr" idx="11"/>
          </p:nvPr>
        </p:nvSpPr>
        <p:spPr>
          <a:xfrm>
            <a:off x="2555882" y="4839891"/>
            <a:ext cx="4983300" cy="180900"/>
          </a:xfrm>
          <a:prstGeom prst="rect">
            <a:avLst/>
          </a:prstGeom>
          <a:noFill/>
          <a:ln>
            <a:noFill/>
          </a:ln>
        </p:spPr>
        <p:txBody>
          <a:bodyPr spcFirstLastPara="1" wrap="square" lIns="68575" tIns="34275" rIns="68575" bIns="34275" anchor="b" anchorCtr="0">
            <a:noAutofit/>
          </a:bodyPr>
          <a:lstStyle>
            <a:lvl1pPr lvl="0" algn="r">
              <a:lnSpc>
                <a:spcPct val="100000"/>
              </a:lnSpc>
              <a:spcBef>
                <a:spcPts val="0"/>
              </a:spcBef>
              <a:spcAft>
                <a:spcPts val="0"/>
              </a:spcAft>
              <a:buClr>
                <a:srgbClr val="A5002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44" name="Google Shape;44;p12"/>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12"/>
          <p:cNvSpPr txBox="1">
            <a:spLocks noGrp="1"/>
          </p:cNvSpPr>
          <p:nvPr>
            <p:ph type="dt" idx="10"/>
          </p:nvPr>
        </p:nvSpPr>
        <p:spPr>
          <a:xfrm>
            <a:off x="468313" y="4677966"/>
            <a:ext cx="2133600" cy="3573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6" name="矩形 5">
            <a:extLst>
              <a:ext uri="{FF2B5EF4-FFF2-40B4-BE49-F238E27FC236}">
                <a16:creationId xmlns:a16="http://schemas.microsoft.com/office/drawing/2014/main" id="{87B94116-0026-481B-85BD-671CDEF5B34A}"/>
              </a:ext>
            </a:extLst>
          </p:cNvPr>
          <p:cNvSpPr/>
          <p:nvPr userDrawn="1"/>
        </p:nvSpPr>
        <p:spPr>
          <a:xfrm>
            <a:off x="7769955" y="4537769"/>
            <a:ext cx="1149111" cy="516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a:noFill/>
              </a:ln>
            </a:endParaRPr>
          </a:p>
        </p:txBody>
      </p:sp>
      <p:sp>
        <p:nvSpPr>
          <p:cNvPr id="8" name="Google Shape;48;p37">
            <a:extLst>
              <a:ext uri="{FF2B5EF4-FFF2-40B4-BE49-F238E27FC236}">
                <a16:creationId xmlns:a16="http://schemas.microsoft.com/office/drawing/2014/main" id="{D339B59C-F375-4FAF-A9A9-BF772E9C9045}"/>
              </a:ext>
            </a:extLst>
          </p:cNvPr>
          <p:cNvSpPr txBox="1">
            <a:spLocks noGrp="1"/>
          </p:cNvSpPr>
          <p:nvPr>
            <p:ph type="body" idx="1" hasCustomPrompt="1"/>
          </p:nvPr>
        </p:nvSpPr>
        <p:spPr>
          <a:xfrm>
            <a:off x="468313" y="1383512"/>
            <a:ext cx="8229600" cy="3078900"/>
          </a:xfrm>
          <a:prstGeom prst="rect">
            <a:avLst/>
          </a:prstGeom>
          <a:noFill/>
          <a:ln>
            <a:noFill/>
          </a:ln>
        </p:spPr>
        <p:txBody>
          <a:bodyPr spcFirstLastPara="1" wrap="square" lIns="68575" tIns="34275" rIns="68575" bIns="34275" anchor="t" anchorCtr="0">
            <a:noAutofit/>
          </a:bodyPr>
          <a:lstStyle>
            <a:lvl1pPr marL="457200" lvl="0" indent="-342900" algn="l">
              <a:lnSpc>
                <a:spcPct val="100000"/>
              </a:lnSpc>
              <a:spcBef>
                <a:spcPts val="500"/>
              </a:spcBef>
              <a:spcAft>
                <a:spcPts val="0"/>
              </a:spcAft>
              <a:buSzPts val="1800"/>
              <a:buChar char="■"/>
              <a:defRPr/>
            </a:lvl1pPr>
            <a:lvl2pPr marL="719138" lvl="1" indent="-336550" algn="l">
              <a:lnSpc>
                <a:spcPct val="100000"/>
              </a:lnSpc>
              <a:spcBef>
                <a:spcPts val="400"/>
              </a:spcBef>
              <a:spcAft>
                <a:spcPts val="0"/>
              </a:spcAft>
              <a:buSzPts val="1700"/>
              <a:buChar char="◻"/>
              <a:defRPr/>
            </a:lvl2pPr>
            <a:lvl3pPr marL="1371600" lvl="2" indent="-304800" algn="l">
              <a:lnSpc>
                <a:spcPct val="100000"/>
              </a:lnSpc>
              <a:spcBef>
                <a:spcPts val="400"/>
              </a:spcBef>
              <a:spcAft>
                <a:spcPts val="0"/>
              </a:spcAft>
              <a:buSzPts val="1200"/>
              <a:buChar char="■"/>
              <a:defRPr/>
            </a:lvl3pPr>
            <a:lvl4pPr marL="1828800" lvl="3" indent="-298450" algn="l">
              <a:lnSpc>
                <a:spcPct val="100000"/>
              </a:lnSpc>
              <a:spcBef>
                <a:spcPts val="300"/>
              </a:spcBef>
              <a:spcAft>
                <a:spcPts val="0"/>
              </a:spcAft>
              <a:buSzPts val="1100"/>
              <a:buChar char="◻"/>
              <a:defRPr/>
            </a:lvl4pPr>
            <a:lvl5pPr marL="2286000" lvl="4" indent="-323850" algn="l">
              <a:lnSpc>
                <a:spcPct val="100000"/>
              </a:lnSpc>
              <a:spcBef>
                <a:spcPts val="300"/>
              </a:spcBef>
              <a:spcAft>
                <a:spcPts val="0"/>
              </a:spcAft>
              <a:buSzPts val="1500"/>
              <a:buChar char="▪"/>
              <a:defRPr/>
            </a:lvl5pPr>
            <a:lvl6pPr marL="2743200" lvl="5" indent="-323850" algn="l">
              <a:lnSpc>
                <a:spcPct val="100000"/>
              </a:lnSpc>
              <a:spcBef>
                <a:spcPts val="300"/>
              </a:spcBef>
              <a:spcAft>
                <a:spcPts val="0"/>
              </a:spcAft>
              <a:buSzPts val="1500"/>
              <a:buChar char="▪"/>
              <a:defRPr/>
            </a:lvl6pPr>
            <a:lvl7pPr marL="3200400" lvl="6" indent="-323850" algn="l">
              <a:lnSpc>
                <a:spcPct val="100000"/>
              </a:lnSpc>
              <a:spcBef>
                <a:spcPts val="300"/>
              </a:spcBef>
              <a:spcAft>
                <a:spcPts val="0"/>
              </a:spcAft>
              <a:buSzPts val="1500"/>
              <a:buChar char="▪"/>
              <a:defRPr/>
            </a:lvl7pPr>
            <a:lvl8pPr marL="3657600" lvl="7" indent="-323850" algn="l">
              <a:lnSpc>
                <a:spcPct val="100000"/>
              </a:lnSpc>
              <a:spcBef>
                <a:spcPts val="300"/>
              </a:spcBef>
              <a:spcAft>
                <a:spcPts val="0"/>
              </a:spcAft>
              <a:buSzPts val="1500"/>
              <a:buChar char="▪"/>
              <a:defRPr/>
            </a:lvl8pPr>
            <a:lvl9pPr marL="4114800" lvl="8" indent="-323850" algn="l">
              <a:lnSpc>
                <a:spcPct val="100000"/>
              </a:lnSpc>
              <a:spcBef>
                <a:spcPts val="300"/>
              </a:spcBef>
              <a:spcAft>
                <a:spcPts val="0"/>
              </a:spcAft>
              <a:buSzPts val="1500"/>
              <a:buChar char="▪"/>
              <a:defRPr/>
            </a:lvl9pPr>
          </a:lstStyle>
          <a:p>
            <a:r>
              <a:rPr lang="en-US" altLang="zh-TW" dirty="0"/>
              <a:t> </a:t>
            </a:r>
          </a:p>
          <a:p>
            <a:pPr lvl="1"/>
            <a:r>
              <a:rPr lang="en-US" altLang="zh-TW" dirty="0"/>
              <a:t> </a:t>
            </a:r>
            <a:endParaRPr dirty="0"/>
          </a:p>
        </p:txBody>
      </p:sp>
    </p:spTree>
    <p:extLst>
      <p:ext uri="{BB962C8B-B14F-4D97-AF65-F5344CB8AC3E}">
        <p14:creationId xmlns:p14="http://schemas.microsoft.com/office/powerpoint/2010/main" val="2197687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ftr" idx="11"/>
          </p:nvPr>
        </p:nvSpPr>
        <p:spPr>
          <a:xfrm>
            <a:off x="2555882" y="4839891"/>
            <a:ext cx="4983300" cy="180900"/>
          </a:xfrm>
          <a:prstGeom prst="rect">
            <a:avLst/>
          </a:prstGeom>
          <a:noFill/>
          <a:ln>
            <a:noFill/>
          </a:ln>
        </p:spPr>
        <p:txBody>
          <a:bodyPr spcFirstLastPara="1" wrap="square" lIns="71100" tIns="35550" rIns="71100" bIns="35550" anchor="b" anchorCtr="0">
            <a:noAutofit/>
          </a:bodyPr>
          <a:lstStyle>
            <a:lvl1pPr marR="0" lvl="0" algn="r" rtl="0">
              <a:lnSpc>
                <a:spcPct val="100000"/>
              </a:lnSpc>
              <a:spcBef>
                <a:spcPts val="0"/>
              </a:spcBef>
              <a:spcAft>
                <a:spcPts val="0"/>
              </a:spcAft>
              <a:buClr>
                <a:srgbClr val="A50021"/>
              </a:buClr>
              <a:buSzPts val="1100"/>
              <a:buFont typeface="Arial"/>
              <a:buNone/>
              <a:defRPr sz="900" b="1" i="1" u="none" strike="noStrike" cap="none">
                <a:solidFill>
                  <a:srgbClr val="A5002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7" name="Google Shape;7;p8"/>
          <p:cNvSpPr txBox="1">
            <a:spLocks noGrp="1"/>
          </p:cNvSpPr>
          <p:nvPr>
            <p:ph type="sldNum" idx="12"/>
          </p:nvPr>
        </p:nvSpPr>
        <p:spPr>
          <a:xfrm>
            <a:off x="5292725" y="4569619"/>
            <a:ext cx="2133600" cy="180900"/>
          </a:xfrm>
          <a:prstGeom prst="rect">
            <a:avLst/>
          </a:prstGeom>
          <a:noFill/>
          <a:ln>
            <a:noFill/>
          </a:ln>
        </p:spPr>
        <p:txBody>
          <a:bodyPr spcFirstLastPara="1" wrap="square" lIns="71100" tIns="35550" rIns="71100" bIns="35550" anchor="b"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
        <p:nvSpPr>
          <p:cNvPr id="8" name="Google Shape;8;p8"/>
          <p:cNvSpPr/>
          <p:nvPr/>
        </p:nvSpPr>
        <p:spPr>
          <a:xfrm>
            <a:off x="0" y="0"/>
            <a:ext cx="285900" cy="400200"/>
          </a:xfrm>
          <a:prstGeom prst="rect">
            <a:avLst/>
          </a:prstGeom>
          <a:gradFill>
            <a:gsLst>
              <a:gs pos="0">
                <a:schemeClr val="folHlink"/>
              </a:gs>
              <a:gs pos="100000">
                <a:schemeClr val="lt1"/>
              </a:gs>
            </a:gsLst>
            <a:lin ang="0" scaled="0"/>
          </a:gra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chemeClr val="dk1"/>
              </a:buClr>
              <a:buSzPts val="1900"/>
              <a:buFont typeface="Arial"/>
              <a:buNone/>
            </a:pPr>
            <a:endParaRPr sz="1900" b="0" i="0" u="none" strike="noStrike" cap="none">
              <a:solidFill>
                <a:srgbClr val="000000"/>
              </a:solidFill>
              <a:latin typeface="Times New Roman"/>
              <a:ea typeface="Times New Roman"/>
              <a:cs typeface="Times New Roman"/>
              <a:sym typeface="Times New Roman"/>
            </a:endParaRPr>
          </a:p>
        </p:txBody>
      </p:sp>
      <p:sp>
        <p:nvSpPr>
          <p:cNvPr id="9" name="Google Shape;9;p8"/>
          <p:cNvSpPr/>
          <p:nvPr/>
        </p:nvSpPr>
        <p:spPr>
          <a:xfrm>
            <a:off x="412750" y="101213"/>
            <a:ext cx="8731200" cy="206100"/>
          </a:xfrm>
          <a:prstGeom prst="rect">
            <a:avLst/>
          </a:prstGeom>
          <a:gradFill>
            <a:gsLst>
              <a:gs pos="0">
                <a:schemeClr val="lt2"/>
              </a:gs>
              <a:gs pos="100000">
                <a:schemeClr val="lt1"/>
              </a:gs>
            </a:gsLst>
            <a:lin ang="0" scaled="0"/>
          </a:gradFill>
          <a:ln>
            <a:noFill/>
          </a:ln>
        </p:spPr>
        <p:txBody>
          <a:bodyPr spcFirstLastPara="1" wrap="square" lIns="71100" tIns="35550" rIns="71100" bIns="35550" anchor="t" anchorCtr="0">
            <a:noAutofit/>
          </a:bodyPr>
          <a:lstStyle/>
          <a:p>
            <a:pPr marL="0" marR="0" lvl="0" indent="0" algn="l" rtl="0">
              <a:lnSpc>
                <a:spcPct val="100000"/>
              </a:lnSpc>
              <a:spcBef>
                <a:spcPts val="0"/>
              </a:spcBef>
              <a:spcAft>
                <a:spcPts val="0"/>
              </a:spcAft>
              <a:buClr>
                <a:schemeClr val="dk1"/>
              </a:buClr>
              <a:buSzPts val="1900"/>
              <a:buFont typeface="Arial"/>
              <a:buNone/>
            </a:pPr>
            <a:endParaRPr sz="1900" b="0" i="0" u="none" strike="noStrike" cap="none">
              <a:solidFill>
                <a:srgbClr val="000000"/>
              </a:solidFill>
              <a:latin typeface="Times New Roman"/>
              <a:ea typeface="Times New Roman"/>
              <a:cs typeface="Times New Roman"/>
              <a:sym typeface="Times New Roman"/>
            </a:endParaRPr>
          </a:p>
        </p:txBody>
      </p:sp>
      <p:sp>
        <p:nvSpPr>
          <p:cNvPr id="10" name="Google Shape;10;p8"/>
          <p:cNvSpPr/>
          <p:nvPr/>
        </p:nvSpPr>
        <p:spPr>
          <a:xfrm>
            <a:off x="409582" y="101213"/>
            <a:ext cx="138000" cy="105900"/>
          </a:xfrm>
          <a:prstGeom prst="rect">
            <a:avLst/>
          </a:prstGeom>
          <a:solidFill>
            <a:schemeClr val="folHlink"/>
          </a:solidFill>
          <a:ln>
            <a:noFill/>
          </a:ln>
        </p:spPr>
        <p:txBody>
          <a:bodyPr spcFirstLastPara="1" wrap="square" lIns="71100" tIns="35550" rIns="71100" bIns="35550"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666699"/>
              </a:solidFill>
              <a:latin typeface="Arial"/>
              <a:ea typeface="Arial"/>
              <a:cs typeface="Arial"/>
              <a:sym typeface="Arial"/>
            </a:endParaRPr>
          </a:p>
        </p:txBody>
      </p:sp>
      <p:sp>
        <p:nvSpPr>
          <p:cNvPr id="11" name="Google Shape;11;p8"/>
          <p:cNvSpPr/>
          <p:nvPr/>
        </p:nvSpPr>
        <p:spPr>
          <a:xfrm>
            <a:off x="547690" y="10"/>
            <a:ext cx="139800" cy="103800"/>
          </a:xfrm>
          <a:prstGeom prst="rect">
            <a:avLst/>
          </a:prstGeom>
          <a:solidFill>
            <a:schemeClr val="folHlink"/>
          </a:solidFill>
          <a:ln>
            <a:noFill/>
          </a:ln>
        </p:spPr>
        <p:txBody>
          <a:bodyPr spcFirstLastPara="1" wrap="square" lIns="71100" tIns="35550" rIns="71100" bIns="35550"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666699"/>
              </a:solidFill>
              <a:latin typeface="Arial"/>
              <a:ea typeface="Arial"/>
              <a:cs typeface="Arial"/>
              <a:sym typeface="Arial"/>
            </a:endParaRPr>
          </a:p>
        </p:txBody>
      </p:sp>
      <p:sp>
        <p:nvSpPr>
          <p:cNvPr id="12" name="Google Shape;12;p8"/>
          <p:cNvSpPr/>
          <p:nvPr/>
        </p:nvSpPr>
        <p:spPr>
          <a:xfrm>
            <a:off x="547690" y="101213"/>
            <a:ext cx="139800" cy="105900"/>
          </a:xfrm>
          <a:prstGeom prst="rect">
            <a:avLst/>
          </a:prstGeom>
          <a:solidFill>
            <a:schemeClr val="accent2"/>
          </a:solidFill>
          <a:ln>
            <a:noFill/>
          </a:ln>
        </p:spPr>
        <p:txBody>
          <a:bodyPr spcFirstLastPara="1" wrap="square" lIns="71100" tIns="35550" rIns="71100" bIns="35550"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9999CC"/>
              </a:solidFill>
              <a:latin typeface="Arial"/>
              <a:ea typeface="Arial"/>
              <a:cs typeface="Arial"/>
              <a:sym typeface="Arial"/>
            </a:endParaRPr>
          </a:p>
        </p:txBody>
      </p:sp>
      <p:sp>
        <p:nvSpPr>
          <p:cNvPr id="13" name="Google Shape;13;p8"/>
          <p:cNvSpPr/>
          <p:nvPr/>
        </p:nvSpPr>
        <p:spPr>
          <a:xfrm>
            <a:off x="274645" y="205978"/>
            <a:ext cx="136500" cy="103800"/>
          </a:xfrm>
          <a:prstGeom prst="rect">
            <a:avLst/>
          </a:prstGeom>
          <a:solidFill>
            <a:schemeClr val="folHlink"/>
          </a:solidFill>
          <a:ln>
            <a:noFill/>
          </a:ln>
        </p:spPr>
        <p:txBody>
          <a:bodyPr spcFirstLastPara="1" wrap="square" lIns="71100" tIns="35550" rIns="71100" bIns="35550"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666699"/>
              </a:solidFill>
              <a:latin typeface="Arial"/>
              <a:ea typeface="Arial"/>
              <a:cs typeface="Arial"/>
              <a:sym typeface="Arial"/>
            </a:endParaRPr>
          </a:p>
        </p:txBody>
      </p:sp>
      <p:sp>
        <p:nvSpPr>
          <p:cNvPr id="14" name="Google Shape;14;p8"/>
          <p:cNvSpPr/>
          <p:nvPr/>
        </p:nvSpPr>
        <p:spPr>
          <a:xfrm>
            <a:off x="131770" y="102404"/>
            <a:ext cx="141300" cy="103800"/>
          </a:xfrm>
          <a:prstGeom prst="rect">
            <a:avLst/>
          </a:prstGeom>
          <a:solidFill>
            <a:schemeClr val="lt2"/>
          </a:solidFill>
          <a:ln>
            <a:noFill/>
          </a:ln>
        </p:spPr>
        <p:txBody>
          <a:bodyPr spcFirstLastPara="1" wrap="square" lIns="71100" tIns="35550" rIns="71100" bIns="35550" anchor="t" anchorCtr="0">
            <a:noAutofit/>
          </a:bodyPr>
          <a:lstStyle/>
          <a:p>
            <a:pPr marL="0" marR="0" lvl="0" indent="0" algn="l" rtl="0">
              <a:lnSpc>
                <a:spcPct val="100000"/>
              </a:lnSpc>
              <a:spcBef>
                <a:spcPts val="0"/>
              </a:spcBef>
              <a:spcAft>
                <a:spcPts val="0"/>
              </a:spcAft>
              <a:buClr>
                <a:schemeClr val="dk1"/>
              </a:buClr>
              <a:buSzPts val="1900"/>
              <a:buFont typeface="Arial"/>
              <a:buNone/>
            </a:pPr>
            <a:endParaRPr sz="1900" b="0" i="0" u="none" strike="noStrike" cap="none">
              <a:solidFill>
                <a:srgbClr val="000000"/>
              </a:solidFill>
              <a:latin typeface="Times New Roman"/>
              <a:ea typeface="Times New Roman"/>
              <a:cs typeface="Times New Roman"/>
              <a:sym typeface="Times New Roman"/>
            </a:endParaRPr>
          </a:p>
        </p:txBody>
      </p:sp>
      <p:sp>
        <p:nvSpPr>
          <p:cNvPr id="15" name="Google Shape;15;p8"/>
          <p:cNvSpPr/>
          <p:nvPr/>
        </p:nvSpPr>
        <p:spPr>
          <a:xfrm>
            <a:off x="409582" y="203597"/>
            <a:ext cx="138000" cy="103800"/>
          </a:xfrm>
          <a:prstGeom prst="rect">
            <a:avLst/>
          </a:prstGeom>
          <a:solidFill>
            <a:schemeClr val="accent2"/>
          </a:solidFill>
          <a:ln>
            <a:noFill/>
          </a:ln>
        </p:spPr>
        <p:txBody>
          <a:bodyPr spcFirstLastPara="1" wrap="square" lIns="71100" tIns="35550" rIns="71100" bIns="35550"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9999CC"/>
              </a:solidFill>
              <a:latin typeface="Arial"/>
              <a:ea typeface="Arial"/>
              <a:cs typeface="Arial"/>
              <a:sym typeface="Arial"/>
            </a:endParaRPr>
          </a:p>
        </p:txBody>
      </p:sp>
      <p:sp>
        <p:nvSpPr>
          <p:cNvPr id="16" name="Google Shape;16;p8"/>
          <p:cNvSpPr/>
          <p:nvPr/>
        </p:nvSpPr>
        <p:spPr>
          <a:xfrm>
            <a:off x="274645" y="307184"/>
            <a:ext cx="136500" cy="102300"/>
          </a:xfrm>
          <a:prstGeom prst="rect">
            <a:avLst/>
          </a:prstGeom>
          <a:solidFill>
            <a:schemeClr val="accent2"/>
          </a:solidFill>
          <a:ln>
            <a:noFill/>
          </a:ln>
        </p:spPr>
        <p:txBody>
          <a:bodyPr spcFirstLastPara="1" wrap="square" lIns="71100" tIns="35550" rIns="71100" bIns="35550"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9999CC"/>
              </a:solidFill>
              <a:latin typeface="Arial"/>
              <a:ea typeface="Arial"/>
              <a:cs typeface="Arial"/>
              <a:sym typeface="Arial"/>
            </a:endParaRPr>
          </a:p>
        </p:txBody>
      </p:sp>
      <p:sp>
        <p:nvSpPr>
          <p:cNvPr id="17" name="Google Shape;17;p8"/>
          <p:cNvSpPr txBox="1">
            <a:spLocks noGrp="1"/>
          </p:cNvSpPr>
          <p:nvPr>
            <p:ph type="title"/>
          </p:nvPr>
        </p:nvSpPr>
        <p:spPr>
          <a:xfrm>
            <a:off x="457200" y="342900"/>
            <a:ext cx="8229600" cy="1028700"/>
          </a:xfrm>
          <a:prstGeom prst="rect">
            <a:avLst/>
          </a:prstGeom>
          <a:noFill/>
          <a:ln>
            <a:noFill/>
          </a:ln>
        </p:spPr>
        <p:txBody>
          <a:bodyPr spcFirstLastPara="1" wrap="square" lIns="71100" tIns="35550" rIns="71100" bIns="35550" anchor="ctr" anchorCtr="0">
            <a:noAutofit/>
          </a:bodyPr>
          <a:lstStyle>
            <a:lvl1pPr marR="0" lvl="0" algn="l" rtl="0">
              <a:lnSpc>
                <a:spcPct val="100000"/>
              </a:lnSpc>
              <a:spcBef>
                <a:spcPts val="0"/>
              </a:spcBef>
              <a:spcAft>
                <a:spcPts val="0"/>
              </a:spcAft>
              <a:buClr>
                <a:srgbClr val="000000"/>
              </a:buClr>
              <a:buSzPts val="1100"/>
              <a:buFont typeface="Arial"/>
              <a:buNone/>
              <a:defRPr sz="3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3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3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3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3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3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3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3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3400" b="0" i="0" u="none" strike="noStrike" cap="none">
                <a:solidFill>
                  <a:schemeClr val="dk1"/>
                </a:solidFill>
                <a:latin typeface="Arial"/>
                <a:ea typeface="Arial"/>
                <a:cs typeface="Arial"/>
                <a:sym typeface="Arial"/>
              </a:defRPr>
            </a:lvl9pPr>
          </a:lstStyle>
          <a:p>
            <a:endParaRPr/>
          </a:p>
        </p:txBody>
      </p:sp>
      <p:sp>
        <p:nvSpPr>
          <p:cNvPr id="18" name="Google Shape;18;p8"/>
          <p:cNvSpPr txBox="1">
            <a:spLocks noGrp="1"/>
          </p:cNvSpPr>
          <p:nvPr>
            <p:ph type="body" idx="1"/>
          </p:nvPr>
        </p:nvSpPr>
        <p:spPr>
          <a:xfrm>
            <a:off x="468313" y="1383512"/>
            <a:ext cx="8229600" cy="3079200"/>
          </a:xfrm>
          <a:prstGeom prst="rect">
            <a:avLst/>
          </a:prstGeom>
          <a:noFill/>
          <a:ln>
            <a:noFill/>
          </a:ln>
        </p:spPr>
        <p:txBody>
          <a:bodyPr spcFirstLastPara="1" wrap="square" lIns="71100" tIns="35550" rIns="71100" bIns="35550" anchor="t" anchorCtr="0">
            <a:noAutofit/>
          </a:bodyPr>
          <a:lstStyle>
            <a:lvl1pPr marL="457200" marR="0" lvl="0" indent="-349250" algn="l" rtl="0">
              <a:lnSpc>
                <a:spcPct val="100000"/>
              </a:lnSpc>
              <a:spcBef>
                <a:spcPts val="500"/>
              </a:spcBef>
              <a:spcAft>
                <a:spcPts val="0"/>
              </a:spcAft>
              <a:buClr>
                <a:schemeClr val="lt2"/>
              </a:buClr>
              <a:buSzPts val="1900"/>
              <a:buFont typeface="Noto Sans Symbols"/>
              <a:buChar char="■"/>
              <a:defRPr sz="2500" b="0" i="0" u="none" strike="noStrike" cap="none">
                <a:solidFill>
                  <a:schemeClr val="dk1"/>
                </a:solidFill>
                <a:latin typeface="Arial"/>
                <a:ea typeface="Arial"/>
                <a:cs typeface="Arial"/>
                <a:sym typeface="Arial"/>
              </a:defRPr>
            </a:lvl1pPr>
            <a:lvl2pPr marL="914400" marR="0" lvl="1" indent="-336550" algn="l" rtl="0">
              <a:lnSpc>
                <a:spcPct val="100000"/>
              </a:lnSpc>
              <a:spcBef>
                <a:spcPts val="400"/>
              </a:spcBef>
              <a:spcAft>
                <a:spcPts val="0"/>
              </a:spcAft>
              <a:buClr>
                <a:schemeClr val="accent2"/>
              </a:buClr>
              <a:buSzPts val="1700"/>
              <a:buFont typeface="Noto Sans Symbols"/>
              <a:buChar char="◻"/>
              <a:defRPr sz="2200" b="0" i="0" u="none" strike="noStrike" cap="none">
                <a:solidFill>
                  <a:schemeClr val="dk1"/>
                </a:solidFill>
                <a:latin typeface="Arial"/>
                <a:ea typeface="Arial"/>
                <a:cs typeface="Arial"/>
                <a:sym typeface="Arial"/>
              </a:defRPr>
            </a:lvl2pPr>
            <a:lvl3pPr marL="1371600" marR="0" lvl="2" indent="-304800" algn="l" rtl="0">
              <a:lnSpc>
                <a:spcPct val="100000"/>
              </a:lnSpc>
              <a:spcBef>
                <a:spcPts val="400"/>
              </a:spcBef>
              <a:spcAft>
                <a:spcPts val="0"/>
              </a:spcAft>
              <a:buClr>
                <a:schemeClr val="lt2"/>
              </a:buClr>
              <a:buSzPts val="1200"/>
              <a:buFont typeface="Noto Sans Symbols"/>
              <a:buChar char="■"/>
              <a:defRPr sz="1900" b="0" i="0" u="none" strike="noStrike" cap="none">
                <a:solidFill>
                  <a:schemeClr val="dk1"/>
                </a:solidFill>
                <a:latin typeface="Arial"/>
                <a:ea typeface="Arial"/>
                <a:cs typeface="Arial"/>
                <a:sym typeface="Arial"/>
              </a:defRPr>
            </a:lvl3pPr>
            <a:lvl4pPr marL="1828800" marR="0" lvl="3" indent="-298450" algn="l" rtl="0">
              <a:lnSpc>
                <a:spcPct val="100000"/>
              </a:lnSpc>
              <a:spcBef>
                <a:spcPts val="300"/>
              </a:spcBef>
              <a:spcAft>
                <a:spcPts val="0"/>
              </a:spcAft>
              <a:buClr>
                <a:schemeClr val="accent2"/>
              </a:buClr>
              <a:buSzPts val="1100"/>
              <a:buFont typeface="Noto Sans Symbols"/>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00"/>
              </a:spcBef>
              <a:spcAft>
                <a:spcPts val="0"/>
              </a:spcAft>
              <a:buClr>
                <a:schemeClr val="lt2"/>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00"/>
              </a:spcBef>
              <a:spcAft>
                <a:spcPts val="0"/>
              </a:spcAft>
              <a:buClr>
                <a:schemeClr val="lt2"/>
              </a:buClr>
              <a:buSzPts val="1600"/>
              <a:buFont typeface="Noto Sans Symbols"/>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00"/>
              </a:spcBef>
              <a:spcAft>
                <a:spcPts val="0"/>
              </a:spcAft>
              <a:buClr>
                <a:schemeClr val="lt2"/>
              </a:buClr>
              <a:buSzPts val="1600"/>
              <a:buFont typeface="Noto Sans Symbols"/>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00"/>
              </a:spcBef>
              <a:spcAft>
                <a:spcPts val="0"/>
              </a:spcAft>
              <a:buClr>
                <a:schemeClr val="lt2"/>
              </a:buClr>
              <a:buSzPts val="1600"/>
              <a:buFont typeface="Noto Sans Symbols"/>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00"/>
              </a:spcBef>
              <a:spcAft>
                <a:spcPts val="0"/>
              </a:spcAft>
              <a:buClr>
                <a:schemeClr val="lt2"/>
              </a:buClr>
              <a:buSzPts val="1600"/>
              <a:buFont typeface="Noto Sans Symbols"/>
              <a:buChar char="▪"/>
              <a:defRPr sz="1600" b="0" i="0" u="none" strike="noStrike" cap="none">
                <a:solidFill>
                  <a:schemeClr val="dk1"/>
                </a:solidFill>
                <a:latin typeface="Arial"/>
                <a:ea typeface="Arial"/>
                <a:cs typeface="Arial"/>
                <a:sym typeface="Arial"/>
              </a:defRPr>
            </a:lvl9pPr>
          </a:lstStyle>
          <a:p>
            <a:endParaRPr/>
          </a:p>
        </p:txBody>
      </p:sp>
      <p:sp>
        <p:nvSpPr>
          <p:cNvPr id="19" name="Google Shape;19;p8"/>
          <p:cNvSpPr txBox="1">
            <a:spLocks noGrp="1"/>
          </p:cNvSpPr>
          <p:nvPr>
            <p:ph type="dt" idx="10"/>
          </p:nvPr>
        </p:nvSpPr>
        <p:spPr>
          <a:xfrm>
            <a:off x="468313" y="4677966"/>
            <a:ext cx="2133600" cy="357300"/>
          </a:xfrm>
          <a:prstGeom prst="rect">
            <a:avLst/>
          </a:prstGeom>
          <a:noFill/>
          <a:ln>
            <a:noFill/>
          </a:ln>
        </p:spPr>
        <p:txBody>
          <a:bodyPr spcFirstLastPara="1" wrap="square" lIns="71100" tIns="35550" rIns="71100" bIns="35550" anchor="b" anchorCtr="0">
            <a:noAutofit/>
          </a:bodyPr>
          <a:lstStyle>
            <a:lvl1pPr marR="0" lvl="0" algn="l" rtl="0">
              <a:lnSpc>
                <a:spcPct val="100000"/>
              </a:lnSpc>
              <a:spcBef>
                <a:spcPts val="0"/>
              </a:spcBef>
              <a:spcAft>
                <a:spcPts val="0"/>
              </a:spcAft>
              <a:buClr>
                <a:schemeClr val="dk1"/>
              </a:buClr>
              <a:buSzPts val="11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10.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3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3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3" Type="http://schemas.openxmlformats.org/officeDocument/2006/relationships/hyperlink" Target="https://www.books.com.tw/products/0010933217?sloc=main&amp;fbclid=IwAR3SdQy-BX1SCdvGQUX-_MVK-WI8DURF3Xm8RtwwLTo1dk-qe_T1v5WaMc4" TargetMode="Externa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5.jp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a:spLocks noGrp="1"/>
          </p:cNvSpPr>
          <p:nvPr>
            <p:ph type="ctrTitle"/>
          </p:nvPr>
        </p:nvSpPr>
        <p:spPr>
          <a:xfrm>
            <a:off x="2971800" y="1371600"/>
            <a:ext cx="6019800" cy="1657500"/>
          </a:xfrm>
          <a:prstGeom prst="rect">
            <a:avLst/>
          </a:prstGeom>
          <a:noFill/>
          <a:ln>
            <a:noFill/>
          </a:ln>
        </p:spPr>
        <p:txBody>
          <a:bodyPr spcFirstLastPara="1" wrap="square" lIns="71100" tIns="35550" rIns="71100" bIns="35550" anchor="ctr" anchorCtr="0">
            <a:noAutofit/>
          </a:bodyPr>
          <a:lstStyle/>
          <a:p>
            <a:pPr lvl="0">
              <a:buClr>
                <a:schemeClr val="dk1"/>
              </a:buClr>
            </a:pPr>
            <a:r>
              <a:rPr lang="en-US" altLang="zh-TW" sz="2400" dirty="0"/>
              <a:t>Utilizing Quantum Circuits to Simulate and Learn Quantum Internet Core Mechanisms</a:t>
            </a:r>
            <a:endParaRPr sz="2400" dirty="0">
              <a:solidFill>
                <a:schemeClr val="lt1"/>
              </a:solidFill>
            </a:endParaRPr>
          </a:p>
        </p:txBody>
      </p:sp>
      <p:sp>
        <p:nvSpPr>
          <p:cNvPr id="88" name="Google Shape;88;p1"/>
          <p:cNvSpPr txBox="1">
            <a:spLocks noGrp="1"/>
          </p:cNvSpPr>
          <p:nvPr>
            <p:ph type="subTitle" idx="1"/>
          </p:nvPr>
        </p:nvSpPr>
        <p:spPr>
          <a:xfrm>
            <a:off x="530198" y="3177388"/>
            <a:ext cx="8461402" cy="1337700"/>
          </a:xfrm>
          <a:prstGeom prst="rect">
            <a:avLst/>
          </a:prstGeom>
          <a:noFill/>
          <a:ln>
            <a:noFill/>
          </a:ln>
        </p:spPr>
        <p:txBody>
          <a:bodyPr spcFirstLastPara="1" wrap="square" lIns="71100" tIns="35550" rIns="71100" bIns="35550" anchor="t" anchorCtr="0">
            <a:noAutofit/>
          </a:bodyPr>
          <a:lstStyle/>
          <a:p>
            <a:pPr marL="0" lvl="0" indent="0">
              <a:spcBef>
                <a:spcPts val="400"/>
              </a:spcBef>
              <a:buClr>
                <a:schemeClr val="dk1"/>
              </a:buClr>
              <a:buSzPts val="900"/>
            </a:pPr>
            <a:r>
              <a:rPr lang="en-US" altLang="zh-TW" sz="2000" dirty="0"/>
              <a:t>By </a:t>
            </a:r>
            <a:r>
              <a:rPr lang="en-US" altLang="zh-TW" sz="2000" dirty="0" err="1"/>
              <a:t>Jehn-Ruey</a:t>
            </a:r>
            <a:r>
              <a:rPr lang="en-US" altLang="zh-TW" sz="2000" dirty="0"/>
              <a:t> Jiang</a:t>
            </a:r>
            <a:br>
              <a:rPr lang="en-US" altLang="zh-TW" sz="2000" dirty="0"/>
            </a:br>
            <a:r>
              <a:rPr lang="en-US" altLang="zh-TW" sz="2000" dirty="0"/>
              <a:t>Best Paper Award of 2024 IEEE 7th Eurasian Conference on Educational Innovation (IEEE ECEI 2024) </a:t>
            </a:r>
            <a:endParaRPr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1a8481dc845_2_6"/>
          <p:cNvSpPr txBox="1">
            <a:spLocks noGrp="1"/>
          </p:cNvSpPr>
          <p:nvPr>
            <p:ph type="title"/>
          </p:nvPr>
        </p:nvSpPr>
        <p:spPr>
          <a:xfrm>
            <a:off x="148683" y="342900"/>
            <a:ext cx="8822600" cy="1028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US" dirty="0"/>
              <a:t>GHZ quantum entanglement of </a:t>
            </a:r>
            <a:r>
              <a:rPr lang="en-US" i="1" dirty="0"/>
              <a:t>n</a:t>
            </a:r>
            <a:r>
              <a:rPr lang="en-US" dirty="0"/>
              <a:t> (</a:t>
            </a:r>
            <a:r>
              <a:rPr lang="en-US" i="1" dirty="0"/>
              <a:t>n</a:t>
            </a:r>
            <a:r>
              <a:rPr lang="en-US" dirty="0"/>
              <a:t>=3) qubits</a:t>
            </a:r>
            <a:endParaRPr dirty="0"/>
          </a:p>
        </p:txBody>
      </p:sp>
      <p:sp>
        <p:nvSpPr>
          <p:cNvPr id="149" name="Google Shape;149;g1a8481dc845_2_6"/>
          <p:cNvSpPr txBox="1">
            <a:spLocks noGrp="1"/>
          </p:cNvSpPr>
          <p:nvPr>
            <p:ph type="sldNum" idx="12"/>
          </p:nvPr>
        </p:nvSpPr>
        <p:spPr>
          <a:xfrm>
            <a:off x="7010400" y="4856560"/>
            <a:ext cx="2133600" cy="180900"/>
          </a:xfrm>
          <a:prstGeom prst="rect">
            <a:avLst/>
          </a:prstGeom>
        </p:spPr>
        <p:txBody>
          <a:bodyPr spcFirstLastPara="1" wrap="square" lIns="68575" tIns="34275" rIns="68575" bIns="34275" anchor="b"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10</a:t>
            </a:fld>
            <a:endParaRPr/>
          </a:p>
        </p:txBody>
      </p:sp>
      <p:sp>
        <p:nvSpPr>
          <p:cNvPr id="150" name="Google Shape;150;g1a8481dc845_2_6"/>
          <p:cNvSpPr txBox="1"/>
          <p:nvPr/>
        </p:nvSpPr>
        <p:spPr>
          <a:xfrm>
            <a:off x="577225" y="1371600"/>
            <a:ext cx="38964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t>GHZ quantum entanglement:</a:t>
            </a:r>
            <a:endParaRPr sz="1600"/>
          </a:p>
        </p:txBody>
      </p:sp>
      <p:pic>
        <p:nvPicPr>
          <p:cNvPr id="151" name="Google Shape;151;g1a8481dc845_2_6"/>
          <p:cNvPicPr preferRelativeResize="0"/>
          <p:nvPr/>
        </p:nvPicPr>
        <p:blipFill>
          <a:blip r:embed="rId3">
            <a:alphaModFix/>
          </a:blip>
          <a:stretch>
            <a:fillRect/>
          </a:stretch>
        </p:blipFill>
        <p:spPr>
          <a:xfrm>
            <a:off x="3343000" y="1364720"/>
            <a:ext cx="2089125" cy="483250"/>
          </a:xfrm>
          <a:prstGeom prst="rect">
            <a:avLst/>
          </a:prstGeom>
          <a:noFill/>
          <a:ln>
            <a:noFill/>
          </a:ln>
        </p:spPr>
      </p:pic>
      <p:pic>
        <p:nvPicPr>
          <p:cNvPr id="152" name="Google Shape;152;g1a8481dc845_2_6"/>
          <p:cNvPicPr preferRelativeResize="0"/>
          <p:nvPr/>
        </p:nvPicPr>
        <p:blipFill>
          <a:blip r:embed="rId4">
            <a:alphaModFix/>
          </a:blip>
          <a:stretch>
            <a:fillRect/>
          </a:stretch>
        </p:blipFill>
        <p:spPr>
          <a:xfrm>
            <a:off x="206150" y="1923550"/>
            <a:ext cx="8822600" cy="2498425"/>
          </a:xfrm>
          <a:prstGeom prst="rect">
            <a:avLst/>
          </a:prstGeom>
          <a:noFill/>
          <a:ln>
            <a:noFill/>
          </a:ln>
        </p:spPr>
      </p:pic>
      <p:sp>
        <p:nvSpPr>
          <p:cNvPr id="153" name="Google Shape;153;g1a8481dc845_2_6"/>
          <p:cNvSpPr txBox="1"/>
          <p:nvPr/>
        </p:nvSpPr>
        <p:spPr>
          <a:xfrm>
            <a:off x="517600" y="4497550"/>
            <a:ext cx="7002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rgbClr val="222222"/>
                </a:solidFill>
                <a:highlight>
                  <a:srgbClr val="FFFFFF"/>
                </a:highlight>
              </a:rPr>
              <a:t>Source : Bhatia, A. S., &amp; Saggi, M. K. (2018). Implementing entangled states on a quantum computer. </a:t>
            </a:r>
            <a:r>
              <a:rPr lang="en-US" sz="1200" i="1">
                <a:solidFill>
                  <a:srgbClr val="222222"/>
                </a:solidFill>
                <a:highlight>
                  <a:srgbClr val="FFFFFF"/>
                </a:highlight>
              </a:rPr>
              <a:t>arXiv preprint arXiv:1811.09833</a:t>
            </a:r>
            <a:r>
              <a:rPr lang="en-US" sz="1200">
                <a:solidFill>
                  <a:srgbClr val="222222"/>
                </a:solidFill>
                <a:highlight>
                  <a:srgbClr val="FFFFFF"/>
                </a:highlight>
              </a:rPr>
              <a:t>.</a:t>
            </a:r>
            <a:endParaRPr sz="1200"/>
          </a:p>
        </p:txBody>
      </p:sp>
    </p:spTree>
    <p:extLst>
      <p:ext uri="{BB962C8B-B14F-4D97-AF65-F5344CB8AC3E}">
        <p14:creationId xmlns:p14="http://schemas.microsoft.com/office/powerpoint/2010/main" val="2914233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1a8481dc845_3_78"/>
          <p:cNvSpPr txBox="1">
            <a:spLocks noGrp="1"/>
          </p:cNvSpPr>
          <p:nvPr>
            <p:ph type="title"/>
          </p:nvPr>
        </p:nvSpPr>
        <p:spPr>
          <a:xfrm>
            <a:off x="457200" y="342900"/>
            <a:ext cx="8229600" cy="1028700"/>
          </a:xfrm>
          <a:prstGeom prst="rect">
            <a:avLst/>
          </a:prstGeom>
        </p:spPr>
        <p:txBody>
          <a:bodyPr spcFirstLastPara="1" wrap="square" lIns="68575" tIns="34275" rIns="68575" bIns="34275" anchor="ctr" anchorCtr="0">
            <a:noAutofit/>
          </a:bodyPr>
          <a:lstStyle/>
          <a:p>
            <a:pPr marL="0" lvl="0" indent="0" algn="l" rtl="0">
              <a:lnSpc>
                <a:spcPct val="125000"/>
              </a:lnSpc>
              <a:spcBef>
                <a:spcPts val="1800"/>
              </a:spcBef>
              <a:spcAft>
                <a:spcPts val="1800"/>
              </a:spcAft>
              <a:buNone/>
            </a:pPr>
            <a:r>
              <a:rPr lang="en-US" dirty="0">
                <a:solidFill>
                  <a:srgbClr val="161616"/>
                </a:solidFill>
                <a:highlight>
                  <a:srgbClr val="FFFFFF"/>
                </a:highlight>
              </a:rPr>
              <a:t>Multi-partite Entanglement:  W states</a:t>
            </a:r>
            <a:endParaRPr dirty="0"/>
          </a:p>
        </p:txBody>
      </p:sp>
      <p:sp>
        <p:nvSpPr>
          <p:cNvPr id="134" name="Google Shape;134;g1a8481dc845_3_78"/>
          <p:cNvSpPr txBox="1">
            <a:spLocks noGrp="1"/>
          </p:cNvSpPr>
          <p:nvPr>
            <p:ph type="sldNum" idx="12"/>
          </p:nvPr>
        </p:nvSpPr>
        <p:spPr>
          <a:xfrm>
            <a:off x="7010400" y="4856560"/>
            <a:ext cx="2133600" cy="180900"/>
          </a:xfrm>
          <a:prstGeom prst="rect">
            <a:avLst/>
          </a:prstGeom>
        </p:spPr>
        <p:txBody>
          <a:bodyPr spcFirstLastPara="1" wrap="square" lIns="68575" tIns="34275" rIns="68575" bIns="34275" anchor="b"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11</a:t>
            </a:fld>
            <a:endParaRPr/>
          </a:p>
        </p:txBody>
      </p:sp>
      <p:sp>
        <p:nvSpPr>
          <p:cNvPr id="135" name="Google Shape;135;g1a8481dc845_3_78"/>
          <p:cNvSpPr txBox="1"/>
          <p:nvPr/>
        </p:nvSpPr>
        <p:spPr>
          <a:xfrm>
            <a:off x="468325" y="1383500"/>
            <a:ext cx="8279400" cy="1028700"/>
          </a:xfrm>
          <a:prstGeom prst="rect">
            <a:avLst/>
          </a:prstGeom>
          <a:noFill/>
          <a:ln>
            <a:noFill/>
          </a:ln>
        </p:spPr>
        <p:txBody>
          <a:bodyPr spcFirstLastPara="1" wrap="square" lIns="68575" tIns="34275" rIns="68575" bIns="34275" anchor="t" anchorCtr="0">
            <a:noAutofit/>
          </a:bodyPr>
          <a:lstStyle/>
          <a:p>
            <a:pPr marL="457200" lvl="0" indent="-330200">
              <a:lnSpc>
                <a:spcPct val="115000"/>
              </a:lnSpc>
              <a:buClr>
                <a:srgbClr val="00007D"/>
              </a:buClr>
              <a:buSzPts val="1600"/>
              <a:buFont typeface="Noto Sans"/>
              <a:buChar char="■"/>
            </a:pPr>
            <a:r>
              <a:rPr lang="en-US" altLang="zh-TW" sz="1600" dirty="0">
                <a:solidFill>
                  <a:schemeClr val="dk1"/>
                </a:solidFill>
              </a:rPr>
              <a:t>The </a:t>
            </a:r>
            <a:r>
              <a:rPr lang="en-US" sz="1600" dirty="0">
                <a:solidFill>
                  <a:schemeClr val="dk1"/>
                </a:solidFill>
              </a:rPr>
              <a:t>W state is named after Wolfgang </a:t>
            </a:r>
            <a:r>
              <a:rPr lang="en-US" sz="1600" dirty="0" err="1">
                <a:solidFill>
                  <a:schemeClr val="dk1"/>
                </a:solidFill>
              </a:rPr>
              <a:t>Dür</a:t>
            </a:r>
            <a:r>
              <a:rPr lang="en-US" sz="1600" dirty="0">
                <a:solidFill>
                  <a:schemeClr val="dk1"/>
                </a:solidFill>
              </a:rPr>
              <a:t>, who first reported the state together with </a:t>
            </a:r>
            <a:r>
              <a:rPr lang="en-US" sz="1600" dirty="0" err="1">
                <a:solidFill>
                  <a:schemeClr val="dk1"/>
                </a:solidFill>
              </a:rPr>
              <a:t>Guifré</a:t>
            </a:r>
            <a:r>
              <a:rPr lang="en-US" sz="1600" dirty="0">
                <a:solidFill>
                  <a:schemeClr val="dk1"/>
                </a:solidFill>
              </a:rPr>
              <a:t> Vidal, and Ignacio </a:t>
            </a:r>
            <a:r>
              <a:rPr lang="en-US" sz="1600" dirty="0" err="1">
                <a:solidFill>
                  <a:schemeClr val="dk1"/>
                </a:solidFill>
              </a:rPr>
              <a:t>Cirac</a:t>
            </a:r>
            <a:r>
              <a:rPr lang="en-US" sz="1600" dirty="0">
                <a:solidFill>
                  <a:schemeClr val="dk1"/>
                </a:solidFill>
              </a:rPr>
              <a:t> in 2000.</a:t>
            </a:r>
            <a:endParaRPr sz="1600" dirty="0">
              <a:solidFill>
                <a:schemeClr val="dk1"/>
              </a:solidFill>
            </a:endParaRPr>
          </a:p>
        </p:txBody>
      </p:sp>
      <p:sp>
        <p:nvSpPr>
          <p:cNvPr id="142" name="Google Shape;142;g1a8481dc845_3_78"/>
          <p:cNvSpPr txBox="1"/>
          <p:nvPr/>
        </p:nvSpPr>
        <p:spPr>
          <a:xfrm>
            <a:off x="3863700" y="4560932"/>
            <a:ext cx="1416600" cy="354000"/>
          </a:xfrm>
          <a:prstGeom prst="rect">
            <a:avLst/>
          </a:prstGeom>
          <a:noFill/>
          <a:ln>
            <a:noFill/>
          </a:ln>
        </p:spPr>
        <p:txBody>
          <a:bodyPr spcFirstLastPara="1" wrap="square" lIns="91425" tIns="91425" rIns="91425" bIns="91425" anchor="t" anchorCtr="0">
            <a:spAutoFit/>
          </a:bodyPr>
          <a:lstStyle/>
          <a:p>
            <a:pPr lvl="0"/>
            <a:r>
              <a:rPr lang="en-US" sz="1100" b="1" dirty="0">
                <a:solidFill>
                  <a:schemeClr val="dk1"/>
                </a:solidFill>
              </a:rPr>
              <a:t>Wolfgang </a:t>
            </a:r>
            <a:r>
              <a:rPr lang="en-US" sz="1100" b="1" dirty="0" err="1">
                <a:solidFill>
                  <a:schemeClr val="dk1"/>
                </a:solidFill>
              </a:rPr>
              <a:t>Dür</a:t>
            </a:r>
            <a:endParaRPr sz="1300" dirty="0"/>
          </a:p>
        </p:txBody>
      </p:sp>
      <p:pic>
        <p:nvPicPr>
          <p:cNvPr id="2050" name="Picture 2" descr="https://lh3.googleusercontent.com/A0fReYfG6b7MPTtJxfYzdCjdTaJhEsnTXwKWHzrJ-jFp76T6-CDyaGjTDhWhGo9Kd2s6xAiR9urT4EfX38AvML0NSJRZSDD0Ac96efT4fOtJ-HVEXVn1f5CVWVeaTNdSZpTG0nbzdtfvVkggB1NyPv5I9HOgV5GTU2mx6TEC1ZvRnlRc-0CIRaF6VHjVww">
            <a:extLst>
              <a:ext uri="{FF2B5EF4-FFF2-40B4-BE49-F238E27FC236}">
                <a16:creationId xmlns:a16="http://schemas.microsoft.com/office/drawing/2014/main" id="{A59F4030-A83C-43A5-8393-993AC71FC2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7069" y="2210364"/>
            <a:ext cx="2313162" cy="2313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357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1a8481dc845_4_18"/>
          <p:cNvSpPr txBox="1">
            <a:spLocks noGrp="1"/>
          </p:cNvSpPr>
          <p:nvPr>
            <p:ph type="title"/>
          </p:nvPr>
        </p:nvSpPr>
        <p:spPr>
          <a:xfrm>
            <a:off x="457200" y="342900"/>
            <a:ext cx="8229600" cy="1028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US" dirty="0"/>
              <a:t>W quantum entanglement of </a:t>
            </a:r>
            <a:r>
              <a:rPr lang="en-US" i="1" dirty="0"/>
              <a:t>n </a:t>
            </a:r>
            <a:r>
              <a:rPr lang="en-US" dirty="0"/>
              <a:t>(</a:t>
            </a:r>
            <a:r>
              <a:rPr lang="en-US" i="1" dirty="0"/>
              <a:t>n</a:t>
            </a:r>
            <a:r>
              <a:rPr lang="en-US" dirty="0"/>
              <a:t>=3) qubit</a:t>
            </a:r>
            <a:endParaRPr dirty="0"/>
          </a:p>
        </p:txBody>
      </p:sp>
      <p:sp>
        <p:nvSpPr>
          <p:cNvPr id="159" name="Google Shape;159;g1a8481dc845_4_18"/>
          <p:cNvSpPr txBox="1">
            <a:spLocks noGrp="1"/>
          </p:cNvSpPr>
          <p:nvPr>
            <p:ph type="sldNum" idx="12"/>
          </p:nvPr>
        </p:nvSpPr>
        <p:spPr>
          <a:xfrm>
            <a:off x="7010400" y="4856560"/>
            <a:ext cx="2133600" cy="180900"/>
          </a:xfrm>
          <a:prstGeom prst="rect">
            <a:avLst/>
          </a:prstGeom>
        </p:spPr>
        <p:txBody>
          <a:bodyPr spcFirstLastPara="1" wrap="square" lIns="68575" tIns="34275" rIns="68575" bIns="34275" anchor="b"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12</a:t>
            </a:fld>
            <a:endParaRPr/>
          </a:p>
        </p:txBody>
      </p:sp>
      <p:sp>
        <p:nvSpPr>
          <p:cNvPr id="160" name="Google Shape;160;g1a8481dc845_4_18"/>
          <p:cNvSpPr txBox="1"/>
          <p:nvPr/>
        </p:nvSpPr>
        <p:spPr>
          <a:xfrm>
            <a:off x="577225" y="1371600"/>
            <a:ext cx="38964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t>W quantum entanglement:</a:t>
            </a:r>
            <a:endParaRPr sz="1600"/>
          </a:p>
        </p:txBody>
      </p:sp>
      <p:pic>
        <p:nvPicPr>
          <p:cNvPr id="161" name="Google Shape;161;g1a8481dc845_4_18"/>
          <p:cNvPicPr preferRelativeResize="0"/>
          <p:nvPr/>
        </p:nvPicPr>
        <p:blipFill>
          <a:blip r:embed="rId3">
            <a:alphaModFix/>
          </a:blip>
          <a:stretch>
            <a:fillRect/>
          </a:stretch>
        </p:blipFill>
        <p:spPr>
          <a:xfrm>
            <a:off x="3141495" y="1330346"/>
            <a:ext cx="3651025" cy="492600"/>
          </a:xfrm>
          <a:prstGeom prst="rect">
            <a:avLst/>
          </a:prstGeom>
          <a:noFill/>
          <a:ln>
            <a:noFill/>
          </a:ln>
        </p:spPr>
      </p:pic>
      <p:pic>
        <p:nvPicPr>
          <p:cNvPr id="162" name="Google Shape;162;g1a8481dc845_4_18"/>
          <p:cNvPicPr preferRelativeResize="0"/>
          <p:nvPr/>
        </p:nvPicPr>
        <p:blipFill>
          <a:blip r:embed="rId4">
            <a:alphaModFix/>
          </a:blip>
          <a:stretch>
            <a:fillRect/>
          </a:stretch>
        </p:blipFill>
        <p:spPr>
          <a:xfrm>
            <a:off x="152400" y="1954750"/>
            <a:ext cx="8839200" cy="2519302"/>
          </a:xfrm>
          <a:prstGeom prst="rect">
            <a:avLst/>
          </a:prstGeom>
          <a:noFill/>
          <a:ln>
            <a:noFill/>
          </a:ln>
        </p:spPr>
      </p:pic>
      <p:sp>
        <p:nvSpPr>
          <p:cNvPr id="163" name="Google Shape;163;g1a8481dc845_4_18"/>
          <p:cNvSpPr txBox="1"/>
          <p:nvPr/>
        </p:nvSpPr>
        <p:spPr>
          <a:xfrm>
            <a:off x="517600" y="4497550"/>
            <a:ext cx="7002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rgbClr val="222222"/>
                </a:solidFill>
                <a:highlight>
                  <a:srgbClr val="FFFFFF"/>
                </a:highlight>
              </a:rPr>
              <a:t>Source : Bhatia, A. S., &amp; </a:t>
            </a:r>
            <a:r>
              <a:rPr lang="en-US" sz="1200" dirty="0" err="1">
                <a:solidFill>
                  <a:srgbClr val="222222"/>
                </a:solidFill>
                <a:highlight>
                  <a:srgbClr val="FFFFFF"/>
                </a:highlight>
              </a:rPr>
              <a:t>Saggi</a:t>
            </a:r>
            <a:r>
              <a:rPr lang="en-US" sz="1200" dirty="0">
                <a:solidFill>
                  <a:srgbClr val="222222"/>
                </a:solidFill>
                <a:highlight>
                  <a:srgbClr val="FFFFFF"/>
                </a:highlight>
              </a:rPr>
              <a:t>, M. K. (2018). Implementing entangled states on a quantum computer. </a:t>
            </a:r>
            <a:r>
              <a:rPr lang="en-US" sz="1200" i="1" dirty="0" err="1">
                <a:solidFill>
                  <a:srgbClr val="222222"/>
                </a:solidFill>
                <a:highlight>
                  <a:srgbClr val="FFFFFF"/>
                </a:highlight>
              </a:rPr>
              <a:t>arXiv</a:t>
            </a:r>
            <a:r>
              <a:rPr lang="en-US" sz="1200" i="1" dirty="0">
                <a:solidFill>
                  <a:srgbClr val="222222"/>
                </a:solidFill>
                <a:highlight>
                  <a:srgbClr val="FFFFFF"/>
                </a:highlight>
              </a:rPr>
              <a:t> preprint arXiv:1811.09833</a:t>
            </a:r>
            <a:r>
              <a:rPr lang="en-US" sz="1200" dirty="0">
                <a:solidFill>
                  <a:srgbClr val="222222"/>
                </a:solidFill>
                <a:highlight>
                  <a:srgbClr val="FFFFFF"/>
                </a:highlight>
              </a:rPr>
              <a:t>.</a:t>
            </a:r>
            <a:endParaRPr sz="1200" dirty="0"/>
          </a:p>
        </p:txBody>
      </p:sp>
    </p:spTree>
    <p:extLst>
      <p:ext uri="{BB962C8B-B14F-4D97-AF65-F5344CB8AC3E}">
        <p14:creationId xmlns:p14="http://schemas.microsoft.com/office/powerpoint/2010/main" val="3261353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1a8481dc845_3_78"/>
          <p:cNvSpPr txBox="1">
            <a:spLocks noGrp="1"/>
          </p:cNvSpPr>
          <p:nvPr>
            <p:ph type="title"/>
          </p:nvPr>
        </p:nvSpPr>
        <p:spPr>
          <a:xfrm>
            <a:off x="457200" y="342900"/>
            <a:ext cx="8229600" cy="1028700"/>
          </a:xfrm>
          <a:prstGeom prst="rect">
            <a:avLst/>
          </a:prstGeom>
        </p:spPr>
        <p:txBody>
          <a:bodyPr spcFirstLastPara="1" wrap="square" lIns="68575" tIns="34275" rIns="68575" bIns="34275" anchor="ctr" anchorCtr="0">
            <a:noAutofit/>
          </a:bodyPr>
          <a:lstStyle/>
          <a:p>
            <a:pPr marL="0" lvl="0" indent="0" algn="l" rtl="0">
              <a:lnSpc>
                <a:spcPct val="125000"/>
              </a:lnSpc>
              <a:spcBef>
                <a:spcPts val="1800"/>
              </a:spcBef>
              <a:spcAft>
                <a:spcPts val="1800"/>
              </a:spcAft>
              <a:buNone/>
            </a:pPr>
            <a:r>
              <a:rPr lang="en-US" dirty="0">
                <a:solidFill>
                  <a:srgbClr val="161616"/>
                </a:solidFill>
                <a:highlight>
                  <a:srgbClr val="FFFFFF"/>
                </a:highlight>
              </a:rPr>
              <a:t>Multi-partite Entanglement:  </a:t>
            </a:r>
            <a:r>
              <a:rPr lang="en-US" dirty="0" err="1">
                <a:solidFill>
                  <a:srgbClr val="161616"/>
                </a:solidFill>
                <a:highlight>
                  <a:srgbClr val="FFFFFF"/>
                </a:highlight>
              </a:rPr>
              <a:t>Dicke</a:t>
            </a:r>
            <a:r>
              <a:rPr lang="en-US" dirty="0">
                <a:solidFill>
                  <a:srgbClr val="161616"/>
                </a:solidFill>
                <a:highlight>
                  <a:srgbClr val="FFFFFF"/>
                </a:highlight>
              </a:rPr>
              <a:t> states</a:t>
            </a:r>
            <a:endParaRPr dirty="0"/>
          </a:p>
        </p:txBody>
      </p:sp>
      <p:sp>
        <p:nvSpPr>
          <p:cNvPr id="134" name="Google Shape;134;g1a8481dc845_3_78"/>
          <p:cNvSpPr txBox="1">
            <a:spLocks noGrp="1"/>
          </p:cNvSpPr>
          <p:nvPr>
            <p:ph type="sldNum" idx="12"/>
          </p:nvPr>
        </p:nvSpPr>
        <p:spPr>
          <a:xfrm>
            <a:off x="7010400" y="4856560"/>
            <a:ext cx="2133600" cy="180900"/>
          </a:xfrm>
          <a:prstGeom prst="rect">
            <a:avLst/>
          </a:prstGeom>
        </p:spPr>
        <p:txBody>
          <a:bodyPr spcFirstLastPara="1" wrap="square" lIns="68575" tIns="34275" rIns="68575" bIns="34275" anchor="b"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13</a:t>
            </a:fld>
            <a:endParaRPr/>
          </a:p>
        </p:txBody>
      </p:sp>
      <p:sp>
        <p:nvSpPr>
          <p:cNvPr id="135" name="Google Shape;135;g1a8481dc845_3_78"/>
          <p:cNvSpPr txBox="1"/>
          <p:nvPr/>
        </p:nvSpPr>
        <p:spPr>
          <a:xfrm>
            <a:off x="468325" y="1383500"/>
            <a:ext cx="8279400" cy="1028700"/>
          </a:xfrm>
          <a:prstGeom prst="rect">
            <a:avLst/>
          </a:prstGeom>
          <a:noFill/>
          <a:ln>
            <a:noFill/>
          </a:ln>
        </p:spPr>
        <p:txBody>
          <a:bodyPr spcFirstLastPara="1" wrap="square" lIns="68575" tIns="34275" rIns="68575" bIns="34275" anchor="t" anchorCtr="0">
            <a:noAutofit/>
          </a:bodyPr>
          <a:lstStyle/>
          <a:p>
            <a:pPr marL="457200" lvl="0" indent="-330200">
              <a:lnSpc>
                <a:spcPct val="115000"/>
              </a:lnSpc>
              <a:buClr>
                <a:srgbClr val="00007D"/>
              </a:buClr>
              <a:buSzPts val="1600"/>
              <a:buFont typeface="Noto Sans"/>
              <a:buChar char="■"/>
            </a:pPr>
            <a:r>
              <a:rPr lang="en-US" altLang="zh-TW" sz="1600" dirty="0">
                <a:solidFill>
                  <a:schemeClr val="dk1"/>
                </a:solidFill>
              </a:rPr>
              <a:t>The </a:t>
            </a:r>
            <a:r>
              <a:rPr lang="en-US" altLang="zh-TW" sz="1600" dirty="0" err="1">
                <a:solidFill>
                  <a:schemeClr val="dk1"/>
                </a:solidFill>
              </a:rPr>
              <a:t>Dicke</a:t>
            </a:r>
            <a:r>
              <a:rPr lang="en-US" altLang="zh-TW" sz="1600" dirty="0">
                <a:solidFill>
                  <a:schemeClr val="dk1"/>
                </a:solidFill>
              </a:rPr>
              <a:t> </a:t>
            </a:r>
            <a:r>
              <a:rPr lang="en-US" sz="1600" dirty="0">
                <a:solidFill>
                  <a:schemeClr val="dk1"/>
                </a:solidFill>
              </a:rPr>
              <a:t>state is named after Robert Henry </a:t>
            </a:r>
            <a:r>
              <a:rPr lang="en-US" sz="1600" dirty="0" err="1">
                <a:solidFill>
                  <a:schemeClr val="dk1"/>
                </a:solidFill>
              </a:rPr>
              <a:t>Dicke</a:t>
            </a:r>
            <a:r>
              <a:rPr lang="en-US" sz="1600" dirty="0">
                <a:solidFill>
                  <a:schemeClr val="dk1"/>
                </a:solidFill>
              </a:rPr>
              <a:t>, who first reported the state in 1954.</a:t>
            </a:r>
            <a:endParaRPr sz="1600" dirty="0">
              <a:solidFill>
                <a:schemeClr val="dk1"/>
              </a:solidFill>
            </a:endParaRPr>
          </a:p>
        </p:txBody>
      </p:sp>
      <p:sp>
        <p:nvSpPr>
          <p:cNvPr id="142" name="Google Shape;142;g1a8481dc845_3_78"/>
          <p:cNvSpPr txBox="1"/>
          <p:nvPr/>
        </p:nvSpPr>
        <p:spPr>
          <a:xfrm>
            <a:off x="3548599" y="4560932"/>
            <a:ext cx="1731701" cy="353913"/>
          </a:xfrm>
          <a:prstGeom prst="rect">
            <a:avLst/>
          </a:prstGeom>
          <a:noFill/>
          <a:ln>
            <a:noFill/>
          </a:ln>
        </p:spPr>
        <p:txBody>
          <a:bodyPr spcFirstLastPara="1" wrap="square" lIns="91425" tIns="91425" rIns="91425" bIns="91425" anchor="t" anchorCtr="0">
            <a:spAutoFit/>
          </a:bodyPr>
          <a:lstStyle/>
          <a:p>
            <a:pPr lvl="0" algn="ctr"/>
            <a:r>
              <a:rPr lang="en-US" sz="1100" b="1" dirty="0">
                <a:solidFill>
                  <a:schemeClr val="dk1"/>
                </a:solidFill>
              </a:rPr>
              <a:t>Robert Henry </a:t>
            </a:r>
            <a:r>
              <a:rPr lang="en-US" sz="1100" b="1" dirty="0" err="1">
                <a:solidFill>
                  <a:schemeClr val="dk1"/>
                </a:solidFill>
              </a:rPr>
              <a:t>Dicke</a:t>
            </a:r>
            <a:r>
              <a:rPr lang="en-US" sz="1100" b="1" dirty="0">
                <a:solidFill>
                  <a:schemeClr val="dk1"/>
                </a:solidFill>
              </a:rPr>
              <a:t> </a:t>
            </a:r>
            <a:endParaRPr sz="1300" dirty="0"/>
          </a:p>
        </p:txBody>
      </p:sp>
      <p:pic>
        <p:nvPicPr>
          <p:cNvPr id="3" name="圖片 2">
            <a:extLst>
              <a:ext uri="{FF2B5EF4-FFF2-40B4-BE49-F238E27FC236}">
                <a16:creationId xmlns:a16="http://schemas.microsoft.com/office/drawing/2014/main" id="{D8ED91AE-7B3F-46A4-BEA0-02912188AEE5}"/>
              </a:ext>
            </a:extLst>
          </p:cNvPr>
          <p:cNvPicPr>
            <a:picLocks noChangeAspect="1"/>
          </p:cNvPicPr>
          <p:nvPr/>
        </p:nvPicPr>
        <p:blipFill>
          <a:blip r:embed="rId3"/>
          <a:stretch>
            <a:fillRect/>
          </a:stretch>
        </p:blipFill>
        <p:spPr>
          <a:xfrm>
            <a:off x="3289721" y="1897850"/>
            <a:ext cx="2286000" cy="2743200"/>
          </a:xfrm>
          <a:prstGeom prst="rect">
            <a:avLst/>
          </a:prstGeom>
        </p:spPr>
      </p:pic>
    </p:spTree>
    <p:extLst>
      <p:ext uri="{BB962C8B-B14F-4D97-AF65-F5344CB8AC3E}">
        <p14:creationId xmlns:p14="http://schemas.microsoft.com/office/powerpoint/2010/main" val="82620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3" name="圖片 2">
            <a:extLst>
              <a:ext uri="{FF2B5EF4-FFF2-40B4-BE49-F238E27FC236}">
                <a16:creationId xmlns:a16="http://schemas.microsoft.com/office/drawing/2014/main" id="{B0ED9326-6942-4C3C-BF80-6A694C69C25F}"/>
              </a:ext>
            </a:extLst>
          </p:cNvPr>
          <p:cNvPicPr>
            <a:picLocks noChangeAspect="1"/>
          </p:cNvPicPr>
          <p:nvPr/>
        </p:nvPicPr>
        <p:blipFill>
          <a:blip r:embed="rId3"/>
          <a:stretch>
            <a:fillRect/>
          </a:stretch>
        </p:blipFill>
        <p:spPr>
          <a:xfrm>
            <a:off x="717531" y="1898211"/>
            <a:ext cx="3363652" cy="308533"/>
          </a:xfrm>
          <a:prstGeom prst="rect">
            <a:avLst/>
          </a:prstGeom>
        </p:spPr>
      </p:pic>
      <p:pic>
        <p:nvPicPr>
          <p:cNvPr id="4" name="圖片 3">
            <a:extLst>
              <a:ext uri="{FF2B5EF4-FFF2-40B4-BE49-F238E27FC236}">
                <a16:creationId xmlns:a16="http://schemas.microsoft.com/office/drawing/2014/main" id="{E36EA208-1808-40ED-B535-7FDF82E2FCF9}"/>
              </a:ext>
            </a:extLst>
          </p:cNvPr>
          <p:cNvPicPr>
            <a:picLocks noChangeAspect="1"/>
          </p:cNvPicPr>
          <p:nvPr/>
        </p:nvPicPr>
        <p:blipFill>
          <a:blip r:embed="rId4"/>
          <a:stretch>
            <a:fillRect/>
          </a:stretch>
        </p:blipFill>
        <p:spPr>
          <a:xfrm>
            <a:off x="4019050" y="1912563"/>
            <a:ext cx="1200691" cy="242626"/>
          </a:xfrm>
          <a:prstGeom prst="rect">
            <a:avLst/>
          </a:prstGeom>
        </p:spPr>
      </p:pic>
      <p:sp>
        <p:nvSpPr>
          <p:cNvPr id="158" name="Google Shape;158;g1a8481dc845_4_18"/>
          <p:cNvSpPr txBox="1">
            <a:spLocks noGrp="1"/>
          </p:cNvSpPr>
          <p:nvPr>
            <p:ph type="title"/>
          </p:nvPr>
        </p:nvSpPr>
        <p:spPr>
          <a:xfrm>
            <a:off x="152400" y="342900"/>
            <a:ext cx="8991600" cy="1028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US" altLang="zh-TW" dirty="0" err="1"/>
              <a:t>Dicke</a:t>
            </a:r>
            <a:r>
              <a:rPr lang="en-US" altLang="zh-TW" dirty="0"/>
              <a:t> </a:t>
            </a:r>
            <a:r>
              <a:rPr lang="en-US" dirty="0"/>
              <a:t>quantum entanglement of </a:t>
            </a:r>
            <a:r>
              <a:rPr lang="en-US" i="1" dirty="0"/>
              <a:t>n </a:t>
            </a:r>
            <a:r>
              <a:rPr lang="en-US" dirty="0"/>
              <a:t>(</a:t>
            </a:r>
            <a:r>
              <a:rPr lang="en-US" i="1" dirty="0"/>
              <a:t>n</a:t>
            </a:r>
            <a:r>
              <a:rPr lang="en-US" dirty="0"/>
              <a:t>=3) qubits</a:t>
            </a:r>
            <a:endParaRPr dirty="0"/>
          </a:p>
        </p:txBody>
      </p:sp>
      <p:sp>
        <p:nvSpPr>
          <p:cNvPr id="159" name="Google Shape;159;g1a8481dc845_4_18"/>
          <p:cNvSpPr txBox="1">
            <a:spLocks noGrp="1"/>
          </p:cNvSpPr>
          <p:nvPr>
            <p:ph type="sldNum" idx="12"/>
          </p:nvPr>
        </p:nvSpPr>
        <p:spPr>
          <a:xfrm>
            <a:off x="7010400" y="4856560"/>
            <a:ext cx="2133600" cy="180900"/>
          </a:xfrm>
          <a:prstGeom prst="rect">
            <a:avLst/>
          </a:prstGeom>
        </p:spPr>
        <p:txBody>
          <a:bodyPr spcFirstLastPara="1" wrap="square" lIns="68575" tIns="34275" rIns="68575" bIns="34275" anchor="b"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14</a:t>
            </a:fld>
            <a:endParaRPr/>
          </a:p>
        </p:txBody>
      </p:sp>
      <p:sp>
        <p:nvSpPr>
          <p:cNvPr id="160" name="Google Shape;160;g1a8481dc845_4_18"/>
          <p:cNvSpPr txBox="1"/>
          <p:nvPr/>
        </p:nvSpPr>
        <p:spPr>
          <a:xfrm>
            <a:off x="152400" y="1139598"/>
            <a:ext cx="38964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dirty="0" err="1"/>
              <a:t>Dicke</a:t>
            </a:r>
            <a:r>
              <a:rPr lang="en-US" sz="1600" dirty="0"/>
              <a:t> quantum entanglement:</a:t>
            </a:r>
            <a:endParaRPr sz="1600" dirty="0"/>
          </a:p>
        </p:txBody>
      </p:sp>
      <p:sp>
        <p:nvSpPr>
          <p:cNvPr id="163" name="Google Shape;163;g1a8481dc845_4_18"/>
          <p:cNvSpPr txBox="1"/>
          <p:nvPr/>
        </p:nvSpPr>
        <p:spPr>
          <a:xfrm>
            <a:off x="122650" y="4669960"/>
            <a:ext cx="8400083" cy="553968"/>
          </a:xfrm>
          <a:prstGeom prst="rect">
            <a:avLst/>
          </a:prstGeom>
          <a:noFill/>
          <a:ln>
            <a:noFill/>
          </a:ln>
        </p:spPr>
        <p:txBody>
          <a:bodyPr spcFirstLastPara="1" wrap="square" lIns="91425" tIns="91425" rIns="91425" bIns="91425" anchor="t" anchorCtr="0">
            <a:spAutoFit/>
          </a:bodyPr>
          <a:lstStyle/>
          <a:p>
            <a:pPr lvl="0"/>
            <a:r>
              <a:rPr lang="en-US" sz="1200" dirty="0">
                <a:solidFill>
                  <a:srgbClr val="222222"/>
                </a:solidFill>
                <a:highlight>
                  <a:srgbClr val="FFFFFF"/>
                </a:highlight>
              </a:rPr>
              <a:t>Source:  </a:t>
            </a:r>
            <a:r>
              <a:rPr lang="en-US" sz="1200" dirty="0">
                <a:solidFill>
                  <a:srgbClr val="222222"/>
                </a:solidFill>
              </a:rPr>
              <a:t>A. </a:t>
            </a:r>
            <a:r>
              <a:rPr lang="en-US" sz="1200" dirty="0" err="1">
                <a:solidFill>
                  <a:srgbClr val="222222"/>
                </a:solidFill>
              </a:rPr>
              <a:t>Bartschi</a:t>
            </a:r>
            <a:r>
              <a:rPr lang="en-US" sz="1200" dirty="0">
                <a:solidFill>
                  <a:srgbClr val="222222"/>
                </a:solidFill>
              </a:rPr>
              <a:t> and S. </a:t>
            </a:r>
            <a:r>
              <a:rPr lang="en-US" sz="1200" dirty="0" err="1">
                <a:solidFill>
                  <a:srgbClr val="222222"/>
                </a:solidFill>
              </a:rPr>
              <a:t>Eidenbenz</a:t>
            </a:r>
            <a:r>
              <a:rPr lang="en-US" sz="1200" dirty="0">
                <a:solidFill>
                  <a:srgbClr val="222222"/>
                </a:solidFill>
              </a:rPr>
              <a:t>, “Deterministic preparation of </a:t>
            </a:r>
            <a:r>
              <a:rPr lang="en-US" sz="1200" dirty="0" err="1">
                <a:solidFill>
                  <a:srgbClr val="222222"/>
                </a:solidFill>
              </a:rPr>
              <a:t>Dicke</a:t>
            </a:r>
            <a:r>
              <a:rPr lang="en-US" sz="1200" dirty="0">
                <a:solidFill>
                  <a:srgbClr val="222222"/>
                </a:solidFill>
              </a:rPr>
              <a:t> states,” in International Symposium on Fundamentals of Computation Theory. Springer, 2019, pp. 126–139. (also from https://arxiv.org/pdf/1904.07358.pdf</a:t>
            </a:r>
            <a:r>
              <a:rPr lang="en-US" sz="1200" dirty="0">
                <a:solidFill>
                  <a:srgbClr val="222222"/>
                </a:solidFill>
                <a:highlight>
                  <a:srgbClr val="FFFFFF"/>
                </a:highlight>
              </a:rPr>
              <a:t>)</a:t>
            </a:r>
            <a:endParaRPr sz="1200" dirty="0"/>
          </a:p>
        </p:txBody>
      </p:sp>
      <p:pic>
        <p:nvPicPr>
          <p:cNvPr id="2" name="圖片 1">
            <a:extLst>
              <a:ext uri="{FF2B5EF4-FFF2-40B4-BE49-F238E27FC236}">
                <a16:creationId xmlns:a16="http://schemas.microsoft.com/office/drawing/2014/main" id="{1BAFC711-0D0C-48D9-B342-7D65B8B3A419}"/>
              </a:ext>
            </a:extLst>
          </p:cNvPr>
          <p:cNvPicPr>
            <a:picLocks noChangeAspect="1"/>
          </p:cNvPicPr>
          <p:nvPr/>
        </p:nvPicPr>
        <p:blipFill>
          <a:blip r:embed="rId5"/>
          <a:stretch>
            <a:fillRect/>
          </a:stretch>
        </p:blipFill>
        <p:spPr>
          <a:xfrm>
            <a:off x="2974629" y="1139598"/>
            <a:ext cx="3909644" cy="470059"/>
          </a:xfrm>
          <a:prstGeom prst="rect">
            <a:avLst/>
          </a:prstGeom>
        </p:spPr>
      </p:pic>
      <p:sp>
        <p:nvSpPr>
          <p:cNvPr id="9" name="Google Shape;160;g1a8481dc845_4_18">
            <a:extLst>
              <a:ext uri="{FF2B5EF4-FFF2-40B4-BE49-F238E27FC236}">
                <a16:creationId xmlns:a16="http://schemas.microsoft.com/office/drawing/2014/main" id="{AD3C23B9-6082-4E86-AA7A-C88236CDE422}"/>
              </a:ext>
            </a:extLst>
          </p:cNvPr>
          <p:cNvSpPr txBox="1"/>
          <p:nvPr/>
        </p:nvSpPr>
        <p:spPr>
          <a:xfrm>
            <a:off x="122650" y="1594196"/>
            <a:ext cx="5781588" cy="677078"/>
          </a:xfrm>
          <a:prstGeom prst="rect">
            <a:avLst/>
          </a:prstGeom>
          <a:noFill/>
          <a:ln>
            <a:noFill/>
          </a:ln>
        </p:spPr>
        <p:txBody>
          <a:bodyPr spcFirstLastPara="1" wrap="square" lIns="91425" tIns="91425" rIns="91425" bIns="91425" anchor="t" anchorCtr="0">
            <a:spAutoFit/>
          </a:bodyPr>
          <a:lstStyle/>
          <a:p>
            <a:pPr lvl="0"/>
            <a:r>
              <a:rPr lang="en-US" altLang="zh-TW" sz="1600" dirty="0"/>
              <a:t>Hamming weight </a:t>
            </a:r>
            <a:r>
              <a:rPr lang="en-US" sz="1600" dirty="0"/>
              <a:t>HW(</a:t>
            </a:r>
            <a:r>
              <a:rPr lang="en-US" sz="1600" i="1" dirty="0"/>
              <a:t>x</a:t>
            </a:r>
            <a:r>
              <a:rPr lang="en-US" sz="1600" dirty="0"/>
              <a:t>)=</a:t>
            </a:r>
            <a:r>
              <a:rPr lang="en-US" sz="1600" i="1" dirty="0"/>
              <a:t>k</a:t>
            </a:r>
            <a:r>
              <a:rPr lang="en-US" sz="1600" dirty="0"/>
              <a:t>:</a:t>
            </a:r>
            <a:r>
              <a:rPr lang="en-US" sz="1600" i="1" dirty="0"/>
              <a:t> </a:t>
            </a:r>
            <a:r>
              <a:rPr lang="en-US" sz="1600" i="1"/>
              <a:t>bitstring</a:t>
            </a:r>
            <a:r>
              <a:rPr lang="en-US" sz="1600" i="1" dirty="0"/>
              <a:t> x has k </a:t>
            </a:r>
            <a:r>
              <a:rPr lang="en-US" sz="1600" dirty="0"/>
              <a:t>1s</a:t>
            </a:r>
            <a:r>
              <a:rPr lang="en-US" sz="1600" i="1" dirty="0"/>
              <a:t>.</a:t>
            </a:r>
            <a:r>
              <a:rPr lang="en-US" sz="1600" dirty="0"/>
              <a:t> </a:t>
            </a:r>
            <a:br>
              <a:rPr lang="en-US" sz="1600" dirty="0"/>
            </a:br>
            <a:r>
              <a:rPr lang="en-US" sz="1600" dirty="0"/>
              <a:t>E.G.:</a:t>
            </a:r>
            <a:endParaRPr sz="1600" dirty="0"/>
          </a:p>
        </p:txBody>
      </p:sp>
      <p:pic>
        <p:nvPicPr>
          <p:cNvPr id="1026" name="Picture 2" descr="https://assets.blueqat.com/public/uploads/us-east-2:4805ff4b-c3cc-4344-b165-86544c34d0bf/2022/11/03/1904-07358-pdf2.jpg">
            <a:extLst>
              <a:ext uri="{FF2B5EF4-FFF2-40B4-BE49-F238E27FC236}">
                <a16:creationId xmlns:a16="http://schemas.microsoft.com/office/drawing/2014/main" id="{78EF3A3C-BB16-4252-B2BD-BC7A8B3745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95" y="2198054"/>
            <a:ext cx="9144000"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40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1a8481dc845_2_23"/>
          <p:cNvSpPr txBox="1">
            <a:spLocks noGrp="1"/>
          </p:cNvSpPr>
          <p:nvPr>
            <p:ph type="title"/>
          </p:nvPr>
        </p:nvSpPr>
        <p:spPr>
          <a:xfrm>
            <a:off x="457200" y="342900"/>
            <a:ext cx="8229600" cy="1028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US" altLang="zh-TW" dirty="0"/>
              <a:t>Quantum Entanglement Applications</a:t>
            </a:r>
            <a:endParaRPr dirty="0"/>
          </a:p>
        </p:txBody>
      </p:sp>
      <p:sp>
        <p:nvSpPr>
          <p:cNvPr id="120" name="Google Shape;120;g1a8481dc845_2_23"/>
          <p:cNvSpPr txBox="1">
            <a:spLocks noGrp="1"/>
          </p:cNvSpPr>
          <p:nvPr>
            <p:ph type="sldNum" idx="12"/>
          </p:nvPr>
        </p:nvSpPr>
        <p:spPr>
          <a:xfrm>
            <a:off x="7010400" y="4856560"/>
            <a:ext cx="2133600" cy="180900"/>
          </a:xfrm>
          <a:prstGeom prst="rect">
            <a:avLst/>
          </a:prstGeom>
        </p:spPr>
        <p:txBody>
          <a:bodyPr spcFirstLastPara="1" wrap="square" lIns="68575" tIns="34275" rIns="68575" bIns="34275" anchor="b"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15</a:t>
            </a:fld>
            <a:endParaRPr/>
          </a:p>
        </p:txBody>
      </p:sp>
      <p:sp>
        <p:nvSpPr>
          <p:cNvPr id="121" name="Google Shape;121;g1a8481dc845_2_23"/>
          <p:cNvSpPr txBox="1"/>
          <p:nvPr/>
        </p:nvSpPr>
        <p:spPr>
          <a:xfrm>
            <a:off x="228600" y="1030838"/>
            <a:ext cx="8686800" cy="4431952"/>
          </a:xfrm>
          <a:prstGeom prst="rect">
            <a:avLst/>
          </a:prstGeom>
          <a:noFill/>
          <a:ln>
            <a:noFill/>
          </a:ln>
        </p:spPr>
        <p:txBody>
          <a:bodyPr spcFirstLastPara="1" wrap="square" lIns="91425" tIns="91425" rIns="91425" bIns="91425" anchor="t" anchorCtr="0">
            <a:spAutoFit/>
          </a:bodyPr>
          <a:lstStyle/>
          <a:p>
            <a:pPr marL="285750" indent="-285750" defTabSz="1252538">
              <a:lnSpc>
                <a:spcPct val="115000"/>
              </a:lnSpc>
              <a:buSzPts val="1600"/>
              <a:buFont typeface="Wingdings" panose="05000000000000000000" pitchFamily="2" charset="2"/>
              <a:buChar char="n"/>
            </a:pPr>
            <a:r>
              <a:rPr lang="en-US" altLang="zh-TW" sz="2000" dirty="0"/>
              <a:t>Quantum teleportation</a:t>
            </a:r>
          </a:p>
          <a:p>
            <a:pPr marL="285750" indent="-285750" defTabSz="1252538">
              <a:lnSpc>
                <a:spcPct val="115000"/>
              </a:lnSpc>
              <a:buSzPts val="1600"/>
              <a:buFont typeface="Wingdings" panose="05000000000000000000" pitchFamily="2" charset="2"/>
              <a:buChar char="n"/>
            </a:pPr>
            <a:r>
              <a:rPr lang="en-US" altLang="zh-TW" sz="2000" dirty="0" err="1"/>
              <a:t>Superdense</a:t>
            </a:r>
            <a:r>
              <a:rPr lang="en-US" altLang="zh-TW" sz="2000" dirty="0"/>
              <a:t> coding</a:t>
            </a:r>
          </a:p>
          <a:p>
            <a:pPr marL="285750" indent="-285750" defTabSz="1252538">
              <a:lnSpc>
                <a:spcPct val="115000"/>
              </a:lnSpc>
              <a:buSzPts val="1600"/>
              <a:buFont typeface="Wingdings" panose="05000000000000000000" pitchFamily="2" charset="2"/>
              <a:buChar char="n"/>
            </a:pPr>
            <a:r>
              <a:rPr lang="en-US" altLang="zh-TW" sz="2000" dirty="0"/>
              <a:t>Quantum secret sharing</a:t>
            </a:r>
          </a:p>
          <a:p>
            <a:pPr marL="285750" indent="-285750" defTabSz="1252538">
              <a:lnSpc>
                <a:spcPct val="115000"/>
              </a:lnSpc>
              <a:buSzPts val="1600"/>
              <a:buFont typeface="Wingdings" panose="05000000000000000000" pitchFamily="2" charset="2"/>
              <a:buChar char="n"/>
            </a:pPr>
            <a:r>
              <a:rPr lang="en-US" altLang="zh-TW" sz="2000" dirty="0"/>
              <a:t>Quantum Byzantine agreement</a:t>
            </a:r>
          </a:p>
          <a:p>
            <a:pPr marL="285750" indent="-285750" defTabSz="1252538">
              <a:lnSpc>
                <a:spcPct val="115000"/>
              </a:lnSpc>
              <a:buSzPts val="1600"/>
              <a:buFont typeface="Wingdings" panose="05000000000000000000" pitchFamily="2" charset="2"/>
              <a:buChar char="n"/>
            </a:pPr>
            <a:r>
              <a:rPr lang="en-US" altLang="zh-TW" sz="2000" dirty="0"/>
              <a:t>Quantum cryptography</a:t>
            </a:r>
          </a:p>
          <a:p>
            <a:pPr marL="285750" indent="-285750" defTabSz="1252538">
              <a:lnSpc>
                <a:spcPct val="115000"/>
              </a:lnSpc>
              <a:buSzPts val="1600"/>
              <a:buFont typeface="Wingdings" panose="05000000000000000000" pitchFamily="2" charset="2"/>
              <a:buChar char="n"/>
            </a:pPr>
            <a:r>
              <a:rPr lang="en-US" sz="2000" dirty="0"/>
              <a:t>Quantum key distribution with entanglement (E91 Protocol)</a:t>
            </a:r>
            <a:endParaRPr sz="2000" dirty="0"/>
          </a:p>
          <a:p>
            <a:pPr marL="285750" indent="-285750" defTabSz="1252538">
              <a:lnSpc>
                <a:spcPct val="115000"/>
              </a:lnSpc>
              <a:buSzPts val="1600"/>
              <a:buFont typeface="Wingdings" panose="05000000000000000000" pitchFamily="2" charset="2"/>
              <a:buChar char="n"/>
            </a:pPr>
            <a:r>
              <a:rPr lang="en-US" altLang="zh-TW" sz="2000" dirty="0"/>
              <a:t>Quantum repeater</a:t>
            </a:r>
            <a:r>
              <a:rPr lang="zh-TW" altLang="en-US" sz="2000" dirty="0"/>
              <a:t> </a:t>
            </a:r>
            <a:r>
              <a:rPr lang="en-US" altLang="zh-TW" sz="2000" dirty="0"/>
              <a:t>(with entanglement swap)</a:t>
            </a:r>
            <a:endParaRPr sz="2000" dirty="0"/>
          </a:p>
          <a:p>
            <a:pPr marL="285750" indent="-285750" defTabSz="1252538">
              <a:lnSpc>
                <a:spcPct val="115000"/>
              </a:lnSpc>
              <a:buSzPts val="1600"/>
              <a:buFont typeface="Wingdings" panose="05000000000000000000" pitchFamily="2" charset="2"/>
              <a:buChar char="n"/>
            </a:pPr>
            <a:r>
              <a:rPr lang="en-US" sz="2000" dirty="0"/>
              <a:t>Quantum networks </a:t>
            </a:r>
            <a:endParaRPr sz="2000" dirty="0"/>
          </a:p>
          <a:p>
            <a:pPr marL="285750" indent="-285750" defTabSz="1252538">
              <a:lnSpc>
                <a:spcPct val="115000"/>
              </a:lnSpc>
              <a:buSzPts val="1600"/>
              <a:buFont typeface="Wingdings" panose="05000000000000000000" pitchFamily="2" charset="2"/>
              <a:buChar char="n"/>
            </a:pPr>
            <a:r>
              <a:rPr lang="en-US" sz="2000" dirty="0"/>
              <a:t>Quantum internet</a:t>
            </a:r>
            <a:endParaRPr sz="2000" dirty="0"/>
          </a:p>
          <a:p>
            <a:pPr marL="285750" indent="-285750" defTabSz="1252538">
              <a:lnSpc>
                <a:spcPct val="115000"/>
              </a:lnSpc>
              <a:buSzPts val="1600"/>
              <a:buFont typeface="Wingdings" panose="05000000000000000000" pitchFamily="2" charset="2"/>
              <a:buChar char="n"/>
            </a:pPr>
            <a:r>
              <a:rPr lang="en-US" sz="2000" dirty="0"/>
              <a:t>Distributed quantum computing systems</a:t>
            </a:r>
          </a:p>
          <a:p>
            <a:pPr marL="285750" indent="-285750" defTabSz="1252538">
              <a:lnSpc>
                <a:spcPct val="115000"/>
              </a:lnSpc>
              <a:buSzPts val="1600"/>
              <a:buFont typeface="Wingdings" panose="05000000000000000000" pitchFamily="2" charset="2"/>
              <a:buChar char="n"/>
            </a:pPr>
            <a:r>
              <a:rPr lang="en-US" sz="2000" dirty="0"/>
              <a:t>……</a:t>
            </a:r>
          </a:p>
          <a:p>
            <a:pPr marL="285750" indent="-285750" defTabSz="1252538">
              <a:lnSpc>
                <a:spcPct val="115000"/>
              </a:lnSpc>
              <a:buSzPts val="1600"/>
              <a:buFont typeface="Wingdings" panose="05000000000000000000" pitchFamily="2" charset="2"/>
              <a:buChar char="n"/>
            </a:pPr>
            <a:endParaRPr sz="2000" dirty="0"/>
          </a:p>
        </p:txBody>
      </p:sp>
    </p:spTree>
    <p:extLst>
      <p:ext uri="{BB962C8B-B14F-4D97-AF65-F5344CB8AC3E}">
        <p14:creationId xmlns:p14="http://schemas.microsoft.com/office/powerpoint/2010/main" val="1456507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17b29bd6734_11_21"/>
          <p:cNvSpPr txBox="1">
            <a:spLocks noGrp="1"/>
          </p:cNvSpPr>
          <p:nvPr>
            <p:ph type="body" idx="1"/>
          </p:nvPr>
        </p:nvSpPr>
        <p:spPr>
          <a:xfrm>
            <a:off x="218969" y="1043260"/>
            <a:ext cx="8229600" cy="3078900"/>
          </a:xfrm>
          <a:prstGeom prst="rect">
            <a:avLst/>
          </a:prstGeom>
          <a:noFill/>
          <a:ln>
            <a:noFill/>
          </a:ln>
        </p:spPr>
        <p:txBody>
          <a:bodyPr spcFirstLastPara="1" wrap="square" lIns="68575" tIns="34275" rIns="68575" bIns="34275" anchor="t" anchorCtr="0">
            <a:noAutofit/>
          </a:bodyPr>
          <a:lstStyle/>
          <a:p>
            <a:pPr marL="457200" lvl="0" indent="-330200" algn="l" rtl="0">
              <a:lnSpc>
                <a:spcPct val="100000"/>
              </a:lnSpc>
              <a:spcBef>
                <a:spcPts val="500"/>
              </a:spcBef>
              <a:spcAft>
                <a:spcPts val="0"/>
              </a:spcAft>
              <a:buSzPts val="1600"/>
              <a:buChar char="■"/>
            </a:pPr>
            <a:r>
              <a:rPr lang="en-US" sz="2000" dirty="0">
                <a:latin typeface="+mn-lt"/>
              </a:rPr>
              <a:t>Example: </a:t>
            </a:r>
            <a:r>
              <a:rPr lang="en-US" altLang="zh-TW" sz="2000" dirty="0">
                <a:solidFill>
                  <a:srgbClr val="FF0000"/>
                </a:solidFill>
                <a:latin typeface="+mn-lt"/>
              </a:rPr>
              <a:t>S</a:t>
            </a:r>
            <a:r>
              <a:rPr lang="en-US" sz="2000" dirty="0">
                <a:solidFill>
                  <a:srgbClr val="FF0000"/>
                </a:solidFill>
                <a:latin typeface="+mn-lt"/>
              </a:rPr>
              <a:t>pontaneous </a:t>
            </a:r>
            <a:r>
              <a:rPr lang="en-US" altLang="zh-TW" sz="2000" dirty="0">
                <a:solidFill>
                  <a:srgbClr val="FF0000"/>
                </a:solidFill>
                <a:latin typeface="+mn-lt"/>
              </a:rPr>
              <a:t>P</a:t>
            </a:r>
            <a:r>
              <a:rPr lang="en-US" sz="2000" dirty="0">
                <a:solidFill>
                  <a:srgbClr val="FF0000"/>
                </a:solidFill>
                <a:latin typeface="+mn-lt"/>
              </a:rPr>
              <a:t>arametric </a:t>
            </a:r>
            <a:r>
              <a:rPr lang="en-US" altLang="zh-TW" sz="2000" dirty="0">
                <a:solidFill>
                  <a:srgbClr val="FF0000"/>
                </a:solidFill>
                <a:latin typeface="+mn-lt"/>
              </a:rPr>
              <a:t>D</a:t>
            </a:r>
            <a:r>
              <a:rPr lang="en-US" sz="2000" dirty="0">
                <a:solidFill>
                  <a:srgbClr val="FF0000"/>
                </a:solidFill>
                <a:latin typeface="+mn-lt"/>
              </a:rPr>
              <a:t>own-</a:t>
            </a:r>
            <a:r>
              <a:rPr lang="en-US" altLang="zh-TW" sz="2000" dirty="0">
                <a:solidFill>
                  <a:srgbClr val="FF0000"/>
                </a:solidFill>
                <a:latin typeface="+mn-lt"/>
              </a:rPr>
              <a:t>C</a:t>
            </a:r>
            <a:r>
              <a:rPr lang="en-US" sz="2000" dirty="0">
                <a:solidFill>
                  <a:srgbClr val="FF0000"/>
                </a:solidFill>
                <a:latin typeface="+mn-lt"/>
              </a:rPr>
              <a:t>onversion</a:t>
            </a:r>
            <a:r>
              <a:rPr lang="zh-TW" altLang="en-US" sz="2000" dirty="0">
                <a:solidFill>
                  <a:srgbClr val="FF0000"/>
                </a:solidFill>
                <a:latin typeface="+mn-lt"/>
              </a:rPr>
              <a:t> </a:t>
            </a:r>
            <a:r>
              <a:rPr lang="en-US" altLang="zh-TW" sz="2000" dirty="0">
                <a:solidFill>
                  <a:srgbClr val="FF0000"/>
                </a:solidFill>
                <a:latin typeface="+mn-lt"/>
              </a:rPr>
              <a:t>(</a:t>
            </a:r>
            <a:r>
              <a:rPr lang="en-US" sz="2000" dirty="0">
                <a:solidFill>
                  <a:srgbClr val="FF0000"/>
                </a:solidFill>
                <a:latin typeface="+mn-lt"/>
              </a:rPr>
              <a:t>SPDC)</a:t>
            </a:r>
            <a:r>
              <a:rPr lang="zh-TW" altLang="en-US" sz="2000" dirty="0">
                <a:latin typeface="+mn-lt"/>
              </a:rPr>
              <a:t> </a:t>
            </a:r>
            <a:r>
              <a:rPr lang="en-US" altLang="zh-TW" sz="2000" dirty="0">
                <a:latin typeface="+mn-lt"/>
              </a:rPr>
              <a:t>with </a:t>
            </a:r>
            <a:r>
              <a:rPr lang="en-US" sz="2000" dirty="0">
                <a:latin typeface="+mn-lt"/>
              </a:rPr>
              <a:t>non-linear birefringent crystal</a:t>
            </a:r>
            <a:endParaRPr sz="2000" dirty="0">
              <a:latin typeface="+mn-lt"/>
            </a:endParaRPr>
          </a:p>
          <a:p>
            <a:pPr marL="457200" lvl="0" indent="0" algn="l" rtl="0">
              <a:lnSpc>
                <a:spcPct val="100000"/>
              </a:lnSpc>
              <a:spcBef>
                <a:spcPts val="500"/>
              </a:spcBef>
              <a:spcAft>
                <a:spcPts val="0"/>
              </a:spcAft>
              <a:buSzPts val="1800"/>
              <a:buNone/>
            </a:pPr>
            <a:endParaRPr sz="2000" dirty="0">
              <a:latin typeface="+mn-lt"/>
            </a:endParaRPr>
          </a:p>
          <a:p>
            <a:pPr marL="457200" lvl="0" indent="-228600" algn="l" rtl="0">
              <a:lnSpc>
                <a:spcPct val="100000"/>
              </a:lnSpc>
              <a:spcBef>
                <a:spcPts val="500"/>
              </a:spcBef>
              <a:spcAft>
                <a:spcPts val="0"/>
              </a:spcAft>
              <a:buSzPts val="1800"/>
              <a:buNone/>
            </a:pPr>
            <a:endParaRPr sz="3200" dirty="0">
              <a:latin typeface="+mn-lt"/>
              <a:ea typeface="Arial"/>
              <a:cs typeface="Arial"/>
              <a:sym typeface="Arial"/>
            </a:endParaRPr>
          </a:p>
          <a:p>
            <a:pPr marL="457200" lvl="0" indent="-228600" algn="l" rtl="0">
              <a:lnSpc>
                <a:spcPct val="100000"/>
              </a:lnSpc>
              <a:spcBef>
                <a:spcPts val="500"/>
              </a:spcBef>
              <a:spcAft>
                <a:spcPts val="0"/>
              </a:spcAft>
              <a:buSzPts val="1800"/>
              <a:buNone/>
            </a:pPr>
            <a:endParaRPr sz="3200" dirty="0">
              <a:latin typeface="+mn-lt"/>
              <a:ea typeface="Arial"/>
              <a:cs typeface="Arial"/>
              <a:sym typeface="Arial"/>
            </a:endParaRPr>
          </a:p>
        </p:txBody>
      </p:sp>
      <p:sp>
        <p:nvSpPr>
          <p:cNvPr id="162" name="Google Shape;162;g17b29bd6734_11_21"/>
          <p:cNvSpPr txBox="1">
            <a:spLocks noGrp="1"/>
          </p:cNvSpPr>
          <p:nvPr>
            <p:ph type="sldNum" idx="12"/>
          </p:nvPr>
        </p:nvSpPr>
        <p:spPr>
          <a:xfrm>
            <a:off x="7589520" y="4846320"/>
            <a:ext cx="1554600" cy="2172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SzPts val="900"/>
              <a:buNone/>
            </a:pPr>
            <a:fld id="{00000000-1234-1234-1234-123412341234}" type="slidenum">
              <a:rPr lang="en-US"/>
              <a:t>16</a:t>
            </a:fld>
            <a:endParaRPr/>
          </a:p>
        </p:txBody>
      </p:sp>
      <p:grpSp>
        <p:nvGrpSpPr>
          <p:cNvPr id="2" name="群組 1">
            <a:extLst>
              <a:ext uri="{FF2B5EF4-FFF2-40B4-BE49-F238E27FC236}">
                <a16:creationId xmlns:a16="http://schemas.microsoft.com/office/drawing/2014/main" id="{3697E261-5405-4A28-9519-4A3BF2E8C823}"/>
              </a:ext>
            </a:extLst>
          </p:cNvPr>
          <p:cNvGrpSpPr/>
          <p:nvPr/>
        </p:nvGrpSpPr>
        <p:grpSpPr>
          <a:xfrm>
            <a:off x="695431" y="1786884"/>
            <a:ext cx="7224557" cy="3059436"/>
            <a:chOff x="956597" y="1944995"/>
            <a:chExt cx="7224557" cy="3059436"/>
          </a:xfrm>
        </p:grpSpPr>
        <p:pic>
          <p:nvPicPr>
            <p:cNvPr id="164" name="Google Shape;164;g17b29bd6734_11_21"/>
            <p:cNvPicPr preferRelativeResize="0"/>
            <p:nvPr/>
          </p:nvPicPr>
          <p:blipFill rotWithShape="1">
            <a:blip r:embed="rId3">
              <a:alphaModFix/>
            </a:blip>
            <a:srcRect/>
            <a:stretch/>
          </p:blipFill>
          <p:spPr>
            <a:xfrm>
              <a:off x="3118280" y="2867929"/>
              <a:ext cx="1150760" cy="1125968"/>
            </a:xfrm>
            <a:prstGeom prst="rect">
              <a:avLst/>
            </a:prstGeom>
            <a:noFill/>
            <a:ln>
              <a:noFill/>
            </a:ln>
          </p:spPr>
        </p:pic>
        <p:sp>
          <p:nvSpPr>
            <p:cNvPr id="165" name="Google Shape;165;g17b29bd6734_11_21"/>
            <p:cNvSpPr txBox="1"/>
            <p:nvPr/>
          </p:nvSpPr>
          <p:spPr>
            <a:xfrm>
              <a:off x="956597" y="3497731"/>
              <a:ext cx="1338293"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b="1" i="0" u="none" strike="noStrike" cap="none" dirty="0">
                  <a:solidFill>
                    <a:schemeClr val="dk1"/>
                  </a:solidFill>
                  <a:latin typeface="Arial"/>
                  <a:ea typeface="Arial"/>
                  <a:cs typeface="Arial"/>
                  <a:sym typeface="Arial"/>
                </a:rPr>
                <a:t>Laser Beam</a:t>
              </a:r>
              <a:endParaRPr b="1" i="0" u="none" strike="noStrike" cap="none" dirty="0">
                <a:solidFill>
                  <a:schemeClr val="dk1"/>
                </a:solidFill>
                <a:latin typeface="Arial"/>
                <a:ea typeface="Arial"/>
                <a:cs typeface="Arial"/>
                <a:sym typeface="Arial"/>
              </a:endParaRPr>
            </a:p>
          </p:txBody>
        </p:sp>
        <p:sp>
          <p:nvSpPr>
            <p:cNvPr id="166" name="Google Shape;166;g17b29bd6734_11_21"/>
            <p:cNvSpPr/>
            <p:nvPr/>
          </p:nvSpPr>
          <p:spPr>
            <a:xfrm>
              <a:off x="1254478" y="3351158"/>
              <a:ext cx="2198409" cy="127316"/>
            </a:xfrm>
            <a:prstGeom prs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FF0000"/>
                </a:solidFill>
                <a:latin typeface="Arial"/>
                <a:ea typeface="Arial"/>
                <a:cs typeface="Arial"/>
                <a:sym typeface="Arial"/>
              </a:endParaRPr>
            </a:p>
          </p:txBody>
        </p:sp>
        <p:sp>
          <p:nvSpPr>
            <p:cNvPr id="167" name="Google Shape;167;g17b29bd6734_11_21"/>
            <p:cNvSpPr txBox="1"/>
            <p:nvPr/>
          </p:nvSpPr>
          <p:spPr>
            <a:xfrm>
              <a:off x="3167094" y="4038327"/>
              <a:ext cx="1338293" cy="830966"/>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b="1" i="0" u="none" strike="noStrike" cap="none" dirty="0">
                  <a:solidFill>
                    <a:srgbClr val="000000"/>
                  </a:solidFill>
                  <a:latin typeface="Arial"/>
                  <a:ea typeface="Arial"/>
                  <a:cs typeface="Arial"/>
                  <a:sym typeface="Arial"/>
                </a:rPr>
                <a:t>Nonlinear</a:t>
              </a:r>
              <a:br>
                <a:rPr lang="en-US" b="1" i="0" u="none" strike="noStrike" cap="none" dirty="0">
                  <a:solidFill>
                    <a:srgbClr val="000000"/>
                  </a:solidFill>
                  <a:latin typeface="Arial"/>
                  <a:ea typeface="Arial"/>
                  <a:cs typeface="Arial"/>
                  <a:sym typeface="Arial"/>
                </a:rPr>
              </a:br>
              <a:r>
                <a:rPr lang="en-US" b="1" i="0" u="none" strike="noStrike" cap="none" dirty="0">
                  <a:solidFill>
                    <a:srgbClr val="000000"/>
                  </a:solidFill>
                  <a:latin typeface="Arial"/>
                  <a:ea typeface="Arial"/>
                  <a:cs typeface="Arial"/>
                  <a:sym typeface="Arial"/>
                </a:rPr>
                <a:t>Birefringent</a:t>
              </a:r>
              <a:endParaRPr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b="1" i="0" u="none" strike="noStrike" cap="none" dirty="0">
                  <a:solidFill>
                    <a:srgbClr val="000000"/>
                  </a:solidFill>
                  <a:latin typeface="Arial"/>
                  <a:ea typeface="Arial"/>
                  <a:cs typeface="Arial"/>
                  <a:sym typeface="Arial"/>
                </a:rPr>
                <a:t>Crystal</a:t>
              </a:r>
              <a:endParaRPr b="1" i="0" u="none" strike="noStrike" cap="none" dirty="0">
                <a:solidFill>
                  <a:srgbClr val="000000"/>
                </a:solidFill>
                <a:latin typeface="Arial"/>
                <a:ea typeface="Arial"/>
                <a:cs typeface="Arial"/>
                <a:sym typeface="Arial"/>
              </a:endParaRPr>
            </a:p>
          </p:txBody>
        </p:sp>
        <p:sp>
          <p:nvSpPr>
            <p:cNvPr id="168" name="Google Shape;168;g17b29bd6734_11_21"/>
            <p:cNvSpPr/>
            <p:nvPr/>
          </p:nvSpPr>
          <p:spPr>
            <a:xfrm rot="9583748">
              <a:off x="3822437" y="2795433"/>
              <a:ext cx="3266448" cy="128981"/>
            </a:xfrm>
            <a:prstGeom prst="leftArrow">
              <a:avLst>
                <a:gd name="adj1" fmla="val 50693"/>
                <a:gd name="adj2" fmla="val 50000"/>
              </a:avLst>
            </a:prstGeom>
            <a:solidFill>
              <a:srgbClr val="4A86E8"/>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Arial"/>
                <a:ea typeface="Arial"/>
                <a:cs typeface="Arial"/>
                <a:sym typeface="Arial"/>
              </a:endParaRPr>
            </a:p>
          </p:txBody>
        </p:sp>
        <p:sp>
          <p:nvSpPr>
            <p:cNvPr id="169" name="Google Shape;169;g17b29bd6734_11_21"/>
            <p:cNvSpPr txBox="1"/>
            <p:nvPr/>
          </p:nvSpPr>
          <p:spPr>
            <a:xfrm>
              <a:off x="6189308" y="3119142"/>
              <a:ext cx="1106089" cy="83096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b="1" i="0" u="none" strike="noStrike" cap="none" dirty="0">
                  <a:solidFill>
                    <a:schemeClr val="dk1"/>
                  </a:solidFill>
                  <a:latin typeface="Arial"/>
                  <a:ea typeface="Arial"/>
                  <a:cs typeface="Arial"/>
                  <a:sym typeface="Arial"/>
                </a:rPr>
                <a:t>A Pair of Entangled Photons</a:t>
              </a:r>
              <a:endParaRPr b="1" i="0" u="none" strike="noStrike" cap="none" dirty="0">
                <a:solidFill>
                  <a:schemeClr val="dk1"/>
                </a:solidFill>
                <a:latin typeface="Arial"/>
                <a:ea typeface="Arial"/>
                <a:cs typeface="Arial"/>
                <a:sym typeface="Arial"/>
              </a:endParaRPr>
            </a:p>
          </p:txBody>
        </p:sp>
        <p:sp>
          <p:nvSpPr>
            <p:cNvPr id="170" name="Google Shape;170;g17b29bd6734_11_21"/>
            <p:cNvSpPr txBox="1"/>
            <p:nvPr/>
          </p:nvSpPr>
          <p:spPr>
            <a:xfrm>
              <a:off x="7398975" y="2214761"/>
              <a:ext cx="782179" cy="43085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600" b="1" i="0" u="none" strike="noStrike" cap="none" dirty="0">
                  <a:solidFill>
                    <a:srgbClr val="000000"/>
                  </a:solidFill>
                  <a:latin typeface="Arial"/>
                  <a:ea typeface="Arial"/>
                  <a:cs typeface="Arial"/>
                  <a:sym typeface="Arial"/>
                </a:rPr>
                <a:t>Alice</a:t>
              </a:r>
              <a:endParaRPr sz="1600" b="1" i="0" u="none" strike="noStrike" cap="none" dirty="0">
                <a:solidFill>
                  <a:srgbClr val="000000"/>
                </a:solidFill>
                <a:latin typeface="Arial"/>
                <a:ea typeface="Arial"/>
                <a:cs typeface="Arial"/>
                <a:sym typeface="Arial"/>
              </a:endParaRPr>
            </a:p>
          </p:txBody>
        </p:sp>
        <p:pic>
          <p:nvPicPr>
            <p:cNvPr id="171" name="Google Shape;171;g17b29bd6734_11_21"/>
            <p:cNvPicPr preferRelativeResize="0"/>
            <p:nvPr/>
          </p:nvPicPr>
          <p:blipFill rotWithShape="1">
            <a:blip r:embed="rId4">
              <a:alphaModFix/>
            </a:blip>
            <a:srcRect/>
            <a:stretch/>
          </p:blipFill>
          <p:spPr>
            <a:xfrm>
              <a:off x="6909534" y="1944995"/>
              <a:ext cx="607816" cy="600785"/>
            </a:xfrm>
            <a:prstGeom prst="rect">
              <a:avLst/>
            </a:prstGeom>
            <a:noFill/>
            <a:ln>
              <a:noFill/>
            </a:ln>
          </p:spPr>
        </p:pic>
        <p:pic>
          <p:nvPicPr>
            <p:cNvPr id="172" name="Google Shape;172;g17b29bd6734_11_21"/>
            <p:cNvPicPr preferRelativeResize="0"/>
            <p:nvPr/>
          </p:nvPicPr>
          <p:blipFill rotWithShape="1">
            <a:blip r:embed="rId5">
              <a:alphaModFix/>
            </a:blip>
            <a:srcRect/>
            <a:stretch/>
          </p:blipFill>
          <p:spPr>
            <a:xfrm>
              <a:off x="6884192" y="4255279"/>
              <a:ext cx="660128" cy="652493"/>
            </a:xfrm>
            <a:prstGeom prst="rect">
              <a:avLst/>
            </a:prstGeom>
            <a:noFill/>
            <a:ln>
              <a:noFill/>
            </a:ln>
          </p:spPr>
        </p:pic>
        <p:sp>
          <p:nvSpPr>
            <p:cNvPr id="173" name="Google Shape;173;g17b29bd6734_11_21"/>
            <p:cNvSpPr txBox="1"/>
            <p:nvPr/>
          </p:nvSpPr>
          <p:spPr>
            <a:xfrm>
              <a:off x="7386080" y="4573574"/>
              <a:ext cx="740574" cy="43085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600" b="1" i="0" u="none" strike="noStrike" cap="none" dirty="0">
                  <a:solidFill>
                    <a:srgbClr val="000000"/>
                  </a:solidFill>
                  <a:latin typeface="Arial"/>
                  <a:ea typeface="Arial"/>
                  <a:cs typeface="Arial"/>
                  <a:sym typeface="Arial"/>
                </a:rPr>
                <a:t>Bob</a:t>
              </a:r>
              <a:endParaRPr sz="1600" b="1" i="0" u="none" strike="noStrike" cap="none" dirty="0">
                <a:solidFill>
                  <a:srgbClr val="000000"/>
                </a:solidFill>
                <a:latin typeface="Arial"/>
                <a:ea typeface="Arial"/>
                <a:cs typeface="Arial"/>
                <a:sym typeface="Arial"/>
              </a:endParaRPr>
            </a:p>
          </p:txBody>
        </p:sp>
        <p:sp>
          <p:nvSpPr>
            <p:cNvPr id="174" name="Google Shape;174;g17b29bd6734_11_21"/>
            <p:cNvSpPr/>
            <p:nvPr/>
          </p:nvSpPr>
          <p:spPr>
            <a:xfrm>
              <a:off x="7071094" y="2612453"/>
              <a:ext cx="264292" cy="246887"/>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Arial"/>
                <a:ea typeface="Arial"/>
                <a:cs typeface="Arial"/>
                <a:sym typeface="Arial"/>
              </a:endParaRPr>
            </a:p>
          </p:txBody>
        </p:sp>
        <p:sp>
          <p:nvSpPr>
            <p:cNvPr id="175" name="Google Shape;175;g17b29bd6734_11_21"/>
            <p:cNvSpPr/>
            <p:nvPr/>
          </p:nvSpPr>
          <p:spPr>
            <a:xfrm>
              <a:off x="7071094" y="3995999"/>
              <a:ext cx="264292" cy="246887"/>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Arial"/>
                <a:ea typeface="Arial"/>
                <a:cs typeface="Arial"/>
                <a:sym typeface="Arial"/>
              </a:endParaRPr>
            </a:p>
          </p:txBody>
        </p:sp>
        <p:cxnSp>
          <p:nvCxnSpPr>
            <p:cNvPr id="176" name="Google Shape;176;g17b29bd6734_11_21"/>
            <p:cNvCxnSpPr>
              <a:stCxn id="174" idx="4"/>
              <a:endCxn id="175" idx="0"/>
            </p:cNvCxnSpPr>
            <p:nvPr/>
          </p:nvCxnSpPr>
          <p:spPr>
            <a:xfrm>
              <a:off x="7203240" y="2859340"/>
              <a:ext cx="0" cy="1136682"/>
            </a:xfrm>
            <a:prstGeom prst="straightConnector1">
              <a:avLst/>
            </a:prstGeom>
            <a:noFill/>
            <a:ln w="38100" cap="flat" cmpd="sng">
              <a:solidFill>
                <a:schemeClr val="dk1"/>
              </a:solidFill>
              <a:prstDash val="dash"/>
              <a:round/>
              <a:headEnd type="stealth" w="med" len="med"/>
              <a:tailEnd type="stealth" w="med" len="med"/>
            </a:ln>
          </p:spPr>
        </p:cxnSp>
        <p:sp>
          <p:nvSpPr>
            <p:cNvPr id="177" name="Google Shape;177;g17b29bd6734_11_21"/>
            <p:cNvSpPr/>
            <p:nvPr/>
          </p:nvSpPr>
          <p:spPr>
            <a:xfrm rot="12033972">
              <a:off x="3816867" y="3936289"/>
              <a:ext cx="3238639" cy="136012"/>
            </a:xfrm>
            <a:prstGeom prst="leftArrow">
              <a:avLst>
                <a:gd name="adj1" fmla="val 50000"/>
                <a:gd name="adj2" fmla="val 50000"/>
              </a:avLst>
            </a:prstGeom>
            <a:solidFill>
              <a:srgbClr val="4A86E8"/>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dirty="0">
                <a:solidFill>
                  <a:srgbClr val="000000"/>
                </a:solidFill>
                <a:latin typeface="Arial"/>
                <a:ea typeface="Arial"/>
                <a:cs typeface="Arial"/>
                <a:sym typeface="Arial"/>
              </a:endParaRPr>
            </a:p>
          </p:txBody>
        </p:sp>
      </p:grpSp>
      <p:sp>
        <p:nvSpPr>
          <p:cNvPr id="178" name="Google Shape;178;g17b29bd6734_11_21"/>
          <p:cNvSpPr txBox="1"/>
          <p:nvPr/>
        </p:nvSpPr>
        <p:spPr>
          <a:xfrm>
            <a:off x="587854" y="164428"/>
            <a:ext cx="8229600" cy="10287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3000" b="0" i="0" u="none" strike="noStrike" cap="none" dirty="0">
                <a:solidFill>
                  <a:schemeClr val="dk1"/>
                </a:solidFill>
                <a:latin typeface="+mn-lt"/>
                <a:ea typeface="Times"/>
                <a:cs typeface="Times"/>
                <a:sym typeface="Times"/>
              </a:rPr>
              <a:t>Bi-partite Entanglement Generation</a:t>
            </a:r>
            <a:endParaRPr sz="3300" b="0" i="0" u="none" strike="noStrike" cap="none" dirty="0">
              <a:solidFill>
                <a:schemeClr val="dk1"/>
              </a:solidFill>
              <a:latin typeface="+mn-lt"/>
              <a:ea typeface="Arial"/>
              <a:cs typeface="Arial"/>
              <a:sym typeface="Arial"/>
            </a:endParaRPr>
          </a:p>
        </p:txBody>
      </p:sp>
    </p:spTree>
    <p:extLst>
      <p:ext uri="{BB962C8B-B14F-4D97-AF65-F5344CB8AC3E}">
        <p14:creationId xmlns:p14="http://schemas.microsoft.com/office/powerpoint/2010/main" val="3514736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Google Shape;168;g17b29bd6734_11_21">
            <a:extLst>
              <a:ext uri="{FF2B5EF4-FFF2-40B4-BE49-F238E27FC236}">
                <a16:creationId xmlns:a16="http://schemas.microsoft.com/office/drawing/2014/main" id="{ADE4D13C-5396-4260-9E71-E571320D615C}"/>
              </a:ext>
            </a:extLst>
          </p:cNvPr>
          <p:cNvSpPr/>
          <p:nvPr/>
        </p:nvSpPr>
        <p:spPr>
          <a:xfrm rot="11030485">
            <a:off x="2709247" y="2874096"/>
            <a:ext cx="3266448" cy="128981"/>
          </a:xfrm>
          <a:prstGeom prst="leftArrow">
            <a:avLst>
              <a:gd name="adj1" fmla="val 50693"/>
              <a:gd name="adj2" fmla="val 50000"/>
            </a:avLst>
          </a:prstGeom>
          <a:solidFill>
            <a:srgbClr val="4A86E8"/>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Arial"/>
              <a:ea typeface="Arial"/>
              <a:cs typeface="Arial"/>
              <a:sym typeface="Arial"/>
            </a:endParaRPr>
          </a:p>
        </p:txBody>
      </p:sp>
      <p:sp>
        <p:nvSpPr>
          <p:cNvPr id="2" name="標題 1">
            <a:extLst>
              <a:ext uri="{FF2B5EF4-FFF2-40B4-BE49-F238E27FC236}">
                <a16:creationId xmlns:a16="http://schemas.microsoft.com/office/drawing/2014/main" id="{6C7B3F20-52E9-45BC-B93F-ED3289DCEE17}"/>
              </a:ext>
            </a:extLst>
          </p:cNvPr>
          <p:cNvSpPr>
            <a:spLocks noGrp="1"/>
          </p:cNvSpPr>
          <p:nvPr>
            <p:ph type="title"/>
          </p:nvPr>
        </p:nvSpPr>
        <p:spPr>
          <a:xfrm>
            <a:off x="-1" y="-69226"/>
            <a:ext cx="9099884" cy="1440826"/>
          </a:xfrm>
        </p:spPr>
        <p:txBody>
          <a:bodyPr/>
          <a:lstStyle/>
          <a:p>
            <a:r>
              <a:rPr lang="en-US" altLang="zh-TW" sz="3200" dirty="0"/>
              <a:t> Multi-partite Entanglement Generation</a:t>
            </a:r>
            <a:endParaRPr lang="zh-TW" altLang="en-US" sz="3200" dirty="0"/>
          </a:p>
        </p:txBody>
      </p:sp>
      <p:sp>
        <p:nvSpPr>
          <p:cNvPr id="3" name="文字版面配置區 2">
            <a:extLst>
              <a:ext uri="{FF2B5EF4-FFF2-40B4-BE49-F238E27FC236}">
                <a16:creationId xmlns:a16="http://schemas.microsoft.com/office/drawing/2014/main" id="{264AA1B2-1B9F-4016-9664-718320E28970}"/>
              </a:ext>
            </a:extLst>
          </p:cNvPr>
          <p:cNvSpPr>
            <a:spLocks noGrp="1"/>
          </p:cNvSpPr>
          <p:nvPr>
            <p:ph type="body" idx="1"/>
          </p:nvPr>
        </p:nvSpPr>
        <p:spPr>
          <a:xfrm>
            <a:off x="-1" y="973276"/>
            <a:ext cx="9144001" cy="1080805"/>
          </a:xfrm>
        </p:spPr>
        <p:txBody>
          <a:bodyPr/>
          <a:lstStyle/>
          <a:p>
            <a:r>
              <a:rPr lang="en-US" altLang="zh-TW" dirty="0"/>
              <a:t>Example: Microwave Frequency Comb</a:t>
            </a:r>
            <a:endParaRPr lang="zh-TW" altLang="en-US" dirty="0"/>
          </a:p>
        </p:txBody>
      </p:sp>
      <p:sp>
        <p:nvSpPr>
          <p:cNvPr id="4" name="投影片編號版面配置區 3">
            <a:extLst>
              <a:ext uri="{FF2B5EF4-FFF2-40B4-BE49-F238E27FC236}">
                <a16:creationId xmlns:a16="http://schemas.microsoft.com/office/drawing/2014/main" id="{337D1020-F7B3-4DCB-9381-CA0A96D9F224}"/>
              </a:ext>
            </a:extLst>
          </p:cNvPr>
          <p:cNvSpPr>
            <a:spLocks noGrp="1"/>
          </p:cNvSpPr>
          <p:nvPr>
            <p:ph type="sldNum" idx="12"/>
          </p:nvPr>
        </p:nvSpPr>
        <p:spPr>
          <a:xfrm>
            <a:off x="6760388" y="4868353"/>
            <a:ext cx="1554480" cy="217170"/>
          </a:xfrm>
        </p:spPr>
        <p:txBody>
          <a:bodyPr/>
          <a:lstStyle/>
          <a:p>
            <a:pPr marL="0" lvl="0" indent="0" algn="r" rtl="0">
              <a:spcBef>
                <a:spcPts val="0"/>
              </a:spcBef>
              <a:spcAft>
                <a:spcPts val="0"/>
              </a:spcAft>
              <a:buNone/>
            </a:pPr>
            <a:fld id="{00000000-1234-1234-1234-123412341234}" type="slidenum">
              <a:rPr lang="en-US" smtClean="0"/>
              <a:t>17</a:t>
            </a:fld>
            <a:endParaRPr lang="en-US"/>
          </a:p>
        </p:txBody>
      </p:sp>
      <p:pic>
        <p:nvPicPr>
          <p:cNvPr id="6" name="Google Shape;164;g17b29bd6734_11_21">
            <a:extLst>
              <a:ext uri="{FF2B5EF4-FFF2-40B4-BE49-F238E27FC236}">
                <a16:creationId xmlns:a16="http://schemas.microsoft.com/office/drawing/2014/main" id="{8B73F802-F47F-408B-8596-D9257D8E5FF7}"/>
              </a:ext>
            </a:extLst>
          </p:cNvPr>
          <p:cNvPicPr preferRelativeResize="0"/>
          <p:nvPr/>
        </p:nvPicPr>
        <p:blipFill rotWithShape="1">
          <a:blip r:embed="rId3">
            <a:alphaModFix/>
          </a:blip>
          <a:srcRect/>
          <a:stretch/>
        </p:blipFill>
        <p:spPr>
          <a:xfrm>
            <a:off x="2027982" y="2731851"/>
            <a:ext cx="1150760" cy="1125968"/>
          </a:xfrm>
          <a:prstGeom prst="rect">
            <a:avLst/>
          </a:prstGeom>
          <a:noFill/>
          <a:ln>
            <a:noFill/>
          </a:ln>
        </p:spPr>
      </p:pic>
      <p:sp>
        <p:nvSpPr>
          <p:cNvPr id="9" name="Google Shape;167;g17b29bd6734_11_21">
            <a:extLst>
              <a:ext uri="{FF2B5EF4-FFF2-40B4-BE49-F238E27FC236}">
                <a16:creationId xmlns:a16="http://schemas.microsoft.com/office/drawing/2014/main" id="{4E1C8292-811F-4679-86F8-9E11EC5EDD90}"/>
              </a:ext>
            </a:extLst>
          </p:cNvPr>
          <p:cNvSpPr txBox="1"/>
          <p:nvPr/>
        </p:nvSpPr>
        <p:spPr>
          <a:xfrm>
            <a:off x="2004759" y="3881307"/>
            <a:ext cx="1338293" cy="830966"/>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b="1" i="0" u="none" strike="noStrike" cap="none" dirty="0">
                <a:solidFill>
                  <a:srgbClr val="000000"/>
                </a:solidFill>
                <a:latin typeface="Arial"/>
                <a:ea typeface="Arial"/>
                <a:cs typeface="Arial"/>
                <a:sym typeface="Arial"/>
              </a:rPr>
              <a:t>Microwave Frequency</a:t>
            </a:r>
            <a:br>
              <a:rPr lang="en-US" b="1" i="0" u="none" strike="noStrike" cap="none" dirty="0">
                <a:solidFill>
                  <a:srgbClr val="000000"/>
                </a:solidFill>
                <a:latin typeface="Arial"/>
                <a:ea typeface="Arial"/>
                <a:cs typeface="Arial"/>
                <a:sym typeface="Arial"/>
              </a:rPr>
            </a:br>
            <a:r>
              <a:rPr lang="en-US" b="1" i="0" u="none" strike="noStrike" cap="none" dirty="0">
                <a:solidFill>
                  <a:srgbClr val="000000"/>
                </a:solidFill>
                <a:latin typeface="Arial"/>
                <a:ea typeface="Arial"/>
                <a:cs typeface="Arial"/>
                <a:sym typeface="Arial"/>
              </a:rPr>
              <a:t>Comb</a:t>
            </a:r>
            <a:endParaRPr b="1" i="0" u="none" strike="noStrike" cap="none" dirty="0">
              <a:solidFill>
                <a:srgbClr val="000000"/>
              </a:solidFill>
              <a:latin typeface="Arial"/>
              <a:ea typeface="Arial"/>
              <a:cs typeface="Arial"/>
              <a:sym typeface="Arial"/>
            </a:endParaRPr>
          </a:p>
        </p:txBody>
      </p:sp>
      <p:sp>
        <p:nvSpPr>
          <p:cNvPr id="10" name="Google Shape;168;g17b29bd6734_11_21">
            <a:extLst>
              <a:ext uri="{FF2B5EF4-FFF2-40B4-BE49-F238E27FC236}">
                <a16:creationId xmlns:a16="http://schemas.microsoft.com/office/drawing/2014/main" id="{FC9F24E4-7BC4-47FB-A85F-D0FEC628B1B5}"/>
              </a:ext>
            </a:extLst>
          </p:cNvPr>
          <p:cNvSpPr/>
          <p:nvPr/>
        </p:nvSpPr>
        <p:spPr>
          <a:xfrm rot="10136281">
            <a:off x="2645976" y="2484282"/>
            <a:ext cx="3266448" cy="128981"/>
          </a:xfrm>
          <a:prstGeom prst="leftArrow">
            <a:avLst>
              <a:gd name="adj1" fmla="val 50693"/>
              <a:gd name="adj2" fmla="val 50000"/>
            </a:avLst>
          </a:prstGeom>
          <a:solidFill>
            <a:srgbClr val="4A86E8"/>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Arial"/>
              <a:ea typeface="Arial"/>
              <a:cs typeface="Arial"/>
              <a:sym typeface="Arial"/>
            </a:endParaRPr>
          </a:p>
        </p:txBody>
      </p:sp>
      <p:sp>
        <p:nvSpPr>
          <p:cNvPr id="12" name="Google Shape;170;g17b29bd6734_11_21">
            <a:extLst>
              <a:ext uri="{FF2B5EF4-FFF2-40B4-BE49-F238E27FC236}">
                <a16:creationId xmlns:a16="http://schemas.microsoft.com/office/drawing/2014/main" id="{A0CA19DC-F971-4370-9ACA-DE1F3AD01EEB}"/>
              </a:ext>
            </a:extLst>
          </p:cNvPr>
          <p:cNvSpPr txBox="1"/>
          <p:nvPr/>
        </p:nvSpPr>
        <p:spPr>
          <a:xfrm>
            <a:off x="6872206" y="2097218"/>
            <a:ext cx="782179" cy="43085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600" b="1" i="0" u="none" strike="noStrike" cap="none" dirty="0">
                <a:solidFill>
                  <a:srgbClr val="000000"/>
                </a:solidFill>
                <a:latin typeface="Arial"/>
                <a:ea typeface="Arial"/>
                <a:cs typeface="Arial"/>
                <a:sym typeface="Arial"/>
              </a:rPr>
              <a:t>Alice</a:t>
            </a:r>
            <a:endParaRPr sz="1600" b="1" i="0" u="none" strike="noStrike" cap="none" dirty="0">
              <a:solidFill>
                <a:srgbClr val="000000"/>
              </a:solidFill>
              <a:latin typeface="Arial"/>
              <a:ea typeface="Arial"/>
              <a:cs typeface="Arial"/>
              <a:sym typeface="Arial"/>
            </a:endParaRPr>
          </a:p>
        </p:txBody>
      </p:sp>
      <p:pic>
        <p:nvPicPr>
          <p:cNvPr id="13" name="Google Shape;171;g17b29bd6734_11_21">
            <a:extLst>
              <a:ext uri="{FF2B5EF4-FFF2-40B4-BE49-F238E27FC236}">
                <a16:creationId xmlns:a16="http://schemas.microsoft.com/office/drawing/2014/main" id="{2EA14924-4E91-45BF-A468-29A46BDAD3BF}"/>
              </a:ext>
            </a:extLst>
          </p:cNvPr>
          <p:cNvPicPr preferRelativeResize="0"/>
          <p:nvPr/>
        </p:nvPicPr>
        <p:blipFill rotWithShape="1">
          <a:blip r:embed="rId4">
            <a:alphaModFix/>
          </a:blip>
          <a:srcRect/>
          <a:stretch/>
        </p:blipFill>
        <p:spPr>
          <a:xfrm>
            <a:off x="6306107" y="1827982"/>
            <a:ext cx="607816" cy="600785"/>
          </a:xfrm>
          <a:prstGeom prst="rect">
            <a:avLst/>
          </a:prstGeom>
          <a:noFill/>
          <a:ln>
            <a:noFill/>
          </a:ln>
        </p:spPr>
      </p:pic>
      <p:pic>
        <p:nvPicPr>
          <p:cNvPr id="14" name="Google Shape;172;g17b29bd6734_11_21">
            <a:extLst>
              <a:ext uri="{FF2B5EF4-FFF2-40B4-BE49-F238E27FC236}">
                <a16:creationId xmlns:a16="http://schemas.microsoft.com/office/drawing/2014/main" id="{9909BD53-4A2C-4217-B63A-810B56D9A866}"/>
              </a:ext>
            </a:extLst>
          </p:cNvPr>
          <p:cNvPicPr preferRelativeResize="0"/>
          <p:nvPr/>
        </p:nvPicPr>
        <p:blipFill rotWithShape="1">
          <a:blip r:embed="rId5">
            <a:alphaModFix/>
          </a:blip>
          <a:srcRect/>
          <a:stretch/>
        </p:blipFill>
        <p:spPr>
          <a:xfrm>
            <a:off x="6338797" y="2601201"/>
            <a:ext cx="660128" cy="652493"/>
          </a:xfrm>
          <a:prstGeom prst="rect">
            <a:avLst/>
          </a:prstGeom>
          <a:noFill/>
          <a:ln>
            <a:noFill/>
          </a:ln>
        </p:spPr>
      </p:pic>
      <p:sp>
        <p:nvSpPr>
          <p:cNvPr id="15" name="Google Shape;173;g17b29bd6734_11_21">
            <a:extLst>
              <a:ext uri="{FF2B5EF4-FFF2-40B4-BE49-F238E27FC236}">
                <a16:creationId xmlns:a16="http://schemas.microsoft.com/office/drawing/2014/main" id="{81ED5DAC-4C95-403E-B8D2-5B5F51910CBF}"/>
              </a:ext>
            </a:extLst>
          </p:cNvPr>
          <p:cNvSpPr txBox="1"/>
          <p:nvPr/>
        </p:nvSpPr>
        <p:spPr>
          <a:xfrm>
            <a:off x="6872206" y="2723845"/>
            <a:ext cx="740574" cy="43085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600" b="1" i="0" u="none" strike="noStrike" cap="none" dirty="0">
                <a:solidFill>
                  <a:srgbClr val="000000"/>
                </a:solidFill>
                <a:latin typeface="Arial"/>
                <a:ea typeface="Arial"/>
                <a:cs typeface="Arial"/>
                <a:sym typeface="Arial"/>
              </a:rPr>
              <a:t>Bob</a:t>
            </a:r>
            <a:endParaRPr sz="1600" b="1" i="0" u="none" strike="noStrike" cap="none" dirty="0">
              <a:solidFill>
                <a:srgbClr val="000000"/>
              </a:solidFill>
              <a:latin typeface="Arial"/>
              <a:ea typeface="Arial"/>
              <a:cs typeface="Arial"/>
              <a:sym typeface="Arial"/>
            </a:endParaRPr>
          </a:p>
        </p:txBody>
      </p:sp>
      <p:sp>
        <p:nvSpPr>
          <p:cNvPr id="16" name="Google Shape;174;g17b29bd6734_11_21">
            <a:extLst>
              <a:ext uri="{FF2B5EF4-FFF2-40B4-BE49-F238E27FC236}">
                <a16:creationId xmlns:a16="http://schemas.microsoft.com/office/drawing/2014/main" id="{8632F266-E84C-4DD1-B1FB-A8A0C7AAF5A7}"/>
              </a:ext>
            </a:extLst>
          </p:cNvPr>
          <p:cNvSpPr/>
          <p:nvPr/>
        </p:nvSpPr>
        <p:spPr>
          <a:xfrm>
            <a:off x="5974178" y="2019972"/>
            <a:ext cx="264292" cy="246887"/>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Arial"/>
              <a:ea typeface="Arial"/>
              <a:cs typeface="Arial"/>
              <a:sym typeface="Arial"/>
            </a:endParaRPr>
          </a:p>
        </p:txBody>
      </p:sp>
      <p:sp>
        <p:nvSpPr>
          <p:cNvPr id="17" name="Google Shape;175;g17b29bd6734_11_21">
            <a:extLst>
              <a:ext uri="{FF2B5EF4-FFF2-40B4-BE49-F238E27FC236}">
                <a16:creationId xmlns:a16="http://schemas.microsoft.com/office/drawing/2014/main" id="{DBB815BF-B076-49A7-AC56-E80D20EF1CD8}"/>
              </a:ext>
            </a:extLst>
          </p:cNvPr>
          <p:cNvSpPr/>
          <p:nvPr/>
        </p:nvSpPr>
        <p:spPr>
          <a:xfrm>
            <a:off x="5974178" y="2897087"/>
            <a:ext cx="264292" cy="246887"/>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Arial"/>
              <a:ea typeface="Arial"/>
              <a:cs typeface="Arial"/>
              <a:sym typeface="Arial"/>
            </a:endParaRPr>
          </a:p>
        </p:txBody>
      </p:sp>
      <p:sp>
        <p:nvSpPr>
          <p:cNvPr id="19" name="Google Shape;177;g17b29bd6734_11_21">
            <a:extLst>
              <a:ext uri="{FF2B5EF4-FFF2-40B4-BE49-F238E27FC236}">
                <a16:creationId xmlns:a16="http://schemas.microsoft.com/office/drawing/2014/main" id="{CA99D775-75DD-4265-919E-534A212C44CB}"/>
              </a:ext>
            </a:extLst>
          </p:cNvPr>
          <p:cNvSpPr/>
          <p:nvPr/>
        </p:nvSpPr>
        <p:spPr>
          <a:xfrm rot="12414486">
            <a:off x="2935775" y="3528888"/>
            <a:ext cx="3238639" cy="136012"/>
          </a:xfrm>
          <a:prstGeom prst="leftArrow">
            <a:avLst>
              <a:gd name="adj1" fmla="val 50000"/>
              <a:gd name="adj2" fmla="val 50000"/>
            </a:avLst>
          </a:prstGeom>
          <a:solidFill>
            <a:srgbClr val="4A86E8"/>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dirty="0">
              <a:solidFill>
                <a:srgbClr val="000000"/>
              </a:solidFill>
              <a:latin typeface="Arial"/>
              <a:ea typeface="Arial"/>
              <a:cs typeface="Arial"/>
              <a:sym typeface="Arial"/>
            </a:endParaRPr>
          </a:p>
        </p:txBody>
      </p:sp>
      <p:sp>
        <p:nvSpPr>
          <p:cNvPr id="22" name="Google Shape;175;g17b29bd6734_11_21">
            <a:extLst>
              <a:ext uri="{FF2B5EF4-FFF2-40B4-BE49-F238E27FC236}">
                <a16:creationId xmlns:a16="http://schemas.microsoft.com/office/drawing/2014/main" id="{54CAA894-B95C-4922-8AF2-0214555A0385}"/>
              </a:ext>
            </a:extLst>
          </p:cNvPr>
          <p:cNvSpPr/>
          <p:nvPr/>
        </p:nvSpPr>
        <p:spPr>
          <a:xfrm>
            <a:off x="6037501" y="4322468"/>
            <a:ext cx="264292" cy="246887"/>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Arial"/>
              <a:ea typeface="Arial"/>
              <a:cs typeface="Arial"/>
              <a:sym typeface="Arial"/>
            </a:endParaRPr>
          </a:p>
        </p:txBody>
      </p:sp>
      <p:pic>
        <p:nvPicPr>
          <p:cNvPr id="23" name="圖片 22">
            <a:extLst>
              <a:ext uri="{FF2B5EF4-FFF2-40B4-BE49-F238E27FC236}">
                <a16:creationId xmlns:a16="http://schemas.microsoft.com/office/drawing/2014/main" id="{4481DFE5-FA00-402E-A745-371194D3DDE1}"/>
              </a:ext>
            </a:extLst>
          </p:cNvPr>
          <p:cNvPicPr>
            <a:picLocks noChangeAspect="1"/>
          </p:cNvPicPr>
          <p:nvPr/>
        </p:nvPicPr>
        <p:blipFill>
          <a:blip r:embed="rId6"/>
          <a:stretch>
            <a:fillRect/>
          </a:stretch>
        </p:blipFill>
        <p:spPr>
          <a:xfrm>
            <a:off x="6355319" y="4052176"/>
            <a:ext cx="643606" cy="652586"/>
          </a:xfrm>
          <a:prstGeom prst="rect">
            <a:avLst/>
          </a:prstGeom>
        </p:spPr>
      </p:pic>
      <p:sp>
        <p:nvSpPr>
          <p:cNvPr id="24" name="Google Shape;173;g17b29bd6734_11_21">
            <a:extLst>
              <a:ext uri="{FF2B5EF4-FFF2-40B4-BE49-F238E27FC236}">
                <a16:creationId xmlns:a16="http://schemas.microsoft.com/office/drawing/2014/main" id="{B89DD313-05F7-442F-9C3D-B8796FA6A78B}"/>
              </a:ext>
            </a:extLst>
          </p:cNvPr>
          <p:cNvSpPr txBox="1"/>
          <p:nvPr/>
        </p:nvSpPr>
        <p:spPr>
          <a:xfrm>
            <a:off x="6913923" y="4230482"/>
            <a:ext cx="740574" cy="43085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altLang="zh-TW" sz="1600" b="1" i="0" u="none" strike="noStrike" cap="none" dirty="0">
                <a:solidFill>
                  <a:srgbClr val="000000"/>
                </a:solidFill>
                <a:latin typeface="Arial"/>
                <a:ea typeface="Arial"/>
                <a:cs typeface="Arial"/>
                <a:sym typeface="Arial"/>
              </a:rPr>
              <a:t>Zoe</a:t>
            </a:r>
            <a:endParaRPr sz="1600" b="1" i="0" u="none" strike="noStrike" cap="none" dirty="0">
              <a:solidFill>
                <a:srgbClr val="000000"/>
              </a:solidFill>
              <a:latin typeface="Arial"/>
              <a:ea typeface="Arial"/>
              <a:cs typeface="Arial"/>
              <a:sym typeface="Arial"/>
            </a:endParaRPr>
          </a:p>
        </p:txBody>
      </p:sp>
      <p:sp>
        <p:nvSpPr>
          <p:cNvPr id="25" name="文字方塊 24">
            <a:extLst>
              <a:ext uri="{FF2B5EF4-FFF2-40B4-BE49-F238E27FC236}">
                <a16:creationId xmlns:a16="http://schemas.microsoft.com/office/drawing/2014/main" id="{2487A319-1A49-4E74-8FD1-49888E4739BE}"/>
              </a:ext>
            </a:extLst>
          </p:cNvPr>
          <p:cNvSpPr txBox="1"/>
          <p:nvPr/>
        </p:nvSpPr>
        <p:spPr>
          <a:xfrm>
            <a:off x="4858741" y="3089176"/>
            <a:ext cx="677108" cy="502702"/>
          </a:xfrm>
          <a:prstGeom prst="rect">
            <a:avLst/>
          </a:prstGeom>
          <a:noFill/>
        </p:spPr>
        <p:txBody>
          <a:bodyPr vert="eaVert" wrap="none" rtlCol="0">
            <a:spAutoFit/>
          </a:bodyPr>
          <a:lstStyle/>
          <a:p>
            <a:r>
              <a:rPr lang="en-US" altLang="zh-TW" sz="3200" dirty="0">
                <a:latin typeface="Times New Roman" panose="02020603050405020304" pitchFamily="18" charset="0"/>
                <a:ea typeface="+mn-ea"/>
                <a:cs typeface="Times New Roman" panose="02020603050405020304" pitchFamily="18" charset="0"/>
              </a:rPr>
              <a:t>…</a:t>
            </a:r>
            <a:endParaRPr lang="zh-TW" altLang="en-US" sz="3200" dirty="0">
              <a:latin typeface="Times New Roman" panose="02020603050405020304" pitchFamily="18" charset="0"/>
              <a:ea typeface="+mn-ea"/>
              <a:cs typeface="Times New Roman" panose="02020603050405020304" pitchFamily="18" charset="0"/>
            </a:endParaRPr>
          </a:p>
        </p:txBody>
      </p:sp>
      <p:sp>
        <p:nvSpPr>
          <p:cNvPr id="26" name="文字方塊 25">
            <a:extLst>
              <a:ext uri="{FF2B5EF4-FFF2-40B4-BE49-F238E27FC236}">
                <a16:creationId xmlns:a16="http://schemas.microsoft.com/office/drawing/2014/main" id="{664826D9-1D30-4533-8F0E-C979FDA081F6}"/>
              </a:ext>
            </a:extLst>
          </p:cNvPr>
          <p:cNvSpPr txBox="1"/>
          <p:nvPr/>
        </p:nvSpPr>
        <p:spPr>
          <a:xfrm>
            <a:off x="6462133" y="3433482"/>
            <a:ext cx="677108" cy="502702"/>
          </a:xfrm>
          <a:prstGeom prst="rect">
            <a:avLst/>
          </a:prstGeom>
          <a:noFill/>
        </p:spPr>
        <p:txBody>
          <a:bodyPr vert="eaVert" wrap="none" rtlCol="0">
            <a:spAutoFit/>
          </a:bodyPr>
          <a:lstStyle/>
          <a:p>
            <a:r>
              <a:rPr lang="en-US" altLang="zh-TW" sz="3200" dirty="0">
                <a:latin typeface="Times New Roman" panose="02020603050405020304" pitchFamily="18" charset="0"/>
                <a:ea typeface="+mn-ea"/>
                <a:cs typeface="Times New Roman" panose="02020603050405020304" pitchFamily="18" charset="0"/>
              </a:rPr>
              <a:t>…</a:t>
            </a:r>
            <a:endParaRPr lang="zh-TW" altLang="en-US" sz="3200" dirty="0">
              <a:latin typeface="Times New Roman" panose="02020603050405020304" pitchFamily="18" charset="0"/>
              <a:ea typeface="+mn-ea"/>
              <a:cs typeface="Times New Roman" panose="02020603050405020304" pitchFamily="18" charset="0"/>
            </a:endParaRPr>
          </a:p>
        </p:txBody>
      </p:sp>
      <p:grpSp>
        <p:nvGrpSpPr>
          <p:cNvPr id="29" name="群組 28">
            <a:extLst>
              <a:ext uri="{FF2B5EF4-FFF2-40B4-BE49-F238E27FC236}">
                <a16:creationId xmlns:a16="http://schemas.microsoft.com/office/drawing/2014/main" id="{5CA77BB3-6E15-42AB-BA4A-70911121070A}"/>
              </a:ext>
            </a:extLst>
          </p:cNvPr>
          <p:cNvGrpSpPr/>
          <p:nvPr/>
        </p:nvGrpSpPr>
        <p:grpSpPr>
          <a:xfrm>
            <a:off x="6562506" y="2076481"/>
            <a:ext cx="2391949" cy="2352290"/>
            <a:chOff x="6562506" y="2076481"/>
            <a:chExt cx="2391949" cy="2352290"/>
          </a:xfrm>
        </p:grpSpPr>
        <p:sp>
          <p:nvSpPr>
            <p:cNvPr id="11" name="Google Shape;169;g17b29bd6734_11_21">
              <a:extLst>
                <a:ext uri="{FF2B5EF4-FFF2-40B4-BE49-F238E27FC236}">
                  <a16:creationId xmlns:a16="http://schemas.microsoft.com/office/drawing/2014/main" id="{494F8A77-69ED-4CA4-A81C-2D0D15266951}"/>
                </a:ext>
              </a:extLst>
            </p:cNvPr>
            <p:cNvSpPr txBox="1"/>
            <p:nvPr/>
          </p:nvSpPr>
          <p:spPr>
            <a:xfrm>
              <a:off x="7557977" y="2871903"/>
              <a:ext cx="1396478"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b="1" i="0" u="none" strike="noStrike" cap="none" dirty="0">
                  <a:solidFill>
                    <a:srgbClr val="FF0000"/>
                  </a:solidFill>
                  <a:latin typeface="Arial"/>
                  <a:ea typeface="Arial"/>
                  <a:cs typeface="Arial"/>
                  <a:sym typeface="Arial"/>
                </a:rPr>
                <a:t>Multi-partite</a:t>
              </a:r>
              <a:br>
                <a:rPr lang="en-US" b="1" i="0" u="none" strike="noStrike" cap="none" dirty="0">
                  <a:solidFill>
                    <a:srgbClr val="FF0000"/>
                  </a:solidFill>
                  <a:latin typeface="Arial"/>
                  <a:ea typeface="Arial"/>
                  <a:cs typeface="Arial"/>
                  <a:sym typeface="Arial"/>
                </a:rPr>
              </a:br>
              <a:r>
                <a:rPr lang="en-US" b="1" i="0" u="none" strike="noStrike" cap="none" dirty="0">
                  <a:solidFill>
                    <a:srgbClr val="FF0000"/>
                  </a:solidFill>
                  <a:latin typeface="Arial"/>
                  <a:ea typeface="Arial"/>
                  <a:cs typeface="Arial"/>
                  <a:sym typeface="Arial"/>
                </a:rPr>
                <a:t>Entanglement</a:t>
              </a:r>
              <a:endParaRPr b="1" i="0" u="none" strike="noStrike" cap="none" dirty="0">
                <a:solidFill>
                  <a:srgbClr val="FF0000"/>
                </a:solidFill>
                <a:latin typeface="Arial"/>
                <a:ea typeface="Arial"/>
                <a:cs typeface="Arial"/>
                <a:sym typeface="Arial"/>
              </a:endParaRPr>
            </a:p>
          </p:txBody>
        </p:sp>
        <p:sp>
          <p:nvSpPr>
            <p:cNvPr id="27" name="弧形 26">
              <a:extLst>
                <a:ext uri="{FF2B5EF4-FFF2-40B4-BE49-F238E27FC236}">
                  <a16:creationId xmlns:a16="http://schemas.microsoft.com/office/drawing/2014/main" id="{44BA2429-0B80-4A3B-99CB-6753513696CB}"/>
                </a:ext>
              </a:extLst>
            </p:cNvPr>
            <p:cNvSpPr/>
            <p:nvPr/>
          </p:nvSpPr>
          <p:spPr>
            <a:xfrm>
              <a:off x="7061856" y="2076481"/>
              <a:ext cx="992243" cy="1510934"/>
            </a:xfrm>
            <a:prstGeom prst="arc">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8" name="弧形 27">
              <a:extLst>
                <a:ext uri="{FF2B5EF4-FFF2-40B4-BE49-F238E27FC236}">
                  <a16:creationId xmlns:a16="http://schemas.microsoft.com/office/drawing/2014/main" id="{BDC43413-B096-4AB1-91AF-A722DBA54EA8}"/>
                </a:ext>
              </a:extLst>
            </p:cNvPr>
            <p:cNvSpPr/>
            <p:nvPr/>
          </p:nvSpPr>
          <p:spPr>
            <a:xfrm rot="4822818">
              <a:off x="6652825" y="2990680"/>
              <a:ext cx="1347772" cy="1528409"/>
            </a:xfrm>
            <a:prstGeom prst="arc">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pic>
        <p:nvPicPr>
          <p:cNvPr id="5" name="圖片 4">
            <a:extLst>
              <a:ext uri="{FF2B5EF4-FFF2-40B4-BE49-F238E27FC236}">
                <a16:creationId xmlns:a16="http://schemas.microsoft.com/office/drawing/2014/main" id="{C405FD5B-C5AF-4245-8F20-DDDAF269C10B}"/>
              </a:ext>
            </a:extLst>
          </p:cNvPr>
          <p:cNvPicPr>
            <a:picLocks noChangeAspect="1"/>
          </p:cNvPicPr>
          <p:nvPr/>
        </p:nvPicPr>
        <p:blipFill>
          <a:blip r:embed="rId7"/>
          <a:stretch>
            <a:fillRect/>
          </a:stretch>
        </p:blipFill>
        <p:spPr>
          <a:xfrm>
            <a:off x="666119" y="2172112"/>
            <a:ext cx="3404739" cy="1666802"/>
          </a:xfrm>
          <a:prstGeom prst="rect">
            <a:avLst/>
          </a:prstGeom>
        </p:spPr>
      </p:pic>
    </p:spTree>
    <p:extLst>
      <p:ext uri="{BB962C8B-B14F-4D97-AF65-F5344CB8AC3E}">
        <p14:creationId xmlns:p14="http://schemas.microsoft.com/office/powerpoint/2010/main" val="2627819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184fec40d5d_0_425"/>
          <p:cNvSpPr txBox="1">
            <a:spLocks noGrp="1"/>
          </p:cNvSpPr>
          <p:nvPr>
            <p:ph type="title"/>
          </p:nvPr>
        </p:nvSpPr>
        <p:spPr>
          <a:xfrm>
            <a:off x="503388" y="268000"/>
            <a:ext cx="8229600" cy="736725"/>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US" dirty="0">
                <a:latin typeface="Arial" panose="020B0604020202020204" pitchFamily="34" charset="0"/>
                <a:cs typeface="Arial" panose="020B0604020202020204" pitchFamily="34" charset="0"/>
              </a:rPr>
              <a:t>Entanglement Repeater</a:t>
            </a:r>
            <a:endParaRPr dirty="0">
              <a:latin typeface="Arial" panose="020B0604020202020204" pitchFamily="34" charset="0"/>
              <a:cs typeface="Arial" panose="020B0604020202020204" pitchFamily="34" charset="0"/>
            </a:endParaRPr>
          </a:p>
        </p:txBody>
      </p:sp>
      <p:sp>
        <p:nvSpPr>
          <p:cNvPr id="303" name="Google Shape;303;g184fec40d5d_0_425"/>
          <p:cNvSpPr txBox="1">
            <a:spLocks noGrp="1"/>
          </p:cNvSpPr>
          <p:nvPr>
            <p:ph type="sldNum" idx="12"/>
          </p:nvPr>
        </p:nvSpPr>
        <p:spPr>
          <a:xfrm>
            <a:off x="7589520" y="4846320"/>
            <a:ext cx="1554600" cy="2172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t>18</a:t>
            </a:fld>
            <a:endParaRPr/>
          </a:p>
        </p:txBody>
      </p:sp>
      <p:sp>
        <p:nvSpPr>
          <p:cNvPr id="5" name="Google Shape;409;g184fec40d5d_0_425">
            <a:extLst>
              <a:ext uri="{FF2B5EF4-FFF2-40B4-BE49-F238E27FC236}">
                <a16:creationId xmlns:a16="http://schemas.microsoft.com/office/drawing/2014/main" id="{A6FF85FC-487A-4ACB-A61A-28ECEA1EC6CE}"/>
              </a:ext>
            </a:extLst>
          </p:cNvPr>
          <p:cNvSpPr txBox="1"/>
          <p:nvPr/>
        </p:nvSpPr>
        <p:spPr>
          <a:xfrm>
            <a:off x="318325" y="1104955"/>
            <a:ext cx="1122451" cy="49241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000" b="0" i="0" u="none" strike="noStrike" cap="none" dirty="0">
                <a:solidFill>
                  <a:srgbClr val="000000"/>
                </a:solidFill>
                <a:latin typeface="Arial"/>
                <a:ea typeface="Arial"/>
                <a:cs typeface="Arial"/>
                <a:sym typeface="Arial"/>
              </a:rPr>
              <a:t>Alice</a:t>
            </a:r>
            <a:endParaRPr sz="2000" b="0" i="0" u="none" strike="noStrike" cap="none" dirty="0">
              <a:solidFill>
                <a:srgbClr val="000000"/>
              </a:solidFill>
              <a:latin typeface="Arial"/>
              <a:ea typeface="Arial"/>
              <a:cs typeface="Arial"/>
              <a:sym typeface="Arial"/>
            </a:endParaRPr>
          </a:p>
        </p:txBody>
      </p:sp>
      <p:sp>
        <p:nvSpPr>
          <p:cNvPr id="6" name="Google Shape;410;g184fec40d5d_0_425">
            <a:extLst>
              <a:ext uri="{FF2B5EF4-FFF2-40B4-BE49-F238E27FC236}">
                <a16:creationId xmlns:a16="http://schemas.microsoft.com/office/drawing/2014/main" id="{15FB5DAD-80CF-4A61-981E-7BE114EBBFA4}"/>
              </a:ext>
            </a:extLst>
          </p:cNvPr>
          <p:cNvSpPr/>
          <p:nvPr/>
        </p:nvSpPr>
        <p:spPr>
          <a:xfrm>
            <a:off x="7828842" y="1505155"/>
            <a:ext cx="912300" cy="9375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7" name="Google Shape;411;g184fec40d5d_0_425">
            <a:extLst>
              <a:ext uri="{FF2B5EF4-FFF2-40B4-BE49-F238E27FC236}">
                <a16:creationId xmlns:a16="http://schemas.microsoft.com/office/drawing/2014/main" id="{68AFBCAD-068E-469E-8117-86766EA7D37A}"/>
              </a:ext>
            </a:extLst>
          </p:cNvPr>
          <p:cNvSpPr txBox="1"/>
          <p:nvPr/>
        </p:nvSpPr>
        <p:spPr>
          <a:xfrm>
            <a:off x="7828842" y="1104955"/>
            <a:ext cx="963339" cy="49241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000" b="0" i="0" u="none" strike="noStrike" cap="none">
                <a:solidFill>
                  <a:srgbClr val="000000"/>
                </a:solidFill>
                <a:latin typeface="Arial"/>
                <a:ea typeface="Arial"/>
                <a:cs typeface="Arial"/>
                <a:sym typeface="Arial"/>
              </a:rPr>
              <a:t>Bob</a:t>
            </a:r>
            <a:endParaRPr sz="2000" b="0" i="0" u="none" strike="noStrike" cap="none">
              <a:solidFill>
                <a:srgbClr val="000000"/>
              </a:solidFill>
              <a:latin typeface="Arial"/>
              <a:ea typeface="Arial"/>
              <a:cs typeface="Arial"/>
              <a:sym typeface="Arial"/>
            </a:endParaRPr>
          </a:p>
        </p:txBody>
      </p:sp>
      <p:sp>
        <p:nvSpPr>
          <p:cNvPr id="8" name="Google Shape;412;g184fec40d5d_0_425">
            <a:extLst>
              <a:ext uri="{FF2B5EF4-FFF2-40B4-BE49-F238E27FC236}">
                <a16:creationId xmlns:a16="http://schemas.microsoft.com/office/drawing/2014/main" id="{5D366608-BE1B-4974-9EAA-5ECF668C076F}"/>
              </a:ext>
            </a:extLst>
          </p:cNvPr>
          <p:cNvSpPr/>
          <p:nvPr/>
        </p:nvSpPr>
        <p:spPr>
          <a:xfrm>
            <a:off x="862898" y="2008355"/>
            <a:ext cx="1529400" cy="400200"/>
          </a:xfrm>
          <a:prstGeom prst="roundRect">
            <a:avLst>
              <a:gd name="adj" fmla="val 16667"/>
            </a:avLst>
          </a:prstGeom>
          <a:noFill/>
          <a:ln w="2857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9" name="Google Shape;413;g184fec40d5d_0_425">
            <a:extLst>
              <a:ext uri="{FF2B5EF4-FFF2-40B4-BE49-F238E27FC236}">
                <a16:creationId xmlns:a16="http://schemas.microsoft.com/office/drawing/2014/main" id="{9CCF9A57-1E9C-42B8-95BD-BF830224EDDC}"/>
              </a:ext>
            </a:extLst>
          </p:cNvPr>
          <p:cNvSpPr txBox="1"/>
          <p:nvPr/>
        </p:nvSpPr>
        <p:spPr>
          <a:xfrm>
            <a:off x="1708714" y="1307455"/>
            <a:ext cx="1753158" cy="49241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000" b="0" i="0" u="none" strike="noStrike" cap="none" dirty="0">
                <a:solidFill>
                  <a:srgbClr val="000000"/>
                </a:solidFill>
                <a:latin typeface="Arial"/>
                <a:ea typeface="Arial"/>
                <a:cs typeface="Arial"/>
                <a:sym typeface="Arial"/>
              </a:rPr>
              <a:t>Repeater 1</a:t>
            </a:r>
            <a:endParaRPr sz="2000" b="0" i="0" u="none" strike="noStrike" cap="none" baseline="-25000" dirty="0">
              <a:solidFill>
                <a:srgbClr val="000000"/>
              </a:solidFill>
              <a:latin typeface="Arial"/>
              <a:ea typeface="Arial"/>
              <a:cs typeface="Arial"/>
              <a:sym typeface="Arial"/>
            </a:endParaRPr>
          </a:p>
        </p:txBody>
      </p:sp>
      <p:sp>
        <p:nvSpPr>
          <p:cNvPr id="10" name="Google Shape;414;g184fec40d5d_0_425">
            <a:extLst>
              <a:ext uri="{FF2B5EF4-FFF2-40B4-BE49-F238E27FC236}">
                <a16:creationId xmlns:a16="http://schemas.microsoft.com/office/drawing/2014/main" id="{6B6CF627-4BB9-4E66-A367-AEF8605D5714}"/>
              </a:ext>
            </a:extLst>
          </p:cNvPr>
          <p:cNvSpPr txBox="1"/>
          <p:nvPr/>
        </p:nvSpPr>
        <p:spPr>
          <a:xfrm>
            <a:off x="3713309" y="1307455"/>
            <a:ext cx="1699820" cy="49241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000" b="0" i="0" u="none" strike="noStrike" cap="none" dirty="0">
                <a:solidFill>
                  <a:srgbClr val="000000"/>
                </a:solidFill>
                <a:latin typeface="Arial"/>
                <a:ea typeface="Arial"/>
                <a:cs typeface="Arial"/>
                <a:sym typeface="Arial"/>
              </a:rPr>
              <a:t>Repeater 2</a:t>
            </a:r>
            <a:endParaRPr sz="2000" b="0" i="0" u="none" strike="noStrike" cap="none" baseline="-25000" dirty="0">
              <a:solidFill>
                <a:srgbClr val="000000"/>
              </a:solidFill>
              <a:latin typeface="Arial"/>
              <a:ea typeface="Arial"/>
              <a:cs typeface="Arial"/>
              <a:sym typeface="Arial"/>
            </a:endParaRPr>
          </a:p>
        </p:txBody>
      </p:sp>
      <p:sp>
        <p:nvSpPr>
          <p:cNvPr id="11" name="Google Shape;415;g184fec40d5d_0_425">
            <a:extLst>
              <a:ext uri="{FF2B5EF4-FFF2-40B4-BE49-F238E27FC236}">
                <a16:creationId xmlns:a16="http://schemas.microsoft.com/office/drawing/2014/main" id="{32831B45-D08C-4ED6-A541-D22615D6CFC2}"/>
              </a:ext>
            </a:extLst>
          </p:cNvPr>
          <p:cNvSpPr txBox="1"/>
          <p:nvPr/>
        </p:nvSpPr>
        <p:spPr>
          <a:xfrm>
            <a:off x="5574990" y="1307455"/>
            <a:ext cx="1789015" cy="49241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000" b="0" i="0" u="none" strike="noStrike" cap="none" dirty="0">
                <a:solidFill>
                  <a:srgbClr val="000000"/>
                </a:solidFill>
                <a:latin typeface="Arial"/>
                <a:ea typeface="Arial"/>
                <a:cs typeface="Arial"/>
                <a:sym typeface="Arial"/>
              </a:rPr>
              <a:t>Repeater 3</a:t>
            </a:r>
            <a:endParaRPr sz="2000" b="0" i="0" u="none" strike="noStrike" cap="none" baseline="-25000" dirty="0">
              <a:solidFill>
                <a:srgbClr val="000000"/>
              </a:solidFill>
              <a:latin typeface="Arial"/>
              <a:ea typeface="Arial"/>
              <a:cs typeface="Arial"/>
              <a:sym typeface="Arial"/>
            </a:endParaRPr>
          </a:p>
        </p:txBody>
      </p:sp>
      <p:sp>
        <p:nvSpPr>
          <p:cNvPr id="12" name="Google Shape;416;g184fec40d5d_0_425">
            <a:extLst>
              <a:ext uri="{FF2B5EF4-FFF2-40B4-BE49-F238E27FC236}">
                <a16:creationId xmlns:a16="http://schemas.microsoft.com/office/drawing/2014/main" id="{88EA7321-5E45-4F9C-A343-B4C786F8108C}"/>
              </a:ext>
            </a:extLst>
          </p:cNvPr>
          <p:cNvSpPr/>
          <p:nvPr/>
        </p:nvSpPr>
        <p:spPr>
          <a:xfrm>
            <a:off x="363110" y="3487422"/>
            <a:ext cx="912300" cy="9375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cxnSp>
        <p:nvCxnSpPr>
          <p:cNvPr id="13" name="Google Shape;417;g184fec40d5d_0_425">
            <a:extLst>
              <a:ext uri="{FF2B5EF4-FFF2-40B4-BE49-F238E27FC236}">
                <a16:creationId xmlns:a16="http://schemas.microsoft.com/office/drawing/2014/main" id="{55B4718D-CE53-465B-B0E9-A589EE08DC76}"/>
              </a:ext>
            </a:extLst>
          </p:cNvPr>
          <p:cNvCxnSpPr>
            <a:cxnSpLocks/>
          </p:cNvCxnSpPr>
          <p:nvPr/>
        </p:nvCxnSpPr>
        <p:spPr>
          <a:xfrm flipV="1">
            <a:off x="1303786" y="4201059"/>
            <a:ext cx="6423348" cy="23763"/>
          </a:xfrm>
          <a:prstGeom prst="straightConnector1">
            <a:avLst/>
          </a:prstGeom>
          <a:noFill/>
          <a:ln w="38100" cap="flat" cmpd="sng">
            <a:solidFill>
              <a:schemeClr val="dk1"/>
            </a:solidFill>
            <a:prstDash val="dash"/>
            <a:round/>
            <a:headEnd type="stealth" w="med" len="med"/>
            <a:tailEnd type="stealth" w="med" len="med"/>
          </a:ln>
        </p:spPr>
      </p:cxnSp>
      <p:sp>
        <p:nvSpPr>
          <p:cNvPr id="14" name="Google Shape;419;g184fec40d5d_0_425">
            <a:extLst>
              <a:ext uri="{FF2B5EF4-FFF2-40B4-BE49-F238E27FC236}">
                <a16:creationId xmlns:a16="http://schemas.microsoft.com/office/drawing/2014/main" id="{82C0D91A-1CA5-4325-B264-C4EA85297DEC}"/>
              </a:ext>
            </a:extLst>
          </p:cNvPr>
          <p:cNvSpPr txBox="1"/>
          <p:nvPr/>
        </p:nvSpPr>
        <p:spPr>
          <a:xfrm>
            <a:off x="2688405" y="3789311"/>
            <a:ext cx="3892732" cy="49241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000" b="1" i="0" u="none" strike="noStrike" cap="none" dirty="0">
                <a:solidFill>
                  <a:srgbClr val="000000"/>
                </a:solidFill>
                <a:latin typeface="Arial"/>
                <a:ea typeface="Arial"/>
                <a:cs typeface="Arial"/>
                <a:sym typeface="Arial"/>
              </a:rPr>
              <a:t>Distant Entanglement</a:t>
            </a:r>
            <a:endParaRPr sz="2000" b="1" i="0" u="none" strike="noStrike" cap="none" dirty="0">
              <a:solidFill>
                <a:srgbClr val="000000"/>
              </a:solidFill>
              <a:latin typeface="Arial"/>
              <a:ea typeface="Arial"/>
              <a:cs typeface="Arial"/>
              <a:sym typeface="Arial"/>
            </a:endParaRPr>
          </a:p>
        </p:txBody>
      </p:sp>
      <p:sp>
        <p:nvSpPr>
          <p:cNvPr id="15" name="Google Shape;420;g184fec40d5d_0_425">
            <a:extLst>
              <a:ext uri="{FF2B5EF4-FFF2-40B4-BE49-F238E27FC236}">
                <a16:creationId xmlns:a16="http://schemas.microsoft.com/office/drawing/2014/main" id="{46338AA4-2988-4531-858F-D8916CB25666}"/>
              </a:ext>
            </a:extLst>
          </p:cNvPr>
          <p:cNvSpPr/>
          <p:nvPr/>
        </p:nvSpPr>
        <p:spPr>
          <a:xfrm>
            <a:off x="873160" y="4066422"/>
            <a:ext cx="316800" cy="3168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16" name="Google Shape;421;g184fec40d5d_0_425">
            <a:extLst>
              <a:ext uri="{FF2B5EF4-FFF2-40B4-BE49-F238E27FC236}">
                <a16:creationId xmlns:a16="http://schemas.microsoft.com/office/drawing/2014/main" id="{85F5DDC0-F926-47FC-B135-B869B0AA5CA9}"/>
              </a:ext>
            </a:extLst>
          </p:cNvPr>
          <p:cNvSpPr/>
          <p:nvPr/>
        </p:nvSpPr>
        <p:spPr>
          <a:xfrm>
            <a:off x="889022" y="2050280"/>
            <a:ext cx="316800" cy="3168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17" name="Google Shape;422;g184fec40d5d_0_425">
            <a:extLst>
              <a:ext uri="{FF2B5EF4-FFF2-40B4-BE49-F238E27FC236}">
                <a16:creationId xmlns:a16="http://schemas.microsoft.com/office/drawing/2014/main" id="{7FEA14F0-CA9F-4C72-BFD2-68630C8D2149}"/>
              </a:ext>
            </a:extLst>
          </p:cNvPr>
          <p:cNvSpPr/>
          <p:nvPr/>
        </p:nvSpPr>
        <p:spPr>
          <a:xfrm>
            <a:off x="7890905" y="2050280"/>
            <a:ext cx="316800" cy="3168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18" name="Google Shape;423;g184fec40d5d_0_425">
            <a:extLst>
              <a:ext uri="{FF2B5EF4-FFF2-40B4-BE49-F238E27FC236}">
                <a16:creationId xmlns:a16="http://schemas.microsoft.com/office/drawing/2014/main" id="{96A2BB3C-D38E-450B-BC84-60FBA82E8E8C}"/>
              </a:ext>
            </a:extLst>
          </p:cNvPr>
          <p:cNvSpPr/>
          <p:nvPr/>
        </p:nvSpPr>
        <p:spPr>
          <a:xfrm>
            <a:off x="1970001" y="1707655"/>
            <a:ext cx="1237800" cy="7350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19" name="Google Shape;424;g184fec40d5d_0_425">
            <a:extLst>
              <a:ext uri="{FF2B5EF4-FFF2-40B4-BE49-F238E27FC236}">
                <a16:creationId xmlns:a16="http://schemas.microsoft.com/office/drawing/2014/main" id="{47CCAA7D-00FE-4B98-9AF2-87F23B934E83}"/>
              </a:ext>
            </a:extLst>
          </p:cNvPr>
          <p:cNvSpPr/>
          <p:nvPr/>
        </p:nvSpPr>
        <p:spPr>
          <a:xfrm>
            <a:off x="5883921" y="1707655"/>
            <a:ext cx="1237800" cy="7350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grpSp>
        <p:nvGrpSpPr>
          <p:cNvPr id="20" name="Google Shape;425;g184fec40d5d_0_425">
            <a:extLst>
              <a:ext uri="{FF2B5EF4-FFF2-40B4-BE49-F238E27FC236}">
                <a16:creationId xmlns:a16="http://schemas.microsoft.com/office/drawing/2014/main" id="{1C43DB57-73A4-4854-B9F3-76753D9F1F6A}"/>
              </a:ext>
            </a:extLst>
          </p:cNvPr>
          <p:cNvGrpSpPr/>
          <p:nvPr/>
        </p:nvGrpSpPr>
        <p:grpSpPr>
          <a:xfrm>
            <a:off x="3918839" y="1707655"/>
            <a:ext cx="1237800" cy="735000"/>
            <a:chOff x="3998828" y="1362625"/>
            <a:chExt cx="1237800" cy="735000"/>
          </a:xfrm>
        </p:grpSpPr>
        <p:sp>
          <p:nvSpPr>
            <p:cNvPr id="21" name="Google Shape;426;g184fec40d5d_0_425">
              <a:extLst>
                <a:ext uri="{FF2B5EF4-FFF2-40B4-BE49-F238E27FC236}">
                  <a16:creationId xmlns:a16="http://schemas.microsoft.com/office/drawing/2014/main" id="{4AEC0D19-B5EA-4CC6-958B-B3B5F26F834A}"/>
                </a:ext>
              </a:extLst>
            </p:cNvPr>
            <p:cNvSpPr/>
            <p:nvPr/>
          </p:nvSpPr>
          <p:spPr>
            <a:xfrm>
              <a:off x="3998828" y="1362625"/>
              <a:ext cx="1237800" cy="7350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22" name="Google Shape;427;g184fec40d5d_0_425">
              <a:extLst>
                <a:ext uri="{FF2B5EF4-FFF2-40B4-BE49-F238E27FC236}">
                  <a16:creationId xmlns:a16="http://schemas.microsoft.com/office/drawing/2014/main" id="{57779E2D-D3AC-4202-B767-C60653F6BBAA}"/>
                </a:ext>
              </a:extLst>
            </p:cNvPr>
            <p:cNvSpPr/>
            <p:nvPr/>
          </p:nvSpPr>
          <p:spPr>
            <a:xfrm>
              <a:off x="4877341" y="1705250"/>
              <a:ext cx="316800" cy="316800"/>
            </a:xfrm>
            <a:prstGeom prst="ellipse">
              <a:avLst/>
            </a:prstGeom>
            <a:solidFill>
              <a:srgbClr val="93C47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23" name="Google Shape;428;g184fec40d5d_0_425">
              <a:extLst>
                <a:ext uri="{FF2B5EF4-FFF2-40B4-BE49-F238E27FC236}">
                  <a16:creationId xmlns:a16="http://schemas.microsoft.com/office/drawing/2014/main" id="{2716B797-E120-4B9F-816A-6DA110BED5B2}"/>
                </a:ext>
              </a:extLst>
            </p:cNvPr>
            <p:cNvSpPr/>
            <p:nvPr/>
          </p:nvSpPr>
          <p:spPr>
            <a:xfrm>
              <a:off x="4052391" y="1705250"/>
              <a:ext cx="316800" cy="316800"/>
            </a:xfrm>
            <a:prstGeom prst="ellipse">
              <a:avLst/>
            </a:prstGeom>
            <a:solidFill>
              <a:srgbClr val="93C47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grpSp>
      <p:sp>
        <p:nvSpPr>
          <p:cNvPr id="24" name="Google Shape;429;g184fec40d5d_0_425">
            <a:extLst>
              <a:ext uri="{FF2B5EF4-FFF2-40B4-BE49-F238E27FC236}">
                <a16:creationId xmlns:a16="http://schemas.microsoft.com/office/drawing/2014/main" id="{5F24E0A7-5053-4748-8BB5-5D94D47EE5B4}"/>
              </a:ext>
            </a:extLst>
          </p:cNvPr>
          <p:cNvSpPr/>
          <p:nvPr/>
        </p:nvSpPr>
        <p:spPr>
          <a:xfrm>
            <a:off x="2848513" y="2050280"/>
            <a:ext cx="316800" cy="316800"/>
          </a:xfrm>
          <a:prstGeom prst="ellipse">
            <a:avLst/>
          </a:prstGeom>
          <a:solidFill>
            <a:srgbClr val="FF9900"/>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chemeClr val="accent4"/>
              </a:solidFill>
              <a:latin typeface="Arial"/>
              <a:ea typeface="Arial"/>
              <a:cs typeface="Arial"/>
              <a:sym typeface="Arial"/>
            </a:endParaRPr>
          </a:p>
        </p:txBody>
      </p:sp>
      <p:sp>
        <p:nvSpPr>
          <p:cNvPr id="25" name="Google Shape;430;g184fec40d5d_0_425">
            <a:extLst>
              <a:ext uri="{FF2B5EF4-FFF2-40B4-BE49-F238E27FC236}">
                <a16:creationId xmlns:a16="http://schemas.microsoft.com/office/drawing/2014/main" id="{B0C7B4F5-641E-4DA3-8CA3-72711FEFD531}"/>
              </a:ext>
            </a:extLst>
          </p:cNvPr>
          <p:cNvSpPr/>
          <p:nvPr/>
        </p:nvSpPr>
        <p:spPr>
          <a:xfrm>
            <a:off x="2023563" y="2050280"/>
            <a:ext cx="316800" cy="316800"/>
          </a:xfrm>
          <a:prstGeom prst="ellipse">
            <a:avLst/>
          </a:prstGeom>
          <a:solidFill>
            <a:srgbClr val="FF9900"/>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26" name="Google Shape;431;g184fec40d5d_0_425">
            <a:extLst>
              <a:ext uri="{FF2B5EF4-FFF2-40B4-BE49-F238E27FC236}">
                <a16:creationId xmlns:a16="http://schemas.microsoft.com/office/drawing/2014/main" id="{A629773C-65CE-4ACB-98A3-681871EC4087}"/>
              </a:ext>
            </a:extLst>
          </p:cNvPr>
          <p:cNvSpPr/>
          <p:nvPr/>
        </p:nvSpPr>
        <p:spPr>
          <a:xfrm>
            <a:off x="6762433" y="2050280"/>
            <a:ext cx="316800" cy="316800"/>
          </a:xfrm>
          <a:prstGeom prst="ellipse">
            <a:avLst/>
          </a:prstGeom>
          <a:solidFill>
            <a:srgbClr val="00FFFF"/>
          </a:solidFill>
          <a:ln w="9525" cap="flat" cmpd="sng">
            <a:solidFill>
              <a:srgbClr val="45818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27" name="Google Shape;432;g184fec40d5d_0_425">
            <a:extLst>
              <a:ext uri="{FF2B5EF4-FFF2-40B4-BE49-F238E27FC236}">
                <a16:creationId xmlns:a16="http://schemas.microsoft.com/office/drawing/2014/main" id="{927662AE-F9F7-4137-BEC5-82BDC2CB2E62}"/>
              </a:ext>
            </a:extLst>
          </p:cNvPr>
          <p:cNvSpPr/>
          <p:nvPr/>
        </p:nvSpPr>
        <p:spPr>
          <a:xfrm>
            <a:off x="5937483" y="2050280"/>
            <a:ext cx="316800" cy="316800"/>
          </a:xfrm>
          <a:prstGeom prst="ellipse">
            <a:avLst/>
          </a:prstGeom>
          <a:solidFill>
            <a:srgbClr val="00FFFF"/>
          </a:solidFill>
          <a:ln w="9525" cap="flat" cmpd="sng">
            <a:solidFill>
              <a:srgbClr val="45818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28" name="Google Shape;433;g184fec40d5d_0_425">
            <a:extLst>
              <a:ext uri="{FF2B5EF4-FFF2-40B4-BE49-F238E27FC236}">
                <a16:creationId xmlns:a16="http://schemas.microsoft.com/office/drawing/2014/main" id="{25555247-0E23-4FC3-9308-2C1B129339B1}"/>
              </a:ext>
            </a:extLst>
          </p:cNvPr>
          <p:cNvSpPr/>
          <p:nvPr/>
        </p:nvSpPr>
        <p:spPr>
          <a:xfrm>
            <a:off x="378960" y="1518585"/>
            <a:ext cx="912300" cy="9375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29" name="Google Shape;434;g184fec40d5d_0_425">
            <a:extLst>
              <a:ext uri="{FF2B5EF4-FFF2-40B4-BE49-F238E27FC236}">
                <a16:creationId xmlns:a16="http://schemas.microsoft.com/office/drawing/2014/main" id="{08BDAABE-65A4-4500-AAC7-DAB7D3CC86F3}"/>
              </a:ext>
            </a:extLst>
          </p:cNvPr>
          <p:cNvSpPr/>
          <p:nvPr/>
        </p:nvSpPr>
        <p:spPr>
          <a:xfrm>
            <a:off x="2813511" y="2008355"/>
            <a:ext cx="1529400" cy="400200"/>
          </a:xfrm>
          <a:prstGeom prst="roundRect">
            <a:avLst>
              <a:gd name="adj" fmla="val 16667"/>
            </a:avLst>
          </a:prstGeom>
          <a:noFill/>
          <a:ln w="2857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30" name="Google Shape;435;g184fec40d5d_0_425">
            <a:extLst>
              <a:ext uri="{FF2B5EF4-FFF2-40B4-BE49-F238E27FC236}">
                <a16:creationId xmlns:a16="http://schemas.microsoft.com/office/drawing/2014/main" id="{B5E77CE7-B097-4B10-A25C-9A4DC2EBB93C}"/>
              </a:ext>
            </a:extLst>
          </p:cNvPr>
          <p:cNvSpPr/>
          <p:nvPr/>
        </p:nvSpPr>
        <p:spPr>
          <a:xfrm>
            <a:off x="4764136" y="2008580"/>
            <a:ext cx="1529400" cy="400200"/>
          </a:xfrm>
          <a:prstGeom prst="roundRect">
            <a:avLst>
              <a:gd name="adj" fmla="val 16667"/>
            </a:avLst>
          </a:prstGeom>
          <a:noFill/>
          <a:ln w="2857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31" name="Google Shape;436;g184fec40d5d_0_425">
            <a:extLst>
              <a:ext uri="{FF2B5EF4-FFF2-40B4-BE49-F238E27FC236}">
                <a16:creationId xmlns:a16="http://schemas.microsoft.com/office/drawing/2014/main" id="{5BE1FA22-8213-484C-9575-74D62AF56475}"/>
              </a:ext>
            </a:extLst>
          </p:cNvPr>
          <p:cNvSpPr/>
          <p:nvPr/>
        </p:nvSpPr>
        <p:spPr>
          <a:xfrm>
            <a:off x="6714760" y="2008355"/>
            <a:ext cx="1529400" cy="400200"/>
          </a:xfrm>
          <a:prstGeom prst="roundRect">
            <a:avLst>
              <a:gd name="adj" fmla="val 16667"/>
            </a:avLst>
          </a:prstGeom>
          <a:noFill/>
          <a:ln w="2857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32" name="Google Shape;438;g184fec40d5d_0_425">
            <a:extLst>
              <a:ext uri="{FF2B5EF4-FFF2-40B4-BE49-F238E27FC236}">
                <a16:creationId xmlns:a16="http://schemas.microsoft.com/office/drawing/2014/main" id="{A7463F32-65E2-4F17-A4F1-EE58C196C264}"/>
              </a:ext>
            </a:extLst>
          </p:cNvPr>
          <p:cNvSpPr txBox="1"/>
          <p:nvPr/>
        </p:nvSpPr>
        <p:spPr>
          <a:xfrm>
            <a:off x="2813511" y="2806081"/>
            <a:ext cx="3642521" cy="400094"/>
          </a:xfrm>
          <a:prstGeom prst="rect">
            <a:avLst/>
          </a:prstGeom>
          <a:noFill/>
          <a:ln>
            <a:noFill/>
          </a:ln>
        </p:spPr>
        <p:txBody>
          <a:bodyPr spcFirstLastPara="1" wrap="square" lIns="91425" tIns="0"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000" b="1" i="0" u="none" strike="noStrike" cap="none" dirty="0">
                <a:solidFill>
                  <a:srgbClr val="000000"/>
                </a:solidFill>
                <a:latin typeface="Arial"/>
                <a:ea typeface="Arial"/>
                <a:cs typeface="Arial"/>
                <a:sym typeface="Arial"/>
              </a:rPr>
              <a:t>Link Entanglement</a:t>
            </a:r>
            <a:endParaRPr sz="2000" b="1" i="0" u="none" strike="noStrike" cap="none" dirty="0">
              <a:solidFill>
                <a:srgbClr val="000000"/>
              </a:solidFill>
              <a:latin typeface="Arial"/>
              <a:ea typeface="Arial"/>
              <a:cs typeface="Arial"/>
              <a:sym typeface="Arial"/>
            </a:endParaRPr>
          </a:p>
        </p:txBody>
      </p:sp>
      <p:cxnSp>
        <p:nvCxnSpPr>
          <p:cNvPr id="33" name="Google Shape;439;g184fec40d5d_0_425">
            <a:extLst>
              <a:ext uri="{FF2B5EF4-FFF2-40B4-BE49-F238E27FC236}">
                <a16:creationId xmlns:a16="http://schemas.microsoft.com/office/drawing/2014/main" id="{09FC9685-C500-4D8D-8E1B-47F8692B4882}"/>
              </a:ext>
            </a:extLst>
          </p:cNvPr>
          <p:cNvCxnSpPr>
            <a:cxnSpLocks/>
            <a:endCxn id="32" idx="0"/>
          </p:cNvCxnSpPr>
          <p:nvPr/>
        </p:nvCxnSpPr>
        <p:spPr>
          <a:xfrm>
            <a:off x="1627598" y="2427344"/>
            <a:ext cx="3007174" cy="378737"/>
          </a:xfrm>
          <a:prstGeom prst="straightConnector1">
            <a:avLst/>
          </a:prstGeom>
          <a:noFill/>
          <a:ln w="28575" cap="flat" cmpd="sng">
            <a:solidFill>
              <a:schemeClr val="dk2"/>
            </a:solidFill>
            <a:prstDash val="dash"/>
            <a:round/>
            <a:headEnd type="none" w="sm" len="sm"/>
            <a:tailEnd type="none" w="sm" len="sm"/>
          </a:ln>
        </p:spPr>
      </p:cxnSp>
      <p:cxnSp>
        <p:nvCxnSpPr>
          <p:cNvPr id="34" name="Google Shape;440;g184fec40d5d_0_425">
            <a:extLst>
              <a:ext uri="{FF2B5EF4-FFF2-40B4-BE49-F238E27FC236}">
                <a16:creationId xmlns:a16="http://schemas.microsoft.com/office/drawing/2014/main" id="{F161B6F9-270A-4B5D-BE57-6EED343B3823}"/>
              </a:ext>
            </a:extLst>
          </p:cNvPr>
          <p:cNvCxnSpPr>
            <a:cxnSpLocks/>
            <a:endCxn id="32" idx="0"/>
          </p:cNvCxnSpPr>
          <p:nvPr/>
        </p:nvCxnSpPr>
        <p:spPr>
          <a:xfrm>
            <a:off x="3578211" y="2427344"/>
            <a:ext cx="1056561" cy="378737"/>
          </a:xfrm>
          <a:prstGeom prst="straightConnector1">
            <a:avLst/>
          </a:prstGeom>
          <a:noFill/>
          <a:ln w="28575" cap="flat" cmpd="sng">
            <a:solidFill>
              <a:schemeClr val="dk2"/>
            </a:solidFill>
            <a:prstDash val="dash"/>
            <a:round/>
            <a:headEnd type="none" w="sm" len="sm"/>
            <a:tailEnd type="none" w="sm" len="sm"/>
          </a:ln>
        </p:spPr>
      </p:cxnSp>
      <p:cxnSp>
        <p:nvCxnSpPr>
          <p:cNvPr id="35" name="Google Shape;441;g184fec40d5d_0_425">
            <a:extLst>
              <a:ext uri="{FF2B5EF4-FFF2-40B4-BE49-F238E27FC236}">
                <a16:creationId xmlns:a16="http://schemas.microsoft.com/office/drawing/2014/main" id="{C021045C-DEB1-48BD-A1CD-23007841A46A}"/>
              </a:ext>
            </a:extLst>
          </p:cNvPr>
          <p:cNvCxnSpPr>
            <a:cxnSpLocks/>
            <a:endCxn id="32" idx="0"/>
          </p:cNvCxnSpPr>
          <p:nvPr/>
        </p:nvCxnSpPr>
        <p:spPr>
          <a:xfrm flipH="1">
            <a:off x="4634772" y="2427569"/>
            <a:ext cx="894064" cy="378512"/>
          </a:xfrm>
          <a:prstGeom prst="straightConnector1">
            <a:avLst/>
          </a:prstGeom>
          <a:noFill/>
          <a:ln w="28575" cap="flat" cmpd="sng">
            <a:solidFill>
              <a:schemeClr val="dk2"/>
            </a:solidFill>
            <a:prstDash val="dash"/>
            <a:round/>
            <a:headEnd type="none" w="sm" len="sm"/>
            <a:tailEnd type="none" w="sm" len="sm"/>
          </a:ln>
        </p:spPr>
      </p:cxnSp>
      <p:cxnSp>
        <p:nvCxnSpPr>
          <p:cNvPr id="36" name="Google Shape;442;g184fec40d5d_0_425">
            <a:extLst>
              <a:ext uri="{FF2B5EF4-FFF2-40B4-BE49-F238E27FC236}">
                <a16:creationId xmlns:a16="http://schemas.microsoft.com/office/drawing/2014/main" id="{DC02919B-AC30-4891-9E7C-8B846CC39406}"/>
              </a:ext>
            </a:extLst>
          </p:cNvPr>
          <p:cNvCxnSpPr>
            <a:cxnSpLocks/>
            <a:endCxn id="32" idx="0"/>
          </p:cNvCxnSpPr>
          <p:nvPr/>
        </p:nvCxnSpPr>
        <p:spPr>
          <a:xfrm flipH="1">
            <a:off x="4634772" y="2427344"/>
            <a:ext cx="2844688" cy="378737"/>
          </a:xfrm>
          <a:prstGeom prst="straightConnector1">
            <a:avLst/>
          </a:prstGeom>
          <a:noFill/>
          <a:ln w="28575" cap="flat" cmpd="sng">
            <a:solidFill>
              <a:schemeClr val="dk2"/>
            </a:solidFill>
            <a:prstDash val="dash"/>
            <a:round/>
            <a:headEnd type="none" w="sm" len="sm"/>
            <a:tailEnd type="none" w="sm" len="sm"/>
          </a:ln>
        </p:spPr>
      </p:cxnSp>
      <p:sp>
        <p:nvSpPr>
          <p:cNvPr id="37" name="Google Shape;443;g184fec40d5d_0_425">
            <a:extLst>
              <a:ext uri="{FF2B5EF4-FFF2-40B4-BE49-F238E27FC236}">
                <a16:creationId xmlns:a16="http://schemas.microsoft.com/office/drawing/2014/main" id="{427E8D6E-29FE-46DF-AE3F-4E2424136E0B}"/>
              </a:ext>
            </a:extLst>
          </p:cNvPr>
          <p:cNvSpPr txBox="1"/>
          <p:nvPr/>
        </p:nvSpPr>
        <p:spPr>
          <a:xfrm>
            <a:off x="1399115" y="1913162"/>
            <a:ext cx="633482" cy="49241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2000" b="1" i="0" u="none" strike="noStrike" cap="none" dirty="0">
                <a:solidFill>
                  <a:srgbClr val="000000"/>
                </a:solidFill>
                <a:latin typeface="Arial"/>
                <a:ea typeface="Arial"/>
                <a:cs typeface="Arial"/>
                <a:sym typeface="Arial"/>
              </a:rPr>
              <a:t>D/4</a:t>
            </a:r>
            <a:endParaRPr sz="2000" b="1" i="0" u="none" strike="noStrike" cap="none" dirty="0">
              <a:solidFill>
                <a:srgbClr val="000000"/>
              </a:solidFill>
              <a:latin typeface="Arial"/>
              <a:ea typeface="Arial"/>
              <a:cs typeface="Arial"/>
              <a:sym typeface="Arial"/>
            </a:endParaRPr>
          </a:p>
        </p:txBody>
      </p:sp>
      <p:sp>
        <p:nvSpPr>
          <p:cNvPr id="38" name="Google Shape;444;g184fec40d5d_0_425">
            <a:extLst>
              <a:ext uri="{FF2B5EF4-FFF2-40B4-BE49-F238E27FC236}">
                <a16:creationId xmlns:a16="http://schemas.microsoft.com/office/drawing/2014/main" id="{60A4555B-7118-470D-934E-F598B58FFC82}"/>
              </a:ext>
            </a:extLst>
          </p:cNvPr>
          <p:cNvSpPr txBox="1"/>
          <p:nvPr/>
        </p:nvSpPr>
        <p:spPr>
          <a:xfrm>
            <a:off x="3318365" y="1913162"/>
            <a:ext cx="602998" cy="49241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2000" b="1" i="0" u="none" strike="noStrike" cap="none">
                <a:solidFill>
                  <a:srgbClr val="000000"/>
                </a:solidFill>
                <a:latin typeface="Arial"/>
                <a:ea typeface="Arial"/>
                <a:cs typeface="Arial"/>
                <a:sym typeface="Arial"/>
              </a:rPr>
              <a:t>D/4</a:t>
            </a:r>
            <a:endParaRPr sz="2000" b="1" i="0" u="none" strike="noStrike" cap="none">
              <a:solidFill>
                <a:srgbClr val="000000"/>
              </a:solidFill>
              <a:latin typeface="Arial"/>
              <a:ea typeface="Arial"/>
              <a:cs typeface="Arial"/>
              <a:sym typeface="Arial"/>
            </a:endParaRPr>
          </a:p>
        </p:txBody>
      </p:sp>
      <p:sp>
        <p:nvSpPr>
          <p:cNvPr id="39" name="Google Shape;445;g184fec40d5d_0_425">
            <a:extLst>
              <a:ext uri="{FF2B5EF4-FFF2-40B4-BE49-F238E27FC236}">
                <a16:creationId xmlns:a16="http://schemas.microsoft.com/office/drawing/2014/main" id="{B32BEE6F-EA6B-49A5-AE46-27E864A84C17}"/>
              </a:ext>
            </a:extLst>
          </p:cNvPr>
          <p:cNvSpPr txBox="1"/>
          <p:nvPr/>
        </p:nvSpPr>
        <p:spPr>
          <a:xfrm>
            <a:off x="5211174" y="1925160"/>
            <a:ext cx="626593" cy="49241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2000" b="1" i="0" u="none" strike="noStrike" cap="none" dirty="0">
                <a:solidFill>
                  <a:srgbClr val="000000"/>
                </a:solidFill>
                <a:latin typeface="Arial"/>
                <a:ea typeface="Arial"/>
                <a:cs typeface="Arial"/>
                <a:sym typeface="Arial"/>
              </a:rPr>
              <a:t>D/4</a:t>
            </a:r>
            <a:endParaRPr sz="2000" b="1" i="0" u="none" strike="noStrike" cap="none" dirty="0">
              <a:solidFill>
                <a:srgbClr val="000000"/>
              </a:solidFill>
              <a:latin typeface="Arial"/>
              <a:ea typeface="Arial"/>
              <a:cs typeface="Arial"/>
              <a:sym typeface="Arial"/>
            </a:endParaRPr>
          </a:p>
        </p:txBody>
      </p:sp>
      <p:sp>
        <p:nvSpPr>
          <p:cNvPr id="40" name="Google Shape;446;g184fec40d5d_0_425">
            <a:extLst>
              <a:ext uri="{FF2B5EF4-FFF2-40B4-BE49-F238E27FC236}">
                <a16:creationId xmlns:a16="http://schemas.microsoft.com/office/drawing/2014/main" id="{20CB89E1-B61B-4569-87F9-C43911DAE75A}"/>
              </a:ext>
            </a:extLst>
          </p:cNvPr>
          <p:cNvSpPr txBox="1"/>
          <p:nvPr/>
        </p:nvSpPr>
        <p:spPr>
          <a:xfrm>
            <a:off x="7160013" y="1913162"/>
            <a:ext cx="591300" cy="49241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2000" b="1" i="0" u="none" strike="noStrike" cap="none">
                <a:solidFill>
                  <a:srgbClr val="000000"/>
                </a:solidFill>
                <a:latin typeface="Arial"/>
                <a:ea typeface="Arial"/>
                <a:cs typeface="Arial"/>
                <a:sym typeface="Arial"/>
              </a:rPr>
              <a:t>D/4</a:t>
            </a:r>
            <a:endParaRPr sz="2000" b="1" i="0" u="none" strike="noStrike" cap="none">
              <a:solidFill>
                <a:srgbClr val="000000"/>
              </a:solidFill>
              <a:latin typeface="Arial"/>
              <a:ea typeface="Arial"/>
              <a:cs typeface="Arial"/>
              <a:sym typeface="Arial"/>
            </a:endParaRPr>
          </a:p>
        </p:txBody>
      </p:sp>
      <p:sp>
        <p:nvSpPr>
          <p:cNvPr id="41" name="Google Shape;448;g184fec40d5d_0_425">
            <a:extLst>
              <a:ext uri="{FF2B5EF4-FFF2-40B4-BE49-F238E27FC236}">
                <a16:creationId xmlns:a16="http://schemas.microsoft.com/office/drawing/2014/main" id="{747F23D7-6C9D-4F0E-B221-4CE0FC1152AA}"/>
              </a:ext>
            </a:extLst>
          </p:cNvPr>
          <p:cNvSpPr txBox="1"/>
          <p:nvPr/>
        </p:nvSpPr>
        <p:spPr>
          <a:xfrm>
            <a:off x="378961" y="3068938"/>
            <a:ext cx="976784" cy="49241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000" b="0" i="0" u="none" strike="noStrike" cap="none" dirty="0">
                <a:solidFill>
                  <a:srgbClr val="000000"/>
                </a:solidFill>
                <a:latin typeface="Arial"/>
                <a:ea typeface="Arial"/>
                <a:cs typeface="Arial"/>
                <a:sym typeface="Arial"/>
              </a:rPr>
              <a:t>Alice</a:t>
            </a:r>
            <a:endParaRPr sz="2000" b="0" i="0" u="none" strike="noStrike" cap="none" dirty="0">
              <a:solidFill>
                <a:srgbClr val="000000"/>
              </a:solidFill>
              <a:latin typeface="Arial"/>
              <a:ea typeface="Arial"/>
              <a:cs typeface="Arial"/>
              <a:sym typeface="Arial"/>
            </a:endParaRPr>
          </a:p>
        </p:txBody>
      </p:sp>
      <p:grpSp>
        <p:nvGrpSpPr>
          <p:cNvPr id="42" name="Google Shape;449;g184fec40d5d_0_425">
            <a:extLst>
              <a:ext uri="{FF2B5EF4-FFF2-40B4-BE49-F238E27FC236}">
                <a16:creationId xmlns:a16="http://schemas.microsoft.com/office/drawing/2014/main" id="{5DE98A62-4950-4B1A-B9D7-D5EF0ED5FFEF}"/>
              </a:ext>
            </a:extLst>
          </p:cNvPr>
          <p:cNvGrpSpPr/>
          <p:nvPr/>
        </p:nvGrpSpPr>
        <p:grpSpPr>
          <a:xfrm>
            <a:off x="7800058" y="3076032"/>
            <a:ext cx="992123" cy="1364566"/>
            <a:chOff x="7872575" y="3428741"/>
            <a:chExt cx="992123" cy="1364566"/>
          </a:xfrm>
        </p:grpSpPr>
        <p:grpSp>
          <p:nvGrpSpPr>
            <p:cNvPr id="43" name="Google Shape;450;g184fec40d5d_0_425">
              <a:extLst>
                <a:ext uri="{FF2B5EF4-FFF2-40B4-BE49-F238E27FC236}">
                  <a16:creationId xmlns:a16="http://schemas.microsoft.com/office/drawing/2014/main" id="{5BF02211-22AC-46B1-8B4E-9F0E57E8369E}"/>
                </a:ext>
              </a:extLst>
            </p:cNvPr>
            <p:cNvGrpSpPr/>
            <p:nvPr/>
          </p:nvGrpSpPr>
          <p:grpSpPr>
            <a:xfrm>
              <a:off x="7872575" y="3855807"/>
              <a:ext cx="912300" cy="937500"/>
              <a:chOff x="8149688" y="3080700"/>
              <a:chExt cx="912300" cy="937500"/>
            </a:xfrm>
          </p:grpSpPr>
          <p:sp>
            <p:nvSpPr>
              <p:cNvPr id="45" name="Google Shape;418;g184fec40d5d_0_425">
                <a:extLst>
                  <a:ext uri="{FF2B5EF4-FFF2-40B4-BE49-F238E27FC236}">
                    <a16:creationId xmlns:a16="http://schemas.microsoft.com/office/drawing/2014/main" id="{7F0DD94A-0D08-4F69-8087-1CE6665B5DB9}"/>
                  </a:ext>
                </a:extLst>
              </p:cNvPr>
              <p:cNvSpPr/>
              <p:nvPr/>
            </p:nvSpPr>
            <p:spPr>
              <a:xfrm>
                <a:off x="8149688" y="3080700"/>
                <a:ext cx="912300" cy="9375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46" name="Google Shape;451;g184fec40d5d_0_425">
                <a:extLst>
                  <a:ext uri="{FF2B5EF4-FFF2-40B4-BE49-F238E27FC236}">
                    <a16:creationId xmlns:a16="http://schemas.microsoft.com/office/drawing/2014/main" id="{D7357F36-7011-4275-9D54-119B4B498C79}"/>
                  </a:ext>
                </a:extLst>
              </p:cNvPr>
              <p:cNvSpPr/>
              <p:nvPr/>
            </p:nvSpPr>
            <p:spPr>
              <a:xfrm>
                <a:off x="8211750" y="3625825"/>
                <a:ext cx="316800" cy="3168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grpSp>
        <p:sp>
          <p:nvSpPr>
            <p:cNvPr id="44" name="Google Shape;452;g184fec40d5d_0_425">
              <a:extLst>
                <a:ext uri="{FF2B5EF4-FFF2-40B4-BE49-F238E27FC236}">
                  <a16:creationId xmlns:a16="http://schemas.microsoft.com/office/drawing/2014/main" id="{18C8135F-FA07-4B6A-BD3D-6520BEC94575}"/>
                </a:ext>
              </a:extLst>
            </p:cNvPr>
            <p:cNvSpPr txBox="1"/>
            <p:nvPr/>
          </p:nvSpPr>
          <p:spPr>
            <a:xfrm>
              <a:off x="8086826" y="3428741"/>
              <a:ext cx="777872" cy="49241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2000" b="0" i="0" u="none" strike="noStrike" cap="none" dirty="0">
                  <a:solidFill>
                    <a:srgbClr val="000000"/>
                  </a:solidFill>
                  <a:latin typeface="Arial"/>
                  <a:ea typeface="Arial"/>
                  <a:cs typeface="Arial"/>
                  <a:sym typeface="Arial"/>
                </a:rPr>
                <a:t>Bob</a:t>
              </a:r>
              <a:endParaRPr sz="2000" b="0" i="0" u="none" strike="noStrike" cap="none" dirty="0">
                <a:solidFill>
                  <a:srgbClr val="000000"/>
                </a:solidFill>
                <a:latin typeface="Arial"/>
                <a:ea typeface="Arial"/>
                <a:cs typeface="Arial"/>
                <a:sym typeface="Arial"/>
              </a:endParaRPr>
            </a:p>
          </p:txBody>
        </p:sp>
      </p:grpSp>
      <p:sp>
        <p:nvSpPr>
          <p:cNvPr id="47" name="箭號: 向下 67">
            <a:extLst>
              <a:ext uri="{FF2B5EF4-FFF2-40B4-BE49-F238E27FC236}">
                <a16:creationId xmlns:a16="http://schemas.microsoft.com/office/drawing/2014/main" id="{50EC734E-48BD-48B5-9AF7-AAA1EFC98E9D}"/>
              </a:ext>
            </a:extLst>
          </p:cNvPr>
          <p:cNvSpPr/>
          <p:nvPr/>
        </p:nvSpPr>
        <p:spPr>
          <a:xfrm>
            <a:off x="4364649" y="3150644"/>
            <a:ext cx="484632" cy="64439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Google Shape;419;g184fec40d5d_0_425">
            <a:extLst>
              <a:ext uri="{FF2B5EF4-FFF2-40B4-BE49-F238E27FC236}">
                <a16:creationId xmlns:a16="http://schemas.microsoft.com/office/drawing/2014/main" id="{E746204B-D31F-460E-8381-7EE0B5AA4F63}"/>
              </a:ext>
            </a:extLst>
          </p:cNvPr>
          <p:cNvSpPr txBox="1"/>
          <p:nvPr/>
        </p:nvSpPr>
        <p:spPr>
          <a:xfrm>
            <a:off x="4017022" y="3139143"/>
            <a:ext cx="3892732" cy="49241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000" b="1" i="0" u="none" strike="noStrike" cap="none" dirty="0">
                <a:solidFill>
                  <a:srgbClr val="000000"/>
                </a:solidFill>
                <a:latin typeface="Arial"/>
                <a:ea typeface="Arial"/>
                <a:cs typeface="Arial"/>
                <a:sym typeface="Arial"/>
              </a:rPr>
              <a:t>Entanglement Swap</a:t>
            </a:r>
            <a:endParaRPr sz="2000" b="1" i="0" u="none" strike="noStrike" cap="none" dirty="0">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g17b29bd6734_10_67"/>
          <p:cNvPicPr preferRelativeResize="0"/>
          <p:nvPr/>
        </p:nvPicPr>
        <p:blipFill rotWithShape="1">
          <a:blip r:embed="rId3">
            <a:alphaModFix/>
          </a:blip>
          <a:srcRect/>
          <a:stretch/>
        </p:blipFill>
        <p:spPr>
          <a:xfrm>
            <a:off x="874247" y="876822"/>
            <a:ext cx="5344926" cy="4175239"/>
          </a:xfrm>
          <a:prstGeom prst="rect">
            <a:avLst/>
          </a:prstGeom>
          <a:noFill/>
          <a:ln>
            <a:noFill/>
          </a:ln>
        </p:spPr>
      </p:pic>
      <p:sp>
        <p:nvSpPr>
          <p:cNvPr id="130" name="Google Shape;130;g17b29bd6734_10_67"/>
          <p:cNvSpPr txBox="1">
            <a:spLocks noGrp="1"/>
          </p:cNvSpPr>
          <p:nvPr>
            <p:ph type="title"/>
          </p:nvPr>
        </p:nvSpPr>
        <p:spPr>
          <a:xfrm>
            <a:off x="335137" y="91439"/>
            <a:ext cx="8229600" cy="10287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US" sz="3000" dirty="0">
                <a:latin typeface="Arial" panose="020B0604020202020204" pitchFamily="34" charset="0"/>
                <a:ea typeface="Times"/>
                <a:cs typeface="Arial" panose="020B0604020202020204" pitchFamily="34" charset="0"/>
                <a:sym typeface="Times"/>
              </a:rPr>
              <a:t>Quantum internet (Quantum Internet)</a:t>
            </a:r>
            <a:endParaRPr dirty="0">
              <a:latin typeface="Arial" panose="020B0604020202020204" pitchFamily="34" charset="0"/>
              <a:cs typeface="Arial" panose="020B0604020202020204" pitchFamily="34" charset="0"/>
            </a:endParaRPr>
          </a:p>
        </p:txBody>
      </p:sp>
      <p:sp>
        <p:nvSpPr>
          <p:cNvPr id="132" name="Google Shape;132;g17b29bd6734_10_67"/>
          <p:cNvSpPr txBox="1">
            <a:spLocks noGrp="1"/>
          </p:cNvSpPr>
          <p:nvPr>
            <p:ph type="sldNum" idx="12"/>
          </p:nvPr>
        </p:nvSpPr>
        <p:spPr>
          <a:xfrm>
            <a:off x="7589520" y="4846320"/>
            <a:ext cx="1554600" cy="2172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SzPts val="900"/>
              <a:buNone/>
            </a:pPr>
            <a:fld id="{00000000-1234-1234-1234-123412341234}" type="slidenum">
              <a:rPr lang="en-US"/>
              <a:t>19</a:t>
            </a:fld>
            <a:endParaRPr/>
          </a:p>
        </p:txBody>
      </p:sp>
      <p:sp>
        <p:nvSpPr>
          <p:cNvPr id="133" name="Google Shape;133;g17b29bd6734_10_67"/>
          <p:cNvSpPr txBox="1"/>
          <p:nvPr/>
        </p:nvSpPr>
        <p:spPr>
          <a:xfrm>
            <a:off x="5524343" y="4256392"/>
            <a:ext cx="3350348" cy="964849"/>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2400"/>
              </a:spcBef>
              <a:spcAft>
                <a:spcPts val="1200"/>
              </a:spcAft>
              <a:buNone/>
            </a:pPr>
            <a:r>
              <a:rPr lang="en-US" sz="600" b="0" i="0" u="none" strike="noStrike" cap="none" dirty="0" err="1">
                <a:solidFill>
                  <a:schemeClr val="dk1"/>
                </a:solidFill>
                <a:latin typeface="Arial"/>
                <a:ea typeface="Arial"/>
                <a:cs typeface="Arial"/>
                <a:sym typeface="Arial"/>
              </a:rPr>
              <a:t>Source:A</a:t>
            </a:r>
            <a:r>
              <a:rPr lang="en-US" sz="600" b="0" i="0" u="none" strike="noStrike" cap="none" dirty="0">
                <a:solidFill>
                  <a:schemeClr val="dk1"/>
                </a:solidFill>
                <a:latin typeface="Arial"/>
                <a:ea typeface="Arial"/>
                <a:cs typeface="Arial"/>
                <a:sym typeface="Arial"/>
              </a:rPr>
              <a:t>. Singh, K. Dev, H. </a:t>
            </a:r>
            <a:r>
              <a:rPr lang="en-US" sz="600" b="0" i="0" u="none" strike="noStrike" cap="none" dirty="0" err="1">
                <a:solidFill>
                  <a:schemeClr val="dk1"/>
                </a:solidFill>
                <a:latin typeface="Arial"/>
                <a:ea typeface="Arial"/>
                <a:cs typeface="Arial"/>
                <a:sym typeface="Arial"/>
              </a:rPr>
              <a:t>Siljak</a:t>
            </a:r>
            <a:r>
              <a:rPr lang="en-US" sz="600" b="0" i="0" u="none" strike="noStrike" cap="none" dirty="0">
                <a:solidFill>
                  <a:schemeClr val="dk1"/>
                </a:solidFill>
                <a:latin typeface="Arial"/>
                <a:ea typeface="Arial"/>
                <a:cs typeface="Arial"/>
                <a:sym typeface="Arial"/>
              </a:rPr>
              <a:t>, H. D. Joshi, and M. </a:t>
            </a:r>
            <a:r>
              <a:rPr lang="en-US" sz="600" b="0" i="0" u="none" strike="noStrike" cap="none" dirty="0" err="1">
                <a:solidFill>
                  <a:schemeClr val="dk1"/>
                </a:solidFill>
                <a:latin typeface="Arial"/>
                <a:ea typeface="Arial"/>
                <a:cs typeface="Arial"/>
                <a:sym typeface="Arial"/>
              </a:rPr>
              <a:t>Magarini</a:t>
            </a:r>
            <a:r>
              <a:rPr lang="en-US" sz="600" b="0" i="0" u="none" strike="noStrike" cap="none" dirty="0">
                <a:solidFill>
                  <a:schemeClr val="dk1"/>
                </a:solidFill>
                <a:latin typeface="Arial"/>
                <a:ea typeface="Arial"/>
                <a:cs typeface="Arial"/>
                <a:sym typeface="Arial"/>
              </a:rPr>
              <a:t>, “Quantum internet—applications, functionalities, enabling technologies, challenges, and research directions,” IEEE Communications Surveys &amp; Tutorials, 23(4), pp. 2218-2247, 2021.</a:t>
            </a:r>
            <a:endParaRPr sz="600" b="0" i="0" u="none" strike="noStrike" cap="none" dirty="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1d1be511281_0_21"/>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p>
            <a:pPr lvl="0"/>
            <a:r>
              <a:rPr lang="zh-TW" altLang="en-US" dirty="0"/>
              <a:t>網際網路的重要性與隱憂</a:t>
            </a:r>
            <a:endParaRPr dirty="0"/>
          </a:p>
        </p:txBody>
      </p:sp>
      <p:sp>
        <p:nvSpPr>
          <p:cNvPr id="110" name="Google Shape;110;g1d1be511281_0_2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2</a:t>
            </a:fld>
            <a:endParaRPr/>
          </a:p>
        </p:txBody>
      </p:sp>
      <p:sp>
        <p:nvSpPr>
          <p:cNvPr id="4" name="文字版面配置區 2"/>
          <p:cNvSpPr>
            <a:spLocks noGrp="1"/>
          </p:cNvSpPr>
          <p:nvPr>
            <p:ph type="body" idx="1"/>
          </p:nvPr>
        </p:nvSpPr>
        <p:spPr>
          <a:xfrm>
            <a:off x="628650" y="1369219"/>
            <a:ext cx="7886700" cy="3263400"/>
          </a:xfrm>
        </p:spPr>
        <p:txBody>
          <a:bodyPr>
            <a:normAutofit lnSpcReduction="10000"/>
          </a:bodyPr>
          <a:lstStyle/>
          <a:p>
            <a:pPr marL="114300" indent="0">
              <a:lnSpc>
                <a:spcPct val="200000"/>
              </a:lnSpc>
              <a:buNone/>
            </a:pPr>
            <a:r>
              <a:rPr lang="zh-TW" altLang="en-US" sz="2000" dirty="0"/>
              <a:t>網際網路</a:t>
            </a:r>
            <a:r>
              <a:rPr lang="en-US" altLang="zh-TW" sz="2000" dirty="0"/>
              <a:t>(Internet)</a:t>
            </a:r>
            <a:r>
              <a:rPr lang="zh-TW" altLang="en-US" sz="2000" dirty="0"/>
              <a:t>已經運作了超過</a:t>
            </a:r>
            <a:r>
              <a:rPr lang="en-US" altLang="zh-TW" sz="2000" dirty="0"/>
              <a:t>50</a:t>
            </a:r>
            <a:r>
              <a:rPr lang="zh-TW" altLang="en-US" sz="2000" dirty="0"/>
              <a:t>年，而其不斷演進和擴展，以支持更大規模的連接。然而，這也帶來了眾多的網路安全問題而造成隱憂。駭客可以利用網際網路輕鬆發動網路攻擊，旨在勒索金錢、竊取機密或私人數據、從銀行帳戶劫持資金，或使用竊取的信用卡信息欺詐地獲得不當商品或利益。</a:t>
            </a:r>
          </a:p>
        </p:txBody>
      </p:sp>
    </p:spTree>
    <p:extLst>
      <p:ext uri="{BB962C8B-B14F-4D97-AF65-F5344CB8AC3E}">
        <p14:creationId xmlns:p14="http://schemas.microsoft.com/office/powerpoint/2010/main" val="3014077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71" name="Google Shape;171;g1a8481dc845_3_14"/>
          <p:cNvPicPr preferRelativeResize="0"/>
          <p:nvPr/>
        </p:nvPicPr>
        <p:blipFill>
          <a:blip r:embed="rId3">
            <a:alphaModFix/>
          </a:blip>
          <a:stretch>
            <a:fillRect/>
          </a:stretch>
        </p:blipFill>
        <p:spPr>
          <a:xfrm>
            <a:off x="810353" y="3670954"/>
            <a:ext cx="4062800" cy="1399375"/>
          </a:xfrm>
          <a:prstGeom prst="rect">
            <a:avLst/>
          </a:prstGeom>
          <a:noFill/>
          <a:ln>
            <a:noFill/>
          </a:ln>
        </p:spPr>
      </p:pic>
      <p:sp>
        <p:nvSpPr>
          <p:cNvPr id="168" name="Google Shape;168;g1a8481dc845_3_14"/>
          <p:cNvSpPr txBox="1">
            <a:spLocks noGrp="1"/>
          </p:cNvSpPr>
          <p:nvPr>
            <p:ph type="title"/>
          </p:nvPr>
        </p:nvSpPr>
        <p:spPr>
          <a:xfrm>
            <a:off x="192101" y="342900"/>
            <a:ext cx="8494699" cy="1028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US" dirty="0"/>
              <a:t>Distributed Quantum Computing System</a:t>
            </a:r>
            <a:r>
              <a:rPr lang="zh-TW" altLang="en-US" dirty="0"/>
              <a:t> </a:t>
            </a:r>
            <a:r>
              <a:rPr lang="en-US" altLang="zh-TW" dirty="0"/>
              <a:t>(1)</a:t>
            </a:r>
            <a:endParaRPr dirty="0"/>
          </a:p>
        </p:txBody>
      </p:sp>
      <p:sp>
        <p:nvSpPr>
          <p:cNvPr id="169" name="Google Shape;169;g1a8481dc845_3_14"/>
          <p:cNvSpPr txBox="1">
            <a:spLocks noGrp="1"/>
          </p:cNvSpPr>
          <p:nvPr>
            <p:ph type="sldNum" idx="12"/>
          </p:nvPr>
        </p:nvSpPr>
        <p:spPr>
          <a:xfrm>
            <a:off x="7010400" y="4856560"/>
            <a:ext cx="2133600" cy="180900"/>
          </a:xfrm>
          <a:prstGeom prst="rect">
            <a:avLst/>
          </a:prstGeom>
        </p:spPr>
        <p:txBody>
          <a:bodyPr spcFirstLastPara="1" wrap="square" lIns="68575" tIns="34275" rIns="68575" bIns="34275" anchor="b"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20</a:t>
            </a:fld>
            <a:endParaRPr/>
          </a:p>
        </p:txBody>
      </p:sp>
      <p:sp>
        <p:nvSpPr>
          <p:cNvPr id="170" name="Google Shape;170;g1a8481dc845_3_14"/>
          <p:cNvSpPr txBox="1"/>
          <p:nvPr/>
        </p:nvSpPr>
        <p:spPr>
          <a:xfrm>
            <a:off x="468313" y="1383512"/>
            <a:ext cx="8229600" cy="3078900"/>
          </a:xfrm>
          <a:prstGeom prst="rect">
            <a:avLst/>
          </a:prstGeom>
          <a:noFill/>
          <a:ln>
            <a:noFill/>
          </a:ln>
        </p:spPr>
        <p:txBody>
          <a:bodyPr spcFirstLastPara="1" wrap="square" lIns="68575" tIns="34275" rIns="68575" bIns="34275" anchor="t" anchorCtr="0">
            <a:noAutofit/>
          </a:bodyPr>
          <a:lstStyle/>
          <a:p>
            <a:pPr marL="457200" lvl="0" indent="-330200" algn="l" rtl="0">
              <a:lnSpc>
                <a:spcPct val="115000"/>
              </a:lnSpc>
              <a:spcBef>
                <a:spcPts val="500"/>
              </a:spcBef>
              <a:spcAft>
                <a:spcPts val="0"/>
              </a:spcAft>
              <a:buClr>
                <a:srgbClr val="00007D"/>
              </a:buClr>
              <a:buSzPts val="1600"/>
              <a:buFont typeface="Noto Sans"/>
              <a:buChar char="■"/>
            </a:pPr>
            <a:r>
              <a:rPr lang="en-US" sz="1600" dirty="0"/>
              <a:t>Today's quantum processors can operate on many qubits simultaneously, and their computing power grows exponentially with the number of qubits. However, </a:t>
            </a:r>
            <a:r>
              <a:rPr lang="en-US" sz="1600" dirty="0">
                <a:solidFill>
                  <a:srgbClr val="FF0000"/>
                </a:solidFill>
              </a:rPr>
              <a:t>increasing the number of qubits on a single quantum processor is extremely challenging</a:t>
            </a:r>
            <a:r>
              <a:rPr lang="en-US" sz="1600" dirty="0"/>
              <a:t>. </a:t>
            </a:r>
            <a:endParaRPr sz="1600" dirty="0">
              <a:solidFill>
                <a:srgbClr val="000000"/>
              </a:solidFill>
            </a:endParaRPr>
          </a:p>
          <a:p>
            <a:pPr marL="457200" lvl="0" indent="-330200" algn="l" rtl="0">
              <a:lnSpc>
                <a:spcPct val="115000"/>
              </a:lnSpc>
              <a:spcBef>
                <a:spcPts val="500"/>
              </a:spcBef>
              <a:spcAft>
                <a:spcPts val="0"/>
              </a:spcAft>
              <a:buClr>
                <a:srgbClr val="00007D"/>
              </a:buClr>
              <a:buSzPts val="1600"/>
              <a:buFont typeface="Noto Sans"/>
              <a:buChar char="■"/>
            </a:pPr>
            <a:r>
              <a:rPr lang="en-US" sz="1600" dirty="0"/>
              <a:t>Combining two isolated quantum processors just increases the computing power by a factor of 2. However, clustering (or interconnecting) two quantum processors through quantum entanglement can </a:t>
            </a:r>
            <a:r>
              <a:rPr lang="en-US" sz="1600" dirty="0">
                <a:solidFill>
                  <a:srgbClr val="FF0000"/>
                </a:solidFill>
              </a:rPr>
              <a:t>keep the computing power to increase exponentially</a:t>
            </a:r>
            <a:r>
              <a:rPr lang="en-US" sz="1600" dirty="0"/>
              <a:t> with the number of interconnected qubits.</a:t>
            </a:r>
            <a:endParaRPr sz="1600" dirty="0">
              <a:solidFill>
                <a:srgbClr val="000000"/>
              </a:solidFill>
            </a:endParaRPr>
          </a:p>
          <a:p>
            <a:pPr marL="457200" lvl="0" indent="-228600" algn="l" rtl="0">
              <a:lnSpc>
                <a:spcPct val="115000"/>
              </a:lnSpc>
              <a:spcBef>
                <a:spcPts val="500"/>
              </a:spcBef>
              <a:spcAft>
                <a:spcPts val="0"/>
              </a:spcAft>
              <a:buNone/>
            </a:pPr>
            <a:endParaRPr sz="2400" dirty="0">
              <a:solidFill>
                <a:srgbClr val="000000"/>
              </a:solidFill>
            </a:endParaRPr>
          </a:p>
          <a:p>
            <a:pPr marL="457200" lvl="0" indent="-228600" algn="l" rtl="0">
              <a:lnSpc>
                <a:spcPct val="115000"/>
              </a:lnSpc>
              <a:spcBef>
                <a:spcPts val="500"/>
              </a:spcBef>
              <a:spcAft>
                <a:spcPts val="0"/>
              </a:spcAft>
              <a:buNone/>
            </a:pPr>
            <a:endParaRPr sz="2400" dirty="0">
              <a:solidFill>
                <a:srgbClr val="000000"/>
              </a:solidFill>
            </a:endParaRPr>
          </a:p>
        </p:txBody>
      </p:sp>
      <p:sp>
        <p:nvSpPr>
          <p:cNvPr id="172" name="Google Shape;172;g1a8481dc845_3_14"/>
          <p:cNvSpPr txBox="1"/>
          <p:nvPr/>
        </p:nvSpPr>
        <p:spPr>
          <a:xfrm>
            <a:off x="4268351" y="4924151"/>
            <a:ext cx="4407324" cy="2923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700" dirty="0" err="1"/>
              <a:t>Source:https</a:t>
            </a:r>
            <a:r>
              <a:rPr lang="en-US" sz="700" dirty="0"/>
              <a:t>://medium.com/@</a:t>
            </a:r>
            <a:r>
              <a:rPr lang="en-US" sz="700" dirty="0" err="1"/>
              <a:t>stephen.diadamo</a:t>
            </a:r>
            <a:r>
              <a:rPr lang="en-US" sz="700" dirty="0"/>
              <a:t>/distributed-quantum-computing-1c5d38a34c50</a:t>
            </a:r>
            <a:endParaRPr sz="700" dirty="0"/>
          </a:p>
        </p:txBody>
      </p:sp>
    </p:spTree>
    <p:extLst>
      <p:ext uri="{BB962C8B-B14F-4D97-AF65-F5344CB8AC3E}">
        <p14:creationId xmlns:p14="http://schemas.microsoft.com/office/powerpoint/2010/main" val="3528340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1a8481dc845_3_21"/>
          <p:cNvSpPr txBox="1">
            <a:spLocks noGrp="1"/>
          </p:cNvSpPr>
          <p:nvPr>
            <p:ph type="title"/>
          </p:nvPr>
        </p:nvSpPr>
        <p:spPr>
          <a:xfrm>
            <a:off x="99892" y="342900"/>
            <a:ext cx="8586908" cy="1028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US" dirty="0"/>
              <a:t>Distributed Quantum Computing System</a:t>
            </a:r>
            <a:r>
              <a:rPr lang="zh-TW" altLang="en-US" dirty="0"/>
              <a:t> </a:t>
            </a:r>
            <a:r>
              <a:rPr lang="en-US" altLang="zh-TW" dirty="0"/>
              <a:t>(2)</a:t>
            </a:r>
            <a:endParaRPr dirty="0"/>
          </a:p>
        </p:txBody>
      </p:sp>
      <p:sp>
        <p:nvSpPr>
          <p:cNvPr id="178" name="Google Shape;178;g1a8481dc845_3_21"/>
          <p:cNvSpPr txBox="1">
            <a:spLocks noGrp="1"/>
          </p:cNvSpPr>
          <p:nvPr>
            <p:ph type="sldNum" idx="12"/>
          </p:nvPr>
        </p:nvSpPr>
        <p:spPr>
          <a:xfrm>
            <a:off x="7010400" y="4856560"/>
            <a:ext cx="2133600" cy="180900"/>
          </a:xfrm>
          <a:prstGeom prst="rect">
            <a:avLst/>
          </a:prstGeom>
        </p:spPr>
        <p:txBody>
          <a:bodyPr spcFirstLastPara="1" wrap="square" lIns="68575" tIns="34275" rIns="68575" bIns="34275" anchor="b"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21</a:t>
            </a:fld>
            <a:endParaRPr/>
          </a:p>
        </p:txBody>
      </p:sp>
      <p:sp>
        <p:nvSpPr>
          <p:cNvPr id="179" name="Google Shape;179;g1a8481dc845_3_21"/>
          <p:cNvSpPr txBox="1"/>
          <p:nvPr/>
        </p:nvSpPr>
        <p:spPr>
          <a:xfrm>
            <a:off x="336925" y="1189000"/>
            <a:ext cx="8229600" cy="3078900"/>
          </a:xfrm>
          <a:prstGeom prst="rect">
            <a:avLst/>
          </a:prstGeom>
          <a:noFill/>
          <a:ln>
            <a:noFill/>
          </a:ln>
        </p:spPr>
        <p:txBody>
          <a:bodyPr spcFirstLastPara="1" wrap="square" lIns="68575" tIns="34275" rIns="68575" bIns="34275" anchor="t" anchorCtr="0">
            <a:noAutofit/>
          </a:bodyPr>
          <a:lstStyle/>
          <a:p>
            <a:pPr marL="457200" lvl="0" indent="-330200" algn="l" rtl="0">
              <a:lnSpc>
                <a:spcPct val="115000"/>
              </a:lnSpc>
              <a:spcBef>
                <a:spcPts val="500"/>
              </a:spcBef>
              <a:spcAft>
                <a:spcPts val="0"/>
              </a:spcAft>
              <a:buClr>
                <a:srgbClr val="00007D"/>
              </a:buClr>
              <a:buSzPts val="1600"/>
              <a:buFont typeface="Noto Sans"/>
              <a:buChar char="■"/>
            </a:pPr>
            <a:r>
              <a:rPr lang="en-US" sz="1600" dirty="0"/>
              <a:t>For example, a 10-qubit quantum processor can present and manipulate 2</a:t>
            </a:r>
            <a:r>
              <a:rPr lang="en-US" sz="1600" baseline="30000" dirty="0"/>
              <a:t>10</a:t>
            </a:r>
            <a:r>
              <a:rPr lang="en-US" sz="1600" dirty="0"/>
              <a:t> quantum states at a time due to the superposition property of quantum mechanics. Combining two isolated 10-qubit quantum processors can present and manipulate   2 x 2</a:t>
            </a:r>
            <a:r>
              <a:rPr lang="en-US" sz="1600" baseline="30000" dirty="0"/>
              <a:t>10</a:t>
            </a:r>
            <a:r>
              <a:rPr lang="en-US" sz="1600" dirty="0"/>
              <a:t> quantum states.</a:t>
            </a:r>
            <a:endParaRPr sz="1600" dirty="0">
              <a:solidFill>
                <a:srgbClr val="000000"/>
              </a:solidFill>
            </a:endParaRPr>
          </a:p>
          <a:p>
            <a:pPr marL="457200" lvl="0" indent="-330200" algn="l" rtl="0">
              <a:lnSpc>
                <a:spcPct val="115000"/>
              </a:lnSpc>
              <a:spcBef>
                <a:spcPts val="500"/>
              </a:spcBef>
              <a:spcAft>
                <a:spcPts val="0"/>
              </a:spcAft>
              <a:buClr>
                <a:srgbClr val="00007D"/>
              </a:buClr>
              <a:buSzPts val="1600"/>
              <a:buFont typeface="Noto Sans"/>
              <a:buChar char="■"/>
            </a:pPr>
            <a:r>
              <a:rPr lang="en-US" sz="1600" dirty="0"/>
              <a:t>However, clustering (or interconnecting) two 10-qubit quantum processors can then present and manipulate </a:t>
            </a:r>
            <a:r>
              <a:rPr lang="en-US" sz="1600" dirty="0">
                <a:solidFill>
                  <a:srgbClr val="FF0000"/>
                </a:solidFill>
              </a:rPr>
              <a:t>2</a:t>
            </a:r>
            <a:r>
              <a:rPr lang="en-US" sz="1600" baseline="30000" dirty="0">
                <a:solidFill>
                  <a:srgbClr val="FF0000"/>
                </a:solidFill>
              </a:rPr>
              <a:t>18</a:t>
            </a:r>
            <a:r>
              <a:rPr lang="en-US" sz="1600" dirty="0">
                <a:solidFill>
                  <a:srgbClr val="FF0000"/>
                </a:solidFill>
              </a:rPr>
              <a:t> states</a:t>
            </a:r>
            <a:r>
              <a:rPr lang="en-US" sz="1600" dirty="0"/>
              <a:t> at a time by </a:t>
            </a:r>
            <a:r>
              <a:rPr lang="en-US" sz="1600" dirty="0">
                <a:solidFill>
                  <a:srgbClr val="FF0000"/>
                </a:solidFill>
              </a:rPr>
              <a:t>using one qubit of each quantum processor to form quantum entanglement</a:t>
            </a:r>
            <a:r>
              <a:rPr lang="en-US" sz="1600" dirty="0"/>
              <a:t> for exchanging qubit states between the two processors.</a:t>
            </a:r>
            <a:endParaRPr sz="1600" dirty="0">
              <a:solidFill>
                <a:srgbClr val="000000"/>
              </a:solidFill>
            </a:endParaRPr>
          </a:p>
          <a:p>
            <a:pPr marL="457200" lvl="0" indent="-228600" algn="l" rtl="0">
              <a:lnSpc>
                <a:spcPct val="115000"/>
              </a:lnSpc>
              <a:spcBef>
                <a:spcPts val="500"/>
              </a:spcBef>
              <a:spcAft>
                <a:spcPts val="0"/>
              </a:spcAft>
              <a:buNone/>
            </a:pPr>
            <a:endParaRPr sz="2400" dirty="0">
              <a:solidFill>
                <a:srgbClr val="000000"/>
              </a:solidFill>
            </a:endParaRPr>
          </a:p>
          <a:p>
            <a:pPr marL="457200" lvl="0" indent="-228600" algn="l" rtl="0">
              <a:lnSpc>
                <a:spcPct val="115000"/>
              </a:lnSpc>
              <a:spcBef>
                <a:spcPts val="500"/>
              </a:spcBef>
              <a:spcAft>
                <a:spcPts val="0"/>
              </a:spcAft>
              <a:buNone/>
            </a:pPr>
            <a:endParaRPr sz="2400" dirty="0">
              <a:solidFill>
                <a:srgbClr val="000000"/>
              </a:solidFill>
            </a:endParaRPr>
          </a:p>
        </p:txBody>
      </p:sp>
      <p:pic>
        <p:nvPicPr>
          <p:cNvPr id="180" name="Google Shape;180;g1a8481dc845_3_21"/>
          <p:cNvPicPr preferRelativeResize="0"/>
          <p:nvPr/>
        </p:nvPicPr>
        <p:blipFill>
          <a:blip r:embed="rId3">
            <a:alphaModFix/>
          </a:blip>
          <a:stretch>
            <a:fillRect/>
          </a:stretch>
        </p:blipFill>
        <p:spPr>
          <a:xfrm>
            <a:off x="577475" y="3295860"/>
            <a:ext cx="3384425" cy="1741600"/>
          </a:xfrm>
          <a:prstGeom prst="rect">
            <a:avLst/>
          </a:prstGeom>
          <a:noFill/>
          <a:ln>
            <a:noFill/>
          </a:ln>
        </p:spPr>
      </p:pic>
      <p:sp>
        <p:nvSpPr>
          <p:cNvPr id="181" name="Google Shape;181;g1a8481dc845_3_21"/>
          <p:cNvSpPr txBox="1"/>
          <p:nvPr/>
        </p:nvSpPr>
        <p:spPr>
          <a:xfrm>
            <a:off x="3948663" y="4324263"/>
            <a:ext cx="4176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t>Source :  Cuomo, D., </a:t>
            </a:r>
            <a:r>
              <a:rPr lang="en-US" sz="1200" dirty="0" err="1"/>
              <a:t>Caleffi</a:t>
            </a:r>
            <a:r>
              <a:rPr lang="en-US" sz="1200" dirty="0"/>
              <a:t>, M., &amp; </a:t>
            </a:r>
            <a:r>
              <a:rPr lang="en-US" sz="1200" dirty="0" err="1"/>
              <a:t>Cacciapuoti</a:t>
            </a:r>
            <a:r>
              <a:rPr lang="en-US" sz="1200" dirty="0"/>
              <a:t>, A. S. (2020). Towards a distributed quantum computing ecosystem. IET Quantum Communication, 1(1), 3-8.</a:t>
            </a:r>
            <a:endParaRPr sz="1200" dirty="0"/>
          </a:p>
        </p:txBody>
      </p:sp>
      <p:sp>
        <p:nvSpPr>
          <p:cNvPr id="182" name="Google Shape;182;g1a8481dc845_3_21"/>
          <p:cNvSpPr txBox="1"/>
          <p:nvPr/>
        </p:nvSpPr>
        <p:spPr>
          <a:xfrm>
            <a:off x="3894938" y="4095163"/>
            <a:ext cx="4631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a:t> Distributed quantum computing system speed-up</a:t>
            </a:r>
            <a:endParaRPr b="1" dirty="0"/>
          </a:p>
        </p:txBody>
      </p:sp>
    </p:spTree>
    <p:extLst>
      <p:ext uri="{BB962C8B-B14F-4D97-AF65-F5344CB8AC3E}">
        <p14:creationId xmlns:p14="http://schemas.microsoft.com/office/powerpoint/2010/main" val="1961639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1d1be511281_0_2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r>
              <a:rPr lang="en-US" dirty="0"/>
              <a:t>The quantum teleportation</a:t>
            </a:r>
            <a:endParaRPr dirty="0"/>
          </a:p>
        </p:txBody>
      </p:sp>
      <p:sp>
        <p:nvSpPr>
          <p:cNvPr id="3" name="文字版面配置區 2"/>
          <p:cNvSpPr>
            <a:spLocks noGrp="1"/>
          </p:cNvSpPr>
          <p:nvPr>
            <p:ph type="body" idx="1"/>
          </p:nvPr>
        </p:nvSpPr>
        <p:spPr/>
        <p:txBody>
          <a:bodyPr>
            <a:normAutofit lnSpcReduction="10000"/>
          </a:bodyPr>
          <a:lstStyle/>
          <a:p>
            <a:pPr marL="114300" indent="0">
              <a:lnSpc>
                <a:spcPct val="200000"/>
              </a:lnSpc>
              <a:buNone/>
            </a:pPr>
            <a:r>
              <a:rPr lang="zh-TW" altLang="en-US" sz="1400" dirty="0"/>
              <a:t>       量子網際網路中的量子通道與當前網際網路中的經典通道不同。 經典通道使用包含數十億光子的光脈衝傳輸位元數據，從而實現長傳輸距離和低錯誤率。 然而，量子通道利用單一光子的偏振來傳輸量子態的量子位。 因此，量子頻道容易衰減、傳輸距離短、錯誤率高。 為了克服量子通道的限制，可以部署一系列量子中繼器來延長量子通道的距離。</a:t>
            </a:r>
          </a:p>
          <a:p>
            <a:pPr marL="114300" indent="0">
              <a:lnSpc>
                <a:spcPct val="200000"/>
              </a:lnSpc>
              <a:buNone/>
            </a:pPr>
            <a:r>
              <a:rPr lang="zh-TW" altLang="en-US" sz="1400" dirty="0"/>
              <a:t>       本文介紹了量子網際網路的整體架構和基礎知識。 然後，解釋了量子網際網路中的核心機制，例如量子糾纏、量子隱形傳態、糾纏交換和量子金鑰分配。透過展示量子電路的設計及其模擬結果，可以了解量子網路的核心機制。</a:t>
            </a:r>
          </a:p>
        </p:txBody>
      </p:sp>
      <p:sp>
        <p:nvSpPr>
          <p:cNvPr id="110" name="Google Shape;110;g1d1be511281_0_21"/>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22</a:t>
            </a:fld>
            <a:endParaRPr/>
          </a:p>
        </p:txBody>
      </p:sp>
      <p:sp>
        <p:nvSpPr>
          <p:cNvPr id="2" name="矩形 1"/>
          <p:cNvSpPr/>
          <p:nvPr/>
        </p:nvSpPr>
        <p:spPr>
          <a:xfrm>
            <a:off x="2286000" y="1771531"/>
            <a:ext cx="4572000" cy="307777"/>
          </a:xfrm>
          <a:prstGeom prst="rect">
            <a:avLst/>
          </a:prstGeom>
        </p:spPr>
        <p:txBody>
          <a:bodyPr>
            <a:spAutoFit/>
          </a:bodyPr>
          <a:lstStyle/>
          <a:p>
            <a:endParaRPr lang="zh-TW" altLang="en-US" dirty="0"/>
          </a:p>
        </p:txBody>
      </p:sp>
    </p:spTree>
    <p:extLst>
      <p:ext uri="{BB962C8B-B14F-4D97-AF65-F5344CB8AC3E}">
        <p14:creationId xmlns:p14="http://schemas.microsoft.com/office/powerpoint/2010/main" val="3036459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1d1be511281_0_2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r>
              <a:rPr lang="en-US" dirty="0"/>
              <a:t>The quantum teleportation</a:t>
            </a:r>
            <a:r>
              <a:rPr lang="en-US" altLang="zh-TW" dirty="0"/>
              <a:t>(cont.)</a:t>
            </a:r>
            <a:endParaRPr dirty="0"/>
          </a:p>
        </p:txBody>
      </p:sp>
      <p:sp>
        <p:nvSpPr>
          <p:cNvPr id="3" name="文字版面配置區 2"/>
          <p:cNvSpPr>
            <a:spLocks noGrp="1"/>
          </p:cNvSpPr>
          <p:nvPr>
            <p:ph type="body" idx="1"/>
          </p:nvPr>
        </p:nvSpPr>
        <p:spPr>
          <a:xfrm>
            <a:off x="628650" y="1128215"/>
            <a:ext cx="3943350" cy="3263400"/>
          </a:xfrm>
        </p:spPr>
        <p:txBody>
          <a:bodyPr>
            <a:normAutofit fontScale="77500" lnSpcReduction="20000"/>
          </a:bodyPr>
          <a:lstStyle/>
          <a:p>
            <a:pPr marL="114300" indent="0">
              <a:lnSpc>
                <a:spcPct val="200000"/>
              </a:lnSpc>
              <a:buNone/>
            </a:pPr>
            <a:r>
              <a:rPr lang="zh-TW" altLang="en-US" sz="1400" dirty="0"/>
              <a:t>       量子傳態機制</a:t>
            </a:r>
            <a:r>
              <a:rPr lang="en-US" altLang="zh-TW" sz="1400" dirty="0"/>
              <a:t>(quantum teleportation)</a:t>
            </a:r>
            <a:r>
              <a:rPr lang="zh-TW" altLang="en-US" sz="1400" dirty="0"/>
              <a:t>透過量子通道和經典通道將發送節點的量子位元的狀態傳送到接收節點，只要兩個節點之間存在一對糾纏量子位元。 因此，第一步是產生一對糾纏量子位元，然後將其中一個量子位元分配給發送節點，另一個量子位元分配給接收節點。有多種方法可以產生糾纏量子位對。 例如，自發參量下轉換（</a:t>
            </a:r>
            <a:r>
              <a:rPr lang="en-US" altLang="zh-TW" sz="1400" dirty="0"/>
              <a:t>SPDC</a:t>
            </a:r>
            <a:r>
              <a:rPr lang="zh-TW" altLang="en-US" sz="1400" dirty="0"/>
              <a:t>）技術透過將雷射引導到專門設計的非線性雙折射晶體中來產生糾纏量子位對或光子對，如右圖所示。該對中的一個光子被傳遞到發送端。節點 </a:t>
            </a:r>
            <a:r>
              <a:rPr lang="en-US" altLang="zh-TW" sz="1400" dirty="0"/>
              <a:t>Alice </a:t>
            </a:r>
            <a:r>
              <a:rPr lang="zh-TW" altLang="en-US" sz="1400" dirty="0"/>
              <a:t>，而另一個被傳遞到接收節點 </a:t>
            </a:r>
            <a:r>
              <a:rPr lang="en-US" altLang="zh-TW" sz="1400" dirty="0"/>
              <a:t>Bob </a:t>
            </a:r>
            <a:r>
              <a:rPr lang="zh-TW" altLang="en-US" sz="1400" dirty="0"/>
              <a:t>，從而實現量子傳態的過程。</a:t>
            </a:r>
          </a:p>
        </p:txBody>
      </p:sp>
      <p:sp>
        <p:nvSpPr>
          <p:cNvPr id="110" name="Google Shape;110;g1d1be511281_0_21"/>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23</a:t>
            </a:fld>
            <a:endParaRPr/>
          </a:p>
        </p:txBody>
      </p:sp>
      <p:sp>
        <p:nvSpPr>
          <p:cNvPr id="2" name="矩形 1"/>
          <p:cNvSpPr/>
          <p:nvPr/>
        </p:nvSpPr>
        <p:spPr>
          <a:xfrm>
            <a:off x="2286000" y="1771531"/>
            <a:ext cx="4572000" cy="307777"/>
          </a:xfrm>
          <a:prstGeom prst="rect">
            <a:avLst/>
          </a:prstGeom>
        </p:spPr>
        <p:txBody>
          <a:bodyPr>
            <a:spAutoFit/>
          </a:bodyPr>
          <a:lstStyle/>
          <a:p>
            <a:endParaRPr lang="zh-TW" altLang="en-US" dirty="0"/>
          </a:p>
        </p:txBody>
      </p:sp>
      <p:pic>
        <p:nvPicPr>
          <p:cNvPr id="6" name="圖片 5"/>
          <p:cNvPicPr>
            <a:picLocks noChangeAspect="1"/>
          </p:cNvPicPr>
          <p:nvPr/>
        </p:nvPicPr>
        <p:blipFill>
          <a:blip r:embed="rId3"/>
          <a:stretch>
            <a:fillRect/>
          </a:stretch>
        </p:blipFill>
        <p:spPr>
          <a:xfrm>
            <a:off x="4851961" y="995384"/>
            <a:ext cx="3663389" cy="1713630"/>
          </a:xfrm>
          <a:prstGeom prst="rect">
            <a:avLst/>
          </a:prstGeom>
        </p:spPr>
      </p:pic>
      <p:pic>
        <p:nvPicPr>
          <p:cNvPr id="7" name="圖片 6"/>
          <p:cNvPicPr>
            <a:picLocks noChangeAspect="1"/>
          </p:cNvPicPr>
          <p:nvPr/>
        </p:nvPicPr>
        <p:blipFill>
          <a:blip r:embed="rId4"/>
          <a:stretch>
            <a:fillRect/>
          </a:stretch>
        </p:blipFill>
        <p:spPr>
          <a:xfrm>
            <a:off x="5254750" y="2759915"/>
            <a:ext cx="2857809" cy="2287087"/>
          </a:xfrm>
          <a:prstGeom prst="rect">
            <a:avLst/>
          </a:prstGeom>
        </p:spPr>
      </p:pic>
    </p:spTree>
    <p:extLst>
      <p:ext uri="{BB962C8B-B14F-4D97-AF65-F5344CB8AC3E}">
        <p14:creationId xmlns:p14="http://schemas.microsoft.com/office/powerpoint/2010/main" val="2101139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The quantum repeater</a:t>
            </a:r>
            <a:endParaRPr lang="zh-TW" altLang="en-US" dirty="0"/>
          </a:p>
        </p:txBody>
      </p:sp>
      <p:sp>
        <p:nvSpPr>
          <p:cNvPr id="3" name="文字版面配置區 2"/>
          <p:cNvSpPr>
            <a:spLocks noGrp="1"/>
          </p:cNvSpPr>
          <p:nvPr>
            <p:ph type="body" idx="1"/>
          </p:nvPr>
        </p:nvSpPr>
        <p:spPr>
          <a:xfrm>
            <a:off x="628650" y="1153356"/>
            <a:ext cx="7886701" cy="3613907"/>
          </a:xfrm>
        </p:spPr>
        <p:txBody>
          <a:bodyPr>
            <a:noAutofit/>
          </a:bodyPr>
          <a:lstStyle/>
          <a:p>
            <a:pPr marL="114300" indent="0">
              <a:lnSpc>
                <a:spcPct val="150000"/>
              </a:lnSpc>
              <a:buNone/>
            </a:pPr>
            <a:r>
              <a:rPr lang="zh-TW" altLang="en-US" sz="1200" dirty="0"/>
              <a:t>量子中繼器在量子網路中發揮重要作用。 量子中繼器的核心是糾纏交換過程。 最初，創建成對的糾纏粒子（或量子位元），並將量子位元分發到網路節點。 然後，透過這些量子位的相互作用，糾纏從一個量子位元「交換」到另一個量子位元，並且兩個量子位元變得糾纏，即使它們最初並未直接糾纏。在圖</a:t>
            </a:r>
            <a:r>
              <a:rPr lang="en-US" altLang="zh-TW" sz="1200" dirty="0"/>
              <a:t>3</a:t>
            </a:r>
            <a:r>
              <a:rPr lang="zh-TW" altLang="en-US" sz="1200" dirty="0"/>
              <a:t>的量子網路場景中，每個量子中繼器準備兩對糾纏量子位元。 </a:t>
            </a:r>
            <a:r>
              <a:rPr lang="en-US" altLang="zh-TW" sz="1200" dirty="0"/>
              <a:t>Repeater-1 </a:t>
            </a:r>
            <a:r>
              <a:rPr lang="zh-TW" altLang="en-US" sz="1200" dirty="0"/>
              <a:t>的一個量子位元與 </a:t>
            </a:r>
            <a:r>
              <a:rPr lang="en-US" altLang="zh-TW" sz="1200" dirty="0"/>
              <a:t>Alice </a:t>
            </a:r>
            <a:r>
              <a:rPr lang="zh-TW" altLang="en-US" sz="1200" dirty="0"/>
              <a:t>的量子位元糾纏，而另一個量子位元則與 </a:t>
            </a:r>
            <a:r>
              <a:rPr lang="en-US" altLang="zh-TW" sz="1200" dirty="0"/>
              <a:t>Repeater-2 </a:t>
            </a:r>
            <a:r>
              <a:rPr lang="zh-TW" altLang="en-US" sz="1200" dirty="0"/>
              <a:t>的量子位元糾纏，以此類推。 然後，在</a:t>
            </a:r>
            <a:r>
              <a:rPr lang="en-US" altLang="zh-TW" sz="1200" dirty="0"/>
              <a:t>repeater-1</a:t>
            </a:r>
            <a:r>
              <a:rPr lang="zh-TW" altLang="en-US" sz="1200" dirty="0"/>
              <a:t>上執行糾纏交換，將</a:t>
            </a:r>
            <a:r>
              <a:rPr lang="en-US" altLang="zh-TW" sz="1200" dirty="0"/>
              <a:t>Alice</a:t>
            </a:r>
            <a:r>
              <a:rPr lang="zh-TW" altLang="en-US" sz="1200" dirty="0"/>
              <a:t>的量子位元與</a:t>
            </a:r>
            <a:r>
              <a:rPr lang="en-US" altLang="zh-TW" sz="1200" dirty="0"/>
              <a:t>repeater-2</a:t>
            </a:r>
            <a:r>
              <a:rPr lang="zh-TW" altLang="en-US" sz="1200" dirty="0"/>
              <a:t>的左側量子位元糾纏在一起，以此類推。 使</a:t>
            </a:r>
            <a:r>
              <a:rPr lang="en-US" altLang="zh-TW" sz="1200" dirty="0"/>
              <a:t>Alice</a:t>
            </a:r>
            <a:r>
              <a:rPr lang="zh-TW" altLang="en-US" sz="1200" dirty="0"/>
              <a:t>和</a:t>
            </a:r>
            <a:r>
              <a:rPr lang="en-US" altLang="zh-TW" sz="1200" dirty="0"/>
              <a:t>Bob</a:t>
            </a:r>
            <a:r>
              <a:rPr lang="zh-TW" altLang="en-US" sz="1200" dirty="0"/>
              <a:t>的量子位元糾纏在一起，即使</a:t>
            </a:r>
            <a:r>
              <a:rPr lang="en-US" altLang="zh-TW" sz="1200" dirty="0"/>
              <a:t>Alice</a:t>
            </a:r>
            <a:r>
              <a:rPr lang="zh-TW" altLang="en-US" sz="1200" dirty="0"/>
              <a:t>和</a:t>
            </a:r>
            <a:r>
              <a:rPr lang="en-US" altLang="zh-TW" sz="1200" dirty="0"/>
              <a:t>Bob</a:t>
            </a:r>
            <a:r>
              <a:rPr lang="zh-TW" altLang="en-US" sz="1200" dirty="0"/>
              <a:t>沒有直接連接並且他們的量子位元之前沒有糾纏。</a:t>
            </a:r>
          </a:p>
        </p:txBody>
      </p:sp>
      <p:sp>
        <p:nvSpPr>
          <p:cNvPr id="4" name="投影片編號版面配置區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24</a:t>
            </a:fld>
            <a:endParaRPr lang="zh-TW" altLang="en-US"/>
          </a:p>
        </p:txBody>
      </p:sp>
      <p:pic>
        <p:nvPicPr>
          <p:cNvPr id="5" name="圖片 4"/>
          <p:cNvPicPr>
            <a:picLocks noChangeAspect="1"/>
          </p:cNvPicPr>
          <p:nvPr/>
        </p:nvPicPr>
        <p:blipFill>
          <a:blip r:embed="rId2"/>
          <a:stretch>
            <a:fillRect/>
          </a:stretch>
        </p:blipFill>
        <p:spPr>
          <a:xfrm>
            <a:off x="3366977" y="3058985"/>
            <a:ext cx="3693854" cy="1675427"/>
          </a:xfrm>
          <a:prstGeom prst="rect">
            <a:avLst/>
          </a:prstGeom>
        </p:spPr>
      </p:pic>
    </p:spTree>
    <p:extLst>
      <p:ext uri="{BB962C8B-B14F-4D97-AF65-F5344CB8AC3E}">
        <p14:creationId xmlns:p14="http://schemas.microsoft.com/office/powerpoint/2010/main" val="1475422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The Quantum Entanglement</a:t>
            </a:r>
            <a:endParaRPr lang="zh-TW" altLang="en-US" dirty="0"/>
          </a:p>
        </p:txBody>
      </p:sp>
      <mc:AlternateContent xmlns:mc="http://schemas.openxmlformats.org/markup-compatibility/2006" xmlns:a14="http://schemas.microsoft.com/office/drawing/2010/main">
        <mc:Choice Requires="a14">
          <p:sp>
            <p:nvSpPr>
              <p:cNvPr id="3" name="文字版面配置區 2"/>
              <p:cNvSpPr>
                <a:spLocks noGrp="1"/>
              </p:cNvSpPr>
              <p:nvPr>
                <p:ph type="body" idx="1"/>
              </p:nvPr>
            </p:nvSpPr>
            <p:spPr/>
            <p:txBody>
              <a:bodyPr>
                <a:noAutofit/>
              </a:bodyPr>
              <a:lstStyle/>
              <a:p>
                <a:pPr marL="114300" indent="0">
                  <a:lnSpc>
                    <a:spcPts val="2200"/>
                  </a:lnSpc>
                  <a:spcBef>
                    <a:spcPts val="0"/>
                  </a:spcBef>
                  <a:buNone/>
                </a:pPr>
                <a:r>
                  <a:rPr lang="zh-TW" altLang="en-US" sz="1400" dirty="0"/>
                  <a:t>       量子糾纏在量子力學中非常重要。 由埃爾文</a:t>
                </a:r>
                <a:r>
                  <a:rPr lang="en-US" altLang="zh-TW" sz="1400" dirty="0"/>
                  <a:t>·</a:t>
                </a:r>
                <a:r>
                  <a:rPr lang="zh-TW" altLang="en-US" sz="1400" dirty="0"/>
                  <a:t>薛定諤所創造，並被阿爾伯特</a:t>
                </a:r>
                <a:r>
                  <a:rPr lang="en-US" altLang="zh-TW" sz="1400" dirty="0"/>
                  <a:t>·</a:t>
                </a:r>
                <a:r>
                  <a:rPr lang="zh-TW" altLang="en-US" sz="1400" dirty="0"/>
                  <a:t>愛因斯坦稱為“幽靈般的遠距離作用” 。 因此，當一個實體的量子態發生變化時，無論糾纏量子實體之間的距離如何，其他實體的量子態都會瞬間改變。貝爾態</a:t>
                </a:r>
                <a:r>
                  <a:rPr lang="en-US" altLang="zh-TW" sz="1400" dirty="0"/>
                  <a:t>(Bell state)</a:t>
                </a:r>
                <a:r>
                  <a:rPr lang="zh-TW" altLang="en-US" sz="1400" dirty="0"/>
                  <a:t>或愛因斯坦</a:t>
                </a:r>
                <a:r>
                  <a:rPr lang="en-US" altLang="zh-TW" sz="1400" dirty="0"/>
                  <a:t>-</a:t>
                </a:r>
                <a:r>
                  <a:rPr lang="zh-TW" altLang="en-US" sz="1400" dirty="0"/>
                  <a:t>波多爾斯基</a:t>
                </a:r>
                <a:r>
                  <a:rPr lang="en-US" altLang="zh-TW" sz="1400" dirty="0"/>
                  <a:t>-</a:t>
                </a:r>
                <a:r>
                  <a:rPr lang="zh-TW" altLang="en-US" sz="1400" dirty="0"/>
                  <a:t>羅森 </a:t>
                </a:r>
                <a:r>
                  <a:rPr lang="en-US" altLang="zh-TW" sz="1400" dirty="0"/>
                  <a:t>(EPR) </a:t>
                </a:r>
                <a:r>
                  <a:rPr lang="zh-TW" altLang="en-US" sz="1400" dirty="0"/>
                  <a:t>對是兩個量子位元之間的量子糾纏態。 圖</a:t>
                </a:r>
                <a:r>
                  <a:rPr lang="en-US" altLang="zh-TW" sz="1400" dirty="0"/>
                  <a:t>4</a:t>
                </a:r>
                <a:r>
                  <a:rPr lang="zh-TW" altLang="en-US" sz="1400" dirty="0"/>
                  <a:t>顯示了對應於兩個糾纏量子位元的貝爾態的量子電路。 兩個量子位元狀態不是“</a:t>
                </a:r>
                <a:r>
                  <a:rPr lang="en-US" altLang="zh-TW" sz="1400" dirty="0"/>
                  <a:t>00”</a:t>
                </a:r>
                <a:r>
                  <a:rPr lang="zh-TW" altLang="en-US" sz="1400" dirty="0"/>
                  <a:t>，就是“</a:t>
                </a:r>
                <a:r>
                  <a:rPr lang="en-US" altLang="zh-TW" sz="1400" dirty="0"/>
                  <a:t>11”</a:t>
                </a:r>
                <a:r>
                  <a:rPr lang="zh-TW" altLang="en-US" sz="1400" dirty="0"/>
                  <a:t>，出現的機率接近</a:t>
                </a:r>
                <a:r>
                  <a:rPr lang="en-US" altLang="zh-TW" sz="1400" dirty="0"/>
                  <a:t>50%</a:t>
                </a:r>
                <a:r>
                  <a:rPr lang="zh-TW" altLang="en-US" sz="1400" dirty="0"/>
                  <a:t>，這與兩個量子位元糾纏的條件相符。 在狄拉克符號中，這個量子電路對應於糾纏態</a:t>
                </a:r>
                <a14:m>
                  <m:oMath xmlns:m="http://schemas.openxmlformats.org/officeDocument/2006/math">
                    <m:r>
                      <a:rPr lang="en-US" altLang="zh-TW" sz="1400">
                        <a:latin typeface="Cambria Math" panose="02040503050406030204" pitchFamily="18" charset="0"/>
                      </a:rPr>
                      <m:t>|</m:t>
                    </m:r>
                    <m:d>
                      <m:dPr>
                        <m:begChr m:val=""/>
                        <m:endChr m:val="⟩"/>
                        <m:ctrlPr>
                          <a:rPr lang="zh-TW" altLang="zh-TW" sz="1400" i="1">
                            <a:latin typeface="Cambria Math" panose="02040503050406030204" pitchFamily="18" charset="0"/>
                          </a:rPr>
                        </m:ctrlPr>
                      </m:dPr>
                      <m:e>
                        <m:sSup>
                          <m:sSupPr>
                            <m:ctrlPr>
                              <a:rPr lang="zh-TW" altLang="zh-TW" sz="1400" i="1">
                                <a:latin typeface="Cambria Math" panose="02040503050406030204" pitchFamily="18" charset="0"/>
                              </a:rPr>
                            </m:ctrlPr>
                          </m:sSupPr>
                          <m:e>
                            <m:r>
                              <m:rPr>
                                <m:sty m:val="p"/>
                              </m:rPr>
                              <a:rPr lang="en-US" altLang="zh-TW" sz="1400">
                                <a:latin typeface="Cambria Math" panose="02040503050406030204" pitchFamily="18" charset="0"/>
                              </a:rPr>
                              <m:t>Φ</m:t>
                            </m:r>
                          </m:e>
                          <m:sup>
                            <m:r>
                              <a:rPr lang="en-US" altLang="zh-TW" sz="1400" i="1">
                                <a:latin typeface="Cambria Math" panose="02040503050406030204" pitchFamily="18" charset="0"/>
                              </a:rPr>
                              <m:t>+</m:t>
                            </m:r>
                          </m:sup>
                        </m:sSup>
                      </m:e>
                    </m:d>
                    <m:r>
                      <a:rPr lang="en-US" altLang="zh-TW" sz="1400" i="1">
                        <a:latin typeface="Cambria Math" panose="02040503050406030204" pitchFamily="18" charset="0"/>
                      </a:rPr>
                      <m:t>=</m:t>
                    </m:r>
                    <m:f>
                      <m:fPr>
                        <m:ctrlPr>
                          <a:rPr lang="zh-TW" altLang="zh-TW" sz="1400" i="1">
                            <a:latin typeface="Cambria Math" panose="02040503050406030204" pitchFamily="18" charset="0"/>
                          </a:rPr>
                        </m:ctrlPr>
                      </m:fPr>
                      <m:num>
                        <m:r>
                          <a:rPr lang="en-US" altLang="zh-TW" sz="1400" i="1">
                            <a:latin typeface="Cambria Math" panose="02040503050406030204" pitchFamily="18" charset="0"/>
                          </a:rPr>
                          <m:t>1</m:t>
                        </m:r>
                      </m:num>
                      <m:den>
                        <m:rad>
                          <m:radPr>
                            <m:degHide m:val="on"/>
                            <m:ctrlPr>
                              <a:rPr lang="zh-TW" altLang="zh-TW" sz="1400" i="1">
                                <a:latin typeface="Cambria Math" panose="02040503050406030204" pitchFamily="18" charset="0"/>
                              </a:rPr>
                            </m:ctrlPr>
                          </m:radPr>
                          <m:deg/>
                          <m:e>
                            <m:r>
                              <a:rPr lang="en-US" altLang="zh-TW" sz="1400" i="1">
                                <a:latin typeface="Cambria Math" panose="02040503050406030204" pitchFamily="18" charset="0"/>
                              </a:rPr>
                              <m:t>2</m:t>
                            </m:r>
                          </m:e>
                        </m:rad>
                      </m:den>
                    </m:f>
                    <m:r>
                      <a:rPr lang="en-US" altLang="zh-TW" sz="1400" i="1">
                        <a:latin typeface="Cambria Math" panose="02040503050406030204" pitchFamily="18" charset="0"/>
                      </a:rPr>
                      <m:t>(|</m:t>
                    </m:r>
                    <m:d>
                      <m:dPr>
                        <m:begChr m:val=""/>
                        <m:endChr m:val="⟩"/>
                        <m:ctrlPr>
                          <a:rPr lang="zh-TW" altLang="zh-TW" sz="1400" i="1">
                            <a:latin typeface="Cambria Math" panose="02040503050406030204" pitchFamily="18" charset="0"/>
                          </a:rPr>
                        </m:ctrlPr>
                      </m:dPr>
                      <m:e>
                        <m:r>
                          <a:rPr lang="en-US" altLang="zh-TW" sz="1400" i="1">
                            <a:latin typeface="Cambria Math" panose="02040503050406030204" pitchFamily="18" charset="0"/>
                          </a:rPr>
                          <m:t>00</m:t>
                        </m:r>
                      </m:e>
                    </m:d>
                    <m:r>
                      <a:rPr lang="en-US" altLang="zh-TW" sz="1400" i="1">
                        <a:latin typeface="Cambria Math" panose="02040503050406030204" pitchFamily="18" charset="0"/>
                      </a:rPr>
                      <m:t>+|</m:t>
                    </m:r>
                    <m:d>
                      <m:dPr>
                        <m:begChr m:val=""/>
                        <m:endChr m:val="⟩"/>
                        <m:ctrlPr>
                          <a:rPr lang="zh-TW" altLang="zh-TW" sz="1400" i="1">
                            <a:latin typeface="Cambria Math" panose="02040503050406030204" pitchFamily="18" charset="0"/>
                          </a:rPr>
                        </m:ctrlPr>
                      </m:dPr>
                      <m:e>
                        <m:r>
                          <a:rPr lang="en-US" altLang="zh-TW" sz="1400" i="1">
                            <a:latin typeface="Cambria Math" panose="02040503050406030204" pitchFamily="18" charset="0"/>
                          </a:rPr>
                          <m:t>11</m:t>
                        </m:r>
                      </m:e>
                    </m:d>
                  </m:oMath>
                </a14:m>
                <a:endParaRPr lang="zh-TW" altLang="en-US" sz="1400" dirty="0"/>
              </a:p>
            </p:txBody>
          </p:sp>
        </mc:Choice>
        <mc:Fallback xmlns="">
          <p:sp>
            <p:nvSpPr>
              <p:cNvPr id="3" name="文字版面配置區 2"/>
              <p:cNvSpPr>
                <a:spLocks noGrp="1" noRot="1" noChangeAspect="1" noMove="1" noResize="1" noEditPoints="1" noAdjustHandles="1" noChangeArrowheads="1" noChangeShapeType="1" noTextEdit="1"/>
              </p:cNvSpPr>
              <p:nvPr>
                <p:ph type="body" idx="1"/>
              </p:nvPr>
            </p:nvSpPr>
            <p:spPr>
              <a:blipFill>
                <a:blip r:embed="rId2"/>
                <a:stretch>
                  <a:fillRect r="-2087"/>
                </a:stretch>
              </a:blipFill>
            </p:spPr>
            <p:txBody>
              <a:bodyPr/>
              <a:lstStyle/>
              <a:p>
                <a:r>
                  <a:rPr lang="zh-TW" altLang="en-US">
                    <a:noFill/>
                  </a:rPr>
                  <a:t> </a:t>
                </a:r>
              </a:p>
            </p:txBody>
          </p:sp>
        </mc:Fallback>
      </mc:AlternateContent>
      <p:sp>
        <p:nvSpPr>
          <p:cNvPr id="4" name="投影片編號版面配置區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25</a:t>
            </a:fld>
            <a:endParaRPr lang="zh-TW" altLang="en-US"/>
          </a:p>
        </p:txBody>
      </p:sp>
      <p:pic>
        <p:nvPicPr>
          <p:cNvPr id="5" name="圖片 4"/>
          <p:cNvPicPr>
            <a:picLocks noChangeAspect="1"/>
          </p:cNvPicPr>
          <p:nvPr/>
        </p:nvPicPr>
        <p:blipFill>
          <a:blip r:embed="rId3"/>
          <a:stretch>
            <a:fillRect/>
          </a:stretch>
        </p:blipFill>
        <p:spPr>
          <a:xfrm>
            <a:off x="654694" y="3352801"/>
            <a:ext cx="3917306" cy="1508100"/>
          </a:xfrm>
          <a:prstGeom prst="rect">
            <a:avLst/>
          </a:prstGeom>
        </p:spPr>
      </p:pic>
      <p:pic>
        <p:nvPicPr>
          <p:cNvPr id="6" name="圖片 5"/>
          <p:cNvPicPr>
            <a:picLocks noChangeAspect="1"/>
          </p:cNvPicPr>
          <p:nvPr/>
        </p:nvPicPr>
        <p:blipFill>
          <a:blip r:embed="rId4"/>
          <a:stretch>
            <a:fillRect/>
          </a:stretch>
        </p:blipFill>
        <p:spPr>
          <a:xfrm>
            <a:off x="5246894" y="3057404"/>
            <a:ext cx="2593562" cy="1846809"/>
          </a:xfrm>
          <a:prstGeom prst="rect">
            <a:avLst/>
          </a:prstGeom>
        </p:spPr>
      </p:pic>
    </p:spTree>
    <p:extLst>
      <p:ext uri="{BB962C8B-B14F-4D97-AF65-F5344CB8AC3E}">
        <p14:creationId xmlns:p14="http://schemas.microsoft.com/office/powerpoint/2010/main" val="3060093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Qiskit</a:t>
            </a:r>
            <a:r>
              <a:rPr lang="en-US" altLang="zh-TW" dirty="0"/>
              <a:t> </a:t>
            </a:r>
            <a:r>
              <a:rPr lang="zh-TW" altLang="en-US" dirty="0"/>
              <a:t>介紹</a:t>
            </a:r>
            <a:r>
              <a:rPr lang="en-US" altLang="zh-TW" dirty="0"/>
              <a:t>(1)</a:t>
            </a:r>
            <a:endParaRPr lang="zh-TW" altLang="en-US" dirty="0"/>
          </a:p>
        </p:txBody>
      </p:sp>
      <p:sp>
        <p:nvSpPr>
          <p:cNvPr id="3" name="文字版面配置區 2"/>
          <p:cNvSpPr>
            <a:spLocks noGrp="1"/>
          </p:cNvSpPr>
          <p:nvPr>
            <p:ph type="body" idx="1"/>
          </p:nvPr>
        </p:nvSpPr>
        <p:spPr/>
        <p:txBody>
          <a:bodyPr>
            <a:normAutofit/>
          </a:bodyPr>
          <a:lstStyle/>
          <a:p>
            <a:pPr marL="114300" indent="0">
              <a:lnSpc>
                <a:spcPct val="150000"/>
              </a:lnSpc>
              <a:buNone/>
            </a:pPr>
            <a:r>
              <a:rPr lang="en-US" altLang="zh-TW" sz="1800" dirty="0" err="1"/>
              <a:t>Qiskit</a:t>
            </a:r>
            <a:r>
              <a:rPr lang="en-US" altLang="zh-TW" sz="1800" dirty="0"/>
              <a:t> </a:t>
            </a:r>
            <a:r>
              <a:rPr lang="zh-TW" altLang="en-US" sz="1800" dirty="0"/>
              <a:t>是由 </a:t>
            </a:r>
            <a:r>
              <a:rPr lang="en-US" altLang="zh-TW" sz="1800" dirty="0"/>
              <a:t>IBM </a:t>
            </a:r>
            <a:r>
              <a:rPr lang="zh-TW" altLang="en-US" sz="1800" dirty="0"/>
              <a:t>建立的開源量子計算框架，它是一個全面的平台，旨在促進量子計算的研究、開發和應用。</a:t>
            </a:r>
            <a:r>
              <a:rPr lang="en-US" altLang="zh-TW" sz="1800" dirty="0" err="1"/>
              <a:t>Qiskit</a:t>
            </a:r>
            <a:r>
              <a:rPr lang="en-US" altLang="zh-TW" sz="1800" dirty="0"/>
              <a:t> </a:t>
            </a:r>
            <a:r>
              <a:rPr lang="zh-TW" altLang="en-US" sz="1800" dirty="0"/>
              <a:t>提供了一系列工具和函式庫，可以幫助使用者進行各種與量子計算相關的任務，包括建構量子線路、執行量子演算法、模擬量子系統、進行量子優化和化學計算等。</a:t>
            </a:r>
          </a:p>
        </p:txBody>
      </p:sp>
      <p:sp>
        <p:nvSpPr>
          <p:cNvPr id="4" name="投影片編號版面配置區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26</a:t>
            </a:fld>
            <a:endParaRPr lang="zh-TW" altLang="en-US"/>
          </a:p>
        </p:txBody>
      </p:sp>
      <p:pic>
        <p:nvPicPr>
          <p:cNvPr id="1026"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906" y="3276651"/>
            <a:ext cx="1481467" cy="14814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defi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30558"/>
            <a:ext cx="2630682" cy="1773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968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Qiskit</a:t>
            </a:r>
            <a:r>
              <a:rPr lang="en-US" altLang="zh-TW" dirty="0"/>
              <a:t> </a:t>
            </a:r>
            <a:r>
              <a:rPr lang="zh-TW" altLang="en-US" dirty="0"/>
              <a:t>介紹</a:t>
            </a:r>
            <a:r>
              <a:rPr lang="en-US" altLang="zh-TW" dirty="0"/>
              <a:t>(2)</a:t>
            </a:r>
            <a:endParaRPr lang="zh-TW" altLang="en-US" dirty="0"/>
          </a:p>
        </p:txBody>
      </p:sp>
      <p:sp>
        <p:nvSpPr>
          <p:cNvPr id="3" name="文字版面配置區 2"/>
          <p:cNvSpPr>
            <a:spLocks noGrp="1"/>
          </p:cNvSpPr>
          <p:nvPr>
            <p:ph type="body" idx="1"/>
          </p:nvPr>
        </p:nvSpPr>
        <p:spPr>
          <a:xfrm>
            <a:off x="678269" y="1268044"/>
            <a:ext cx="4652187" cy="3263400"/>
          </a:xfrm>
        </p:spPr>
        <p:txBody>
          <a:bodyPr>
            <a:noAutofit/>
          </a:bodyPr>
          <a:lstStyle/>
          <a:p>
            <a:pPr marL="114300" indent="0">
              <a:lnSpc>
                <a:spcPct val="170000"/>
              </a:lnSpc>
              <a:buNone/>
            </a:pPr>
            <a:r>
              <a:rPr lang="en-US" altLang="zh-TW" sz="1400" b="1" dirty="0" err="1"/>
              <a:t>Qiskit</a:t>
            </a:r>
            <a:r>
              <a:rPr lang="en-US" altLang="zh-TW" sz="1400" b="1" dirty="0"/>
              <a:t> </a:t>
            </a:r>
            <a:r>
              <a:rPr lang="zh-TW" altLang="en-US" sz="1400" b="1" dirty="0"/>
              <a:t>主要由四個部分組成：</a:t>
            </a:r>
            <a:endParaRPr lang="en-US" altLang="zh-TW" sz="1400" b="1" dirty="0"/>
          </a:p>
          <a:p>
            <a:pPr>
              <a:lnSpc>
                <a:spcPct val="170000"/>
              </a:lnSpc>
              <a:buFont typeface="Wingdings" panose="05000000000000000000" pitchFamily="2" charset="2"/>
              <a:buChar char="l"/>
            </a:pPr>
            <a:r>
              <a:rPr lang="en-US" altLang="zh-TW" sz="1100" b="1" dirty="0" err="1"/>
              <a:t>Qiskit</a:t>
            </a:r>
            <a:r>
              <a:rPr lang="en-US" altLang="zh-TW" sz="1100" b="1" dirty="0"/>
              <a:t> Terra</a:t>
            </a:r>
            <a:r>
              <a:rPr lang="zh-TW" altLang="en-US" sz="1100" dirty="0"/>
              <a:t>：提供量子電路的基本工具。包括量子閘、測量、量子通道、量子寄存器和量子電路等功能。</a:t>
            </a:r>
            <a:endParaRPr lang="en-US" altLang="zh-TW" sz="1100" dirty="0"/>
          </a:p>
          <a:p>
            <a:pPr>
              <a:lnSpc>
                <a:spcPct val="170000"/>
              </a:lnSpc>
              <a:buFont typeface="Wingdings" panose="05000000000000000000" pitchFamily="2" charset="2"/>
              <a:buChar char="l"/>
            </a:pPr>
            <a:r>
              <a:rPr lang="en-US" altLang="zh-TW" sz="1100" b="1" dirty="0" err="1"/>
              <a:t>Qiskit</a:t>
            </a:r>
            <a:r>
              <a:rPr lang="en-US" altLang="zh-TW" sz="1100" b="1" dirty="0"/>
              <a:t> Aer</a:t>
            </a:r>
            <a:r>
              <a:rPr lang="zh-TW" altLang="en-US" sz="1100" dirty="0"/>
              <a:t>：</a:t>
            </a:r>
            <a:r>
              <a:rPr lang="en-US" altLang="zh-TW" sz="1100" dirty="0" err="1"/>
              <a:t>Qiskit</a:t>
            </a:r>
            <a:r>
              <a:rPr lang="en-US" altLang="zh-TW" sz="1100" dirty="0"/>
              <a:t> </a:t>
            </a:r>
            <a:r>
              <a:rPr lang="zh-TW" altLang="en-US" sz="1100" dirty="0"/>
              <a:t>的模擬器模組，提供高性能的模擬器，能夠模擬量子系統的動態演化、量子錯誤校正和量子噪聲等效應。</a:t>
            </a:r>
          </a:p>
          <a:p>
            <a:pPr>
              <a:lnSpc>
                <a:spcPct val="170000"/>
              </a:lnSpc>
              <a:buFont typeface="Wingdings" panose="05000000000000000000" pitchFamily="2" charset="2"/>
              <a:buChar char="l"/>
            </a:pPr>
            <a:r>
              <a:rPr lang="en-US" altLang="zh-TW" sz="1100" b="1" dirty="0" err="1"/>
              <a:t>Qiskit</a:t>
            </a:r>
            <a:r>
              <a:rPr lang="en-US" altLang="zh-TW" sz="1100" b="1" dirty="0"/>
              <a:t> Aqua</a:t>
            </a:r>
            <a:r>
              <a:rPr lang="zh-TW" altLang="en-US" sz="1100" dirty="0"/>
              <a:t>：包括用於量子化學、量子機器學習、金融和優化等領域的量子算法和工具。</a:t>
            </a:r>
          </a:p>
          <a:p>
            <a:pPr>
              <a:lnSpc>
                <a:spcPct val="170000"/>
              </a:lnSpc>
              <a:buFont typeface="Wingdings" panose="05000000000000000000" pitchFamily="2" charset="2"/>
              <a:buChar char="l"/>
            </a:pPr>
            <a:r>
              <a:rPr lang="en-US" altLang="zh-TW" sz="1100" b="1" dirty="0" err="1"/>
              <a:t>Qiskit</a:t>
            </a:r>
            <a:r>
              <a:rPr lang="en-US" altLang="zh-TW" sz="1100" b="1" dirty="0"/>
              <a:t> </a:t>
            </a:r>
            <a:r>
              <a:rPr lang="en-US" altLang="zh-TW" sz="1100" b="1" dirty="0" err="1"/>
              <a:t>Ignis</a:t>
            </a:r>
            <a:r>
              <a:rPr lang="zh-TW" altLang="en-US" sz="1100" dirty="0"/>
              <a:t>：用於量子錯誤校正和量子訊息處理。提供量子偵錯、量子校正、量子狀態和過程評估等功能，</a:t>
            </a:r>
          </a:p>
        </p:txBody>
      </p:sp>
      <p:sp>
        <p:nvSpPr>
          <p:cNvPr id="4" name="投影片編號版面配置區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27</a:t>
            </a:fld>
            <a:endParaRPr lang="zh-TW" altLang="en-US"/>
          </a:p>
        </p:txBody>
      </p:sp>
      <p:pic>
        <p:nvPicPr>
          <p:cNvPr id="2050" name="Picture 2" descr="量子系列】量子科技簡介_量子電路簡介及設計（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8973" y="1034155"/>
            <a:ext cx="2936377" cy="19099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量子计算取得重要进展：谷歌首次验证量子纠错码性能随着编码规模增加而增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2842" y="2839457"/>
            <a:ext cx="1992200" cy="1927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369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布洛赫球面</a:t>
            </a:r>
          </a:p>
        </p:txBody>
      </p:sp>
      <p:sp>
        <p:nvSpPr>
          <p:cNvPr id="4" name="投影片編號版面配置區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28</a:t>
            </a:fld>
            <a:endParaRPr lang="zh-TW" altLang="en-US"/>
          </a:p>
        </p:txBody>
      </p:sp>
      <p:sp>
        <p:nvSpPr>
          <p:cNvPr id="5" name="文字版面配置區 2"/>
          <p:cNvSpPr>
            <a:spLocks noGrp="1"/>
          </p:cNvSpPr>
          <p:nvPr>
            <p:ph type="body" idx="1"/>
          </p:nvPr>
        </p:nvSpPr>
        <p:spPr>
          <a:xfrm>
            <a:off x="628651" y="1135303"/>
            <a:ext cx="4786866" cy="3905860"/>
          </a:xfrm>
        </p:spPr>
        <p:txBody>
          <a:bodyPr>
            <a:noAutofit/>
          </a:bodyPr>
          <a:lstStyle/>
          <a:p>
            <a:pPr>
              <a:lnSpc>
                <a:spcPct val="170000"/>
              </a:lnSpc>
              <a:buFont typeface="Wingdings" panose="05000000000000000000" pitchFamily="2" charset="2"/>
              <a:buChar char="l"/>
            </a:pPr>
            <a:r>
              <a:rPr lang="zh-TW" altLang="en-US" sz="1200" dirty="0"/>
              <a:t>布洛赫球面（</a:t>
            </a:r>
            <a:r>
              <a:rPr lang="en-US" altLang="zh-TW" sz="1200" dirty="0"/>
              <a:t>Bloch Sphere</a:t>
            </a:r>
            <a:r>
              <a:rPr lang="zh-TW" altLang="en-US" sz="1200" dirty="0"/>
              <a:t>）是一個在量子力學中用來表示單</a:t>
            </a:r>
            <a:r>
              <a:rPr lang="en-US" altLang="zh-TW" sz="1200" dirty="0"/>
              <a:t>qubit</a:t>
            </a:r>
            <a:r>
              <a:rPr lang="zh-TW" altLang="en-US" sz="1200" dirty="0"/>
              <a:t>的工具，它可以幫助我們直觀地理解和視覺化。布洛赫球面是由漢斯</a:t>
            </a:r>
            <a:r>
              <a:rPr lang="en-US" altLang="zh-TW" sz="1200" dirty="0"/>
              <a:t>·</a:t>
            </a:r>
            <a:r>
              <a:rPr lang="zh-TW" altLang="en-US" sz="1200" dirty="0"/>
              <a:t>布洛赫（</a:t>
            </a:r>
            <a:r>
              <a:rPr lang="en-US" altLang="zh-TW" sz="1200" dirty="0"/>
              <a:t>Hans Bloch</a:t>
            </a:r>
            <a:r>
              <a:rPr lang="zh-TW" altLang="en-US" sz="1200" dirty="0"/>
              <a:t>）於</a:t>
            </a:r>
            <a:r>
              <a:rPr lang="en-US" altLang="zh-TW" sz="1200" dirty="0"/>
              <a:t>1946</a:t>
            </a:r>
            <a:r>
              <a:rPr lang="zh-TW" altLang="en-US" sz="1200" dirty="0"/>
              <a:t>年提出的概念。</a:t>
            </a:r>
          </a:p>
          <a:p>
            <a:pPr>
              <a:lnSpc>
                <a:spcPct val="170000"/>
              </a:lnSpc>
              <a:buFont typeface="Wingdings" panose="05000000000000000000" pitchFamily="2" charset="2"/>
              <a:buChar char="l"/>
            </a:pPr>
            <a:r>
              <a:rPr lang="zh-TW" altLang="en-US" sz="1200" dirty="0"/>
              <a:t>是一個三維球面，</a:t>
            </a:r>
            <a:r>
              <a:rPr lang="en-US" altLang="zh-TW" sz="1200" dirty="0"/>
              <a:t>qubit</a:t>
            </a:r>
            <a:r>
              <a:rPr lang="zh-TW" altLang="en-US" sz="1200" dirty="0"/>
              <a:t>的狀態可以被描述為球面上的一個點。球面的直徑代表</a:t>
            </a:r>
            <a:r>
              <a:rPr lang="en-US" altLang="zh-TW" sz="1200" dirty="0"/>
              <a:t>qubit</a:t>
            </a:r>
            <a:r>
              <a:rPr lang="zh-TW" altLang="en-US" sz="1200" dirty="0"/>
              <a:t>的可能狀態空間，從南極到北極的直徑代表</a:t>
            </a:r>
            <a:r>
              <a:rPr lang="en-US" altLang="zh-TW" sz="1200" dirty="0"/>
              <a:t>qubit</a:t>
            </a:r>
            <a:r>
              <a:rPr lang="zh-TW" altLang="en-US" sz="1200" dirty="0"/>
              <a:t>的兩個基本</a:t>
            </a:r>
            <a:r>
              <a:rPr lang="en-US" altLang="zh-TW" sz="1200" dirty="0"/>
              <a:t>0 </a:t>
            </a:r>
            <a:r>
              <a:rPr lang="zh-TW" altLang="en-US" sz="1200" dirty="0"/>
              <a:t>或 </a:t>
            </a:r>
            <a:r>
              <a:rPr lang="en-US" altLang="zh-TW" sz="1200" dirty="0"/>
              <a:t>1 </a:t>
            </a:r>
            <a:r>
              <a:rPr lang="zh-TW" altLang="en-US" sz="1200" dirty="0"/>
              <a:t>的狀態。球面的表面表示</a:t>
            </a:r>
            <a:r>
              <a:rPr lang="en-US" altLang="zh-TW" sz="1200" dirty="0"/>
              <a:t>qubit</a:t>
            </a:r>
            <a:r>
              <a:rPr lang="zh-TW" altLang="en-US" sz="1200" dirty="0"/>
              <a:t>的純態，而球面內部則表示混合態。</a:t>
            </a:r>
          </a:p>
          <a:p>
            <a:pPr>
              <a:lnSpc>
                <a:spcPct val="170000"/>
              </a:lnSpc>
              <a:buFont typeface="Wingdings" panose="05000000000000000000" pitchFamily="2" charset="2"/>
              <a:buChar char="l"/>
            </a:pPr>
            <a:r>
              <a:rPr lang="zh-TW" altLang="en-US" sz="1200" dirty="0"/>
              <a:t>在布洛赫球面上，單</a:t>
            </a:r>
            <a:r>
              <a:rPr lang="en-US" altLang="zh-TW" sz="1200" dirty="0"/>
              <a:t>qubit</a:t>
            </a:r>
            <a:r>
              <a:rPr lang="zh-TW" altLang="en-US" sz="1200" dirty="0"/>
              <a:t>的狀態可以表示為一個複數向量。具體而言，如果一個單</a:t>
            </a:r>
            <a:r>
              <a:rPr lang="en-US" altLang="zh-TW" sz="1200" dirty="0"/>
              <a:t>qubit</a:t>
            </a:r>
            <a:r>
              <a:rPr lang="zh-TW" altLang="en-US" sz="1200" dirty="0"/>
              <a:t>處於一個純態，則其狀態可以用一個複數向量來表示，該向量指向球面上的一個點。該點的位置取決於量子比特的相位和振幅。</a:t>
            </a:r>
          </a:p>
        </p:txBody>
      </p:sp>
      <p:pic>
        <p:nvPicPr>
          <p:cNvPr id="3074"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3880" y="1035633"/>
            <a:ext cx="1808458" cy="2052600"/>
          </a:xfrm>
          <a:prstGeom prst="rect">
            <a:avLst/>
          </a:prstGeom>
          <a:noFill/>
          <a:extLst>
            <a:ext uri="{909E8E84-426E-40DD-AFC4-6F175D3DCCD1}">
              <a14:hiddenFill xmlns:a14="http://schemas.microsoft.com/office/drawing/2010/main">
                <a:solidFill>
                  <a:srgbClr val="FFFFFF"/>
                </a:solidFill>
              </a14:hiddenFill>
            </a:ext>
          </a:extLst>
        </p:spPr>
      </p:pic>
      <p:pic>
        <p:nvPicPr>
          <p:cNvPr id="7" name="圖片 6"/>
          <p:cNvPicPr>
            <a:picLocks noChangeAspect="1"/>
          </p:cNvPicPr>
          <p:nvPr/>
        </p:nvPicPr>
        <p:blipFill>
          <a:blip r:embed="rId3"/>
          <a:stretch>
            <a:fillRect/>
          </a:stretch>
        </p:blipFill>
        <p:spPr>
          <a:xfrm>
            <a:off x="6237768" y="3088233"/>
            <a:ext cx="1763672" cy="1721846"/>
          </a:xfrm>
          <a:prstGeom prst="rect">
            <a:avLst/>
          </a:prstGeom>
        </p:spPr>
      </p:pic>
    </p:spTree>
    <p:extLst>
      <p:ext uri="{BB962C8B-B14F-4D97-AF65-F5344CB8AC3E}">
        <p14:creationId xmlns:p14="http://schemas.microsoft.com/office/powerpoint/2010/main" val="881907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Qiskit</a:t>
            </a:r>
            <a:r>
              <a:rPr lang="en-US" altLang="zh-TW" dirty="0"/>
              <a:t> </a:t>
            </a:r>
            <a:r>
              <a:rPr lang="zh-TW" altLang="en-US" dirty="0"/>
              <a:t>量子閘</a:t>
            </a:r>
          </a:p>
        </p:txBody>
      </p:sp>
      <p:sp>
        <p:nvSpPr>
          <p:cNvPr id="3" name="文字版面配置區 2"/>
          <p:cNvSpPr>
            <a:spLocks noGrp="1"/>
          </p:cNvSpPr>
          <p:nvPr>
            <p:ph type="body" idx="1"/>
          </p:nvPr>
        </p:nvSpPr>
        <p:spPr>
          <a:xfrm>
            <a:off x="628650" y="1369218"/>
            <a:ext cx="4361564" cy="3613907"/>
          </a:xfrm>
        </p:spPr>
        <p:txBody>
          <a:bodyPr>
            <a:noAutofit/>
          </a:bodyPr>
          <a:lstStyle/>
          <a:p>
            <a:pPr>
              <a:lnSpc>
                <a:spcPct val="200000"/>
              </a:lnSpc>
              <a:spcBef>
                <a:spcPts val="0"/>
              </a:spcBef>
              <a:buFont typeface="Wingdings" panose="05000000000000000000" pitchFamily="2" charset="2"/>
              <a:buChar char="l"/>
            </a:pPr>
            <a:r>
              <a:rPr lang="zh-TW" altLang="en-US" sz="1200" dirty="0"/>
              <a:t>單</a:t>
            </a:r>
            <a:r>
              <a:rPr lang="en-US" altLang="zh-TW" sz="1200" dirty="0"/>
              <a:t>qubit</a:t>
            </a:r>
            <a:r>
              <a:rPr lang="zh-TW" altLang="en-US" sz="1200" dirty="0"/>
              <a:t>閘</a:t>
            </a:r>
            <a:endParaRPr lang="en-US" altLang="zh-TW" sz="1200" dirty="0"/>
          </a:p>
          <a:p>
            <a:pPr lvl="1">
              <a:lnSpc>
                <a:spcPct val="200000"/>
              </a:lnSpc>
              <a:spcBef>
                <a:spcPts val="0"/>
              </a:spcBef>
              <a:buFont typeface="Wingdings" panose="05000000000000000000" pitchFamily="2" charset="2"/>
              <a:buChar char="l"/>
            </a:pPr>
            <a:r>
              <a:rPr lang="en-US" altLang="zh-TW" sz="1200" dirty="0"/>
              <a:t>X</a:t>
            </a:r>
          </a:p>
          <a:p>
            <a:pPr lvl="1">
              <a:lnSpc>
                <a:spcPct val="200000"/>
              </a:lnSpc>
              <a:spcBef>
                <a:spcPts val="0"/>
              </a:spcBef>
              <a:buFont typeface="Wingdings" panose="05000000000000000000" pitchFamily="2" charset="2"/>
              <a:buChar char="l"/>
            </a:pPr>
            <a:r>
              <a:rPr lang="en-US" altLang="zh-TW" sz="1200" dirty="0"/>
              <a:t>Y</a:t>
            </a:r>
          </a:p>
          <a:p>
            <a:pPr lvl="1">
              <a:lnSpc>
                <a:spcPct val="200000"/>
              </a:lnSpc>
              <a:spcBef>
                <a:spcPts val="0"/>
              </a:spcBef>
              <a:buFont typeface="Wingdings" panose="05000000000000000000" pitchFamily="2" charset="2"/>
              <a:buChar char="l"/>
            </a:pPr>
            <a:r>
              <a:rPr lang="en-US" altLang="zh-TW" sz="1200" dirty="0"/>
              <a:t>Z</a:t>
            </a:r>
          </a:p>
          <a:p>
            <a:pPr lvl="1">
              <a:lnSpc>
                <a:spcPct val="200000"/>
              </a:lnSpc>
              <a:spcBef>
                <a:spcPts val="0"/>
              </a:spcBef>
              <a:buFont typeface="Wingdings" panose="05000000000000000000" pitchFamily="2" charset="2"/>
              <a:buChar char="l"/>
            </a:pPr>
            <a:r>
              <a:rPr lang="en-US" altLang="zh-TW" sz="1200" dirty="0"/>
              <a:t>H(</a:t>
            </a:r>
            <a:r>
              <a:rPr lang="en-US" altLang="zh-TW" sz="1200" dirty="0" err="1"/>
              <a:t>hadamard</a:t>
            </a:r>
            <a:r>
              <a:rPr lang="en-US" altLang="zh-TW" sz="1200" dirty="0"/>
              <a:t> gate)</a:t>
            </a:r>
          </a:p>
          <a:p>
            <a:pPr>
              <a:lnSpc>
                <a:spcPct val="200000"/>
              </a:lnSpc>
              <a:spcBef>
                <a:spcPts val="0"/>
              </a:spcBef>
              <a:buFont typeface="Wingdings" panose="05000000000000000000" pitchFamily="2" charset="2"/>
              <a:buChar char="l"/>
            </a:pPr>
            <a:r>
              <a:rPr lang="zh-TW" altLang="en-US" sz="1200" dirty="0"/>
              <a:t>多</a:t>
            </a:r>
            <a:r>
              <a:rPr lang="en-US" altLang="zh-TW" sz="1200" dirty="0"/>
              <a:t>qubit</a:t>
            </a:r>
            <a:r>
              <a:rPr lang="zh-TW" altLang="en-US" sz="1200" dirty="0"/>
              <a:t>閘</a:t>
            </a:r>
            <a:endParaRPr lang="en-US" altLang="zh-TW" sz="1200" dirty="0"/>
          </a:p>
          <a:p>
            <a:pPr lvl="1">
              <a:lnSpc>
                <a:spcPct val="200000"/>
              </a:lnSpc>
              <a:spcBef>
                <a:spcPts val="0"/>
              </a:spcBef>
              <a:buFont typeface="Wingdings" panose="05000000000000000000" pitchFamily="2" charset="2"/>
              <a:buChar char="l"/>
            </a:pPr>
            <a:r>
              <a:rPr lang="en-US" altLang="zh-TW" sz="1200" dirty="0"/>
              <a:t>CX</a:t>
            </a:r>
          </a:p>
          <a:p>
            <a:pPr lvl="1">
              <a:lnSpc>
                <a:spcPct val="200000"/>
              </a:lnSpc>
              <a:spcBef>
                <a:spcPts val="0"/>
              </a:spcBef>
              <a:buFont typeface="Wingdings" panose="05000000000000000000" pitchFamily="2" charset="2"/>
              <a:buChar char="l"/>
            </a:pPr>
            <a:r>
              <a:rPr lang="en-US" altLang="zh-TW" sz="1200" dirty="0"/>
              <a:t>CZ</a:t>
            </a:r>
          </a:p>
          <a:p>
            <a:pPr lvl="1">
              <a:lnSpc>
                <a:spcPct val="200000"/>
              </a:lnSpc>
              <a:spcBef>
                <a:spcPts val="0"/>
              </a:spcBef>
              <a:buFont typeface="Wingdings" panose="05000000000000000000" pitchFamily="2" charset="2"/>
              <a:buChar char="l"/>
            </a:pPr>
            <a:r>
              <a:rPr lang="en-US" altLang="zh-TW" sz="1200" dirty="0"/>
              <a:t>Swap</a:t>
            </a:r>
            <a:endParaRPr lang="zh-TW" altLang="en-US" sz="1200" dirty="0"/>
          </a:p>
        </p:txBody>
      </p:sp>
      <p:sp>
        <p:nvSpPr>
          <p:cNvPr id="4" name="投影片編號版面配置區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29</a:t>
            </a:fld>
            <a:endParaRPr lang="zh-TW" altLang="en-US"/>
          </a:p>
        </p:txBody>
      </p:sp>
      <p:pic>
        <p:nvPicPr>
          <p:cNvPr id="5" name="圖片 4"/>
          <p:cNvPicPr>
            <a:picLocks noChangeAspect="1"/>
          </p:cNvPicPr>
          <p:nvPr/>
        </p:nvPicPr>
        <p:blipFill rotWithShape="1">
          <a:blip r:embed="rId2"/>
          <a:srcRect r="14568" b="63307"/>
          <a:stretch/>
        </p:blipFill>
        <p:spPr>
          <a:xfrm>
            <a:off x="1963637" y="1677678"/>
            <a:ext cx="602357" cy="485743"/>
          </a:xfrm>
          <a:prstGeom prst="rect">
            <a:avLst/>
          </a:prstGeom>
        </p:spPr>
      </p:pic>
      <p:pic>
        <p:nvPicPr>
          <p:cNvPr id="6" name="圖片 5"/>
          <p:cNvPicPr>
            <a:picLocks noChangeAspect="1"/>
          </p:cNvPicPr>
          <p:nvPr/>
        </p:nvPicPr>
        <p:blipFill rotWithShape="1">
          <a:blip r:embed="rId2"/>
          <a:srcRect t="36693" b="32574"/>
          <a:stretch/>
        </p:blipFill>
        <p:spPr>
          <a:xfrm>
            <a:off x="1963981" y="2189064"/>
            <a:ext cx="641775" cy="370331"/>
          </a:xfrm>
          <a:prstGeom prst="rect">
            <a:avLst/>
          </a:prstGeom>
        </p:spPr>
      </p:pic>
      <p:pic>
        <p:nvPicPr>
          <p:cNvPr id="7" name="圖片 6"/>
          <p:cNvPicPr>
            <a:picLocks noChangeAspect="1"/>
          </p:cNvPicPr>
          <p:nvPr/>
        </p:nvPicPr>
        <p:blipFill rotWithShape="1">
          <a:blip r:embed="rId2"/>
          <a:srcRect t="68237"/>
          <a:stretch/>
        </p:blipFill>
        <p:spPr>
          <a:xfrm>
            <a:off x="1959661" y="2614587"/>
            <a:ext cx="650414" cy="387885"/>
          </a:xfrm>
          <a:prstGeom prst="rect">
            <a:avLst/>
          </a:prstGeom>
        </p:spPr>
      </p:pic>
      <p:pic>
        <p:nvPicPr>
          <p:cNvPr id="8" name="圖片 7"/>
          <p:cNvPicPr>
            <a:picLocks noChangeAspect="1"/>
          </p:cNvPicPr>
          <p:nvPr/>
        </p:nvPicPr>
        <p:blipFill>
          <a:blip r:embed="rId3"/>
          <a:stretch>
            <a:fillRect/>
          </a:stretch>
        </p:blipFill>
        <p:spPr>
          <a:xfrm>
            <a:off x="2975305" y="3008103"/>
            <a:ext cx="629710" cy="391083"/>
          </a:xfrm>
          <a:prstGeom prst="rect">
            <a:avLst/>
          </a:prstGeom>
        </p:spPr>
      </p:pic>
      <p:pic>
        <p:nvPicPr>
          <p:cNvPr id="9" name="圖片 8"/>
          <p:cNvPicPr>
            <a:picLocks noChangeAspect="1"/>
          </p:cNvPicPr>
          <p:nvPr/>
        </p:nvPicPr>
        <p:blipFill rotWithShape="1">
          <a:blip r:embed="rId4"/>
          <a:srcRect l="37115" t="418" b="-1"/>
          <a:stretch/>
        </p:blipFill>
        <p:spPr>
          <a:xfrm>
            <a:off x="2850737" y="1737640"/>
            <a:ext cx="562041" cy="417388"/>
          </a:xfrm>
          <a:prstGeom prst="rect">
            <a:avLst/>
          </a:prstGeom>
        </p:spPr>
      </p:pic>
      <p:pic>
        <p:nvPicPr>
          <p:cNvPr id="10" name="圖片 9"/>
          <p:cNvPicPr>
            <a:picLocks noChangeAspect="1"/>
          </p:cNvPicPr>
          <p:nvPr/>
        </p:nvPicPr>
        <p:blipFill>
          <a:blip r:embed="rId5"/>
          <a:stretch>
            <a:fillRect/>
          </a:stretch>
        </p:blipFill>
        <p:spPr>
          <a:xfrm>
            <a:off x="2825569" y="2155028"/>
            <a:ext cx="581277" cy="404367"/>
          </a:xfrm>
          <a:prstGeom prst="rect">
            <a:avLst/>
          </a:prstGeom>
        </p:spPr>
      </p:pic>
      <p:pic>
        <p:nvPicPr>
          <p:cNvPr id="11" name="圖片 10"/>
          <p:cNvPicPr>
            <a:picLocks noChangeAspect="1"/>
          </p:cNvPicPr>
          <p:nvPr/>
        </p:nvPicPr>
        <p:blipFill>
          <a:blip r:embed="rId6"/>
          <a:stretch>
            <a:fillRect/>
          </a:stretch>
        </p:blipFill>
        <p:spPr>
          <a:xfrm>
            <a:off x="2815472" y="2559395"/>
            <a:ext cx="601469" cy="398933"/>
          </a:xfrm>
          <a:prstGeom prst="rect">
            <a:avLst/>
          </a:prstGeom>
        </p:spPr>
      </p:pic>
      <p:pic>
        <p:nvPicPr>
          <p:cNvPr id="12" name="圖片 11"/>
          <p:cNvPicPr>
            <a:picLocks noChangeAspect="1"/>
          </p:cNvPicPr>
          <p:nvPr/>
        </p:nvPicPr>
        <p:blipFill>
          <a:blip r:embed="rId7"/>
          <a:stretch>
            <a:fillRect/>
          </a:stretch>
        </p:blipFill>
        <p:spPr>
          <a:xfrm>
            <a:off x="3645276" y="2982127"/>
            <a:ext cx="591619" cy="417992"/>
          </a:xfrm>
          <a:prstGeom prst="rect">
            <a:avLst/>
          </a:prstGeom>
        </p:spPr>
      </p:pic>
      <p:pic>
        <p:nvPicPr>
          <p:cNvPr id="13" name="圖片 12"/>
          <p:cNvPicPr>
            <a:picLocks noChangeAspect="1"/>
          </p:cNvPicPr>
          <p:nvPr/>
        </p:nvPicPr>
        <p:blipFill>
          <a:blip r:embed="rId8"/>
          <a:stretch>
            <a:fillRect/>
          </a:stretch>
        </p:blipFill>
        <p:spPr>
          <a:xfrm>
            <a:off x="2387061" y="3515305"/>
            <a:ext cx="462465" cy="519677"/>
          </a:xfrm>
          <a:prstGeom prst="rect">
            <a:avLst/>
          </a:prstGeom>
        </p:spPr>
      </p:pic>
      <p:pic>
        <p:nvPicPr>
          <p:cNvPr id="14" name="圖片 13"/>
          <p:cNvPicPr>
            <a:picLocks noChangeAspect="1"/>
          </p:cNvPicPr>
          <p:nvPr/>
        </p:nvPicPr>
        <p:blipFill>
          <a:blip r:embed="rId9"/>
          <a:stretch>
            <a:fillRect/>
          </a:stretch>
        </p:blipFill>
        <p:spPr>
          <a:xfrm>
            <a:off x="2849526" y="3881914"/>
            <a:ext cx="492594" cy="508484"/>
          </a:xfrm>
          <a:prstGeom prst="rect">
            <a:avLst/>
          </a:prstGeom>
        </p:spPr>
      </p:pic>
      <p:pic>
        <p:nvPicPr>
          <p:cNvPr id="15" name="圖片 14"/>
          <p:cNvPicPr>
            <a:picLocks noChangeAspect="1"/>
          </p:cNvPicPr>
          <p:nvPr/>
        </p:nvPicPr>
        <p:blipFill>
          <a:blip r:embed="rId10"/>
          <a:stretch>
            <a:fillRect/>
          </a:stretch>
        </p:blipFill>
        <p:spPr>
          <a:xfrm>
            <a:off x="2398521" y="4324991"/>
            <a:ext cx="451005" cy="524539"/>
          </a:xfrm>
          <a:prstGeom prst="rect">
            <a:avLst/>
          </a:prstGeom>
        </p:spPr>
      </p:pic>
      <p:sp>
        <p:nvSpPr>
          <p:cNvPr id="16" name="文字版面配置區 2"/>
          <p:cNvSpPr txBox="1">
            <a:spLocks/>
          </p:cNvSpPr>
          <p:nvPr/>
        </p:nvSpPr>
        <p:spPr>
          <a:xfrm>
            <a:off x="4375627" y="1369217"/>
            <a:ext cx="3877339" cy="302118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Noto Sans Symbols"/>
              <a:buChar char="■"/>
              <a:defRPr sz="25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Noto Sans Symbols"/>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Noto Sans Symbols"/>
              <a:buChar char="■"/>
              <a:defRPr sz="19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Noto Sans Symbols"/>
              <a:buChar char="◻"/>
              <a:defRPr sz="16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Noto Sans Symbols"/>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Noto Sans Symbols"/>
              <a:buChar char="▪"/>
              <a:defRPr sz="16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Noto Sans Symbols"/>
              <a:buChar char="▪"/>
              <a:defRPr sz="16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Noto Sans Symbols"/>
              <a:buChar char="▪"/>
              <a:defRPr sz="16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Noto Sans Symbols"/>
              <a:buChar char="▪"/>
              <a:defRPr sz="1600" b="0" i="0" u="none" strike="noStrike" cap="none">
                <a:solidFill>
                  <a:schemeClr val="dk1"/>
                </a:solidFill>
                <a:latin typeface="Arial"/>
                <a:ea typeface="Arial"/>
                <a:cs typeface="Arial"/>
                <a:sym typeface="Arial"/>
              </a:defRPr>
            </a:lvl9pPr>
          </a:lstStyle>
          <a:p>
            <a:pPr>
              <a:lnSpc>
                <a:spcPct val="200000"/>
              </a:lnSpc>
              <a:spcBef>
                <a:spcPts val="0"/>
              </a:spcBef>
              <a:buFont typeface="Wingdings" panose="05000000000000000000" pitchFamily="2" charset="2"/>
              <a:buChar char="l"/>
            </a:pPr>
            <a:r>
              <a:rPr lang="zh-TW" altLang="en-US" sz="1200" dirty="0"/>
              <a:t>旋轉閘</a:t>
            </a:r>
            <a:endParaRPr lang="en-US" altLang="zh-TW" sz="1200" dirty="0"/>
          </a:p>
          <a:p>
            <a:pPr lvl="1">
              <a:lnSpc>
                <a:spcPct val="200000"/>
              </a:lnSpc>
              <a:spcBef>
                <a:spcPts val="0"/>
              </a:spcBef>
              <a:buFont typeface="Wingdings" panose="05000000000000000000" pitchFamily="2" charset="2"/>
              <a:buChar char="l"/>
            </a:pPr>
            <a:r>
              <a:rPr lang="en-US" altLang="zh-TW" sz="1200" dirty="0"/>
              <a:t>RX</a:t>
            </a:r>
          </a:p>
          <a:p>
            <a:pPr marL="571500" lvl="1" indent="0">
              <a:lnSpc>
                <a:spcPct val="200000"/>
              </a:lnSpc>
              <a:spcBef>
                <a:spcPts val="0"/>
              </a:spcBef>
              <a:buNone/>
            </a:pPr>
            <a:endParaRPr lang="en-US" altLang="zh-TW" sz="1200" dirty="0"/>
          </a:p>
          <a:p>
            <a:pPr lvl="1">
              <a:lnSpc>
                <a:spcPct val="200000"/>
              </a:lnSpc>
              <a:spcBef>
                <a:spcPts val="0"/>
              </a:spcBef>
              <a:buFont typeface="Wingdings" panose="05000000000000000000" pitchFamily="2" charset="2"/>
              <a:buChar char="l"/>
            </a:pPr>
            <a:r>
              <a:rPr lang="en-US" altLang="zh-TW" sz="1200" dirty="0"/>
              <a:t>RY</a:t>
            </a:r>
          </a:p>
          <a:p>
            <a:pPr marL="571500" lvl="1" indent="0">
              <a:lnSpc>
                <a:spcPct val="200000"/>
              </a:lnSpc>
              <a:spcBef>
                <a:spcPts val="0"/>
              </a:spcBef>
              <a:buNone/>
            </a:pPr>
            <a:endParaRPr lang="en-US" altLang="zh-TW" sz="1200" dirty="0"/>
          </a:p>
          <a:p>
            <a:pPr lvl="1">
              <a:lnSpc>
                <a:spcPct val="200000"/>
              </a:lnSpc>
              <a:spcBef>
                <a:spcPts val="0"/>
              </a:spcBef>
              <a:buFont typeface="Wingdings" panose="05000000000000000000" pitchFamily="2" charset="2"/>
              <a:buChar char="l"/>
            </a:pPr>
            <a:r>
              <a:rPr lang="en-US" altLang="zh-TW" sz="1200" dirty="0"/>
              <a:t>RZ</a:t>
            </a:r>
          </a:p>
        </p:txBody>
      </p:sp>
      <p:pic>
        <p:nvPicPr>
          <p:cNvPr id="17" name="圖片 16"/>
          <p:cNvPicPr>
            <a:picLocks noChangeAspect="1"/>
          </p:cNvPicPr>
          <p:nvPr/>
        </p:nvPicPr>
        <p:blipFill>
          <a:blip r:embed="rId11"/>
          <a:stretch>
            <a:fillRect/>
          </a:stretch>
        </p:blipFill>
        <p:spPr>
          <a:xfrm>
            <a:off x="5814625" y="1660976"/>
            <a:ext cx="905001" cy="666843"/>
          </a:xfrm>
          <a:prstGeom prst="rect">
            <a:avLst/>
          </a:prstGeom>
        </p:spPr>
      </p:pic>
      <p:pic>
        <p:nvPicPr>
          <p:cNvPr id="18" name="圖片 17"/>
          <p:cNvPicPr>
            <a:picLocks noChangeAspect="1"/>
          </p:cNvPicPr>
          <p:nvPr/>
        </p:nvPicPr>
        <p:blipFill>
          <a:blip r:embed="rId12"/>
          <a:stretch>
            <a:fillRect/>
          </a:stretch>
        </p:blipFill>
        <p:spPr>
          <a:xfrm>
            <a:off x="5814625" y="2381968"/>
            <a:ext cx="895475" cy="600159"/>
          </a:xfrm>
          <a:prstGeom prst="rect">
            <a:avLst/>
          </a:prstGeom>
        </p:spPr>
      </p:pic>
      <p:pic>
        <p:nvPicPr>
          <p:cNvPr id="19" name="圖片 18"/>
          <p:cNvPicPr>
            <a:picLocks noChangeAspect="1"/>
          </p:cNvPicPr>
          <p:nvPr/>
        </p:nvPicPr>
        <p:blipFill>
          <a:blip r:embed="rId13"/>
          <a:stretch>
            <a:fillRect/>
          </a:stretch>
        </p:blipFill>
        <p:spPr>
          <a:xfrm>
            <a:off x="5821656" y="3194525"/>
            <a:ext cx="892168" cy="641559"/>
          </a:xfrm>
          <a:prstGeom prst="rect">
            <a:avLst/>
          </a:prstGeom>
        </p:spPr>
      </p:pic>
    </p:spTree>
    <p:extLst>
      <p:ext uri="{BB962C8B-B14F-4D97-AF65-F5344CB8AC3E}">
        <p14:creationId xmlns:p14="http://schemas.microsoft.com/office/powerpoint/2010/main" val="815970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量子計算機的發展</a:t>
            </a:r>
          </a:p>
        </p:txBody>
      </p:sp>
      <p:sp>
        <p:nvSpPr>
          <p:cNvPr id="3" name="文字版面配置區 2"/>
          <p:cNvSpPr>
            <a:spLocks noGrp="1"/>
          </p:cNvSpPr>
          <p:nvPr>
            <p:ph type="body" idx="1"/>
          </p:nvPr>
        </p:nvSpPr>
        <p:spPr>
          <a:xfrm>
            <a:off x="628650" y="1167533"/>
            <a:ext cx="7886700" cy="3599730"/>
          </a:xfrm>
        </p:spPr>
        <p:txBody>
          <a:bodyPr>
            <a:noAutofit/>
          </a:bodyPr>
          <a:lstStyle/>
          <a:p>
            <a:pPr marL="114300" indent="0">
              <a:lnSpc>
                <a:spcPct val="170000"/>
              </a:lnSpc>
              <a:buNone/>
            </a:pPr>
            <a:r>
              <a:rPr lang="zh-TW" altLang="en-US" sz="1400" dirty="0"/>
              <a:t>量子計算機的出現對網際網路安全造成了更大的威脅。量子計算機與目前使用的古典計算機在根本上運作方式不同：</a:t>
            </a:r>
            <a:endParaRPr lang="en-US" altLang="zh-TW" sz="1400" dirty="0"/>
          </a:p>
          <a:p>
            <a:pPr>
              <a:lnSpc>
                <a:spcPct val="170000"/>
              </a:lnSpc>
              <a:buFont typeface="Wingdings" panose="05000000000000000000" pitchFamily="2" charset="2"/>
              <a:buChar char="l"/>
            </a:pPr>
            <a:r>
              <a:rPr lang="zh-TW" altLang="en-US" sz="1400" dirty="0"/>
              <a:t>量子位元</a:t>
            </a:r>
            <a:r>
              <a:rPr lang="en-US" altLang="zh-TW" sz="1400" dirty="0"/>
              <a:t>(qubit)</a:t>
            </a:r>
            <a:r>
              <a:rPr lang="zh-TW" altLang="en-US" sz="1400" dirty="0"/>
              <a:t> </a:t>
            </a:r>
            <a:r>
              <a:rPr lang="en-US" altLang="zh-TW" sz="1400" dirty="0"/>
              <a:t>vs. </a:t>
            </a:r>
            <a:r>
              <a:rPr lang="zh-TW" altLang="en-US" sz="1400" dirty="0"/>
              <a:t>古典位元</a:t>
            </a:r>
            <a:endParaRPr lang="en-US" altLang="zh-TW" sz="1400" dirty="0"/>
          </a:p>
          <a:p>
            <a:pPr>
              <a:lnSpc>
                <a:spcPct val="170000"/>
              </a:lnSpc>
              <a:buFont typeface="Wingdings" panose="05000000000000000000" pitchFamily="2" charset="2"/>
              <a:buChar char="l"/>
            </a:pPr>
            <a:r>
              <a:rPr lang="zh-TW" altLang="en-US" sz="1400" dirty="0"/>
              <a:t>疊加態</a:t>
            </a:r>
            <a:endParaRPr lang="en-US" altLang="zh-TW" sz="1400" dirty="0"/>
          </a:p>
          <a:p>
            <a:pPr>
              <a:lnSpc>
                <a:spcPct val="170000"/>
              </a:lnSpc>
              <a:buFont typeface="Wingdings" panose="05000000000000000000" pitchFamily="2" charset="2"/>
              <a:buChar char="l"/>
            </a:pPr>
            <a:r>
              <a:rPr lang="zh-TW" altLang="en-US" sz="1400" dirty="0"/>
              <a:t>糾纏態</a:t>
            </a:r>
            <a:endParaRPr lang="en-US" altLang="zh-TW" sz="1400" dirty="0"/>
          </a:p>
          <a:p>
            <a:pPr marL="114300" indent="0">
              <a:lnSpc>
                <a:spcPct val="170000"/>
              </a:lnSpc>
              <a:buNone/>
            </a:pPr>
            <a:r>
              <a:rPr lang="en-US" altLang="zh-TW" sz="1400" dirty="0"/>
              <a:t>n</a:t>
            </a:r>
            <a:r>
              <a:rPr lang="zh-TW" altLang="en-US" sz="1400" dirty="0"/>
              <a:t>個</a:t>
            </a:r>
            <a:r>
              <a:rPr lang="en-US" altLang="zh-TW" sz="1400" dirty="0"/>
              <a:t>qubit</a:t>
            </a:r>
            <a:r>
              <a:rPr lang="zh-TW" altLang="en-US" sz="1400" dirty="0"/>
              <a:t>含有</a:t>
            </a:r>
            <a:r>
              <a:rPr lang="en-US" altLang="zh-TW" sz="1400" dirty="0"/>
              <a:t>2</a:t>
            </a:r>
            <a:r>
              <a:rPr lang="en-US" altLang="zh-TW" sz="1400" baseline="30000" dirty="0"/>
              <a:t>n</a:t>
            </a:r>
            <a:r>
              <a:rPr lang="zh-TW" altLang="en-US" sz="1400" dirty="0"/>
              <a:t>個狀態代表可以同時計算，與古典計算機相比，量子計算機在計算上表現出指數級的加速。量子計算機展示了量子優勢，因為它們執行了古典計算機無法在有限時間內完成的計算。這種量子計算機計算能力的提升為網際網路安全帶來了新的挑戰和影響。</a:t>
            </a:r>
          </a:p>
        </p:txBody>
      </p:sp>
      <p:sp>
        <p:nvSpPr>
          <p:cNvPr id="4" name="投影片編號版面配置區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3</a:t>
            </a:fld>
            <a:endParaRPr lang="zh-TW" altLang="en-US"/>
          </a:p>
        </p:txBody>
      </p:sp>
    </p:spTree>
    <p:extLst>
      <p:ext uri="{BB962C8B-B14F-4D97-AF65-F5344CB8AC3E}">
        <p14:creationId xmlns:p14="http://schemas.microsoft.com/office/powerpoint/2010/main" val="902562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1c02178ce09_0_15"/>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zh-TW" altLang="en-US" dirty="0"/>
              <a:t>前置安裝</a:t>
            </a:r>
            <a:r>
              <a:rPr lang="en-US" altLang="zh-TW" dirty="0" err="1"/>
              <a:t>qiskit</a:t>
            </a:r>
            <a:endParaRPr dirty="0"/>
          </a:p>
        </p:txBody>
      </p:sp>
      <p:sp>
        <p:nvSpPr>
          <p:cNvPr id="96" name="Google Shape;96;g1c02178ce09_0_1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30</a:t>
            </a:fld>
            <a:endParaRPr/>
          </a:p>
        </p:txBody>
      </p:sp>
      <p:sp>
        <p:nvSpPr>
          <p:cNvPr id="3" name="文字方塊 2"/>
          <p:cNvSpPr txBox="1"/>
          <p:nvPr/>
        </p:nvSpPr>
        <p:spPr>
          <a:xfrm flipH="1">
            <a:off x="628650" y="2041451"/>
            <a:ext cx="1641314" cy="307777"/>
          </a:xfrm>
          <a:prstGeom prst="rect">
            <a:avLst/>
          </a:prstGeom>
          <a:noFill/>
        </p:spPr>
        <p:txBody>
          <a:bodyPr wrap="square" rtlCol="0">
            <a:spAutoFit/>
          </a:bodyPr>
          <a:lstStyle/>
          <a:p>
            <a:r>
              <a:rPr lang="zh-TW" altLang="en-US" dirty="0"/>
              <a:t>執行以下程式碼：</a:t>
            </a:r>
          </a:p>
        </p:txBody>
      </p:sp>
      <p:pic>
        <p:nvPicPr>
          <p:cNvPr id="6" name="圖片 5"/>
          <p:cNvPicPr>
            <a:picLocks noChangeAspect="1"/>
          </p:cNvPicPr>
          <p:nvPr/>
        </p:nvPicPr>
        <p:blipFill>
          <a:blip r:embed="rId3"/>
          <a:stretch>
            <a:fillRect/>
          </a:stretch>
        </p:blipFill>
        <p:spPr>
          <a:xfrm>
            <a:off x="655251" y="2289812"/>
            <a:ext cx="3229426" cy="92405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Qiskit</a:t>
            </a:r>
            <a:r>
              <a:rPr lang="en-US" altLang="zh-TW" dirty="0"/>
              <a:t> 0.46 vs. </a:t>
            </a:r>
            <a:r>
              <a:rPr lang="en-US" altLang="zh-TW" dirty="0" err="1"/>
              <a:t>Qiskit</a:t>
            </a:r>
            <a:r>
              <a:rPr lang="en-US" altLang="zh-TW" dirty="0"/>
              <a:t> 1.0</a:t>
            </a:r>
            <a:endParaRPr lang="zh-TW" altLang="en-US" dirty="0"/>
          </a:p>
        </p:txBody>
      </p:sp>
      <p:sp>
        <p:nvSpPr>
          <p:cNvPr id="4" name="投影片編號版面配置區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31</a:t>
            </a:fld>
            <a:endParaRPr lang="zh-TW" altLang="en-US"/>
          </a:p>
        </p:txBody>
      </p:sp>
      <p:sp>
        <p:nvSpPr>
          <p:cNvPr id="5" name="Rectangle 1"/>
          <p:cNvSpPr>
            <a:spLocks noGrp="1" noChangeArrowheads="1"/>
          </p:cNvSpPr>
          <p:nvPr>
            <p:ph type="body" idx="1"/>
          </p:nvPr>
        </p:nvSpPr>
        <p:spPr bwMode="auto">
          <a:xfrm>
            <a:off x="698204" y="1147381"/>
            <a:ext cx="7747591" cy="2677656"/>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indent="0" eaLnBrk="0" fontAlgn="base" hangingPunct="0">
              <a:lnSpc>
                <a:spcPct val="200000"/>
              </a:lnSpc>
              <a:spcBef>
                <a:spcPct val="0"/>
              </a:spcBef>
              <a:spcAft>
                <a:spcPct val="0"/>
              </a:spcAft>
              <a:buClrTx/>
              <a:buSzTx/>
              <a:buNone/>
            </a:pPr>
            <a:r>
              <a:rPr lang="zh-TW" altLang="en-US" sz="1400" dirty="0"/>
              <a:t>從</a:t>
            </a:r>
            <a:r>
              <a:rPr lang="en-US" altLang="zh-TW" sz="1400" dirty="0" err="1"/>
              <a:t>qiskit</a:t>
            </a:r>
            <a:r>
              <a:rPr lang="zh-TW" altLang="en-US" sz="1400" dirty="0"/>
              <a:t> </a:t>
            </a:r>
            <a:r>
              <a:rPr lang="en-US" altLang="zh-TW" sz="1400" dirty="0"/>
              <a:t>0.46</a:t>
            </a:r>
            <a:r>
              <a:rPr lang="zh-TW" altLang="en-US" sz="1400" dirty="0"/>
              <a:t>到</a:t>
            </a:r>
            <a:r>
              <a:rPr lang="en-US" altLang="zh-TW" sz="1400" dirty="0" err="1"/>
              <a:t>qiskit</a:t>
            </a:r>
            <a:r>
              <a:rPr lang="zh-TW" altLang="en-US" sz="1400" dirty="0"/>
              <a:t> </a:t>
            </a:r>
            <a:r>
              <a:rPr lang="en-US" altLang="zh-TW" sz="1400" dirty="0"/>
              <a:t>1.0</a:t>
            </a:r>
            <a:r>
              <a:rPr lang="zh-TW" altLang="en-US" sz="1400" dirty="0"/>
              <a:t>，整體架構並沒有改變，只是將原始版本的</a:t>
            </a:r>
            <a:r>
              <a:rPr lang="en-US" altLang="zh-TW" sz="1400" dirty="0" err="1"/>
              <a:t>qiskit</a:t>
            </a:r>
            <a:r>
              <a:rPr lang="zh-TW" altLang="en-US" sz="1400" dirty="0"/>
              <a:t>用更大的</a:t>
            </a:r>
            <a:r>
              <a:rPr lang="en-US" altLang="zh-TW" sz="1400" dirty="0"/>
              <a:t>package</a:t>
            </a:r>
            <a:r>
              <a:rPr lang="zh-TW" altLang="en-US" sz="1400" dirty="0"/>
              <a:t> </a:t>
            </a:r>
            <a:r>
              <a:rPr lang="en-US" altLang="zh-TW" sz="1400" dirty="0"/>
              <a:t>(meta-package)</a:t>
            </a:r>
            <a:r>
              <a:rPr lang="zh-TW" altLang="en-US" sz="1400" dirty="0"/>
              <a:t>包裝起來，以下是針對此實驗會用到的模組更動進行說明：</a:t>
            </a:r>
            <a:endParaRPr lang="en-US" altLang="zh-TW" sz="1400" dirty="0"/>
          </a:p>
          <a:p>
            <a:pPr marL="800100" lvl="1" eaLnBrk="0" fontAlgn="base" hangingPunct="0">
              <a:lnSpc>
                <a:spcPct val="200000"/>
              </a:lnSpc>
              <a:spcBef>
                <a:spcPct val="0"/>
              </a:spcBef>
              <a:spcAft>
                <a:spcPct val="0"/>
              </a:spcAft>
              <a:buClrTx/>
              <a:buSzTx/>
              <a:buFont typeface="+mj-lt"/>
              <a:buAutoNum type="arabicPeriod"/>
            </a:pPr>
            <a:r>
              <a:rPr lang="zh-TW" altLang="en-US" sz="1400" dirty="0"/>
              <a:t>在</a:t>
            </a:r>
            <a:r>
              <a:rPr lang="en-US" altLang="zh-TW" sz="1400" dirty="0" err="1"/>
              <a:t>Qiskit</a:t>
            </a:r>
            <a:r>
              <a:rPr lang="zh-TW" altLang="en-US" sz="1400" dirty="0"/>
              <a:t> </a:t>
            </a:r>
            <a:r>
              <a:rPr lang="en-US" altLang="zh-TW" sz="1400" dirty="0"/>
              <a:t>1.0</a:t>
            </a:r>
            <a:r>
              <a:rPr lang="zh-TW" altLang="en-US" sz="1400" dirty="0"/>
              <a:t>中，</a:t>
            </a:r>
            <a:r>
              <a:rPr lang="en-US" altLang="zh-TW" sz="1400" dirty="0"/>
              <a:t>0.46</a:t>
            </a:r>
            <a:r>
              <a:rPr lang="zh-TW" altLang="en-US" sz="1400" dirty="0"/>
              <a:t>版本的</a:t>
            </a:r>
            <a:r>
              <a:rPr lang="en-US" altLang="zh-TW" sz="1400" dirty="0" err="1"/>
              <a:t>qiskit.Aer</a:t>
            </a:r>
            <a:r>
              <a:rPr lang="en-US" altLang="zh-TW" sz="1400" dirty="0"/>
              <a:t> </a:t>
            </a:r>
            <a:r>
              <a:rPr lang="zh-TW" altLang="en-US" sz="1400" dirty="0"/>
              <a:t>被移除，取而代之的是</a:t>
            </a:r>
            <a:r>
              <a:rPr lang="en-US" altLang="zh-TW" sz="1400" dirty="0" err="1"/>
              <a:t>qiskit_aer.Aer</a:t>
            </a:r>
            <a:endParaRPr lang="en-US" altLang="zh-TW" sz="1400" dirty="0"/>
          </a:p>
          <a:p>
            <a:pPr marL="800100" lvl="1" eaLnBrk="0" fontAlgn="base" hangingPunct="0">
              <a:lnSpc>
                <a:spcPct val="200000"/>
              </a:lnSpc>
              <a:spcBef>
                <a:spcPct val="0"/>
              </a:spcBef>
              <a:spcAft>
                <a:spcPct val="0"/>
              </a:spcAft>
              <a:buClrTx/>
              <a:buSzTx/>
              <a:buFont typeface="+mj-lt"/>
              <a:buAutoNum type="arabicPeriod"/>
            </a:pPr>
            <a:r>
              <a:rPr lang="zh-TW" altLang="en-US" sz="1400" dirty="0"/>
              <a:t>其中</a:t>
            </a:r>
            <a:r>
              <a:rPr lang="en-US" altLang="zh-TW" sz="1400" dirty="0"/>
              <a:t>0.46</a:t>
            </a:r>
            <a:r>
              <a:rPr lang="zh-TW" altLang="en-US" sz="1400" dirty="0"/>
              <a:t>版本的</a:t>
            </a:r>
            <a:r>
              <a:rPr lang="en-US" altLang="zh-TW" sz="1400" dirty="0"/>
              <a:t>execute()</a:t>
            </a:r>
            <a:r>
              <a:rPr lang="zh-TW" altLang="en-US" sz="1400" dirty="0"/>
              <a:t>函式也被移除，這個函式的功能被一個更高階的包裝器所涵蓋在其中，所以若要使用</a:t>
            </a:r>
            <a:r>
              <a:rPr lang="en-US" altLang="zh-TW" sz="1400" dirty="0"/>
              <a:t>execute()</a:t>
            </a:r>
            <a:r>
              <a:rPr lang="zh-TW" altLang="en-US" sz="1400" dirty="0"/>
              <a:t>的功能則必須使用</a:t>
            </a:r>
            <a:r>
              <a:rPr lang="en-US" altLang="zh-TW" sz="1400" dirty="0" err="1"/>
              <a:t>transpile</a:t>
            </a:r>
            <a:r>
              <a:rPr lang="en-US" altLang="zh-TW" sz="1400" dirty="0"/>
              <a:t>()</a:t>
            </a:r>
            <a:r>
              <a:rPr lang="zh-TW" altLang="en-US" sz="1400" dirty="0"/>
              <a:t>跟</a:t>
            </a:r>
            <a:r>
              <a:rPr lang="en-US" altLang="zh-TW" sz="1400" dirty="0" err="1"/>
              <a:t>backend.run</a:t>
            </a:r>
            <a:r>
              <a:rPr lang="en-US" altLang="zh-TW" sz="1400" dirty="0"/>
              <a:t>()</a:t>
            </a:r>
            <a:r>
              <a:rPr lang="zh-TW" altLang="en-US" sz="1400" dirty="0"/>
              <a:t>取代，以下是一個實作上的範例：</a:t>
            </a:r>
            <a:endParaRPr lang="en-US" altLang="zh-TW" sz="1400" dirty="0"/>
          </a:p>
        </p:txBody>
      </p:sp>
      <p:pic>
        <p:nvPicPr>
          <p:cNvPr id="6" name="圖片 5"/>
          <p:cNvPicPr>
            <a:picLocks noChangeAspect="1"/>
          </p:cNvPicPr>
          <p:nvPr/>
        </p:nvPicPr>
        <p:blipFill>
          <a:blip r:embed="rId2"/>
          <a:stretch>
            <a:fillRect/>
          </a:stretch>
        </p:blipFill>
        <p:spPr>
          <a:xfrm>
            <a:off x="812921" y="3890549"/>
            <a:ext cx="3227452" cy="655846"/>
          </a:xfrm>
          <a:prstGeom prst="rect">
            <a:avLst/>
          </a:prstGeom>
        </p:spPr>
      </p:pic>
      <p:pic>
        <p:nvPicPr>
          <p:cNvPr id="7" name="圖片 6"/>
          <p:cNvPicPr>
            <a:picLocks noChangeAspect="1"/>
          </p:cNvPicPr>
          <p:nvPr/>
        </p:nvPicPr>
        <p:blipFill>
          <a:blip r:embed="rId3"/>
          <a:stretch>
            <a:fillRect/>
          </a:stretch>
        </p:blipFill>
        <p:spPr>
          <a:xfrm>
            <a:off x="4991603" y="3898604"/>
            <a:ext cx="3384638" cy="639734"/>
          </a:xfrm>
          <a:prstGeom prst="rect">
            <a:avLst/>
          </a:prstGeom>
        </p:spPr>
      </p:pic>
      <p:sp>
        <p:nvSpPr>
          <p:cNvPr id="8" name="向右箭號 7"/>
          <p:cNvSpPr/>
          <p:nvPr/>
        </p:nvSpPr>
        <p:spPr>
          <a:xfrm>
            <a:off x="4346559" y="4076725"/>
            <a:ext cx="450882" cy="283493"/>
          </a:xfrm>
          <a:prstGeom prst="stripedRightArrow">
            <a:avLst>
              <a:gd name="adj1" fmla="val 44149"/>
              <a:gd name="adj2" fmla="val 50000"/>
            </a:avLst>
          </a:prstGeom>
          <a:solidFill>
            <a:srgbClr val="FFC000"/>
          </a:solidFill>
          <a:ln w="9525">
            <a:solidFill>
              <a:srgbClr val="EA76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656397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1d1be511281_0_15"/>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Practice Bell state entanglement</a:t>
            </a:r>
            <a:endParaRPr dirty="0"/>
          </a:p>
        </p:txBody>
      </p:sp>
      <p:sp>
        <p:nvSpPr>
          <p:cNvPr id="103" name="Google Shape;103;g1d1be511281_0_1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32</a:t>
            </a:fld>
            <a:endParaRPr/>
          </a:p>
        </p:txBody>
      </p:sp>
      <p:sp>
        <p:nvSpPr>
          <p:cNvPr id="4" name="文字方塊 3"/>
          <p:cNvSpPr txBox="1"/>
          <p:nvPr/>
        </p:nvSpPr>
        <p:spPr>
          <a:xfrm>
            <a:off x="698322" y="1140816"/>
            <a:ext cx="1637414" cy="307777"/>
          </a:xfrm>
          <a:prstGeom prst="rect">
            <a:avLst/>
          </a:prstGeom>
          <a:noFill/>
        </p:spPr>
        <p:txBody>
          <a:bodyPr wrap="square" rtlCol="0">
            <a:spAutoFit/>
          </a:bodyPr>
          <a:lstStyle/>
          <a:p>
            <a:r>
              <a:rPr lang="zh-TW" altLang="en-US" dirty="0"/>
              <a:t>執行以下程式碼：</a:t>
            </a:r>
          </a:p>
        </p:txBody>
      </p:sp>
      <p:sp>
        <p:nvSpPr>
          <p:cNvPr id="9" name="文字方塊 8"/>
          <p:cNvSpPr txBox="1"/>
          <p:nvPr/>
        </p:nvSpPr>
        <p:spPr>
          <a:xfrm>
            <a:off x="5329244" y="1140816"/>
            <a:ext cx="1637414" cy="307777"/>
          </a:xfrm>
          <a:prstGeom prst="rect">
            <a:avLst/>
          </a:prstGeom>
          <a:noFill/>
        </p:spPr>
        <p:txBody>
          <a:bodyPr wrap="square" rtlCol="0">
            <a:spAutoFit/>
          </a:bodyPr>
          <a:lstStyle/>
          <a:p>
            <a:r>
              <a:rPr lang="zh-TW" altLang="en-US" dirty="0"/>
              <a:t>執行結果輸出：</a:t>
            </a:r>
          </a:p>
        </p:txBody>
      </p:sp>
      <p:pic>
        <p:nvPicPr>
          <p:cNvPr id="2" name="圖片 1"/>
          <p:cNvPicPr>
            <a:picLocks noChangeAspect="1"/>
          </p:cNvPicPr>
          <p:nvPr/>
        </p:nvPicPr>
        <p:blipFill>
          <a:blip r:embed="rId3"/>
          <a:stretch>
            <a:fillRect/>
          </a:stretch>
        </p:blipFill>
        <p:spPr>
          <a:xfrm>
            <a:off x="698322" y="1448593"/>
            <a:ext cx="4358507" cy="3102162"/>
          </a:xfrm>
          <a:prstGeom prst="rect">
            <a:avLst/>
          </a:prstGeom>
        </p:spPr>
      </p:pic>
      <p:pic>
        <p:nvPicPr>
          <p:cNvPr id="6" name="圖片 5"/>
          <p:cNvPicPr>
            <a:picLocks noChangeAspect="1"/>
          </p:cNvPicPr>
          <p:nvPr/>
        </p:nvPicPr>
        <p:blipFill>
          <a:blip r:embed="rId4"/>
          <a:stretch>
            <a:fillRect/>
          </a:stretch>
        </p:blipFill>
        <p:spPr>
          <a:xfrm>
            <a:off x="5334385" y="1448593"/>
            <a:ext cx="3264545" cy="182748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1d1be511281_0_15"/>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Bell state entanglement</a:t>
            </a:r>
            <a:r>
              <a:rPr lang="en-US" altLang="zh-TW" dirty="0"/>
              <a:t>(Cont.)</a:t>
            </a:r>
            <a:endParaRPr dirty="0"/>
          </a:p>
        </p:txBody>
      </p:sp>
      <p:sp>
        <p:nvSpPr>
          <p:cNvPr id="103" name="Google Shape;103;g1d1be511281_0_1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33</a:t>
            </a:fld>
            <a:endParaRPr/>
          </a:p>
        </p:txBody>
      </p:sp>
      <p:sp>
        <p:nvSpPr>
          <p:cNvPr id="4" name="文字方塊 3"/>
          <p:cNvSpPr txBox="1"/>
          <p:nvPr/>
        </p:nvSpPr>
        <p:spPr>
          <a:xfrm>
            <a:off x="698322" y="1140816"/>
            <a:ext cx="1637414" cy="307777"/>
          </a:xfrm>
          <a:prstGeom prst="rect">
            <a:avLst/>
          </a:prstGeom>
          <a:noFill/>
        </p:spPr>
        <p:txBody>
          <a:bodyPr wrap="square" rtlCol="0">
            <a:spAutoFit/>
          </a:bodyPr>
          <a:lstStyle/>
          <a:p>
            <a:r>
              <a:rPr lang="zh-TW" altLang="en-US" dirty="0"/>
              <a:t>測量結果可視化：</a:t>
            </a:r>
          </a:p>
        </p:txBody>
      </p:sp>
      <p:sp>
        <p:nvSpPr>
          <p:cNvPr id="9" name="文字方塊 8"/>
          <p:cNvSpPr txBox="1"/>
          <p:nvPr/>
        </p:nvSpPr>
        <p:spPr>
          <a:xfrm>
            <a:off x="5329244" y="1140816"/>
            <a:ext cx="1637414" cy="307777"/>
          </a:xfrm>
          <a:prstGeom prst="rect">
            <a:avLst/>
          </a:prstGeom>
          <a:noFill/>
        </p:spPr>
        <p:txBody>
          <a:bodyPr wrap="square" rtlCol="0">
            <a:spAutoFit/>
          </a:bodyPr>
          <a:lstStyle/>
          <a:p>
            <a:r>
              <a:rPr lang="zh-TW" altLang="en-US" dirty="0"/>
              <a:t>執行結果輸出：</a:t>
            </a:r>
          </a:p>
        </p:txBody>
      </p:sp>
      <p:pic>
        <p:nvPicPr>
          <p:cNvPr id="3" name="圖片 2"/>
          <p:cNvPicPr>
            <a:picLocks noChangeAspect="1"/>
          </p:cNvPicPr>
          <p:nvPr/>
        </p:nvPicPr>
        <p:blipFill>
          <a:blip r:embed="rId3"/>
          <a:stretch>
            <a:fillRect/>
          </a:stretch>
        </p:blipFill>
        <p:spPr>
          <a:xfrm>
            <a:off x="698322" y="1448593"/>
            <a:ext cx="3873678" cy="2854289"/>
          </a:xfrm>
          <a:prstGeom prst="rect">
            <a:avLst/>
          </a:prstGeom>
        </p:spPr>
      </p:pic>
      <p:pic>
        <p:nvPicPr>
          <p:cNvPr id="5" name="圖片 4"/>
          <p:cNvPicPr>
            <a:picLocks noChangeAspect="1"/>
          </p:cNvPicPr>
          <p:nvPr/>
        </p:nvPicPr>
        <p:blipFill>
          <a:blip r:embed="rId4"/>
          <a:stretch>
            <a:fillRect/>
          </a:stretch>
        </p:blipFill>
        <p:spPr>
          <a:xfrm>
            <a:off x="5329244" y="1578373"/>
            <a:ext cx="3379899" cy="2370735"/>
          </a:xfrm>
          <a:prstGeom prst="rect">
            <a:avLst/>
          </a:prstGeom>
        </p:spPr>
      </p:pic>
    </p:spTree>
    <p:extLst>
      <p:ext uri="{BB962C8B-B14F-4D97-AF65-F5344CB8AC3E}">
        <p14:creationId xmlns:p14="http://schemas.microsoft.com/office/powerpoint/2010/main" val="2399412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1d1be511281_0_21"/>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p>
            <a:pPr lvl="0"/>
            <a:r>
              <a:rPr lang="en-US" dirty="0"/>
              <a:t>quantum teleportation</a:t>
            </a:r>
            <a:endParaRPr dirty="0"/>
          </a:p>
        </p:txBody>
      </p:sp>
      <p:sp>
        <p:nvSpPr>
          <p:cNvPr id="110" name="Google Shape;110;g1d1be511281_0_2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34</a:t>
            </a:fld>
            <a:endParaRPr/>
          </a:p>
        </p:txBody>
      </p:sp>
      <p:sp>
        <p:nvSpPr>
          <p:cNvPr id="8" name="文字方塊 7"/>
          <p:cNvSpPr txBox="1"/>
          <p:nvPr/>
        </p:nvSpPr>
        <p:spPr>
          <a:xfrm>
            <a:off x="698322" y="1140816"/>
            <a:ext cx="1637414" cy="307777"/>
          </a:xfrm>
          <a:prstGeom prst="rect">
            <a:avLst/>
          </a:prstGeom>
          <a:noFill/>
        </p:spPr>
        <p:txBody>
          <a:bodyPr wrap="square" rtlCol="0">
            <a:spAutoFit/>
          </a:bodyPr>
          <a:lstStyle/>
          <a:p>
            <a:r>
              <a:rPr lang="zh-TW" altLang="en-US" dirty="0"/>
              <a:t>執行以下程式碼：</a:t>
            </a:r>
          </a:p>
        </p:txBody>
      </p:sp>
      <p:sp>
        <p:nvSpPr>
          <p:cNvPr id="10" name="文字方塊 9"/>
          <p:cNvSpPr txBox="1"/>
          <p:nvPr/>
        </p:nvSpPr>
        <p:spPr>
          <a:xfrm>
            <a:off x="4572000" y="3395114"/>
            <a:ext cx="1637414" cy="307777"/>
          </a:xfrm>
          <a:prstGeom prst="rect">
            <a:avLst/>
          </a:prstGeom>
          <a:noFill/>
        </p:spPr>
        <p:txBody>
          <a:bodyPr wrap="square" rtlCol="0">
            <a:spAutoFit/>
          </a:bodyPr>
          <a:lstStyle/>
          <a:p>
            <a:r>
              <a:rPr lang="zh-TW" altLang="en-US" dirty="0"/>
              <a:t>執行結果輸出：</a:t>
            </a:r>
          </a:p>
        </p:txBody>
      </p:sp>
      <p:pic>
        <p:nvPicPr>
          <p:cNvPr id="5" name="圖片 4"/>
          <p:cNvPicPr>
            <a:picLocks noChangeAspect="1"/>
          </p:cNvPicPr>
          <p:nvPr/>
        </p:nvPicPr>
        <p:blipFill>
          <a:blip r:embed="rId3"/>
          <a:stretch>
            <a:fillRect/>
          </a:stretch>
        </p:blipFill>
        <p:spPr>
          <a:xfrm>
            <a:off x="698322" y="1452971"/>
            <a:ext cx="3605932" cy="3109247"/>
          </a:xfrm>
          <a:prstGeom prst="rect">
            <a:avLst/>
          </a:prstGeom>
        </p:spPr>
      </p:pic>
      <p:pic>
        <p:nvPicPr>
          <p:cNvPr id="6" name="圖片 5"/>
          <p:cNvPicPr>
            <a:picLocks noChangeAspect="1"/>
          </p:cNvPicPr>
          <p:nvPr/>
        </p:nvPicPr>
        <p:blipFill>
          <a:blip r:embed="rId4"/>
          <a:stretch>
            <a:fillRect/>
          </a:stretch>
        </p:blipFill>
        <p:spPr>
          <a:xfrm>
            <a:off x="4572000" y="1433411"/>
            <a:ext cx="3387736" cy="1950224"/>
          </a:xfrm>
          <a:prstGeom prst="rect">
            <a:avLst/>
          </a:prstGeom>
        </p:spPr>
      </p:pic>
      <p:pic>
        <p:nvPicPr>
          <p:cNvPr id="7" name="圖片 6"/>
          <p:cNvPicPr>
            <a:picLocks noChangeAspect="1"/>
          </p:cNvPicPr>
          <p:nvPr/>
        </p:nvPicPr>
        <p:blipFill>
          <a:blip r:embed="rId5"/>
          <a:stretch>
            <a:fillRect/>
          </a:stretch>
        </p:blipFill>
        <p:spPr>
          <a:xfrm>
            <a:off x="4572000" y="3702891"/>
            <a:ext cx="4209160" cy="1014998"/>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1d1be511281_0_21"/>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p>
            <a:pPr lvl="0"/>
            <a:r>
              <a:rPr lang="en-US" dirty="0"/>
              <a:t>quantum teleportation</a:t>
            </a:r>
            <a:r>
              <a:rPr lang="en-US" altLang="zh-TW" dirty="0"/>
              <a:t>(cont.)</a:t>
            </a:r>
            <a:endParaRPr dirty="0"/>
          </a:p>
        </p:txBody>
      </p:sp>
      <p:sp>
        <p:nvSpPr>
          <p:cNvPr id="110" name="Google Shape;110;g1d1be511281_0_2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35</a:t>
            </a:fld>
            <a:endParaRPr/>
          </a:p>
        </p:txBody>
      </p:sp>
      <p:sp>
        <p:nvSpPr>
          <p:cNvPr id="8" name="文字方塊 7"/>
          <p:cNvSpPr txBox="1"/>
          <p:nvPr/>
        </p:nvSpPr>
        <p:spPr>
          <a:xfrm>
            <a:off x="698322" y="1140816"/>
            <a:ext cx="1637414" cy="307777"/>
          </a:xfrm>
          <a:prstGeom prst="rect">
            <a:avLst/>
          </a:prstGeom>
          <a:noFill/>
        </p:spPr>
        <p:txBody>
          <a:bodyPr wrap="square" rtlCol="0">
            <a:spAutoFit/>
          </a:bodyPr>
          <a:lstStyle/>
          <a:p>
            <a:r>
              <a:rPr lang="zh-TW" altLang="en-US" dirty="0"/>
              <a:t>執行以下程式碼：</a:t>
            </a:r>
          </a:p>
        </p:txBody>
      </p:sp>
      <p:sp>
        <p:nvSpPr>
          <p:cNvPr id="10" name="文字方塊 9"/>
          <p:cNvSpPr txBox="1"/>
          <p:nvPr/>
        </p:nvSpPr>
        <p:spPr>
          <a:xfrm>
            <a:off x="4820536" y="1140816"/>
            <a:ext cx="1637414" cy="307777"/>
          </a:xfrm>
          <a:prstGeom prst="rect">
            <a:avLst/>
          </a:prstGeom>
          <a:noFill/>
        </p:spPr>
        <p:txBody>
          <a:bodyPr wrap="square" rtlCol="0">
            <a:spAutoFit/>
          </a:bodyPr>
          <a:lstStyle/>
          <a:p>
            <a:r>
              <a:rPr lang="zh-TW" altLang="en-US" dirty="0"/>
              <a:t>執行結果輸出：</a:t>
            </a:r>
          </a:p>
        </p:txBody>
      </p:sp>
      <p:pic>
        <p:nvPicPr>
          <p:cNvPr id="2" name="圖片 1"/>
          <p:cNvPicPr>
            <a:picLocks noChangeAspect="1"/>
          </p:cNvPicPr>
          <p:nvPr/>
        </p:nvPicPr>
        <p:blipFill>
          <a:blip r:embed="rId3"/>
          <a:stretch>
            <a:fillRect/>
          </a:stretch>
        </p:blipFill>
        <p:spPr>
          <a:xfrm>
            <a:off x="698322" y="1448593"/>
            <a:ext cx="3505083" cy="2958553"/>
          </a:xfrm>
          <a:prstGeom prst="rect">
            <a:avLst/>
          </a:prstGeom>
        </p:spPr>
      </p:pic>
      <p:pic>
        <p:nvPicPr>
          <p:cNvPr id="3" name="圖片 2"/>
          <p:cNvPicPr>
            <a:picLocks noChangeAspect="1"/>
          </p:cNvPicPr>
          <p:nvPr/>
        </p:nvPicPr>
        <p:blipFill>
          <a:blip r:embed="rId4"/>
          <a:stretch>
            <a:fillRect/>
          </a:stretch>
        </p:blipFill>
        <p:spPr>
          <a:xfrm>
            <a:off x="4820536" y="1448593"/>
            <a:ext cx="3822737" cy="2608882"/>
          </a:xfrm>
          <a:prstGeom prst="rect">
            <a:avLst/>
          </a:prstGeom>
        </p:spPr>
      </p:pic>
    </p:spTree>
    <p:extLst>
      <p:ext uri="{BB962C8B-B14F-4D97-AF65-F5344CB8AC3E}">
        <p14:creationId xmlns:p14="http://schemas.microsoft.com/office/powerpoint/2010/main" val="2779740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1d1be511281_0_21"/>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p>
            <a:pPr lvl="0"/>
            <a:r>
              <a:rPr lang="en-US" dirty="0"/>
              <a:t>entanglement swapping</a:t>
            </a:r>
            <a:endParaRPr dirty="0"/>
          </a:p>
        </p:txBody>
      </p:sp>
      <p:sp>
        <p:nvSpPr>
          <p:cNvPr id="110" name="Google Shape;110;g1d1be511281_0_2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36</a:t>
            </a:fld>
            <a:endParaRPr/>
          </a:p>
        </p:txBody>
      </p:sp>
      <p:sp>
        <p:nvSpPr>
          <p:cNvPr id="9" name="文字方塊 8"/>
          <p:cNvSpPr txBox="1"/>
          <p:nvPr/>
        </p:nvSpPr>
        <p:spPr>
          <a:xfrm>
            <a:off x="698322" y="1140816"/>
            <a:ext cx="1637414" cy="307777"/>
          </a:xfrm>
          <a:prstGeom prst="rect">
            <a:avLst/>
          </a:prstGeom>
          <a:noFill/>
        </p:spPr>
        <p:txBody>
          <a:bodyPr wrap="square" rtlCol="0">
            <a:spAutoFit/>
          </a:bodyPr>
          <a:lstStyle/>
          <a:p>
            <a:r>
              <a:rPr lang="zh-TW" altLang="en-US" dirty="0"/>
              <a:t>執行以下程式碼：</a:t>
            </a:r>
          </a:p>
        </p:txBody>
      </p:sp>
      <p:pic>
        <p:nvPicPr>
          <p:cNvPr id="2" name="圖片 1"/>
          <p:cNvPicPr>
            <a:picLocks noChangeAspect="1"/>
          </p:cNvPicPr>
          <p:nvPr/>
        </p:nvPicPr>
        <p:blipFill>
          <a:blip r:embed="rId3"/>
          <a:stretch>
            <a:fillRect/>
          </a:stretch>
        </p:blipFill>
        <p:spPr>
          <a:xfrm>
            <a:off x="698323" y="1448594"/>
            <a:ext cx="3490906" cy="3308688"/>
          </a:xfrm>
          <a:prstGeom prst="rect">
            <a:avLst/>
          </a:prstGeom>
        </p:spPr>
      </p:pic>
      <p:pic>
        <p:nvPicPr>
          <p:cNvPr id="3" name="圖片 2"/>
          <p:cNvPicPr>
            <a:picLocks noChangeAspect="1"/>
          </p:cNvPicPr>
          <p:nvPr/>
        </p:nvPicPr>
        <p:blipFill>
          <a:blip r:embed="rId4"/>
          <a:stretch>
            <a:fillRect/>
          </a:stretch>
        </p:blipFill>
        <p:spPr>
          <a:xfrm>
            <a:off x="4572000" y="1448593"/>
            <a:ext cx="3924020" cy="3103345"/>
          </a:xfrm>
          <a:prstGeom prst="rect">
            <a:avLst/>
          </a:prstGeom>
        </p:spPr>
      </p:pic>
    </p:spTree>
    <p:extLst>
      <p:ext uri="{BB962C8B-B14F-4D97-AF65-F5344CB8AC3E}">
        <p14:creationId xmlns:p14="http://schemas.microsoft.com/office/powerpoint/2010/main" val="2896063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1d1be511281_0_21"/>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p>
            <a:pPr lvl="0"/>
            <a:r>
              <a:rPr lang="en-US" altLang="zh-TW" dirty="0"/>
              <a:t>entanglement swapping</a:t>
            </a:r>
            <a:r>
              <a:rPr lang="zh-TW" altLang="en-US" dirty="0"/>
              <a:t> </a:t>
            </a:r>
            <a:r>
              <a:rPr lang="en-US" altLang="zh-TW" dirty="0"/>
              <a:t>(cont.)</a:t>
            </a:r>
            <a:endParaRPr dirty="0"/>
          </a:p>
        </p:txBody>
      </p:sp>
      <p:sp>
        <p:nvSpPr>
          <p:cNvPr id="110" name="Google Shape;110;g1d1be511281_0_2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37</a:t>
            </a:fld>
            <a:endParaRPr/>
          </a:p>
        </p:txBody>
      </p:sp>
      <p:sp>
        <p:nvSpPr>
          <p:cNvPr id="4" name="文字方塊 3"/>
          <p:cNvSpPr txBox="1"/>
          <p:nvPr/>
        </p:nvSpPr>
        <p:spPr>
          <a:xfrm>
            <a:off x="758898" y="1268044"/>
            <a:ext cx="1637414" cy="307777"/>
          </a:xfrm>
          <a:prstGeom prst="rect">
            <a:avLst/>
          </a:prstGeom>
          <a:noFill/>
        </p:spPr>
        <p:txBody>
          <a:bodyPr wrap="square" rtlCol="0">
            <a:spAutoFit/>
          </a:bodyPr>
          <a:lstStyle/>
          <a:p>
            <a:r>
              <a:rPr lang="zh-TW" altLang="en-US" dirty="0"/>
              <a:t>執行結果輸出：</a:t>
            </a:r>
          </a:p>
        </p:txBody>
      </p:sp>
      <p:pic>
        <p:nvPicPr>
          <p:cNvPr id="3" name="圖片 2"/>
          <p:cNvPicPr>
            <a:picLocks noChangeAspect="1"/>
          </p:cNvPicPr>
          <p:nvPr/>
        </p:nvPicPr>
        <p:blipFill>
          <a:blip r:embed="rId3"/>
          <a:stretch>
            <a:fillRect/>
          </a:stretch>
        </p:blipFill>
        <p:spPr>
          <a:xfrm>
            <a:off x="758898" y="1575821"/>
            <a:ext cx="6921639" cy="2974536"/>
          </a:xfrm>
          <a:prstGeom prst="rect">
            <a:avLst/>
          </a:prstGeom>
        </p:spPr>
      </p:pic>
    </p:spTree>
    <p:extLst>
      <p:ext uri="{BB962C8B-B14F-4D97-AF65-F5344CB8AC3E}">
        <p14:creationId xmlns:p14="http://schemas.microsoft.com/office/powerpoint/2010/main" val="21333812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1d1be511281_0_21"/>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p>
            <a:pPr lvl="0"/>
            <a:r>
              <a:rPr lang="en-US" altLang="zh-TW" dirty="0"/>
              <a:t>entanglement swapping</a:t>
            </a:r>
            <a:r>
              <a:rPr lang="zh-TW" altLang="en-US" dirty="0"/>
              <a:t> </a:t>
            </a:r>
            <a:r>
              <a:rPr lang="en-US" altLang="zh-TW" dirty="0"/>
              <a:t>(cont.)</a:t>
            </a:r>
            <a:endParaRPr dirty="0"/>
          </a:p>
        </p:txBody>
      </p:sp>
      <p:sp>
        <p:nvSpPr>
          <p:cNvPr id="110" name="Google Shape;110;g1d1be511281_0_2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38</a:t>
            </a:fld>
            <a:endParaRPr/>
          </a:p>
        </p:txBody>
      </p:sp>
      <p:sp>
        <p:nvSpPr>
          <p:cNvPr id="4" name="文字方塊 3"/>
          <p:cNvSpPr txBox="1"/>
          <p:nvPr/>
        </p:nvSpPr>
        <p:spPr>
          <a:xfrm>
            <a:off x="698322" y="1140816"/>
            <a:ext cx="1637414" cy="307777"/>
          </a:xfrm>
          <a:prstGeom prst="rect">
            <a:avLst/>
          </a:prstGeom>
          <a:noFill/>
        </p:spPr>
        <p:txBody>
          <a:bodyPr wrap="square" rtlCol="0">
            <a:spAutoFit/>
          </a:bodyPr>
          <a:lstStyle/>
          <a:p>
            <a:r>
              <a:rPr lang="zh-TW" altLang="en-US" dirty="0"/>
              <a:t>執行以下程式碼：</a:t>
            </a:r>
          </a:p>
        </p:txBody>
      </p:sp>
      <p:sp>
        <p:nvSpPr>
          <p:cNvPr id="6" name="文字方塊 5"/>
          <p:cNvSpPr txBox="1"/>
          <p:nvPr/>
        </p:nvSpPr>
        <p:spPr>
          <a:xfrm>
            <a:off x="4678768" y="1140816"/>
            <a:ext cx="1637414" cy="307777"/>
          </a:xfrm>
          <a:prstGeom prst="rect">
            <a:avLst/>
          </a:prstGeom>
          <a:noFill/>
        </p:spPr>
        <p:txBody>
          <a:bodyPr wrap="square" rtlCol="0">
            <a:spAutoFit/>
          </a:bodyPr>
          <a:lstStyle/>
          <a:p>
            <a:r>
              <a:rPr lang="zh-TW" altLang="en-US" dirty="0"/>
              <a:t>執行結果輸出：</a:t>
            </a:r>
          </a:p>
        </p:txBody>
      </p:sp>
      <p:pic>
        <p:nvPicPr>
          <p:cNvPr id="5" name="圖片 4"/>
          <p:cNvPicPr>
            <a:picLocks noChangeAspect="1"/>
          </p:cNvPicPr>
          <p:nvPr/>
        </p:nvPicPr>
        <p:blipFill>
          <a:blip r:embed="rId3"/>
          <a:stretch>
            <a:fillRect/>
          </a:stretch>
        </p:blipFill>
        <p:spPr>
          <a:xfrm>
            <a:off x="628650" y="1448593"/>
            <a:ext cx="4020111" cy="2305372"/>
          </a:xfrm>
          <a:prstGeom prst="rect">
            <a:avLst/>
          </a:prstGeom>
        </p:spPr>
      </p:pic>
      <p:pic>
        <p:nvPicPr>
          <p:cNvPr id="7" name="圖片 6"/>
          <p:cNvPicPr>
            <a:picLocks noChangeAspect="1"/>
          </p:cNvPicPr>
          <p:nvPr/>
        </p:nvPicPr>
        <p:blipFill>
          <a:blip r:embed="rId4"/>
          <a:stretch>
            <a:fillRect/>
          </a:stretch>
        </p:blipFill>
        <p:spPr>
          <a:xfrm>
            <a:off x="4678768" y="1448593"/>
            <a:ext cx="3999920" cy="2843545"/>
          </a:xfrm>
          <a:prstGeom prst="rect">
            <a:avLst/>
          </a:prstGeom>
        </p:spPr>
      </p:pic>
    </p:spTree>
    <p:extLst>
      <p:ext uri="{BB962C8B-B14F-4D97-AF65-F5344CB8AC3E}">
        <p14:creationId xmlns:p14="http://schemas.microsoft.com/office/powerpoint/2010/main" val="16843051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1c02178ce09_0_15"/>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zh-TW" altLang="en-US" dirty="0"/>
              <a:t>作業說明</a:t>
            </a:r>
            <a:endParaRPr dirty="0"/>
          </a:p>
        </p:txBody>
      </p:sp>
      <p:sp>
        <p:nvSpPr>
          <p:cNvPr id="95" name="Google Shape;95;g1c02178ce09_0_15"/>
          <p:cNvSpPr txBox="1">
            <a:spLocks noGrp="1"/>
          </p:cNvSpPr>
          <p:nvPr>
            <p:ph type="body" idx="1"/>
          </p:nvPr>
        </p:nvSpPr>
        <p:spPr>
          <a:xfrm>
            <a:off x="756241" y="979211"/>
            <a:ext cx="7886700" cy="3263400"/>
          </a:xfrm>
          <a:prstGeom prst="rect">
            <a:avLst/>
          </a:prstGeom>
          <a:noFill/>
          <a:ln>
            <a:noFill/>
          </a:ln>
        </p:spPr>
        <p:txBody>
          <a:bodyPr spcFirstLastPara="1" wrap="square" lIns="91425" tIns="45700" rIns="91425" bIns="45700" anchor="t" anchorCtr="0">
            <a:normAutofit/>
          </a:bodyPr>
          <a:lstStyle/>
          <a:p>
            <a:pPr marL="0" lvl="0" indent="0">
              <a:lnSpc>
                <a:spcPct val="150000"/>
              </a:lnSpc>
              <a:buNone/>
            </a:pPr>
            <a:r>
              <a:rPr lang="zh-TW" altLang="en-US" sz="1600" dirty="0"/>
              <a:t>請依照上課所學，模擬</a:t>
            </a:r>
            <a:r>
              <a:rPr lang="en-US" altLang="zh-TW" sz="1600" dirty="0"/>
              <a:t>Fig. 3</a:t>
            </a:r>
            <a:r>
              <a:rPr lang="zh-TW" altLang="en-US" sz="1600" dirty="0"/>
              <a:t>的情境，假設</a:t>
            </a:r>
            <a:r>
              <a:rPr lang="en-US" altLang="zh-TW" sz="1600" dirty="0"/>
              <a:t>Alice</a:t>
            </a:r>
            <a:r>
              <a:rPr lang="zh-TW" altLang="en-US" sz="1600" dirty="0"/>
              <a:t>、</a:t>
            </a:r>
            <a:r>
              <a:rPr lang="en-US" altLang="zh-TW" sz="1600" dirty="0"/>
              <a:t>R1</a:t>
            </a:r>
            <a:r>
              <a:rPr lang="zh-TW" altLang="en-US" sz="1600" dirty="0"/>
              <a:t>、</a:t>
            </a:r>
            <a:r>
              <a:rPr lang="en-US" altLang="zh-TW" sz="1600" dirty="0"/>
              <a:t>R2</a:t>
            </a:r>
            <a:r>
              <a:rPr lang="zh-TW" altLang="en-US" sz="1600" dirty="0"/>
              <a:t>、</a:t>
            </a:r>
            <a:r>
              <a:rPr lang="en-US" altLang="zh-TW" sz="1600" dirty="0"/>
              <a:t>R3</a:t>
            </a:r>
            <a:r>
              <a:rPr lang="zh-TW" altLang="en-US" sz="1600" dirty="0"/>
              <a:t>、</a:t>
            </a:r>
            <a:r>
              <a:rPr lang="en-US" altLang="zh-TW" sz="1600" dirty="0"/>
              <a:t>Bob</a:t>
            </a:r>
            <a:r>
              <a:rPr lang="zh-TW" altLang="en-US" sz="1600" dirty="0"/>
              <a:t>排成一線，而且只有相鄰節點間有光纖連線可以形成量子糾纏配對</a:t>
            </a:r>
            <a:r>
              <a:rPr lang="en-US" altLang="zh-TW" sz="1600" dirty="0"/>
              <a:t>(</a:t>
            </a:r>
            <a:r>
              <a:rPr lang="en-US" altLang="zh-TW" sz="1600" dirty="0" err="1"/>
              <a:t>entaglement</a:t>
            </a:r>
            <a:r>
              <a:rPr lang="en-US" altLang="zh-TW" sz="1600" dirty="0"/>
              <a:t> pair)</a:t>
            </a:r>
            <a:r>
              <a:rPr lang="zh-TW" altLang="en-US" sz="1600" dirty="0"/>
              <a:t>量子粒子</a:t>
            </a:r>
            <a:r>
              <a:rPr lang="en-US" altLang="zh-TW" sz="1600" dirty="0"/>
              <a:t>(</a:t>
            </a:r>
            <a:r>
              <a:rPr lang="zh-TW" altLang="en-US" sz="1600" dirty="0"/>
              <a:t>位元</a:t>
            </a:r>
            <a:r>
              <a:rPr lang="en-US" altLang="zh-TW" sz="1600" dirty="0"/>
              <a:t>)</a:t>
            </a:r>
            <a:r>
              <a:rPr lang="zh-TW" altLang="en-US" sz="1600" dirty="0"/>
              <a:t>，請設計一個量子程式形成一個量子線路，可以模擬依序形成量子糾纏配對的順序以及執行糾纏對調</a:t>
            </a:r>
            <a:r>
              <a:rPr lang="en-US" altLang="zh-TW" sz="1600" dirty="0"/>
              <a:t>(entanglement swap)</a:t>
            </a:r>
            <a:r>
              <a:rPr lang="zh-TW" altLang="en-US" sz="1600" dirty="0"/>
              <a:t>操作的順序，最後使得</a:t>
            </a:r>
            <a:r>
              <a:rPr lang="en-US" altLang="zh-TW" sz="1600" dirty="0"/>
              <a:t>Alice</a:t>
            </a:r>
            <a:r>
              <a:rPr lang="zh-TW" altLang="en-US" sz="1600" dirty="0"/>
              <a:t>與</a:t>
            </a:r>
            <a:r>
              <a:rPr lang="en-US" altLang="zh-TW" sz="1600" dirty="0"/>
              <a:t>Bob</a:t>
            </a:r>
            <a:r>
              <a:rPr lang="zh-TW" altLang="en-US" sz="1600" dirty="0"/>
              <a:t>之間可以形成一對量子糾纏配對量子粒子</a:t>
            </a:r>
            <a:r>
              <a:rPr lang="en-US" altLang="zh-TW" sz="1600" dirty="0"/>
              <a:t>(</a:t>
            </a:r>
            <a:r>
              <a:rPr lang="zh-TW" altLang="en-US" sz="1600" dirty="0"/>
              <a:t>位元</a:t>
            </a:r>
            <a:r>
              <a:rPr lang="en-US" altLang="zh-TW" sz="1600" dirty="0"/>
              <a:t>)</a:t>
            </a:r>
            <a:r>
              <a:rPr lang="zh-TW" altLang="en-US" sz="1600" dirty="0"/>
              <a:t>。程式需要進行量子測量以驗證</a:t>
            </a:r>
            <a:r>
              <a:rPr lang="en-US" altLang="zh-TW" sz="1600" dirty="0"/>
              <a:t>Alice</a:t>
            </a:r>
            <a:r>
              <a:rPr lang="zh-TW" altLang="en-US" sz="1600" dirty="0"/>
              <a:t>與</a:t>
            </a:r>
            <a:r>
              <a:rPr lang="en-US" altLang="zh-TW" sz="1600" dirty="0"/>
              <a:t>Bob</a:t>
            </a:r>
            <a:r>
              <a:rPr lang="zh-TW" altLang="en-US" sz="1600" dirty="0"/>
              <a:t>的確處於量子糾纏的狀態。</a:t>
            </a:r>
            <a:endParaRPr sz="1600" dirty="0"/>
          </a:p>
        </p:txBody>
      </p:sp>
      <p:sp>
        <p:nvSpPr>
          <p:cNvPr id="96" name="Google Shape;96;g1c02178ce09_0_1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39</a:t>
            </a:fld>
            <a:endParaRPr/>
          </a:p>
        </p:txBody>
      </p:sp>
      <p:pic>
        <p:nvPicPr>
          <p:cNvPr id="5" name="圖片 4"/>
          <p:cNvPicPr>
            <a:picLocks noChangeAspect="1"/>
          </p:cNvPicPr>
          <p:nvPr/>
        </p:nvPicPr>
        <p:blipFill>
          <a:blip r:embed="rId3"/>
          <a:stretch>
            <a:fillRect/>
          </a:stretch>
        </p:blipFill>
        <p:spPr>
          <a:xfrm>
            <a:off x="1269259" y="3365736"/>
            <a:ext cx="3693854" cy="1675427"/>
          </a:xfrm>
          <a:prstGeom prst="rect">
            <a:avLst/>
          </a:prstGeom>
        </p:spPr>
      </p:pic>
      <p:pic>
        <p:nvPicPr>
          <p:cNvPr id="7" name="圖片 6"/>
          <p:cNvPicPr>
            <a:picLocks noChangeAspect="1"/>
          </p:cNvPicPr>
          <p:nvPr/>
        </p:nvPicPr>
        <p:blipFill>
          <a:blip r:embed="rId4"/>
          <a:stretch>
            <a:fillRect/>
          </a:stretch>
        </p:blipFill>
        <p:spPr>
          <a:xfrm>
            <a:off x="5476131" y="3111963"/>
            <a:ext cx="2219925" cy="1655300"/>
          </a:xfrm>
          <a:prstGeom prst="rect">
            <a:avLst/>
          </a:prstGeom>
        </p:spPr>
      </p:pic>
      <p:sp>
        <p:nvSpPr>
          <p:cNvPr id="9" name="文字方塊 8"/>
          <p:cNvSpPr txBox="1"/>
          <p:nvPr/>
        </p:nvSpPr>
        <p:spPr>
          <a:xfrm>
            <a:off x="6068565" y="4733386"/>
            <a:ext cx="1261884" cy="307777"/>
          </a:xfrm>
          <a:prstGeom prst="rect">
            <a:avLst/>
          </a:prstGeom>
          <a:noFill/>
        </p:spPr>
        <p:txBody>
          <a:bodyPr wrap="none" rtlCol="0">
            <a:spAutoFit/>
          </a:bodyPr>
          <a:lstStyle/>
          <a:p>
            <a:r>
              <a:rPr lang="zh-TW" altLang="en-US" dirty="0"/>
              <a:t>輸出結果範例</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over">
            <a:extLst>
              <a:ext uri="{FF2B5EF4-FFF2-40B4-BE49-F238E27FC236}">
                <a16:creationId xmlns:a16="http://schemas.microsoft.com/office/drawing/2014/main" id="{1CB436DA-AA29-4D37-B2F9-2BD21619E9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954" y="208080"/>
            <a:ext cx="3688596" cy="5136639"/>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94;g10b70956f60_16_37">
            <a:extLst>
              <a:ext uri="{FF2B5EF4-FFF2-40B4-BE49-F238E27FC236}">
                <a16:creationId xmlns:a16="http://schemas.microsoft.com/office/drawing/2014/main" id="{EC7AF9A5-3A3B-489F-89C0-64ED2A281B4C}"/>
              </a:ext>
            </a:extLst>
          </p:cNvPr>
          <p:cNvSpPr txBox="1"/>
          <p:nvPr/>
        </p:nvSpPr>
        <p:spPr>
          <a:xfrm>
            <a:off x="4073229" y="1487824"/>
            <a:ext cx="5070771" cy="2231370"/>
          </a:xfrm>
          <a:prstGeom prst="rect">
            <a:avLst/>
          </a:prstGeom>
          <a:noFill/>
          <a:ln>
            <a:noFill/>
          </a:ln>
        </p:spPr>
        <p:txBody>
          <a:bodyPr spcFirstLastPara="1" wrap="square" lIns="68575" tIns="68575" rIns="68575" bIns="68575" anchor="t" anchorCtr="0">
            <a:spAutoFit/>
          </a:bodyPr>
          <a:lstStyle/>
          <a:p>
            <a:pPr marL="342900" lvl="0" indent="-292100">
              <a:buSzPts val="2000"/>
              <a:buChar char="●"/>
            </a:pPr>
            <a:r>
              <a:rPr lang="en-US" altLang="zh-TW" sz="1800" dirty="0"/>
              <a:t>Easy to Learn Quantum Programming --</a:t>
            </a:r>
            <a:br>
              <a:rPr lang="en-US" altLang="zh-TW" sz="1800" dirty="0"/>
            </a:br>
            <a:r>
              <a:rPr lang="en-US" altLang="zh-TW" sz="1600" i="1" dirty="0"/>
              <a:t>From Quantum Bit to Quantum Algorithm</a:t>
            </a:r>
          </a:p>
          <a:p>
            <a:pPr marL="342900" lvl="0" indent="-292100" algn="just">
              <a:buSzPts val="2000"/>
              <a:buChar char="●"/>
            </a:pPr>
            <a:r>
              <a:rPr lang="en-US" altLang="zh-TW" sz="1600" dirty="0"/>
              <a:t>My book was published in Chinese in August 2022.</a:t>
            </a:r>
          </a:p>
          <a:p>
            <a:pPr marL="342900" lvl="0" indent="-292100" algn="just">
              <a:buSzPts val="2000"/>
              <a:buChar char="●"/>
            </a:pPr>
            <a:r>
              <a:rPr lang="en-US" altLang="zh-TW" sz="1600" dirty="0"/>
              <a:t>ISBN: 9786263242715</a:t>
            </a:r>
          </a:p>
          <a:p>
            <a:pPr marL="342900" lvl="0" indent="-292100" algn="just">
              <a:buSzPts val="2000"/>
              <a:buChar char="●"/>
            </a:pPr>
            <a:r>
              <a:rPr lang="en-US" altLang="zh-TW" sz="1600" dirty="0"/>
              <a:t>You can buy the book via:</a:t>
            </a:r>
          </a:p>
          <a:p>
            <a:pPr marL="50800" lvl="1" algn="just">
              <a:buSzPts val="2000"/>
            </a:pPr>
            <a:r>
              <a:rPr lang="en-US" altLang="zh-TW" dirty="0">
                <a:hlinkClick r:id="rId3"/>
              </a:rPr>
              <a:t>https://www.books.com.tw/products/0010933217?sloc=main</a:t>
            </a:r>
            <a:endParaRPr lang="en-US" altLang="zh-TW" sz="1600" dirty="0"/>
          </a:p>
          <a:p>
            <a:pPr marL="342900" lvl="0" indent="-292100" algn="just">
              <a:buSzPts val="2000"/>
              <a:buChar char="●"/>
            </a:pPr>
            <a:endParaRPr lang="en-US" altLang="zh-TW" sz="2000" dirty="0"/>
          </a:p>
          <a:p>
            <a:pPr marL="342900" lvl="0" indent="-292100" algn="just">
              <a:buSzPts val="2000"/>
              <a:buChar char="●"/>
            </a:pPr>
            <a:endParaRPr lang="en-US" altLang="zh-TW" sz="2000" dirty="0"/>
          </a:p>
        </p:txBody>
      </p:sp>
      <p:sp>
        <p:nvSpPr>
          <p:cNvPr id="2" name="投影片編號版面配置區 1">
            <a:extLst>
              <a:ext uri="{FF2B5EF4-FFF2-40B4-BE49-F238E27FC236}">
                <a16:creationId xmlns:a16="http://schemas.microsoft.com/office/drawing/2014/main" id="{9C0D9904-C0C2-44CE-A298-23E0A2C0ED0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4</a:t>
            </a:fld>
            <a:endParaRPr lang="zh-TW" altLang="en-US"/>
          </a:p>
        </p:txBody>
      </p:sp>
    </p:spTree>
    <p:extLst>
      <p:ext uri="{BB962C8B-B14F-4D97-AF65-F5344CB8AC3E}">
        <p14:creationId xmlns:p14="http://schemas.microsoft.com/office/powerpoint/2010/main" val="34227086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1d1be511281_0_15"/>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hint</a:t>
            </a:r>
            <a:endParaRPr dirty="0"/>
          </a:p>
        </p:txBody>
      </p:sp>
      <p:sp>
        <p:nvSpPr>
          <p:cNvPr id="102" name="Google Shape;102;g1d1be511281_0_15"/>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zh-TW" altLang="en-US" sz="2000" dirty="0"/>
              <a:t>總共需準備</a:t>
            </a:r>
            <a:r>
              <a:rPr lang="en-US" altLang="zh-TW" sz="2000" dirty="0"/>
              <a:t>8</a:t>
            </a:r>
            <a:r>
              <a:rPr lang="zh-TW" altLang="en-US" sz="2000" dirty="0"/>
              <a:t>個</a:t>
            </a:r>
            <a:r>
              <a:rPr lang="en-US" altLang="zh-TW" sz="2000" dirty="0"/>
              <a:t>qubit</a:t>
            </a:r>
            <a:r>
              <a:rPr lang="zh-TW" altLang="en-US" sz="2000" dirty="0"/>
              <a:t>，包含</a:t>
            </a:r>
            <a:r>
              <a:rPr lang="en-US" altLang="zh-TW" sz="2000" dirty="0"/>
              <a:t>Alice*1,3</a:t>
            </a:r>
            <a:r>
              <a:rPr lang="zh-TW" altLang="en-US" sz="2000" dirty="0"/>
              <a:t>個中繼器各*</a:t>
            </a:r>
            <a:r>
              <a:rPr lang="en-US" altLang="zh-TW" sz="2000" dirty="0"/>
              <a:t>2,Bob</a:t>
            </a:r>
            <a:r>
              <a:rPr lang="zh-TW" altLang="en-US" sz="2000" dirty="0"/>
              <a:t>*</a:t>
            </a:r>
            <a:r>
              <a:rPr lang="en-US" altLang="zh-TW" sz="2000" dirty="0"/>
              <a:t>1</a:t>
            </a:r>
            <a:r>
              <a:rPr lang="zh-TW" altLang="en-US" sz="2000" dirty="0"/>
              <a:t>，</a:t>
            </a:r>
            <a:endParaRPr lang="en-US" altLang="zh-TW" sz="2000" dirty="0"/>
          </a:p>
          <a:p>
            <a:pPr marL="0" lvl="0" indent="0">
              <a:buNone/>
            </a:pPr>
            <a:r>
              <a:rPr lang="zh-TW" altLang="en-US" sz="2000" dirty="0"/>
              <a:t>可參考</a:t>
            </a:r>
            <a:r>
              <a:rPr lang="en-US" altLang="zh-TW" sz="2000" dirty="0"/>
              <a:t>entanglement swapping</a:t>
            </a:r>
            <a:r>
              <a:rPr lang="zh-TW" altLang="en-US" sz="2000" dirty="0"/>
              <a:t>的實驗線路做修改</a:t>
            </a:r>
            <a:endParaRPr sz="2000" dirty="0"/>
          </a:p>
        </p:txBody>
      </p:sp>
      <p:sp>
        <p:nvSpPr>
          <p:cNvPr id="103" name="Google Shape;103;g1d1be511281_0_1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40</a:t>
            </a:fld>
            <a:endParaRPr/>
          </a:p>
        </p:txBody>
      </p:sp>
      <p:pic>
        <p:nvPicPr>
          <p:cNvPr id="5" name="圖片 4"/>
          <p:cNvPicPr>
            <a:picLocks noChangeAspect="1"/>
          </p:cNvPicPr>
          <p:nvPr/>
        </p:nvPicPr>
        <p:blipFill>
          <a:blip r:embed="rId3"/>
          <a:stretch>
            <a:fillRect/>
          </a:stretch>
        </p:blipFill>
        <p:spPr>
          <a:xfrm>
            <a:off x="1244812" y="2297415"/>
            <a:ext cx="2794794" cy="2743748"/>
          </a:xfrm>
          <a:prstGeom prst="rect">
            <a:avLst/>
          </a:prstGeom>
        </p:spPr>
      </p:pic>
      <p:pic>
        <p:nvPicPr>
          <p:cNvPr id="6" name="圖片 5"/>
          <p:cNvPicPr>
            <a:picLocks noChangeAspect="1"/>
          </p:cNvPicPr>
          <p:nvPr/>
        </p:nvPicPr>
        <p:blipFill>
          <a:blip r:embed="rId4"/>
          <a:stretch>
            <a:fillRect/>
          </a:stretch>
        </p:blipFill>
        <p:spPr>
          <a:xfrm>
            <a:off x="4416056" y="2297415"/>
            <a:ext cx="3176354" cy="265267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FF9971E-AFA5-456C-BA8C-6C6A957ABB17}"/>
              </a:ext>
            </a:extLst>
          </p:cNvPr>
          <p:cNvSpPr>
            <a:spLocks noGrp="1"/>
          </p:cNvSpPr>
          <p:nvPr>
            <p:ph type="title"/>
          </p:nvPr>
        </p:nvSpPr>
        <p:spPr>
          <a:xfrm>
            <a:off x="247650" y="342900"/>
            <a:ext cx="8439150" cy="791548"/>
          </a:xfrm>
        </p:spPr>
        <p:txBody>
          <a:bodyPr/>
          <a:lstStyle/>
          <a:p>
            <a:r>
              <a:rPr lang="en-US" altLang="zh-TW" dirty="0"/>
              <a:t>The code of Bell-state programming</a:t>
            </a:r>
            <a:endParaRPr lang="zh-TW" altLang="en-US" dirty="0"/>
          </a:p>
        </p:txBody>
      </p:sp>
      <p:pic>
        <p:nvPicPr>
          <p:cNvPr id="4" name="圖片 3">
            <a:extLst>
              <a:ext uri="{FF2B5EF4-FFF2-40B4-BE49-F238E27FC236}">
                <a16:creationId xmlns:a16="http://schemas.microsoft.com/office/drawing/2014/main" id="{BF72055E-B142-4C2D-819F-3ACF14D4C852}"/>
              </a:ext>
            </a:extLst>
          </p:cNvPr>
          <p:cNvPicPr>
            <a:picLocks noChangeAspect="1"/>
          </p:cNvPicPr>
          <p:nvPr/>
        </p:nvPicPr>
        <p:blipFill>
          <a:blip r:embed="rId2"/>
          <a:stretch>
            <a:fillRect/>
          </a:stretch>
        </p:blipFill>
        <p:spPr>
          <a:xfrm>
            <a:off x="247650" y="1043823"/>
            <a:ext cx="5198409" cy="1683185"/>
          </a:xfrm>
          <a:prstGeom prst="rect">
            <a:avLst/>
          </a:prstGeom>
        </p:spPr>
      </p:pic>
      <p:pic>
        <p:nvPicPr>
          <p:cNvPr id="5" name="Picture 2">
            <a:extLst>
              <a:ext uri="{FF2B5EF4-FFF2-40B4-BE49-F238E27FC236}">
                <a16:creationId xmlns:a16="http://schemas.microsoft.com/office/drawing/2014/main" id="{7F63B23D-D15D-430C-B626-A599545B6E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2421" y="1006696"/>
            <a:ext cx="2506120" cy="1896259"/>
          </a:xfrm>
          <a:prstGeom prst="rect">
            <a:avLst/>
          </a:prstGeom>
          <a:noFill/>
          <a:extLst>
            <a:ext uri="{909E8E84-426E-40DD-AFC4-6F175D3DCCD1}">
              <a14:hiddenFill xmlns:a14="http://schemas.microsoft.com/office/drawing/2010/main">
                <a:solidFill>
                  <a:srgbClr val="FFFFFF"/>
                </a:solidFill>
              </a14:hiddenFill>
            </a:ext>
          </a:extLst>
        </p:spPr>
      </p:pic>
      <p:pic>
        <p:nvPicPr>
          <p:cNvPr id="6" name="圖片 5">
            <a:extLst>
              <a:ext uri="{FF2B5EF4-FFF2-40B4-BE49-F238E27FC236}">
                <a16:creationId xmlns:a16="http://schemas.microsoft.com/office/drawing/2014/main" id="{3A606C10-B288-4B0D-9AE0-7985F3CA7DCD}"/>
              </a:ext>
            </a:extLst>
          </p:cNvPr>
          <p:cNvPicPr>
            <a:picLocks noChangeAspect="1"/>
          </p:cNvPicPr>
          <p:nvPr/>
        </p:nvPicPr>
        <p:blipFill>
          <a:blip r:embed="rId4"/>
          <a:stretch>
            <a:fillRect/>
          </a:stretch>
        </p:blipFill>
        <p:spPr>
          <a:xfrm>
            <a:off x="247650" y="2864212"/>
            <a:ext cx="5224318" cy="2205324"/>
          </a:xfrm>
          <a:prstGeom prst="rect">
            <a:avLst/>
          </a:prstGeom>
        </p:spPr>
      </p:pic>
      <p:pic>
        <p:nvPicPr>
          <p:cNvPr id="7" name="Picture 4">
            <a:extLst>
              <a:ext uri="{FF2B5EF4-FFF2-40B4-BE49-F238E27FC236}">
                <a16:creationId xmlns:a16="http://schemas.microsoft.com/office/drawing/2014/main" id="{D1535CDC-D53C-4A08-85BF-23414E0725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8264" y="3027149"/>
            <a:ext cx="2998536" cy="2042387"/>
          </a:xfrm>
          <a:prstGeom prst="rect">
            <a:avLst/>
          </a:prstGeom>
          <a:noFill/>
          <a:extLst>
            <a:ext uri="{909E8E84-426E-40DD-AFC4-6F175D3DCCD1}">
              <a14:hiddenFill xmlns:a14="http://schemas.microsoft.com/office/drawing/2010/main">
                <a:solidFill>
                  <a:srgbClr val="FFFFFF"/>
                </a:solidFill>
              </a14:hiddenFill>
            </a:ext>
          </a:extLst>
        </p:spPr>
      </p:pic>
      <p:sp>
        <p:nvSpPr>
          <p:cNvPr id="8" name="投影片編號版面配置區 7">
            <a:extLst>
              <a:ext uri="{FF2B5EF4-FFF2-40B4-BE49-F238E27FC236}">
                <a16:creationId xmlns:a16="http://schemas.microsoft.com/office/drawing/2014/main" id="{73BA86DB-F3BA-4002-9FA7-46BC78675E0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5</a:t>
            </a:fld>
            <a:endParaRPr lang="zh-TW" altLang="en-US"/>
          </a:p>
        </p:txBody>
      </p:sp>
    </p:spTree>
    <p:extLst>
      <p:ext uri="{BB962C8B-B14F-4D97-AF65-F5344CB8AC3E}">
        <p14:creationId xmlns:p14="http://schemas.microsoft.com/office/powerpoint/2010/main" val="2984126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1a8481dc845_2_52"/>
          <p:cNvSpPr txBox="1">
            <a:spLocks noGrp="1"/>
          </p:cNvSpPr>
          <p:nvPr>
            <p:ph type="title"/>
          </p:nvPr>
        </p:nvSpPr>
        <p:spPr>
          <a:xfrm>
            <a:off x="394378" y="106040"/>
            <a:ext cx="8229600" cy="1028700"/>
          </a:xfrm>
          <a:prstGeom prst="rect">
            <a:avLst/>
          </a:prstGeom>
        </p:spPr>
        <p:txBody>
          <a:bodyPr spcFirstLastPara="1" wrap="square" lIns="68575" tIns="34275" rIns="68575" bIns="34275" anchor="ctr" anchorCtr="0">
            <a:noAutofit/>
          </a:bodyPr>
          <a:lstStyle/>
          <a:p>
            <a:pPr lvl="0"/>
            <a:r>
              <a:rPr lang="en-US" altLang="zh-TW" sz="3600" dirty="0"/>
              <a:t>Quantum Entanglement</a:t>
            </a:r>
            <a:endParaRPr dirty="0"/>
          </a:p>
        </p:txBody>
      </p:sp>
      <p:sp>
        <p:nvSpPr>
          <p:cNvPr id="110" name="Google Shape;110;g1a8481dc845_2_52"/>
          <p:cNvSpPr txBox="1">
            <a:spLocks noGrp="1"/>
          </p:cNvSpPr>
          <p:nvPr>
            <p:ph type="sldNum" idx="12"/>
          </p:nvPr>
        </p:nvSpPr>
        <p:spPr>
          <a:xfrm>
            <a:off x="7010400" y="4856560"/>
            <a:ext cx="2133600" cy="180900"/>
          </a:xfrm>
          <a:prstGeom prst="rect">
            <a:avLst/>
          </a:prstGeom>
        </p:spPr>
        <p:txBody>
          <a:bodyPr spcFirstLastPara="1" wrap="square" lIns="68575" tIns="34275" rIns="68575" bIns="34275" anchor="b" anchorCtr="0">
            <a:noAutofit/>
          </a:bodyPr>
          <a:lstStyle/>
          <a:p>
            <a:pPr marL="0" lvl="0" indent="0" algn="r" rtl="0">
              <a:spcBef>
                <a:spcPts val="0"/>
              </a:spcBef>
              <a:spcAft>
                <a:spcPts val="0"/>
              </a:spcAft>
              <a:buNone/>
            </a:pPr>
            <a:fld id="{00000000-1234-1234-1234-123412341234}" type="slidenum">
              <a:rPr lang="en-US"/>
              <a:t>6</a:t>
            </a:fld>
            <a:endParaRPr dirty="0"/>
          </a:p>
        </p:txBody>
      </p:sp>
      <p:sp>
        <p:nvSpPr>
          <p:cNvPr id="111" name="Google Shape;111;g1a8481dc845_2_52"/>
          <p:cNvSpPr txBox="1"/>
          <p:nvPr/>
        </p:nvSpPr>
        <p:spPr>
          <a:xfrm>
            <a:off x="-90741" y="805274"/>
            <a:ext cx="6861490" cy="2733026"/>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rgbClr val="00007D"/>
              </a:buClr>
              <a:buSzPts val="1600"/>
              <a:buChar char="■"/>
            </a:pPr>
            <a:r>
              <a:rPr lang="en-US" sz="1600" dirty="0"/>
              <a:t>Quantum entanglement, introduced by Schrodinger and referred to as </a:t>
            </a:r>
            <a:r>
              <a:rPr lang="en-US" sz="1600" dirty="0">
                <a:solidFill>
                  <a:srgbClr val="FF0000"/>
                </a:solidFill>
              </a:rPr>
              <a:t>“spooky action at a distance” </a:t>
            </a:r>
            <a:r>
              <a:rPr lang="en-US" sz="1600" dirty="0"/>
              <a:t>by Einstein, is very critical in quantum mechanics.</a:t>
            </a:r>
          </a:p>
          <a:p>
            <a:pPr marL="457200" lvl="0" indent="-330200" algn="l" rtl="0">
              <a:lnSpc>
                <a:spcPct val="115000"/>
              </a:lnSpc>
              <a:spcBef>
                <a:spcPts val="0"/>
              </a:spcBef>
              <a:spcAft>
                <a:spcPts val="0"/>
              </a:spcAft>
              <a:buClr>
                <a:srgbClr val="00007D"/>
              </a:buClr>
              <a:buSzPts val="1600"/>
              <a:buChar char="■"/>
            </a:pPr>
            <a:r>
              <a:rPr lang="en-US" sz="1600" dirty="0"/>
              <a:t>In physics, action at a distance is the concept that an object can be affected without being physically touched by another object.</a:t>
            </a:r>
            <a:endParaRPr sz="1600" dirty="0"/>
          </a:p>
          <a:p>
            <a:pPr marL="457200" lvl="0" indent="-330200" algn="l" rtl="0">
              <a:lnSpc>
                <a:spcPct val="115000"/>
              </a:lnSpc>
              <a:spcBef>
                <a:spcPts val="0"/>
              </a:spcBef>
              <a:spcAft>
                <a:spcPts val="0"/>
              </a:spcAft>
              <a:buClr>
                <a:srgbClr val="00007D"/>
              </a:buClr>
              <a:buSzPts val="1600"/>
              <a:buChar char="■"/>
            </a:pPr>
            <a:r>
              <a:rPr lang="en-US" sz="1600" dirty="0"/>
              <a:t>For example, regarding two entangled photons with opposite polarization, if one photon is observed (or measured) to be vertically polarized, then the other photon must be observed to be horizontally polarized.</a:t>
            </a:r>
            <a:endParaRPr sz="1600" dirty="0"/>
          </a:p>
        </p:txBody>
      </p:sp>
      <p:pic>
        <p:nvPicPr>
          <p:cNvPr id="112" name="Google Shape;112;g1a8481dc845_2_52"/>
          <p:cNvPicPr preferRelativeResize="0"/>
          <p:nvPr/>
        </p:nvPicPr>
        <p:blipFill>
          <a:blip r:embed="rId3">
            <a:alphaModFix/>
          </a:blip>
          <a:stretch>
            <a:fillRect/>
          </a:stretch>
        </p:blipFill>
        <p:spPr>
          <a:xfrm>
            <a:off x="3664708" y="3179759"/>
            <a:ext cx="2914217" cy="1486773"/>
          </a:xfrm>
          <a:prstGeom prst="rect">
            <a:avLst/>
          </a:prstGeom>
          <a:noFill/>
          <a:ln>
            <a:noFill/>
          </a:ln>
        </p:spPr>
      </p:pic>
      <p:sp>
        <p:nvSpPr>
          <p:cNvPr id="113" name="Google Shape;113;g1a8481dc845_2_52"/>
          <p:cNvSpPr txBox="1"/>
          <p:nvPr/>
        </p:nvSpPr>
        <p:spPr>
          <a:xfrm>
            <a:off x="3782291" y="4730812"/>
            <a:ext cx="2863115" cy="43239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700" dirty="0"/>
              <a:t>Source : https://www.quantamagazine.org/how-bells-theorem-proved-spooky-action-at-a-distance-is-real-20210720/</a:t>
            </a:r>
            <a:endParaRPr sz="700" dirty="0"/>
          </a:p>
        </p:txBody>
      </p:sp>
      <p:sp>
        <p:nvSpPr>
          <p:cNvPr id="114" name="Google Shape;114;g1a8481dc845_2_52"/>
          <p:cNvSpPr txBox="1"/>
          <p:nvPr/>
        </p:nvSpPr>
        <p:spPr>
          <a:xfrm>
            <a:off x="3974700" y="3262883"/>
            <a:ext cx="30357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dirty="0">
                <a:solidFill>
                  <a:srgbClr val="FF0000"/>
                </a:solidFill>
              </a:rPr>
              <a:t>Quantum entanglement</a:t>
            </a:r>
            <a:endParaRPr sz="1600" b="1" dirty="0">
              <a:solidFill>
                <a:srgbClr val="FF0000"/>
              </a:solidFill>
            </a:endParaRPr>
          </a:p>
        </p:txBody>
      </p:sp>
      <p:pic>
        <p:nvPicPr>
          <p:cNvPr id="9" name="Picture 2" descr="https://upload.wikimedia.org/wikipedia/commons/thumb/d/d5/Niels_Bohr_Albert_Einstein_by_Ehrenfest.jpg/220px-Niels_Bohr_Albert_Einstein_by_Ehrenfest.jpg">
            <a:extLst>
              <a:ext uri="{FF2B5EF4-FFF2-40B4-BE49-F238E27FC236}">
                <a16:creationId xmlns:a16="http://schemas.microsoft.com/office/drawing/2014/main" id="{8D2F91FD-E4B5-4C0A-8B7C-7F38DD697C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1638" y="1328669"/>
            <a:ext cx="2329739" cy="33675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D15F1E18-2FAC-423C-A2CE-D20272F848B3}"/>
              </a:ext>
            </a:extLst>
          </p:cNvPr>
          <p:cNvPicPr>
            <a:picLocks noChangeAspect="1"/>
          </p:cNvPicPr>
          <p:nvPr/>
        </p:nvPicPr>
        <p:blipFill>
          <a:blip r:embed="rId2"/>
          <a:stretch>
            <a:fillRect/>
          </a:stretch>
        </p:blipFill>
        <p:spPr>
          <a:xfrm>
            <a:off x="229660" y="1202024"/>
            <a:ext cx="7587429" cy="3287647"/>
          </a:xfrm>
          <a:prstGeom prst="rect">
            <a:avLst/>
          </a:prstGeom>
        </p:spPr>
      </p:pic>
      <p:sp>
        <p:nvSpPr>
          <p:cNvPr id="2" name="標題 1">
            <a:extLst>
              <a:ext uri="{FF2B5EF4-FFF2-40B4-BE49-F238E27FC236}">
                <a16:creationId xmlns:a16="http://schemas.microsoft.com/office/drawing/2014/main" id="{F83848EB-9A6C-4DDC-838F-DB0D9500AD98}"/>
              </a:ext>
            </a:extLst>
          </p:cNvPr>
          <p:cNvSpPr>
            <a:spLocks noGrp="1"/>
          </p:cNvSpPr>
          <p:nvPr>
            <p:ph type="title"/>
          </p:nvPr>
        </p:nvSpPr>
        <p:spPr>
          <a:xfrm>
            <a:off x="371260" y="302508"/>
            <a:ext cx="8772740" cy="1069092"/>
          </a:xfrm>
        </p:spPr>
        <p:txBody>
          <a:bodyPr/>
          <a:lstStyle/>
          <a:p>
            <a:r>
              <a:rPr lang="en-US" altLang="zh-TW" sz="2800" dirty="0"/>
              <a:t>2022 Nobel Prize in Physics</a:t>
            </a:r>
            <a:br>
              <a:rPr lang="en-US" altLang="zh-TW" sz="2800" dirty="0"/>
            </a:br>
            <a:r>
              <a:rPr lang="en-US" altLang="zh-TW" sz="1800" dirty="0"/>
              <a:t>for experiments with entangled photons, establishing the violation of Bell inequalities and pioneering quantum information science</a:t>
            </a:r>
            <a:endParaRPr lang="zh-TW" altLang="en-US" sz="1800" dirty="0"/>
          </a:p>
        </p:txBody>
      </p:sp>
      <p:sp>
        <p:nvSpPr>
          <p:cNvPr id="3" name="文字版面配置區 2">
            <a:extLst>
              <a:ext uri="{FF2B5EF4-FFF2-40B4-BE49-F238E27FC236}">
                <a16:creationId xmlns:a16="http://schemas.microsoft.com/office/drawing/2014/main" id="{F453EC72-BFE8-4851-AB1B-656E61500406}"/>
              </a:ext>
            </a:extLst>
          </p:cNvPr>
          <p:cNvSpPr>
            <a:spLocks noGrp="1"/>
          </p:cNvSpPr>
          <p:nvPr>
            <p:ph type="body" idx="1"/>
          </p:nvPr>
        </p:nvSpPr>
        <p:spPr>
          <a:xfrm>
            <a:off x="229660" y="4398030"/>
            <a:ext cx="8622145" cy="665460"/>
          </a:xfrm>
        </p:spPr>
        <p:txBody>
          <a:bodyPr/>
          <a:lstStyle/>
          <a:p>
            <a:pPr marL="114300" indent="0">
              <a:buNone/>
            </a:pPr>
            <a:r>
              <a:rPr lang="en-US" altLang="zh-TW" sz="1800" dirty="0"/>
              <a:t>Alain Aspect (France)     John </a:t>
            </a:r>
            <a:r>
              <a:rPr lang="en-US" altLang="zh-TW" sz="1800" dirty="0" err="1"/>
              <a:t>Clauser</a:t>
            </a:r>
            <a:r>
              <a:rPr lang="en-US" altLang="zh-TW" sz="1800" dirty="0"/>
              <a:t> (USA)     Anton </a:t>
            </a:r>
            <a:r>
              <a:rPr lang="en-US" altLang="zh-TW" sz="1800" dirty="0" err="1"/>
              <a:t>Zeilinger</a:t>
            </a:r>
            <a:r>
              <a:rPr lang="en-US" altLang="zh-TW" sz="1800" dirty="0"/>
              <a:t> (Austria)</a:t>
            </a:r>
            <a:endParaRPr lang="zh-TW" altLang="en-US" sz="1800" dirty="0"/>
          </a:p>
        </p:txBody>
      </p:sp>
      <p:sp>
        <p:nvSpPr>
          <p:cNvPr id="4" name="投影片編號版面配置區 3">
            <a:extLst>
              <a:ext uri="{FF2B5EF4-FFF2-40B4-BE49-F238E27FC236}">
                <a16:creationId xmlns:a16="http://schemas.microsoft.com/office/drawing/2014/main" id="{88E0AF38-62AE-44F5-8168-B5A871D9B09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3072124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1a8481dc845_3_78"/>
          <p:cNvSpPr txBox="1">
            <a:spLocks noGrp="1"/>
          </p:cNvSpPr>
          <p:nvPr>
            <p:ph type="title"/>
          </p:nvPr>
        </p:nvSpPr>
        <p:spPr>
          <a:xfrm>
            <a:off x="457200" y="342900"/>
            <a:ext cx="8229600" cy="1028700"/>
          </a:xfrm>
          <a:prstGeom prst="rect">
            <a:avLst/>
          </a:prstGeom>
        </p:spPr>
        <p:txBody>
          <a:bodyPr spcFirstLastPara="1" wrap="square" lIns="68575" tIns="34275" rIns="68575" bIns="34275" anchor="ctr" anchorCtr="0">
            <a:noAutofit/>
          </a:bodyPr>
          <a:lstStyle/>
          <a:p>
            <a:pPr marL="0" lvl="0" indent="0" algn="l" rtl="0">
              <a:lnSpc>
                <a:spcPct val="125000"/>
              </a:lnSpc>
              <a:spcBef>
                <a:spcPts val="1800"/>
              </a:spcBef>
              <a:spcAft>
                <a:spcPts val="1800"/>
              </a:spcAft>
              <a:buNone/>
            </a:pPr>
            <a:r>
              <a:rPr lang="en-US" altLang="zh-TW" dirty="0">
                <a:solidFill>
                  <a:srgbClr val="161616"/>
                </a:solidFill>
                <a:highlight>
                  <a:srgbClr val="FFFFFF"/>
                </a:highlight>
              </a:rPr>
              <a:t>EPR</a:t>
            </a:r>
            <a:r>
              <a:rPr lang="zh-TW" altLang="en-US" dirty="0">
                <a:solidFill>
                  <a:srgbClr val="161616"/>
                </a:solidFill>
                <a:highlight>
                  <a:srgbClr val="FFFFFF"/>
                </a:highlight>
              </a:rPr>
              <a:t> </a:t>
            </a:r>
            <a:r>
              <a:rPr lang="en-US" altLang="zh-TW" dirty="0">
                <a:solidFill>
                  <a:srgbClr val="161616"/>
                </a:solidFill>
                <a:highlight>
                  <a:srgbClr val="FFFFFF"/>
                </a:highlight>
              </a:rPr>
              <a:t>Pair or Bell State</a:t>
            </a:r>
            <a:endParaRPr dirty="0"/>
          </a:p>
        </p:txBody>
      </p:sp>
      <p:sp>
        <p:nvSpPr>
          <p:cNvPr id="134" name="Google Shape;134;g1a8481dc845_3_78"/>
          <p:cNvSpPr txBox="1">
            <a:spLocks noGrp="1"/>
          </p:cNvSpPr>
          <p:nvPr>
            <p:ph type="sldNum" idx="12"/>
          </p:nvPr>
        </p:nvSpPr>
        <p:spPr>
          <a:xfrm>
            <a:off x="7010400" y="4856560"/>
            <a:ext cx="2133600" cy="180900"/>
          </a:xfrm>
          <a:prstGeom prst="rect">
            <a:avLst/>
          </a:prstGeom>
        </p:spPr>
        <p:txBody>
          <a:bodyPr spcFirstLastPara="1" wrap="square" lIns="68575" tIns="34275" rIns="68575" bIns="34275" anchor="b"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8</a:t>
            </a:fld>
            <a:endParaRPr/>
          </a:p>
        </p:txBody>
      </p:sp>
      <p:sp>
        <p:nvSpPr>
          <p:cNvPr id="135" name="Google Shape;135;g1a8481dc845_3_78"/>
          <p:cNvSpPr txBox="1"/>
          <p:nvPr/>
        </p:nvSpPr>
        <p:spPr>
          <a:xfrm>
            <a:off x="468325" y="1383500"/>
            <a:ext cx="8279400" cy="1028700"/>
          </a:xfrm>
          <a:prstGeom prst="rect">
            <a:avLst/>
          </a:prstGeom>
          <a:noFill/>
          <a:ln>
            <a:noFill/>
          </a:ln>
        </p:spPr>
        <p:txBody>
          <a:bodyPr spcFirstLastPara="1" wrap="square" lIns="68575" tIns="34275" rIns="68575" bIns="34275" anchor="t" anchorCtr="0">
            <a:noAutofit/>
          </a:bodyPr>
          <a:lstStyle/>
          <a:p>
            <a:pPr marL="457200" lvl="0" indent="-330200" algn="l" rtl="0">
              <a:lnSpc>
                <a:spcPct val="115000"/>
              </a:lnSpc>
              <a:spcBef>
                <a:spcPts val="0"/>
              </a:spcBef>
              <a:spcAft>
                <a:spcPts val="0"/>
              </a:spcAft>
              <a:buClr>
                <a:srgbClr val="00007D"/>
              </a:buClr>
              <a:buSzPts val="1600"/>
              <a:buFont typeface="Noto Sans"/>
              <a:buChar char="■"/>
            </a:pPr>
            <a:endParaRPr sz="1600" dirty="0">
              <a:solidFill>
                <a:schemeClr val="dk1"/>
              </a:solidFill>
            </a:endParaRPr>
          </a:p>
        </p:txBody>
      </p:sp>
      <p:sp>
        <p:nvSpPr>
          <p:cNvPr id="137" name="Google Shape;137;g1a8481dc845_3_78"/>
          <p:cNvSpPr txBox="1"/>
          <p:nvPr/>
        </p:nvSpPr>
        <p:spPr>
          <a:xfrm>
            <a:off x="6847939" y="4258280"/>
            <a:ext cx="1838861" cy="400079"/>
          </a:xfrm>
          <a:prstGeom prst="rect">
            <a:avLst/>
          </a:prstGeom>
          <a:noFill/>
          <a:ln>
            <a:noFill/>
          </a:ln>
        </p:spPr>
        <p:txBody>
          <a:bodyPr spcFirstLastPara="1" wrap="square" lIns="91425" tIns="91425" rIns="91425" bIns="91425" anchor="t" anchorCtr="0">
            <a:spAutoFit/>
          </a:bodyPr>
          <a:lstStyle/>
          <a:p>
            <a:pPr lvl="0"/>
            <a:r>
              <a:rPr lang="en-US" b="1" dirty="0">
                <a:solidFill>
                  <a:schemeClr val="dk1"/>
                </a:solidFill>
              </a:rPr>
              <a:t>John Stewart Bell</a:t>
            </a:r>
            <a:endParaRPr sz="1600" dirty="0"/>
          </a:p>
        </p:txBody>
      </p:sp>
      <p:pic>
        <p:nvPicPr>
          <p:cNvPr id="4098" name="Picture 2" descr="https://lh5.googleusercontent.com/5yecwD99AYLzfNNT2iVZhPA0oLHYDDrCVeqVSBBip1zqNrgfx9LePCLlPrW84kVceIaVuYBBFVhL4yPx_ZJ2OXYQp6BzeYevp_nsldqRP9HA6TtKHef_F3bNzcH4dizrTsk_YGEPD65A58--taoz24IYTPmsuraqoWlVQLQA71Tre9j-eiBnAtHxpnmDdA">
            <a:extLst>
              <a:ext uri="{FF2B5EF4-FFF2-40B4-BE49-F238E27FC236}">
                <a16:creationId xmlns:a16="http://schemas.microsoft.com/office/drawing/2014/main" id="{10AF7BD9-86A4-49E4-946B-FEEC4D01B4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620" y="1113351"/>
            <a:ext cx="4118944" cy="87049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lh6.googleusercontent.com/903wOdIxxsl0GOrlceBA43Wi90dbSYm1_MOz6iomWuSMy-EiVK9n4gQc98dkHiD8HcUWWIF-2BO4J_TcLJU9_ZijbMaPsqTrSZd_6vkE4VbrLNz_GK-rX8lZPMmJdmCNp0Pz5xu6PzDa-mpUoXRoHi4we9AmyV7VpDEp5ASS68CMpDF9qUlvCEA9PsrS7g">
            <a:extLst>
              <a:ext uri="{FF2B5EF4-FFF2-40B4-BE49-F238E27FC236}">
                <a16:creationId xmlns:a16="http://schemas.microsoft.com/office/drawing/2014/main" id="{1EBF9E2A-D5AC-4B00-9E06-83AAB3AEAA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817" y="1929043"/>
            <a:ext cx="5743575" cy="263842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lh5.googleusercontent.com/PU5ww5EzYMrRmkxYhJGOAuWTZ0Aot5HfrkxdaenHuGUA-A9rar801A8JVx4OFhXOLveRJObGc1LmAxNSbKJeAb4Qb0We83UzH8AW5GvvOve0DcpL1HbZJ3vbPzK2U3cJyOPoT2ZolyVwHEhFhV8YA1_9Pn7GQNbLSZLPjopfR9RbtPNk9xgvhBFZhmvS2Q">
            <a:extLst>
              <a:ext uri="{FF2B5EF4-FFF2-40B4-BE49-F238E27FC236}">
                <a16:creationId xmlns:a16="http://schemas.microsoft.com/office/drawing/2014/main" id="{3018DEA0-075E-43D4-A98B-0CD37041CA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3092" y="1983850"/>
            <a:ext cx="1942006" cy="2218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386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1a8481dc845_3_78"/>
          <p:cNvSpPr txBox="1">
            <a:spLocks noGrp="1"/>
          </p:cNvSpPr>
          <p:nvPr>
            <p:ph type="title"/>
          </p:nvPr>
        </p:nvSpPr>
        <p:spPr>
          <a:xfrm>
            <a:off x="457200" y="342900"/>
            <a:ext cx="8229600" cy="1028700"/>
          </a:xfrm>
          <a:prstGeom prst="rect">
            <a:avLst/>
          </a:prstGeom>
        </p:spPr>
        <p:txBody>
          <a:bodyPr spcFirstLastPara="1" wrap="square" lIns="68575" tIns="34275" rIns="68575" bIns="34275" anchor="ctr" anchorCtr="0">
            <a:noAutofit/>
          </a:bodyPr>
          <a:lstStyle/>
          <a:p>
            <a:pPr marL="0" lvl="0" indent="0" algn="l" rtl="0">
              <a:lnSpc>
                <a:spcPct val="125000"/>
              </a:lnSpc>
              <a:spcBef>
                <a:spcPts val="1800"/>
              </a:spcBef>
              <a:spcAft>
                <a:spcPts val="1800"/>
              </a:spcAft>
              <a:buNone/>
            </a:pPr>
            <a:r>
              <a:rPr lang="en-US" dirty="0">
                <a:solidFill>
                  <a:srgbClr val="161616"/>
                </a:solidFill>
                <a:highlight>
                  <a:srgbClr val="FFFFFF"/>
                </a:highlight>
              </a:rPr>
              <a:t>Multi-partite Entanglement:  GHZ states</a:t>
            </a:r>
            <a:endParaRPr dirty="0"/>
          </a:p>
        </p:txBody>
      </p:sp>
      <p:sp>
        <p:nvSpPr>
          <p:cNvPr id="134" name="Google Shape;134;g1a8481dc845_3_78"/>
          <p:cNvSpPr txBox="1">
            <a:spLocks noGrp="1"/>
          </p:cNvSpPr>
          <p:nvPr>
            <p:ph type="sldNum" idx="12"/>
          </p:nvPr>
        </p:nvSpPr>
        <p:spPr>
          <a:xfrm>
            <a:off x="7010400" y="4856560"/>
            <a:ext cx="2133600" cy="180900"/>
          </a:xfrm>
          <a:prstGeom prst="rect">
            <a:avLst/>
          </a:prstGeom>
        </p:spPr>
        <p:txBody>
          <a:bodyPr spcFirstLastPara="1" wrap="square" lIns="68575" tIns="34275" rIns="68575" bIns="34275" anchor="b"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9</a:t>
            </a:fld>
            <a:endParaRPr/>
          </a:p>
        </p:txBody>
      </p:sp>
      <p:sp>
        <p:nvSpPr>
          <p:cNvPr id="135" name="Google Shape;135;g1a8481dc845_3_78"/>
          <p:cNvSpPr txBox="1"/>
          <p:nvPr/>
        </p:nvSpPr>
        <p:spPr>
          <a:xfrm>
            <a:off x="468325" y="1383500"/>
            <a:ext cx="8279400" cy="1028700"/>
          </a:xfrm>
          <a:prstGeom prst="rect">
            <a:avLst/>
          </a:prstGeom>
          <a:noFill/>
          <a:ln>
            <a:noFill/>
          </a:ln>
        </p:spPr>
        <p:txBody>
          <a:bodyPr spcFirstLastPara="1" wrap="square" lIns="68575" tIns="34275" rIns="68575" bIns="34275" anchor="t" anchorCtr="0">
            <a:noAutofit/>
          </a:bodyPr>
          <a:lstStyle/>
          <a:p>
            <a:pPr marL="457200" lvl="0" indent="-330200" algn="l" rtl="0">
              <a:lnSpc>
                <a:spcPct val="115000"/>
              </a:lnSpc>
              <a:spcBef>
                <a:spcPts val="0"/>
              </a:spcBef>
              <a:spcAft>
                <a:spcPts val="0"/>
              </a:spcAft>
              <a:buClr>
                <a:srgbClr val="00007D"/>
              </a:buClr>
              <a:buSzPts val="1600"/>
              <a:buFont typeface="Noto Sans"/>
              <a:buChar char="■"/>
            </a:pPr>
            <a:r>
              <a:rPr lang="en-US" sz="1600">
                <a:solidFill>
                  <a:schemeClr val="dk1"/>
                </a:solidFill>
              </a:rPr>
              <a:t>GHZ states are named after Greenberger, Horne, and Zeilinger, who were the first to study them in 1989. GHZ states are also known as </a:t>
            </a:r>
            <a:r>
              <a:rPr lang="en-US" sz="1600">
                <a:solidFill>
                  <a:srgbClr val="FF0000"/>
                </a:solidFill>
              </a:rPr>
              <a:t>“Schrödinger cat states”</a:t>
            </a:r>
            <a:r>
              <a:rPr lang="en-US" sz="1600">
                <a:solidFill>
                  <a:schemeClr val="dk1"/>
                </a:solidFill>
              </a:rPr>
              <a:t> or just </a:t>
            </a:r>
            <a:r>
              <a:rPr lang="en-US" sz="1600">
                <a:solidFill>
                  <a:srgbClr val="FF0000"/>
                </a:solidFill>
              </a:rPr>
              <a:t>“cat states”</a:t>
            </a:r>
            <a:r>
              <a:rPr lang="en-US" sz="1600">
                <a:solidFill>
                  <a:schemeClr val="dk1"/>
                </a:solidFill>
              </a:rPr>
              <a:t>.</a:t>
            </a:r>
            <a:endParaRPr sz="1600">
              <a:solidFill>
                <a:schemeClr val="dk1"/>
              </a:solidFill>
            </a:endParaRPr>
          </a:p>
        </p:txBody>
      </p:sp>
      <p:pic>
        <p:nvPicPr>
          <p:cNvPr id="136" name="Google Shape;136;g1a8481dc845_3_78"/>
          <p:cNvPicPr preferRelativeResize="0"/>
          <p:nvPr/>
        </p:nvPicPr>
        <p:blipFill>
          <a:blip r:embed="rId3">
            <a:alphaModFix/>
          </a:blip>
          <a:stretch>
            <a:fillRect/>
          </a:stretch>
        </p:blipFill>
        <p:spPr>
          <a:xfrm>
            <a:off x="6502781" y="2357888"/>
            <a:ext cx="1945770" cy="2219950"/>
          </a:xfrm>
          <a:prstGeom prst="rect">
            <a:avLst/>
          </a:prstGeom>
          <a:noFill/>
          <a:ln>
            <a:noFill/>
          </a:ln>
        </p:spPr>
      </p:pic>
      <p:sp>
        <p:nvSpPr>
          <p:cNvPr id="137" name="Google Shape;137;g1a8481dc845_3_78"/>
          <p:cNvSpPr txBox="1"/>
          <p:nvPr/>
        </p:nvSpPr>
        <p:spPr>
          <a:xfrm>
            <a:off x="6820654" y="4523526"/>
            <a:ext cx="1354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dirty="0">
                <a:solidFill>
                  <a:schemeClr val="dk1"/>
                </a:solidFill>
                <a:highlight>
                  <a:srgbClr val="F8F9FA"/>
                </a:highlight>
              </a:rPr>
              <a:t>Anton </a:t>
            </a:r>
            <a:r>
              <a:rPr lang="en-US" sz="1200" b="1" dirty="0" err="1">
                <a:solidFill>
                  <a:schemeClr val="dk1"/>
                </a:solidFill>
                <a:highlight>
                  <a:srgbClr val="F8F9FA"/>
                </a:highlight>
              </a:rPr>
              <a:t>Zeilinger</a:t>
            </a:r>
            <a:endParaRPr dirty="0"/>
          </a:p>
        </p:txBody>
      </p:sp>
      <p:pic>
        <p:nvPicPr>
          <p:cNvPr id="140" name="Google Shape;140;g1a8481dc845_3_78"/>
          <p:cNvPicPr preferRelativeResize="0"/>
          <p:nvPr/>
        </p:nvPicPr>
        <p:blipFill>
          <a:blip r:embed="rId4">
            <a:alphaModFix/>
          </a:blip>
          <a:stretch>
            <a:fillRect/>
          </a:stretch>
        </p:blipFill>
        <p:spPr>
          <a:xfrm>
            <a:off x="828526" y="2379950"/>
            <a:ext cx="2021305" cy="2180982"/>
          </a:xfrm>
          <a:prstGeom prst="rect">
            <a:avLst/>
          </a:prstGeom>
          <a:noFill/>
          <a:ln>
            <a:noFill/>
          </a:ln>
        </p:spPr>
      </p:pic>
      <p:pic>
        <p:nvPicPr>
          <p:cNvPr id="141" name="Google Shape;141;g1a8481dc845_3_78"/>
          <p:cNvPicPr preferRelativeResize="0"/>
          <p:nvPr/>
        </p:nvPicPr>
        <p:blipFill>
          <a:blip r:embed="rId5">
            <a:alphaModFix/>
          </a:blip>
          <a:stretch>
            <a:fillRect/>
          </a:stretch>
        </p:blipFill>
        <p:spPr>
          <a:xfrm>
            <a:off x="3554472" y="2325303"/>
            <a:ext cx="2138184" cy="2235629"/>
          </a:xfrm>
          <a:prstGeom prst="rect">
            <a:avLst/>
          </a:prstGeom>
          <a:noFill/>
          <a:ln>
            <a:noFill/>
          </a:ln>
        </p:spPr>
      </p:pic>
      <p:sp>
        <p:nvSpPr>
          <p:cNvPr id="142" name="Google Shape;142;g1a8481dc845_3_78"/>
          <p:cNvSpPr txBox="1"/>
          <p:nvPr/>
        </p:nvSpPr>
        <p:spPr>
          <a:xfrm>
            <a:off x="3863700" y="4560932"/>
            <a:ext cx="14166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dirty="0">
                <a:solidFill>
                  <a:schemeClr val="dk1"/>
                </a:solidFill>
                <a:highlight>
                  <a:srgbClr val="F8F9FA"/>
                </a:highlight>
              </a:rPr>
              <a:t>Michael A. Horne</a:t>
            </a:r>
            <a:endParaRPr sz="1300" dirty="0"/>
          </a:p>
        </p:txBody>
      </p:sp>
      <p:sp>
        <p:nvSpPr>
          <p:cNvPr id="143" name="Google Shape;143;g1a8481dc845_3_78"/>
          <p:cNvSpPr txBox="1"/>
          <p:nvPr/>
        </p:nvSpPr>
        <p:spPr>
          <a:xfrm>
            <a:off x="1162078" y="4560932"/>
            <a:ext cx="13542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dirty="0">
                <a:solidFill>
                  <a:schemeClr val="dk1"/>
                </a:solidFill>
                <a:highlight>
                  <a:srgbClr val="F8F9FA"/>
                </a:highlight>
              </a:rPr>
              <a:t>Daniel Greenberg</a:t>
            </a:r>
            <a:endParaRPr sz="1100" b="1" dirty="0">
              <a:solidFill>
                <a:schemeClr val="dk1"/>
              </a:solidFill>
              <a:highlight>
                <a:srgbClr val="F8F9FA"/>
              </a:highlight>
            </a:endParaRPr>
          </a:p>
        </p:txBody>
      </p:sp>
    </p:spTree>
    <p:extLst>
      <p:ext uri="{BB962C8B-B14F-4D97-AF65-F5344CB8AC3E}">
        <p14:creationId xmlns:p14="http://schemas.microsoft.com/office/powerpoint/2010/main" val="3692300599"/>
      </p:ext>
    </p:extLst>
  </p:cSld>
  <p:clrMapOvr>
    <a:masterClrMapping/>
  </p:clrMapOvr>
</p:sld>
</file>

<file path=ppt/theme/theme1.xml><?xml version="1.0" encoding="utf-8"?>
<a:theme xmlns:a="http://schemas.openxmlformats.org/drawingml/2006/main" name="acanlab">
  <a:themeElements>
    <a:clrScheme name="ACN Lab.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1257</TotalTime>
  <Words>3061</Words>
  <Application>Microsoft Office PowerPoint</Application>
  <PresentationFormat>如螢幕大小 (16:9)</PresentationFormat>
  <Paragraphs>236</Paragraphs>
  <Slides>40</Slides>
  <Notes>29</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40</vt:i4>
      </vt:variant>
    </vt:vector>
  </HeadingPairs>
  <TitlesOfParts>
    <vt:vector size="49" baseType="lpstr">
      <vt:lpstr>Noto Sans Symbols</vt:lpstr>
      <vt:lpstr>新細明體</vt:lpstr>
      <vt:lpstr>Arial</vt:lpstr>
      <vt:lpstr>Cambria Math</vt:lpstr>
      <vt:lpstr>Noto Sans</vt:lpstr>
      <vt:lpstr>Times</vt:lpstr>
      <vt:lpstr>Times New Roman</vt:lpstr>
      <vt:lpstr>Wingdings</vt:lpstr>
      <vt:lpstr>acanlab</vt:lpstr>
      <vt:lpstr>Utilizing Quantum Circuits to Simulate and Learn Quantum Internet Core Mechanisms</vt:lpstr>
      <vt:lpstr>網際網路的重要性與隱憂</vt:lpstr>
      <vt:lpstr>量子計算機的發展</vt:lpstr>
      <vt:lpstr>PowerPoint 簡報</vt:lpstr>
      <vt:lpstr>The code of Bell-state programming</vt:lpstr>
      <vt:lpstr>Quantum Entanglement</vt:lpstr>
      <vt:lpstr>2022 Nobel Prize in Physics for experiments with entangled photons, establishing the violation of Bell inequalities and pioneering quantum information science</vt:lpstr>
      <vt:lpstr>EPR Pair or Bell State</vt:lpstr>
      <vt:lpstr>Multi-partite Entanglement:  GHZ states</vt:lpstr>
      <vt:lpstr>GHZ quantum entanglement of n (n=3) qubits</vt:lpstr>
      <vt:lpstr>Multi-partite Entanglement:  W states</vt:lpstr>
      <vt:lpstr>W quantum entanglement of n (n=3) qubit</vt:lpstr>
      <vt:lpstr>Multi-partite Entanglement:  Dicke states</vt:lpstr>
      <vt:lpstr>Dicke quantum entanglement of n (n=3) qubits</vt:lpstr>
      <vt:lpstr>Quantum Entanglement Applications</vt:lpstr>
      <vt:lpstr>PowerPoint 簡報</vt:lpstr>
      <vt:lpstr> Multi-partite Entanglement Generation</vt:lpstr>
      <vt:lpstr>Entanglement Repeater</vt:lpstr>
      <vt:lpstr>Quantum internet (Quantum Internet)</vt:lpstr>
      <vt:lpstr>Distributed Quantum Computing System (1)</vt:lpstr>
      <vt:lpstr>Distributed Quantum Computing System (2)</vt:lpstr>
      <vt:lpstr>The quantum teleportation</vt:lpstr>
      <vt:lpstr>The quantum teleportation(cont.)</vt:lpstr>
      <vt:lpstr>The quantum repeater</vt:lpstr>
      <vt:lpstr>The Quantum Entanglement</vt:lpstr>
      <vt:lpstr>Qiskit 介紹(1)</vt:lpstr>
      <vt:lpstr>Qiskit 介紹(2)</vt:lpstr>
      <vt:lpstr>布洛赫球面</vt:lpstr>
      <vt:lpstr>Qiskit 量子閘</vt:lpstr>
      <vt:lpstr>前置安裝qiskit</vt:lpstr>
      <vt:lpstr>Qiskit 0.46 vs. Qiskit 1.0</vt:lpstr>
      <vt:lpstr>Practice Bell state entanglement</vt:lpstr>
      <vt:lpstr>Bell state entanglement(Cont.)</vt:lpstr>
      <vt:lpstr>quantum teleportation</vt:lpstr>
      <vt:lpstr>quantum teleportation(cont.)</vt:lpstr>
      <vt:lpstr>entanglement swapping</vt:lpstr>
      <vt:lpstr>entanglement swapping (cont.)</vt:lpstr>
      <vt:lpstr>entanglement swapping (cont.)</vt:lpstr>
      <vt:lpstr>作業說明</vt:lpstr>
      <vt:lpstr>hint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主題</dc:title>
  <dc:creator>user</dc:creator>
  <cp:lastModifiedBy>jrjia</cp:lastModifiedBy>
  <cp:revision>47</cp:revision>
  <dcterms:modified xsi:type="dcterms:W3CDTF">2024-04-10T17:24:52Z</dcterms:modified>
</cp:coreProperties>
</file>