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8" r:id="rId4"/>
    <p:sldId id="360" r:id="rId5"/>
    <p:sldId id="270" r:id="rId6"/>
    <p:sldId id="359" r:id="rId7"/>
    <p:sldId id="361" r:id="rId8"/>
    <p:sldId id="267" r:id="rId9"/>
    <p:sldId id="358" r:id="rId10"/>
    <p:sldId id="269" r:id="rId11"/>
    <p:sldId id="271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5" r:id="rId24"/>
    <p:sldId id="284" r:id="rId25"/>
    <p:sldId id="264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 sz="2400">
                <a:latin typeface="Times New Roman" pitchFamily="18" charset="0"/>
              </a:endParaRPr>
            </a:p>
          </p:txBody>
        </p:sp>
        <p:grpSp>
          <p:nvGrpSpPr>
            <p:cNvPr id="512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512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2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2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138" name="Rectangle 1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8925" y="457200"/>
            <a:ext cx="2058988" cy="54927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29325" cy="54927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2325042" y="6381328"/>
            <a:ext cx="3903142" cy="313160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5390728" y="6453336"/>
            <a:ext cx="2133600" cy="241300"/>
          </a:xfrm>
        </p:spPr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68313" y="1844675"/>
            <a:ext cx="4038600" cy="41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59313" y="1844675"/>
            <a:ext cx="4038600" cy="41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日期版面配置區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5875" y="6453188"/>
            <a:ext cx="4983163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1" i="1">
                <a:solidFill>
                  <a:srgbClr val="A5002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92725" y="6092825"/>
            <a:ext cx="2133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 Black" pitchFamily="34" charset="0"/>
              </a:defRPr>
            </a:lvl1pPr>
          </a:lstStyle>
          <a:p>
            <a:fld id="{8FE7F0D4-B877-4A51-8169-EC39B8A370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285750" cy="5334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412750" y="134938"/>
            <a:ext cx="8731250" cy="2746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09575" y="134938"/>
            <a:ext cx="138113" cy="14128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kumimoji="0" lang="zh-TW" altLang="zh-TW">
              <a:solidFill>
                <a:schemeClr val="hlink"/>
              </a:solidFill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547688" y="0"/>
            <a:ext cx="139700" cy="138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kumimoji="0" lang="zh-TW" altLang="zh-TW">
              <a:solidFill>
                <a:schemeClr val="hlink"/>
              </a:solidFill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47688" y="134938"/>
            <a:ext cx="139700" cy="1412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kumimoji="0" lang="zh-TW" altLang="zh-TW">
              <a:solidFill>
                <a:schemeClr val="accent2"/>
              </a:solidFill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274638" y="274638"/>
            <a:ext cx="136525" cy="1381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kumimoji="0" lang="zh-TW" altLang="zh-TW">
              <a:solidFill>
                <a:schemeClr val="hlink"/>
              </a:solidFill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131763" y="136525"/>
            <a:ext cx="141287" cy="1381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409575" y="271463"/>
            <a:ext cx="138113" cy="13811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kumimoji="0" lang="zh-TW" altLang="zh-TW">
              <a:solidFill>
                <a:schemeClr val="accent2"/>
              </a:solidFill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274638" y="409575"/>
            <a:ext cx="136525" cy="1365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kumimoji="0" lang="zh-TW" altLang="zh-TW">
              <a:solidFill>
                <a:schemeClr val="accent2"/>
              </a:solidFill>
            </a:endParaRP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844675"/>
            <a:ext cx="82296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fld id="{C3B6E857-DD10-44A2-BC3D-2DDBECE0D012}" type="datetimeFigureOut">
              <a:rPr lang="zh-TW" altLang="en-US" smtClean="0"/>
              <a:t>2013/4/22</a:t>
            </a:fld>
            <a:endParaRPr lang="zh-TW" altLang="en-US"/>
          </a:p>
        </p:txBody>
      </p:sp>
      <p:pic>
        <p:nvPicPr>
          <p:cNvPr id="4113" name="Picture 17" descr="ACN logo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3755" y="5916885"/>
            <a:ext cx="1228725" cy="7524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charset="-12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charset="-12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charset="-12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Vehicular 				Networking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71800" y="4267200"/>
            <a:ext cx="6019800" cy="1250032"/>
          </a:xfrm>
        </p:spPr>
        <p:txBody>
          <a:bodyPr/>
          <a:lstStyle/>
          <a:p>
            <a:r>
              <a:rPr lang="en-US" altLang="zh-TW" dirty="0" smtClean="0"/>
              <a:t>An introduction</a:t>
            </a:r>
          </a:p>
          <a:p>
            <a:r>
              <a:rPr lang="en-US" altLang="zh-TW" dirty="0"/>
              <a:t> </a:t>
            </a:r>
            <a:r>
              <a:rPr lang="en-US" altLang="zh-TW" dirty="0" smtClean="0"/>
              <a:t>                     </a:t>
            </a:r>
            <a:r>
              <a:rPr lang="en-US" altLang="zh-TW" sz="2000" dirty="0" smtClean="0"/>
              <a:t>gugu@ACN-Lab.CSIE.NCU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5366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560"/>
          </a:xfrm>
        </p:spPr>
        <p:txBody>
          <a:bodyPr/>
          <a:lstStyle/>
          <a:p>
            <a:r>
              <a:rPr lang="en-US" altLang="zh-TW" dirty="0" smtClean="0"/>
              <a:t>IEEE 802.11p                       </a:t>
            </a:r>
            <a:r>
              <a:rPr lang="en-US" altLang="zh-TW" sz="2400" dirty="0" smtClean="0"/>
              <a:t>Phy-1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340769"/>
            <a:ext cx="8229600" cy="4609182"/>
          </a:xfrm>
        </p:spPr>
        <p:txBody>
          <a:bodyPr/>
          <a:lstStyle/>
          <a:p>
            <a:r>
              <a:rPr lang="en-US" altLang="zh-TW" dirty="0" smtClean="0"/>
              <a:t>Specifies the physical and MAC features</a:t>
            </a:r>
          </a:p>
          <a:p>
            <a:pPr lvl="1"/>
            <a:r>
              <a:rPr lang="en-US" altLang="zh-TW" dirty="0" smtClean="0"/>
              <a:t>For IEEE 802.11 could work in a vehicular environment </a:t>
            </a:r>
          </a:p>
          <a:p>
            <a:r>
              <a:rPr lang="en-US" altLang="zh-TW" dirty="0" smtClean="0"/>
              <a:t>Based on IEEE 802.11a</a:t>
            </a:r>
          </a:p>
          <a:p>
            <a:pPr lvl="1"/>
            <a:r>
              <a:rPr lang="en-US" altLang="zh-TW" dirty="0"/>
              <a:t>Operating in the 5.8/5.9 GHz band</a:t>
            </a:r>
          </a:p>
          <a:p>
            <a:pPr lvl="2"/>
            <a:r>
              <a:rPr lang="en-US" altLang="zh-TW" dirty="0"/>
              <a:t>The same as IEEE 802.11a</a:t>
            </a:r>
          </a:p>
          <a:p>
            <a:pPr lvl="1"/>
            <a:r>
              <a:rPr lang="en-US" altLang="zh-TW" dirty="0" smtClean="0"/>
              <a:t>Based on an orthogonal frequency-division multiplexing (OFDM) PHY layer</a:t>
            </a:r>
          </a:p>
          <a:p>
            <a:pPr lvl="2"/>
            <a:r>
              <a:rPr lang="en-US" altLang="zh-TW" dirty="0" smtClean="0"/>
              <a:t>The same as IEEE 802.11a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9636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95536"/>
          </a:xfrm>
        </p:spPr>
        <p:txBody>
          <a:bodyPr/>
          <a:lstStyle/>
          <a:p>
            <a:r>
              <a:rPr lang="en-US" altLang="zh-TW" dirty="0"/>
              <a:t>IEEE </a:t>
            </a:r>
            <a:r>
              <a:rPr lang="en-US" altLang="zh-TW" dirty="0" smtClean="0"/>
              <a:t>802.11p                        </a:t>
            </a:r>
            <a:r>
              <a:rPr lang="en-US" altLang="zh-TW" sz="2400" dirty="0" smtClean="0"/>
              <a:t>Phy-2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908720"/>
            <a:ext cx="8229600" cy="5472608"/>
          </a:xfrm>
        </p:spPr>
        <p:txBody>
          <a:bodyPr/>
          <a:lstStyle/>
          <a:p>
            <a:pPr lvl="1"/>
            <a:r>
              <a:rPr lang="en-US" altLang="zh-TW" dirty="0"/>
              <a:t>Each channel has 10 MHz wide frequency band</a:t>
            </a:r>
          </a:p>
          <a:p>
            <a:pPr lvl="2"/>
            <a:r>
              <a:rPr lang="en-US" altLang="zh-TW" dirty="0"/>
              <a:t>A half to the 20-MHz channel of IEEE 802.11a   </a:t>
            </a:r>
          </a:p>
          <a:p>
            <a:pPr lvl="1"/>
            <a:r>
              <a:rPr lang="en-US" altLang="zh-TW" dirty="0" smtClean="0"/>
              <a:t>Data rates ranges from 3 to 27 Mb/s</a:t>
            </a:r>
          </a:p>
          <a:p>
            <a:pPr lvl="2"/>
            <a:r>
              <a:rPr lang="en-US" altLang="zh-TW" dirty="0" smtClean="0"/>
              <a:t>A half to the corresponding data rates of IEEE 802.11a</a:t>
            </a:r>
          </a:p>
          <a:p>
            <a:pPr lvl="3"/>
            <a:r>
              <a:rPr lang="en-US" altLang="zh-TW" dirty="0" smtClean="0"/>
              <a:t>6 to 54 Mb/s</a:t>
            </a:r>
          </a:p>
          <a:p>
            <a:pPr lvl="2"/>
            <a:r>
              <a:rPr lang="en-US" altLang="zh-TW" dirty="0" smtClean="0"/>
              <a:t>For 0 – 60 km/</a:t>
            </a:r>
            <a:r>
              <a:rPr lang="en-US" altLang="zh-TW" dirty="0" err="1" smtClean="0"/>
              <a:t>hr</a:t>
            </a:r>
            <a:r>
              <a:rPr lang="en-US" altLang="zh-TW" dirty="0" smtClean="0"/>
              <a:t> vehicle speed</a:t>
            </a:r>
          </a:p>
          <a:p>
            <a:pPr lvl="3"/>
            <a:r>
              <a:rPr lang="en-US" altLang="zh-TW" dirty="0" smtClean="0"/>
              <a:t>9, 12, 18, 24, and 27 Mbps</a:t>
            </a:r>
          </a:p>
          <a:p>
            <a:pPr lvl="2"/>
            <a:r>
              <a:rPr lang="en-US" altLang="zh-TW" dirty="0"/>
              <a:t>For </a:t>
            </a:r>
            <a:r>
              <a:rPr lang="en-US" altLang="zh-TW" dirty="0" smtClean="0"/>
              <a:t>60 </a:t>
            </a:r>
            <a:r>
              <a:rPr lang="en-US" altLang="zh-TW" dirty="0"/>
              <a:t>– </a:t>
            </a:r>
            <a:r>
              <a:rPr lang="en-US" altLang="zh-TW" dirty="0" smtClean="0"/>
              <a:t>120 </a:t>
            </a:r>
            <a:r>
              <a:rPr lang="en-US" altLang="zh-TW" dirty="0"/>
              <a:t>km/</a:t>
            </a:r>
            <a:r>
              <a:rPr lang="en-US" altLang="zh-TW" dirty="0" err="1"/>
              <a:t>hr</a:t>
            </a:r>
            <a:r>
              <a:rPr lang="en-US" altLang="zh-TW" dirty="0"/>
              <a:t> vehicle speed</a:t>
            </a:r>
          </a:p>
          <a:p>
            <a:pPr lvl="3"/>
            <a:r>
              <a:rPr lang="en-US" altLang="zh-TW" dirty="0" smtClean="0"/>
              <a:t>3, 4.5, 6, 9, and 12 Mbps</a:t>
            </a:r>
          </a:p>
          <a:p>
            <a:pPr lvl="2"/>
            <a:r>
              <a:rPr lang="en-US" altLang="zh-TW" dirty="0" smtClean="0"/>
              <a:t>Lower rates are often preferred in order to obtain robust communication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35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552"/>
          </a:xfrm>
        </p:spPr>
        <p:txBody>
          <a:bodyPr/>
          <a:lstStyle/>
          <a:p>
            <a:r>
              <a:rPr lang="en-US" altLang="zh-TW" dirty="0"/>
              <a:t>IEEE </a:t>
            </a:r>
            <a:r>
              <a:rPr lang="en-US" altLang="zh-TW" dirty="0" smtClean="0"/>
              <a:t>802.11p                        </a:t>
            </a:r>
            <a:r>
              <a:rPr lang="en-US" altLang="zh-TW" sz="2400" dirty="0" smtClean="0"/>
              <a:t>Phy-3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196753"/>
            <a:ext cx="8229600" cy="4753198"/>
          </a:xfrm>
        </p:spPr>
        <p:txBody>
          <a:bodyPr/>
          <a:lstStyle/>
          <a:p>
            <a:r>
              <a:rPr lang="en-US" altLang="zh-TW" dirty="0" smtClean="0"/>
              <a:t>The system comprises 52 subcarriers</a:t>
            </a:r>
          </a:p>
          <a:p>
            <a:pPr lvl="1"/>
            <a:r>
              <a:rPr lang="en-US" altLang="zh-TW" dirty="0" smtClean="0"/>
              <a:t>Modulation schemes</a:t>
            </a:r>
          </a:p>
          <a:p>
            <a:pPr lvl="2"/>
            <a:r>
              <a:rPr lang="en-US" altLang="zh-TW" dirty="0" smtClean="0"/>
              <a:t>BPSK, QPSK, 16-QAM, or 64-QAM</a:t>
            </a:r>
          </a:p>
          <a:p>
            <a:pPr lvl="1"/>
            <a:r>
              <a:rPr lang="en-US" altLang="zh-TW" dirty="0" smtClean="0"/>
              <a:t>Coding rate</a:t>
            </a:r>
          </a:p>
          <a:p>
            <a:pPr lvl="2"/>
            <a:r>
              <a:rPr lang="en-US" altLang="zh-TW" dirty="0" smtClean="0"/>
              <a:t>1/2, 2/3, or 3/4</a:t>
            </a:r>
          </a:p>
          <a:p>
            <a:pPr lvl="1"/>
            <a:r>
              <a:rPr lang="en-US" altLang="zh-TW" dirty="0" smtClean="0"/>
              <a:t>Data rates are determined by the chosen coding rate and modulation scheme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031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en-US" altLang="zh-TW" dirty="0"/>
              <a:t>IEEE </a:t>
            </a:r>
            <a:r>
              <a:rPr lang="en-US" altLang="zh-TW" dirty="0" smtClean="0"/>
              <a:t>802.11p                       </a:t>
            </a:r>
            <a:r>
              <a:rPr lang="en-US" altLang="zh-TW" sz="2400" dirty="0" smtClean="0"/>
              <a:t>Phy-4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052736"/>
            <a:ext cx="8229600" cy="5400599"/>
          </a:xfrm>
        </p:spPr>
        <p:txBody>
          <a:bodyPr/>
          <a:lstStyle/>
          <a:p>
            <a:r>
              <a:rPr lang="en-US" altLang="zh-TW" dirty="0"/>
              <a:t>S</a:t>
            </a:r>
            <a:r>
              <a:rPr lang="en-US" altLang="zh-TW" dirty="0" smtClean="0"/>
              <a:t>ingle and multiple channel radios</a:t>
            </a:r>
          </a:p>
          <a:p>
            <a:pPr lvl="1"/>
            <a:r>
              <a:rPr lang="en-US" altLang="zh-TW" dirty="0" smtClean="0"/>
              <a:t>Single-channel 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WAVE</a:t>
            </a:r>
            <a:r>
              <a:rPr lang="en-US" altLang="zh-TW" dirty="0" smtClean="0"/>
              <a:t> device</a:t>
            </a:r>
          </a:p>
          <a:p>
            <a:pPr lvl="2"/>
            <a:r>
              <a:rPr lang="en-US" altLang="zh-TW" dirty="0" smtClean="0"/>
              <a:t>Exchanges data and/or listens to only one channel at a time</a:t>
            </a:r>
          </a:p>
          <a:p>
            <a:pPr lvl="1"/>
            <a:r>
              <a:rPr lang="en-US" altLang="zh-TW" dirty="0" smtClean="0"/>
              <a:t>Multi-channel 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WAVE</a:t>
            </a:r>
            <a:r>
              <a:rPr lang="en-US" altLang="zh-TW" dirty="0" smtClean="0"/>
              <a:t> device</a:t>
            </a:r>
          </a:p>
          <a:p>
            <a:pPr lvl="2"/>
            <a:r>
              <a:rPr lang="en-US" altLang="zh-TW" dirty="0" smtClean="0"/>
              <a:t>Exchanges data on one channel while, at least, actively listening on a second channel</a:t>
            </a:r>
          </a:p>
          <a:p>
            <a:pPr lvl="1"/>
            <a:r>
              <a:rPr lang="en-US" altLang="zh-TW" dirty="0" smtClean="0"/>
              <a:t>A synchronization mechanism </a:t>
            </a:r>
          </a:p>
          <a:p>
            <a:pPr lvl="2"/>
            <a:r>
              <a:rPr lang="en-US" altLang="zh-TW" dirty="0" smtClean="0"/>
              <a:t>To accommodate the limited capabilities of single channel device</a:t>
            </a:r>
          </a:p>
          <a:p>
            <a:pPr lvl="2"/>
            <a:r>
              <a:rPr lang="en-US" altLang="zh-TW" dirty="0" smtClean="0"/>
              <a:t>To allow interoperability between single channel devices and multi-channel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750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67544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Phy-5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980729"/>
            <a:ext cx="8229600" cy="5544615"/>
          </a:xfrm>
        </p:spPr>
        <p:txBody>
          <a:bodyPr/>
          <a:lstStyle/>
          <a:p>
            <a:pPr lvl="2"/>
            <a:r>
              <a:rPr lang="en-US" altLang="zh-TW" dirty="0" smtClean="0"/>
              <a:t>To ensure all WAVE devices monitor and/or utilize the CCH at common time intervals </a:t>
            </a:r>
          </a:p>
          <a:p>
            <a:pPr lvl="2"/>
            <a:r>
              <a:rPr lang="en-US" altLang="zh-TW" dirty="0" smtClean="0"/>
              <a:t>Both CCH and SCH intervals are uniquely defined with respect to an accurate time reference</a:t>
            </a:r>
          </a:p>
          <a:p>
            <a:pPr lvl="2"/>
            <a:r>
              <a:rPr lang="en-US" altLang="zh-TW" dirty="0" smtClean="0"/>
              <a:t>E.g. to CCH/SCH design</a:t>
            </a:r>
          </a:p>
          <a:p>
            <a:r>
              <a:rPr lang="en-US" altLang="zh-TW" dirty="0" smtClean="0"/>
              <a:t>Synchronization</a:t>
            </a:r>
          </a:p>
          <a:p>
            <a:pPr lvl="1"/>
            <a:r>
              <a:rPr lang="en-US" altLang="zh-TW" dirty="0" smtClean="0"/>
              <a:t>A typical device visit the CCH for a time period – CCH Interval (CCHI)</a:t>
            </a:r>
          </a:p>
          <a:p>
            <a:pPr lvl="1"/>
            <a:r>
              <a:rPr lang="en-US" altLang="zh-TW" dirty="0" smtClean="0"/>
              <a:t>Switch to a SCH for a period – SCH Interval (SCHI) </a:t>
            </a:r>
          </a:p>
          <a:p>
            <a:pPr lvl="1"/>
            <a:r>
              <a:rPr lang="en-US" altLang="zh-TW" dirty="0" smtClean="0"/>
              <a:t>Guard Interval (GI) </a:t>
            </a:r>
          </a:p>
          <a:p>
            <a:pPr lvl="2"/>
            <a:r>
              <a:rPr lang="en-US" altLang="zh-TW" dirty="0" smtClean="0"/>
              <a:t>To accommodate for device differences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79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67544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Phy-6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3861048"/>
            <a:ext cx="8229600" cy="2592288"/>
          </a:xfrm>
        </p:spPr>
        <p:txBody>
          <a:bodyPr/>
          <a:lstStyle/>
          <a:p>
            <a:r>
              <a:rPr lang="en-US" altLang="zh-TW" dirty="0" smtClean="0"/>
              <a:t>Two popularized synchronization mechanisms</a:t>
            </a:r>
          </a:p>
          <a:p>
            <a:pPr lvl="1"/>
            <a:r>
              <a:rPr lang="en-US" altLang="zh-TW" dirty="0" smtClean="0"/>
              <a:t>The earliest received clock signal </a:t>
            </a:r>
          </a:p>
          <a:p>
            <a:pPr lvl="1"/>
            <a:r>
              <a:rPr lang="en-US" altLang="zh-TW" dirty="0" smtClean="0"/>
              <a:t>The availability of global clock signal  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8553"/>
            <a:ext cx="8208912" cy="2440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522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Phy-7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052736"/>
            <a:ext cx="8229600" cy="5256583"/>
          </a:xfrm>
        </p:spPr>
        <p:txBody>
          <a:bodyPr/>
          <a:lstStyle/>
          <a:p>
            <a:r>
              <a:rPr lang="en-US" altLang="zh-TW" dirty="0" smtClean="0"/>
              <a:t>The earliest received clock signal mechanism</a:t>
            </a:r>
          </a:p>
          <a:p>
            <a:pPr lvl="1"/>
            <a:r>
              <a:rPr lang="en-US" altLang="zh-TW" dirty="0" smtClean="0"/>
              <a:t>Distributed </a:t>
            </a:r>
          </a:p>
          <a:p>
            <a:pPr lvl="1"/>
            <a:r>
              <a:rPr lang="en-US" altLang="zh-TW" dirty="0" smtClean="0"/>
              <a:t>Built-in robustness</a:t>
            </a:r>
          </a:p>
          <a:p>
            <a:pPr lvl="2"/>
            <a:r>
              <a:rPr lang="en-US" altLang="zh-TW" dirty="0" smtClean="0"/>
              <a:t>Roaming devices can adopt different clock reference as they move to newer communication zone</a:t>
            </a:r>
          </a:p>
          <a:p>
            <a:pPr lvl="1"/>
            <a:r>
              <a:rPr lang="en-US" altLang="zh-TW" dirty="0" smtClean="0"/>
              <a:t>Any synchronization failure would be local to devices in a single communication zone</a:t>
            </a:r>
          </a:p>
          <a:p>
            <a:pPr lvl="2"/>
            <a:r>
              <a:rPr lang="en-US" altLang="zh-TW" dirty="0" smtClean="0"/>
              <a:t>No concern about nation-wide failure</a:t>
            </a:r>
          </a:p>
          <a:p>
            <a:pPr lvl="2"/>
            <a:r>
              <a:rPr lang="en-US" altLang="zh-TW" dirty="0" smtClean="0"/>
              <a:t>No fears of nation-wide attack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236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Phy-8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928" y="1124745"/>
            <a:ext cx="8229600" cy="1944215"/>
          </a:xfrm>
        </p:spPr>
        <p:txBody>
          <a:bodyPr/>
          <a:lstStyle/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Little guarantee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</a:rPr>
              <a:t>Devices may follow invalid or malicious clock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Continuously clock drifts result in lesser efficiency in radio resource utilization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467928" y="3140969"/>
            <a:ext cx="8229600" cy="33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TW" kern="0" dirty="0" smtClean="0"/>
              <a:t>Global clock signal mechanism</a:t>
            </a:r>
          </a:p>
          <a:p>
            <a:pPr lvl="1"/>
            <a:r>
              <a:rPr lang="en-US" altLang="zh-TW" kern="0" dirty="0" smtClean="0"/>
              <a:t>Needs sufficient accuracy</a:t>
            </a:r>
          </a:p>
          <a:p>
            <a:pPr lvl="1"/>
            <a:r>
              <a:rPr lang="en-US" altLang="zh-TW" kern="0" dirty="0" smtClean="0"/>
              <a:t>Devices align their radio resources to a globally accurate clock every time period</a:t>
            </a:r>
          </a:p>
          <a:p>
            <a:pPr lvl="1"/>
            <a:r>
              <a:rPr lang="en-US" altLang="zh-TW" kern="0" dirty="0" smtClean="0">
                <a:solidFill>
                  <a:srgbClr val="FF0000"/>
                </a:solidFill>
              </a:rPr>
              <a:t>Suffers from being too centralized</a:t>
            </a:r>
          </a:p>
          <a:p>
            <a:pPr lvl="2"/>
            <a:r>
              <a:rPr lang="en-US" altLang="zh-TW" kern="0" dirty="0" smtClean="0">
                <a:solidFill>
                  <a:srgbClr val="FF0000"/>
                </a:solidFill>
              </a:rPr>
              <a:t>Attacks or failure in the global clock leads to wide-spread irrecoverable failure of the DSRC network</a:t>
            </a:r>
          </a:p>
        </p:txBody>
      </p:sp>
    </p:spTree>
    <p:extLst>
      <p:ext uri="{BB962C8B-B14F-4D97-AF65-F5344CB8AC3E}">
        <p14:creationId xmlns:p14="http://schemas.microsoft.com/office/powerpoint/2010/main" val="260924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>
                <a:solidFill>
                  <a:srgbClr val="000000"/>
                </a:solidFill>
              </a:rPr>
              <a:t>Phy-8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124745"/>
            <a:ext cx="8229600" cy="4825206"/>
          </a:xfrm>
        </p:spPr>
        <p:txBody>
          <a:bodyPr/>
          <a:lstStyle/>
          <a:p>
            <a:r>
              <a:rPr lang="en-US" altLang="zh-TW" dirty="0" smtClean="0"/>
              <a:t>Current WAVE standards follow the global signal approach</a:t>
            </a:r>
          </a:p>
          <a:p>
            <a:pPr lvl="1"/>
            <a:r>
              <a:rPr lang="en-US" altLang="zh-TW" dirty="0" smtClean="0"/>
              <a:t>A combination of the global signal and some other distributed approaches is most likely </a:t>
            </a:r>
            <a:r>
              <a:rPr lang="en-US" altLang="zh-TW" dirty="0" err="1" smtClean="0"/>
              <a:t>adpoted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229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67544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MAC-1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124745"/>
            <a:ext cx="8229600" cy="4825206"/>
          </a:xfrm>
        </p:spPr>
        <p:txBody>
          <a:bodyPr/>
          <a:lstStyle/>
          <a:p>
            <a:r>
              <a:rPr lang="en-US" altLang="zh-TW" dirty="0" smtClean="0"/>
              <a:t>IEEE 802.11p is a member of IEEE 802.11 family</a:t>
            </a:r>
          </a:p>
          <a:p>
            <a:pPr lvl="1"/>
            <a:r>
              <a:rPr lang="en-US" altLang="zh-TW" dirty="0" smtClean="0"/>
              <a:t>Inherits CSMA/CA multiple channel access scheme</a:t>
            </a:r>
          </a:p>
          <a:p>
            <a:pPr lvl="2"/>
            <a:r>
              <a:rPr lang="en-US" altLang="zh-TW" dirty="0" smtClean="0"/>
              <a:t>Originally the system supports only one-hop broadcasts</a:t>
            </a:r>
          </a:p>
          <a:p>
            <a:pPr lvl="1"/>
            <a:r>
              <a:rPr lang="en-US" altLang="zh-TW" dirty="0" smtClean="0"/>
              <a:t>DCF coordination</a:t>
            </a:r>
          </a:p>
          <a:p>
            <a:pPr lvl="2"/>
            <a:r>
              <a:rPr lang="en-US" altLang="zh-TW" dirty="0" smtClean="0"/>
              <a:t>Guaranteed quality of service support cannot be given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664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Basics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3600" dirty="0" smtClean="0">
                <a:latin typeface="Lucida Calligraphy" pitchFamily="66" charset="0"/>
                <a:ea typeface="Gulim" pitchFamily="34" charset="-127"/>
              </a:rPr>
              <a:t>The DSRC</a:t>
            </a:r>
            <a:endParaRPr lang="zh-TW" altLang="en-US" sz="3600" dirty="0">
              <a:latin typeface="Lucida Calligraphy" pitchFamily="66" charset="0"/>
              <a:ea typeface="Gulim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40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67544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MAC-2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124745"/>
            <a:ext cx="8229600" cy="4825206"/>
          </a:xfrm>
        </p:spPr>
        <p:txBody>
          <a:bodyPr/>
          <a:lstStyle/>
          <a:p>
            <a:r>
              <a:rPr lang="en-US" altLang="zh-TW" dirty="0" smtClean="0"/>
              <a:t>Quality of Service guarantee for prioritization</a:t>
            </a:r>
          </a:p>
          <a:p>
            <a:pPr lvl="1"/>
            <a:r>
              <a:rPr lang="en-US" altLang="zh-TW" dirty="0" smtClean="0"/>
              <a:t>IEEE 802.11e – enhanced distributed channel access (EDCA) can be used</a:t>
            </a:r>
          </a:p>
          <a:p>
            <a:pPr lvl="1"/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6752"/>
            <a:ext cx="5544616" cy="5437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558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MAC-3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124744"/>
            <a:ext cx="8229600" cy="5544615"/>
          </a:xfrm>
        </p:spPr>
        <p:txBody>
          <a:bodyPr/>
          <a:lstStyle/>
          <a:p>
            <a:r>
              <a:rPr lang="en-US" altLang="zh-TW" dirty="0" smtClean="0"/>
              <a:t>Channel Router</a:t>
            </a:r>
          </a:p>
          <a:p>
            <a:pPr lvl="1"/>
            <a:r>
              <a:rPr lang="en-US" altLang="zh-TW" dirty="0" smtClean="0"/>
              <a:t>For WAVE Short Message Protocol (WSMP) datagram</a:t>
            </a:r>
          </a:p>
          <a:p>
            <a:pPr lvl="2"/>
            <a:r>
              <a:rPr lang="en-US" altLang="zh-TW" dirty="0" smtClean="0"/>
              <a:t>Checking the </a:t>
            </a:r>
            <a:r>
              <a:rPr lang="en-US" altLang="zh-TW" dirty="0" err="1" smtClean="0"/>
              <a:t>EtherType</a:t>
            </a:r>
            <a:r>
              <a:rPr lang="en-US" altLang="zh-TW" dirty="0" smtClean="0"/>
              <a:t> field of the 802.2 header</a:t>
            </a:r>
          </a:p>
          <a:p>
            <a:pPr lvl="1"/>
            <a:r>
              <a:rPr lang="en-US" altLang="zh-TW" dirty="0" smtClean="0"/>
              <a:t>Then </a:t>
            </a:r>
            <a:r>
              <a:rPr lang="en-US" altLang="zh-TW" dirty="0"/>
              <a:t>forwards </a:t>
            </a:r>
            <a:r>
              <a:rPr lang="en-US" altLang="zh-TW" dirty="0" smtClean="0"/>
              <a:t>the WSMP </a:t>
            </a:r>
            <a:r>
              <a:rPr lang="en-US" altLang="zh-TW" dirty="0"/>
              <a:t>datagram to the correct queue based on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channel identified </a:t>
            </a:r>
            <a:r>
              <a:rPr lang="en-US" altLang="zh-TW" dirty="0"/>
              <a:t>in the WSMP header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packet priority</a:t>
            </a:r>
          </a:p>
          <a:p>
            <a:pPr lvl="1"/>
            <a:r>
              <a:rPr lang="en-US" altLang="zh-TW" dirty="0"/>
              <a:t>If the WSMP datagram is carrying an invalid channel </a:t>
            </a:r>
            <a:r>
              <a:rPr lang="en-US" altLang="zh-TW" dirty="0" smtClean="0"/>
              <a:t>number</a:t>
            </a:r>
          </a:p>
          <a:p>
            <a:pPr lvl="2"/>
            <a:r>
              <a:rPr lang="en-US" altLang="zh-TW" dirty="0" smtClean="0"/>
              <a:t> discard the packet </a:t>
            </a:r>
          </a:p>
          <a:p>
            <a:pPr lvl="3"/>
            <a:r>
              <a:rPr lang="en-US" altLang="zh-TW" dirty="0" smtClean="0"/>
              <a:t>without </a:t>
            </a:r>
            <a:r>
              <a:rPr lang="en-US" altLang="zh-TW" dirty="0"/>
              <a:t>issuing any error to the </a:t>
            </a:r>
            <a:r>
              <a:rPr lang="en-US" altLang="zh-TW" dirty="0" smtClean="0"/>
              <a:t>sending application</a:t>
            </a:r>
          </a:p>
        </p:txBody>
      </p:sp>
    </p:spTree>
    <p:extLst>
      <p:ext uri="{BB962C8B-B14F-4D97-AF65-F5344CB8AC3E}">
        <p14:creationId xmlns:p14="http://schemas.microsoft.com/office/powerpoint/2010/main" val="230783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MAC-4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412777"/>
            <a:ext cx="8229600" cy="4896543"/>
          </a:xfrm>
        </p:spPr>
        <p:txBody>
          <a:bodyPr/>
          <a:lstStyle/>
          <a:p>
            <a:pPr lvl="1"/>
            <a:r>
              <a:rPr lang="en-US" altLang="zh-TW" dirty="0" smtClean="0"/>
              <a:t>For IP datagram</a:t>
            </a:r>
          </a:p>
          <a:p>
            <a:pPr lvl="2"/>
            <a:r>
              <a:rPr lang="en-US" altLang="zh-TW" dirty="0" smtClean="0"/>
              <a:t>Before initializing </a:t>
            </a:r>
            <a:r>
              <a:rPr lang="en-US" altLang="zh-TW" dirty="0"/>
              <a:t>IP data </a:t>
            </a:r>
            <a:r>
              <a:rPr lang="en-US" altLang="zh-TW" dirty="0" smtClean="0"/>
              <a:t>exchanges, </a:t>
            </a:r>
            <a:r>
              <a:rPr lang="en-US" altLang="zh-TW" dirty="0"/>
              <a:t>the IP application registers </a:t>
            </a:r>
            <a:r>
              <a:rPr lang="en-US" altLang="zh-TW" dirty="0" smtClean="0"/>
              <a:t>the transmitter </a:t>
            </a:r>
            <a:r>
              <a:rPr lang="en-US" altLang="zh-TW" dirty="0"/>
              <a:t>profile with the </a:t>
            </a:r>
            <a:r>
              <a:rPr lang="en-US" altLang="zh-TW" dirty="0" smtClean="0"/>
              <a:t>MLME</a:t>
            </a:r>
          </a:p>
          <a:p>
            <a:pPr lvl="3"/>
            <a:r>
              <a:rPr lang="en-US" altLang="zh-TW" dirty="0"/>
              <a:t>contains SCH </a:t>
            </a:r>
            <a:r>
              <a:rPr lang="en-US" altLang="zh-TW" dirty="0" smtClean="0"/>
              <a:t>number</a:t>
            </a:r>
          </a:p>
          <a:p>
            <a:pPr lvl="3"/>
            <a:r>
              <a:rPr lang="en-US" altLang="zh-TW" dirty="0" smtClean="0"/>
              <a:t>power level</a:t>
            </a:r>
          </a:p>
          <a:p>
            <a:pPr lvl="3"/>
            <a:r>
              <a:rPr lang="en-US" altLang="zh-TW" dirty="0" smtClean="0"/>
              <a:t>data </a:t>
            </a:r>
            <a:r>
              <a:rPr lang="en-US" altLang="zh-TW" dirty="0"/>
              <a:t>rate</a:t>
            </a:r>
          </a:p>
          <a:p>
            <a:pPr lvl="3"/>
            <a:r>
              <a:rPr lang="en-US" altLang="zh-TW" dirty="0" smtClean="0"/>
              <a:t>the </a:t>
            </a:r>
            <a:r>
              <a:rPr lang="en-US" altLang="zh-TW" dirty="0"/>
              <a:t>adaptable status of power level and data </a:t>
            </a:r>
            <a:r>
              <a:rPr lang="en-US" altLang="zh-TW" dirty="0" smtClean="0"/>
              <a:t>rate</a:t>
            </a:r>
          </a:p>
          <a:p>
            <a:pPr lvl="2"/>
            <a:r>
              <a:rPr lang="en-US" altLang="zh-TW" dirty="0"/>
              <a:t>When </a:t>
            </a:r>
            <a:r>
              <a:rPr lang="en-US" altLang="zh-TW" dirty="0" smtClean="0"/>
              <a:t>an IPv6 </a:t>
            </a:r>
            <a:r>
              <a:rPr lang="en-US" altLang="zh-TW" dirty="0"/>
              <a:t>datagram is passed from the LLC to the Channel </a:t>
            </a:r>
            <a:r>
              <a:rPr lang="en-US" altLang="zh-TW" dirty="0" smtClean="0"/>
              <a:t>Router</a:t>
            </a:r>
          </a:p>
          <a:p>
            <a:pPr lvl="3"/>
            <a:r>
              <a:rPr lang="en-US" altLang="zh-TW" dirty="0"/>
              <a:t>Channel Router routes the datagram to a data buffer </a:t>
            </a:r>
            <a:r>
              <a:rPr lang="en-US" altLang="zh-TW" dirty="0" smtClean="0"/>
              <a:t>that corresponds </a:t>
            </a:r>
            <a:r>
              <a:rPr lang="en-US" altLang="zh-TW" dirty="0"/>
              <a:t>to the current SCH</a:t>
            </a:r>
            <a:r>
              <a:rPr lang="en-US" altLang="zh-TW" dirty="0" smtClean="0"/>
              <a:t> 		</a:t>
            </a:r>
            <a:endParaRPr lang="zh-TW" altLang="en-US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872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67544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MAC-5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412776"/>
            <a:ext cx="8229600" cy="5040559"/>
          </a:xfrm>
        </p:spPr>
        <p:txBody>
          <a:bodyPr/>
          <a:lstStyle/>
          <a:p>
            <a:pPr lvl="2"/>
            <a:r>
              <a:rPr lang="en-US" altLang="zh-TW" dirty="0"/>
              <a:t>If </a:t>
            </a:r>
            <a:r>
              <a:rPr lang="en-US" altLang="zh-TW" dirty="0" smtClean="0"/>
              <a:t>the transmitter </a:t>
            </a:r>
            <a:r>
              <a:rPr lang="en-US" altLang="zh-TW" dirty="0"/>
              <a:t>profile indicates specific SCH that is no </a:t>
            </a:r>
            <a:r>
              <a:rPr lang="en-US" altLang="zh-TW" dirty="0" smtClean="0"/>
              <a:t>longer valid</a:t>
            </a:r>
          </a:p>
          <a:p>
            <a:pPr lvl="3"/>
            <a:r>
              <a:rPr lang="en-US" altLang="zh-TW" dirty="0" smtClean="0"/>
              <a:t>the </a:t>
            </a:r>
            <a:r>
              <a:rPr lang="en-US" altLang="zh-TW" dirty="0"/>
              <a:t>IP packet is </a:t>
            </a:r>
            <a:r>
              <a:rPr lang="en-US" altLang="zh-TW" dirty="0" smtClean="0"/>
              <a:t>dropped</a:t>
            </a:r>
          </a:p>
          <a:p>
            <a:pPr lvl="3"/>
            <a:r>
              <a:rPr lang="en-US" altLang="zh-TW" dirty="0" smtClean="0"/>
              <a:t>no </a:t>
            </a:r>
            <a:r>
              <a:rPr lang="en-US" altLang="zh-TW" dirty="0"/>
              <a:t>error message is </a:t>
            </a:r>
            <a:r>
              <a:rPr lang="en-US" altLang="zh-TW" dirty="0" smtClean="0"/>
              <a:t>issued to </a:t>
            </a:r>
            <a:r>
              <a:rPr lang="en-US" altLang="zh-TW" dirty="0"/>
              <a:t>originating </a:t>
            </a:r>
            <a:r>
              <a:rPr lang="en-US" altLang="zh-TW" dirty="0" smtClean="0"/>
              <a:t>application</a:t>
            </a:r>
          </a:p>
          <a:p>
            <a:r>
              <a:rPr lang="en-US" altLang="zh-TW" dirty="0"/>
              <a:t>Channel </a:t>
            </a:r>
            <a:r>
              <a:rPr lang="en-US" altLang="zh-TW" dirty="0" smtClean="0"/>
              <a:t>Selector</a:t>
            </a:r>
          </a:p>
          <a:p>
            <a:pPr lvl="1"/>
            <a:r>
              <a:rPr lang="en-US" altLang="zh-TW" dirty="0" smtClean="0"/>
              <a:t>carries </a:t>
            </a:r>
            <a:r>
              <a:rPr lang="en-US" altLang="zh-TW" dirty="0"/>
              <a:t>out </a:t>
            </a:r>
            <a:r>
              <a:rPr lang="en-US" altLang="zh-TW" dirty="0" smtClean="0"/>
              <a:t>multiple decisions as to </a:t>
            </a:r>
          </a:p>
          <a:p>
            <a:pPr lvl="2"/>
            <a:r>
              <a:rPr lang="en-US" altLang="zh-TW" dirty="0" smtClean="0"/>
              <a:t>when </a:t>
            </a:r>
            <a:r>
              <a:rPr lang="en-US" altLang="zh-TW" dirty="0"/>
              <a:t>to monitor a specific channel,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what are the </a:t>
            </a:r>
            <a:r>
              <a:rPr lang="en-US" altLang="zh-TW" dirty="0"/>
              <a:t>set of legal channels at a particular point in </a:t>
            </a:r>
            <a:r>
              <a:rPr lang="en-US" altLang="zh-TW" dirty="0" smtClean="0"/>
              <a:t>time </a:t>
            </a:r>
          </a:p>
          <a:p>
            <a:pPr lvl="2"/>
            <a:r>
              <a:rPr lang="en-US" altLang="zh-TW" dirty="0" smtClean="0"/>
              <a:t>how </a:t>
            </a:r>
            <a:r>
              <a:rPr lang="en-US" altLang="zh-TW" dirty="0"/>
              <a:t>long the WAVE device monitors and utilizes a </a:t>
            </a:r>
            <a:r>
              <a:rPr lang="en-US" altLang="zh-TW" dirty="0" smtClean="0"/>
              <a:t>specific channel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979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</a:rPr>
              <a:t>IEEE 802.11p                       </a:t>
            </a:r>
            <a:r>
              <a:rPr lang="en-US" altLang="zh-TW" sz="2400" dirty="0" smtClean="0">
                <a:solidFill>
                  <a:srgbClr val="000000"/>
                </a:solidFill>
              </a:rPr>
              <a:t>MAC-6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zh-TW" dirty="0"/>
              <a:t>The Channel Selector also decides to drop data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if it is </a:t>
            </a:r>
            <a:r>
              <a:rPr lang="en-US" altLang="zh-TW" dirty="0"/>
              <a:t>supposed to be transmitted over an invalid channel </a:t>
            </a:r>
            <a:endParaRPr lang="en-US" altLang="zh-TW" dirty="0" smtClean="0"/>
          </a:p>
          <a:p>
            <a:pPr lvl="3"/>
            <a:r>
              <a:rPr lang="en-US" altLang="zh-TW" dirty="0" smtClean="0"/>
              <a:t>E.g. </a:t>
            </a:r>
            <a:r>
              <a:rPr lang="en-US" altLang="zh-TW" dirty="0"/>
              <a:t>when a channel does not exist any longer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5749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619672" y="249289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935596" y="3075057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/>
              <a:t>Thank you for your attendance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6558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552"/>
          </a:xfrm>
        </p:spPr>
        <p:txBody>
          <a:bodyPr/>
          <a:lstStyle/>
          <a:p>
            <a:r>
              <a:rPr lang="en-US" altLang="zh-TW" dirty="0" smtClean="0"/>
              <a:t>DSRC Spectrum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628800"/>
            <a:ext cx="8229600" cy="4392488"/>
          </a:xfrm>
        </p:spPr>
        <p:txBody>
          <a:bodyPr/>
          <a:lstStyle/>
          <a:p>
            <a:r>
              <a:rPr lang="en-US" altLang="zh-TW" dirty="0" smtClean="0"/>
              <a:t>Dedicated Short Range Communications – DSRC spectrum</a:t>
            </a:r>
          </a:p>
          <a:p>
            <a:pPr lvl="1"/>
            <a:r>
              <a:rPr lang="en-US" altLang="zh-TW" dirty="0" smtClean="0"/>
              <a:t>1999 U.S. FCC granted</a:t>
            </a:r>
          </a:p>
          <a:p>
            <a:pPr lvl="1"/>
            <a:r>
              <a:rPr lang="en-US" altLang="zh-TW" dirty="0" smtClean="0"/>
              <a:t>For public safety and non-safety applications</a:t>
            </a:r>
          </a:p>
          <a:p>
            <a:pPr lvl="2"/>
            <a:r>
              <a:rPr lang="en-US" altLang="zh-TW" dirty="0" smtClean="0"/>
              <a:t>Non-safety applications are accommodated in the DSRC spectrum to encourage development and deployment of DSRC technology</a:t>
            </a:r>
          </a:p>
          <a:p>
            <a:pPr lvl="3"/>
            <a:r>
              <a:rPr lang="en-US" altLang="zh-TW" dirty="0" smtClean="0"/>
              <a:t>Promote cost-efficiency</a:t>
            </a:r>
          </a:p>
          <a:p>
            <a:pPr lvl="1"/>
            <a:r>
              <a:rPr lang="en-US" altLang="zh-TW" dirty="0" smtClean="0"/>
              <a:t>75MHz radio frequency band</a:t>
            </a:r>
          </a:p>
        </p:txBody>
      </p:sp>
    </p:spTree>
    <p:extLst>
      <p:ext uri="{BB962C8B-B14F-4D97-AF65-F5344CB8AC3E}">
        <p14:creationId xmlns:p14="http://schemas.microsoft.com/office/powerpoint/2010/main" val="25327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en-US" altLang="zh-TW" dirty="0"/>
              <a:t>DSRC Spectrum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1035857"/>
            <a:ext cx="8583765" cy="5345471"/>
          </a:xfrm>
        </p:spPr>
      </p:pic>
    </p:spTree>
    <p:extLst>
      <p:ext uri="{BB962C8B-B14F-4D97-AF65-F5344CB8AC3E}">
        <p14:creationId xmlns:p14="http://schemas.microsoft.com/office/powerpoint/2010/main" val="160736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1"/>
            <a:ext cx="8229600" cy="811560"/>
          </a:xfrm>
        </p:spPr>
        <p:txBody>
          <a:bodyPr/>
          <a:lstStyle/>
          <a:p>
            <a:r>
              <a:rPr lang="en-US" altLang="zh-TW" dirty="0" smtClean="0"/>
              <a:t>DSRC Spectrum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196753"/>
            <a:ext cx="8229600" cy="4753198"/>
          </a:xfrm>
        </p:spPr>
        <p:txBody>
          <a:bodyPr/>
          <a:lstStyle/>
          <a:p>
            <a:r>
              <a:rPr lang="en-US" altLang="zh-TW" dirty="0"/>
              <a:t>Located in the 5.85 – 5.925 GHz</a:t>
            </a:r>
          </a:p>
          <a:p>
            <a:pPr lvl="1"/>
            <a:r>
              <a:rPr lang="en-US" altLang="zh-TW" dirty="0"/>
              <a:t>Divided into seven 10 MHz channels</a:t>
            </a:r>
          </a:p>
          <a:p>
            <a:pPr lvl="2"/>
            <a:r>
              <a:rPr lang="en-US" altLang="zh-TW" dirty="0"/>
              <a:t>Channel 178 – Control </a:t>
            </a:r>
            <a:r>
              <a:rPr lang="en-US" altLang="zh-TW" dirty="0" smtClean="0"/>
              <a:t>Channel </a:t>
            </a:r>
            <a:r>
              <a:rPr lang="en-US" altLang="zh-TW" dirty="0"/>
              <a:t>(CCH)</a:t>
            </a:r>
          </a:p>
          <a:p>
            <a:pPr lvl="3"/>
            <a:r>
              <a:rPr lang="en-US" altLang="zh-TW" dirty="0"/>
              <a:t>To achieve reliable safety message dissemination</a:t>
            </a:r>
          </a:p>
          <a:p>
            <a:pPr lvl="3"/>
            <a:r>
              <a:rPr lang="en-US" altLang="zh-TW" dirty="0"/>
              <a:t>Supports higher power levels</a:t>
            </a:r>
          </a:p>
          <a:p>
            <a:pPr lvl="3"/>
            <a:r>
              <a:rPr lang="en-US" altLang="zh-TW" dirty="0"/>
              <a:t>Be solely responsible for broadcasting</a:t>
            </a:r>
          </a:p>
          <a:p>
            <a:pPr lvl="4"/>
            <a:r>
              <a:rPr lang="en-US" altLang="zh-TW" dirty="0"/>
              <a:t>Safety related message </a:t>
            </a:r>
          </a:p>
          <a:p>
            <a:pPr lvl="4"/>
            <a:r>
              <a:rPr lang="en-US" altLang="zh-TW" dirty="0"/>
              <a:t>Other service announcements </a:t>
            </a:r>
            <a:endParaRPr lang="zh-TW" altLang="en-US" dirty="0"/>
          </a:p>
          <a:p>
            <a:pPr lvl="2"/>
            <a:r>
              <a:rPr lang="en-US" altLang="zh-TW" dirty="0" smtClean="0"/>
              <a:t>Channel 184 – High Available Low Latency (HALL) Channel</a:t>
            </a:r>
          </a:p>
          <a:p>
            <a:pPr lvl="3"/>
            <a:r>
              <a:rPr lang="en-US" altLang="zh-TW" dirty="0" smtClean="0"/>
              <a:t>Be left for future use</a:t>
            </a:r>
          </a:p>
          <a:p>
            <a:pPr lvl="3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13795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560"/>
          </a:xfrm>
        </p:spPr>
        <p:txBody>
          <a:bodyPr/>
          <a:lstStyle/>
          <a:p>
            <a:r>
              <a:rPr lang="en-US" altLang="zh-TW" dirty="0"/>
              <a:t>DSRC Spectrum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340769"/>
            <a:ext cx="8229600" cy="1368151"/>
          </a:xfrm>
        </p:spPr>
        <p:txBody>
          <a:bodyPr/>
          <a:lstStyle/>
          <a:p>
            <a:pPr lvl="2"/>
            <a:r>
              <a:rPr lang="en-US" altLang="zh-TW" dirty="0"/>
              <a:t>Channel 172 – unused in most current prototype</a:t>
            </a:r>
          </a:p>
          <a:p>
            <a:pPr lvl="2"/>
            <a:r>
              <a:rPr lang="en-US" altLang="zh-TW" dirty="0"/>
              <a:t>All non-safety communications take place on Service Channels (SCHs</a:t>
            </a:r>
            <a:r>
              <a:rPr lang="en-US" altLang="zh-TW" dirty="0" smtClean="0"/>
              <a:t>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941019"/>
            <a:ext cx="8496944" cy="293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867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552"/>
          </a:xfrm>
        </p:spPr>
        <p:txBody>
          <a:bodyPr/>
          <a:lstStyle/>
          <a:p>
            <a:r>
              <a:rPr lang="en-US" altLang="zh-TW" dirty="0"/>
              <a:t>DSRC Spectrum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196753"/>
            <a:ext cx="8229600" cy="4753198"/>
          </a:xfrm>
        </p:spPr>
        <p:txBody>
          <a:bodyPr/>
          <a:lstStyle/>
          <a:p>
            <a:r>
              <a:rPr lang="en-US" altLang="zh-TW" dirty="0"/>
              <a:t>Each communication zone</a:t>
            </a:r>
          </a:p>
          <a:p>
            <a:pPr lvl="1"/>
            <a:r>
              <a:rPr lang="en-US" altLang="zh-TW" dirty="0"/>
              <a:t>Must utilize channel 178 as a CCH</a:t>
            </a:r>
          </a:p>
          <a:p>
            <a:pPr lvl="2"/>
            <a:r>
              <a:rPr lang="en-US" altLang="zh-TW" dirty="0"/>
              <a:t>For safety message</a:t>
            </a:r>
          </a:p>
          <a:p>
            <a:pPr lvl="1"/>
            <a:r>
              <a:rPr lang="en-US" altLang="zh-TW" dirty="0"/>
              <a:t>May utilize one or more SCH of the available four service </a:t>
            </a:r>
            <a:r>
              <a:rPr lang="en-US" altLang="zh-TW" dirty="0" smtClean="0"/>
              <a:t>channels</a:t>
            </a:r>
          </a:p>
          <a:p>
            <a:pPr lvl="2"/>
            <a:r>
              <a:rPr lang="en-US" altLang="zh-TW" dirty="0" smtClean="0"/>
              <a:t>Typically used to communicate IP-based services</a:t>
            </a: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6533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552"/>
          </a:xfrm>
        </p:spPr>
        <p:txBody>
          <a:bodyPr/>
          <a:lstStyle/>
          <a:p>
            <a:r>
              <a:rPr lang="en-US" altLang="zh-TW" sz="4000" dirty="0" smtClean="0"/>
              <a:t>WAVE Standard Specification Suite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3" cy="5184575"/>
          </a:xfrm>
        </p:spPr>
        <p:txBody>
          <a:bodyPr/>
          <a:lstStyle/>
          <a:p>
            <a:r>
              <a:rPr lang="en-US" altLang="zh-TW" dirty="0"/>
              <a:t>2004 – IEEE Task Group p started</a:t>
            </a:r>
          </a:p>
          <a:p>
            <a:pPr lvl="1"/>
            <a:r>
              <a:rPr lang="en-US" altLang="zh-TW" dirty="0"/>
              <a:t>Based on IEEE 802.11</a:t>
            </a:r>
          </a:p>
          <a:p>
            <a:pPr lvl="1"/>
            <a:r>
              <a:rPr lang="en-US" altLang="zh-TW" dirty="0"/>
              <a:t>Amendment – IEEE </a:t>
            </a:r>
            <a:r>
              <a:rPr lang="en-US" altLang="zh-TW" dirty="0" smtClean="0"/>
              <a:t>802.11p</a:t>
            </a:r>
          </a:p>
          <a:p>
            <a:pPr lvl="2"/>
            <a:r>
              <a:rPr lang="en-US" altLang="zh-TW" dirty="0"/>
              <a:t>physical and MAC layers</a:t>
            </a:r>
          </a:p>
          <a:p>
            <a:r>
              <a:rPr lang="en-US" altLang="zh-TW" dirty="0"/>
              <a:t>IEEE started 1609 working group to specify the additional </a:t>
            </a:r>
            <a:r>
              <a:rPr lang="en-US" altLang="zh-TW" dirty="0" smtClean="0"/>
              <a:t>layers</a:t>
            </a:r>
          </a:p>
          <a:p>
            <a:pPr lvl="1"/>
            <a:r>
              <a:rPr lang="en-US" altLang="zh-TW" dirty="0" smtClean="0"/>
              <a:t>IEEE 1609.1 – resource manager</a:t>
            </a:r>
          </a:p>
          <a:p>
            <a:pPr lvl="1"/>
            <a:r>
              <a:rPr lang="en-US" altLang="zh-TW" dirty="0" smtClean="0"/>
              <a:t>IEEE 1609.2 – security </a:t>
            </a:r>
          </a:p>
          <a:p>
            <a:pPr lvl="1"/>
            <a:r>
              <a:rPr lang="en-US" altLang="zh-TW" dirty="0" smtClean="0"/>
              <a:t>IEEE 1609.3 – networking </a:t>
            </a:r>
          </a:p>
          <a:p>
            <a:pPr lvl="1"/>
            <a:r>
              <a:rPr lang="en-US" altLang="zh-TW" dirty="0" smtClean="0"/>
              <a:t>IEEE 1609.4 – multi-channel operation</a:t>
            </a:r>
          </a:p>
        </p:txBody>
      </p:sp>
    </p:spTree>
    <p:extLst>
      <p:ext uri="{BB962C8B-B14F-4D97-AF65-F5344CB8AC3E}">
        <p14:creationId xmlns:p14="http://schemas.microsoft.com/office/powerpoint/2010/main" val="40225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67544"/>
          </a:xfrm>
        </p:spPr>
        <p:txBody>
          <a:bodyPr/>
          <a:lstStyle/>
          <a:p>
            <a:r>
              <a:rPr lang="en-US" altLang="zh-TW" sz="4000" dirty="0"/>
              <a:t>WAVE Standard Specification Suite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412777"/>
            <a:ext cx="8784975" cy="1296143"/>
          </a:xfrm>
        </p:spPr>
        <p:txBody>
          <a:bodyPr/>
          <a:lstStyle/>
          <a:p>
            <a:r>
              <a:rPr lang="en-US" altLang="zh-TW" dirty="0"/>
              <a:t>Wireless Access in Vehicular Environments </a:t>
            </a:r>
            <a:endParaRPr lang="en-US" altLang="zh-TW" dirty="0" smtClean="0"/>
          </a:p>
          <a:p>
            <a:pPr lvl="1"/>
            <a:r>
              <a:rPr lang="en-US" altLang="zh-TW" dirty="0"/>
              <a:t>IEEE 802.11p + IEEE 1609.x </a:t>
            </a:r>
            <a:r>
              <a:rPr lang="en-US" altLang="zh-TW" dirty="0">
                <a:sym typeface="Wingdings" pitchFamily="2" charset="2"/>
              </a:rPr>
              <a:t> WAVE</a:t>
            </a: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3863"/>
            <a:ext cx="6192688" cy="5517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16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佈景主題-ACNLab">
  <a:themeElements>
    <a:clrScheme name="ACN Lab.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ACN Lab.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CN Lab.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N Lab.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N Lab.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N Lab.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N Lab.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N Lab.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N Lab.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N Lab.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N Lab.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N Lab.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N Lab.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N Lab.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佈景主題-ACNLab</Template>
  <TotalTime>3535</TotalTime>
  <Words>995</Words>
  <Application>Microsoft Office PowerPoint</Application>
  <PresentationFormat>如螢幕大小 (4:3)</PresentationFormat>
  <Paragraphs>156</Paragraphs>
  <Slides>25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26" baseType="lpstr">
      <vt:lpstr>佈景主題-ACNLab</vt:lpstr>
      <vt:lpstr>Vehicular     Networking</vt:lpstr>
      <vt:lpstr>Basics</vt:lpstr>
      <vt:lpstr>DSRC Spectrum</vt:lpstr>
      <vt:lpstr>DSRC Spectrum</vt:lpstr>
      <vt:lpstr>DSRC Spectrum</vt:lpstr>
      <vt:lpstr>DSRC Spectrum</vt:lpstr>
      <vt:lpstr>DSRC Spectrum</vt:lpstr>
      <vt:lpstr>WAVE Standard Specification Suite</vt:lpstr>
      <vt:lpstr>WAVE Standard Specification Suite</vt:lpstr>
      <vt:lpstr>IEEE 802.11p                       Phy-1</vt:lpstr>
      <vt:lpstr>IEEE 802.11p                        Phy-2</vt:lpstr>
      <vt:lpstr>IEEE 802.11p                        Phy-3</vt:lpstr>
      <vt:lpstr>IEEE 802.11p                       Phy-4</vt:lpstr>
      <vt:lpstr>IEEE 802.11p                       Phy-5</vt:lpstr>
      <vt:lpstr>IEEE 802.11p                       Phy-6</vt:lpstr>
      <vt:lpstr>IEEE 802.11p                       Phy-7</vt:lpstr>
      <vt:lpstr>IEEE 802.11p                       Phy-8</vt:lpstr>
      <vt:lpstr>IEEE 802.11p                       Phy-8</vt:lpstr>
      <vt:lpstr>IEEE 802.11p                       MAC-1</vt:lpstr>
      <vt:lpstr>IEEE 802.11p                       MAC-2</vt:lpstr>
      <vt:lpstr>IEEE 802.11p                       MAC-3</vt:lpstr>
      <vt:lpstr>IEEE 802.11p                       MAC-4</vt:lpstr>
      <vt:lpstr>IEEE 802.11p                       MAC-5</vt:lpstr>
      <vt:lpstr>IEEE 802.11p                       MAC-6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Vehicular Ad Hoc Network</dc:title>
  <dc:creator>guguracoon</dc:creator>
  <cp:lastModifiedBy>guguracoon</cp:lastModifiedBy>
  <cp:revision>109</cp:revision>
  <dcterms:created xsi:type="dcterms:W3CDTF">2013-04-22T03:35:16Z</dcterms:created>
  <dcterms:modified xsi:type="dcterms:W3CDTF">2013-04-24T14:31:06Z</dcterms:modified>
</cp:coreProperties>
</file>